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860" autoAdjust="0"/>
  </p:normalViewPr>
  <p:slideViewPr>
    <p:cSldViewPr snapToGrid="0">
      <p:cViewPr varScale="1">
        <p:scale>
          <a:sx n="88" d="100"/>
          <a:sy n="88" d="100"/>
        </p:scale>
        <p:origin x="14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F530F-AF91-455B-A68B-70F4D9199F5D}" type="datetimeFigureOut">
              <a:rPr lang="en-GB" smtClean="0"/>
              <a:t>18/10/2019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15327-785A-4DD3-BFFF-C7EAAA7A1E3B}" type="slidenum">
              <a:rPr lang="en-GB" smtClean="0"/>
              <a:t>‹#›</a:t>
            </a:fld>
            <a:endParaRPr lang="en-GB"/>
          </a:p>
        </p:txBody>
      </p:sp>
    </p:spTree>
    <p:extLst>
      <p:ext uri="{BB962C8B-B14F-4D97-AF65-F5344CB8AC3E}">
        <p14:creationId xmlns:p14="http://schemas.microsoft.com/office/powerpoint/2010/main" val="60078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ources.ncelp.org/concern/parent/kd17cs85f/file_sets/sn009x76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‘z’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36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49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or sound, students have to pronounce the words themselves.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7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r>
              <a:rPr lang="en-GB" baseline="0" dirty="0" smtClean="0"/>
              <a:t> on the orange number to hear the word.</a:t>
            </a:r>
            <a:endParaRPr lang="en-GB" dirty="0" smtClean="0"/>
          </a:p>
          <a:p>
            <a:endParaRPr lang="en-GB" dirty="0" smtClean="0"/>
          </a:p>
          <a:p>
            <a:r>
              <a:rPr lang="en-GB" dirty="0" smtClean="0"/>
              <a:t>NCELP supports inclusivity</a:t>
            </a:r>
            <a:r>
              <a:rPr lang="en-GB" baseline="0" dirty="0" smtClean="0"/>
              <a:t> in the teaching of foreign language phonics. Individual teachers may also find it useful to consider the information from exam board specifications below:</a:t>
            </a:r>
          </a:p>
          <a:p>
            <a:pPr marL="228600" indent="-228600">
              <a:buAutoNum type="arabicParenBoth"/>
            </a:pPr>
            <a:r>
              <a:rPr lang="en-GB" baseline="0" dirty="0" smtClean="0"/>
              <a:t>AQA :</a:t>
            </a:r>
            <a:r>
              <a:rPr lang="en-GB" dirty="0" smtClean="0"/>
              <a:t> “</a:t>
            </a:r>
            <a:r>
              <a:rPr lang="en-GB" sz="1200" b="0" i="1" kern="1200" dirty="0" smtClean="0">
                <a:solidFill>
                  <a:schemeClr val="tx1"/>
                </a:solidFill>
                <a:effectLst/>
                <a:latin typeface="+mn-lt"/>
                <a:ea typeface="+mn-ea"/>
                <a:cs typeface="+mn-cs"/>
              </a:rPr>
              <a:t>The [listening] test will be studio recorded using native speakers speaking </a:t>
            </a:r>
            <a:r>
              <a:rPr lang="en-GB" sz="1200" b="1" i="1" kern="1200" dirty="0" smtClean="0">
                <a:solidFill>
                  <a:schemeClr val="tx1"/>
                </a:solidFill>
                <a:effectLst/>
                <a:latin typeface="+mn-lt"/>
                <a:ea typeface="+mn-ea"/>
                <a:cs typeface="+mn-cs"/>
              </a:rPr>
              <a:t>Castilian</a:t>
            </a:r>
            <a:r>
              <a:rPr lang="en-GB" sz="1200" b="0" i="1" kern="1200" dirty="0" smtClean="0">
                <a:solidFill>
                  <a:schemeClr val="tx1"/>
                </a:solidFill>
                <a:effectLst/>
                <a:latin typeface="+mn-lt"/>
                <a:ea typeface="+mn-ea"/>
                <a:cs typeface="+mn-cs"/>
              </a:rPr>
              <a:t> in clearly articulated, standard speech at near normal speed.</a:t>
            </a:r>
            <a:r>
              <a:rPr lang="en-GB" sz="1200" b="0" i="1" kern="1200" baseline="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Different types of spoken language will be used, using familiar language across a range of contemporary and cultural themes.  </a:t>
            </a:r>
            <a:r>
              <a:rPr lang="en-GB" sz="1200" b="0" i="0" kern="1200" dirty="0" smtClean="0">
                <a:solidFill>
                  <a:schemeClr val="tx1"/>
                </a:solidFill>
                <a:effectLst/>
                <a:latin typeface="+mn-lt"/>
                <a:ea typeface="+mn-ea"/>
                <a:cs typeface="+mn-cs"/>
              </a:rPr>
              <a:t>(p. 82)</a:t>
            </a:r>
          </a:p>
          <a:p>
            <a:pPr marL="228600" indent="-228600">
              <a:buAutoNum type="arabicParenBoth"/>
            </a:pPr>
            <a:r>
              <a:rPr lang="en-GB" sz="1200" b="0" i="0" kern="1200" dirty="0" smtClean="0">
                <a:solidFill>
                  <a:schemeClr val="tx1"/>
                </a:solidFill>
                <a:effectLst/>
                <a:latin typeface="+mn-lt"/>
                <a:ea typeface="+mn-ea"/>
                <a:cs typeface="+mn-cs"/>
              </a:rPr>
              <a:t>EdExcel : “</a:t>
            </a:r>
            <a:r>
              <a:rPr lang="en-GB" sz="1200" b="0" i="1" kern="1200" dirty="0" smtClean="0">
                <a:solidFill>
                  <a:schemeClr val="tx1"/>
                </a:solidFill>
                <a:effectLst/>
                <a:latin typeface="+mn-lt"/>
                <a:ea typeface="+mn-ea"/>
                <a:cs typeface="+mn-cs"/>
              </a:rPr>
              <a:t>For listening and reading assessments, the majority of contexts are based on the culture and </a:t>
            </a:r>
            <a:r>
              <a:rPr lang="en-GB" sz="1200" b="1" i="1" kern="1200" dirty="0" smtClean="0">
                <a:solidFill>
                  <a:schemeClr val="tx1"/>
                </a:solidFill>
                <a:effectLst/>
                <a:latin typeface="+mn-lt"/>
                <a:ea typeface="+mn-ea"/>
                <a:cs typeface="+mn-cs"/>
              </a:rPr>
              <a:t>countries</a:t>
            </a:r>
            <a:r>
              <a:rPr lang="en-GB" sz="1200" b="0" i="1" kern="1200" dirty="0" smtClean="0">
                <a:solidFill>
                  <a:schemeClr val="tx1"/>
                </a:solidFill>
                <a:effectLst/>
                <a:latin typeface="+mn-lt"/>
                <a:ea typeface="+mn-ea"/>
                <a:cs typeface="+mn-cs"/>
              </a:rPr>
              <a:t> where the assessed language is spoken. […] It is, therefore, </a:t>
            </a:r>
            <a:r>
              <a:rPr lang="en-GB" sz="1200" b="1" i="1" kern="1200" dirty="0" smtClean="0">
                <a:solidFill>
                  <a:schemeClr val="tx1"/>
                </a:solidFill>
                <a:effectLst/>
                <a:latin typeface="+mn-lt"/>
                <a:ea typeface="+mn-ea"/>
                <a:cs typeface="+mn-cs"/>
              </a:rPr>
              <a:t>important that students are exposed to materials relating to Spanish-speaking countries</a:t>
            </a:r>
            <a:r>
              <a:rPr lang="en-GB" sz="1200" b="0" i="1" kern="1200" dirty="0" smtClean="0">
                <a:solidFill>
                  <a:schemeClr val="tx1"/>
                </a:solidFill>
                <a:effectLst/>
                <a:latin typeface="+mn-lt"/>
                <a:ea typeface="+mn-ea"/>
                <a:cs typeface="+mn-cs"/>
              </a:rPr>
              <a:t> throughout the cours</a:t>
            </a:r>
            <a:r>
              <a:rPr lang="en-GB" sz="1200" b="0" i="0" kern="1200" dirty="0" smtClean="0">
                <a:solidFill>
                  <a:schemeClr val="tx1"/>
                </a:solidFill>
                <a:effectLst/>
                <a:latin typeface="+mn-lt"/>
                <a:ea typeface="+mn-ea"/>
                <a:cs typeface="+mn-cs"/>
              </a:rPr>
              <a:t>e.” (p. 7)</a:t>
            </a:r>
          </a:p>
          <a:p>
            <a:pPr marL="228600" indent="-228600">
              <a:buAutoNum type="arabicParenBoth"/>
            </a:pPr>
            <a:r>
              <a:rPr lang="en-GB" sz="1200" b="0" i="0" kern="1200" dirty="0" smtClean="0">
                <a:solidFill>
                  <a:schemeClr val="tx1"/>
                </a:solidFill>
                <a:effectLst/>
                <a:latin typeface="+mn-lt"/>
                <a:ea typeface="+mn-ea"/>
                <a:cs typeface="+mn-cs"/>
              </a:rPr>
              <a:t>WJEC : “</a:t>
            </a:r>
            <a:r>
              <a:rPr lang="en-GB" sz="1200" b="0" i="1" kern="1200" dirty="0" smtClean="0">
                <a:solidFill>
                  <a:schemeClr val="tx1"/>
                </a:solidFill>
                <a:effectLst/>
                <a:latin typeface="+mn-lt"/>
                <a:ea typeface="+mn-ea"/>
                <a:cs typeface="+mn-cs"/>
              </a:rPr>
              <a:t>This GCSE specification in Spanish for use in Wales is based on a conviction that learners studying a modern foreign language will develop their desire and ability to communicate with and </a:t>
            </a:r>
            <a:r>
              <a:rPr lang="en-GB" sz="1200" b="1" i="1" kern="1200" dirty="0" smtClean="0">
                <a:solidFill>
                  <a:schemeClr val="tx1"/>
                </a:solidFill>
                <a:effectLst/>
                <a:latin typeface="+mn-lt"/>
                <a:ea typeface="+mn-ea"/>
                <a:cs typeface="+mn-cs"/>
              </a:rPr>
              <a:t>understand speakers of Spanish in a variety of contexts </a:t>
            </a:r>
            <a:r>
              <a:rPr lang="en-GB" sz="1200" b="0" i="1" kern="1200" dirty="0" smtClean="0">
                <a:solidFill>
                  <a:schemeClr val="tx1"/>
                </a:solidFill>
                <a:effectLst/>
                <a:latin typeface="+mn-lt"/>
                <a:ea typeface="+mn-ea"/>
                <a:cs typeface="+mn-cs"/>
              </a:rPr>
              <a:t>and for a variety of purposes.” (p. 3)</a:t>
            </a:r>
            <a:endParaRPr lang="en-GB" i="1"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3016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Transcript:</a:t>
            </a:r>
            <a:r>
              <a:rPr lang="en-GB" b="1" baseline="0" dirty="0" smtClean="0"/>
              <a:t> </a:t>
            </a:r>
            <a:r>
              <a:rPr lang="en-GB" dirty="0" smtClean="0"/>
              <a:t>1. zona</a:t>
            </a:r>
            <a:r>
              <a:rPr lang="en-GB" baseline="0" dirty="0" smtClean="0"/>
              <a:t>; 2. voz; 3. cabeza; 4. diez; 5. empezar; 6. zapato; 7. plaza. 8. </a:t>
            </a:r>
            <a:r>
              <a:rPr lang="en-GB" baseline="0" dirty="0" err="1" smtClean="0"/>
              <a:t>azul</a:t>
            </a:r>
            <a:endParaRPr lang="en-GB" baseline="0" dirty="0" smtClean="0"/>
          </a:p>
          <a:p>
            <a:endParaRPr lang="en-GB" baseline="0" dirty="0" smtClean="0"/>
          </a:p>
          <a:p>
            <a:r>
              <a:rPr lang="en-GB" baseline="0" dirty="0" smtClean="0"/>
              <a:t>We include two additional high-frequency words (plaza, </a:t>
            </a:r>
            <a:r>
              <a:rPr lang="en-GB" baseline="0" dirty="0" err="1" smtClean="0"/>
              <a:t>azul</a:t>
            </a:r>
            <a:r>
              <a:rPr lang="en-GB" baseline="0" dirty="0" smtClean="0"/>
              <a:t>) in the activity for further practice.</a:t>
            </a:r>
          </a:p>
          <a:p>
            <a:endParaRPr lang="en-GB" baseline="0" dirty="0" smtClean="0"/>
          </a:p>
          <a:p>
            <a:r>
              <a:rPr lang="en-GB" dirty="0" smtClean="0"/>
              <a:t>Image with creative</a:t>
            </a:r>
            <a:r>
              <a:rPr lang="en-GB" baseline="0" dirty="0" smtClean="0"/>
              <a:t> commons public domain licence</a:t>
            </a:r>
          </a:p>
          <a:p>
            <a:r>
              <a:rPr lang="en-GB" dirty="0" smtClean="0"/>
              <a:t>https://mycsres.com/freesheet/spanish-speaking-world-map-18.html.html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31208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dirty="0" smtClean="0">
                <a:latin typeface="Century Gothic" panose="020B0502020202020204" pitchFamily="34" charset="0"/>
              </a:rPr>
              <a:t>The</a:t>
            </a:r>
            <a:r>
              <a:rPr lang="en-GB" sz="1200" baseline="0" dirty="0" smtClean="0">
                <a:latin typeface="Century Gothic" panose="020B0502020202020204" pitchFamily="34" charset="0"/>
              </a:rPr>
              <a:t> ‘CE’ and ‘CI’ SSCs were introduced last week in NCELP </a:t>
            </a:r>
            <a:r>
              <a:rPr lang="en-GB" sz="1200" baseline="0" dirty="0" err="1" smtClean="0">
                <a:latin typeface="Century Gothic" panose="020B0502020202020204" pitchFamily="34" charset="0"/>
              </a:rPr>
              <a:t>SoW</a:t>
            </a:r>
            <a:r>
              <a:rPr lang="en-GB" sz="1200" baseline="0" dirty="0" smtClean="0">
                <a:latin typeface="Century Gothic" panose="020B0502020202020204" pitchFamily="34" charset="0"/>
              </a:rPr>
              <a:t> resources.</a:t>
            </a:r>
          </a:p>
          <a:p>
            <a:pPr>
              <a:lnSpc>
                <a:spcPct val="150000"/>
              </a:lnSpc>
            </a:pPr>
            <a:r>
              <a:rPr lang="en-GB" sz="1200" dirty="0" smtClean="0">
                <a:latin typeface="Century Gothic" panose="020B0502020202020204" pitchFamily="34" charset="0"/>
              </a:rPr>
              <a:t>All words are pronounced with Castilian ‘distinción’. In this variety of Spanish, the target graphemes are all share the </a:t>
            </a:r>
            <a:r>
              <a:rPr lang="el-GR" sz="1200" b="0" i="0" kern="1200" dirty="0" smtClean="0">
                <a:solidFill>
                  <a:schemeClr val="tx1"/>
                </a:solidFill>
                <a:effectLst/>
                <a:latin typeface="+mn-lt"/>
                <a:ea typeface="+mn-ea"/>
                <a:cs typeface="+mn-cs"/>
              </a:rPr>
              <a:t>/θ/</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th</a:t>
            </a:r>
            <a:r>
              <a:rPr lang="en-GB" sz="1200" b="0" i="0" kern="1200" dirty="0" smtClean="0">
                <a:solidFill>
                  <a:schemeClr val="tx1"/>
                </a:solidFill>
                <a:effectLst/>
                <a:latin typeface="+mn-lt"/>
                <a:ea typeface="+mn-ea"/>
                <a:cs typeface="+mn-cs"/>
              </a:rPr>
              <a:t>’) phoneme</a:t>
            </a:r>
            <a:r>
              <a:rPr lang="en-GB" sz="1200" b="0" i="0" kern="1200" dirty="0" smtClean="0">
                <a:solidFill>
                  <a:schemeClr val="tx1"/>
                </a:solidFill>
                <a:effectLst/>
                <a:latin typeface="Century Gothic" panose="020B0502020202020204" pitchFamily="34" charset="0"/>
                <a:ea typeface="+mn-ea"/>
                <a:cs typeface="+mn-cs"/>
              </a:rPr>
              <a:t>,</a:t>
            </a:r>
            <a:r>
              <a:rPr lang="en-GB" sz="1200" b="0" i="0" kern="1200" baseline="0" dirty="0" smtClean="0">
                <a:solidFill>
                  <a:schemeClr val="tx1"/>
                </a:solidFill>
                <a:effectLst/>
                <a:latin typeface="Century Gothic" panose="020B0502020202020204" pitchFamily="34" charset="0"/>
                <a:ea typeface="+mn-ea"/>
                <a:cs typeface="+mn-cs"/>
              </a:rPr>
              <a:t> so they are practised together here.</a:t>
            </a:r>
          </a:p>
          <a:p>
            <a:pPr>
              <a:lnSpc>
                <a:spcPct val="150000"/>
              </a:lnSpc>
            </a:pPr>
            <a:endParaRPr lang="en-GB" sz="1200" dirty="0" smtClean="0">
              <a:latin typeface="Century Gothic" panose="020B0502020202020204" pitchFamily="34" charset="0"/>
            </a:endParaRPr>
          </a:p>
          <a:p>
            <a:pPr>
              <a:lnSpc>
                <a:spcPct val="150000"/>
              </a:lnSpc>
            </a:pPr>
            <a:r>
              <a:rPr lang="en-GB" sz="1200" dirty="0" smtClean="0">
                <a:latin typeface="Century Gothic" panose="020B0502020202020204" pitchFamily="34" charset="0"/>
              </a:rPr>
              <a:t>See the next slide</a:t>
            </a:r>
            <a:r>
              <a:rPr lang="en-GB" sz="1200" baseline="0" dirty="0" smtClean="0">
                <a:latin typeface="Century Gothic" panose="020B0502020202020204" pitchFamily="34" charset="0"/>
              </a:rPr>
              <a:t> for variation of this task where students have to write the whole word.</a:t>
            </a:r>
            <a:endParaRPr lang="en-GB" sz="1200" dirty="0" smtClean="0">
              <a:latin typeface="Century Gothic" panose="020B0502020202020204" pitchFamily="34" charset="0"/>
            </a:endParaRPr>
          </a:p>
          <a:p>
            <a:pPr>
              <a:lnSpc>
                <a:spcPct val="150000"/>
              </a:lnSpc>
            </a:pPr>
            <a:endParaRPr lang="en-GB" sz="1200" dirty="0" smtClean="0">
              <a:latin typeface="Century Gothic" panose="020B0502020202020204" pitchFamily="34" charset="0"/>
            </a:endParaRPr>
          </a:p>
          <a:p>
            <a:pPr>
              <a:lnSpc>
                <a:spcPct val="150000"/>
              </a:lnSpc>
            </a:pPr>
            <a:r>
              <a:rPr lang="en-GB" sz="1200" dirty="0" smtClean="0">
                <a:latin typeface="Century Gothic" panose="020B0502020202020204" pitchFamily="34" charset="0"/>
              </a:rPr>
              <a:t>1: zapato; 2: ciudad; 3: doce; 4: necesitar; 5: cierto; 6: cabeza; 7: empezar; 8: ciencias; 9: decir; 10.</a:t>
            </a:r>
            <a:r>
              <a:rPr lang="en-GB" sz="1200" baseline="0" dirty="0" smtClean="0">
                <a:latin typeface="Century Gothic" panose="020B0502020202020204" pitchFamily="34" charset="0"/>
              </a:rPr>
              <a:t> cerca</a:t>
            </a:r>
            <a:endParaRPr lang="en-GB" dirty="0" smtClean="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132191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b="1" dirty="0" smtClean="0">
                <a:latin typeface="Century Gothic" panose="020B0502020202020204" pitchFamily="34" charset="0"/>
              </a:rPr>
              <a:t>Variation of previous slide</a:t>
            </a:r>
            <a:r>
              <a:rPr lang="en-GB" sz="1200" dirty="0" smtClean="0">
                <a:latin typeface="Century Gothic" panose="020B0502020202020204" pitchFamily="34" charset="0"/>
              </a:rPr>
              <a:t>: students have to write the whole word</a:t>
            </a:r>
          </a:p>
          <a:p>
            <a:pPr>
              <a:lnSpc>
                <a:spcPct val="150000"/>
              </a:lnSpc>
            </a:pPr>
            <a:endParaRPr lang="en-GB" sz="1200" dirty="0" smtClean="0">
              <a:latin typeface="Century Gothic" panose="020B0502020202020204" pitchFamily="34" charset="0"/>
            </a:endParaRPr>
          </a:p>
          <a:p>
            <a:pPr>
              <a:lnSpc>
                <a:spcPct val="150000"/>
              </a:lnSpc>
            </a:pPr>
            <a:r>
              <a:rPr lang="en-GB" sz="1200" dirty="0" smtClean="0">
                <a:latin typeface="Century Gothic" panose="020B0502020202020204" pitchFamily="34" charset="0"/>
              </a:rPr>
              <a:t>All words are pronounced with Castilian ‘distinción’. In this variety of Spanish, the target graphemes are all share the </a:t>
            </a:r>
            <a:r>
              <a:rPr lang="el-GR" sz="1200" b="0" i="0" kern="1200" dirty="0" smtClean="0">
                <a:solidFill>
                  <a:schemeClr val="tx1"/>
                </a:solidFill>
                <a:effectLst/>
                <a:latin typeface="+mn-lt"/>
                <a:ea typeface="+mn-ea"/>
                <a:cs typeface="+mn-cs"/>
              </a:rPr>
              <a:t>/θ/</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th</a:t>
            </a:r>
            <a:r>
              <a:rPr lang="en-GB" sz="1200" b="0" i="0" kern="1200" dirty="0" smtClean="0">
                <a:solidFill>
                  <a:schemeClr val="tx1"/>
                </a:solidFill>
                <a:effectLst/>
                <a:latin typeface="+mn-lt"/>
                <a:ea typeface="+mn-ea"/>
                <a:cs typeface="+mn-cs"/>
              </a:rPr>
              <a:t>’) phoneme</a:t>
            </a:r>
            <a:r>
              <a:rPr lang="en-GB" sz="1200" b="0" i="0" kern="1200" dirty="0" smtClean="0">
                <a:solidFill>
                  <a:schemeClr val="tx1"/>
                </a:solidFill>
                <a:effectLst/>
                <a:latin typeface="Century Gothic" panose="020B0502020202020204" pitchFamily="34" charset="0"/>
                <a:ea typeface="+mn-ea"/>
                <a:cs typeface="+mn-cs"/>
              </a:rPr>
              <a:t>,</a:t>
            </a:r>
            <a:r>
              <a:rPr lang="en-GB" sz="1200" b="0" i="0" kern="1200" baseline="0" dirty="0" smtClean="0">
                <a:solidFill>
                  <a:schemeClr val="tx1"/>
                </a:solidFill>
                <a:effectLst/>
                <a:latin typeface="Century Gothic" panose="020B0502020202020204" pitchFamily="34" charset="0"/>
                <a:ea typeface="+mn-ea"/>
                <a:cs typeface="+mn-cs"/>
              </a:rPr>
              <a:t> so they are practised together here.</a:t>
            </a:r>
          </a:p>
          <a:p>
            <a:pPr>
              <a:lnSpc>
                <a:spcPct val="150000"/>
              </a:lnSpc>
            </a:pPr>
            <a:endParaRPr lang="en-GB" sz="1200" dirty="0" smtClean="0">
              <a:latin typeface="Century Gothic" panose="020B0502020202020204" pitchFamily="34" charset="0"/>
            </a:endParaRPr>
          </a:p>
          <a:p>
            <a:pPr>
              <a:lnSpc>
                <a:spcPct val="150000"/>
              </a:lnSpc>
            </a:pPr>
            <a:r>
              <a:rPr lang="en-GB" sz="1200" dirty="0" smtClean="0">
                <a:latin typeface="Century Gothic" panose="020B0502020202020204" pitchFamily="34" charset="0"/>
              </a:rPr>
              <a:t>The</a:t>
            </a:r>
            <a:r>
              <a:rPr lang="en-GB" sz="1200" baseline="0" dirty="0" smtClean="0">
                <a:latin typeface="Century Gothic" panose="020B0502020202020204" pitchFamily="34" charset="0"/>
              </a:rPr>
              <a:t> ‘CE’ and ‘CI’ SSCs were introduced last week in NCELP </a:t>
            </a:r>
            <a:r>
              <a:rPr lang="en-GB" sz="1200" baseline="0" dirty="0" err="1" smtClean="0">
                <a:latin typeface="Century Gothic" panose="020B0502020202020204" pitchFamily="34" charset="0"/>
              </a:rPr>
              <a:t>SoW</a:t>
            </a:r>
            <a:r>
              <a:rPr lang="en-GB" sz="1200" baseline="0" dirty="0" smtClean="0">
                <a:latin typeface="Century Gothic" panose="020B0502020202020204" pitchFamily="34" charset="0"/>
              </a:rPr>
              <a:t> resources.</a:t>
            </a:r>
          </a:p>
          <a:p>
            <a:pPr>
              <a:lnSpc>
                <a:spcPct val="150000"/>
              </a:lnSpc>
            </a:pPr>
            <a:endParaRPr lang="en-GB" sz="1200" dirty="0" smtClean="0">
              <a:latin typeface="Century Gothic" panose="020B0502020202020204" pitchFamily="34" charset="0"/>
            </a:endParaRPr>
          </a:p>
          <a:p>
            <a:pPr>
              <a:lnSpc>
                <a:spcPct val="150000"/>
              </a:lnSpc>
            </a:pPr>
            <a:r>
              <a:rPr lang="en-GB" sz="1200" dirty="0" smtClean="0">
                <a:latin typeface="Century Gothic" panose="020B0502020202020204" pitchFamily="34" charset="0"/>
              </a:rPr>
              <a:t>1: </a:t>
            </a:r>
            <a:r>
              <a:rPr lang="en-GB" sz="1200" dirty="0" err="1" smtClean="0">
                <a:latin typeface="Century Gothic" panose="020B0502020202020204" pitchFamily="34" charset="0"/>
              </a:rPr>
              <a:t>zapato</a:t>
            </a:r>
            <a:r>
              <a:rPr lang="en-GB" sz="1200" dirty="0" smtClean="0">
                <a:latin typeface="Century Gothic" panose="020B0502020202020204" pitchFamily="34" charset="0"/>
              </a:rPr>
              <a:t>; 2: ciudad; 3: </a:t>
            </a:r>
            <a:r>
              <a:rPr lang="en-GB" sz="1200" dirty="0" err="1" smtClean="0">
                <a:latin typeface="Century Gothic" panose="020B0502020202020204" pitchFamily="34" charset="0"/>
              </a:rPr>
              <a:t>doce</a:t>
            </a:r>
            <a:r>
              <a:rPr lang="en-GB" sz="1200" dirty="0" smtClean="0">
                <a:latin typeface="Century Gothic" panose="020B0502020202020204" pitchFamily="34" charset="0"/>
              </a:rPr>
              <a:t>; 4: </a:t>
            </a:r>
            <a:r>
              <a:rPr lang="en-GB" sz="1200" dirty="0" err="1" smtClean="0">
                <a:latin typeface="Century Gothic" panose="020B0502020202020204" pitchFamily="34" charset="0"/>
              </a:rPr>
              <a:t>necesitar</a:t>
            </a:r>
            <a:r>
              <a:rPr lang="en-GB" sz="1200" dirty="0" smtClean="0">
                <a:latin typeface="Century Gothic" panose="020B0502020202020204" pitchFamily="34" charset="0"/>
              </a:rPr>
              <a:t>; 5: </a:t>
            </a:r>
            <a:r>
              <a:rPr lang="en-GB" sz="1200" dirty="0" err="1" smtClean="0">
                <a:latin typeface="Century Gothic" panose="020B0502020202020204" pitchFamily="34" charset="0"/>
              </a:rPr>
              <a:t>cierto</a:t>
            </a:r>
            <a:r>
              <a:rPr lang="en-GB" sz="1200" dirty="0" smtClean="0">
                <a:latin typeface="Century Gothic" panose="020B0502020202020204" pitchFamily="34" charset="0"/>
              </a:rPr>
              <a:t>; 6: </a:t>
            </a:r>
            <a:r>
              <a:rPr lang="en-GB" sz="1200" dirty="0" err="1" smtClean="0">
                <a:latin typeface="Century Gothic" panose="020B0502020202020204" pitchFamily="34" charset="0"/>
              </a:rPr>
              <a:t>cabeza</a:t>
            </a:r>
            <a:r>
              <a:rPr lang="en-GB" sz="1200" dirty="0" smtClean="0">
                <a:latin typeface="Century Gothic" panose="020B0502020202020204" pitchFamily="34" charset="0"/>
              </a:rPr>
              <a:t>; 7: </a:t>
            </a:r>
            <a:r>
              <a:rPr lang="en-GB" sz="1200" dirty="0" err="1" smtClean="0">
                <a:latin typeface="Century Gothic" panose="020B0502020202020204" pitchFamily="34" charset="0"/>
              </a:rPr>
              <a:t>empezar</a:t>
            </a:r>
            <a:r>
              <a:rPr lang="en-GB" sz="1200" dirty="0" smtClean="0">
                <a:latin typeface="Century Gothic" panose="020B0502020202020204" pitchFamily="34" charset="0"/>
              </a:rPr>
              <a:t>; 8: </a:t>
            </a:r>
            <a:r>
              <a:rPr lang="en-GB" sz="1200" dirty="0" err="1" smtClean="0">
                <a:latin typeface="Century Gothic" panose="020B0502020202020204" pitchFamily="34" charset="0"/>
              </a:rPr>
              <a:t>ciencias</a:t>
            </a:r>
            <a:r>
              <a:rPr lang="en-GB" sz="1200" dirty="0" smtClean="0">
                <a:latin typeface="Century Gothic" panose="020B0502020202020204" pitchFamily="34" charset="0"/>
              </a:rPr>
              <a:t>; 9: </a:t>
            </a:r>
            <a:r>
              <a:rPr lang="en-GB" sz="1200" dirty="0" err="1" smtClean="0">
                <a:latin typeface="Century Gothic" panose="020B0502020202020204" pitchFamily="34" charset="0"/>
              </a:rPr>
              <a:t>decir</a:t>
            </a:r>
            <a:r>
              <a:rPr lang="en-GB" sz="1200" dirty="0" smtClean="0">
                <a:latin typeface="Century Gothic" panose="020B0502020202020204" pitchFamily="34" charset="0"/>
              </a:rPr>
              <a:t>; 10.</a:t>
            </a:r>
            <a:r>
              <a:rPr lang="en-GB" sz="1200" baseline="0" dirty="0" smtClean="0">
                <a:latin typeface="Century Gothic" panose="020B0502020202020204" pitchFamily="34" charset="0"/>
              </a:rPr>
              <a:t> </a:t>
            </a:r>
            <a:r>
              <a:rPr lang="en-GB" sz="1200" baseline="0" dirty="0" err="1" smtClean="0">
                <a:latin typeface="Century Gothic" panose="020B0502020202020204" pitchFamily="34" charset="0"/>
              </a:rPr>
              <a:t>cerca</a:t>
            </a:r>
            <a:endParaRPr lang="en-GB" dirty="0" smtClean="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37805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Phoneme monitoring task </a:t>
            </a:r>
            <a:r>
              <a:rPr lang="en-GB" baseline="0" dirty="0" smtClean="0"/>
              <a:t>– students copy the tally grids into their books for this. </a:t>
            </a:r>
            <a:r>
              <a:rPr lang="en-GB" sz="1200" dirty="0" smtClean="0">
                <a:latin typeface="Century Gothic" panose="020B0502020202020204" pitchFamily="34" charset="0"/>
              </a:rPr>
              <a:t>All words are pronounced with Castilian ‘</a:t>
            </a:r>
            <a:r>
              <a:rPr lang="en-GB" sz="1200" dirty="0" err="1" smtClean="0">
                <a:latin typeface="Century Gothic" panose="020B0502020202020204" pitchFamily="34" charset="0"/>
              </a:rPr>
              <a:t>distinción</a:t>
            </a:r>
            <a:r>
              <a:rPr lang="en-GB" sz="1200" dirty="0" smtClean="0">
                <a:latin typeface="Century Gothic" panose="020B0502020202020204" pitchFamily="34" charset="0"/>
              </a:rPr>
              <a:t>’.</a:t>
            </a:r>
            <a:r>
              <a:rPr lang="en-GB" sz="1200" baseline="0" dirty="0" smtClean="0">
                <a:latin typeface="Century Gothic" panose="020B0502020202020204" pitchFamily="34" charset="0"/>
              </a:rPr>
              <a:t> Click on the ‘play’ button (top right) to listen.</a:t>
            </a:r>
            <a:endParaRPr lang="en-GB" baseline="0" dirty="0" smtClean="0"/>
          </a:p>
          <a:p>
            <a:r>
              <a:rPr lang="en-GB" b="1" baseline="0" dirty="0" smtClean="0"/>
              <a:t>Part 1: </a:t>
            </a:r>
            <a:r>
              <a:rPr lang="en-GB" baseline="0" dirty="0" smtClean="0"/>
              <a:t>The first (and second) time they listen, they just tally how many times they hear the SSCs.</a:t>
            </a:r>
          </a:p>
          <a:p>
            <a:r>
              <a:rPr lang="en-GB" b="1" baseline="0" dirty="0" smtClean="0"/>
              <a:t>Part 2: </a:t>
            </a:r>
            <a:r>
              <a:rPr lang="en-GB" baseline="0" dirty="0" smtClean="0"/>
              <a:t>Students listen again. Ask them to write which words they hear with these SSCs. It may be necessary to replay the audio multiple times to give students the chance to complete all three boxes. There isn’t a problem with this – it is more likely to support errorless learning (see NCELP phonics rationale document (</a:t>
            </a:r>
            <a:r>
              <a:rPr lang="en-GB" dirty="0" smtClean="0">
                <a:hlinkClick r:id="rId3"/>
              </a:rPr>
              <a:t>https://resources.ncelp.org/concern/parent/kd17cs85f/file_sets/sn009x76k</a:t>
            </a:r>
            <a:r>
              <a:rPr lang="en-GB" dirty="0" smtClean="0"/>
              <a:t>)</a:t>
            </a:r>
            <a:r>
              <a:rPr lang="en-GB"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t>
            </a:r>
            <a:r>
              <a:rPr lang="en-GB" b="1" baseline="0" dirty="0" smtClean="0"/>
              <a:t>fully readable </a:t>
            </a:r>
            <a:r>
              <a:rPr lang="en-GB" baseline="0" dirty="0" smtClean="0"/>
              <a:t>text (i.e., a text that includes 100% or near to 100% previously taught language) could also be used for a dictation. Only one word is new (‘catedral’). This is a near-cognate (in both its spoken and written form), so shouldn’t cause great difficulty. All other words have previously been encountered as vocabulary items or phonics practice words (</a:t>
            </a:r>
            <a:r>
              <a:rPr lang="en-GB" baseline="0" dirty="0" err="1" smtClean="0"/>
              <a:t>escuela</a:t>
            </a:r>
            <a:r>
              <a:rPr lang="en-GB" baseline="0" dirty="0" smtClean="0"/>
              <a:t>, ciudad, ciencias, cerca, centro, empezar).</a:t>
            </a:r>
          </a:p>
          <a:p>
            <a:endParaRPr lang="en-GB" baseline="0" dirty="0" smtClean="0"/>
          </a:p>
          <a:p>
            <a:r>
              <a:rPr lang="en-GB" b="1" baseline="0" dirty="0" smtClean="0"/>
              <a:t>Text (57 words): </a:t>
            </a:r>
            <a:r>
              <a:rPr lang="es-CO" sz="1200" kern="1200" dirty="0" smtClean="0">
                <a:solidFill>
                  <a:schemeClr val="tx1"/>
                </a:solidFill>
                <a:effectLst/>
                <a:latin typeface="+mn-lt"/>
                <a:ea typeface="+mn-ea"/>
                <a:cs typeface="+mn-cs"/>
              </a:rPr>
              <a:t>Madrid es una </a:t>
            </a:r>
            <a:r>
              <a:rPr lang="es-CO" sz="1200" b="1" kern="1200" dirty="0" smtClean="0">
                <a:solidFill>
                  <a:schemeClr val="tx1"/>
                </a:solidFill>
                <a:effectLst/>
                <a:latin typeface="+mn-lt"/>
                <a:ea typeface="+mn-ea"/>
                <a:cs typeface="+mn-cs"/>
              </a:rPr>
              <a:t>ci</a:t>
            </a:r>
            <a:r>
              <a:rPr lang="es-CO" sz="1200" kern="1200" dirty="0" smtClean="0">
                <a:solidFill>
                  <a:schemeClr val="tx1"/>
                </a:solidFill>
                <a:effectLst/>
                <a:latin typeface="+mn-lt"/>
                <a:ea typeface="+mn-ea"/>
                <a:cs typeface="+mn-cs"/>
              </a:rPr>
              <a:t>udad en España. Natalia está en el </a:t>
            </a:r>
            <a:r>
              <a:rPr lang="es-CO" sz="1200" b="1" kern="1200" dirty="0" smtClean="0">
                <a:solidFill>
                  <a:schemeClr val="tx1"/>
                </a:solidFill>
                <a:effectLst/>
                <a:latin typeface="+mn-lt"/>
                <a:ea typeface="+mn-ea"/>
                <a:cs typeface="+mn-cs"/>
              </a:rPr>
              <a:t>ce</a:t>
            </a:r>
            <a:r>
              <a:rPr lang="es-CO" sz="1200" kern="1200" dirty="0" smtClean="0">
                <a:solidFill>
                  <a:schemeClr val="tx1"/>
                </a:solidFill>
                <a:effectLst/>
                <a:latin typeface="+mn-lt"/>
                <a:ea typeface="+mn-ea"/>
                <a:cs typeface="+mn-cs"/>
              </a:rPr>
              <a:t>ntro. ¡La catedral está </a:t>
            </a:r>
            <a:r>
              <a:rPr lang="es-CO" sz="1200" b="1" kern="1200" dirty="0" smtClean="0">
                <a:solidFill>
                  <a:schemeClr val="tx1"/>
                </a:solidFill>
                <a:effectLst/>
                <a:latin typeface="+mn-lt"/>
                <a:ea typeface="+mn-ea"/>
                <a:cs typeface="+mn-cs"/>
              </a:rPr>
              <a:t>ce</a:t>
            </a:r>
            <a:r>
              <a:rPr lang="es-CO" sz="1200" kern="1200" dirty="0" smtClean="0">
                <a:solidFill>
                  <a:schemeClr val="tx1"/>
                </a:solidFill>
                <a:effectLst/>
                <a:latin typeface="+mn-lt"/>
                <a:ea typeface="+mn-ea"/>
                <a:cs typeface="+mn-cs"/>
              </a:rPr>
              <a:t>rca! En la escuela, Natalia estudia </a:t>
            </a:r>
            <a:r>
              <a:rPr lang="es-CO" sz="1200" b="1" kern="1200" dirty="0" smtClean="0">
                <a:solidFill>
                  <a:schemeClr val="tx1"/>
                </a:solidFill>
                <a:effectLst/>
                <a:latin typeface="+mn-lt"/>
                <a:ea typeface="+mn-ea"/>
                <a:cs typeface="+mn-cs"/>
              </a:rPr>
              <a:t>ci</a:t>
            </a:r>
            <a:r>
              <a:rPr lang="es-CO" sz="1200" kern="1200" dirty="0" smtClean="0">
                <a:solidFill>
                  <a:schemeClr val="tx1"/>
                </a:solidFill>
                <a:effectLst/>
                <a:latin typeface="+mn-lt"/>
                <a:ea typeface="+mn-ea"/>
                <a:cs typeface="+mn-cs"/>
              </a:rPr>
              <a:t>en</a:t>
            </a:r>
            <a:r>
              <a:rPr lang="es-CO" sz="1200" b="1" kern="1200" dirty="0" smtClean="0">
                <a:solidFill>
                  <a:schemeClr val="tx1"/>
                </a:solidFill>
                <a:effectLst/>
                <a:latin typeface="+mn-lt"/>
                <a:ea typeface="+mn-ea"/>
                <a:cs typeface="+mn-cs"/>
              </a:rPr>
              <a:t>ci</a:t>
            </a:r>
            <a:r>
              <a:rPr lang="es-CO" sz="1200" kern="1200" dirty="0" smtClean="0">
                <a:solidFill>
                  <a:schemeClr val="tx1"/>
                </a:solidFill>
                <a:effectLst/>
                <a:latin typeface="+mn-lt"/>
                <a:ea typeface="+mn-ea"/>
                <a:cs typeface="+mn-cs"/>
              </a:rPr>
              <a:t>as. Es importante empe</a:t>
            </a:r>
            <a:r>
              <a:rPr lang="es-CO" sz="1200" b="1" kern="1200" dirty="0" smtClean="0">
                <a:solidFill>
                  <a:schemeClr val="tx1"/>
                </a:solidFill>
                <a:effectLst/>
                <a:latin typeface="+mn-lt"/>
                <a:ea typeface="+mn-ea"/>
                <a:cs typeface="+mn-cs"/>
              </a:rPr>
              <a:t>za</a:t>
            </a:r>
            <a:r>
              <a:rPr lang="es-CO" sz="1200" kern="1200" dirty="0" smtClean="0">
                <a:solidFill>
                  <a:schemeClr val="tx1"/>
                </a:solidFill>
                <a:effectLst/>
                <a:latin typeface="+mn-lt"/>
                <a:ea typeface="+mn-ea"/>
                <a:cs typeface="+mn-cs"/>
              </a:rPr>
              <a:t>r a estudiar inglés también. En</a:t>
            </a:r>
            <a:r>
              <a:rPr lang="es-CO" sz="1200" kern="1200" baseline="0" dirty="0" smtClean="0">
                <a:solidFill>
                  <a:schemeClr val="tx1"/>
                </a:solidFill>
                <a:effectLst/>
                <a:latin typeface="+mn-lt"/>
                <a:ea typeface="+mn-ea"/>
                <a:cs typeface="+mn-cs"/>
              </a:rPr>
              <a:t> casa, t</a:t>
            </a:r>
            <a:r>
              <a:rPr lang="es-CO" sz="1200" kern="1200" dirty="0" smtClean="0">
                <a:solidFill>
                  <a:schemeClr val="tx1"/>
                </a:solidFill>
                <a:effectLst/>
                <a:latin typeface="+mn-lt"/>
                <a:ea typeface="+mn-ea"/>
                <a:cs typeface="+mn-cs"/>
              </a:rPr>
              <a:t>iene unas cosas : una cama, una revista,</a:t>
            </a:r>
            <a:r>
              <a:rPr lang="es-CO" sz="1200" kern="1200" baseline="0" dirty="0" smtClean="0">
                <a:solidFill>
                  <a:schemeClr val="tx1"/>
                </a:solidFill>
                <a:effectLst/>
                <a:latin typeface="+mn-lt"/>
                <a:ea typeface="+mn-ea"/>
                <a:cs typeface="+mn-cs"/>
              </a:rPr>
              <a:t> una planta, y </a:t>
            </a:r>
            <a:r>
              <a:rPr lang="es-CO" sz="1200" kern="1200" dirty="0" smtClean="0">
                <a:solidFill>
                  <a:schemeClr val="tx1"/>
                </a:solidFill>
                <a:effectLst/>
                <a:latin typeface="+mn-lt"/>
                <a:ea typeface="+mn-ea"/>
                <a:cs typeface="+mn-cs"/>
              </a:rPr>
              <a:t>unos </a:t>
            </a:r>
            <a:r>
              <a:rPr lang="es-CO" sz="1200" b="1" kern="1200" dirty="0" smtClean="0">
                <a:solidFill>
                  <a:schemeClr val="tx1"/>
                </a:solidFill>
                <a:effectLst/>
                <a:latin typeface="+mn-lt"/>
                <a:ea typeface="+mn-ea"/>
                <a:cs typeface="+mn-cs"/>
              </a:rPr>
              <a:t>za</a:t>
            </a:r>
            <a:r>
              <a:rPr lang="es-CO" sz="1200" kern="1200" dirty="0" smtClean="0">
                <a:solidFill>
                  <a:schemeClr val="tx1"/>
                </a:solidFill>
                <a:effectLst/>
                <a:latin typeface="+mn-lt"/>
                <a:ea typeface="+mn-ea"/>
                <a:cs typeface="+mn-cs"/>
              </a:rPr>
              <a:t>patos, </a:t>
            </a:r>
            <a:r>
              <a:rPr lang="es-CO" sz="1200" kern="1200" baseline="0" dirty="0" smtClean="0">
                <a:solidFill>
                  <a:schemeClr val="tx1"/>
                </a:solidFill>
                <a:effectLst/>
                <a:latin typeface="+mn-lt"/>
                <a:ea typeface="+mn-ea"/>
                <a:cs typeface="+mn-cs"/>
              </a:rPr>
              <a:t>pero no tiene un caballo. </a:t>
            </a:r>
            <a:r>
              <a:rPr lang="es-CO" sz="1200" kern="1200" dirty="0" smtClean="0">
                <a:solidFill>
                  <a:schemeClr val="tx1"/>
                </a:solidFill>
                <a:effectLst/>
                <a:latin typeface="+mn-lt"/>
                <a:ea typeface="+mn-ea"/>
                <a:cs typeface="+mn-cs"/>
              </a:rPr>
              <a:t>No ne</a:t>
            </a:r>
            <a:r>
              <a:rPr lang="es-CO" sz="1200" b="1" kern="1200" dirty="0" smtClean="0">
                <a:solidFill>
                  <a:schemeClr val="tx1"/>
                </a:solidFill>
                <a:effectLst/>
                <a:latin typeface="+mn-lt"/>
                <a:ea typeface="+mn-ea"/>
                <a:cs typeface="+mn-cs"/>
              </a:rPr>
              <a:t>ce</a:t>
            </a:r>
            <a:r>
              <a:rPr lang="es-CO" sz="1200" kern="1200" dirty="0" smtClean="0">
                <a:solidFill>
                  <a:schemeClr val="tx1"/>
                </a:solidFill>
                <a:effectLst/>
                <a:latin typeface="+mn-lt"/>
                <a:ea typeface="+mn-ea"/>
                <a:cs typeface="+mn-cs"/>
              </a:rPr>
              <a:t>sita un coche</a:t>
            </a:r>
            <a:r>
              <a:rPr lang="es-CO" sz="1200" kern="1200" baseline="0" dirty="0" smtClean="0">
                <a:solidFill>
                  <a:schemeClr val="tx1"/>
                </a:solidFill>
                <a:effectLst/>
                <a:latin typeface="+mn-lt"/>
                <a:ea typeface="+mn-ea"/>
                <a:cs typeface="+mn-cs"/>
              </a:rPr>
              <a:t> - </a:t>
            </a:r>
            <a:r>
              <a:rPr lang="es-CO" sz="1200" kern="1200" dirty="0" smtClean="0">
                <a:solidFill>
                  <a:schemeClr val="tx1"/>
                </a:solidFill>
                <a:effectLst/>
                <a:latin typeface="+mn-lt"/>
                <a:ea typeface="+mn-ea"/>
                <a:cs typeface="+mn-cs"/>
              </a:rPr>
              <a:t>tiene una bi</a:t>
            </a:r>
            <a:r>
              <a:rPr lang="es-CO" sz="1200" b="1" kern="1200" dirty="0" smtClean="0">
                <a:solidFill>
                  <a:schemeClr val="tx1"/>
                </a:solidFill>
                <a:effectLst/>
                <a:latin typeface="+mn-lt"/>
                <a:ea typeface="+mn-ea"/>
                <a:cs typeface="+mn-cs"/>
              </a:rPr>
              <a:t>ci</a:t>
            </a:r>
            <a:r>
              <a:rPr lang="es-CO" sz="1200" kern="1200" dirty="0" smtClean="0">
                <a:solidFill>
                  <a:schemeClr val="tx1"/>
                </a:solidFill>
                <a:effectLst/>
                <a:latin typeface="+mn-lt"/>
                <a:ea typeface="+mn-ea"/>
                <a:cs typeface="+mn-cs"/>
              </a:rPr>
              <a:t>cleta</a:t>
            </a:r>
            <a:r>
              <a:rPr lang="es-CO" sz="1200" kern="1200" baseline="0" dirty="0" smtClean="0">
                <a:solidFill>
                  <a:schemeClr val="tx1"/>
                </a:solidFill>
                <a:effectLst/>
                <a:latin typeface="+mn-lt"/>
                <a:ea typeface="+mn-ea"/>
                <a:cs typeface="+mn-cs"/>
              </a:rPr>
              <a:t> y ¡</a:t>
            </a:r>
            <a:r>
              <a:rPr lang="es-CO" sz="1200" kern="1200" dirty="0" smtClean="0">
                <a:solidFill>
                  <a:schemeClr val="tx1"/>
                </a:solidFill>
                <a:effectLst/>
                <a:latin typeface="+mn-lt"/>
                <a:ea typeface="+mn-ea"/>
                <a:cs typeface="+mn-cs"/>
              </a:rPr>
              <a:t>es nueva!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10406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Printer-friendly version of these cards available</a:t>
            </a:r>
            <a:r>
              <a:rPr lang="en-GB" sz="1200" b="0" kern="1200" baseline="0" dirty="0" smtClean="0">
                <a:solidFill>
                  <a:schemeClr val="tx1"/>
                </a:solidFill>
                <a:effectLst/>
                <a:latin typeface="+mn-lt"/>
                <a:ea typeface="+mn-ea"/>
                <a:cs typeface="+mn-cs"/>
              </a:rPr>
              <a:t> in Word document. These contain all the phonics practice words for this and last week in NCELP </a:t>
            </a:r>
            <a:r>
              <a:rPr lang="en-GB" sz="1200" b="0" kern="1200" baseline="0" dirty="0" err="1" smtClean="0">
                <a:solidFill>
                  <a:schemeClr val="tx1"/>
                </a:solidFill>
                <a:effectLst/>
                <a:latin typeface="+mn-lt"/>
                <a:ea typeface="+mn-ea"/>
                <a:cs typeface="+mn-cs"/>
              </a:rPr>
              <a:t>SoW</a:t>
            </a:r>
            <a:r>
              <a:rPr lang="en-GB" sz="1200" b="0" kern="1200" baseline="0" dirty="0" smtClean="0">
                <a:solidFill>
                  <a:schemeClr val="tx1"/>
                </a:solidFill>
                <a:effectLst/>
                <a:latin typeface="+mn-lt"/>
                <a:ea typeface="+mn-ea"/>
                <a:cs typeface="+mn-cs"/>
              </a:rPr>
              <a:t>, with the addition of ‘</a:t>
            </a:r>
            <a:r>
              <a:rPr lang="en-GB" sz="1200" b="0" kern="1200" baseline="0" dirty="0" err="1" smtClean="0">
                <a:solidFill>
                  <a:schemeClr val="tx1"/>
                </a:solidFill>
                <a:effectLst/>
                <a:latin typeface="+mn-lt"/>
                <a:ea typeface="+mn-ea"/>
                <a:cs typeface="+mn-cs"/>
              </a:rPr>
              <a:t>diciembre</a:t>
            </a:r>
            <a:r>
              <a:rPr lang="en-GB" sz="1200" b="0" kern="1200" baseline="0" dirty="0" smtClean="0">
                <a:solidFill>
                  <a:schemeClr val="tx1"/>
                </a:solidFill>
                <a:effectLst/>
                <a:latin typeface="+mn-lt"/>
                <a:ea typeface="+mn-ea"/>
                <a:cs typeface="+mn-cs"/>
              </a:rPr>
              <a:t>’ and ‘</a:t>
            </a:r>
            <a:r>
              <a:rPr lang="en-GB" sz="1200" b="0" kern="1200" baseline="0" dirty="0" err="1" smtClean="0">
                <a:solidFill>
                  <a:schemeClr val="tx1"/>
                </a:solidFill>
                <a:effectLst/>
                <a:latin typeface="+mn-lt"/>
                <a:ea typeface="+mn-ea"/>
                <a:cs typeface="+mn-cs"/>
              </a:rPr>
              <a:t>necesario</a:t>
            </a:r>
            <a:r>
              <a:rPr lang="en-GB" sz="1200" b="0" kern="1200" baseline="0" dirty="0" smtClean="0">
                <a:solidFill>
                  <a:schemeClr val="tx1"/>
                </a:solidFill>
                <a:effectLst/>
                <a:latin typeface="+mn-lt"/>
                <a:ea typeface="+mn-ea"/>
                <a:cs typeface="+mn-cs"/>
              </a:rPr>
              <a:t>’, included as near cognates to provide additional decoding practice and provide 5 cards with each SSC.</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a:t>
            </a:r>
            <a:r>
              <a:rPr lang="en-GB" sz="1200" b="1" kern="1200" baseline="0" dirty="0" smtClean="0">
                <a:solidFill>
                  <a:schemeClr val="tx1"/>
                </a:solidFill>
                <a:effectLst/>
                <a:latin typeface="+mn-lt"/>
                <a:ea typeface="+mn-ea"/>
                <a:cs typeface="+mn-cs"/>
              </a:rPr>
              <a:t> game in pairs: </a:t>
            </a:r>
            <a:r>
              <a:rPr lang="en-GB" sz="1200" b="0" kern="1200" dirty="0" smtClean="0">
                <a:solidFill>
                  <a:schemeClr val="tx1"/>
                </a:solidFill>
                <a:effectLst/>
                <a:latin typeface="+mn-lt"/>
                <a:ea typeface="+mn-ea"/>
                <a:cs typeface="+mn-cs"/>
              </a:rPr>
              <a:t>Start with all cards face down. Student A and B take turns to turn over one card at time. The student turning over says the word aloud each time they turn one over. S/he then puts the card into one of three piles:</a:t>
            </a:r>
          </a:p>
          <a:p>
            <a:pPr marL="228600" indent="-228600">
              <a:buAutoNum type="arabicParenR"/>
            </a:pPr>
            <a:r>
              <a:rPr lang="en-GB" sz="1200" b="0" kern="1200" dirty="0" smtClean="0">
                <a:solidFill>
                  <a:schemeClr val="tx1"/>
                </a:solidFill>
                <a:effectLst/>
                <a:latin typeface="+mn-lt"/>
                <a:ea typeface="+mn-ea"/>
                <a:cs typeface="+mn-cs"/>
              </a:rPr>
              <a:t>CE</a:t>
            </a:r>
          </a:p>
          <a:p>
            <a:pPr marL="228600" indent="-228600">
              <a:buAutoNum type="arabicParenR"/>
            </a:pPr>
            <a:r>
              <a:rPr lang="en-GB" sz="1200" b="0" kern="1200" dirty="0" smtClean="0">
                <a:solidFill>
                  <a:schemeClr val="tx1"/>
                </a:solidFill>
                <a:effectLst/>
                <a:latin typeface="+mn-lt"/>
                <a:ea typeface="+mn-ea"/>
                <a:cs typeface="+mn-cs"/>
              </a:rPr>
              <a:t>CI</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kern="1200" dirty="0" smtClean="0">
                <a:solidFill>
                  <a:schemeClr val="tx1"/>
                </a:solidFill>
                <a:effectLst/>
                <a:latin typeface="+mn-lt"/>
                <a:ea typeface="+mn-ea"/>
                <a:cs typeface="+mn-cs"/>
              </a:rPr>
              <a:t>Z </a:t>
            </a:r>
            <a:r>
              <a:rPr lang="en-GB" sz="1200" b="0" kern="1200" baseline="0" dirty="0" smtClean="0">
                <a:solidFill>
                  <a:schemeClr val="tx1"/>
                </a:solidFill>
                <a:effectLst/>
                <a:latin typeface="+mn-lt"/>
                <a:ea typeface="+mn-ea"/>
                <a:cs typeface="+mn-cs"/>
              </a:rPr>
              <a:t>(Z here includes ZA, ZO and word-final Z).</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There</a:t>
            </a:r>
            <a:r>
              <a:rPr lang="en-GB" sz="1200" b="0" kern="1200" baseline="0" dirty="0" smtClean="0">
                <a:solidFill>
                  <a:schemeClr val="tx1"/>
                </a:solidFill>
                <a:effectLst/>
                <a:latin typeface="+mn-lt"/>
                <a:ea typeface="+mn-ea"/>
                <a:cs typeface="+mn-cs"/>
              </a:rPr>
              <a:t> is only one pile for each SSC (it is a shared pile). </a:t>
            </a:r>
            <a:r>
              <a:rPr lang="en-GB" sz="1200" b="0" kern="1200" dirty="0" smtClean="0">
                <a:solidFill>
                  <a:schemeClr val="tx1"/>
                </a:solidFill>
                <a:effectLst/>
                <a:latin typeface="+mn-lt"/>
                <a:ea typeface="+mn-ea"/>
                <a:cs typeface="+mn-cs"/>
              </a:rPr>
              <a:t>The student who adds the </a:t>
            </a:r>
            <a:r>
              <a:rPr lang="en-GB" sz="1200" b="1" kern="1200" dirty="0" smtClean="0">
                <a:solidFill>
                  <a:schemeClr val="tx1"/>
                </a:solidFill>
                <a:effectLst/>
                <a:latin typeface="+mn-lt"/>
                <a:ea typeface="+mn-ea"/>
                <a:cs typeface="+mn-cs"/>
              </a:rPr>
              <a:t>4</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card</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in any category wins!</a:t>
            </a:r>
            <a:endParaRPr lang="en-GB" sz="1200" b="0" kern="1200" baseline="0" dirty="0" smtClean="0">
              <a:solidFill>
                <a:schemeClr val="tx1"/>
              </a:solidFill>
              <a:effectLst/>
              <a:latin typeface="+mn-lt"/>
              <a:ea typeface="+mn-ea"/>
              <a:cs typeface="+mn-cs"/>
            </a:endParaRPr>
          </a:p>
          <a:p>
            <a:endParaRPr lang="en-GB" sz="1200" b="0" kern="1200" baseline="0" dirty="0" smtClean="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39564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9922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6738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1467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379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3251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028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165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834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8443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7492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9535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60477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audio" Target="../media/audio3.wav"/><Relationship Id="rId10" Type="http://schemas.openxmlformats.org/officeDocument/2006/relationships/image" Target="../media/image4.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0.wav"/><Relationship Id="rId7" Type="http://schemas.openxmlformats.org/officeDocument/2006/relationships/audio" Target="../media/audio14.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3.wav"/><Relationship Id="rId11" Type="http://schemas.openxmlformats.org/officeDocument/2006/relationships/image" Target="../media/image9.png"/><Relationship Id="rId5" Type="http://schemas.openxmlformats.org/officeDocument/2006/relationships/audio" Target="../media/audio12.wav"/><Relationship Id="rId10" Type="http://schemas.openxmlformats.org/officeDocument/2006/relationships/audio" Target="../media/audio16.wav"/><Relationship Id="rId4" Type="http://schemas.openxmlformats.org/officeDocument/2006/relationships/audio" Target="../media/audio11.wav"/><Relationship Id="rId9" Type="http://schemas.openxmlformats.org/officeDocument/2006/relationships/audio" Target="../media/audio15.wav"/></Relationships>
</file>

<file path=ppt/slides/_rels/slide6.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image" Target="../media/image10.png"/><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audio" Target="../media/audio26.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20.wav"/><Relationship Id="rId11" Type="http://schemas.openxmlformats.org/officeDocument/2006/relationships/audio" Target="../media/audio25.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audio" Target="../media/audio18.wav"/><Relationship Id="rId9" Type="http://schemas.openxmlformats.org/officeDocument/2006/relationships/audio" Target="../media/audio23.wav"/></Relationships>
</file>

<file path=ppt/slides/_rels/slide7.xml.rels><?xml version="1.0" encoding="UTF-8" standalone="yes"?>
<Relationships xmlns="http://schemas.openxmlformats.org/package/2006/relationships"><Relationship Id="rId8" Type="http://schemas.openxmlformats.org/officeDocument/2006/relationships/audio" Target="../media/audio21.wav"/><Relationship Id="rId13" Type="http://schemas.openxmlformats.org/officeDocument/2006/relationships/audio" Target="../media/audio26.wav"/><Relationship Id="rId3" Type="http://schemas.openxmlformats.org/officeDocument/2006/relationships/image" Target="../media/image10.png"/><Relationship Id="rId7" Type="http://schemas.openxmlformats.org/officeDocument/2006/relationships/audio" Target="../media/audio20.wav"/><Relationship Id="rId12" Type="http://schemas.openxmlformats.org/officeDocument/2006/relationships/audio" Target="../media/audio25.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19.wav"/><Relationship Id="rId11" Type="http://schemas.openxmlformats.org/officeDocument/2006/relationships/audio" Target="../media/audio24.wav"/><Relationship Id="rId5" Type="http://schemas.openxmlformats.org/officeDocument/2006/relationships/audio" Target="../media/audio18.wav"/><Relationship Id="rId10" Type="http://schemas.openxmlformats.org/officeDocument/2006/relationships/audio" Target="../media/audio23.wav"/><Relationship Id="rId4" Type="http://schemas.openxmlformats.org/officeDocument/2006/relationships/audio" Target="../media/audio17.wav"/><Relationship Id="rId9" Type="http://schemas.openxmlformats.org/officeDocument/2006/relationships/audio" Target="../media/audio22.wav"/></Relationships>
</file>

<file path=ppt/slides/_rels/slide8.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5046130" y="3566680"/>
            <a:ext cx="21336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vo</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7" name="TextBox 6"/>
          <p:cNvSpPr txBox="1"/>
          <p:nvPr/>
        </p:nvSpPr>
        <p:spPr>
          <a:xfrm>
            <a:off x="833991" y="3302010"/>
            <a:ext cx="3280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cabe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8" name="TextBox 7"/>
          <p:cNvSpPr txBox="1"/>
          <p:nvPr/>
        </p:nvSpPr>
        <p:spPr>
          <a:xfrm>
            <a:off x="8717253" y="107253"/>
            <a:ext cx="2192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9" name="TextBox 8"/>
          <p:cNvSpPr txBox="1"/>
          <p:nvPr/>
        </p:nvSpPr>
        <p:spPr>
          <a:xfrm>
            <a:off x="4332723" y="4714674"/>
            <a:ext cx="35604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empe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p>
        </p:txBody>
      </p:sp>
      <p:sp>
        <p:nvSpPr>
          <p:cNvPr id="10" name="TextBox 9"/>
          <p:cNvSpPr txBox="1"/>
          <p:nvPr/>
        </p:nvSpPr>
        <p:spPr>
          <a:xfrm>
            <a:off x="8279702" y="3363075"/>
            <a:ext cx="3389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apato</a:t>
            </a:r>
          </a:p>
        </p:txBody>
      </p:sp>
      <p:pic>
        <p:nvPicPr>
          <p:cNvPr id="11" name="Picture 12" descr="http://www.clker.com/cliparts/x/t/P/0/J/N/no-smokin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0266" y="1971778"/>
            <a:ext cx="1671468" cy="167146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clker.com/cliparts/K/K/1/V/0/d/speaking-man-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0206" y="1158709"/>
            <a:ext cx="1608575" cy="13887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578333" y="4229124"/>
            <a:ext cx="1412552" cy="1912517"/>
            <a:chOff x="2231048" y="3277091"/>
            <a:chExt cx="1788190" cy="2421110"/>
          </a:xfrm>
        </p:grpSpPr>
        <p:pic>
          <p:nvPicPr>
            <p:cNvPr id="13316" name="Picture 4" descr="http://www.clker.com/cliparts/e/8/3/7/1194984522789151206head2.svg.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31048" y="3799041"/>
              <a:ext cx="1788190" cy="189916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3125143" y="3277091"/>
              <a:ext cx="8620" cy="41585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13318" name="Picture 6" descr="http://www.clker.com/cliparts/3/2/0/4/1194986437730711718tennis_shoe_jarno_vasama_.svg.hi.png"/>
          <p:cNvPicPr>
            <a:picLocks noChangeAspect="1" noChangeArrowheads="1"/>
          </p:cNvPicPr>
          <p:nvPr/>
        </p:nvPicPr>
        <p:blipFill rotWithShape="1">
          <a:blip r:embed="rId13">
            <a:extLst>
              <a:ext uri="{28A0092B-C50C-407E-A947-70E740481C1C}">
                <a14:useLocalDpi xmlns:a14="http://schemas.microsoft.com/office/drawing/2010/main" val="0"/>
              </a:ext>
            </a:extLst>
          </a:blip>
          <a:srcRect l="45531" t="51116"/>
          <a:stretch/>
        </p:blipFill>
        <p:spPr bwMode="auto">
          <a:xfrm>
            <a:off x="8717253" y="4523063"/>
            <a:ext cx="2514600" cy="117351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clker.com/cliparts/3/d/a/b/R/u/blue-number-one-m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58554" y="1234021"/>
            <a:ext cx="1310172" cy="124990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42137" y="5517006"/>
            <a:ext cx="26874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start]</a:t>
            </a:r>
          </a:p>
        </p:txBody>
      </p:sp>
      <p:sp>
        <p:nvSpPr>
          <p:cNvPr id="18" name="TextBox 17"/>
          <p:cNvSpPr txBox="1"/>
          <p:nvPr/>
        </p:nvSpPr>
        <p:spPr>
          <a:xfrm>
            <a:off x="4779806" y="-455246"/>
            <a:ext cx="277801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z</a:t>
            </a:r>
          </a:p>
        </p:txBody>
      </p:sp>
    </p:spTree>
    <p:extLst>
      <p:ext uri="{BB962C8B-B14F-4D97-AF65-F5344CB8AC3E}">
        <p14:creationId xmlns:p14="http://schemas.microsoft.com/office/powerpoint/2010/main" val="25989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z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zona.wav"/>
                                        </p:tgtEl>
                                      </p:cMediaNode>
                                    </p:audio>
                                  </p:sub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voz.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314"/>
                                        </p:tgtEl>
                                        <p:attrNameLst>
                                          <p:attrName>style.visibility</p:attrName>
                                        </p:attrNameLst>
                                      </p:cBhvr>
                                      <p:to>
                                        <p:strVal val="visible"/>
                                      </p:to>
                                    </p:set>
                                    <p:animEffect transition="in" filter="fade">
                                      <p:cBhvr>
                                        <p:cTn id="28" dur="500"/>
                                        <p:tgtEl>
                                          <p:spTgt spid="13314"/>
                                        </p:tgtEl>
                                      </p:cBhvr>
                                    </p:animEffect>
                                  </p:childTnLst>
                                  <p:subTnLst>
                                    <p:audio>
                                      <p:cMediaNode>
                                        <p:cTn display="0" masterRel="sameClick">
                                          <p:stCondLst>
                                            <p:cond evt="begin" delay="0">
                                              <p:tn val="26"/>
                                            </p:cond>
                                          </p:stCondLst>
                                          <p:endCondLst>
                                            <p:cond evt="onStopAudio" delay="0">
                                              <p:tgtEl>
                                                <p:sldTgt/>
                                              </p:tgtEl>
                                            </p:cond>
                                          </p:endCondLst>
                                        </p:cTn>
                                        <p:tgtEl>
                                          <p:sndTgt r:embed="rId5" name="voz.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diez.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320"/>
                                        </p:tgtEl>
                                        <p:attrNameLst>
                                          <p:attrName>style.visibility</p:attrName>
                                        </p:attrNameLst>
                                      </p:cBhvr>
                                      <p:to>
                                        <p:strVal val="visible"/>
                                      </p:to>
                                    </p:set>
                                    <p:animEffect transition="in" filter="fade">
                                      <p:cBhvr>
                                        <p:cTn id="38" dur="500"/>
                                        <p:tgtEl>
                                          <p:spTgt spid="13320"/>
                                        </p:tgtEl>
                                      </p:cBhvr>
                                    </p:animEffect>
                                  </p:childTnLst>
                                  <p:subTnLst>
                                    <p:audio>
                                      <p:cMediaNode>
                                        <p:cTn display="0" masterRel="sameClick">
                                          <p:stCondLst>
                                            <p:cond evt="begin" delay="0">
                                              <p:tn val="36"/>
                                            </p:cond>
                                          </p:stCondLst>
                                          <p:endCondLst>
                                            <p:cond evt="onStopAudio" delay="0">
                                              <p:tgtEl>
                                                <p:sldTgt/>
                                              </p:tgtEl>
                                            </p:cond>
                                          </p:endCondLst>
                                        </p:cTn>
                                        <p:tgtEl>
                                          <p:sndTgt r:embed="rId6" name="diez.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7" name="cabeza.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7" name="cabeza.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subTnLst>
                                    <p:audio>
                                      <p:cMediaNode>
                                        <p:cTn display="0" masterRel="sameClick">
                                          <p:stCondLst>
                                            <p:cond evt="begin" delay="0">
                                              <p:tn val="51"/>
                                            </p:cond>
                                          </p:stCondLst>
                                          <p:endCondLst>
                                            <p:cond evt="onStopAudio" delay="0">
                                              <p:tgtEl>
                                                <p:sldTgt/>
                                              </p:tgtEl>
                                            </p:cond>
                                          </p:endCondLst>
                                        </p:cTn>
                                        <p:tgtEl>
                                          <p:sndTgt r:embed="rId8" name="empeza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8" name="empeza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subTnLst>
                                    <p:audio>
                                      <p:cMediaNode>
                                        <p:cTn display="0" masterRel="sameClick">
                                          <p:stCondLst>
                                            <p:cond evt="begin" delay="0">
                                              <p:tn val="61"/>
                                            </p:cond>
                                          </p:stCondLst>
                                          <p:endCondLst>
                                            <p:cond evt="onStopAudio" delay="0">
                                              <p:tgtEl>
                                                <p:sldTgt/>
                                              </p:tgtEl>
                                            </p:cond>
                                          </p:endCondLst>
                                        </p:cTn>
                                        <p:tgtEl>
                                          <p:sndTgt r:embed="rId9" name="zapato.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318"/>
                                        </p:tgtEl>
                                        <p:attrNameLst>
                                          <p:attrName>style.visibility</p:attrName>
                                        </p:attrNameLst>
                                      </p:cBhvr>
                                      <p:to>
                                        <p:strVal val="visible"/>
                                      </p:to>
                                    </p:set>
                                    <p:animEffect transition="in" filter="fade">
                                      <p:cBhvr>
                                        <p:cTn id="68" dur="500"/>
                                        <p:tgtEl>
                                          <p:spTgt spid="13318"/>
                                        </p:tgtEl>
                                      </p:cBhvr>
                                    </p:animEffect>
                                  </p:childTnLst>
                                  <p:subTnLst>
                                    <p:audio>
                                      <p:cMediaNode>
                                        <p:cTn display="0" masterRel="sameClick">
                                          <p:stCondLst>
                                            <p:cond evt="begin" delay="0">
                                              <p:tn val="66"/>
                                            </p:cond>
                                          </p:stCondLst>
                                          <p:endCondLst>
                                            <p:cond evt="onStopAudio" delay="0">
                                              <p:tgtEl>
                                                <p:sldTgt/>
                                              </p:tgtEl>
                                            </p:cond>
                                          </p:endCondLst>
                                        </p:cTn>
                                        <p:tgtEl>
                                          <p:sndTgt r:embed="rId9" name="zapa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5046130" y="3566680"/>
            <a:ext cx="21336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vo</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7" name="TextBox 6"/>
          <p:cNvSpPr txBox="1"/>
          <p:nvPr/>
        </p:nvSpPr>
        <p:spPr>
          <a:xfrm>
            <a:off x="833991" y="3302010"/>
            <a:ext cx="3280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cabe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8" name="TextBox 7"/>
          <p:cNvSpPr txBox="1"/>
          <p:nvPr/>
        </p:nvSpPr>
        <p:spPr>
          <a:xfrm>
            <a:off x="8717253" y="107253"/>
            <a:ext cx="2192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9" name="TextBox 8"/>
          <p:cNvSpPr txBox="1"/>
          <p:nvPr/>
        </p:nvSpPr>
        <p:spPr>
          <a:xfrm>
            <a:off x="4332723" y="4714674"/>
            <a:ext cx="35604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empe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p>
        </p:txBody>
      </p:sp>
      <p:sp>
        <p:nvSpPr>
          <p:cNvPr id="10" name="TextBox 9"/>
          <p:cNvSpPr txBox="1"/>
          <p:nvPr/>
        </p:nvSpPr>
        <p:spPr>
          <a:xfrm>
            <a:off x="8279702" y="3363075"/>
            <a:ext cx="3389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apato</a:t>
            </a:r>
          </a:p>
        </p:txBody>
      </p:sp>
      <p:sp>
        <p:nvSpPr>
          <p:cNvPr id="18" name="TextBox 17"/>
          <p:cNvSpPr txBox="1"/>
          <p:nvPr/>
        </p:nvSpPr>
        <p:spPr>
          <a:xfrm>
            <a:off x="4779806" y="-455246"/>
            <a:ext cx="277801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z</a:t>
            </a:r>
          </a:p>
        </p:txBody>
      </p:sp>
    </p:spTree>
    <p:extLst>
      <p:ext uri="{BB962C8B-B14F-4D97-AF65-F5344CB8AC3E}">
        <p14:creationId xmlns:p14="http://schemas.microsoft.com/office/powerpoint/2010/main" val="302212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z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zona.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5" name="voz.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diez.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7" name="cabeza.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empeza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9" name="zapa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5046130" y="3566680"/>
            <a:ext cx="21336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vo</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7" name="TextBox 6"/>
          <p:cNvSpPr txBox="1"/>
          <p:nvPr/>
        </p:nvSpPr>
        <p:spPr>
          <a:xfrm>
            <a:off x="833991" y="3302010"/>
            <a:ext cx="32805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cabe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8" name="TextBox 7"/>
          <p:cNvSpPr txBox="1"/>
          <p:nvPr/>
        </p:nvSpPr>
        <p:spPr>
          <a:xfrm>
            <a:off x="8717253" y="107253"/>
            <a:ext cx="21927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die</a:t>
            </a: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p>
        </p:txBody>
      </p:sp>
      <p:sp>
        <p:nvSpPr>
          <p:cNvPr id="9" name="TextBox 8"/>
          <p:cNvSpPr txBox="1"/>
          <p:nvPr/>
        </p:nvSpPr>
        <p:spPr>
          <a:xfrm>
            <a:off x="4332723" y="4714674"/>
            <a:ext cx="35604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empe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ar</a:t>
            </a:r>
          </a:p>
        </p:txBody>
      </p:sp>
      <p:sp>
        <p:nvSpPr>
          <p:cNvPr id="10" name="TextBox 9"/>
          <p:cNvSpPr txBox="1"/>
          <p:nvPr/>
        </p:nvSpPr>
        <p:spPr>
          <a:xfrm>
            <a:off x="8279702" y="3363075"/>
            <a:ext cx="33897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z</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apato</a:t>
            </a:r>
          </a:p>
        </p:txBody>
      </p:sp>
      <p:sp>
        <p:nvSpPr>
          <p:cNvPr id="18" name="TextBox 17"/>
          <p:cNvSpPr txBox="1"/>
          <p:nvPr/>
        </p:nvSpPr>
        <p:spPr>
          <a:xfrm>
            <a:off x="4779806" y="-455246"/>
            <a:ext cx="277801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4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z</a:t>
            </a:r>
          </a:p>
        </p:txBody>
      </p:sp>
    </p:spTree>
    <p:extLst>
      <p:ext uri="{BB962C8B-B14F-4D97-AF65-F5344CB8AC3E}">
        <p14:creationId xmlns:p14="http://schemas.microsoft.com/office/powerpoint/2010/main" val="26530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651209"/>
          </a:xfrm>
        </p:spPr>
        <p:txBody>
          <a:bodyPr>
            <a:normAutofit/>
          </a:bodyPr>
          <a:lstStyle/>
          <a:p>
            <a:r>
              <a:rPr lang="en-GB" sz="3200" dirty="0" smtClean="0"/>
              <a:t>There are different ways to pronounce ‘z’.</a:t>
            </a:r>
            <a:endParaRPr lang="en-GB" sz="3200" dirty="0"/>
          </a:p>
        </p:txBody>
      </p:sp>
      <p:sp>
        <p:nvSpPr>
          <p:cNvPr id="4" name="Title 1"/>
          <p:cNvSpPr txBox="1">
            <a:spLocks/>
          </p:cNvSpPr>
          <p:nvPr/>
        </p:nvSpPr>
        <p:spPr>
          <a:xfrm>
            <a:off x="838200" y="1469036"/>
            <a:ext cx="1099391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In most of Spain, ‘z’ is pronounced like the ‘th’ in English (as you just heard).</a:t>
            </a:r>
            <a:endParaRPr lang="en-GB" sz="3200" dirty="0"/>
          </a:p>
        </p:txBody>
      </p:sp>
      <p:sp>
        <p:nvSpPr>
          <p:cNvPr id="5" name="Title 1"/>
          <p:cNvSpPr txBox="1">
            <a:spLocks/>
          </p:cNvSpPr>
          <p:nvPr/>
        </p:nvSpPr>
        <p:spPr>
          <a:xfrm>
            <a:off x="838200" y="2700728"/>
            <a:ext cx="10515600"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In the Canary Islands and Latin America, this ‘z’ is often pronounced like an ‘s’.</a:t>
            </a:r>
            <a:endParaRPr lang="en-GB" sz="3200" dirty="0"/>
          </a:p>
        </p:txBody>
      </p:sp>
      <p:sp>
        <p:nvSpPr>
          <p:cNvPr id="6" name="Title 1"/>
          <p:cNvSpPr txBox="1">
            <a:spLocks/>
          </p:cNvSpPr>
          <p:nvPr/>
        </p:nvSpPr>
        <p:spPr>
          <a:xfrm>
            <a:off x="838200" y="3932420"/>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Compare:</a:t>
            </a:r>
            <a:endParaRPr lang="en-GB" sz="3200" dirty="0"/>
          </a:p>
        </p:txBody>
      </p:sp>
      <p:sp>
        <p:nvSpPr>
          <p:cNvPr id="7" name="Title 1"/>
          <p:cNvSpPr txBox="1">
            <a:spLocks/>
          </p:cNvSpPr>
          <p:nvPr/>
        </p:nvSpPr>
        <p:spPr>
          <a:xfrm>
            <a:off x="838200" y="4583629"/>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zapato</a:t>
            </a:r>
            <a:endParaRPr lang="en-GB" sz="3200" dirty="0"/>
          </a:p>
        </p:txBody>
      </p:sp>
      <p:sp>
        <p:nvSpPr>
          <p:cNvPr id="8" name="Title 1"/>
          <p:cNvSpPr txBox="1">
            <a:spLocks/>
          </p:cNvSpPr>
          <p:nvPr/>
        </p:nvSpPr>
        <p:spPr>
          <a:xfrm>
            <a:off x="3493956" y="4583628"/>
            <a:ext cx="3776273"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(mainland Spain)</a:t>
            </a:r>
            <a:endParaRPr lang="en-GB" sz="3200" dirty="0"/>
          </a:p>
        </p:txBody>
      </p:sp>
      <p:sp>
        <p:nvSpPr>
          <p:cNvPr id="9" name="Title 1"/>
          <p:cNvSpPr txBox="1">
            <a:spLocks/>
          </p:cNvSpPr>
          <p:nvPr/>
        </p:nvSpPr>
        <p:spPr>
          <a:xfrm>
            <a:off x="838200" y="5234837"/>
            <a:ext cx="2309734"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zapato</a:t>
            </a:r>
            <a:endParaRPr lang="en-GB" sz="3200" dirty="0"/>
          </a:p>
        </p:txBody>
      </p:sp>
      <p:sp>
        <p:nvSpPr>
          <p:cNvPr id="10" name="Title 1"/>
          <p:cNvSpPr txBox="1">
            <a:spLocks/>
          </p:cNvSpPr>
          <p:nvPr/>
        </p:nvSpPr>
        <p:spPr>
          <a:xfrm>
            <a:off x="3493955" y="5234836"/>
            <a:ext cx="5710006" cy="6512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smtClean="0"/>
              <a:t>(Canaries &amp; Latin America)</a:t>
            </a:r>
            <a:endParaRPr lang="en-GB" sz="3200" dirty="0"/>
          </a:p>
        </p:txBody>
      </p:sp>
      <p:sp>
        <p:nvSpPr>
          <p:cNvPr id="12" name="Action Button: Custom 11">
            <a:hlinkClick r:id="" action="ppaction://noaction" highlightClick="1">
              <a:snd r:embed="rId3" name="zapato (Sp).wav"/>
            </a:hlinkClick>
          </p:cNvPr>
          <p:cNvSpPr/>
          <p:nvPr/>
        </p:nvSpPr>
        <p:spPr>
          <a:xfrm>
            <a:off x="430968" y="474910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13" name="Action Button: Custom 12">
            <a:hlinkClick r:id="" action="ppaction://noaction" highlightClick="1">
              <a:snd r:embed="rId4" name="zapato (L Am).wav"/>
            </a:hlinkClick>
          </p:cNvPr>
          <p:cNvSpPr/>
          <p:nvPr/>
        </p:nvSpPr>
        <p:spPr>
          <a:xfrm>
            <a:off x="430968" y="540031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Tree>
    <p:extLst>
      <p:ext uri="{BB962C8B-B14F-4D97-AF65-F5344CB8AC3E}">
        <p14:creationId xmlns:p14="http://schemas.microsoft.com/office/powerpoint/2010/main" val="2065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Custom 6">
            <a:hlinkClick r:id="" action="ppaction://noaction" highlightClick="1">
              <a:snd r:embed="rId3" name="zona (Esp).wav"/>
            </a:hlinkClick>
          </p:cNvPr>
          <p:cNvSpPr/>
          <p:nvPr/>
        </p:nvSpPr>
        <p:spPr>
          <a:xfrm>
            <a:off x="516653" y="157156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8" name="Action Button: Custom 7">
            <a:hlinkClick r:id="" action="ppaction://noaction" highlightClick="1">
              <a:snd r:embed="rId4" name="voz (L Am).wav"/>
            </a:hlinkClick>
          </p:cNvPr>
          <p:cNvSpPr/>
          <p:nvPr/>
        </p:nvSpPr>
        <p:spPr>
          <a:xfrm>
            <a:off x="516652" y="21239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9" name="Action Button: Custom 8">
            <a:hlinkClick r:id="" action="ppaction://noaction" highlightClick="1">
              <a:snd r:embed="rId5" name="cabeza (Sp).wav"/>
            </a:hlinkClick>
          </p:cNvPr>
          <p:cNvSpPr/>
          <p:nvPr/>
        </p:nvSpPr>
        <p:spPr>
          <a:xfrm>
            <a:off x="501287" y="262857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10" name="Action Button: Custom 9">
            <a:hlinkClick r:id="" action="ppaction://noaction" highlightClick="1">
              <a:snd r:embed="rId6" name="diez (L Am).wav"/>
            </a:hlinkClick>
          </p:cNvPr>
          <p:cNvSpPr/>
          <p:nvPr/>
        </p:nvSpPr>
        <p:spPr>
          <a:xfrm>
            <a:off x="501287" y="318077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11" name="Action Button: Custom 10">
            <a:hlinkClick r:id="" action="ppaction://noaction" highlightClick="1">
              <a:snd r:embed="rId7" name="empezar (L Am).wav"/>
            </a:hlinkClick>
          </p:cNvPr>
          <p:cNvSpPr/>
          <p:nvPr/>
        </p:nvSpPr>
        <p:spPr>
          <a:xfrm>
            <a:off x="488126" y="369881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12" name="Action Button: Custom 11">
            <a:hlinkClick r:id="" action="ppaction://noaction" highlightClick="1">
              <a:snd r:embed="rId8" name="zapato (Sp).wav"/>
            </a:hlinkClick>
          </p:cNvPr>
          <p:cNvSpPr/>
          <p:nvPr/>
        </p:nvSpPr>
        <p:spPr>
          <a:xfrm>
            <a:off x="488126" y="4229613"/>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13" name="Action Button: Custom 12">
            <a:hlinkClick r:id="" action="ppaction://noaction" highlightClick="1">
              <a:snd r:embed="rId9" name="plaza (L Am).wav"/>
            </a:hlinkClick>
          </p:cNvPr>
          <p:cNvSpPr/>
          <p:nvPr/>
        </p:nvSpPr>
        <p:spPr>
          <a:xfrm>
            <a:off x="488126" y="474764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14" name="Action Button: Custom 13">
            <a:hlinkClick r:id="" action="ppaction://noaction" highlightClick="1">
              <a:snd r:embed="rId10" name="azul (Sp).wav"/>
            </a:hlinkClick>
          </p:cNvPr>
          <p:cNvSpPr/>
          <p:nvPr/>
        </p:nvSpPr>
        <p:spPr>
          <a:xfrm>
            <a:off x="488126" y="529575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44" name="Title 1"/>
          <p:cNvSpPr>
            <a:spLocks noGrp="1"/>
          </p:cNvSpPr>
          <p:nvPr>
            <p:ph type="title"/>
          </p:nvPr>
        </p:nvSpPr>
        <p:spPr>
          <a:xfrm>
            <a:off x="5385718" y="211038"/>
            <a:ext cx="5224701" cy="1282676"/>
          </a:xfrm>
        </p:spPr>
        <p:txBody>
          <a:bodyPr>
            <a:noAutofit/>
          </a:bodyPr>
          <a:lstStyle/>
          <a:p>
            <a:pPr>
              <a:lnSpc>
                <a:spcPct val="150000"/>
              </a:lnSpc>
            </a:pPr>
            <a:r>
              <a:rPr lang="en-GB" sz="2800" dirty="0" smtClean="0">
                <a:solidFill>
                  <a:srgbClr val="002060"/>
                </a:solidFill>
              </a:rPr>
              <a:t> </a:t>
            </a:r>
            <a:r>
              <a:rPr lang="en-GB" sz="2800" dirty="0">
                <a:solidFill>
                  <a:srgbClr val="002060"/>
                </a:solidFill>
              </a:rPr>
              <a:t/>
            </a:r>
            <a:br>
              <a:rPr lang="en-GB" sz="2800" dirty="0">
                <a:solidFill>
                  <a:srgbClr val="002060"/>
                </a:solidFill>
              </a:rPr>
            </a:br>
            <a:endParaRPr lang="en-GB" sz="2800" dirty="0">
              <a:solidFill>
                <a:srgbClr val="002060"/>
              </a:solidFill>
            </a:endParaRPr>
          </a:p>
        </p:txBody>
      </p:sp>
      <p:sp>
        <p:nvSpPr>
          <p:cNvPr id="17" name="Title 1"/>
          <p:cNvSpPr txBox="1">
            <a:spLocks/>
          </p:cNvSpPr>
          <p:nvPr/>
        </p:nvSpPr>
        <p:spPr>
          <a:xfrm>
            <a:off x="2915707" y="1137324"/>
            <a:ext cx="8209512" cy="641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50000"/>
              </a:lnSpc>
            </a:pPr>
            <a:r>
              <a:rPr lang="en-GB" sz="2800" b="1" dirty="0" smtClean="0">
                <a:solidFill>
                  <a:srgbClr val="002060"/>
                </a:solidFill>
              </a:rPr>
              <a:t>Escribe ‘</a:t>
            </a:r>
            <a:r>
              <a:rPr lang="en-GB" sz="2800" b="1" i="1" dirty="0" smtClean="0">
                <a:solidFill>
                  <a:srgbClr val="002060"/>
                </a:solidFill>
              </a:rPr>
              <a:t>España’ </a:t>
            </a:r>
            <a:r>
              <a:rPr lang="en-GB" sz="2800" b="1" dirty="0" smtClean="0">
                <a:solidFill>
                  <a:srgbClr val="002060"/>
                </a:solidFill>
              </a:rPr>
              <a:t>o</a:t>
            </a:r>
            <a:r>
              <a:rPr lang="en-GB" sz="2800" b="1" i="1" dirty="0" smtClean="0">
                <a:solidFill>
                  <a:srgbClr val="002060"/>
                </a:solidFill>
              </a:rPr>
              <a:t> ‘Latinoamérica / Canarias’.</a:t>
            </a:r>
            <a:endParaRPr lang="en-GB" sz="2800" b="1" dirty="0">
              <a:solidFill>
                <a:srgbClr val="002060"/>
              </a:solidFill>
            </a:endParaRPr>
          </a:p>
        </p:txBody>
      </p:sp>
      <p:pic>
        <p:nvPicPr>
          <p:cNvPr id="18" name="Picture 17"/>
          <p:cNvPicPr/>
          <p:nvPr/>
        </p:nvPicPr>
        <p:blipFill rotWithShape="1">
          <a:blip r:embed="rId11">
            <a:extLst>
              <a:ext uri="{28A0092B-C50C-407E-A947-70E740481C1C}">
                <a14:useLocalDpi xmlns:a14="http://schemas.microsoft.com/office/drawing/2010/main" val="0"/>
              </a:ext>
            </a:extLst>
          </a:blip>
          <a:srcRect l="23820" t="28560" r="36927" b="25153"/>
          <a:stretch/>
        </p:blipFill>
        <p:spPr bwMode="auto">
          <a:xfrm>
            <a:off x="5409874" y="1970660"/>
            <a:ext cx="5937866" cy="385550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029821" y="1492550"/>
            <a:ext cx="1395662"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España</a:t>
            </a:r>
            <a:endParaRPr lang="en-GB" sz="2400" i="1" dirty="0">
              <a:solidFill>
                <a:srgbClr val="002060"/>
              </a:solidFill>
              <a:latin typeface="Century Gothic" panose="020B0502020202020204" pitchFamily="34" charset="0"/>
            </a:endParaRPr>
          </a:p>
        </p:txBody>
      </p:sp>
      <p:sp>
        <p:nvSpPr>
          <p:cNvPr id="31" name="TextBox 30"/>
          <p:cNvSpPr txBox="1"/>
          <p:nvPr/>
        </p:nvSpPr>
        <p:spPr>
          <a:xfrm>
            <a:off x="1020432" y="2009203"/>
            <a:ext cx="458138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Latinoamérica / Canarias</a:t>
            </a:r>
            <a:endParaRPr lang="en-GB" sz="2400" i="1" dirty="0">
              <a:solidFill>
                <a:srgbClr val="002060"/>
              </a:solidFill>
              <a:latin typeface="Century Gothic" panose="020B0502020202020204" pitchFamily="34" charset="0"/>
            </a:endParaRPr>
          </a:p>
        </p:txBody>
      </p:sp>
      <p:sp>
        <p:nvSpPr>
          <p:cNvPr id="33" name="TextBox 32"/>
          <p:cNvSpPr txBox="1"/>
          <p:nvPr/>
        </p:nvSpPr>
        <p:spPr>
          <a:xfrm>
            <a:off x="1020432" y="2556425"/>
            <a:ext cx="1395662"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España</a:t>
            </a:r>
            <a:endParaRPr lang="en-GB" sz="2400" i="1" dirty="0">
              <a:solidFill>
                <a:srgbClr val="002060"/>
              </a:solidFill>
              <a:latin typeface="Century Gothic" panose="020B0502020202020204" pitchFamily="34" charset="0"/>
            </a:endParaRPr>
          </a:p>
        </p:txBody>
      </p:sp>
      <p:sp>
        <p:nvSpPr>
          <p:cNvPr id="34" name="TextBox 33"/>
          <p:cNvSpPr txBox="1"/>
          <p:nvPr/>
        </p:nvSpPr>
        <p:spPr>
          <a:xfrm>
            <a:off x="1020431" y="3067885"/>
            <a:ext cx="458138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Latinoamérica / Canarias</a:t>
            </a:r>
            <a:endParaRPr lang="en-GB" sz="2400" i="1" dirty="0">
              <a:solidFill>
                <a:srgbClr val="002060"/>
              </a:solidFill>
              <a:latin typeface="Century Gothic" panose="020B0502020202020204" pitchFamily="34" charset="0"/>
            </a:endParaRPr>
          </a:p>
        </p:txBody>
      </p:sp>
      <p:sp>
        <p:nvSpPr>
          <p:cNvPr id="35" name="TextBox 34"/>
          <p:cNvSpPr txBox="1"/>
          <p:nvPr/>
        </p:nvSpPr>
        <p:spPr>
          <a:xfrm>
            <a:off x="1029821" y="3615084"/>
            <a:ext cx="458138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Latinoamérica / Canarias</a:t>
            </a:r>
            <a:endParaRPr lang="en-GB" sz="2400" i="1" dirty="0">
              <a:solidFill>
                <a:srgbClr val="002060"/>
              </a:solidFill>
              <a:latin typeface="Century Gothic" panose="020B0502020202020204" pitchFamily="34" charset="0"/>
            </a:endParaRPr>
          </a:p>
        </p:txBody>
      </p:sp>
      <p:sp>
        <p:nvSpPr>
          <p:cNvPr id="36" name="TextBox 35"/>
          <p:cNvSpPr txBox="1"/>
          <p:nvPr/>
        </p:nvSpPr>
        <p:spPr>
          <a:xfrm>
            <a:off x="1029821" y="4158498"/>
            <a:ext cx="1395662"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España</a:t>
            </a:r>
            <a:endParaRPr lang="en-GB" sz="2400" i="1" dirty="0">
              <a:solidFill>
                <a:srgbClr val="002060"/>
              </a:solidFill>
              <a:latin typeface="Century Gothic" panose="020B0502020202020204" pitchFamily="34" charset="0"/>
            </a:endParaRPr>
          </a:p>
        </p:txBody>
      </p:sp>
      <p:sp>
        <p:nvSpPr>
          <p:cNvPr id="37" name="TextBox 36"/>
          <p:cNvSpPr txBox="1"/>
          <p:nvPr/>
        </p:nvSpPr>
        <p:spPr>
          <a:xfrm>
            <a:off x="1020430" y="4668638"/>
            <a:ext cx="458138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Latinoamérica / Canarias</a:t>
            </a:r>
            <a:endParaRPr lang="en-GB" sz="2400" i="1" dirty="0">
              <a:solidFill>
                <a:srgbClr val="002060"/>
              </a:solidFill>
              <a:latin typeface="Century Gothic" panose="020B0502020202020204" pitchFamily="34" charset="0"/>
            </a:endParaRPr>
          </a:p>
        </p:txBody>
      </p:sp>
      <p:sp>
        <p:nvSpPr>
          <p:cNvPr id="38" name="TextBox 37"/>
          <p:cNvSpPr txBox="1"/>
          <p:nvPr/>
        </p:nvSpPr>
        <p:spPr>
          <a:xfrm>
            <a:off x="1029821" y="5201059"/>
            <a:ext cx="1395662"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España</a:t>
            </a:r>
            <a:endParaRPr lang="en-GB" sz="2400" i="1" dirty="0">
              <a:solidFill>
                <a:srgbClr val="002060"/>
              </a:solidFill>
              <a:latin typeface="Century Gothic" panose="020B0502020202020204" pitchFamily="34" charset="0"/>
            </a:endParaRPr>
          </a:p>
        </p:txBody>
      </p:sp>
      <p:sp>
        <p:nvSpPr>
          <p:cNvPr id="41" name="TextBox 40"/>
          <p:cNvSpPr txBox="1"/>
          <p:nvPr/>
        </p:nvSpPr>
        <p:spPr>
          <a:xfrm>
            <a:off x="2915707" y="684430"/>
            <a:ext cx="1888141"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Escucha. </a:t>
            </a:r>
            <a:endParaRPr lang="en-GB" sz="2800" b="1" dirty="0">
              <a:solidFill>
                <a:srgbClr val="002060"/>
              </a:solidFill>
              <a:latin typeface="Century Gothic" panose="020B0502020202020204" pitchFamily="34" charset="0"/>
            </a:endParaRPr>
          </a:p>
        </p:txBody>
      </p:sp>
      <p:sp>
        <p:nvSpPr>
          <p:cNvPr id="42" name="TextBox 41"/>
          <p:cNvSpPr txBox="1"/>
          <p:nvPr/>
        </p:nvSpPr>
        <p:spPr>
          <a:xfrm>
            <a:off x="2915708" y="89893"/>
            <a:ext cx="711720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Escribe 1-8.</a:t>
            </a:r>
            <a:endParaRPr lang="en-GB" sz="2800" b="1" dirty="0">
              <a:solidFill>
                <a:srgbClr val="002060"/>
              </a:solidFill>
              <a:latin typeface="Century Gothic" panose="020B0502020202020204" pitchFamily="34" charset="0"/>
            </a:endParaRPr>
          </a:p>
        </p:txBody>
      </p:sp>
      <p:sp>
        <p:nvSpPr>
          <p:cNvPr id="3" name="TextBox 2"/>
          <p:cNvSpPr txBox="1"/>
          <p:nvPr/>
        </p:nvSpPr>
        <p:spPr>
          <a:xfrm>
            <a:off x="4695172" y="637009"/>
            <a:ext cx="465058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Dónde</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está</a:t>
            </a:r>
            <a:r>
              <a:rPr lang="en-GB" sz="2800" b="1" dirty="0">
                <a:solidFill>
                  <a:srgbClr val="002060"/>
                </a:solidFill>
                <a:latin typeface="Century Gothic" panose="020B0502020202020204" pitchFamily="34" charset="0"/>
              </a:rPr>
              <a:t> la persona? </a:t>
            </a:r>
          </a:p>
        </p:txBody>
      </p:sp>
    </p:spTree>
    <p:extLst>
      <p:ext uri="{BB962C8B-B14F-4D97-AF65-F5344CB8AC3E}">
        <p14:creationId xmlns:p14="http://schemas.microsoft.com/office/powerpoint/2010/main" val="2431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7" grpId="0"/>
      <p:bldP spid="2" grpId="0"/>
      <p:bldP spid="31" grpId="0"/>
      <p:bldP spid="33" grpId="0"/>
      <p:bldP spid="34" grpId="0"/>
      <p:bldP spid="35" grpId="0"/>
      <p:bldP spid="36" grpId="0"/>
      <p:bldP spid="37" grpId="0"/>
      <p:bldP spid="38" grpId="0"/>
      <p:bldP spid="41" grpId="0"/>
      <p:bldP spid="4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5279064" y="894614"/>
            <a:ext cx="3558822" cy="793552"/>
          </a:xfrm>
        </p:spPr>
        <p:txBody>
          <a:bodyPr>
            <a:normAutofit/>
          </a:bodyPr>
          <a:lstStyle/>
          <a:p>
            <a:r>
              <a:rPr lang="en-GB" sz="4000" b="1" dirty="0" smtClean="0"/>
              <a:t>Escribe 1-10.</a:t>
            </a:r>
            <a:endParaRPr lang="en-GB" sz="4000" b="1" dirty="0"/>
          </a:p>
        </p:txBody>
      </p:sp>
      <p:sp>
        <p:nvSpPr>
          <p:cNvPr id="47" name="Title 1"/>
          <p:cNvSpPr txBox="1">
            <a:spLocks/>
          </p:cNvSpPr>
          <p:nvPr/>
        </p:nvSpPr>
        <p:spPr>
          <a:xfrm>
            <a:off x="8536171" y="894614"/>
            <a:ext cx="3558822"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smtClean="0"/>
              <a:t>Escucha.</a:t>
            </a:r>
            <a:endParaRPr lang="en-GB" sz="4000" b="1" dirty="0"/>
          </a:p>
        </p:txBody>
      </p:sp>
      <p:sp>
        <p:nvSpPr>
          <p:cNvPr id="48" name="Title 1"/>
          <p:cNvSpPr txBox="1">
            <a:spLocks/>
          </p:cNvSpPr>
          <p:nvPr/>
        </p:nvSpPr>
        <p:spPr>
          <a:xfrm>
            <a:off x="5279063" y="1461684"/>
            <a:ext cx="6815929"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Completa la palabra.</a:t>
            </a:r>
            <a:endParaRPr lang="en-GB" sz="4000" dirty="0"/>
          </a:p>
        </p:txBody>
      </p:sp>
      <p:sp>
        <p:nvSpPr>
          <p:cNvPr id="49" name="Action Button: Custom 48">
            <a:hlinkClick r:id="" action="ppaction://noaction" highlightClick="1">
              <a:snd r:embed="rId3" name="zapato (ceceo).wav"/>
            </a:hlinkClick>
          </p:cNvPr>
          <p:cNvSpPr/>
          <p:nvPr/>
        </p:nvSpPr>
        <p:spPr>
          <a:xfrm>
            <a:off x="169834" y="99191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50" name="Action Button: Custom 49">
            <a:hlinkClick r:id="" action="ppaction://noaction" highlightClick="1">
              <a:snd r:embed="rId4" name="ciudad (ceceo).wav"/>
            </a:hlinkClick>
          </p:cNvPr>
          <p:cNvSpPr/>
          <p:nvPr/>
        </p:nvSpPr>
        <p:spPr>
          <a:xfrm>
            <a:off x="169833" y="154426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51" name="Action Button: Custom 50">
            <a:hlinkClick r:id="" action="ppaction://noaction" highlightClick="1">
              <a:snd r:embed="rId5" name="doce.wav"/>
            </a:hlinkClick>
          </p:cNvPr>
          <p:cNvSpPr/>
          <p:nvPr/>
        </p:nvSpPr>
        <p:spPr>
          <a:xfrm>
            <a:off x="154468" y="204893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52" name="Action Button: Custom 51">
            <a:hlinkClick r:id="" action="ppaction://noaction" highlightClick="1">
              <a:snd r:embed="rId6" name="necesitar (ceceo).wav"/>
            </a:hlinkClick>
          </p:cNvPr>
          <p:cNvSpPr/>
          <p:nvPr/>
        </p:nvSpPr>
        <p:spPr>
          <a:xfrm>
            <a:off x="154468" y="260113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53" name="Action Button: Custom 52">
            <a:hlinkClick r:id="" action="ppaction://noaction" highlightClick="1">
              <a:snd r:embed="rId7" name="cierto (ceceo).wav"/>
            </a:hlinkClick>
          </p:cNvPr>
          <p:cNvSpPr/>
          <p:nvPr/>
        </p:nvSpPr>
        <p:spPr>
          <a:xfrm>
            <a:off x="141307" y="311917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54" name="Action Button: Custom 53">
            <a:hlinkClick r:id="" action="ppaction://noaction" highlightClick="1">
              <a:snd r:embed="rId8" name="cabeza (ceceo).wav"/>
            </a:hlinkClick>
          </p:cNvPr>
          <p:cNvSpPr/>
          <p:nvPr/>
        </p:nvSpPr>
        <p:spPr>
          <a:xfrm>
            <a:off x="141307" y="364997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55" name="Action Button: Custom 54">
            <a:hlinkClick r:id="" action="ppaction://noaction" highlightClick="1">
              <a:snd r:embed="rId9" name="empezar (ceceo).wav"/>
            </a:hlinkClick>
          </p:cNvPr>
          <p:cNvSpPr/>
          <p:nvPr/>
        </p:nvSpPr>
        <p:spPr>
          <a:xfrm>
            <a:off x="141307" y="416800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56" name="Action Button: Custom 55">
            <a:hlinkClick r:id="" action="ppaction://noaction" highlightClick="1">
              <a:snd r:embed="rId10" name="ciencias (ceceo).wav"/>
            </a:hlinkClick>
          </p:cNvPr>
          <p:cNvSpPr/>
          <p:nvPr/>
        </p:nvSpPr>
        <p:spPr>
          <a:xfrm>
            <a:off x="141307" y="471610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57" name="Action Button: Custom 56">
            <a:hlinkClick r:id="" action="ppaction://noaction" highlightClick="1">
              <a:snd r:embed="rId11" name="decir (ceceo).wav"/>
            </a:hlinkClick>
          </p:cNvPr>
          <p:cNvSpPr/>
          <p:nvPr/>
        </p:nvSpPr>
        <p:spPr>
          <a:xfrm>
            <a:off x="141307" y="526421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9</a:t>
            </a:r>
          </a:p>
        </p:txBody>
      </p:sp>
      <p:sp>
        <p:nvSpPr>
          <p:cNvPr id="58" name="Action Button: Custom 57">
            <a:hlinkClick r:id="" action="ppaction://noaction" highlightClick="1">
              <a:snd r:embed="rId12" name="cerca.wav"/>
            </a:hlinkClick>
          </p:cNvPr>
          <p:cNvSpPr/>
          <p:nvPr/>
        </p:nvSpPr>
        <p:spPr>
          <a:xfrm>
            <a:off x="154468" y="579501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10</a:t>
            </a:r>
          </a:p>
        </p:txBody>
      </p:sp>
      <p:sp>
        <p:nvSpPr>
          <p:cNvPr id="59" name="TextBox 58"/>
          <p:cNvSpPr txBox="1"/>
          <p:nvPr/>
        </p:nvSpPr>
        <p:spPr>
          <a:xfrm>
            <a:off x="683001" y="912907"/>
            <a:ext cx="201280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__pato</a:t>
            </a:r>
            <a:endParaRPr lang="en-GB" sz="2800" b="1" dirty="0">
              <a:solidFill>
                <a:srgbClr val="002060"/>
              </a:solidFill>
              <a:latin typeface="Century Gothic" panose="020B0502020202020204" pitchFamily="34" charset="0"/>
            </a:endParaRPr>
          </a:p>
        </p:txBody>
      </p:sp>
      <p:sp>
        <p:nvSpPr>
          <p:cNvPr id="60" name="TextBox 59"/>
          <p:cNvSpPr txBox="1"/>
          <p:nvPr/>
        </p:nvSpPr>
        <p:spPr>
          <a:xfrm>
            <a:off x="673613" y="1429560"/>
            <a:ext cx="1729345"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__udad</a:t>
            </a:r>
            <a:endParaRPr lang="en-GB" sz="2800" b="1" dirty="0">
              <a:solidFill>
                <a:srgbClr val="002060"/>
              </a:solidFill>
              <a:latin typeface="Century Gothic" panose="020B0502020202020204" pitchFamily="34" charset="0"/>
            </a:endParaRPr>
          </a:p>
        </p:txBody>
      </p:sp>
      <p:sp>
        <p:nvSpPr>
          <p:cNvPr id="61" name="TextBox 60"/>
          <p:cNvSpPr txBox="1"/>
          <p:nvPr/>
        </p:nvSpPr>
        <p:spPr>
          <a:xfrm>
            <a:off x="673612" y="1976782"/>
            <a:ext cx="212399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do__</a:t>
            </a:r>
            <a:endParaRPr lang="en-GB" sz="2800" b="1" dirty="0">
              <a:solidFill>
                <a:srgbClr val="002060"/>
              </a:solidFill>
              <a:latin typeface="Century Gothic" panose="020B0502020202020204" pitchFamily="34" charset="0"/>
            </a:endParaRPr>
          </a:p>
        </p:txBody>
      </p:sp>
      <p:sp>
        <p:nvSpPr>
          <p:cNvPr id="62" name="TextBox 61"/>
          <p:cNvSpPr txBox="1"/>
          <p:nvPr/>
        </p:nvSpPr>
        <p:spPr>
          <a:xfrm>
            <a:off x="673612" y="2488242"/>
            <a:ext cx="2292872"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ne___sitar</a:t>
            </a:r>
            <a:endParaRPr lang="en-GB" sz="2800" b="1" dirty="0">
              <a:solidFill>
                <a:srgbClr val="002060"/>
              </a:solidFill>
              <a:latin typeface="Century Gothic" panose="020B0502020202020204" pitchFamily="34" charset="0"/>
            </a:endParaRPr>
          </a:p>
        </p:txBody>
      </p:sp>
      <p:sp>
        <p:nvSpPr>
          <p:cNvPr id="63" name="TextBox 62"/>
          <p:cNvSpPr txBox="1"/>
          <p:nvPr/>
        </p:nvSpPr>
        <p:spPr>
          <a:xfrm>
            <a:off x="683002" y="3035441"/>
            <a:ext cx="2389807"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__</a:t>
            </a:r>
            <a:r>
              <a:rPr lang="en-GB" sz="2800" b="1" dirty="0" err="1" smtClean="0">
                <a:solidFill>
                  <a:srgbClr val="002060"/>
                </a:solidFill>
                <a:latin typeface="Century Gothic" panose="020B0502020202020204" pitchFamily="34" charset="0"/>
              </a:rPr>
              <a:t>erto</a:t>
            </a:r>
            <a:endParaRPr lang="en-GB" sz="2800" b="1" dirty="0">
              <a:solidFill>
                <a:srgbClr val="002060"/>
              </a:solidFill>
              <a:latin typeface="Century Gothic" panose="020B0502020202020204" pitchFamily="34" charset="0"/>
            </a:endParaRPr>
          </a:p>
        </p:txBody>
      </p:sp>
      <p:sp>
        <p:nvSpPr>
          <p:cNvPr id="64" name="TextBox 63"/>
          <p:cNvSpPr txBox="1"/>
          <p:nvPr/>
        </p:nvSpPr>
        <p:spPr>
          <a:xfrm>
            <a:off x="683001" y="3578855"/>
            <a:ext cx="212399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cabe__</a:t>
            </a:r>
            <a:endParaRPr lang="en-GB" sz="2800" b="1" dirty="0">
              <a:solidFill>
                <a:srgbClr val="002060"/>
              </a:solidFill>
              <a:latin typeface="Century Gothic" panose="020B0502020202020204" pitchFamily="34" charset="0"/>
            </a:endParaRPr>
          </a:p>
        </p:txBody>
      </p:sp>
      <p:sp>
        <p:nvSpPr>
          <p:cNvPr id="65" name="TextBox 64"/>
          <p:cNvSpPr txBox="1"/>
          <p:nvPr/>
        </p:nvSpPr>
        <p:spPr>
          <a:xfrm>
            <a:off x="673611" y="4088995"/>
            <a:ext cx="2292873"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empe___r</a:t>
            </a:r>
            <a:endParaRPr lang="en-GB" sz="2800" b="1" i="1" dirty="0">
              <a:solidFill>
                <a:srgbClr val="002060"/>
              </a:solidFill>
              <a:latin typeface="Century Gothic" panose="020B0502020202020204" pitchFamily="34" charset="0"/>
            </a:endParaRPr>
          </a:p>
        </p:txBody>
      </p:sp>
      <p:sp>
        <p:nvSpPr>
          <p:cNvPr id="66" name="TextBox 65"/>
          <p:cNvSpPr txBox="1"/>
          <p:nvPr/>
        </p:nvSpPr>
        <p:spPr>
          <a:xfrm>
            <a:off x="683001" y="4621416"/>
            <a:ext cx="2714608"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__</a:t>
            </a:r>
            <a:r>
              <a:rPr lang="en-GB" sz="2800" b="1" dirty="0" err="1" smtClean="0">
                <a:solidFill>
                  <a:srgbClr val="002060"/>
                </a:solidFill>
                <a:latin typeface="Century Gothic" panose="020B0502020202020204" pitchFamily="34" charset="0"/>
              </a:rPr>
              <a:t>en__as</a:t>
            </a:r>
            <a:endParaRPr lang="en-GB" sz="2800" b="1" dirty="0">
              <a:solidFill>
                <a:srgbClr val="002060"/>
              </a:solidFill>
              <a:latin typeface="Century Gothic" panose="020B0502020202020204" pitchFamily="34" charset="0"/>
            </a:endParaRPr>
          </a:p>
        </p:txBody>
      </p:sp>
      <p:sp>
        <p:nvSpPr>
          <p:cNvPr id="67" name="TextBox 66"/>
          <p:cNvSpPr txBox="1"/>
          <p:nvPr/>
        </p:nvSpPr>
        <p:spPr>
          <a:xfrm>
            <a:off x="779753" y="5693213"/>
            <a:ext cx="1630854"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__</a:t>
            </a:r>
            <a:r>
              <a:rPr lang="en-GB" sz="2800" b="1" dirty="0" err="1" smtClean="0">
                <a:solidFill>
                  <a:srgbClr val="002060"/>
                </a:solidFill>
                <a:latin typeface="Century Gothic" panose="020B0502020202020204" pitchFamily="34" charset="0"/>
              </a:rPr>
              <a:t>rca</a:t>
            </a:r>
            <a:endParaRPr lang="en-GB" sz="2800" b="1" i="1" dirty="0">
              <a:solidFill>
                <a:srgbClr val="002060"/>
              </a:solidFill>
              <a:latin typeface="Century Gothic" panose="020B0502020202020204" pitchFamily="34" charset="0"/>
            </a:endParaRPr>
          </a:p>
        </p:txBody>
      </p:sp>
      <p:sp>
        <p:nvSpPr>
          <p:cNvPr id="68" name="TextBox 67"/>
          <p:cNvSpPr txBox="1"/>
          <p:nvPr/>
        </p:nvSpPr>
        <p:spPr>
          <a:xfrm>
            <a:off x="697675" y="5169727"/>
            <a:ext cx="2123993" cy="523220"/>
          </a:xfrm>
          <a:prstGeom prst="rect">
            <a:avLst/>
          </a:prstGeom>
          <a:noFill/>
        </p:spPr>
        <p:txBody>
          <a:bodyPr wrap="square" rtlCol="0">
            <a:spAutoFit/>
          </a:bodyPr>
          <a:lstStyle/>
          <a:p>
            <a:r>
              <a:rPr lang="en-GB" sz="2800" b="1" dirty="0" err="1" smtClean="0">
                <a:solidFill>
                  <a:srgbClr val="002060"/>
                </a:solidFill>
                <a:latin typeface="Century Gothic" panose="020B0502020202020204" pitchFamily="34" charset="0"/>
              </a:rPr>
              <a:t>de__r</a:t>
            </a:r>
            <a:endParaRPr lang="en-GB" sz="2800" b="1" dirty="0">
              <a:solidFill>
                <a:srgbClr val="002060"/>
              </a:solidFill>
              <a:latin typeface="Century Gothic" panose="020B0502020202020204" pitchFamily="34" charset="0"/>
            </a:endParaRPr>
          </a:p>
        </p:txBody>
      </p:sp>
      <p:sp>
        <p:nvSpPr>
          <p:cNvPr id="69" name="Title 1"/>
          <p:cNvSpPr txBox="1">
            <a:spLocks/>
          </p:cNvSpPr>
          <p:nvPr/>
        </p:nvSpPr>
        <p:spPr>
          <a:xfrm>
            <a:off x="3836580" y="133225"/>
            <a:ext cx="3558822"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smtClean="0"/>
              <a:t>CE, CI o ZA?</a:t>
            </a:r>
            <a:endParaRPr lang="en-GB" sz="4000" b="1" dirty="0"/>
          </a:p>
        </p:txBody>
      </p:sp>
      <p:sp>
        <p:nvSpPr>
          <p:cNvPr id="71" name="TextBox 70"/>
          <p:cNvSpPr txBox="1"/>
          <p:nvPr/>
        </p:nvSpPr>
        <p:spPr>
          <a:xfrm>
            <a:off x="660847" y="912232"/>
            <a:ext cx="733350"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za</a:t>
            </a:r>
            <a:endParaRPr lang="en-GB" sz="2800" b="1" dirty="0">
              <a:solidFill>
                <a:schemeClr val="accent2"/>
              </a:solidFill>
              <a:latin typeface="Century Gothic" panose="020B0502020202020204" pitchFamily="34" charset="0"/>
            </a:endParaRPr>
          </a:p>
        </p:txBody>
      </p:sp>
      <p:sp>
        <p:nvSpPr>
          <p:cNvPr id="72" name="TextBox 71"/>
          <p:cNvSpPr txBox="1"/>
          <p:nvPr/>
        </p:nvSpPr>
        <p:spPr>
          <a:xfrm>
            <a:off x="697675" y="1435681"/>
            <a:ext cx="534212"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endParaRPr lang="en-GB" sz="2800" b="1" dirty="0">
              <a:solidFill>
                <a:schemeClr val="accent2"/>
              </a:solidFill>
              <a:latin typeface="Century Gothic" panose="020B0502020202020204" pitchFamily="34" charset="0"/>
            </a:endParaRPr>
          </a:p>
        </p:txBody>
      </p:sp>
      <p:sp>
        <p:nvSpPr>
          <p:cNvPr id="73" name="TextBox 72"/>
          <p:cNvSpPr txBox="1"/>
          <p:nvPr/>
        </p:nvSpPr>
        <p:spPr>
          <a:xfrm>
            <a:off x="1149686" y="1963093"/>
            <a:ext cx="648546"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ce</a:t>
            </a:r>
            <a:endParaRPr lang="en-GB" sz="2800" b="1" dirty="0">
              <a:solidFill>
                <a:schemeClr val="accent2"/>
              </a:solidFill>
              <a:latin typeface="Century Gothic" panose="020B0502020202020204" pitchFamily="34" charset="0"/>
            </a:endParaRPr>
          </a:p>
        </p:txBody>
      </p:sp>
      <p:sp>
        <p:nvSpPr>
          <p:cNvPr id="74" name="TextBox 73"/>
          <p:cNvSpPr txBox="1"/>
          <p:nvPr/>
        </p:nvSpPr>
        <p:spPr>
          <a:xfrm>
            <a:off x="1149686" y="2479041"/>
            <a:ext cx="648546"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ce</a:t>
            </a:r>
            <a:endParaRPr lang="en-GB" sz="2800" b="1" dirty="0">
              <a:solidFill>
                <a:schemeClr val="accent2"/>
              </a:solidFill>
              <a:latin typeface="Century Gothic" panose="020B0502020202020204" pitchFamily="34" charset="0"/>
            </a:endParaRPr>
          </a:p>
        </p:txBody>
      </p:sp>
      <p:sp>
        <p:nvSpPr>
          <p:cNvPr id="75" name="TextBox 74"/>
          <p:cNvSpPr txBox="1"/>
          <p:nvPr/>
        </p:nvSpPr>
        <p:spPr>
          <a:xfrm>
            <a:off x="697675" y="3024347"/>
            <a:ext cx="534212"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endParaRPr lang="en-GB" sz="2800" b="1" dirty="0">
              <a:solidFill>
                <a:schemeClr val="accent2"/>
              </a:solidFill>
              <a:latin typeface="Century Gothic" panose="020B0502020202020204" pitchFamily="34" charset="0"/>
            </a:endParaRPr>
          </a:p>
        </p:txBody>
      </p:sp>
      <p:sp>
        <p:nvSpPr>
          <p:cNvPr id="76" name="TextBox 75"/>
          <p:cNvSpPr txBox="1"/>
          <p:nvPr/>
        </p:nvSpPr>
        <p:spPr>
          <a:xfrm>
            <a:off x="1595180" y="3572524"/>
            <a:ext cx="733350"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za</a:t>
            </a:r>
            <a:endParaRPr lang="en-GB" sz="2800" b="1" dirty="0">
              <a:solidFill>
                <a:schemeClr val="accent2"/>
              </a:solidFill>
              <a:latin typeface="Century Gothic" panose="020B0502020202020204" pitchFamily="34" charset="0"/>
            </a:endParaRPr>
          </a:p>
        </p:txBody>
      </p:sp>
      <p:sp>
        <p:nvSpPr>
          <p:cNvPr id="77" name="TextBox 76"/>
          <p:cNvSpPr txBox="1"/>
          <p:nvPr/>
        </p:nvSpPr>
        <p:spPr>
          <a:xfrm>
            <a:off x="1772481" y="4077235"/>
            <a:ext cx="733350"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za</a:t>
            </a:r>
            <a:endParaRPr lang="en-GB" sz="2800" b="1" dirty="0">
              <a:solidFill>
                <a:schemeClr val="accent2"/>
              </a:solidFill>
              <a:latin typeface="Century Gothic" panose="020B0502020202020204" pitchFamily="34" charset="0"/>
            </a:endParaRPr>
          </a:p>
        </p:txBody>
      </p:sp>
      <p:sp>
        <p:nvSpPr>
          <p:cNvPr id="78" name="TextBox 77"/>
          <p:cNvSpPr txBox="1"/>
          <p:nvPr/>
        </p:nvSpPr>
        <p:spPr>
          <a:xfrm>
            <a:off x="683001" y="4621416"/>
            <a:ext cx="534212"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endParaRPr lang="en-GB" sz="2800" b="1" dirty="0">
              <a:solidFill>
                <a:schemeClr val="accent2"/>
              </a:solidFill>
              <a:latin typeface="Century Gothic" panose="020B0502020202020204" pitchFamily="34" charset="0"/>
            </a:endParaRPr>
          </a:p>
        </p:txBody>
      </p:sp>
      <p:sp>
        <p:nvSpPr>
          <p:cNvPr id="79" name="TextBox 78"/>
          <p:cNvSpPr txBox="1"/>
          <p:nvPr/>
        </p:nvSpPr>
        <p:spPr>
          <a:xfrm>
            <a:off x="1505375" y="4626078"/>
            <a:ext cx="534212"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endParaRPr lang="en-GB" sz="2800" b="1" dirty="0">
              <a:solidFill>
                <a:schemeClr val="accent2"/>
              </a:solidFill>
              <a:latin typeface="Century Gothic" panose="020B0502020202020204" pitchFamily="34" charset="0"/>
            </a:endParaRPr>
          </a:p>
        </p:txBody>
      </p:sp>
      <p:sp>
        <p:nvSpPr>
          <p:cNvPr id="80" name="TextBox 79"/>
          <p:cNvSpPr txBox="1"/>
          <p:nvPr/>
        </p:nvSpPr>
        <p:spPr>
          <a:xfrm>
            <a:off x="1182916" y="5164830"/>
            <a:ext cx="534212"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endParaRPr lang="en-GB" sz="2800" b="1" dirty="0">
              <a:solidFill>
                <a:schemeClr val="accent2"/>
              </a:solidFill>
              <a:latin typeface="Century Gothic" panose="020B0502020202020204" pitchFamily="34" charset="0"/>
            </a:endParaRPr>
          </a:p>
        </p:txBody>
      </p:sp>
      <p:sp>
        <p:nvSpPr>
          <p:cNvPr id="81" name="TextBox 80"/>
          <p:cNvSpPr txBox="1"/>
          <p:nvPr/>
        </p:nvSpPr>
        <p:spPr>
          <a:xfrm>
            <a:off x="665418" y="5696181"/>
            <a:ext cx="648546"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ce</a:t>
            </a:r>
            <a:endParaRPr lang="en-GB" sz="2800" b="1" dirty="0">
              <a:solidFill>
                <a:schemeClr val="accent2"/>
              </a:solidFill>
              <a:latin typeface="Century Gothic" panose="020B0502020202020204" pitchFamily="34" charset="0"/>
            </a:endParaRPr>
          </a:p>
        </p:txBody>
      </p:sp>
      <p:sp>
        <p:nvSpPr>
          <p:cNvPr id="82" name="Title 1"/>
          <p:cNvSpPr txBox="1">
            <a:spLocks/>
          </p:cNvSpPr>
          <p:nvPr/>
        </p:nvSpPr>
        <p:spPr>
          <a:xfrm>
            <a:off x="4614184" y="3269395"/>
            <a:ext cx="6815929"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a:t>
            </a:r>
            <a:r>
              <a:rPr lang="en-GB" sz="4000" dirty="0" err="1" smtClean="0"/>
              <a:t>Dónde</a:t>
            </a:r>
            <a:r>
              <a:rPr lang="en-GB" sz="4000" dirty="0" smtClean="0"/>
              <a:t> </a:t>
            </a:r>
            <a:r>
              <a:rPr lang="en-GB" sz="4000" dirty="0" err="1" smtClean="0"/>
              <a:t>está</a:t>
            </a:r>
            <a:r>
              <a:rPr lang="en-GB" sz="4000" dirty="0" smtClean="0"/>
              <a:t> la persona?</a:t>
            </a:r>
            <a:endParaRPr lang="en-GB" sz="4000" dirty="0"/>
          </a:p>
        </p:txBody>
      </p:sp>
      <p:sp>
        <p:nvSpPr>
          <p:cNvPr id="83" name="Title 1"/>
          <p:cNvSpPr txBox="1">
            <a:spLocks/>
          </p:cNvSpPr>
          <p:nvPr/>
        </p:nvSpPr>
        <p:spPr>
          <a:xfrm>
            <a:off x="4671007" y="4184877"/>
            <a:ext cx="2272054" cy="79355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a:t>
            </a:r>
            <a:r>
              <a:rPr lang="en-GB" sz="4000" dirty="0" err="1" smtClean="0"/>
              <a:t>España</a:t>
            </a:r>
            <a:r>
              <a:rPr lang="en-GB" sz="4000" dirty="0" smtClean="0"/>
              <a:t>?</a:t>
            </a:r>
            <a:endParaRPr lang="en-GB" sz="4000" dirty="0"/>
          </a:p>
        </p:txBody>
      </p:sp>
      <p:sp>
        <p:nvSpPr>
          <p:cNvPr id="84" name="Title 1"/>
          <p:cNvSpPr txBox="1">
            <a:spLocks/>
          </p:cNvSpPr>
          <p:nvPr/>
        </p:nvSpPr>
        <p:spPr>
          <a:xfrm>
            <a:off x="4671006" y="4826261"/>
            <a:ext cx="6982278" cy="79355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a:t>
            </a:r>
            <a:r>
              <a:rPr lang="en-GB" sz="4000" dirty="0" err="1" smtClean="0"/>
              <a:t>Latinoamérica</a:t>
            </a:r>
            <a:r>
              <a:rPr lang="en-GB" sz="4000" dirty="0" smtClean="0"/>
              <a:t> / Canarias?</a:t>
            </a:r>
            <a:endParaRPr lang="en-GB" sz="4000" dirty="0"/>
          </a:p>
        </p:txBody>
      </p:sp>
      <p:pic>
        <p:nvPicPr>
          <p:cNvPr id="85" name="Picture 8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02478" y="4233241"/>
            <a:ext cx="522871" cy="544657"/>
          </a:xfrm>
          <a:prstGeom prst="rect">
            <a:avLst/>
          </a:prstGeom>
        </p:spPr>
      </p:pic>
      <p:sp>
        <p:nvSpPr>
          <p:cNvPr id="86" name="Rounded Rectangle 85"/>
          <p:cNvSpPr/>
          <p:nvPr/>
        </p:nvSpPr>
        <p:spPr>
          <a:xfrm>
            <a:off x="10699530" y="5884142"/>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escuchar</a:t>
            </a:r>
            <a:endParaRPr lang="en-GB"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133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p:bldP spid="66" grpId="0"/>
      <p:bldP spid="67" grpId="0"/>
      <p:bldP spid="68" grpId="0"/>
      <p:bldP spid="69"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a:xfrm>
            <a:off x="5279064" y="894614"/>
            <a:ext cx="3558822" cy="793552"/>
          </a:xfrm>
        </p:spPr>
        <p:txBody>
          <a:bodyPr>
            <a:normAutofit/>
          </a:bodyPr>
          <a:lstStyle/>
          <a:p>
            <a:r>
              <a:rPr lang="en-GB" sz="4000" b="1" dirty="0" smtClean="0"/>
              <a:t>Escribe 1-10.</a:t>
            </a:r>
            <a:endParaRPr lang="en-GB" sz="4000" b="1" dirty="0"/>
          </a:p>
        </p:txBody>
      </p:sp>
      <p:sp>
        <p:nvSpPr>
          <p:cNvPr id="47" name="Title 1"/>
          <p:cNvSpPr txBox="1">
            <a:spLocks/>
          </p:cNvSpPr>
          <p:nvPr/>
        </p:nvSpPr>
        <p:spPr>
          <a:xfrm>
            <a:off x="8536171" y="894614"/>
            <a:ext cx="3558822"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smtClean="0"/>
              <a:t>Escucha.</a:t>
            </a:r>
            <a:endParaRPr lang="en-GB" sz="4000" b="1" dirty="0"/>
          </a:p>
        </p:txBody>
      </p:sp>
      <p:sp>
        <p:nvSpPr>
          <p:cNvPr id="48" name="Title 1"/>
          <p:cNvSpPr txBox="1">
            <a:spLocks/>
          </p:cNvSpPr>
          <p:nvPr/>
        </p:nvSpPr>
        <p:spPr>
          <a:xfrm>
            <a:off x="5279063" y="1461684"/>
            <a:ext cx="6815929"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Completa la palabra.</a:t>
            </a:r>
            <a:endParaRPr lang="en-GB" sz="4000" dirty="0"/>
          </a:p>
        </p:txBody>
      </p:sp>
      <p:sp>
        <p:nvSpPr>
          <p:cNvPr id="59" name="TextBox 58"/>
          <p:cNvSpPr txBox="1"/>
          <p:nvPr/>
        </p:nvSpPr>
        <p:spPr>
          <a:xfrm>
            <a:off x="683001" y="912907"/>
            <a:ext cx="2012809"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za</a:t>
            </a:r>
            <a:r>
              <a:rPr lang="en-GB" sz="2800" b="1" dirty="0" smtClean="0">
                <a:solidFill>
                  <a:srgbClr val="002060"/>
                </a:solidFill>
                <a:latin typeface="Century Gothic" panose="020B0502020202020204" pitchFamily="34" charset="0"/>
              </a:rPr>
              <a:t>pato</a:t>
            </a:r>
            <a:endParaRPr lang="en-GB" sz="2800" b="1" dirty="0">
              <a:solidFill>
                <a:srgbClr val="002060"/>
              </a:solidFill>
              <a:latin typeface="Century Gothic" panose="020B0502020202020204" pitchFamily="34" charset="0"/>
            </a:endParaRPr>
          </a:p>
        </p:txBody>
      </p:sp>
      <p:sp>
        <p:nvSpPr>
          <p:cNvPr id="60" name="TextBox 59"/>
          <p:cNvSpPr txBox="1"/>
          <p:nvPr/>
        </p:nvSpPr>
        <p:spPr>
          <a:xfrm>
            <a:off x="673613" y="1429560"/>
            <a:ext cx="1729345"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r>
              <a:rPr lang="en-GB" sz="2800" b="1" dirty="0" smtClean="0">
                <a:solidFill>
                  <a:srgbClr val="002060"/>
                </a:solidFill>
                <a:latin typeface="Century Gothic" panose="020B0502020202020204" pitchFamily="34" charset="0"/>
              </a:rPr>
              <a:t>udad</a:t>
            </a:r>
            <a:endParaRPr lang="en-GB" sz="2800" b="1" dirty="0">
              <a:solidFill>
                <a:srgbClr val="002060"/>
              </a:solidFill>
              <a:latin typeface="Century Gothic" panose="020B0502020202020204" pitchFamily="34" charset="0"/>
            </a:endParaRPr>
          </a:p>
        </p:txBody>
      </p:sp>
      <p:sp>
        <p:nvSpPr>
          <p:cNvPr id="61" name="TextBox 60"/>
          <p:cNvSpPr txBox="1"/>
          <p:nvPr/>
        </p:nvSpPr>
        <p:spPr>
          <a:xfrm>
            <a:off x="673612" y="1976782"/>
            <a:ext cx="1208351"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do</a:t>
            </a:r>
            <a:r>
              <a:rPr lang="en-GB" sz="2800" b="1" dirty="0" smtClean="0">
                <a:solidFill>
                  <a:schemeClr val="accent2"/>
                </a:solidFill>
                <a:latin typeface="Century Gothic" panose="020B0502020202020204" pitchFamily="34" charset="0"/>
              </a:rPr>
              <a:t>ce</a:t>
            </a:r>
            <a:endParaRPr lang="en-GB" sz="2800" b="1" dirty="0">
              <a:solidFill>
                <a:schemeClr val="accent2"/>
              </a:solidFill>
              <a:latin typeface="Century Gothic" panose="020B0502020202020204" pitchFamily="34" charset="0"/>
            </a:endParaRPr>
          </a:p>
        </p:txBody>
      </p:sp>
      <p:sp>
        <p:nvSpPr>
          <p:cNvPr id="62" name="TextBox 61"/>
          <p:cNvSpPr txBox="1"/>
          <p:nvPr/>
        </p:nvSpPr>
        <p:spPr>
          <a:xfrm>
            <a:off x="673612" y="2488242"/>
            <a:ext cx="2186546"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ne</a:t>
            </a:r>
            <a:r>
              <a:rPr lang="en-GB" sz="2800" b="1" dirty="0" smtClean="0">
                <a:solidFill>
                  <a:schemeClr val="accent2"/>
                </a:solidFill>
                <a:latin typeface="Century Gothic" panose="020B0502020202020204" pitchFamily="34" charset="0"/>
              </a:rPr>
              <a:t>ce</a:t>
            </a:r>
            <a:r>
              <a:rPr lang="en-GB" sz="2800" b="1" dirty="0" smtClean="0">
                <a:solidFill>
                  <a:srgbClr val="002060"/>
                </a:solidFill>
                <a:latin typeface="Century Gothic" panose="020B0502020202020204" pitchFamily="34" charset="0"/>
              </a:rPr>
              <a:t>sitar</a:t>
            </a:r>
            <a:endParaRPr lang="en-GB" sz="2800" b="1" dirty="0">
              <a:solidFill>
                <a:srgbClr val="002060"/>
              </a:solidFill>
              <a:latin typeface="Century Gothic" panose="020B0502020202020204" pitchFamily="34" charset="0"/>
            </a:endParaRPr>
          </a:p>
        </p:txBody>
      </p:sp>
      <p:sp>
        <p:nvSpPr>
          <p:cNvPr id="63" name="TextBox 62"/>
          <p:cNvSpPr txBox="1"/>
          <p:nvPr/>
        </p:nvSpPr>
        <p:spPr>
          <a:xfrm>
            <a:off x="683002" y="3035441"/>
            <a:ext cx="1326551"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r>
              <a:rPr lang="en-GB" sz="2800" b="1" dirty="0" smtClean="0">
                <a:solidFill>
                  <a:srgbClr val="002060"/>
                </a:solidFill>
                <a:latin typeface="Century Gothic" panose="020B0502020202020204" pitchFamily="34" charset="0"/>
              </a:rPr>
              <a:t>erto</a:t>
            </a:r>
            <a:endParaRPr lang="en-GB" sz="2800" b="1" dirty="0">
              <a:solidFill>
                <a:srgbClr val="002060"/>
              </a:solidFill>
              <a:latin typeface="Century Gothic" panose="020B0502020202020204" pitchFamily="34" charset="0"/>
            </a:endParaRPr>
          </a:p>
        </p:txBody>
      </p:sp>
      <p:sp>
        <p:nvSpPr>
          <p:cNvPr id="64" name="TextBox 63"/>
          <p:cNvSpPr txBox="1"/>
          <p:nvPr/>
        </p:nvSpPr>
        <p:spPr>
          <a:xfrm>
            <a:off x="683001" y="3578855"/>
            <a:ext cx="1719957"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cabe</a:t>
            </a:r>
            <a:r>
              <a:rPr lang="en-GB" sz="2800" b="1" dirty="0" smtClean="0">
                <a:solidFill>
                  <a:schemeClr val="accent2"/>
                </a:solidFill>
                <a:latin typeface="Century Gothic" panose="020B0502020202020204" pitchFamily="34" charset="0"/>
              </a:rPr>
              <a:t>za</a:t>
            </a:r>
            <a:endParaRPr lang="en-GB" sz="2800" b="1" dirty="0">
              <a:solidFill>
                <a:schemeClr val="accent2"/>
              </a:solidFill>
              <a:latin typeface="Century Gothic" panose="020B0502020202020204" pitchFamily="34" charset="0"/>
            </a:endParaRPr>
          </a:p>
        </p:txBody>
      </p:sp>
      <p:sp>
        <p:nvSpPr>
          <p:cNvPr id="65" name="TextBox 64"/>
          <p:cNvSpPr txBox="1"/>
          <p:nvPr/>
        </p:nvSpPr>
        <p:spPr>
          <a:xfrm>
            <a:off x="673611" y="4088995"/>
            <a:ext cx="2022199"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empe</a:t>
            </a:r>
            <a:r>
              <a:rPr lang="en-GB" sz="2800" b="1" dirty="0" smtClean="0">
                <a:solidFill>
                  <a:schemeClr val="accent2"/>
                </a:solidFill>
                <a:latin typeface="Century Gothic" panose="020B0502020202020204" pitchFamily="34" charset="0"/>
              </a:rPr>
              <a:t>za</a:t>
            </a:r>
            <a:r>
              <a:rPr lang="en-GB" sz="2800" b="1" dirty="0" smtClean="0">
                <a:solidFill>
                  <a:srgbClr val="002060"/>
                </a:solidFill>
                <a:latin typeface="Century Gothic" panose="020B0502020202020204" pitchFamily="34" charset="0"/>
              </a:rPr>
              <a:t>r</a:t>
            </a:r>
            <a:endParaRPr lang="en-GB" sz="2800" b="1" i="1" dirty="0">
              <a:solidFill>
                <a:srgbClr val="002060"/>
              </a:solidFill>
              <a:latin typeface="Century Gothic" panose="020B0502020202020204" pitchFamily="34" charset="0"/>
            </a:endParaRPr>
          </a:p>
        </p:txBody>
      </p:sp>
      <p:sp>
        <p:nvSpPr>
          <p:cNvPr id="66" name="TextBox 65"/>
          <p:cNvSpPr txBox="1"/>
          <p:nvPr/>
        </p:nvSpPr>
        <p:spPr>
          <a:xfrm>
            <a:off x="683001" y="4621416"/>
            <a:ext cx="1719957"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ci</a:t>
            </a:r>
            <a:r>
              <a:rPr lang="en-GB" sz="2800" b="1" dirty="0" smtClean="0">
                <a:solidFill>
                  <a:srgbClr val="002060"/>
                </a:solidFill>
                <a:latin typeface="Century Gothic" panose="020B0502020202020204" pitchFamily="34" charset="0"/>
              </a:rPr>
              <a:t>en</a:t>
            </a:r>
            <a:r>
              <a:rPr lang="en-GB" sz="2800" b="1" dirty="0" smtClean="0">
                <a:solidFill>
                  <a:schemeClr val="accent2"/>
                </a:solidFill>
                <a:latin typeface="Century Gothic" panose="020B0502020202020204" pitchFamily="34" charset="0"/>
              </a:rPr>
              <a:t>ci</a:t>
            </a:r>
            <a:r>
              <a:rPr lang="en-GB" sz="2800" b="1" dirty="0" smtClean="0">
                <a:solidFill>
                  <a:srgbClr val="002060"/>
                </a:solidFill>
                <a:latin typeface="Century Gothic" panose="020B0502020202020204" pitchFamily="34" charset="0"/>
              </a:rPr>
              <a:t>as</a:t>
            </a:r>
            <a:endParaRPr lang="en-GB" sz="2800" b="1" dirty="0">
              <a:solidFill>
                <a:srgbClr val="002060"/>
              </a:solidFill>
              <a:latin typeface="Century Gothic" panose="020B0502020202020204" pitchFamily="34" charset="0"/>
            </a:endParaRPr>
          </a:p>
        </p:txBody>
      </p:sp>
      <p:sp>
        <p:nvSpPr>
          <p:cNvPr id="67" name="TextBox 66"/>
          <p:cNvSpPr txBox="1"/>
          <p:nvPr/>
        </p:nvSpPr>
        <p:spPr>
          <a:xfrm>
            <a:off x="697676" y="5694876"/>
            <a:ext cx="1311877"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ce</a:t>
            </a:r>
            <a:r>
              <a:rPr lang="en-GB" sz="2800" b="1" dirty="0" smtClean="0">
                <a:solidFill>
                  <a:srgbClr val="002060"/>
                </a:solidFill>
                <a:latin typeface="Century Gothic" panose="020B0502020202020204" pitchFamily="34" charset="0"/>
              </a:rPr>
              <a:t>rca</a:t>
            </a:r>
            <a:endParaRPr lang="en-GB" sz="2800" b="1" i="1" dirty="0">
              <a:solidFill>
                <a:srgbClr val="002060"/>
              </a:solidFill>
              <a:latin typeface="Century Gothic" panose="020B0502020202020204" pitchFamily="34" charset="0"/>
            </a:endParaRPr>
          </a:p>
        </p:txBody>
      </p:sp>
      <p:sp>
        <p:nvSpPr>
          <p:cNvPr id="68" name="TextBox 67"/>
          <p:cNvSpPr txBox="1"/>
          <p:nvPr/>
        </p:nvSpPr>
        <p:spPr>
          <a:xfrm>
            <a:off x="697676" y="5169727"/>
            <a:ext cx="1311878" cy="523220"/>
          </a:xfrm>
          <a:prstGeom prst="rect">
            <a:avLst/>
          </a:prstGeom>
          <a:noFill/>
        </p:spPr>
        <p:txBody>
          <a:bodyPr wrap="square" rtlCol="0">
            <a:spAutoFit/>
          </a:bodyPr>
          <a:lstStyle/>
          <a:p>
            <a:r>
              <a:rPr lang="en-GB" sz="2800" b="1" dirty="0" smtClean="0">
                <a:solidFill>
                  <a:srgbClr val="002060"/>
                </a:solidFill>
                <a:latin typeface="Century Gothic" panose="020B0502020202020204" pitchFamily="34" charset="0"/>
              </a:rPr>
              <a:t>de</a:t>
            </a:r>
            <a:r>
              <a:rPr lang="en-GB" sz="2800" b="1" dirty="0" smtClean="0">
                <a:solidFill>
                  <a:schemeClr val="accent2"/>
                </a:solidFill>
                <a:latin typeface="Century Gothic" panose="020B0502020202020204" pitchFamily="34" charset="0"/>
              </a:rPr>
              <a:t>ci</a:t>
            </a:r>
            <a:r>
              <a:rPr lang="en-GB" sz="2800" b="1" dirty="0" smtClean="0">
                <a:solidFill>
                  <a:srgbClr val="002060"/>
                </a:solidFill>
                <a:latin typeface="Century Gothic" panose="020B0502020202020204" pitchFamily="34" charset="0"/>
              </a:rPr>
              <a:t>r</a:t>
            </a:r>
            <a:endParaRPr lang="en-GB" sz="2800" b="1" dirty="0">
              <a:solidFill>
                <a:srgbClr val="002060"/>
              </a:solidFill>
              <a:latin typeface="Century Gothic" panose="020B0502020202020204" pitchFamily="34" charset="0"/>
            </a:endParaRPr>
          </a:p>
        </p:txBody>
      </p:sp>
      <p:sp>
        <p:nvSpPr>
          <p:cNvPr id="69" name="Title 1"/>
          <p:cNvSpPr txBox="1">
            <a:spLocks/>
          </p:cNvSpPr>
          <p:nvPr/>
        </p:nvSpPr>
        <p:spPr>
          <a:xfrm>
            <a:off x="3836580" y="133225"/>
            <a:ext cx="3558822"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b="1" dirty="0" smtClean="0"/>
              <a:t>CE, CI o ZA?</a:t>
            </a:r>
            <a:endParaRPr lang="en-GB" sz="4000" b="1" dirty="0"/>
          </a:p>
        </p:txBody>
      </p:sp>
      <p:sp>
        <p:nvSpPr>
          <p:cNvPr id="82" name="Title 1"/>
          <p:cNvSpPr txBox="1">
            <a:spLocks/>
          </p:cNvSpPr>
          <p:nvPr/>
        </p:nvSpPr>
        <p:spPr>
          <a:xfrm>
            <a:off x="4614184" y="3269395"/>
            <a:ext cx="6815929" cy="793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a:t>
            </a:r>
            <a:r>
              <a:rPr lang="en-GB" sz="4000" dirty="0" err="1" smtClean="0"/>
              <a:t>Dónde</a:t>
            </a:r>
            <a:r>
              <a:rPr lang="en-GB" sz="4000" dirty="0" smtClean="0"/>
              <a:t> </a:t>
            </a:r>
            <a:r>
              <a:rPr lang="en-GB" sz="4000" dirty="0" err="1" smtClean="0"/>
              <a:t>está</a:t>
            </a:r>
            <a:r>
              <a:rPr lang="en-GB" sz="4000" dirty="0" smtClean="0"/>
              <a:t> la persona?</a:t>
            </a:r>
            <a:endParaRPr lang="en-GB" sz="4000" dirty="0"/>
          </a:p>
        </p:txBody>
      </p:sp>
      <p:sp>
        <p:nvSpPr>
          <p:cNvPr id="83" name="Title 1"/>
          <p:cNvSpPr txBox="1">
            <a:spLocks/>
          </p:cNvSpPr>
          <p:nvPr/>
        </p:nvSpPr>
        <p:spPr>
          <a:xfrm>
            <a:off x="4671007" y="4184877"/>
            <a:ext cx="2272054" cy="79355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a:t>
            </a:r>
            <a:r>
              <a:rPr lang="en-GB" sz="4000" dirty="0" err="1" smtClean="0"/>
              <a:t>España</a:t>
            </a:r>
            <a:r>
              <a:rPr lang="en-GB" sz="4000" dirty="0" smtClean="0"/>
              <a:t>?</a:t>
            </a:r>
            <a:endParaRPr lang="en-GB" sz="4000" dirty="0"/>
          </a:p>
        </p:txBody>
      </p:sp>
      <p:sp>
        <p:nvSpPr>
          <p:cNvPr id="84" name="Title 1"/>
          <p:cNvSpPr txBox="1">
            <a:spLocks/>
          </p:cNvSpPr>
          <p:nvPr/>
        </p:nvSpPr>
        <p:spPr>
          <a:xfrm>
            <a:off x="4671006" y="4826261"/>
            <a:ext cx="6982278" cy="79355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4000" dirty="0" smtClean="0"/>
              <a:t>¿</a:t>
            </a:r>
            <a:r>
              <a:rPr lang="en-GB" sz="4000" dirty="0" err="1" smtClean="0"/>
              <a:t>Latinoamérica</a:t>
            </a:r>
            <a:r>
              <a:rPr lang="en-GB" sz="4000" dirty="0" smtClean="0"/>
              <a:t> / Canarias?</a:t>
            </a:r>
            <a:endParaRPr lang="en-GB" sz="4000" dirty="0"/>
          </a:p>
        </p:txBody>
      </p:sp>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2478" y="4233241"/>
            <a:ext cx="522871" cy="544657"/>
          </a:xfrm>
          <a:prstGeom prst="rect">
            <a:avLst/>
          </a:prstGeom>
        </p:spPr>
      </p:pic>
      <p:sp>
        <p:nvSpPr>
          <p:cNvPr id="41" name="Rounded Rectangle 40"/>
          <p:cNvSpPr/>
          <p:nvPr/>
        </p:nvSpPr>
        <p:spPr>
          <a:xfrm>
            <a:off x="10699530" y="5884142"/>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escuchar</a:t>
            </a:r>
            <a:endParaRPr lang="en-GB" b="1" dirty="0">
              <a:solidFill>
                <a:schemeClr val="bg1"/>
              </a:solidFill>
              <a:latin typeface="Century Gothic" panose="020B0502020202020204" pitchFamily="34" charset="0"/>
            </a:endParaRPr>
          </a:p>
        </p:txBody>
      </p:sp>
      <p:sp>
        <p:nvSpPr>
          <p:cNvPr id="31" name="Action Button: Custom 30">
            <a:hlinkClick r:id="" action="ppaction://noaction" highlightClick="1">
              <a:snd r:embed="rId4" name="zapato (ceceo).wav"/>
            </a:hlinkClick>
          </p:cNvPr>
          <p:cNvSpPr/>
          <p:nvPr/>
        </p:nvSpPr>
        <p:spPr>
          <a:xfrm>
            <a:off x="268581" y="108104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32" name="Action Button: Custom 31">
            <a:hlinkClick r:id="" action="ppaction://noaction" highlightClick="1">
              <a:snd r:embed="rId5" name="ciudad (ceceo).wav"/>
            </a:hlinkClick>
          </p:cNvPr>
          <p:cNvSpPr/>
          <p:nvPr/>
        </p:nvSpPr>
        <p:spPr>
          <a:xfrm>
            <a:off x="268580" y="16333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33" name="Action Button: Custom 32">
            <a:hlinkClick r:id="" action="ppaction://noaction" highlightClick="1">
              <a:snd r:embed="rId6" name="doce.wav"/>
            </a:hlinkClick>
          </p:cNvPr>
          <p:cNvSpPr/>
          <p:nvPr/>
        </p:nvSpPr>
        <p:spPr>
          <a:xfrm>
            <a:off x="253215" y="213806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34" name="Action Button: Custom 33">
            <a:hlinkClick r:id="" action="ppaction://noaction" highlightClick="1">
              <a:snd r:embed="rId7" name="necesitar (ceceo).wav"/>
            </a:hlinkClick>
          </p:cNvPr>
          <p:cNvSpPr/>
          <p:nvPr/>
        </p:nvSpPr>
        <p:spPr>
          <a:xfrm>
            <a:off x="253215" y="269026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35" name="Action Button: Custom 34">
            <a:hlinkClick r:id="" action="ppaction://noaction" highlightClick="1">
              <a:snd r:embed="rId8" name="cierto (ceceo).wav"/>
            </a:hlinkClick>
          </p:cNvPr>
          <p:cNvSpPr/>
          <p:nvPr/>
        </p:nvSpPr>
        <p:spPr>
          <a:xfrm>
            <a:off x="240054" y="320830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36" name="Action Button: Custom 35">
            <a:hlinkClick r:id="" action="ppaction://noaction" highlightClick="1">
              <a:snd r:embed="rId9" name="cabeza (ceceo).wav"/>
            </a:hlinkClick>
          </p:cNvPr>
          <p:cNvSpPr/>
          <p:nvPr/>
        </p:nvSpPr>
        <p:spPr>
          <a:xfrm>
            <a:off x="240054" y="3739100"/>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37" name="Action Button: Custom 36">
            <a:hlinkClick r:id="" action="ppaction://noaction" highlightClick="1">
              <a:snd r:embed="rId10" name="empezar (ceceo).wav"/>
            </a:hlinkClick>
          </p:cNvPr>
          <p:cNvSpPr/>
          <p:nvPr/>
        </p:nvSpPr>
        <p:spPr>
          <a:xfrm>
            <a:off x="240054" y="425713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38" name="Action Button: Custom 37">
            <a:hlinkClick r:id="" action="ppaction://noaction" highlightClick="1">
              <a:snd r:embed="rId11" name="ciencias (ceceo).wav"/>
            </a:hlinkClick>
          </p:cNvPr>
          <p:cNvSpPr/>
          <p:nvPr/>
        </p:nvSpPr>
        <p:spPr>
          <a:xfrm>
            <a:off x="240054" y="480523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39" name="Action Button: Custom 38">
            <a:hlinkClick r:id="" action="ppaction://noaction" highlightClick="1">
              <a:snd r:embed="rId12" name="decir (ceceo).wav"/>
            </a:hlinkClick>
          </p:cNvPr>
          <p:cNvSpPr/>
          <p:nvPr/>
        </p:nvSpPr>
        <p:spPr>
          <a:xfrm>
            <a:off x="240054" y="53533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9</a:t>
            </a:r>
          </a:p>
        </p:txBody>
      </p:sp>
      <p:sp>
        <p:nvSpPr>
          <p:cNvPr id="40" name="Action Button: Custom 39">
            <a:hlinkClick r:id="" action="ppaction://noaction" highlightClick="1">
              <a:snd r:embed="rId13" name="cerca.wav"/>
            </a:hlinkClick>
          </p:cNvPr>
          <p:cNvSpPr/>
          <p:nvPr/>
        </p:nvSpPr>
        <p:spPr>
          <a:xfrm>
            <a:off x="253215" y="5884142"/>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10</a:t>
            </a:r>
          </a:p>
        </p:txBody>
      </p:sp>
    </p:spTree>
    <p:extLst>
      <p:ext uri="{BB962C8B-B14F-4D97-AF65-F5344CB8AC3E}">
        <p14:creationId xmlns:p14="http://schemas.microsoft.com/office/powerpoint/2010/main" val="41387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9" grpId="0"/>
      <p:bldP spid="60" grpId="0"/>
      <p:bldP spid="61" grpId="0"/>
      <p:bldP spid="62" grpId="0"/>
      <p:bldP spid="63" grpId="0"/>
      <p:bldP spid="64" grpId="0"/>
      <p:bldP spid="65" grpId="0"/>
      <p:bldP spid="66" grpId="0"/>
      <p:bldP spid="67" grpId="0"/>
      <p:bldP spid="68" grpId="0"/>
      <p:bldP spid="69" grpId="0"/>
      <p:bldP spid="82" grpId="0"/>
      <p:bldP spid="83" grpId="0"/>
      <p:bldP spid="84"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1307771" y="307100"/>
            <a:ext cx="10653858"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t>Tally how many times you hear CE, CI and ZA in the text.</a:t>
            </a:r>
            <a:endParaRPr lang="en-GB" sz="2800" b="1" dirty="0"/>
          </a:p>
        </p:txBody>
      </p:sp>
      <p:sp>
        <p:nvSpPr>
          <p:cNvPr id="3" name="Rectangle 2"/>
          <p:cNvSpPr/>
          <p:nvPr/>
        </p:nvSpPr>
        <p:spPr>
          <a:xfrm>
            <a:off x="1000739" y="1302612"/>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CE</a:t>
            </a:r>
          </a:p>
        </p:txBody>
      </p:sp>
      <p:sp>
        <p:nvSpPr>
          <p:cNvPr id="33" name="Rectangle 32"/>
          <p:cNvSpPr/>
          <p:nvPr/>
        </p:nvSpPr>
        <p:spPr>
          <a:xfrm>
            <a:off x="1000739" y="2010184"/>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Century Gothic" panose="020B0502020202020204" pitchFamily="34" charset="0"/>
            </a:endParaRPr>
          </a:p>
        </p:txBody>
      </p:sp>
      <p:sp>
        <p:nvSpPr>
          <p:cNvPr id="37" name="Rectangle 36"/>
          <p:cNvSpPr/>
          <p:nvPr/>
        </p:nvSpPr>
        <p:spPr>
          <a:xfrm>
            <a:off x="9137763" y="1383736"/>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latin typeface="Century Gothic" panose="020B0502020202020204" pitchFamily="34" charset="0"/>
              </a:rPr>
              <a:t>ZA</a:t>
            </a:r>
            <a:endParaRPr lang="en-GB" b="1" dirty="0">
              <a:solidFill>
                <a:srgbClr val="002060"/>
              </a:solidFill>
              <a:latin typeface="Century Gothic" panose="020B0502020202020204" pitchFamily="34" charset="0"/>
            </a:endParaRPr>
          </a:p>
        </p:txBody>
      </p:sp>
      <p:sp>
        <p:nvSpPr>
          <p:cNvPr id="38" name="Rectangle 37"/>
          <p:cNvSpPr/>
          <p:nvPr/>
        </p:nvSpPr>
        <p:spPr>
          <a:xfrm>
            <a:off x="9137763" y="2091308"/>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Century Gothic" panose="020B0502020202020204" pitchFamily="34" charset="0"/>
            </a:endParaRPr>
          </a:p>
        </p:txBody>
      </p:sp>
      <p:sp>
        <p:nvSpPr>
          <p:cNvPr id="71" name="Rectangle 70"/>
          <p:cNvSpPr/>
          <p:nvPr/>
        </p:nvSpPr>
        <p:spPr>
          <a:xfrm>
            <a:off x="5125957" y="1302612"/>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latin typeface="Century Gothic" panose="020B0502020202020204" pitchFamily="34" charset="0"/>
              </a:rPr>
              <a:t>CI</a:t>
            </a:r>
            <a:endParaRPr lang="en-GB" b="1" dirty="0">
              <a:solidFill>
                <a:srgbClr val="002060"/>
              </a:solidFill>
              <a:latin typeface="Century Gothic" panose="020B0502020202020204" pitchFamily="34" charset="0"/>
            </a:endParaRPr>
          </a:p>
        </p:txBody>
      </p:sp>
      <p:sp>
        <p:nvSpPr>
          <p:cNvPr id="72" name="Rectangle 71"/>
          <p:cNvSpPr/>
          <p:nvPr/>
        </p:nvSpPr>
        <p:spPr>
          <a:xfrm>
            <a:off x="5125957" y="2010184"/>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Century Gothic" panose="020B0502020202020204" pitchFamily="34" charset="0"/>
            </a:endParaRPr>
          </a:p>
        </p:txBody>
      </p:sp>
      <p:sp>
        <p:nvSpPr>
          <p:cNvPr id="77" name="Rectangle 76"/>
          <p:cNvSpPr/>
          <p:nvPr/>
        </p:nvSpPr>
        <p:spPr>
          <a:xfrm>
            <a:off x="588268" y="3846839"/>
            <a:ext cx="2783107" cy="19053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latin typeface="Century Gothic" panose="020B0502020202020204" pitchFamily="34" charset="0"/>
              </a:rPr>
              <a:t>ce</a:t>
            </a:r>
            <a:r>
              <a:rPr lang="en-GB" sz="2400" dirty="0" smtClean="0">
                <a:solidFill>
                  <a:srgbClr val="002060"/>
                </a:solidFill>
                <a:latin typeface="Century Gothic" panose="020B0502020202020204" pitchFamily="34" charset="0"/>
              </a:rPr>
              <a:t>ntro </a:t>
            </a:r>
          </a:p>
          <a:p>
            <a:pPr algn="ctr"/>
            <a:r>
              <a:rPr lang="en-GB" sz="2400" b="1" dirty="0" smtClean="0">
                <a:solidFill>
                  <a:srgbClr val="002060"/>
                </a:solidFill>
                <a:latin typeface="Century Gothic" panose="020B0502020202020204" pitchFamily="34" charset="0"/>
              </a:rPr>
              <a:t>ce</a:t>
            </a:r>
            <a:r>
              <a:rPr lang="en-GB" sz="2400" dirty="0" smtClean="0">
                <a:solidFill>
                  <a:srgbClr val="002060"/>
                </a:solidFill>
                <a:latin typeface="Century Gothic" panose="020B0502020202020204" pitchFamily="34" charset="0"/>
              </a:rPr>
              <a:t>rca </a:t>
            </a:r>
          </a:p>
          <a:p>
            <a:pPr algn="ctr"/>
            <a:r>
              <a:rPr lang="en-GB" sz="2400" dirty="0" smtClean="0">
                <a:solidFill>
                  <a:srgbClr val="002060"/>
                </a:solidFill>
                <a:latin typeface="Century Gothic" panose="020B0502020202020204" pitchFamily="34" charset="0"/>
              </a:rPr>
              <a:t>ne</a:t>
            </a:r>
            <a:r>
              <a:rPr lang="en-GB" sz="2400" b="1" dirty="0" smtClean="0">
                <a:solidFill>
                  <a:srgbClr val="002060"/>
                </a:solidFill>
                <a:latin typeface="Century Gothic" panose="020B0502020202020204" pitchFamily="34" charset="0"/>
              </a:rPr>
              <a:t>ce</a:t>
            </a:r>
            <a:r>
              <a:rPr lang="en-GB" sz="2400" dirty="0" smtClean="0">
                <a:solidFill>
                  <a:srgbClr val="002060"/>
                </a:solidFill>
                <a:latin typeface="Century Gothic" panose="020B0502020202020204" pitchFamily="34" charset="0"/>
              </a:rPr>
              <a:t>sita</a:t>
            </a:r>
          </a:p>
        </p:txBody>
      </p:sp>
      <p:sp>
        <p:nvSpPr>
          <p:cNvPr id="81" name="Rectangle 80"/>
          <p:cNvSpPr/>
          <p:nvPr/>
        </p:nvSpPr>
        <p:spPr>
          <a:xfrm>
            <a:off x="4575929" y="3846838"/>
            <a:ext cx="2965631" cy="19053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latin typeface="Century Gothic" panose="020B0502020202020204" pitchFamily="34" charset="0"/>
              </a:rPr>
              <a:t>ci</a:t>
            </a:r>
            <a:r>
              <a:rPr lang="en-GB" sz="2400" dirty="0" smtClean="0">
                <a:solidFill>
                  <a:srgbClr val="002060"/>
                </a:solidFill>
                <a:latin typeface="Century Gothic" panose="020B0502020202020204" pitchFamily="34" charset="0"/>
              </a:rPr>
              <a:t>udad</a:t>
            </a:r>
            <a:endParaRPr lang="en-GB" sz="2400" b="1" dirty="0">
              <a:solidFill>
                <a:srgbClr val="002060"/>
              </a:solidFill>
              <a:latin typeface="Century Gothic" panose="020B0502020202020204" pitchFamily="34" charset="0"/>
            </a:endParaRPr>
          </a:p>
          <a:p>
            <a:pPr algn="ctr"/>
            <a:r>
              <a:rPr lang="en-GB" sz="2400" dirty="0" smtClean="0">
                <a:solidFill>
                  <a:srgbClr val="002060"/>
                </a:solidFill>
                <a:latin typeface="Century Gothic" panose="020B0502020202020204" pitchFamily="34" charset="0"/>
              </a:rPr>
              <a:t>bi</a:t>
            </a:r>
            <a:r>
              <a:rPr lang="en-GB" sz="2400" b="1" dirty="0" smtClean="0">
                <a:solidFill>
                  <a:srgbClr val="002060"/>
                </a:solidFill>
                <a:latin typeface="Century Gothic" panose="020B0502020202020204" pitchFamily="34" charset="0"/>
              </a:rPr>
              <a:t>ci</a:t>
            </a:r>
            <a:r>
              <a:rPr lang="en-GB" sz="2400" dirty="0" smtClean="0">
                <a:solidFill>
                  <a:srgbClr val="002060"/>
                </a:solidFill>
                <a:latin typeface="Century Gothic" panose="020B0502020202020204" pitchFamily="34" charset="0"/>
              </a:rPr>
              <a:t>cleta</a:t>
            </a:r>
            <a:endParaRPr lang="en-GB" sz="2400" dirty="0">
              <a:solidFill>
                <a:srgbClr val="002060"/>
              </a:solidFill>
              <a:latin typeface="Century Gothic" panose="020B0502020202020204" pitchFamily="34" charset="0"/>
            </a:endParaRPr>
          </a:p>
          <a:p>
            <a:pPr algn="ctr"/>
            <a:r>
              <a:rPr lang="en-GB" sz="2400" dirty="0" smtClean="0">
                <a:solidFill>
                  <a:srgbClr val="002060"/>
                </a:solidFill>
                <a:latin typeface="Century Gothic" panose="020B0502020202020204" pitchFamily="34" charset="0"/>
              </a:rPr>
              <a:t> </a:t>
            </a:r>
            <a:r>
              <a:rPr lang="en-GB" sz="2400" b="1" dirty="0" smtClean="0">
                <a:solidFill>
                  <a:srgbClr val="002060"/>
                </a:solidFill>
                <a:latin typeface="Century Gothic" panose="020B0502020202020204" pitchFamily="34" charset="0"/>
              </a:rPr>
              <a:t>ci</a:t>
            </a:r>
            <a:r>
              <a:rPr lang="en-GB" sz="2400" dirty="0" smtClean="0">
                <a:solidFill>
                  <a:srgbClr val="002060"/>
                </a:solidFill>
                <a:latin typeface="Century Gothic" panose="020B0502020202020204" pitchFamily="34" charset="0"/>
              </a:rPr>
              <a:t>en</a:t>
            </a:r>
            <a:r>
              <a:rPr lang="en-GB" sz="2400" b="1" dirty="0" smtClean="0">
                <a:solidFill>
                  <a:srgbClr val="002060"/>
                </a:solidFill>
                <a:latin typeface="Century Gothic" panose="020B0502020202020204" pitchFamily="34" charset="0"/>
              </a:rPr>
              <a:t>ci</a:t>
            </a:r>
            <a:r>
              <a:rPr lang="en-GB" sz="2400" dirty="0" smtClean="0">
                <a:solidFill>
                  <a:srgbClr val="002060"/>
                </a:solidFill>
                <a:latin typeface="Century Gothic" panose="020B0502020202020204" pitchFamily="34" charset="0"/>
              </a:rPr>
              <a:t>as</a:t>
            </a:r>
            <a:r>
              <a:rPr lang="en-GB" sz="2400" b="1" dirty="0" smtClean="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p:txBody>
      </p:sp>
      <p:sp>
        <p:nvSpPr>
          <p:cNvPr id="86" name="Title 1"/>
          <p:cNvSpPr txBox="1">
            <a:spLocks/>
          </p:cNvSpPr>
          <p:nvPr/>
        </p:nvSpPr>
        <p:spPr>
          <a:xfrm>
            <a:off x="3729763" y="2982507"/>
            <a:ext cx="4708484" cy="531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b="1" dirty="0" smtClean="0"/>
              <a:t>¿Qué palabras escuchas?</a:t>
            </a:r>
            <a:endParaRPr lang="en-GB" sz="2800" b="1" dirty="0"/>
          </a:p>
        </p:txBody>
      </p:sp>
      <p:sp>
        <p:nvSpPr>
          <p:cNvPr id="87" name="Rectangle 86"/>
          <p:cNvSpPr/>
          <p:nvPr/>
        </p:nvSpPr>
        <p:spPr>
          <a:xfrm>
            <a:off x="8384164" y="3846837"/>
            <a:ext cx="3396709" cy="19053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empe</a:t>
            </a:r>
            <a:r>
              <a:rPr lang="en-GB" sz="2400" b="1" dirty="0" smtClean="0">
                <a:solidFill>
                  <a:srgbClr val="002060"/>
                </a:solidFill>
                <a:latin typeface="Century Gothic" panose="020B0502020202020204" pitchFamily="34" charset="0"/>
              </a:rPr>
              <a:t>za</a:t>
            </a:r>
            <a:r>
              <a:rPr lang="en-GB" sz="2400" dirty="0" smtClean="0">
                <a:solidFill>
                  <a:srgbClr val="002060"/>
                </a:solidFill>
                <a:latin typeface="Century Gothic" panose="020B0502020202020204" pitchFamily="34" charset="0"/>
              </a:rPr>
              <a:t>r</a:t>
            </a:r>
          </a:p>
          <a:p>
            <a:pPr algn="ctr"/>
            <a:r>
              <a:rPr lang="en-GB" sz="2400" b="1" dirty="0" smtClean="0">
                <a:solidFill>
                  <a:srgbClr val="002060"/>
                </a:solidFill>
                <a:latin typeface="Century Gothic" panose="020B0502020202020204" pitchFamily="34" charset="0"/>
              </a:rPr>
              <a:t>za</a:t>
            </a:r>
            <a:r>
              <a:rPr lang="en-GB" sz="2400" dirty="0" smtClean="0">
                <a:solidFill>
                  <a:srgbClr val="002060"/>
                </a:solidFill>
                <a:latin typeface="Century Gothic" panose="020B0502020202020204" pitchFamily="34" charset="0"/>
              </a:rPr>
              <a:t>patos</a:t>
            </a:r>
            <a:endParaRPr lang="en-GB" sz="2400" dirty="0">
              <a:solidFill>
                <a:srgbClr val="002060"/>
              </a:solidFill>
              <a:latin typeface="Century Gothic" panose="020B0502020202020204" pitchFamily="34" charset="0"/>
            </a:endParaRPr>
          </a:p>
        </p:txBody>
      </p:sp>
      <p:cxnSp>
        <p:nvCxnSpPr>
          <p:cNvPr id="5" name="Straight Connector 4"/>
          <p:cNvCxnSpPr/>
          <p:nvPr/>
        </p:nvCxnSpPr>
        <p:spPr>
          <a:xfrm>
            <a:off x="1809700" y="2091309"/>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72732" y="2091309"/>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895261" y="2126295"/>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058293" y="2126295"/>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221325" y="2126295"/>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84357" y="2126295"/>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0067193" y="2181369"/>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230225" y="2181369"/>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135763" y="2091308"/>
            <a:ext cx="1" cy="456389"/>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000739" y="3594682"/>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002060"/>
                </a:solidFill>
                <a:latin typeface="Century Gothic" panose="020B0502020202020204" pitchFamily="34" charset="0"/>
              </a:rPr>
              <a:t>CE</a:t>
            </a:r>
            <a:endParaRPr lang="en-GB" sz="2800" b="1" dirty="0">
              <a:solidFill>
                <a:srgbClr val="002060"/>
              </a:solidFill>
              <a:latin typeface="Century Gothic" panose="020B0502020202020204" pitchFamily="34" charset="0"/>
            </a:endParaRPr>
          </a:p>
        </p:txBody>
      </p:sp>
      <p:sp>
        <p:nvSpPr>
          <p:cNvPr id="98" name="Rectangle 97"/>
          <p:cNvSpPr/>
          <p:nvPr/>
        </p:nvSpPr>
        <p:spPr>
          <a:xfrm>
            <a:off x="5104923" y="3594683"/>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latin typeface="Century Gothic" panose="020B0502020202020204" pitchFamily="34" charset="0"/>
              </a:rPr>
              <a:t>CI</a:t>
            </a:r>
            <a:endParaRPr lang="en-GB" b="1" dirty="0">
              <a:solidFill>
                <a:srgbClr val="002060"/>
              </a:solidFill>
              <a:latin typeface="Century Gothic" panose="020B0502020202020204" pitchFamily="34" charset="0"/>
            </a:endParaRPr>
          </a:p>
        </p:txBody>
      </p:sp>
      <p:sp>
        <p:nvSpPr>
          <p:cNvPr id="100" name="Rectangle 99"/>
          <p:cNvSpPr/>
          <p:nvPr/>
        </p:nvSpPr>
        <p:spPr>
          <a:xfrm>
            <a:off x="9137763" y="3594682"/>
            <a:ext cx="1958164" cy="71260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latin typeface="Century Gothic" panose="020B0502020202020204" pitchFamily="34" charset="0"/>
              </a:rPr>
              <a:t>ZA</a:t>
            </a:r>
            <a:endParaRPr lang="en-GB" b="1" dirty="0">
              <a:solidFill>
                <a:srgbClr val="002060"/>
              </a:solidFill>
              <a:latin typeface="Century Gothic" panose="020B0502020202020204" pitchFamily="34" charset="0"/>
            </a:endParaRPr>
          </a:p>
        </p:txBody>
      </p:sp>
      <p:sp>
        <p:nvSpPr>
          <p:cNvPr id="101" name="Rounded Rectangle 100"/>
          <p:cNvSpPr/>
          <p:nvPr/>
        </p:nvSpPr>
        <p:spPr>
          <a:xfrm>
            <a:off x="10699530" y="5884142"/>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escuchar</a:t>
            </a:r>
            <a:endParaRPr lang="en-GB" b="1" dirty="0">
              <a:solidFill>
                <a:schemeClr val="bg1"/>
              </a:solidFill>
              <a:latin typeface="Century Gothic" panose="020B0502020202020204" pitchFamily="34" charset="0"/>
            </a:endParaRPr>
          </a:p>
        </p:txBody>
      </p:sp>
      <p:sp>
        <p:nvSpPr>
          <p:cNvPr id="2" name="Action Button: Forward or Next 1">
            <a:hlinkClick r:id="" action="ppaction://hlinkshowjump?jump=nextslide" highlightClick="1">
              <a:snd r:embed="rId3" name="Natalia - text - phoneme monitoring.wav"/>
            </a:hlinkClick>
          </p:cNvPr>
          <p:cNvSpPr/>
          <p:nvPr/>
        </p:nvSpPr>
        <p:spPr>
          <a:xfrm>
            <a:off x="105726" y="109501"/>
            <a:ext cx="580074" cy="463570"/>
          </a:xfrm>
          <a:prstGeom prst="actionButtonForwardNex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26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614" y="399391"/>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cerca</a:t>
            </a:r>
            <a:endParaRPr lang="en-GB" sz="3200" b="1" dirty="0">
              <a:solidFill>
                <a:srgbClr val="002060"/>
              </a:solidFill>
              <a:latin typeface="Century Gothic" panose="020B0502020202020204" pitchFamily="34" charset="0"/>
            </a:endParaRPr>
          </a:p>
        </p:txBody>
      </p:sp>
      <p:sp>
        <p:nvSpPr>
          <p:cNvPr id="5" name="Rectangle 4"/>
          <p:cNvSpPr/>
          <p:nvPr/>
        </p:nvSpPr>
        <p:spPr>
          <a:xfrm>
            <a:off x="2548758" y="399391"/>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centro</a:t>
            </a:r>
            <a:endParaRPr lang="en-GB" sz="3200" b="1" dirty="0">
              <a:solidFill>
                <a:srgbClr val="002060"/>
              </a:solidFill>
              <a:latin typeface="Century Gothic" panose="020B0502020202020204" pitchFamily="34" charset="0"/>
            </a:endParaRPr>
          </a:p>
        </p:txBody>
      </p:sp>
      <p:sp>
        <p:nvSpPr>
          <p:cNvPr id="8" name="Rectangle 7"/>
          <p:cNvSpPr/>
          <p:nvPr/>
        </p:nvSpPr>
        <p:spPr>
          <a:xfrm>
            <a:off x="115614" y="2328040"/>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cierto</a:t>
            </a:r>
            <a:endParaRPr lang="en-GB" sz="3200" b="1" dirty="0">
              <a:solidFill>
                <a:srgbClr val="002060"/>
              </a:solidFill>
              <a:latin typeface="Century Gothic" panose="020B0502020202020204" pitchFamily="34" charset="0"/>
            </a:endParaRPr>
          </a:p>
        </p:txBody>
      </p:sp>
      <p:sp>
        <p:nvSpPr>
          <p:cNvPr id="9" name="Rectangle 8"/>
          <p:cNvSpPr/>
          <p:nvPr/>
        </p:nvSpPr>
        <p:spPr>
          <a:xfrm>
            <a:off x="2548758" y="2328040"/>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decir</a:t>
            </a:r>
            <a:endParaRPr lang="en-GB" sz="3200" b="1" dirty="0">
              <a:solidFill>
                <a:srgbClr val="002060"/>
              </a:solidFill>
              <a:latin typeface="Century Gothic" panose="020B0502020202020204" pitchFamily="34" charset="0"/>
            </a:endParaRPr>
          </a:p>
        </p:txBody>
      </p:sp>
      <p:sp>
        <p:nvSpPr>
          <p:cNvPr id="20" name="Rectangle 19"/>
          <p:cNvSpPr/>
          <p:nvPr/>
        </p:nvSpPr>
        <p:spPr>
          <a:xfrm>
            <a:off x="115614" y="4256689"/>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zona</a:t>
            </a:r>
            <a:endParaRPr lang="en-GB" sz="3200" b="1" dirty="0">
              <a:solidFill>
                <a:srgbClr val="002060"/>
              </a:solidFill>
              <a:latin typeface="Century Gothic" panose="020B0502020202020204" pitchFamily="34" charset="0"/>
            </a:endParaRPr>
          </a:p>
        </p:txBody>
      </p:sp>
      <p:sp>
        <p:nvSpPr>
          <p:cNvPr id="21" name="Rectangle 20"/>
          <p:cNvSpPr/>
          <p:nvPr/>
        </p:nvSpPr>
        <p:spPr>
          <a:xfrm>
            <a:off x="2548758" y="4256689"/>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cabeza</a:t>
            </a:r>
            <a:endParaRPr lang="en-GB" sz="3200" b="1" dirty="0">
              <a:solidFill>
                <a:srgbClr val="002060"/>
              </a:solidFill>
              <a:latin typeface="Century Gothic" panose="020B0502020202020204" pitchFamily="34" charset="0"/>
            </a:endParaRPr>
          </a:p>
        </p:txBody>
      </p:sp>
      <p:sp>
        <p:nvSpPr>
          <p:cNvPr id="24" name="Rectangle 23"/>
          <p:cNvSpPr/>
          <p:nvPr/>
        </p:nvSpPr>
        <p:spPr>
          <a:xfrm>
            <a:off x="4903076" y="399391"/>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necesitar</a:t>
            </a:r>
            <a:endParaRPr lang="en-GB" sz="3200" b="1" dirty="0">
              <a:solidFill>
                <a:srgbClr val="002060"/>
              </a:solidFill>
              <a:latin typeface="Century Gothic" panose="020B0502020202020204" pitchFamily="34" charset="0"/>
            </a:endParaRPr>
          </a:p>
        </p:txBody>
      </p:sp>
      <p:sp>
        <p:nvSpPr>
          <p:cNvPr id="25" name="Rectangle 24"/>
          <p:cNvSpPr/>
          <p:nvPr/>
        </p:nvSpPr>
        <p:spPr>
          <a:xfrm>
            <a:off x="7257394" y="399391"/>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doce</a:t>
            </a:r>
            <a:endParaRPr lang="en-GB" sz="3200" b="1" dirty="0">
              <a:solidFill>
                <a:srgbClr val="002060"/>
              </a:solidFill>
              <a:latin typeface="Century Gothic" panose="020B0502020202020204" pitchFamily="34" charset="0"/>
            </a:endParaRPr>
          </a:p>
        </p:txBody>
      </p:sp>
      <p:sp>
        <p:nvSpPr>
          <p:cNvPr id="26" name="Rectangle 25"/>
          <p:cNvSpPr/>
          <p:nvPr/>
        </p:nvSpPr>
        <p:spPr>
          <a:xfrm>
            <a:off x="4903076" y="2328040"/>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ciudad</a:t>
            </a:r>
            <a:endParaRPr lang="en-GB" sz="3200" b="1" dirty="0">
              <a:solidFill>
                <a:srgbClr val="002060"/>
              </a:solidFill>
              <a:latin typeface="Century Gothic" panose="020B0502020202020204" pitchFamily="34" charset="0"/>
            </a:endParaRPr>
          </a:p>
        </p:txBody>
      </p:sp>
      <p:sp>
        <p:nvSpPr>
          <p:cNvPr id="27" name="Rectangle 26"/>
          <p:cNvSpPr/>
          <p:nvPr/>
        </p:nvSpPr>
        <p:spPr>
          <a:xfrm>
            <a:off x="7257394" y="2328040"/>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ciencias</a:t>
            </a:r>
            <a:endParaRPr lang="en-GB" sz="3200" b="1" dirty="0">
              <a:solidFill>
                <a:srgbClr val="002060"/>
              </a:solidFill>
              <a:latin typeface="Century Gothic" panose="020B0502020202020204" pitchFamily="34" charset="0"/>
            </a:endParaRPr>
          </a:p>
        </p:txBody>
      </p:sp>
      <p:sp>
        <p:nvSpPr>
          <p:cNvPr id="28" name="Rectangle 27"/>
          <p:cNvSpPr/>
          <p:nvPr/>
        </p:nvSpPr>
        <p:spPr>
          <a:xfrm>
            <a:off x="4903076" y="4256689"/>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diez</a:t>
            </a:r>
            <a:endParaRPr lang="en-GB" sz="3200" b="1" dirty="0">
              <a:solidFill>
                <a:srgbClr val="002060"/>
              </a:solidFill>
              <a:latin typeface="Century Gothic" panose="020B0502020202020204" pitchFamily="34" charset="0"/>
            </a:endParaRPr>
          </a:p>
        </p:txBody>
      </p:sp>
      <p:sp>
        <p:nvSpPr>
          <p:cNvPr id="29" name="Rectangle 28"/>
          <p:cNvSpPr/>
          <p:nvPr/>
        </p:nvSpPr>
        <p:spPr>
          <a:xfrm>
            <a:off x="7267903" y="4256689"/>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empezar</a:t>
            </a:r>
            <a:endParaRPr lang="en-GB" sz="3200" b="1" dirty="0">
              <a:solidFill>
                <a:srgbClr val="002060"/>
              </a:solidFill>
              <a:latin typeface="Century Gothic" panose="020B0502020202020204" pitchFamily="34" charset="0"/>
            </a:endParaRPr>
          </a:p>
        </p:txBody>
      </p:sp>
      <p:sp>
        <p:nvSpPr>
          <p:cNvPr id="30" name="Rectangle 29"/>
          <p:cNvSpPr/>
          <p:nvPr/>
        </p:nvSpPr>
        <p:spPr>
          <a:xfrm>
            <a:off x="9632730" y="399391"/>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rgbClr val="002060"/>
                </a:solidFill>
                <a:latin typeface="Century Gothic" panose="020B0502020202020204" pitchFamily="34" charset="0"/>
              </a:rPr>
              <a:t>necesario</a:t>
            </a:r>
            <a:endParaRPr lang="en-GB" sz="3200" b="1" dirty="0">
              <a:solidFill>
                <a:srgbClr val="002060"/>
              </a:solidFill>
              <a:latin typeface="Century Gothic" panose="020B0502020202020204" pitchFamily="34" charset="0"/>
            </a:endParaRPr>
          </a:p>
        </p:txBody>
      </p:sp>
      <p:sp>
        <p:nvSpPr>
          <p:cNvPr id="31" name="Rectangle 30"/>
          <p:cNvSpPr/>
          <p:nvPr/>
        </p:nvSpPr>
        <p:spPr>
          <a:xfrm>
            <a:off x="9632730" y="2328040"/>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rgbClr val="002060"/>
                </a:solidFill>
                <a:latin typeface="Century Gothic" panose="020B0502020202020204" pitchFamily="34" charset="0"/>
              </a:rPr>
              <a:t>diciembre</a:t>
            </a:r>
            <a:endParaRPr lang="en-GB" sz="3200" b="1" dirty="0">
              <a:solidFill>
                <a:srgbClr val="002060"/>
              </a:solidFill>
              <a:latin typeface="Century Gothic" panose="020B0502020202020204" pitchFamily="34" charset="0"/>
            </a:endParaRPr>
          </a:p>
        </p:txBody>
      </p:sp>
      <p:sp>
        <p:nvSpPr>
          <p:cNvPr id="32" name="Rounded Rectangle 31"/>
          <p:cNvSpPr/>
          <p:nvPr/>
        </p:nvSpPr>
        <p:spPr>
          <a:xfrm>
            <a:off x="10592743" y="0"/>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hablar</a:t>
            </a:r>
            <a:endParaRPr lang="en-GB" b="1" dirty="0">
              <a:solidFill>
                <a:schemeClr val="bg1"/>
              </a:solidFill>
              <a:latin typeface="Century Gothic" panose="020B0502020202020204" pitchFamily="34" charset="0"/>
            </a:endParaRPr>
          </a:p>
        </p:txBody>
      </p:sp>
      <p:sp>
        <p:nvSpPr>
          <p:cNvPr id="17" name="Rectangle 16"/>
          <p:cNvSpPr/>
          <p:nvPr/>
        </p:nvSpPr>
        <p:spPr>
          <a:xfrm>
            <a:off x="9632730" y="4256689"/>
            <a:ext cx="2270234" cy="18393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002060"/>
                </a:solidFill>
                <a:latin typeface="Century Gothic" panose="020B0502020202020204" pitchFamily="34" charset="0"/>
              </a:rPr>
              <a:t>zapato</a:t>
            </a:r>
            <a:endParaRPr lang="en-GB" sz="32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27849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1187</Words>
  <Application>Microsoft Office PowerPoint</Application>
  <PresentationFormat>Widescreen</PresentationFormat>
  <Paragraphs>206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Tw Cen MT</vt:lpstr>
      <vt:lpstr>1_Office Theme</vt:lpstr>
      <vt:lpstr>PowerPoint Presentation</vt:lpstr>
      <vt:lpstr>PowerPoint Presentation</vt:lpstr>
      <vt:lpstr>PowerPoint Presentation</vt:lpstr>
      <vt:lpstr>There are different ways to pronounce ‘z’.</vt:lpstr>
      <vt:lpstr>  </vt:lpstr>
      <vt:lpstr>Escribe 1-10.</vt:lpstr>
      <vt:lpstr>Escribe 1-10.</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2019-10-18T14:50:36Z</dcterms:created>
  <dcterms:modified xsi:type="dcterms:W3CDTF">2019-10-18T14:53:06Z</dcterms:modified>
</cp:coreProperties>
</file>