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0" r:id="rId2"/>
  </p:sldIdLst>
  <p:sldSz cx="6858000" cy="9144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2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uise Caruso" initials="LC" lastIdx="1" clrIdx="0">
    <p:extLst>
      <p:ext uri="{19B8F6BF-5375-455C-9EA6-DF929625EA0E}">
        <p15:presenceInfo xmlns:p15="http://schemas.microsoft.com/office/powerpoint/2012/main" userId="a794e7f908ebd08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12F"/>
    <a:srgbClr val="ED7D31"/>
    <a:srgbClr val="FCF2CA"/>
    <a:srgbClr val="000000"/>
    <a:srgbClr val="030509"/>
    <a:srgbClr val="FFFEC6"/>
    <a:srgbClr val="04070C"/>
    <a:srgbClr val="FAEDCC"/>
    <a:srgbClr val="203864"/>
    <a:srgbClr val="FF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37E130-C797-EC4C-8311-6E891E287AF8}" v="873" dt="2021-06-14T22:10:30.8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67" autoAdjust="0"/>
    <p:restoredTop sz="86438" autoAdjust="0"/>
  </p:normalViewPr>
  <p:slideViewPr>
    <p:cSldViewPr>
      <p:cViewPr>
        <p:scale>
          <a:sx n="130" d="100"/>
          <a:sy n="130" d="100"/>
        </p:scale>
        <p:origin x="536" y="5888"/>
      </p:cViewPr>
      <p:guideLst>
        <p:guide orient="horz" pos="3152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AA155A-1123-4F7E-8C23-26D0AFFE3A7F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984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3425" y="744538"/>
            <a:ext cx="27908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E82091-1C81-45A9-8E73-11066AF777B4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808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1DA65F1-1AA2-40AC-8D3A-BC105C850E44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1917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737E3B-7B14-4474-8386-57FC264108F6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6332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D45D1-97FF-45F8-8B80-856B80352E78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578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621D79-F5F1-4398-A675-F2F8C8432CDD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816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B665DA-344C-4C7B-92F8-A0C1DB1998D7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1775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1CE1FA-769F-48A4-B2F5-E9BECCA78F85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6333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0EBE2-A0D2-4F25-9D8C-7D6A090856B5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1250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CCB19-B0E9-4DC5-8C6D-598603071137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1355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DA0D1B-787C-4C9A-86FA-21C7100F31A1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5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AA6A7-2E61-4DA3-991F-C82CA38719C7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271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5F43C4-4A1C-46E7-AC83-B2DBC48B2FD0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33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3E7245-7BE6-4A0F-94A6-256A8F3855F6}" type="slidenum">
              <a:rPr lang="en-GB" altLang="en-US"/>
              <a:pPr/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932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15193E-B882-4D4A-A08C-5FE85955E6BB}" type="slidenum">
              <a:rPr lang="en-GB" altLang="en-US"/>
              <a:pPr/>
              <a:t>‹Nº›</a:t>
            </a:fld>
            <a:endParaRPr lang="en-GB" alt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-12061848"/>
            <a:ext cx="194310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19621672"/>
            <a:ext cx="194310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6385178" y="8640326"/>
            <a:ext cx="632371" cy="376385"/>
          </a:xfrm>
        </p:spPr>
        <p:txBody>
          <a:bodyPr/>
          <a:lstStyle/>
          <a:p>
            <a:r>
              <a:rPr lang="en-GB" sz="500">
                <a:solidFill>
                  <a:schemeClr val="bg1"/>
                </a:solidFill>
              </a:rPr>
              <a:t>Speaking cards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68608"/>
              </p:ext>
            </p:extLst>
          </p:nvPr>
        </p:nvGraphicFramePr>
        <p:xfrm>
          <a:off x="259184" y="179512"/>
          <a:ext cx="6338168" cy="40953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8168">
                  <a:extLst>
                    <a:ext uri="{9D8B030D-6E8A-4147-A177-3AD203B41FA5}">
                      <a16:colId xmlns:a16="http://schemas.microsoft.com/office/drawing/2014/main" val="140744509"/>
                    </a:ext>
                  </a:extLst>
                </a:gridCol>
              </a:tblGrid>
              <a:tr h="39378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Estudiante A: </a:t>
                      </a:r>
                      <a:r>
                        <a:rPr lang="es-ES" sz="1050" b="1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Lee la primera parte del texto a tu compañero.</a:t>
                      </a:r>
                      <a:endParaRPr lang="en-GB" sz="1050" b="1"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050" b="0"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Los efectos del cambio climático ya son visibles en muchas partes de Latinoamérica, aunque mucha gente todavía no los reconoce. El calor de la Tierra   </a:t>
                      </a:r>
                      <a:r>
                        <a:rPr lang="es-ES" sz="1050" b="1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[went up]   </a:t>
                      </a:r>
                      <a:r>
                        <a:rPr lang="es-ES" sz="105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considerablemente después de la Revolución Industrial, y ahora sube cada año. Además, los gases en nuestro planeta [appeared] aumentar a un nivel máximo en 2018.</a:t>
                      </a:r>
                      <a:endParaRPr lang="en-GB" sz="1050" b="0"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050" b="0"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En la última celebración del evento “Clima y Medioambiente” los científicos </a:t>
                      </a:r>
                      <a:r>
                        <a:rPr lang="es-ES" sz="1050" b="1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[described]</a:t>
                      </a:r>
                      <a:r>
                        <a:rPr lang="es-ES" sz="105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los cuatro efectos principales del cambio climático en Latinoamérica:</a:t>
                      </a:r>
                      <a:endParaRPr lang="en-GB" sz="1050" b="0"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  </a:t>
                      </a:r>
                      <a:endParaRPr lang="en-GB" sz="1050" b="0"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1. Lluvias. El año pasado muchos países [suffered] demasiadas lluvias, los ríos </a:t>
                      </a:r>
                      <a:r>
                        <a:rPr lang="es-ES" sz="1050" b="1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[grew] </a:t>
                      </a:r>
                      <a:r>
                        <a:rPr lang="es-ES" sz="105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rápidamente y el agua </a:t>
                      </a:r>
                      <a:r>
                        <a:rPr lang="es-ES" sz="1050" b="1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[broke] </a:t>
                      </a:r>
                      <a:r>
                        <a:rPr lang="es-ES" sz="105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una gran cantidad de edificios.</a:t>
                      </a:r>
                      <a:endParaRPr lang="en-GB" sz="1050" b="0"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Ahora</a:t>
                      </a:r>
                      <a:r>
                        <a:rPr lang="en-GB" sz="1050" b="1" baseline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e</a:t>
                      </a:r>
                      <a:r>
                        <a:rPr lang="en-GB" sz="1050" b="1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scucha y completa la segunda parte del texto</a:t>
                      </a:r>
                      <a:r>
                        <a:rPr lang="en-GB" sz="105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Zonas muy secas. En segundo lugar, en otras zonas de los mismos países los campos no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b="1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7)</a:t>
                      </a:r>
                      <a:r>
                        <a:rPr lang="es-ES" sz="105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___________ suficientes lluvias, un problema para nuestras frutas y verduras. Además, muchos bosques </a:t>
                      </a:r>
                      <a:r>
                        <a:rPr lang="es-ES" sz="1050" b="1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8)</a:t>
                      </a:r>
                      <a:r>
                        <a:rPr lang="es-ES" sz="105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__________.</a:t>
                      </a:r>
                      <a:endParaRPr lang="en-GB" sz="1050" b="0"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050" b="0"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Nivel del mar. El calor  </a:t>
                      </a:r>
                      <a:r>
                        <a:rPr lang="es-ES" sz="1050" b="1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9) __________ </a:t>
                      </a:r>
                      <a:r>
                        <a:rPr lang="es-ES" sz="105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nuestros polos* y los glaciares* no </a:t>
                      </a:r>
                      <a:r>
                        <a:rPr lang="es-ES" sz="1050" b="1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10)  __________</a:t>
                      </a:r>
                      <a:r>
                        <a:rPr lang="es-ES" sz="105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, así que el nivel del mar subió.</a:t>
                      </a:r>
                      <a:endParaRPr lang="en-GB" sz="1050" b="0"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050" b="0"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Vientos fuertes. Los cambios en el clima </a:t>
                      </a:r>
                      <a:r>
                        <a:rPr lang="es-ES" sz="1050" b="1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11) __________</a:t>
                      </a:r>
                      <a:r>
                        <a:rPr lang="es-ES" sz="105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. vientos más</a:t>
                      </a:r>
                      <a:endParaRPr lang="en-GB" sz="1050" b="0"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fuertes y muchas personas </a:t>
                      </a:r>
                      <a:r>
                        <a:rPr lang="es-ES" sz="1050" b="1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12) __________</a:t>
                      </a:r>
                      <a:r>
                        <a:rPr lang="es-ES" sz="105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todo, especialmente en la costa.</a:t>
                      </a:r>
                      <a:endParaRPr lang="en-GB" sz="1050" b="0"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7" marR="6272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601313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949264"/>
              </p:ext>
            </p:extLst>
          </p:nvPr>
        </p:nvGraphicFramePr>
        <p:xfrm>
          <a:off x="267647" y="4644008"/>
          <a:ext cx="6371332" cy="42913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71332">
                  <a:extLst>
                    <a:ext uri="{9D8B030D-6E8A-4147-A177-3AD203B41FA5}">
                      <a16:colId xmlns:a16="http://schemas.microsoft.com/office/drawing/2014/main" val="731204205"/>
                    </a:ext>
                  </a:extLst>
                </a:gridCol>
              </a:tblGrid>
              <a:tr h="425080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Estudiante B: </a:t>
                      </a:r>
                      <a:r>
                        <a:rPr lang="en-GB" sz="1100" b="1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Escucha y completa la primera parte del texto.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100" b="0"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Los efectos del cambio climático ya son visibles en muchas partes de Latinoamérica, aunque mucha gente todavía no los reconoce. El calor de la Tierra </a:t>
                      </a:r>
                      <a:r>
                        <a:rPr lang="es-ES" sz="1100" b="1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1)___________   </a:t>
                      </a:r>
                      <a:r>
                        <a:rPr lang="es-ES" sz="110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considerablemente después de la Revolución Industrial, y ahora sube cada año. Además, los gases en nuestro planeta </a:t>
                      </a:r>
                      <a:r>
                        <a:rPr lang="es-ES" sz="1100" b="1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2) __________ </a:t>
                      </a:r>
                      <a:r>
                        <a:rPr lang="es-ES" sz="110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aumentar a un nivel máximo en 2018.</a:t>
                      </a:r>
                      <a:endParaRPr lang="en-GB" sz="1100" b="0"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100" b="0"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En la última celebración del evento “Clima y Medioambiente” los científicos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3) </a:t>
                      </a:r>
                      <a:r>
                        <a:rPr lang="es-ES" sz="110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_______________ los cuatro efectos principales del cambio climático en Latinoamérica:</a:t>
                      </a:r>
                      <a:endParaRPr lang="en-GB" sz="1100" b="0"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  </a:t>
                      </a:r>
                      <a:endParaRPr lang="en-GB" sz="1100" b="0"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28600" indent="-2286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s-ES" sz="110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Lluvias. El año pasado muchos países </a:t>
                      </a:r>
                      <a:r>
                        <a:rPr lang="es-ES" sz="1100" b="1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4) </a:t>
                      </a:r>
                      <a:r>
                        <a:rPr lang="es-ES" sz="110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_____________ demasiadas lluvias, los ríos 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s-ES" sz="1100" b="1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5) </a:t>
                      </a:r>
                      <a:r>
                        <a:rPr lang="es-ES" sz="110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___________ rápidamente y el agua </a:t>
                      </a:r>
                      <a:r>
                        <a:rPr lang="es-ES" sz="1100" b="1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6) </a:t>
                      </a:r>
                      <a:r>
                        <a:rPr lang="es-ES" sz="110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__________ una gran cantidad de edificios.</a:t>
                      </a:r>
                      <a:endParaRPr lang="en-GB" sz="1100" b="0"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100" b="0"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Ahora lee la segunda parte del texto a tu compañero.</a:t>
                      </a:r>
                      <a:endParaRPr lang="en-GB" sz="1100" b="1"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2. Zonas muy secas. En segundo lugar, en otras zonas de los mismos países los campos no </a:t>
                      </a:r>
                      <a:r>
                        <a:rPr lang="es-ES" sz="1100" b="1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[received] </a:t>
                      </a:r>
                      <a:r>
                        <a:rPr lang="es-ES" sz="110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suficientes lluvias, un problema para nuestras frutas y verduras. Además, muchos bosques </a:t>
                      </a:r>
                      <a:r>
                        <a:rPr lang="es-ES" sz="1100" b="1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[disappeared]</a:t>
                      </a:r>
                      <a:r>
                        <a:rPr lang="es-ES" sz="110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.</a:t>
                      </a:r>
                      <a:endParaRPr lang="en-GB" sz="1100" b="0"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100" b="0"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3. Nivel del mar. El calor  </a:t>
                      </a:r>
                      <a:r>
                        <a:rPr lang="es-ES" sz="1100" b="1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[covered]  </a:t>
                      </a:r>
                      <a:r>
                        <a:rPr lang="es-ES" sz="110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nuestros polos* y los glaciares* no [survived], así que el nivel del mar subió.</a:t>
                      </a:r>
                      <a:endParaRPr lang="en-GB" sz="1100" b="0"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4. Vientos fuertes. Los cambios en el clima </a:t>
                      </a:r>
                      <a:r>
                        <a:rPr lang="es-ES" sz="1100" b="1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[caused</a:t>
                      </a:r>
                      <a:r>
                        <a:rPr lang="es-ES" sz="1100" b="1" baseline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(</a:t>
                      </a:r>
                      <a:r>
                        <a:rPr lang="es-ES" sz="1100" b="1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‘promoted’)] </a:t>
                      </a:r>
                      <a:r>
                        <a:rPr lang="es-ES" sz="110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vientos más</a:t>
                      </a:r>
                      <a:endParaRPr lang="en-GB" sz="1100" b="0"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fuertes y muchas personas </a:t>
                      </a:r>
                      <a:r>
                        <a:rPr lang="es-ES" sz="1100" b="1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[lost] </a:t>
                      </a:r>
                      <a:r>
                        <a:rPr lang="es-ES" sz="1100" b="0">
                          <a:solidFill>
                            <a:schemeClr val="accent1">
                              <a:lumMod val="1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todo, especialmente en la costa.</a:t>
                      </a:r>
                      <a:endParaRPr lang="en-GB" sz="1100" b="0">
                        <a:solidFill>
                          <a:schemeClr val="accent1">
                            <a:lumMod val="1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503" marR="62503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6084974"/>
                  </a:ext>
                </a:extLst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176949" y="4499992"/>
            <a:ext cx="6552728" cy="0"/>
          </a:xfrm>
          <a:prstGeom prst="line">
            <a:avLst/>
          </a:prstGeom>
          <a:ln w="19050">
            <a:solidFill>
              <a:srgbClr val="FF612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48081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20894</TotalTime>
  <Words>504</Words>
  <Application>Microsoft Macintosh PowerPoint</Application>
  <PresentationFormat>Presentación en pantalla (4:3)</PresentationFormat>
  <Paragraphs>37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Default Design</vt:lpstr>
      <vt:lpstr>Speaking cards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</dc:title>
  <dc:creator>Ivana Stanley</dc:creator>
  <cp:lastModifiedBy>Amanda Izquierdo</cp:lastModifiedBy>
  <cp:revision>800</cp:revision>
  <dcterms:created xsi:type="dcterms:W3CDTF">2020-02-18T11:40:03Z</dcterms:created>
  <dcterms:modified xsi:type="dcterms:W3CDTF">2021-10-27T10:36:22Z</dcterms:modified>
</cp:coreProperties>
</file>