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322" r:id="rId3"/>
    <p:sldId id="263" r:id="rId4"/>
    <p:sldId id="264" r:id="rId5"/>
    <p:sldId id="696" r:id="rId6"/>
    <p:sldId id="270" r:id="rId7"/>
    <p:sldId id="308" r:id="rId8"/>
    <p:sldId id="392" r:id="rId9"/>
    <p:sldId id="709" r:id="rId10"/>
    <p:sldId id="327" r:id="rId11"/>
    <p:sldId id="260" r:id="rId12"/>
    <p:sldId id="697" r:id="rId13"/>
    <p:sldId id="330" r:id="rId14"/>
    <p:sldId id="331" r:id="rId15"/>
    <p:sldId id="699" r:id="rId16"/>
    <p:sldId id="700" r:id="rId17"/>
    <p:sldId id="701" r:id="rId18"/>
    <p:sldId id="257" r:id="rId19"/>
    <p:sldId id="681" r:id="rId20"/>
    <p:sldId id="717" r:id="rId21"/>
    <p:sldId id="703" r:id="rId22"/>
    <p:sldId id="686" r:id="rId23"/>
    <p:sldId id="687" r:id="rId24"/>
    <p:sldId id="360" r:id="rId25"/>
    <p:sldId id="552" r:id="rId26"/>
    <p:sldId id="450" r:id="rId27"/>
    <p:sldId id="688" r:id="rId28"/>
    <p:sldId id="671" r:id="rId29"/>
    <p:sldId id="549" r:id="rId30"/>
    <p:sldId id="718" r:id="rId31"/>
    <p:sldId id="710" r:id="rId32"/>
    <p:sldId id="711" r:id="rId33"/>
    <p:sldId id="712" r:id="rId34"/>
    <p:sldId id="713" r:id="rId35"/>
    <p:sldId id="714" r:id="rId36"/>
    <p:sldId id="715" r:id="rId37"/>
    <p:sldId id="705" r:id="rId38"/>
    <p:sldId id="706" r:id="rId39"/>
    <p:sldId id="684" r:id="rId40"/>
    <p:sldId id="704" r:id="rId41"/>
    <p:sldId id="716" r:id="rId42"/>
    <p:sldId id="599" r:id="rId43"/>
    <p:sldId id="623" r:id="rId44"/>
    <p:sldId id="25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Hawkes" initials="RH" lastIdx="2" clrIdx="0"/>
  <p:cmAuthor id="2" name="Nicholas Avery" initials="NA" lastIdx="1" clrIdx="1">
    <p:extLst>
      <p:ext uri="{19B8F6BF-5375-455C-9EA6-DF929625EA0E}">
        <p15:presenceInfo xmlns:p15="http://schemas.microsoft.com/office/powerpoint/2012/main" userId="Nicholas Avery" providerId="None"/>
      </p:ext>
    </p:extLst>
  </p:cmAuthor>
  <p:cmAuthor id="3" name="Amanda Izquierdo" initials="AI" lastIdx="1" clrIdx="2">
    <p:extLst>
      <p:ext uri="{19B8F6BF-5375-455C-9EA6-DF929625EA0E}">
        <p15:presenceInfo xmlns:p15="http://schemas.microsoft.com/office/powerpoint/2012/main" userId="S::amanda.izquierdo@york.ac.uk::a01424bf-eb20-42a2-bee4-225ad7a20e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400"/>
    <a:srgbClr val="EE6000"/>
    <a:srgbClr val="E3EAFD"/>
    <a:srgbClr val="FBF0D5"/>
    <a:srgbClr val="FF4F79"/>
    <a:srgbClr val="F8D7CD"/>
    <a:srgbClr val="FCECE8"/>
    <a:srgbClr val="FFE5E5"/>
    <a:srgbClr val="115076"/>
    <a:srgbClr val="E2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0" autoAdjust="0"/>
    <p:restoredTop sz="58912" autoAdjust="0"/>
  </p:normalViewPr>
  <p:slideViewPr>
    <p:cSldViewPr snapToGrid="0">
      <p:cViewPr varScale="1">
        <p:scale>
          <a:sx n="68" d="100"/>
          <a:sy n="68" d="100"/>
        </p:scale>
        <p:origin x="238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8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1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09/12/2021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Artwork by Mark Davies. All additional pictures selected are available under a Creative Commons license, no attribution required.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With thanks to Rachel Hawkes and Nick Avery for their input on the </a:t>
            </a:r>
            <a:r>
              <a:rPr lang="en-GB" sz="1200" b="0" i="0" u="none" strike="noStrik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lesson material</a:t>
            </a:r>
            <a:r>
              <a:rPr lang="en-GB" sz="1200" i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Learning outcomes (lesson 1):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person singular and plural of present tense of ‘-er/-</a:t>
            </a:r>
            <a:r>
              <a:rPr lang="en-GB" dirty="0" err="1"/>
              <a:t>ir</a:t>
            </a:r>
            <a:r>
              <a:rPr lang="en-GB" dirty="0"/>
              <a:t>’ verbs (e/</a:t>
            </a:r>
            <a:r>
              <a:rPr lang="en-GB" dirty="0" err="1"/>
              <a:t>en</a:t>
            </a:r>
            <a:r>
              <a:rPr lang="en-GB" dirty="0"/>
              <a:t>).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Consolidation of possessive adjectives: mi/mis and </a:t>
            </a:r>
            <a:r>
              <a:rPr lang="en-GB" dirty="0" err="1"/>
              <a:t>tu</a:t>
            </a:r>
            <a:r>
              <a:rPr lang="en-GB" dirty="0"/>
              <a:t>/</a:t>
            </a:r>
            <a:r>
              <a:rPr lang="en-GB" dirty="0" err="1"/>
              <a:t>tus</a:t>
            </a:r>
            <a:r>
              <a:rPr lang="en-GB" dirty="0"/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Consolidation of [</a:t>
            </a:r>
            <a:r>
              <a:rPr lang="en-GB" dirty="0" err="1"/>
              <a:t>ja</a:t>
            </a:r>
            <a:r>
              <a:rPr lang="en-GB" dirty="0"/>
              <a:t>], [jo], [</a:t>
            </a:r>
            <a:r>
              <a:rPr lang="en-GB" dirty="0" err="1"/>
              <a:t>ju</a:t>
            </a:r>
            <a:r>
              <a:rPr lang="en-GB" dirty="0"/>
              <a:t>] vs [</a:t>
            </a:r>
            <a:r>
              <a:rPr lang="en-GB" dirty="0" err="1"/>
              <a:t>ga</a:t>
            </a:r>
            <a:r>
              <a:rPr lang="en-GB" dirty="0"/>
              <a:t>], [go], [</a:t>
            </a:r>
            <a:r>
              <a:rPr lang="en-GB" dirty="0" err="1"/>
              <a:t>gu</a:t>
            </a:r>
            <a:r>
              <a:rPr lang="en-GB" dirty="0"/>
              <a:t>],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listening recognition and oral production</a:t>
            </a:r>
            <a:r>
              <a:rPr lang="es-GB" dirty="0">
                <a:effectLst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Word frequency (1 is the most frequent word in Spanish): 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9.2.1.5 (introduce): </a:t>
            </a:r>
            <a:r>
              <a:rPr lang="en-GB" dirty="0" err="1"/>
              <a:t>encender</a:t>
            </a:r>
            <a:r>
              <a:rPr lang="en-GB" dirty="0"/>
              <a:t> [1431]; </a:t>
            </a:r>
            <a:r>
              <a:rPr lang="en-GB" dirty="0" err="1"/>
              <a:t>promover</a:t>
            </a:r>
            <a:r>
              <a:rPr lang="en-GB" dirty="0"/>
              <a:t> [1601]; resolver [867]; </a:t>
            </a:r>
            <a:r>
              <a:rPr lang="en-GB" dirty="0" err="1"/>
              <a:t>sobrevivir</a:t>
            </a:r>
            <a:r>
              <a:rPr lang="en-GB" dirty="0"/>
              <a:t> [1908]; </a:t>
            </a:r>
            <a:r>
              <a:rPr lang="en-GB" dirty="0" err="1"/>
              <a:t>producir</a:t>
            </a:r>
            <a:r>
              <a:rPr lang="en-GB" dirty="0"/>
              <a:t>  [245]; </a:t>
            </a:r>
            <a:r>
              <a:rPr lang="en-GB" dirty="0" err="1"/>
              <a:t>prohibir</a:t>
            </a:r>
            <a:r>
              <a:rPr lang="en-GB" dirty="0"/>
              <a:t> [1641]; </a:t>
            </a:r>
            <a:r>
              <a:rPr lang="en-GB" dirty="0" err="1"/>
              <a:t>proteger</a:t>
            </a:r>
            <a:r>
              <a:rPr lang="en-GB" dirty="0"/>
              <a:t> [1107]; </a:t>
            </a:r>
            <a:r>
              <a:rPr lang="en-GB" dirty="0" err="1"/>
              <a:t>morir</a:t>
            </a:r>
            <a:r>
              <a:rPr lang="en-GB" dirty="0"/>
              <a:t> [212]; </a:t>
            </a:r>
            <a:r>
              <a:rPr lang="en-GB" dirty="0" err="1"/>
              <a:t>planeta</a:t>
            </a:r>
            <a:r>
              <a:rPr lang="en-GB" dirty="0"/>
              <a:t> [1496]; </a:t>
            </a:r>
            <a:r>
              <a:rPr lang="en-GB" dirty="0" err="1"/>
              <a:t>vidrio</a:t>
            </a:r>
            <a:r>
              <a:rPr lang="en-GB" dirty="0"/>
              <a:t> [1905]; bosque [1444]; </a:t>
            </a:r>
            <a:r>
              <a:rPr lang="en-GB" dirty="0" err="1"/>
              <a:t>recursos</a:t>
            </a:r>
            <a:r>
              <a:rPr lang="en-GB" dirty="0"/>
              <a:t> [1149]; </a:t>
            </a:r>
            <a:r>
              <a:rPr lang="en-GB" dirty="0" err="1"/>
              <a:t>plástico</a:t>
            </a:r>
            <a:r>
              <a:rPr lang="en-GB" dirty="0"/>
              <a:t> [1965]; </a:t>
            </a:r>
            <a:r>
              <a:rPr lang="en-GB" dirty="0" err="1"/>
              <a:t>futuro</a:t>
            </a:r>
            <a:r>
              <a:rPr lang="en-GB" dirty="0"/>
              <a:t> [719]; </a:t>
            </a:r>
            <a:r>
              <a:rPr lang="en-GB" dirty="0" err="1"/>
              <a:t>consumo</a:t>
            </a:r>
            <a:r>
              <a:rPr lang="en-GB" dirty="0"/>
              <a:t> [1424]; </a:t>
            </a:r>
            <a:r>
              <a:rPr lang="en-GB" dirty="0" err="1"/>
              <a:t>uso</a:t>
            </a:r>
            <a:r>
              <a:rPr lang="en-GB" dirty="0"/>
              <a:t> [471]; </a:t>
            </a:r>
            <a:r>
              <a:rPr lang="en-GB" dirty="0" err="1"/>
              <a:t>efecto</a:t>
            </a:r>
            <a:r>
              <a:rPr lang="en-GB" dirty="0"/>
              <a:t> [309]; terrible [1246]; </a:t>
            </a:r>
            <a:r>
              <a:rPr lang="en-GB" dirty="0" err="1"/>
              <a:t>esencial</a:t>
            </a:r>
            <a:r>
              <a:rPr lang="en-GB" dirty="0"/>
              <a:t> [1872]; grave [901]; medio </a:t>
            </a:r>
            <a:r>
              <a:rPr lang="en-GB" dirty="0" err="1"/>
              <a:t>ambiente</a:t>
            </a:r>
            <a:r>
              <a:rPr lang="en-GB" dirty="0"/>
              <a:t> [ambiente-729]; </a:t>
            </a:r>
            <a:r>
              <a:rPr lang="en-GB" dirty="0" err="1"/>
              <a:t>gobierno</a:t>
            </a:r>
            <a:r>
              <a:rPr lang="en-GB" dirty="0"/>
              <a:t> [185]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9.2.1.2 (revisit)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u="none" strike="noStrike" dirty="0" err="1">
                <a:effectLst/>
              </a:rPr>
              <a:t>aceptar</a:t>
            </a:r>
            <a:r>
              <a:rPr lang="en-GB" sz="1200" u="none" strike="noStrike" dirty="0">
                <a:effectLst/>
              </a:rPr>
              <a:t> [433]; </a:t>
            </a:r>
            <a:r>
              <a:rPr lang="en-GB" sz="1200" u="none" strike="noStrike" dirty="0" err="1">
                <a:effectLst/>
              </a:rPr>
              <a:t>dedicar</a:t>
            </a:r>
            <a:r>
              <a:rPr lang="en-GB" sz="1200" u="none" strike="noStrike" dirty="0">
                <a:effectLst/>
              </a:rPr>
              <a:t> [430]; </a:t>
            </a:r>
            <a:r>
              <a:rPr lang="en-GB" sz="1200" u="none" strike="noStrike" dirty="0" err="1">
                <a:effectLst/>
              </a:rPr>
              <a:t>echar</a:t>
            </a:r>
            <a:r>
              <a:rPr lang="en-GB" sz="1200" u="none" strike="noStrike" dirty="0">
                <a:effectLst/>
              </a:rPr>
              <a:t> de </a:t>
            </a:r>
            <a:r>
              <a:rPr lang="en-GB" sz="1200" u="none" strike="noStrike" dirty="0" err="1">
                <a:effectLst/>
              </a:rPr>
              <a:t>menos</a:t>
            </a:r>
            <a:r>
              <a:rPr lang="en-GB" sz="1200" u="none" strike="noStrike" dirty="0">
                <a:effectLst/>
              </a:rPr>
              <a:t> [echar-462]; </a:t>
            </a:r>
            <a:r>
              <a:rPr lang="en-GB" sz="1200" u="none" strike="noStrike" dirty="0" err="1">
                <a:effectLst/>
              </a:rPr>
              <a:t>lograr</a:t>
            </a:r>
            <a:r>
              <a:rPr lang="en-GB" sz="1200" u="none" strike="noStrike" dirty="0">
                <a:effectLst/>
              </a:rPr>
              <a:t> [287]; </a:t>
            </a:r>
            <a:r>
              <a:rPr lang="en-GB" sz="1200" u="none" strike="noStrike" dirty="0" err="1">
                <a:effectLst/>
              </a:rPr>
              <a:t>nadar</a:t>
            </a:r>
            <a:r>
              <a:rPr lang="en-GB" sz="1200" u="none" strike="noStrike" dirty="0">
                <a:effectLst/>
              </a:rPr>
              <a:t> [3605]; </a:t>
            </a:r>
            <a:r>
              <a:rPr lang="en-GB" sz="1200" u="none" strike="noStrike" dirty="0" err="1">
                <a:effectLst/>
              </a:rPr>
              <a:t>soportar</a:t>
            </a:r>
            <a:r>
              <a:rPr lang="en-GB" sz="1200" u="none" strike="noStrike" dirty="0">
                <a:effectLst/>
              </a:rPr>
              <a:t> [1508]; </a:t>
            </a:r>
            <a:r>
              <a:rPr lang="en-GB" sz="1200" u="none" strike="noStrike" dirty="0" err="1">
                <a:effectLst/>
              </a:rPr>
              <a:t>aventura</a:t>
            </a:r>
            <a:r>
              <a:rPr lang="en-GB" sz="1200" u="none" strike="noStrike" dirty="0">
                <a:effectLst/>
              </a:rPr>
              <a:t> [1773]; </a:t>
            </a:r>
            <a:r>
              <a:rPr lang="en-GB" sz="1200" u="none" strike="noStrike" dirty="0" err="1">
                <a:effectLst/>
              </a:rPr>
              <a:t>desafío</a:t>
            </a:r>
            <a:r>
              <a:rPr lang="en-GB" sz="1200" u="none" strike="noStrike" dirty="0">
                <a:effectLst/>
              </a:rPr>
              <a:t> [2839]; sol [383]; </a:t>
            </a:r>
            <a:r>
              <a:rPr lang="en-GB" sz="1200" u="none" strike="noStrike" dirty="0" err="1">
                <a:effectLst/>
              </a:rPr>
              <a:t>humano</a:t>
            </a:r>
            <a:r>
              <a:rPr lang="en-GB" sz="1200" u="none" strike="noStrike" dirty="0">
                <a:effectLst/>
              </a:rPr>
              <a:t> [243]; </a:t>
            </a:r>
            <a:r>
              <a:rPr lang="en-GB" sz="1200" u="none" strike="noStrike" dirty="0" err="1">
                <a:effectLst/>
              </a:rPr>
              <a:t>organización</a:t>
            </a:r>
            <a:r>
              <a:rPr lang="en-GB" sz="1200" u="none" strike="noStrike" dirty="0">
                <a:effectLst/>
              </a:rPr>
              <a:t> [531]; </a:t>
            </a:r>
            <a:r>
              <a:rPr lang="en-GB" sz="1200" u="none" strike="noStrike" dirty="0" err="1">
                <a:effectLst/>
              </a:rPr>
              <a:t>diferente</a:t>
            </a:r>
            <a:r>
              <a:rPr lang="en-GB" sz="1200" u="none" strike="noStrike" dirty="0">
                <a:effectLst/>
              </a:rPr>
              <a:t> [293]; tiempo² [80]; </a:t>
            </a:r>
            <a:r>
              <a:rPr lang="en-GB" sz="1200" u="none" strike="noStrike" dirty="0" err="1">
                <a:effectLst/>
              </a:rPr>
              <a:t>peligroso</a:t>
            </a:r>
            <a:r>
              <a:rPr lang="en-GB" sz="1200" u="none" strike="noStrike" dirty="0">
                <a:effectLst/>
              </a:rPr>
              <a:t> [1572]; </a:t>
            </a:r>
            <a:r>
              <a:rPr lang="en-GB" sz="1200" u="none" strike="noStrike" dirty="0" err="1">
                <a:effectLst/>
              </a:rPr>
              <a:t>pobre</a:t>
            </a:r>
            <a:r>
              <a:rPr lang="en-GB" sz="1200" u="none" strike="noStrike" dirty="0">
                <a:effectLst/>
              </a:rPr>
              <a:t> [492]; </a:t>
            </a:r>
            <a:r>
              <a:rPr lang="en-GB" sz="1200" u="none" strike="noStrike" dirty="0" err="1">
                <a:effectLst/>
              </a:rPr>
              <a:t>Alemania</a:t>
            </a:r>
            <a:r>
              <a:rPr lang="en-GB" sz="1200" u="none" strike="noStrike" dirty="0">
                <a:effectLst/>
              </a:rPr>
              <a:t> [N/A] </a:t>
            </a:r>
            <a:r>
              <a:rPr lang="en-GB" sz="1200" u="none" strike="noStrike" dirty="0" err="1">
                <a:effectLst/>
              </a:rPr>
              <a:t>todavía</a:t>
            </a:r>
            <a:r>
              <a:rPr lang="en-GB" sz="1200" u="none" strike="noStrike" dirty="0">
                <a:effectLst/>
              </a:rPr>
              <a:t> [264]; a </a:t>
            </a:r>
            <a:r>
              <a:rPr lang="en-GB" sz="1200" u="none" strike="noStrike" dirty="0" err="1">
                <a:effectLst/>
              </a:rPr>
              <a:t>través</a:t>
            </a:r>
            <a:r>
              <a:rPr lang="en-GB" sz="1200" u="none" strike="noStrike" dirty="0">
                <a:effectLst/>
              </a:rPr>
              <a:t> de [</a:t>
            </a:r>
            <a:r>
              <a:rPr lang="en-GB" sz="1200" u="none" strike="noStrike" dirty="0" err="1">
                <a:effectLst/>
              </a:rPr>
              <a:t>través</a:t>
            </a:r>
            <a:r>
              <a:rPr lang="en-GB" sz="1200" u="none" strike="noStrike" dirty="0">
                <a:effectLst/>
              </a:rPr>
              <a:t> - 270]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b="1" dirty="0"/>
              <a:t>9.1.2.1 (revisit)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u="none" strike="noStrike" dirty="0" err="1">
                <a:effectLst/>
              </a:rPr>
              <a:t>pelear</a:t>
            </a:r>
            <a:r>
              <a:rPr lang="en-GB" sz="1200" u="none" strike="noStrike" dirty="0">
                <a:effectLst/>
              </a:rPr>
              <a:t> [1910]; </a:t>
            </a:r>
            <a:r>
              <a:rPr lang="en-GB" sz="1200" u="none" strike="noStrike" dirty="0" err="1">
                <a:effectLst/>
              </a:rPr>
              <a:t>mejorar</a:t>
            </a:r>
            <a:r>
              <a:rPr lang="en-GB" sz="1200" u="none" strike="noStrike" dirty="0">
                <a:effectLst/>
              </a:rPr>
              <a:t> [855]; </a:t>
            </a:r>
            <a:r>
              <a:rPr lang="en-GB" sz="1200" u="none" strike="noStrike" dirty="0" err="1">
                <a:effectLst/>
              </a:rPr>
              <a:t>invitar</a:t>
            </a:r>
            <a:r>
              <a:rPr lang="en-GB" sz="1200" u="none" strike="noStrike" dirty="0">
                <a:effectLst/>
              </a:rPr>
              <a:t> [820]; </a:t>
            </a:r>
            <a:r>
              <a:rPr lang="en-GB" sz="1200" u="none" strike="noStrike" dirty="0" err="1">
                <a:effectLst/>
              </a:rPr>
              <a:t>practicar</a:t>
            </a:r>
            <a:r>
              <a:rPr lang="en-GB" sz="1200" u="none" strike="noStrike" dirty="0">
                <a:effectLst/>
              </a:rPr>
              <a:t> [1595]; </a:t>
            </a:r>
            <a:r>
              <a:rPr lang="en-GB" sz="1200" u="none" strike="noStrike" dirty="0" err="1">
                <a:effectLst/>
              </a:rPr>
              <a:t>riesgo</a:t>
            </a:r>
            <a:r>
              <a:rPr lang="en-GB" sz="1200" u="none" strike="noStrike" dirty="0">
                <a:effectLst/>
              </a:rPr>
              <a:t> [877]; </a:t>
            </a:r>
            <a:r>
              <a:rPr lang="en-GB" sz="1200" u="none" strike="noStrike" dirty="0" err="1">
                <a:effectLst/>
              </a:rPr>
              <a:t>cruzar</a:t>
            </a:r>
            <a:r>
              <a:rPr lang="en-GB" sz="1200" u="none" strike="noStrike" dirty="0">
                <a:effectLst/>
              </a:rPr>
              <a:t> [815]; pelota [2270]; </a:t>
            </a:r>
            <a:r>
              <a:rPr lang="en-GB" sz="1200" u="none" strike="noStrike" dirty="0" err="1">
                <a:effectLst/>
              </a:rPr>
              <a:t>sé</a:t>
            </a:r>
            <a:r>
              <a:rPr lang="en-GB" sz="1200" u="none" strike="noStrike" dirty="0">
                <a:effectLst/>
              </a:rPr>
              <a:t> [saber-44]; contra [177]; </a:t>
            </a:r>
            <a:r>
              <a:rPr lang="en-GB" sz="1200" u="none" strike="noStrike" dirty="0" err="1">
                <a:effectLst/>
              </a:rPr>
              <a:t>duro</a:t>
            </a:r>
            <a:r>
              <a:rPr lang="en-GB" sz="1200" u="none" strike="noStrike" dirty="0">
                <a:effectLst/>
              </a:rPr>
              <a:t> [741]; </a:t>
            </a:r>
            <a:r>
              <a:rPr lang="en-GB" sz="1200" u="none" strike="noStrike" dirty="0" err="1">
                <a:effectLst/>
              </a:rPr>
              <a:t>tenis</a:t>
            </a:r>
            <a:r>
              <a:rPr lang="en-GB" sz="1200" u="none" strike="noStrike" dirty="0">
                <a:effectLst/>
              </a:rPr>
              <a:t> [4856]; </a:t>
            </a:r>
            <a:r>
              <a:rPr lang="en-GB" sz="1200" u="none" strike="noStrike" dirty="0" err="1">
                <a:effectLst/>
              </a:rPr>
              <a:t>varios</a:t>
            </a:r>
            <a:r>
              <a:rPr lang="en-GB" sz="1200" u="none" strike="noStrike" dirty="0">
                <a:effectLst/>
              </a:rPr>
              <a:t> [386]; </a:t>
            </a:r>
            <a:r>
              <a:rPr lang="en-GB" sz="1200" u="none" strike="noStrike" dirty="0" err="1">
                <a:effectLst/>
              </a:rPr>
              <a:t>consejo</a:t>
            </a:r>
            <a:r>
              <a:rPr lang="en-GB" sz="1200" u="none" strike="noStrike" dirty="0">
                <a:effectLst/>
              </a:rPr>
              <a:t> [914]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Source: Davies, M. &amp; Davies, K. (2018</a:t>
            </a:r>
            <a:r>
              <a:rPr lang="en-GB" i="0" dirty="0"/>
              <a:t>)</a:t>
            </a:r>
            <a:r>
              <a:rPr lang="en-GB" i="1" dirty="0"/>
              <a:t>. A frequency dictionary of Spanish: Core vocabulary for learners </a:t>
            </a:r>
            <a:r>
              <a:rPr lang="en-GB" dirty="0"/>
              <a:t>(2nd ed.). Routledge: London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frequency rankings for words that occur in this PowerPoint which have been</a:t>
            </a:r>
            <a:r>
              <a:rPr lang="en-GB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previously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introduced in NCELP resources are given in the NCELP SOW and in the resources that first introduced and formally re-visited those words.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any </a:t>
            </a:r>
            <a:r>
              <a:rPr lang="en-GB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 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words that occur incidentally in this PowerPoint, frequency rankings will be provided in the notes field wherever possible.</a:t>
            </a: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87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minutes</a:t>
            </a:r>
          </a:p>
          <a:p>
            <a:endParaRPr lang="en-US" b="1" dirty="0"/>
          </a:p>
          <a:p>
            <a:r>
              <a:rPr lang="en-GB" b="1" noProof="0" dirty="0"/>
              <a:t>Aims: </a:t>
            </a:r>
            <a:r>
              <a:rPr lang="en-GB" noProof="0" dirty="0"/>
              <a:t>to use the verb ending (-e or –</a:t>
            </a:r>
            <a:r>
              <a:rPr lang="en-GB" noProof="0" dirty="0" err="1"/>
              <a:t>en</a:t>
            </a:r>
            <a:r>
              <a:rPr lang="en-GB" noProof="0" dirty="0"/>
              <a:t>) to identify the correct subject</a:t>
            </a:r>
            <a:r>
              <a:rPr lang="en-GB" baseline="0" noProof="0" dirty="0"/>
              <a:t> (</a:t>
            </a:r>
            <a:r>
              <a:rPr lang="en-GB" noProof="0" dirty="0"/>
              <a:t>singular or plural).</a:t>
            </a:r>
          </a:p>
          <a:p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Procedure:</a:t>
            </a:r>
            <a:br>
              <a:rPr lang="en-GB" noProof="0" dirty="0"/>
            </a:br>
            <a:r>
              <a:rPr lang="en-GB" noProof="0" dirty="0"/>
              <a:t>1. Students read the sentences to work out whether the subject described is singular or plural.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2. They select the correct item from either column A or column B. They could simply write ‘A’ or ‘B’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3.</a:t>
            </a:r>
            <a:r>
              <a:rPr lang="en-GB" baseline="0" noProof="0" dirty="0"/>
              <a:t> For each sentence, they also write the translation of ‘A’ or ‘B’ (the correct option) in English, as well as the action.</a:t>
            </a: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4. Click to reveal each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5. Go through answers with</a:t>
            </a:r>
            <a:r>
              <a:rPr lang="en-GB" baseline="0" noProof="0" dirty="0"/>
              <a:t> students and give feedback.</a:t>
            </a:r>
            <a:endParaRPr lang="en-GB" noProof="0" dirty="0"/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colaboración</a:t>
            </a:r>
            <a:r>
              <a:rPr lang="en-GB" b="0" baseline="0" dirty="0"/>
              <a:t> [2311]</a:t>
            </a:r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90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[1/2]</a:t>
            </a:r>
          </a:p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 understanding the difference between ‘mi/mis’ and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correctly 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possessive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adjective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paying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ending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</a:t>
            </a:r>
            <a:r>
              <a:rPr lang="en-US" b="0" baseline="0" dirty="0"/>
              <a:t> the number trigger to play the audio.</a:t>
            </a:r>
            <a:endParaRPr lang="en-US" b="0" dirty="0"/>
          </a:p>
          <a:p>
            <a:r>
              <a:rPr lang="en-US" b="0" dirty="0"/>
              <a:t>2.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listen to the beginning of the sentence and decide which is the correct continuation. </a:t>
            </a:r>
          </a:p>
          <a:p>
            <a:r>
              <a:rPr lang="en-US" b="0" dirty="0"/>
              <a:t>3. Check answers and elicit the English meanings of the sentences orally.</a:t>
            </a:r>
          </a:p>
          <a:p>
            <a:endParaRPr lang="en-US" b="0" dirty="0"/>
          </a:p>
          <a:p>
            <a:r>
              <a:rPr lang="en-US" b="1" dirty="0"/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correct answer (‘a’ or ‘b’) may be reached by either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paying attention to the form of the possessive adjective or the form of the noun in the audio, as both of these words require number marking.</a:t>
            </a:r>
            <a:endParaRPr lang="es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  <a:p>
            <a:r>
              <a:rPr lang="en-US" b="1" dirty="0"/>
              <a:t>Transcript:</a:t>
            </a:r>
            <a:endParaRPr lang="en-GB" sz="12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Mis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profesores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Tu amigo...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Mi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directora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Tus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compañeros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Tu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tía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Mis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abuelos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Mi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madre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Tus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primas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12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reciclaje</a:t>
            </a:r>
            <a:r>
              <a:rPr lang="en-GB" b="0" baseline="0" dirty="0"/>
              <a:t> [&gt;5000]</a:t>
            </a:r>
            <a:endParaRPr lang="en-GB" sz="1200" baseline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62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[2/2]</a:t>
            </a:r>
          </a:p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 understanding the difference between ‘mi/mis’ and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correctly 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possessive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adjective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paying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ending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</a:t>
            </a:r>
            <a:r>
              <a:rPr lang="en-US" b="0" baseline="0" dirty="0"/>
              <a:t> the number trigger to play the audio.</a:t>
            </a:r>
            <a:endParaRPr lang="en-US" b="0" dirty="0"/>
          </a:p>
          <a:p>
            <a:r>
              <a:rPr lang="en-US" b="0" dirty="0"/>
              <a:t>2.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listen to the beginning of the sentence and decide which is the correct continuation. </a:t>
            </a:r>
          </a:p>
          <a:p>
            <a:r>
              <a:rPr lang="en-US" b="0" dirty="0"/>
              <a:t>3. Check answers and elicit the English meanings of the sentences orally.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  <a:endParaRPr lang="en-GB" sz="12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Mis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profesores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Tu amigo...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Mi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directora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Tus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compañeros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Tu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tía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Mis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abuelos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Mi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madre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Tus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primas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12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calefacción</a:t>
            </a:r>
            <a:r>
              <a:rPr lang="en-GB" b="0" baseline="0" dirty="0"/>
              <a:t> [&gt;5000] </a:t>
            </a:r>
            <a:endParaRPr lang="en-GB" sz="1200" baseline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83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dirty="0"/>
              <a:t>: 10</a:t>
            </a:r>
            <a:r>
              <a:rPr lang="en-GB" baseline="0" dirty="0"/>
              <a:t> minutes</a:t>
            </a:r>
            <a:endParaRPr lang="en-GB" dirty="0"/>
          </a:p>
          <a:p>
            <a:endParaRPr lang="en-GB" dirty="0"/>
          </a:p>
          <a:p>
            <a:r>
              <a:rPr lang="en-US" b="1" dirty="0"/>
              <a:t>Aims: </a:t>
            </a:r>
            <a:r>
              <a:rPr lang="en-GB" b="0" noProof="0" dirty="0"/>
              <a:t>t</a:t>
            </a:r>
            <a:r>
              <a:rPr lang="en-GB" noProof="0" dirty="0"/>
              <a:t>o connect the verb endings ‘-e’ and ‘-</a:t>
            </a:r>
            <a:r>
              <a:rPr lang="en-GB" noProof="0" dirty="0" err="1"/>
              <a:t>en</a:t>
            </a:r>
            <a:r>
              <a:rPr lang="en-GB" noProof="0" dirty="0"/>
              <a:t>’ with the correct subject.</a:t>
            </a:r>
          </a:p>
          <a:p>
            <a:endParaRPr lang="en-GB" b="1" baseline="0" dirty="0"/>
          </a:p>
          <a:p>
            <a:pPr marL="0" indent="0">
              <a:buFontTx/>
              <a:buNone/>
            </a:pPr>
            <a:r>
              <a:rPr lang="en-GB" b="1" baseline="0" dirty="0"/>
              <a:t>Procedure: </a:t>
            </a:r>
          </a:p>
          <a:p>
            <a:pPr marL="228600" indent="-228600">
              <a:buFontTx/>
              <a:buAutoNum type="arabicPeriod"/>
            </a:pPr>
            <a:r>
              <a:rPr lang="en-GB" baseline="0" dirty="0"/>
              <a:t>Person A uses their cards to say the English phrases in Spanish.</a:t>
            </a:r>
          </a:p>
          <a:p>
            <a:pPr marL="228600" indent="-228600">
              <a:buFontTx/>
              <a:buAutoNum type="arabicPeriod"/>
            </a:pPr>
            <a:r>
              <a:rPr lang="en-GB" baseline="0" dirty="0"/>
              <a:t>Student B listens and ticks the correct column. Then, they complete the table with the rest of the information in the phrase.</a:t>
            </a:r>
          </a:p>
          <a:p>
            <a:pPr marL="228600" indent="-228600">
              <a:buFontTx/>
              <a:buAutoNum type="arabicPeriod"/>
            </a:pPr>
            <a:r>
              <a:rPr lang="en-GB" baseline="0" dirty="0"/>
              <a:t>Then, students swap roles.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70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 DURING ACTIVITY</a:t>
            </a:r>
          </a:p>
          <a:p>
            <a:r>
              <a:rPr lang="en-GB" b="0" dirty="0"/>
              <a:t>See accompanying Word doc for printable version.</a:t>
            </a:r>
          </a:p>
          <a:p>
            <a:endParaRPr lang="en-GB" b="1" dirty="0"/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sentences for Person A to produce based on the prompt cards:</a:t>
            </a:r>
            <a:endParaRPr lang="es-GB" b="1" dirty="0">
              <a:effectLst/>
            </a:endParaRPr>
          </a:p>
          <a:p>
            <a:pPr marL="228600" indent="-228600">
              <a:buAutoNum type="arabicPeriod"/>
            </a:pPr>
            <a:r>
              <a:rPr lang="en-GB" b="0" baseline="0" dirty="0" err="1"/>
              <a:t>Ofrecen</a:t>
            </a:r>
            <a:r>
              <a:rPr lang="en-GB" b="0" baseline="0" dirty="0"/>
              <a:t> </a:t>
            </a:r>
            <a:r>
              <a:rPr lang="en-GB" b="0" baseline="0" dirty="0" err="1"/>
              <a:t>apoyo</a:t>
            </a:r>
            <a:r>
              <a:rPr lang="en-GB" b="0" baseline="0" dirty="0"/>
              <a:t> a </a:t>
            </a:r>
            <a:r>
              <a:rPr lang="en-GB" b="0" baseline="0" dirty="0" err="1"/>
              <a:t>organizaciones</a:t>
            </a:r>
            <a:r>
              <a:rPr lang="en-GB" b="0" baseline="0" dirty="0"/>
              <a:t> </a:t>
            </a:r>
            <a:r>
              <a:rPr lang="en-GB" b="0" baseline="0" dirty="0" err="1"/>
              <a:t>diferentes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Solo </a:t>
            </a:r>
            <a:r>
              <a:rPr lang="en-GB" b="0" baseline="0" dirty="0" err="1"/>
              <a:t>enciende</a:t>
            </a:r>
            <a:r>
              <a:rPr lang="en-GB" b="0" baseline="0" dirty="0"/>
              <a:t> las luces </a:t>
            </a:r>
            <a:r>
              <a:rPr lang="en-GB" b="0" baseline="0" dirty="0" err="1"/>
              <a:t>cuando</a:t>
            </a:r>
            <a:r>
              <a:rPr lang="en-GB" b="0" baseline="0" dirty="0"/>
              <a:t> es </a:t>
            </a:r>
            <a:r>
              <a:rPr lang="en-GB" b="0" baseline="0" dirty="0" err="1"/>
              <a:t>esencial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 err="1"/>
              <a:t>Comen</a:t>
            </a:r>
            <a:r>
              <a:rPr lang="en-GB" b="0" baseline="0" dirty="0"/>
              <a:t> </a:t>
            </a:r>
            <a:r>
              <a:rPr lang="en-GB" b="0" baseline="0" dirty="0" err="1"/>
              <a:t>menos</a:t>
            </a:r>
            <a:r>
              <a:rPr lang="en-GB" b="0" baseline="0" dirty="0"/>
              <a:t> carne.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Leen </a:t>
            </a:r>
            <a:r>
              <a:rPr lang="en-GB" b="0" baseline="0" dirty="0" err="1"/>
              <a:t>libros</a:t>
            </a:r>
            <a:r>
              <a:rPr lang="en-GB" b="0" baseline="0" dirty="0"/>
              <a:t> </a:t>
            </a:r>
            <a:r>
              <a:rPr lang="en-GB" b="0" baseline="0" dirty="0" err="1"/>
              <a:t>sobre</a:t>
            </a:r>
            <a:r>
              <a:rPr lang="en-GB" b="0" baseline="0" dirty="0"/>
              <a:t> el </a:t>
            </a:r>
            <a:r>
              <a:rPr lang="en-GB" b="0" baseline="0" dirty="0" err="1"/>
              <a:t>medioambiente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 err="1"/>
              <a:t>Aprende</a:t>
            </a:r>
            <a:r>
              <a:rPr lang="en-GB" b="0" baseline="0" dirty="0"/>
              <a:t> </a:t>
            </a:r>
            <a:r>
              <a:rPr lang="en-GB" b="0" baseline="0" dirty="0" err="1"/>
              <a:t>sobre</a:t>
            </a:r>
            <a:r>
              <a:rPr lang="en-GB" b="0" baseline="0" dirty="0"/>
              <a:t> el </a:t>
            </a:r>
            <a:r>
              <a:rPr lang="en-GB" b="0" baseline="0" dirty="0" err="1"/>
              <a:t>planeta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 err="1"/>
              <a:t>Prefiere</a:t>
            </a:r>
            <a:r>
              <a:rPr lang="en-GB" b="0" baseline="0" dirty="0"/>
              <a:t> </a:t>
            </a:r>
            <a:r>
              <a:rPr lang="en-GB" b="0" baseline="0" dirty="0" err="1"/>
              <a:t>viajar</a:t>
            </a:r>
            <a:r>
              <a:rPr lang="en-GB" b="0" baseline="0" dirty="0"/>
              <a:t>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bicicleta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228600" indent="-228600">
              <a:buAutoNum type="arabicPeriod"/>
            </a:pP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5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 DURING ACTIVITY</a:t>
            </a:r>
          </a:p>
          <a:p>
            <a:r>
              <a:rPr lang="en-GB" b="0" dirty="0"/>
              <a:t>See accompanying Word doc for printable version.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sentences for Person A to produce based on the prompt cards:</a:t>
            </a:r>
            <a:endParaRPr lang="es-GB" b="1" dirty="0">
              <a:effectLst/>
            </a:endParaRPr>
          </a:p>
          <a:p>
            <a:pPr marL="228600" indent="-228600">
              <a:buAutoNum type="arabicPeriod"/>
            </a:pPr>
            <a:r>
              <a:rPr lang="en-GB" b="0" baseline="0" dirty="0" err="1"/>
              <a:t>Promueve</a:t>
            </a:r>
            <a:r>
              <a:rPr lang="en-GB" b="0" baseline="0" dirty="0"/>
              <a:t> </a:t>
            </a:r>
            <a:r>
              <a:rPr lang="en-GB" b="0" baseline="0" dirty="0" err="1"/>
              <a:t>productos</a:t>
            </a:r>
            <a:r>
              <a:rPr lang="en-GB" b="0" baseline="0" dirty="0"/>
              <a:t> </a:t>
            </a:r>
            <a:r>
              <a:rPr lang="en-GB" b="0" baseline="0" dirty="0" err="1"/>
              <a:t>verdes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 err="1"/>
              <a:t>Recoge</a:t>
            </a:r>
            <a:r>
              <a:rPr lang="en-GB" b="0" baseline="0" dirty="0"/>
              <a:t> </a:t>
            </a:r>
            <a:r>
              <a:rPr lang="en-GB" b="0" baseline="0" dirty="0" err="1"/>
              <a:t>botellas</a:t>
            </a:r>
            <a:r>
              <a:rPr lang="en-GB" b="0" baseline="0" dirty="0"/>
              <a:t> de </a:t>
            </a:r>
            <a:r>
              <a:rPr lang="en-GB" b="0" baseline="0" dirty="0" err="1"/>
              <a:t>vidrio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 err="1"/>
              <a:t>Encienden</a:t>
            </a:r>
            <a:r>
              <a:rPr lang="en-GB" b="0" baseline="0" dirty="0"/>
              <a:t> las luces por </a:t>
            </a:r>
            <a:r>
              <a:rPr lang="en-GB" b="0" baseline="0" dirty="0" err="1"/>
              <a:t>menos</a:t>
            </a:r>
            <a:r>
              <a:rPr lang="en-GB" b="0" baseline="0" dirty="0"/>
              <a:t> </a:t>
            </a:r>
            <a:r>
              <a:rPr lang="en-GB" b="0" baseline="0" dirty="0" err="1"/>
              <a:t>tiempo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 err="1"/>
              <a:t>Hacen</a:t>
            </a:r>
            <a:r>
              <a:rPr lang="en-GB" b="0" baseline="0" dirty="0"/>
              <a:t> </a:t>
            </a:r>
            <a:r>
              <a:rPr lang="en-GB" b="0" baseline="0" dirty="0" err="1"/>
              <a:t>varias</a:t>
            </a:r>
            <a:r>
              <a:rPr lang="en-GB" b="0" baseline="0" dirty="0"/>
              <a:t> </a:t>
            </a:r>
            <a:r>
              <a:rPr lang="en-GB" b="0" baseline="0" dirty="0" err="1"/>
              <a:t>tareas</a:t>
            </a:r>
            <a:r>
              <a:rPr lang="en-GB" b="0" baseline="0" dirty="0"/>
              <a:t> con una </a:t>
            </a:r>
            <a:r>
              <a:rPr lang="en-GB" b="0" baseline="0" dirty="0" err="1"/>
              <a:t>organización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Escribe cartas al </a:t>
            </a:r>
            <a:r>
              <a:rPr lang="en-GB" b="0" baseline="0" dirty="0" err="1"/>
              <a:t>gobierno</a:t>
            </a:r>
            <a:r>
              <a:rPr lang="en-GB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="0" baseline="0" dirty="0" err="1"/>
              <a:t>Ofrecen</a:t>
            </a:r>
            <a:r>
              <a:rPr lang="en-GB" b="0" baseline="0" dirty="0"/>
              <a:t> </a:t>
            </a:r>
            <a:r>
              <a:rPr lang="en-GB" b="0" baseline="0" dirty="0" err="1"/>
              <a:t>ayuda</a:t>
            </a:r>
            <a:r>
              <a:rPr lang="en-GB" b="0" baseline="0" dirty="0"/>
              <a:t> para </a:t>
            </a:r>
            <a:r>
              <a:rPr lang="en-GB" b="0" baseline="0" dirty="0" err="1"/>
              <a:t>limpiar</a:t>
            </a:r>
            <a:r>
              <a:rPr lang="en-GB" b="0" baseline="0" dirty="0"/>
              <a:t> el bosque.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228600" indent="-228600">
              <a:buAutoNum type="arabicPeriod"/>
            </a:pP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014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 SLIDE - A</a:t>
            </a:r>
            <a:endParaRPr lang="en-GB" b="1" baseline="0" dirty="0"/>
          </a:p>
          <a:p>
            <a:endParaRPr lang="en-GB" b="1" baseline="0" dirty="0"/>
          </a:p>
          <a:p>
            <a:r>
              <a:rPr lang="en-GB" b="0" baseline="0" dirty="0"/>
              <a:t>Teacher can use this to give feedback.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23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 SLIDE - A</a:t>
            </a:r>
            <a:endParaRPr lang="en-GB" b="1" baseline="0" dirty="0"/>
          </a:p>
          <a:p>
            <a:endParaRPr lang="en-GB" b="1" baseline="0" dirty="0"/>
          </a:p>
          <a:p>
            <a:r>
              <a:rPr lang="en-GB" b="0" baseline="0" dirty="0"/>
              <a:t>Teacher can use this to give feedback.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907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Artwork by Mark Davies. All additional pictures selected are available under a Creative Commons license, no attribution required.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thanks to Rachel Hawkes and Nick Avery for their input on the </a:t>
            </a:r>
            <a:r>
              <a:rPr lang="en-GB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lesson material</a:t>
            </a:r>
            <a:r>
              <a:rPr lang="en-GB" sz="12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Learning outcomes (lesson 1):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Introduce 3</a:t>
            </a:r>
            <a:r>
              <a:rPr lang="en-GB" baseline="30000" dirty="0"/>
              <a:t>rd</a:t>
            </a:r>
            <a:r>
              <a:rPr lang="en-GB" dirty="0"/>
              <a:t> person plural of the PAST </a:t>
            </a:r>
            <a:r>
              <a:rPr lang="en-GB" dirty="0" err="1"/>
              <a:t>preterite</a:t>
            </a:r>
            <a:r>
              <a:rPr lang="en-GB" dirty="0"/>
              <a:t> of ‘-er/-</a:t>
            </a:r>
            <a:r>
              <a:rPr lang="en-GB" dirty="0" err="1"/>
              <a:t>ir</a:t>
            </a:r>
            <a:r>
              <a:rPr lang="en-GB" dirty="0"/>
              <a:t>’ verbs (-</a:t>
            </a:r>
            <a:r>
              <a:rPr lang="en-GB" dirty="0" err="1"/>
              <a:t>ieron</a:t>
            </a:r>
            <a:r>
              <a:rPr lang="en-GB" dirty="0"/>
              <a:t>), alongside revisiting of 3</a:t>
            </a:r>
            <a:r>
              <a:rPr lang="en-GB" baseline="30000" dirty="0"/>
              <a:t>rd</a:t>
            </a:r>
            <a:r>
              <a:rPr lang="en-GB" dirty="0"/>
              <a:t> person singular of  PAST </a:t>
            </a:r>
            <a:r>
              <a:rPr lang="en-GB" dirty="0" err="1"/>
              <a:t>preterite</a:t>
            </a:r>
            <a:r>
              <a:rPr lang="en-GB" dirty="0"/>
              <a:t> (-</a:t>
            </a:r>
            <a:r>
              <a:rPr lang="en-GB" dirty="0" err="1"/>
              <a:t>ió</a:t>
            </a:r>
            <a:r>
              <a:rPr lang="en-GB" dirty="0"/>
              <a:t>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Consolidation of possessive adjectives: </a:t>
            </a:r>
            <a:r>
              <a:rPr lang="en-GB" dirty="0" err="1"/>
              <a:t>nuestro</a:t>
            </a:r>
            <a:r>
              <a:rPr lang="en-GB" dirty="0"/>
              <a:t>/</a:t>
            </a:r>
            <a:r>
              <a:rPr lang="en-GB" dirty="0" err="1"/>
              <a:t>nuestra</a:t>
            </a:r>
            <a:r>
              <a:rPr lang="en-GB" dirty="0"/>
              <a:t> (now in plural forms '</a:t>
            </a:r>
            <a:r>
              <a:rPr lang="en-GB" dirty="0" err="1"/>
              <a:t>nuestros</a:t>
            </a:r>
            <a:r>
              <a:rPr lang="en-GB" dirty="0"/>
              <a:t>' and '</a:t>
            </a:r>
            <a:r>
              <a:rPr lang="en-GB" dirty="0" err="1"/>
              <a:t>nuestras</a:t>
            </a:r>
            <a:r>
              <a:rPr lang="en-GB" dirty="0"/>
              <a:t>’)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Consolidation of [</a:t>
            </a:r>
            <a:r>
              <a:rPr lang="en-GB" dirty="0" err="1"/>
              <a:t>ja</a:t>
            </a:r>
            <a:r>
              <a:rPr lang="en-GB" dirty="0"/>
              <a:t>], [jo], [</a:t>
            </a:r>
            <a:r>
              <a:rPr lang="en-GB" dirty="0" err="1"/>
              <a:t>ju</a:t>
            </a:r>
            <a:r>
              <a:rPr lang="en-GB" dirty="0"/>
              <a:t>] vs [</a:t>
            </a:r>
            <a:r>
              <a:rPr lang="en-GB" dirty="0" err="1"/>
              <a:t>ga</a:t>
            </a:r>
            <a:r>
              <a:rPr lang="en-GB" dirty="0"/>
              <a:t>], [go], [</a:t>
            </a:r>
            <a:r>
              <a:rPr lang="en-GB" dirty="0" err="1"/>
              <a:t>gu</a:t>
            </a:r>
            <a:r>
              <a:rPr lang="en-GB" dirty="0"/>
              <a:t>], listening recognition.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Word frequency (1 is the most frequent word in Spanish): </a:t>
            </a:r>
            <a:endParaRPr lang="en-GB"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9.2.1.5 (introduce): </a:t>
            </a:r>
            <a:r>
              <a:rPr lang="en-GB" dirty="0" err="1"/>
              <a:t>encender</a:t>
            </a:r>
            <a:r>
              <a:rPr lang="en-GB" dirty="0"/>
              <a:t> [1431]; </a:t>
            </a:r>
            <a:r>
              <a:rPr lang="en-GB" dirty="0" err="1"/>
              <a:t>promover</a:t>
            </a:r>
            <a:r>
              <a:rPr lang="en-GB" dirty="0"/>
              <a:t> [1601]; resolver [867]; </a:t>
            </a:r>
            <a:r>
              <a:rPr lang="en-GB" dirty="0" err="1"/>
              <a:t>sobrevivir</a:t>
            </a:r>
            <a:r>
              <a:rPr lang="en-GB" dirty="0"/>
              <a:t> [1908]; </a:t>
            </a:r>
            <a:r>
              <a:rPr lang="en-GB" dirty="0" err="1"/>
              <a:t>producir</a:t>
            </a:r>
            <a:r>
              <a:rPr lang="en-GB" dirty="0"/>
              <a:t>  [245]; </a:t>
            </a:r>
            <a:r>
              <a:rPr lang="en-GB" dirty="0" err="1"/>
              <a:t>prohibir</a:t>
            </a:r>
            <a:r>
              <a:rPr lang="en-GB" dirty="0"/>
              <a:t> [1641]; </a:t>
            </a:r>
            <a:r>
              <a:rPr lang="en-GB" dirty="0" err="1"/>
              <a:t>proteger</a:t>
            </a:r>
            <a:r>
              <a:rPr lang="en-GB" dirty="0"/>
              <a:t> [1107]; </a:t>
            </a:r>
            <a:r>
              <a:rPr lang="en-GB" dirty="0" err="1"/>
              <a:t>morir</a:t>
            </a:r>
            <a:r>
              <a:rPr lang="en-GB" dirty="0"/>
              <a:t> [212]; </a:t>
            </a:r>
            <a:r>
              <a:rPr lang="en-GB" dirty="0" err="1"/>
              <a:t>planeta</a:t>
            </a:r>
            <a:r>
              <a:rPr lang="en-GB" dirty="0"/>
              <a:t> [1496]; </a:t>
            </a:r>
            <a:r>
              <a:rPr lang="en-GB" dirty="0" err="1"/>
              <a:t>vidrio</a:t>
            </a:r>
            <a:r>
              <a:rPr lang="en-GB" dirty="0"/>
              <a:t> [1905]; bosque [1444]; </a:t>
            </a:r>
            <a:r>
              <a:rPr lang="en-GB" dirty="0" err="1"/>
              <a:t>recursos</a:t>
            </a:r>
            <a:r>
              <a:rPr lang="en-GB" dirty="0"/>
              <a:t> [1149]; </a:t>
            </a:r>
            <a:r>
              <a:rPr lang="en-GB" dirty="0" err="1"/>
              <a:t>plástico</a:t>
            </a:r>
            <a:r>
              <a:rPr lang="en-GB" dirty="0"/>
              <a:t> [1965]; </a:t>
            </a:r>
            <a:r>
              <a:rPr lang="en-GB" dirty="0" err="1"/>
              <a:t>futuro</a:t>
            </a:r>
            <a:r>
              <a:rPr lang="en-GB" dirty="0"/>
              <a:t> [719]; </a:t>
            </a:r>
            <a:r>
              <a:rPr lang="en-GB" dirty="0" err="1"/>
              <a:t>consumo</a:t>
            </a:r>
            <a:r>
              <a:rPr lang="en-GB" dirty="0"/>
              <a:t> [1424]; </a:t>
            </a:r>
            <a:r>
              <a:rPr lang="en-GB" dirty="0" err="1"/>
              <a:t>uso</a:t>
            </a:r>
            <a:r>
              <a:rPr lang="en-GB" dirty="0"/>
              <a:t> [471]; </a:t>
            </a:r>
            <a:r>
              <a:rPr lang="en-GB" dirty="0" err="1"/>
              <a:t>efecto</a:t>
            </a:r>
            <a:r>
              <a:rPr lang="en-GB" dirty="0"/>
              <a:t> [309]; terrible [1246]; </a:t>
            </a:r>
            <a:r>
              <a:rPr lang="en-GB" dirty="0" err="1"/>
              <a:t>esencial</a:t>
            </a:r>
            <a:r>
              <a:rPr lang="en-GB" dirty="0"/>
              <a:t> [1872]; grave [901]; medio </a:t>
            </a:r>
            <a:r>
              <a:rPr lang="en-GB" dirty="0" err="1"/>
              <a:t>ambiente</a:t>
            </a:r>
            <a:r>
              <a:rPr lang="en-GB" dirty="0"/>
              <a:t> [ambiente-729]; </a:t>
            </a:r>
            <a:r>
              <a:rPr lang="en-GB" dirty="0" err="1"/>
              <a:t>gobierno</a:t>
            </a:r>
            <a:r>
              <a:rPr lang="en-GB" dirty="0"/>
              <a:t> [185]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9.2.1.2 (revisit)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u="none" strike="noStrike" dirty="0" err="1">
                <a:effectLst/>
              </a:rPr>
              <a:t>aceptar</a:t>
            </a:r>
            <a:r>
              <a:rPr lang="en-GB" sz="1200" u="none" strike="noStrike" dirty="0">
                <a:effectLst/>
              </a:rPr>
              <a:t> [433]; </a:t>
            </a:r>
            <a:r>
              <a:rPr lang="en-GB" sz="1200" u="none" strike="noStrike" dirty="0" err="1">
                <a:effectLst/>
              </a:rPr>
              <a:t>dedicar</a:t>
            </a:r>
            <a:r>
              <a:rPr lang="en-GB" sz="1200" u="none" strike="noStrike" dirty="0">
                <a:effectLst/>
              </a:rPr>
              <a:t> [430]; </a:t>
            </a:r>
            <a:r>
              <a:rPr lang="en-GB" sz="1200" u="none" strike="noStrike" dirty="0" err="1">
                <a:effectLst/>
              </a:rPr>
              <a:t>echar</a:t>
            </a:r>
            <a:r>
              <a:rPr lang="en-GB" sz="1200" u="none" strike="noStrike" dirty="0">
                <a:effectLst/>
              </a:rPr>
              <a:t> de </a:t>
            </a:r>
            <a:r>
              <a:rPr lang="en-GB" sz="1200" u="none" strike="noStrike" dirty="0" err="1">
                <a:effectLst/>
              </a:rPr>
              <a:t>menos</a:t>
            </a:r>
            <a:r>
              <a:rPr lang="en-GB" sz="1200" u="none" strike="noStrike" dirty="0">
                <a:effectLst/>
              </a:rPr>
              <a:t> [echar-462]; </a:t>
            </a:r>
            <a:r>
              <a:rPr lang="en-GB" sz="1200" u="none" strike="noStrike" dirty="0" err="1">
                <a:effectLst/>
              </a:rPr>
              <a:t>lograr</a:t>
            </a:r>
            <a:r>
              <a:rPr lang="en-GB" sz="1200" u="none" strike="noStrike" dirty="0">
                <a:effectLst/>
              </a:rPr>
              <a:t> [287]; </a:t>
            </a:r>
            <a:r>
              <a:rPr lang="en-GB" sz="1200" u="none" strike="noStrike" dirty="0" err="1">
                <a:effectLst/>
              </a:rPr>
              <a:t>nadar</a:t>
            </a:r>
            <a:r>
              <a:rPr lang="en-GB" sz="1200" u="none" strike="noStrike" dirty="0">
                <a:effectLst/>
              </a:rPr>
              <a:t> [3605]; </a:t>
            </a:r>
            <a:r>
              <a:rPr lang="en-GB" sz="1200" u="none" strike="noStrike" dirty="0" err="1">
                <a:effectLst/>
              </a:rPr>
              <a:t>soportar</a:t>
            </a:r>
            <a:r>
              <a:rPr lang="en-GB" sz="1200" u="none" strike="noStrike" dirty="0">
                <a:effectLst/>
              </a:rPr>
              <a:t> [1508]; </a:t>
            </a:r>
            <a:r>
              <a:rPr lang="en-GB" sz="1200" u="none" strike="noStrike" dirty="0" err="1">
                <a:effectLst/>
              </a:rPr>
              <a:t>aventura</a:t>
            </a:r>
            <a:r>
              <a:rPr lang="en-GB" sz="1200" u="none" strike="noStrike" dirty="0">
                <a:effectLst/>
              </a:rPr>
              <a:t> [1773]; </a:t>
            </a:r>
            <a:r>
              <a:rPr lang="en-GB" sz="1200" u="none" strike="noStrike" dirty="0" err="1">
                <a:effectLst/>
              </a:rPr>
              <a:t>desafío</a:t>
            </a:r>
            <a:r>
              <a:rPr lang="en-GB" sz="1200" u="none" strike="noStrike" dirty="0">
                <a:effectLst/>
              </a:rPr>
              <a:t> [2839]; sol [383]; </a:t>
            </a:r>
            <a:r>
              <a:rPr lang="en-GB" sz="1200" u="none" strike="noStrike" dirty="0" err="1">
                <a:effectLst/>
              </a:rPr>
              <a:t>humano</a:t>
            </a:r>
            <a:r>
              <a:rPr lang="en-GB" sz="1200" u="none" strike="noStrike" dirty="0">
                <a:effectLst/>
              </a:rPr>
              <a:t> [243]; </a:t>
            </a:r>
            <a:r>
              <a:rPr lang="en-GB" sz="1200" u="none" strike="noStrike" dirty="0" err="1">
                <a:effectLst/>
              </a:rPr>
              <a:t>organización</a:t>
            </a:r>
            <a:r>
              <a:rPr lang="en-GB" sz="1200" u="none" strike="noStrike" dirty="0">
                <a:effectLst/>
              </a:rPr>
              <a:t> [531]; </a:t>
            </a:r>
            <a:r>
              <a:rPr lang="en-GB" sz="1200" u="none" strike="noStrike" dirty="0" err="1">
                <a:effectLst/>
              </a:rPr>
              <a:t>diferente</a:t>
            </a:r>
            <a:r>
              <a:rPr lang="en-GB" sz="1200" u="none" strike="noStrike" dirty="0">
                <a:effectLst/>
              </a:rPr>
              <a:t> [293]; tiempo² [80]; </a:t>
            </a:r>
            <a:r>
              <a:rPr lang="en-GB" sz="1200" u="none" strike="noStrike" dirty="0" err="1">
                <a:effectLst/>
              </a:rPr>
              <a:t>peligroso</a:t>
            </a:r>
            <a:r>
              <a:rPr lang="en-GB" sz="1200" u="none" strike="noStrike" dirty="0">
                <a:effectLst/>
              </a:rPr>
              <a:t> [1572]; </a:t>
            </a:r>
            <a:r>
              <a:rPr lang="en-GB" sz="1200" u="none" strike="noStrike" dirty="0" err="1">
                <a:effectLst/>
              </a:rPr>
              <a:t>pobre</a:t>
            </a:r>
            <a:r>
              <a:rPr lang="en-GB" sz="1200" u="none" strike="noStrike" dirty="0">
                <a:effectLst/>
              </a:rPr>
              <a:t> [492]; </a:t>
            </a:r>
            <a:r>
              <a:rPr lang="en-GB" sz="1200" u="none" strike="noStrike" dirty="0" err="1">
                <a:effectLst/>
              </a:rPr>
              <a:t>Alemania</a:t>
            </a:r>
            <a:r>
              <a:rPr lang="en-GB" sz="1200" u="none" strike="noStrike" dirty="0">
                <a:effectLst/>
              </a:rPr>
              <a:t> [N/A] </a:t>
            </a:r>
            <a:r>
              <a:rPr lang="en-GB" sz="1200" u="none" strike="noStrike" dirty="0" err="1">
                <a:effectLst/>
              </a:rPr>
              <a:t>todavía</a:t>
            </a:r>
            <a:r>
              <a:rPr lang="en-GB" sz="1200" u="none" strike="noStrike" dirty="0">
                <a:effectLst/>
              </a:rPr>
              <a:t> [264]; a </a:t>
            </a:r>
            <a:r>
              <a:rPr lang="en-GB" sz="1200" u="none" strike="noStrike" dirty="0" err="1">
                <a:effectLst/>
              </a:rPr>
              <a:t>través</a:t>
            </a:r>
            <a:r>
              <a:rPr lang="en-GB" sz="1200" u="none" strike="noStrike" dirty="0">
                <a:effectLst/>
              </a:rPr>
              <a:t> de [</a:t>
            </a:r>
            <a:r>
              <a:rPr lang="en-GB" sz="1200" u="none" strike="noStrike" dirty="0" err="1">
                <a:effectLst/>
              </a:rPr>
              <a:t>través</a:t>
            </a:r>
            <a:r>
              <a:rPr lang="en-GB" sz="1200" u="none" strike="noStrike" dirty="0">
                <a:effectLst/>
              </a:rPr>
              <a:t> - 270]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9.1.2.1 (revisit)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u="none" strike="noStrike" dirty="0" err="1">
                <a:effectLst/>
              </a:rPr>
              <a:t>pelear</a:t>
            </a:r>
            <a:r>
              <a:rPr lang="en-GB" sz="1200" u="none" strike="noStrike" dirty="0">
                <a:effectLst/>
              </a:rPr>
              <a:t> [1910]; </a:t>
            </a:r>
            <a:r>
              <a:rPr lang="en-GB" sz="1200" u="none" strike="noStrike" dirty="0" err="1">
                <a:effectLst/>
              </a:rPr>
              <a:t>mejorar</a:t>
            </a:r>
            <a:r>
              <a:rPr lang="en-GB" sz="1200" u="none" strike="noStrike" dirty="0">
                <a:effectLst/>
              </a:rPr>
              <a:t> [855]; </a:t>
            </a:r>
            <a:r>
              <a:rPr lang="en-GB" sz="1200" u="none" strike="noStrike" dirty="0" err="1">
                <a:effectLst/>
              </a:rPr>
              <a:t>invitar</a:t>
            </a:r>
            <a:r>
              <a:rPr lang="en-GB" sz="1200" u="none" strike="noStrike" dirty="0">
                <a:effectLst/>
              </a:rPr>
              <a:t> [820]; </a:t>
            </a:r>
            <a:r>
              <a:rPr lang="en-GB" sz="1200" u="none" strike="noStrike" dirty="0" err="1">
                <a:effectLst/>
              </a:rPr>
              <a:t>practicar</a:t>
            </a:r>
            <a:r>
              <a:rPr lang="en-GB" sz="1200" u="none" strike="noStrike" dirty="0">
                <a:effectLst/>
              </a:rPr>
              <a:t> [1595]; </a:t>
            </a:r>
            <a:r>
              <a:rPr lang="en-GB" sz="1200" u="none" strike="noStrike" dirty="0" err="1">
                <a:effectLst/>
              </a:rPr>
              <a:t>riesgo</a:t>
            </a:r>
            <a:r>
              <a:rPr lang="en-GB" sz="1200" u="none" strike="noStrike" dirty="0">
                <a:effectLst/>
              </a:rPr>
              <a:t> [877]; </a:t>
            </a:r>
            <a:r>
              <a:rPr lang="en-GB" sz="1200" u="none" strike="noStrike" dirty="0" err="1">
                <a:effectLst/>
              </a:rPr>
              <a:t>cruzar</a:t>
            </a:r>
            <a:r>
              <a:rPr lang="en-GB" sz="1200" u="none" strike="noStrike" dirty="0">
                <a:effectLst/>
              </a:rPr>
              <a:t> [815]; pelota [2270]; </a:t>
            </a:r>
            <a:r>
              <a:rPr lang="en-GB" sz="1200" u="none" strike="noStrike" dirty="0" err="1">
                <a:effectLst/>
              </a:rPr>
              <a:t>sé</a:t>
            </a:r>
            <a:r>
              <a:rPr lang="en-GB" sz="1200" u="none" strike="noStrike" dirty="0">
                <a:effectLst/>
              </a:rPr>
              <a:t> [saber-44]; contra [177]; </a:t>
            </a:r>
            <a:r>
              <a:rPr lang="en-GB" sz="1200" u="none" strike="noStrike" dirty="0" err="1">
                <a:effectLst/>
              </a:rPr>
              <a:t>duro</a:t>
            </a:r>
            <a:r>
              <a:rPr lang="en-GB" sz="1200" u="none" strike="noStrike" dirty="0">
                <a:effectLst/>
              </a:rPr>
              <a:t> [741]; </a:t>
            </a:r>
            <a:r>
              <a:rPr lang="en-GB" sz="1200" u="none" strike="noStrike" dirty="0" err="1">
                <a:effectLst/>
              </a:rPr>
              <a:t>tenis</a:t>
            </a:r>
            <a:r>
              <a:rPr lang="en-GB" sz="1200" u="none" strike="noStrike" dirty="0">
                <a:effectLst/>
              </a:rPr>
              <a:t> [4856]; </a:t>
            </a:r>
            <a:r>
              <a:rPr lang="en-GB" sz="1200" u="none" strike="noStrike" dirty="0" err="1">
                <a:effectLst/>
              </a:rPr>
              <a:t>varios</a:t>
            </a:r>
            <a:r>
              <a:rPr lang="en-GB" sz="1200" u="none" strike="noStrike" dirty="0">
                <a:effectLst/>
              </a:rPr>
              <a:t> [386]; </a:t>
            </a:r>
            <a:r>
              <a:rPr lang="en-GB" sz="1200" u="none" strike="noStrike" dirty="0" err="1">
                <a:effectLst/>
              </a:rPr>
              <a:t>consejo</a:t>
            </a:r>
            <a:r>
              <a:rPr lang="en-GB" sz="1200" u="none" strike="noStrike" dirty="0">
                <a:effectLst/>
              </a:rPr>
              <a:t> [914]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Source: Davies, M. &amp; Davies, K. (2018</a:t>
            </a:r>
            <a:r>
              <a:rPr lang="en-GB" i="0" dirty="0"/>
              <a:t>)</a:t>
            </a:r>
            <a:r>
              <a:rPr lang="en-GB" i="1" dirty="0"/>
              <a:t>. A frequency dictionary of Spanish: Core vocabulary for learners </a:t>
            </a:r>
            <a:r>
              <a:rPr lang="en-GB" dirty="0"/>
              <a:t>(2nd ed.). Routledge: London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frequency rankings for words that occur in this PowerPoint which have been</a:t>
            </a:r>
            <a:r>
              <a:rPr lang="en-GB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previously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introduced in NCELP resources are given in the NCELP SOW and in the resources that first introduced and formally re-visited those words.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any </a:t>
            </a:r>
            <a:r>
              <a:rPr lang="en-GB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 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words that occur incidentally in this PowerPoint, frequency rankings will be provided in the notes field wherever possible.</a:t>
            </a: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185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[1/2]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Vocabulario</a:t>
            </a:r>
            <a:br>
              <a:rPr lang="en-GB" b="1" baseline="0" dirty="0"/>
            </a:b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endParaRPr lang="en-GB" b="1" baseline="0" dirty="0"/>
          </a:p>
          <a:p>
            <a:pPr marL="0"/>
            <a:r>
              <a:rPr lang="en-GB" b="1" baseline="0" dirty="0"/>
              <a:t>Aim: </a:t>
            </a:r>
            <a:r>
              <a:rPr lang="en-GB" b="0" baseline="0" dirty="0"/>
              <a:t>To revise in productive mode/written modality 12 items of vocabulary, within a limited time frame.</a:t>
            </a:r>
            <a:br>
              <a:rPr lang="en-GB" b="0" baseline="0" dirty="0"/>
            </a:br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r>
              <a:rPr lang="en-GB" baseline="0" dirty="0"/>
              <a:t>1. Students write A-L in books.</a:t>
            </a:r>
          </a:p>
          <a:p>
            <a:r>
              <a:rPr lang="en-GB" baseline="0" dirty="0"/>
              <a:t>2. Teacher clicks / presses enter to show the word behind each letter (not in alphabetical order). It will disappear after 3 seconds. </a:t>
            </a:r>
          </a:p>
          <a:p>
            <a:r>
              <a:rPr lang="en-GB" baseline="0" dirty="0"/>
              <a:t>3. Students write down the Spanish word before the picture has faded away, ensuring that gender/definite articles are also given for any words that are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Go to the next slide to show the answers to students.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baseline="0" dirty="0"/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</a:p>
          <a:p>
            <a:pPr marL="228600" indent="-228600">
              <a:buAutoNum type="alphaU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</a:t>
            </a:r>
          </a:p>
          <a:p>
            <a:pPr marL="228600" indent="-228600">
              <a:buAutoNum type="alpha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invitar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humano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dedicar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aceptar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54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b="1" dirty="0"/>
              <a:t>Timing: 5 minutes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Aim: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revisit words from this week’s revisited vocabulary sets</a:t>
            </a:r>
            <a:r>
              <a:rPr lang="es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GB" b="0" dirty="0"/>
          </a:p>
          <a:p>
            <a:pPr lvl="0"/>
            <a:r>
              <a:rPr lang="en-GB" b="1" dirty="0"/>
              <a:t>Procedure:</a:t>
            </a:r>
          </a:p>
          <a:p>
            <a:pPr lvl="0"/>
            <a:r>
              <a:rPr lang="en-GB" dirty="0"/>
              <a:t>1. Click on the action buttons to hear the definitions.</a:t>
            </a:r>
          </a:p>
          <a:p>
            <a:pPr lvl="0"/>
            <a:r>
              <a:rPr lang="en-GB" dirty="0"/>
              <a:t>2. Students decide if the answer is in column 1, 2, 3 or 4. They will write down the correct number for each definition to form a code.</a:t>
            </a:r>
          </a:p>
          <a:p>
            <a:pPr lvl="0"/>
            <a:r>
              <a:rPr lang="en-GB" dirty="0"/>
              <a:t>3. Teacher clicks on the door to reveal the answers (the code).</a:t>
            </a:r>
          </a:p>
          <a:p>
            <a:pPr lvl="0"/>
            <a:r>
              <a:rPr lang="en-GB" dirty="0"/>
              <a:t>4. Once the full code has been revealed, the door will open.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b="0" dirty="0" err="1"/>
              <a:t>Está</a:t>
            </a:r>
            <a:r>
              <a:rPr lang="en-GB" b="0" dirty="0"/>
              <a:t> </a:t>
            </a:r>
            <a:r>
              <a:rPr lang="en-GB" b="0" dirty="0" err="1"/>
              <a:t>en</a:t>
            </a:r>
            <a:r>
              <a:rPr lang="en-GB" b="0" dirty="0"/>
              <a:t> el </a:t>
            </a:r>
            <a:r>
              <a:rPr lang="en-GB" b="0" dirty="0" err="1"/>
              <a:t>cielo</a:t>
            </a:r>
            <a:r>
              <a:rPr lang="en-GB" b="0" dirty="0"/>
              <a:t> y da </a:t>
            </a:r>
            <a:r>
              <a:rPr lang="en-GB" b="0" dirty="0" err="1"/>
              <a:t>calor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b="0" dirty="0" err="1"/>
              <a:t>Otra</a:t>
            </a:r>
            <a:r>
              <a:rPr lang="en-GB" b="0" dirty="0"/>
              <a:t> palabra para ‘</a:t>
            </a:r>
            <a:r>
              <a:rPr lang="en-GB" b="0" dirty="0" err="1"/>
              <a:t>difícil</a:t>
            </a:r>
            <a:r>
              <a:rPr lang="en-GB" b="0" dirty="0"/>
              <a:t>’.</a:t>
            </a:r>
          </a:p>
          <a:p>
            <a:pPr marL="228600" indent="-228600">
              <a:buAutoNum type="arabicPeriod"/>
            </a:pPr>
            <a:r>
              <a:rPr lang="en-GB" b="0" dirty="0"/>
              <a:t>La </a:t>
            </a:r>
            <a:r>
              <a:rPr lang="en-GB" b="0" dirty="0" err="1"/>
              <a:t>necesitas</a:t>
            </a:r>
            <a:r>
              <a:rPr lang="en-GB" b="0" dirty="0"/>
              <a:t> para </a:t>
            </a:r>
            <a:r>
              <a:rPr lang="en-GB" b="0" dirty="0" err="1"/>
              <a:t>jugar</a:t>
            </a:r>
            <a:r>
              <a:rPr lang="en-GB" b="0" dirty="0"/>
              <a:t> al </a:t>
            </a:r>
            <a:r>
              <a:rPr lang="en-GB" b="0" dirty="0" err="1"/>
              <a:t>tenis</a:t>
            </a:r>
            <a:r>
              <a:rPr lang="en-GB" b="0" dirty="0"/>
              <a:t> o al </a:t>
            </a:r>
            <a:r>
              <a:rPr lang="en-GB" b="0" dirty="0" err="1"/>
              <a:t>fútbol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/>
              <a:t>Una </a:t>
            </a:r>
            <a:r>
              <a:rPr lang="en-GB" b="0" dirty="0" err="1"/>
              <a:t>actividad</a:t>
            </a:r>
            <a:r>
              <a:rPr lang="en-GB" b="0" dirty="0"/>
              <a:t> para </a:t>
            </a:r>
            <a:r>
              <a:rPr lang="en-GB" b="0" dirty="0" err="1"/>
              <a:t>mejorar</a:t>
            </a:r>
            <a:r>
              <a:rPr lang="en-GB" b="0" dirty="0"/>
              <a:t> </a:t>
            </a:r>
            <a:r>
              <a:rPr lang="en-GB" b="0" dirty="0" err="1"/>
              <a:t>en</a:t>
            </a:r>
            <a:r>
              <a:rPr lang="en-GB" b="0" dirty="0"/>
              <a:t> algo.</a:t>
            </a:r>
          </a:p>
          <a:p>
            <a:pPr marL="228600" indent="-228600">
              <a:buAutoNum type="arabicPeriod"/>
            </a:pPr>
            <a:r>
              <a:rPr lang="en-GB" b="0" dirty="0"/>
              <a:t>Un </a:t>
            </a:r>
            <a:r>
              <a:rPr lang="en-GB" b="0" dirty="0" err="1"/>
              <a:t>país</a:t>
            </a:r>
            <a:r>
              <a:rPr lang="en-GB" b="0" dirty="0"/>
              <a:t> </a:t>
            </a:r>
            <a:r>
              <a:rPr lang="en-GB" b="0" dirty="0" err="1"/>
              <a:t>cerca</a:t>
            </a:r>
            <a:r>
              <a:rPr lang="en-GB" b="0" dirty="0"/>
              <a:t> de Francia.</a:t>
            </a:r>
          </a:p>
          <a:p>
            <a:pPr marL="228600" indent="-228600">
              <a:buAutoNum type="arabicPeriod"/>
            </a:pPr>
            <a:r>
              <a:rPr lang="en-GB" b="0" dirty="0"/>
              <a:t>Lo </a:t>
            </a:r>
            <a:r>
              <a:rPr lang="en-GB" b="0" dirty="0" err="1"/>
              <a:t>haces</a:t>
            </a:r>
            <a:r>
              <a:rPr lang="en-GB" b="0" dirty="0"/>
              <a:t> </a:t>
            </a:r>
            <a:r>
              <a:rPr lang="en-GB" b="0" dirty="0" err="1"/>
              <a:t>en</a:t>
            </a:r>
            <a:r>
              <a:rPr lang="en-GB" b="0" dirty="0"/>
              <a:t> el </a:t>
            </a:r>
            <a:r>
              <a:rPr lang="en-GB" b="0" dirty="0" err="1"/>
              <a:t>agua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/>
              <a:t>Una persona sin dinero.</a:t>
            </a:r>
          </a:p>
          <a:p>
            <a:pPr marL="228600" indent="-228600">
              <a:buAutoNum type="arabicPeriod"/>
            </a:pPr>
            <a:r>
              <a:rPr lang="en-GB" b="0" dirty="0" err="1"/>
              <a:t>Así</a:t>
            </a:r>
            <a:r>
              <a:rPr lang="en-GB" b="0" dirty="0"/>
              <a:t> </a:t>
            </a:r>
            <a:r>
              <a:rPr lang="en-GB" b="0" dirty="0" err="1"/>
              <a:t>puedes</a:t>
            </a:r>
            <a:r>
              <a:rPr lang="en-GB" b="0" dirty="0"/>
              <a:t> </a:t>
            </a:r>
            <a:r>
              <a:rPr lang="en-GB" b="0" dirty="0" err="1"/>
              <a:t>describir</a:t>
            </a:r>
            <a:r>
              <a:rPr lang="en-GB" b="0" dirty="0"/>
              <a:t> </a:t>
            </a:r>
            <a:r>
              <a:rPr lang="en-GB" b="0" dirty="0" err="1"/>
              <a:t>unas</a:t>
            </a:r>
            <a:r>
              <a:rPr lang="en-GB" b="0" dirty="0"/>
              <a:t> </a:t>
            </a:r>
            <a:r>
              <a:rPr lang="en-GB" b="0" dirty="0" err="1"/>
              <a:t>aventuras</a:t>
            </a:r>
            <a:r>
              <a:rPr lang="en-GB" b="0" dirty="0"/>
              <a:t>.</a:t>
            </a:r>
          </a:p>
          <a:p>
            <a:pPr marL="0" indent="0"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indent="0">
              <a:buNone/>
            </a:pPr>
            <a:r>
              <a:rPr lang="en-GB" b="0" dirty="0"/>
              <a:t>escape [&gt;5000]; </a:t>
            </a:r>
            <a:r>
              <a:rPr lang="en-GB" b="0" dirty="0" err="1"/>
              <a:t>pista</a:t>
            </a:r>
            <a:r>
              <a:rPr lang="en-GB" b="0" dirty="0"/>
              <a:t> [2150]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462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[2/2]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Vocabulario</a:t>
            </a:r>
            <a:br>
              <a:rPr lang="en-GB" b="1" baseline="0" dirty="0"/>
            </a:br>
            <a:r>
              <a:rPr lang="en-GB" b="1" baseline="0" dirty="0"/>
              <a:t>Answer slide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06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dirty="0"/>
              <a:t>to gain</a:t>
            </a:r>
            <a:r>
              <a:rPr lang="en-GB" baseline="0" dirty="0"/>
              <a:t> confidence in identifying and producing the SSCs [</a:t>
            </a:r>
            <a:r>
              <a:rPr lang="en-GB" baseline="0" dirty="0" err="1"/>
              <a:t>ja</a:t>
            </a:r>
            <a:r>
              <a:rPr lang="en-GB" baseline="0" dirty="0"/>
              <a:t>], [jo], [</a:t>
            </a:r>
            <a:r>
              <a:rPr lang="en-GB" baseline="0" dirty="0" err="1"/>
              <a:t>ju</a:t>
            </a:r>
            <a:r>
              <a:rPr lang="en-GB" baseline="0" dirty="0"/>
              <a:t>] and [</a:t>
            </a:r>
            <a:r>
              <a:rPr lang="en-GB" baseline="0" dirty="0" err="1"/>
              <a:t>ga</a:t>
            </a:r>
            <a:r>
              <a:rPr lang="en-GB" baseline="0" dirty="0"/>
              <a:t>], [go], [</a:t>
            </a:r>
            <a:r>
              <a:rPr lang="en-GB" baseline="0" dirty="0" err="1"/>
              <a:t>gu</a:t>
            </a:r>
            <a:r>
              <a:rPr lang="en-GB" baseline="0" dirty="0"/>
              <a:t>] in minimal pairs.</a:t>
            </a:r>
          </a:p>
          <a:p>
            <a:endParaRPr lang="en-GB" baseline="0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dirty="0"/>
              <a:t>Students listen to each recording and decide which is the word they hear.</a:t>
            </a:r>
          </a:p>
          <a:p>
            <a:pPr marL="228600" indent="-228600">
              <a:buAutoNum type="arabicPeriod"/>
            </a:pPr>
            <a:r>
              <a:rPr lang="en-GB" dirty="0"/>
              <a:t>Teacher shows the answers.</a:t>
            </a:r>
          </a:p>
          <a:p>
            <a:pPr marL="228600" indent="-228600">
              <a:buAutoNum type="arabicPeriod"/>
            </a:pPr>
            <a:r>
              <a:rPr lang="en-GB" dirty="0"/>
              <a:t>Students can repeat the activity in pairs: student A will pronounce one word in each pair from 1 to 3 and student B needs to say which is the word that student A has pronounced. Then, they swap roles for the next 3 pairs of words.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b="1" baseline="0" dirty="0"/>
              <a:t>Transcript: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jota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gusto</a:t>
            </a:r>
          </a:p>
          <a:p>
            <a:pPr marL="228600" indent="-228600">
              <a:buAutoNum type="arabicPeriod"/>
            </a:pPr>
            <a:r>
              <a:rPr lang="en-GB" b="0" baseline="0" dirty="0" err="1"/>
              <a:t>ajo</a:t>
            </a:r>
            <a:endParaRPr lang="en-GB" b="0" baseline="0" dirty="0"/>
          </a:p>
          <a:p>
            <a:pPr marL="228600" indent="-228600">
              <a:buAutoNum type="arabicPeriod"/>
            </a:pPr>
            <a:r>
              <a:rPr lang="en-GB" b="0" baseline="0" dirty="0" err="1"/>
              <a:t>vago</a:t>
            </a:r>
            <a:endParaRPr lang="en-GB" b="0" baseline="0" dirty="0"/>
          </a:p>
          <a:p>
            <a:pPr marL="228600" indent="-228600">
              <a:buAutoNum type="arabicPeriod"/>
            </a:pPr>
            <a:r>
              <a:rPr lang="en-GB" b="0" baseline="0" dirty="0" err="1"/>
              <a:t>paja</a:t>
            </a:r>
            <a:endParaRPr lang="en-GB" b="0" baseline="0" dirty="0"/>
          </a:p>
          <a:p>
            <a:pPr marL="228600" indent="-228600">
              <a:buAutoNum type="arabicPeriod"/>
            </a:pPr>
            <a:r>
              <a:rPr lang="en-GB" b="0" baseline="0" dirty="0" err="1"/>
              <a:t>garra</a:t>
            </a:r>
            <a:endParaRPr lang="en-GB" b="0" baseline="0" dirty="0"/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indent="0">
              <a:buNone/>
            </a:pPr>
            <a:r>
              <a:rPr lang="en-GB" b="0" baseline="0" dirty="0"/>
              <a:t>jota [&gt;5000]; </a:t>
            </a:r>
            <a:r>
              <a:rPr lang="en-GB" b="0" baseline="0" dirty="0" err="1"/>
              <a:t>gota</a:t>
            </a:r>
            <a:r>
              <a:rPr lang="en-GB" b="0" baseline="0" dirty="0"/>
              <a:t> [2391]; </a:t>
            </a:r>
            <a:r>
              <a:rPr lang="en-GB" b="0" baseline="0" dirty="0" err="1"/>
              <a:t>aguar</a:t>
            </a:r>
            <a:r>
              <a:rPr lang="en-GB" b="0" baseline="0" dirty="0"/>
              <a:t> [&gt;5000]; </a:t>
            </a:r>
            <a:r>
              <a:rPr lang="en-GB" b="0" baseline="0" dirty="0" err="1"/>
              <a:t>ajuar</a:t>
            </a:r>
            <a:r>
              <a:rPr lang="en-GB" b="0" baseline="0" dirty="0"/>
              <a:t> [&gt;5000]; </a:t>
            </a:r>
            <a:r>
              <a:rPr lang="en-GB" b="0" baseline="0" dirty="0" err="1"/>
              <a:t>ajo</a:t>
            </a:r>
            <a:r>
              <a:rPr lang="en-GB" b="0" baseline="0" dirty="0"/>
              <a:t> [&gt;5000]; </a:t>
            </a:r>
            <a:r>
              <a:rPr lang="en-GB" b="0" baseline="0" dirty="0" err="1"/>
              <a:t>vago</a:t>
            </a:r>
            <a:r>
              <a:rPr lang="en-GB" b="0" baseline="0" dirty="0"/>
              <a:t> [3636]; </a:t>
            </a:r>
            <a:r>
              <a:rPr lang="en-GB" b="0" baseline="0" dirty="0" err="1"/>
              <a:t>paja</a:t>
            </a:r>
            <a:r>
              <a:rPr lang="en-GB" b="0" baseline="0" dirty="0"/>
              <a:t> [3876]; </a:t>
            </a:r>
            <a:r>
              <a:rPr lang="en-GB" b="0" baseline="0" dirty="0" err="1"/>
              <a:t>jarra</a:t>
            </a:r>
            <a:r>
              <a:rPr lang="en-GB" b="0" baseline="0" dirty="0"/>
              <a:t> [&gt;5000]; </a:t>
            </a:r>
            <a:r>
              <a:rPr lang="en-GB" b="0" baseline="0" dirty="0" err="1"/>
              <a:t>garra</a:t>
            </a:r>
            <a:r>
              <a:rPr lang="en-GB" b="0" baseline="0" dirty="0"/>
              <a:t> [4958]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591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Vocabulary introduction and practice</a:t>
            </a:r>
            <a:r>
              <a:rPr lang="en-GB" b="1" baseline="0" dirty="0"/>
              <a:t> slide [1/2]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3 minutes (slides 8 &amp; 9)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 the teacher removes the English words or pictures (one by one) and they try to recall the English orally (chorally), looking at the Spanish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 the Spanish meanings are removed (one by one) and they to recall them orally (again, chorally), looking at the English (1 minute)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="0" baseline="0" dirty="0"/>
              <a:t>Optionally, further </a:t>
            </a:r>
            <a:r>
              <a:rPr lang="en-GB" baseline="0" dirty="0"/>
              <a:t>rounds of learning can be facilitated by one pupil turning away from the board, and his/her partner asking him/her the meanings (‘¿</a:t>
            </a:r>
            <a:r>
              <a:rPr lang="en-GB" baseline="0" dirty="0" err="1"/>
              <a:t>Cómo</a:t>
            </a:r>
            <a:r>
              <a:rPr lang="en-GB" baseline="0" dirty="0"/>
              <a:t> se dice X en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90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Notes</a:t>
            </a:r>
          </a:p>
          <a:p>
            <a:r>
              <a:rPr lang="en-GB" b="0" dirty="0"/>
              <a:t>1. A</a:t>
            </a:r>
            <a:r>
              <a:rPr lang="en-GB" b="0" baseline="0" dirty="0"/>
              <a:t> callout appears with the first click highlighting that ’</a:t>
            </a:r>
            <a:r>
              <a:rPr lang="en-GB" b="0" baseline="0" dirty="0" err="1"/>
              <a:t>morir</a:t>
            </a:r>
            <a:r>
              <a:rPr lang="en-GB" b="0" baseline="0" dirty="0"/>
              <a:t>’ has an irregularity in the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and plural of the past, which is the irregularity that applies in this lesson.</a:t>
            </a:r>
            <a:endParaRPr lang="en-GB" b="0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728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</a:t>
            </a:r>
            <a:r>
              <a:rPr lang="en-US" b="1" dirty="0"/>
              <a:t> </a:t>
            </a:r>
            <a:r>
              <a:rPr lang="en-US" b="0" dirty="0"/>
              <a:t>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the use of the possessive adjective ‘</a:t>
            </a:r>
            <a:r>
              <a:rPr lang="en-US" b="0" dirty="0" err="1"/>
              <a:t>nuestro</a:t>
            </a:r>
            <a:r>
              <a:rPr lang="en-US" b="0" dirty="0"/>
              <a:t>’ and ‘</a:t>
            </a:r>
            <a:r>
              <a:rPr lang="en-US" b="0" dirty="0" err="1"/>
              <a:t>nuestra</a:t>
            </a:r>
            <a:r>
              <a:rPr lang="en-US" b="0" dirty="0"/>
              <a:t>’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</a:t>
            </a:r>
            <a:r>
              <a:rPr lang="en-US" b="0" baseline="0" dirty="0"/>
              <a:t> to show the explanation of </a:t>
            </a:r>
            <a:r>
              <a:rPr lang="en-US" b="0" i="1" baseline="0" dirty="0" err="1"/>
              <a:t>nuestro</a:t>
            </a:r>
            <a:r>
              <a:rPr lang="en-US" b="0" baseline="0" dirty="0"/>
              <a:t> use in the singular. Show how</a:t>
            </a:r>
            <a:r>
              <a:rPr lang="en-US" b="0" i="1" baseline="0" dirty="0"/>
              <a:t> </a:t>
            </a:r>
            <a:r>
              <a:rPr lang="en-US" b="0" i="1" baseline="0" dirty="0" err="1"/>
              <a:t>nuestro</a:t>
            </a:r>
            <a:r>
              <a:rPr lang="en-US" b="0" i="1" baseline="0" dirty="0"/>
              <a:t> </a:t>
            </a:r>
            <a:r>
              <a:rPr lang="en-US" b="0" baseline="0" dirty="0"/>
              <a:t>will agree with the gender of the noun that it is describing.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show examples. Click to show the Spanish, then you can ask what the phrase means, before clicking to reveal. There are two examples.  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Notes:</a:t>
            </a:r>
          </a:p>
          <a:p>
            <a:pPr marL="0" indent="0">
              <a:buNone/>
            </a:pPr>
            <a:r>
              <a:rPr lang="en-US" b="0" baseline="0" dirty="0"/>
              <a:t>1.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plural forms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and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will be introduced later this lesson</a:t>
            </a:r>
            <a:r>
              <a:rPr lang="es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51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i="0" dirty="0"/>
              <a:t>6 minutes</a:t>
            </a:r>
          </a:p>
          <a:p>
            <a:endParaRPr lang="en-US" b="0" i="0" dirty="0"/>
          </a:p>
          <a:p>
            <a:r>
              <a:rPr lang="en-US" b="1" i="0" dirty="0"/>
              <a:t>Aims: </a:t>
            </a:r>
          </a:p>
          <a:p>
            <a:r>
              <a:rPr lang="en-US" b="0" i="0" dirty="0"/>
              <a:t>to correctly identify the section headers</a:t>
            </a:r>
            <a:endParaRPr lang="en-US" b="0" i="0" baseline="0" dirty="0"/>
          </a:p>
          <a:p>
            <a:r>
              <a:rPr lang="en-US" b="0" i="0" baseline="0" dirty="0"/>
              <a:t>to use the correct form of the possessive adjective (‘</a:t>
            </a:r>
            <a:r>
              <a:rPr lang="en-US" b="0" i="0" baseline="0" dirty="0" err="1"/>
              <a:t>nuestro</a:t>
            </a:r>
            <a:r>
              <a:rPr lang="en-US" b="0" i="0" baseline="0" dirty="0"/>
              <a:t>’ or ‘</a:t>
            </a:r>
            <a:r>
              <a:rPr lang="en-US" b="0" i="0" baseline="0" dirty="0" err="1"/>
              <a:t>nuestra</a:t>
            </a:r>
            <a:r>
              <a:rPr lang="en-US" b="0" i="0" baseline="0" dirty="0"/>
              <a:t>’).</a:t>
            </a:r>
            <a:endParaRPr lang="en-US" b="0" i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dirty="0"/>
              <a:t>Students read each section and decide on the correct title from the options available. Note</a:t>
            </a:r>
            <a:r>
              <a:rPr lang="en-GB" baseline="0" dirty="0"/>
              <a:t> that there are eight options but students will only need to choose five.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2. Show the answers one by one and give feedback. As part of feedback, oral translations could be given in English for each short section.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ym typeface="Wingdings" panose="05000000000000000000" pitchFamily="2" charset="2"/>
              </a:rPr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1. Students are familiar with ‘</a:t>
            </a:r>
            <a:r>
              <a:rPr lang="en-GB" baseline="0" dirty="0" err="1">
                <a:sym typeface="Wingdings" panose="05000000000000000000" pitchFamily="2" charset="2"/>
              </a:rPr>
              <a:t>pensar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sobre</a:t>
            </a:r>
            <a:r>
              <a:rPr lang="en-GB" baseline="0" dirty="0">
                <a:sym typeface="Wingdings" panose="05000000000000000000" pitchFamily="2" charset="2"/>
              </a:rPr>
              <a:t>’, but they might not know that ‘</a:t>
            </a:r>
            <a:r>
              <a:rPr lang="en-GB" baseline="0" dirty="0" err="1">
                <a:sym typeface="Wingdings" panose="05000000000000000000" pitchFamily="2" charset="2"/>
              </a:rPr>
              <a:t>pensar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en</a:t>
            </a:r>
            <a:r>
              <a:rPr lang="en-GB" baseline="0" dirty="0">
                <a:sym typeface="Wingdings" panose="05000000000000000000" pitchFamily="2" charset="2"/>
              </a:rPr>
              <a:t>’ translates as ‘to think of’ (present in items 1 and 2). Teachers might want to point this out to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8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GB" sz="1200" b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 singular form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preterite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tense for –er/–ir verbs (-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ió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introduce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3rd person plural preterite (-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ieron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Go</a:t>
            </a:r>
            <a:r>
              <a:rPr lang="en-US" b="0" baseline="0" dirty="0"/>
              <a:t> through the grammar explanation with students, revealing each new sentence on a mouse click.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014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</a:t>
            </a:r>
            <a:r>
              <a:rPr lang="en-US" b="1" dirty="0"/>
              <a:t> </a:t>
            </a:r>
            <a:r>
              <a:rPr lang="en-US" b="0" dirty="0"/>
              <a:t>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explain the us of the the possessive adjectives ‘</a:t>
            </a:r>
            <a:r>
              <a:rPr lang="en-US" b="0" dirty="0" err="1"/>
              <a:t>nuestros</a:t>
            </a:r>
            <a:r>
              <a:rPr lang="en-US" b="0" dirty="0"/>
              <a:t> and ‘</a:t>
            </a:r>
            <a:r>
              <a:rPr lang="en-US" b="0" dirty="0" err="1"/>
              <a:t>nuestras</a:t>
            </a:r>
            <a:r>
              <a:rPr lang="en-US" b="0" dirty="0"/>
              <a:t>’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Go</a:t>
            </a:r>
            <a:r>
              <a:rPr lang="en-US" b="0" baseline="0" dirty="0"/>
              <a:t> through the grammar explanation with students, revealing each new sentence on a mouse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16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</a:p>
          <a:p>
            <a:r>
              <a:rPr lang="en-US" b="0" dirty="0"/>
              <a:t>to </a:t>
            </a:r>
            <a:r>
              <a:rPr lang="es-ES" b="0" dirty="0" err="1"/>
              <a:t>connect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possesive</a:t>
            </a:r>
            <a:r>
              <a:rPr lang="es-ES" b="0" dirty="0"/>
              <a:t> </a:t>
            </a:r>
            <a:r>
              <a:rPr lang="es-ES" b="0" dirty="0" err="1"/>
              <a:t>adjectives</a:t>
            </a:r>
            <a:r>
              <a:rPr lang="es-ES" b="0" dirty="0"/>
              <a:t> ‘nuestro(s)’ and ‘nuestra(s)’ </a:t>
            </a:r>
            <a:r>
              <a:rPr lang="es-ES" b="0" dirty="0" err="1"/>
              <a:t>with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noun</a:t>
            </a:r>
            <a:r>
              <a:rPr lang="es-ES" b="0" dirty="0"/>
              <a:t>. </a:t>
            </a:r>
          </a:p>
          <a:p>
            <a:r>
              <a:rPr lang="es-ES" b="0" dirty="0"/>
              <a:t>to </a:t>
            </a:r>
            <a:r>
              <a:rPr lang="es-ES" b="0" dirty="0" err="1"/>
              <a:t>connect</a:t>
            </a:r>
            <a:r>
              <a:rPr lang="es-ES" b="0" dirty="0"/>
              <a:t> 3rd </a:t>
            </a:r>
            <a:r>
              <a:rPr lang="es-ES" b="0" dirty="0" err="1"/>
              <a:t>person</a:t>
            </a:r>
            <a:r>
              <a:rPr lang="es-ES" b="0" dirty="0"/>
              <a:t> singular and plural –</a:t>
            </a:r>
            <a:r>
              <a:rPr lang="es-ES" b="0" dirty="0" err="1"/>
              <a:t>er</a:t>
            </a:r>
            <a:r>
              <a:rPr lang="es-ES" b="0" dirty="0"/>
              <a:t>/–ir </a:t>
            </a:r>
            <a:r>
              <a:rPr lang="es-ES" b="0" dirty="0" err="1"/>
              <a:t>verbs</a:t>
            </a:r>
            <a:r>
              <a:rPr lang="es-ES" b="0" dirty="0"/>
              <a:t> in </a:t>
            </a:r>
            <a:r>
              <a:rPr lang="es-ES" b="0" dirty="0" err="1"/>
              <a:t>preterite</a:t>
            </a:r>
            <a:r>
              <a:rPr lang="es-ES" b="0" dirty="0"/>
              <a:t> </a:t>
            </a:r>
            <a:r>
              <a:rPr lang="es-ES" b="0" dirty="0" err="1"/>
              <a:t>with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subject</a:t>
            </a:r>
            <a:r>
              <a:rPr lang="es-ES" b="0" dirty="0"/>
              <a:t>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s-ES" b="0" dirty="0" err="1"/>
              <a:t>Students</a:t>
            </a:r>
            <a:r>
              <a:rPr lang="es-ES" b="0" dirty="0"/>
              <a:t> </a:t>
            </a:r>
            <a:r>
              <a:rPr lang="es-ES" b="0" dirty="0" err="1"/>
              <a:t>read</a:t>
            </a:r>
            <a:r>
              <a:rPr lang="es-ES" b="0" dirty="0"/>
              <a:t> </a:t>
            </a:r>
            <a:r>
              <a:rPr lang="es-ES" b="0" dirty="0" err="1"/>
              <a:t>each</a:t>
            </a:r>
            <a:r>
              <a:rPr lang="es-ES" b="0" dirty="0"/>
              <a:t> </a:t>
            </a:r>
            <a:r>
              <a:rPr lang="es-ES" b="0" dirty="0" err="1"/>
              <a:t>phrase</a:t>
            </a:r>
            <a:r>
              <a:rPr lang="es-ES" b="0" dirty="0"/>
              <a:t> and decide </a:t>
            </a:r>
            <a:r>
              <a:rPr lang="es-ES" b="0" dirty="0" err="1"/>
              <a:t>which</a:t>
            </a:r>
            <a:r>
              <a:rPr lang="es-ES" b="0" dirty="0"/>
              <a:t> </a:t>
            </a:r>
            <a:r>
              <a:rPr lang="es-ES" b="0" dirty="0" err="1"/>
              <a:t>is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correct</a:t>
            </a:r>
            <a:r>
              <a:rPr lang="es-ES" b="0" dirty="0"/>
              <a:t> </a:t>
            </a:r>
            <a:r>
              <a:rPr lang="es-ES" b="0" dirty="0" err="1"/>
              <a:t>form</a:t>
            </a:r>
            <a:r>
              <a:rPr lang="es-ES" b="0" dirty="0"/>
              <a:t> of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possessive</a:t>
            </a:r>
            <a:r>
              <a:rPr lang="es-ES" b="0" dirty="0"/>
              <a:t> </a:t>
            </a:r>
            <a:r>
              <a:rPr lang="es-ES" b="0" dirty="0" err="1"/>
              <a:t>adjective</a:t>
            </a:r>
            <a:r>
              <a:rPr lang="es-ES" b="0" dirty="0"/>
              <a:t>.</a:t>
            </a:r>
          </a:p>
          <a:p>
            <a:pPr marL="228600" indent="-228600">
              <a:buAutoNum type="arabicPeriod"/>
            </a:pPr>
            <a:r>
              <a:rPr lang="es-ES" b="0" dirty="0" err="1"/>
              <a:t>Then</a:t>
            </a:r>
            <a:r>
              <a:rPr lang="es-ES" b="0" dirty="0"/>
              <a:t>, </a:t>
            </a:r>
            <a:r>
              <a:rPr lang="es-ES" b="0" dirty="0" err="1"/>
              <a:t>students</a:t>
            </a:r>
            <a:r>
              <a:rPr lang="es-ES" b="0" dirty="0"/>
              <a:t> </a:t>
            </a:r>
            <a:r>
              <a:rPr lang="es-ES" b="0" dirty="0" err="1"/>
              <a:t>choose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correct</a:t>
            </a:r>
            <a:r>
              <a:rPr lang="es-ES" b="0" dirty="0"/>
              <a:t> </a:t>
            </a:r>
            <a:r>
              <a:rPr lang="es-ES" b="0" dirty="0" err="1"/>
              <a:t>verb</a:t>
            </a:r>
            <a:r>
              <a:rPr lang="es-ES" b="0" dirty="0"/>
              <a:t> </a:t>
            </a:r>
            <a:r>
              <a:rPr lang="es-ES" b="0" dirty="0" err="1"/>
              <a:t>form</a:t>
            </a:r>
            <a:r>
              <a:rPr lang="es-ES" b="0" dirty="0"/>
              <a:t> </a:t>
            </a:r>
            <a:r>
              <a:rPr lang="es-ES" b="0" dirty="0" err="1"/>
              <a:t>depending</a:t>
            </a:r>
            <a:r>
              <a:rPr lang="es-ES" b="0" dirty="0"/>
              <a:t> </a:t>
            </a:r>
            <a:r>
              <a:rPr lang="es-ES" b="0" dirty="0" err="1"/>
              <a:t>on</a:t>
            </a:r>
            <a:r>
              <a:rPr lang="es-ES" b="0" dirty="0"/>
              <a:t> </a:t>
            </a:r>
            <a:r>
              <a:rPr lang="es-ES" b="0" dirty="0" err="1"/>
              <a:t>each</a:t>
            </a:r>
            <a:r>
              <a:rPr lang="es-ES" b="0" dirty="0"/>
              <a:t> </a:t>
            </a:r>
            <a:r>
              <a:rPr lang="es-ES" b="0" dirty="0" err="1"/>
              <a:t>subject</a:t>
            </a:r>
            <a:r>
              <a:rPr lang="es-ES" b="0" dirty="0"/>
              <a:t>.</a:t>
            </a:r>
          </a:p>
          <a:p>
            <a:pPr marL="228600" indent="-228600">
              <a:buAutoNum type="arabicPeriod"/>
            </a:pP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oral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translation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phrases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whilst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showing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56A9C-836D-8C49-B980-1041400597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286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[1/2]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7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baseline="0" dirty="0"/>
              <a:t> </a:t>
            </a:r>
            <a:r>
              <a:rPr lang="en-US" b="0" baseline="0" dirty="0" err="1"/>
              <a:t>recognising</a:t>
            </a:r>
            <a:r>
              <a:rPr lang="en-US" b="0" baseline="0" dirty="0"/>
              <a:t> the number of the possessive adjectives ‘</a:t>
            </a:r>
            <a:r>
              <a:rPr lang="en-US" b="0" baseline="0" dirty="0" err="1"/>
              <a:t>nuestro</a:t>
            </a:r>
            <a:r>
              <a:rPr lang="en-US" b="0" baseline="0" dirty="0"/>
              <a:t>(s)’ and ‘</a:t>
            </a:r>
            <a:r>
              <a:rPr lang="en-US" b="0" baseline="0" dirty="0" err="1"/>
              <a:t>nuestra</a:t>
            </a:r>
            <a:r>
              <a:rPr lang="en-US" b="0" baseline="0" dirty="0"/>
              <a:t>(s)’.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to </a:t>
            </a:r>
            <a:r>
              <a:rPr lang="en-US" b="0" baseline="0" dirty="0" err="1"/>
              <a:t>practise</a:t>
            </a:r>
            <a:r>
              <a:rPr lang="en-US" b="0" baseline="0" dirty="0"/>
              <a:t> </a:t>
            </a:r>
            <a:r>
              <a:rPr lang="en-US" b="0" baseline="0" dirty="0" err="1"/>
              <a:t>recognising</a:t>
            </a:r>
            <a:r>
              <a:rPr lang="en-US" b="0" baseline="0" dirty="0"/>
              <a:t>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and plural –er/–</a:t>
            </a:r>
            <a:r>
              <a:rPr lang="en-US" b="0" baseline="0" dirty="0" err="1"/>
              <a:t>ir</a:t>
            </a:r>
            <a:r>
              <a:rPr lang="en-US" b="0" baseline="0" dirty="0"/>
              <a:t> verb endings in </a:t>
            </a:r>
            <a:r>
              <a:rPr lang="en-US" b="0" baseline="0" dirty="0" err="1"/>
              <a:t>preterite</a:t>
            </a:r>
            <a:r>
              <a:rPr lang="en-US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listen to each sentence</a:t>
            </a:r>
            <a:r>
              <a:rPr lang="en-US" b="0" baseline="0" dirty="0"/>
              <a:t> and decide whether the subject doing the action is ‘el director’ (-</a:t>
            </a:r>
            <a:r>
              <a:rPr lang="en-US" b="0" baseline="0" dirty="0" err="1"/>
              <a:t>ió</a:t>
            </a:r>
            <a:r>
              <a:rPr lang="en-US" b="0" baseline="0" dirty="0"/>
              <a:t>) or ‘los </a:t>
            </a:r>
            <a:r>
              <a:rPr lang="en-US" b="0" baseline="0" dirty="0" err="1"/>
              <a:t>voluntarios</a:t>
            </a:r>
            <a:r>
              <a:rPr lang="en-US" b="0" baseline="0" dirty="0"/>
              <a:t>’ (-</a:t>
            </a:r>
            <a:r>
              <a:rPr lang="en-US" b="0" baseline="0" dirty="0" err="1"/>
              <a:t>ieron</a:t>
            </a:r>
            <a:r>
              <a:rPr lang="en-US" b="0" baseline="0" dirty="0"/>
              <a:t>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shows the answers for this first part of the activity.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Students now listen again and decide which is the correct word depending on the number of the possessive adjective that they hear.</a:t>
            </a:r>
          </a:p>
          <a:p>
            <a:pPr marL="0" indent="0">
              <a:buNone/>
            </a:pPr>
            <a:endParaRPr lang="en-US" b="1" baseline="0" dirty="0"/>
          </a:p>
          <a:p>
            <a:pPr marL="0" indent="0">
              <a:buNone/>
            </a:pPr>
            <a:r>
              <a:rPr lang="en-US" b="1" baseline="0" dirty="0"/>
              <a:t>Notes: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Note that in the next slide students will be able to hear the complete sentences and focus on comprehension. 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Transcript:</a:t>
            </a:r>
          </a:p>
          <a:p>
            <a:pPr marL="228600" indent="-228600">
              <a:buAutoNum type="arabicPeriod"/>
            </a:pPr>
            <a:r>
              <a:rPr lang="en-GB" dirty="0" err="1"/>
              <a:t>Promovió</a:t>
            </a:r>
            <a:r>
              <a:rPr lang="en-GB" dirty="0"/>
              <a:t> los </a:t>
            </a:r>
            <a:r>
              <a:rPr lang="en-GB" dirty="0" err="1"/>
              <a:t>productos</a:t>
            </a:r>
            <a:r>
              <a:rPr lang="en-GB" dirty="0"/>
              <a:t> sin </a:t>
            </a:r>
            <a:r>
              <a:rPr lang="en-GB" dirty="0" err="1"/>
              <a:t>plástico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nuestra</a:t>
            </a:r>
            <a:r>
              <a:rPr lang="en-GB" dirty="0"/>
              <a:t>... </a:t>
            </a:r>
          </a:p>
          <a:p>
            <a:pPr marL="228600" indent="-228600">
              <a:buAutoNum type="arabicPeriod"/>
            </a:pPr>
            <a:r>
              <a:rPr lang="en-GB" dirty="0" err="1"/>
              <a:t>Describieron</a:t>
            </a:r>
            <a:r>
              <a:rPr lang="en-GB" dirty="0"/>
              <a:t> los </a:t>
            </a:r>
            <a:r>
              <a:rPr lang="en-GB" dirty="0" err="1"/>
              <a:t>efectos</a:t>
            </a:r>
            <a:r>
              <a:rPr lang="en-GB" dirty="0"/>
              <a:t> graves de los </a:t>
            </a:r>
            <a:r>
              <a:rPr lang="en-GB" dirty="0" err="1"/>
              <a:t>fuegos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nuestro</a:t>
            </a:r>
            <a:r>
              <a:rPr lang="en-GB" dirty="0"/>
              <a:t>...</a:t>
            </a:r>
          </a:p>
          <a:p>
            <a:pPr marL="228600" indent="-228600">
              <a:buAutoNum type="arabicPeriod"/>
            </a:pPr>
            <a:r>
              <a:rPr lang="en-GB" dirty="0" err="1"/>
              <a:t>Encendieron</a:t>
            </a:r>
            <a:r>
              <a:rPr lang="en-GB" dirty="0"/>
              <a:t> una luz con la </a:t>
            </a:r>
            <a:r>
              <a:rPr lang="en-GB" dirty="0" err="1"/>
              <a:t>energía</a:t>
            </a:r>
            <a:r>
              <a:rPr lang="en-GB" dirty="0"/>
              <a:t> de </a:t>
            </a:r>
            <a:r>
              <a:rPr lang="en-GB" dirty="0" err="1"/>
              <a:t>nuestra</a:t>
            </a:r>
            <a:r>
              <a:rPr lang="en-GB" dirty="0"/>
              <a:t>...</a:t>
            </a:r>
          </a:p>
          <a:p>
            <a:pPr marL="228600" indent="-228600">
              <a:buAutoNum type="arabicPeriod"/>
            </a:pPr>
            <a:r>
              <a:rPr lang="en-GB" dirty="0" err="1"/>
              <a:t>Ofreció</a:t>
            </a:r>
            <a:r>
              <a:rPr lang="en-GB" dirty="0"/>
              <a:t> </a:t>
            </a:r>
            <a:r>
              <a:rPr lang="en-GB" dirty="0" err="1"/>
              <a:t>ayuda</a:t>
            </a:r>
            <a:r>
              <a:rPr lang="en-GB" dirty="0"/>
              <a:t> con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actividades</a:t>
            </a:r>
            <a:r>
              <a:rPr lang="en-GB" dirty="0"/>
              <a:t> a </a:t>
            </a:r>
            <a:r>
              <a:rPr lang="en-GB" dirty="0" err="1"/>
              <a:t>nuestros</a:t>
            </a:r>
            <a:r>
              <a:rPr lang="en-GB" dirty="0"/>
              <a:t>...</a:t>
            </a:r>
          </a:p>
          <a:p>
            <a:pPr marL="228600" indent="-228600">
              <a:buAutoNum type="arabicPeriod"/>
            </a:pPr>
            <a:r>
              <a:rPr lang="en-GB" dirty="0" err="1"/>
              <a:t>Repartió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el </a:t>
            </a:r>
            <a:r>
              <a:rPr lang="en-GB" dirty="0" err="1"/>
              <a:t>planeta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nuestras</a:t>
            </a:r>
            <a:r>
              <a:rPr lang="en-GB" dirty="0"/>
              <a:t>...</a:t>
            </a:r>
          </a:p>
          <a:p>
            <a:pPr marL="228600" indent="-228600">
              <a:buAutoNum type="arabicPeriod"/>
            </a:pPr>
            <a:r>
              <a:rPr lang="en-GB" dirty="0" err="1"/>
              <a:t>Compartieron</a:t>
            </a:r>
            <a:r>
              <a:rPr lang="en-GB" dirty="0"/>
              <a:t> ideas y </a:t>
            </a:r>
            <a:r>
              <a:rPr lang="en-GB" dirty="0" err="1"/>
              <a:t>resolvieron</a:t>
            </a:r>
            <a:r>
              <a:rPr lang="en-GB" dirty="0"/>
              <a:t> </a:t>
            </a:r>
            <a:r>
              <a:rPr lang="en-GB" dirty="0" err="1"/>
              <a:t>nuestras</a:t>
            </a:r>
            <a:r>
              <a:rPr lang="en-GB" dirty="0"/>
              <a:t>...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Transcript</a:t>
            </a:r>
            <a:r>
              <a:rPr lang="en-GB" b="1" baseline="0" dirty="0"/>
              <a:t> (beige buttons):</a:t>
            </a:r>
          </a:p>
          <a:p>
            <a:pPr marL="228600" indent="-228600">
              <a:buAutoNum type="arabicPeriod"/>
            </a:pPr>
            <a:r>
              <a:rPr lang="en-GB" dirty="0" err="1"/>
              <a:t>Promovió</a:t>
            </a:r>
            <a:r>
              <a:rPr lang="en-GB" dirty="0"/>
              <a:t> los </a:t>
            </a:r>
            <a:r>
              <a:rPr lang="en-GB" dirty="0" err="1"/>
              <a:t>productos</a:t>
            </a:r>
            <a:r>
              <a:rPr lang="en-GB" dirty="0"/>
              <a:t> sin </a:t>
            </a:r>
            <a:r>
              <a:rPr lang="en-GB" dirty="0" err="1"/>
              <a:t>plástico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nuestra</a:t>
            </a:r>
            <a:r>
              <a:rPr lang="en-GB" dirty="0"/>
              <a:t> casa.</a:t>
            </a:r>
          </a:p>
          <a:p>
            <a:pPr marL="228600" indent="-228600">
              <a:buAutoNum type="arabicPeriod"/>
            </a:pPr>
            <a:r>
              <a:rPr lang="en-GB" dirty="0" err="1"/>
              <a:t>Describieron</a:t>
            </a:r>
            <a:r>
              <a:rPr lang="en-GB" dirty="0"/>
              <a:t> los </a:t>
            </a:r>
            <a:r>
              <a:rPr lang="en-GB" dirty="0" err="1"/>
              <a:t>efectos</a:t>
            </a:r>
            <a:r>
              <a:rPr lang="en-GB" dirty="0"/>
              <a:t> graves del </a:t>
            </a:r>
            <a:r>
              <a:rPr lang="en-GB" dirty="0" err="1"/>
              <a:t>fuego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nuestro</a:t>
            </a:r>
            <a:r>
              <a:rPr lang="en-GB" dirty="0"/>
              <a:t> bosque.</a:t>
            </a:r>
          </a:p>
          <a:p>
            <a:pPr marL="228600" indent="-228600">
              <a:buAutoNum type="arabicPeriod"/>
            </a:pPr>
            <a:r>
              <a:rPr lang="en-GB" dirty="0" err="1"/>
              <a:t>Encendieron</a:t>
            </a:r>
            <a:r>
              <a:rPr lang="en-GB" dirty="0"/>
              <a:t> una luz con la </a:t>
            </a:r>
            <a:r>
              <a:rPr lang="en-GB" dirty="0" err="1"/>
              <a:t>energía</a:t>
            </a:r>
            <a:r>
              <a:rPr lang="en-GB" dirty="0"/>
              <a:t> de </a:t>
            </a:r>
            <a:r>
              <a:rPr lang="en-GB" dirty="0" err="1"/>
              <a:t>nuestra</a:t>
            </a:r>
            <a:r>
              <a:rPr lang="en-GB" dirty="0"/>
              <a:t> </a:t>
            </a:r>
            <a:r>
              <a:rPr lang="en-GB" dirty="0" err="1"/>
              <a:t>basura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 err="1"/>
              <a:t>Ofreció</a:t>
            </a:r>
            <a:r>
              <a:rPr lang="en-GB" dirty="0"/>
              <a:t> </a:t>
            </a:r>
            <a:r>
              <a:rPr lang="en-GB" dirty="0" err="1"/>
              <a:t>ayuda</a:t>
            </a:r>
            <a:r>
              <a:rPr lang="en-GB" dirty="0"/>
              <a:t> con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actividades</a:t>
            </a:r>
            <a:r>
              <a:rPr lang="en-GB" dirty="0"/>
              <a:t> a </a:t>
            </a:r>
            <a:r>
              <a:rPr lang="en-GB" dirty="0" err="1"/>
              <a:t>nuestros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 err="1"/>
              <a:t>Repartió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el </a:t>
            </a:r>
            <a:r>
              <a:rPr lang="en-GB" dirty="0" err="1"/>
              <a:t>planeta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nuestras</a:t>
            </a:r>
            <a:r>
              <a:rPr lang="en-GB" dirty="0"/>
              <a:t> </a:t>
            </a:r>
            <a:r>
              <a:rPr lang="en-GB" dirty="0" err="1"/>
              <a:t>clases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 err="1"/>
              <a:t>Compartieron</a:t>
            </a:r>
            <a:r>
              <a:rPr lang="en-GB" dirty="0"/>
              <a:t> ideas y </a:t>
            </a:r>
            <a:r>
              <a:rPr lang="en-GB" dirty="0" err="1"/>
              <a:t>resolvieron</a:t>
            </a:r>
            <a:r>
              <a:rPr lang="en-GB" dirty="0"/>
              <a:t> </a:t>
            </a:r>
            <a:r>
              <a:rPr lang="en-GB" dirty="0" err="1"/>
              <a:t>nuestras</a:t>
            </a:r>
            <a:r>
              <a:rPr lang="en-GB" dirty="0"/>
              <a:t> </a:t>
            </a:r>
            <a:r>
              <a:rPr lang="en-GB" dirty="0" err="1"/>
              <a:t>dudas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2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Vocabulary introduction and practice</a:t>
            </a:r>
            <a:r>
              <a:rPr lang="en-GB" b="1" baseline="0" dirty="0"/>
              <a:t> slide [1/2]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3 minutes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 the teacher removes the English words or pictures (one by one) and they try to recall the English orally (chorally), looking at the Spanish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 the Spanish meanings are removed (one by one) and they to recall them orally (again, chorally), looking at the English (1 minute)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="0" baseline="0" dirty="0"/>
              <a:t>Optionally, further </a:t>
            </a:r>
            <a:r>
              <a:rPr lang="en-GB" baseline="0" dirty="0"/>
              <a:t>rounds of learning can be facilitated by one pupil turning away from the board, and his/her partner asking him/her the meanings (‘¿</a:t>
            </a:r>
            <a:r>
              <a:rPr lang="en-GB" baseline="0" dirty="0" err="1"/>
              <a:t>Cómo</a:t>
            </a:r>
            <a:r>
              <a:rPr lang="en-GB" baseline="0" dirty="0"/>
              <a:t> se dice X en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ym typeface="Wingdings" panose="05000000000000000000" pitchFamily="2" charset="2"/>
              </a:rPr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1.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lesson focuses on –e and 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why the ‘z’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produzco</a:t>
            </a:r>
            <a:r>
              <a:rPr lang="es-GB" dirty="0">
                <a:effectLst/>
              </a:rPr>
              <a:t> is not flagged.</a:t>
            </a:r>
            <a:endParaRPr lang="en-GB" baseline="0" dirty="0">
              <a:sym typeface="Wingdings" panose="05000000000000000000" pitchFamily="2" charset="2"/>
            </a:endParaRPr>
          </a:p>
          <a:p>
            <a:r>
              <a:rPr lang="en-GB" dirty="0"/>
              <a:t>2.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may help to remind students of words they already know with this stem change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675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[2/2]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Note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1. Students can write or say the meaning out 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778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4</a:t>
            </a:r>
            <a:r>
              <a:rPr lang="en-GB" b="1" baseline="0" dirty="0"/>
              <a:t> minutes </a:t>
            </a:r>
            <a:r>
              <a:rPr lang="en-GB" b="1" dirty="0"/>
              <a:t>(6 Slides)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revisit the meanings of particular nouns and verbs that will appear in the next two activities.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 students to note down which word is most closely linked to the word Daniel says.</a:t>
            </a:r>
          </a:p>
          <a:p>
            <a:r>
              <a:rPr lang="en-GB" dirty="0"/>
              <a:t>2. Click to reveal the answers.</a:t>
            </a:r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1437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[2/6]</a:t>
            </a:r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395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[3/6]</a:t>
            </a:r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69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[4/6]</a:t>
            </a:r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46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[5/6]</a:t>
            </a:r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271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[6/6]</a:t>
            </a:r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8421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[1/2]</a:t>
            </a:r>
          </a:p>
          <a:p>
            <a:r>
              <a:rPr lang="es-GB" b="1" dirty="0"/>
              <a:t>Timing</a:t>
            </a:r>
            <a:r>
              <a:rPr lang="es-GB" dirty="0"/>
              <a:t>: 10 min</a:t>
            </a:r>
          </a:p>
          <a:p>
            <a:endParaRPr lang="es-GB" dirty="0"/>
          </a:p>
          <a:p>
            <a:r>
              <a:rPr lang="es-GB" b="1" dirty="0"/>
              <a:t>Aim: </a:t>
            </a:r>
            <a:endParaRPr lang="en-GB" b="1" dirty="0"/>
          </a:p>
          <a:p>
            <a:r>
              <a:rPr lang="en-GB" dirty="0" err="1"/>
              <a:t>i</a:t>
            </a:r>
            <a:r>
              <a:rPr lang="en-GB" dirty="0"/>
              <a:t>) </a:t>
            </a:r>
            <a:r>
              <a:rPr lang="es-GB" dirty="0"/>
              <a:t>to practise </a:t>
            </a:r>
            <a:r>
              <a:rPr lang="en-GB" dirty="0"/>
              <a:t>oral production and aural</a:t>
            </a:r>
            <a:r>
              <a:rPr lang="en-GB" baseline="0" dirty="0"/>
              <a:t> recognition of </a:t>
            </a:r>
            <a:r>
              <a:rPr lang="es-GB" dirty="0"/>
              <a:t>3rd person singular and plural verb endings in preterite (–ió / –ieron).</a:t>
            </a:r>
            <a:endParaRPr lang="en-GB" dirty="0"/>
          </a:p>
          <a:p>
            <a:r>
              <a:rPr lang="en-GB" dirty="0"/>
              <a:t>ii) to</a:t>
            </a:r>
            <a:r>
              <a:rPr lang="en-GB" baseline="0" dirty="0"/>
              <a:t> understand the vocabulary in the text.</a:t>
            </a:r>
          </a:p>
          <a:p>
            <a:r>
              <a:rPr lang="en-GB" baseline="0" dirty="0"/>
              <a:t>iii) to gain confidence and fluency in reading aloud longer passages of text.</a:t>
            </a:r>
            <a:endParaRPr lang="es-GB" dirty="0"/>
          </a:p>
          <a:p>
            <a:endParaRPr lang="es-GB" dirty="0"/>
          </a:p>
          <a:p>
            <a:r>
              <a:rPr lang="es-GB" b="1" dirty="0"/>
              <a:t>Procedure</a:t>
            </a:r>
            <a:r>
              <a:rPr lang="es-GB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Hand out</a:t>
            </a:r>
            <a:r>
              <a:rPr lang="en-GB" baseline="0" dirty="0"/>
              <a:t> the printed speaking cards. Students should be in pairs for the activity.</a:t>
            </a:r>
            <a:endParaRPr lang="en-GB" dirty="0"/>
          </a:p>
          <a:p>
            <a:pPr marL="228600" indent="-228600">
              <a:buAutoNum type="arabicPeriod"/>
            </a:pPr>
            <a:r>
              <a:rPr lang="es-GB" dirty="0"/>
              <a:t>In pairs, student A reads out part 1</a:t>
            </a:r>
            <a:r>
              <a:rPr lang="en-GB" dirty="0"/>
              <a:t> (this slide) </a:t>
            </a:r>
            <a:r>
              <a:rPr lang="es-GB" dirty="0"/>
              <a:t>translating the English prompts in their speaking card into Spanish, whilst student B </a:t>
            </a:r>
            <a:r>
              <a:rPr lang="en-GB" dirty="0"/>
              <a:t>completes the missing words on their</a:t>
            </a:r>
            <a:r>
              <a:rPr lang="en-GB" baseline="0" dirty="0"/>
              <a:t> cards</a:t>
            </a:r>
            <a:r>
              <a:rPr lang="es-GB" dirty="0"/>
              <a:t>. </a:t>
            </a:r>
            <a:endParaRPr lang="en-GB" dirty="0"/>
          </a:p>
          <a:p>
            <a:pPr marL="228600" indent="-228600">
              <a:buAutoNum type="arabicPeriod"/>
            </a:pPr>
            <a:r>
              <a:rPr lang="es-GB" dirty="0"/>
              <a:t>Then, students swap roles.</a:t>
            </a:r>
            <a:r>
              <a:rPr lang="en-GB" dirty="0"/>
              <a:t> Student B reads out part 2 (next slide) </a:t>
            </a:r>
            <a:r>
              <a:rPr lang="es-GB" dirty="0"/>
              <a:t>translating the English prompts in their speaking card into Spanish</a:t>
            </a:r>
            <a:r>
              <a:rPr lang="en-GB" dirty="0"/>
              <a:t>, whilst student A writes the missing words on their</a:t>
            </a:r>
            <a:r>
              <a:rPr lang="en-GB" baseline="0" dirty="0"/>
              <a:t> cards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Use this slide and the next slide</a:t>
            </a:r>
            <a:r>
              <a:rPr lang="en-GB" baseline="0" dirty="0"/>
              <a:t> of the PPT to give feedback. Each click reveals a word that had to be produced orally by one student and written down by the other student.</a:t>
            </a:r>
            <a:endParaRPr lang="es-GB" dirty="0"/>
          </a:p>
          <a:p>
            <a:pPr marL="228600" indent="-228600">
              <a:buAutoNum type="arabicPeriod"/>
            </a:pPr>
            <a:endParaRPr lang="es-GB" dirty="0"/>
          </a:p>
          <a:p>
            <a:pPr marL="0" indent="0">
              <a:buNone/>
            </a:pPr>
            <a:r>
              <a:rPr lang="es-GB" b="1" dirty="0"/>
              <a:t>Notes</a:t>
            </a:r>
            <a:r>
              <a:rPr lang="es-GB" dirty="0"/>
              <a:t>:</a:t>
            </a:r>
          </a:p>
          <a:p>
            <a:pPr marL="228600" indent="-228600">
              <a:buAutoNum type="arabicPeriod"/>
            </a:pPr>
            <a:r>
              <a:rPr lang="es-GB" dirty="0"/>
              <a:t>Teachers can click on the box ‘Ayuda’ to see the verbs in infinitive used in this activity. </a:t>
            </a:r>
            <a:r>
              <a:rPr lang="en-GB" dirty="0"/>
              <a:t>Clicking</a:t>
            </a:r>
            <a:r>
              <a:rPr lang="es-GB" dirty="0"/>
              <a:t> the bo</a:t>
            </a:r>
            <a:r>
              <a:rPr lang="en-GB" dirty="0"/>
              <a:t>x</a:t>
            </a:r>
            <a:r>
              <a:rPr lang="es-GB" dirty="0"/>
              <a:t> again will make the callout disappear.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dirty="0"/>
              <a:t>Note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alternative</a:t>
            </a:r>
            <a:r>
              <a:rPr lang="es-ES" dirty="0"/>
              <a:t> </a:t>
            </a:r>
            <a:r>
              <a:rPr lang="es-ES" dirty="0" err="1"/>
              <a:t>activity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achieving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.</a:t>
            </a:r>
            <a:endParaRPr lang="es-ES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S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Sources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es-ES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information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News Mundo.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n.d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s-E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efectos del cambio climático que ya se pueden ver en América Latina - BBC News Mundo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[online]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at: &lt;https://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www.bbc.com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/mundo/noticias-america-latina-50634600&gt;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Alejandra, M., 2021. </a:t>
            </a:r>
            <a:r>
              <a:rPr lang="es-E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fenómenos climáticos adversos a los que se enfrentará América Latina, según el contundente informe de la ONU - BBC News Mundo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[online] BBC News Mundo.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at: &lt;https://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www.bbc.com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/mundo/noticias-58191363&gt;</a:t>
            </a:r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582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[2/2]</a:t>
            </a:r>
          </a:p>
          <a:p>
            <a:endParaRPr lang="es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r>
              <a:rPr lang="es-GB" b="0" dirty="0"/>
              <a:t>polo [3886]; glaciar [&lt;5000]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2996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OPTIONAL – different version for higher achieveing students </a:t>
            </a:r>
          </a:p>
          <a:p>
            <a:r>
              <a:rPr lang="es-GB" b="1" dirty="0"/>
              <a:t>[1/2]</a:t>
            </a:r>
          </a:p>
          <a:p>
            <a:r>
              <a:rPr lang="es-GB" b="1" dirty="0"/>
              <a:t>Timing</a:t>
            </a:r>
            <a:r>
              <a:rPr lang="es-GB" dirty="0"/>
              <a:t>: 10 min</a:t>
            </a:r>
          </a:p>
          <a:p>
            <a:endParaRPr lang="es-GB" dirty="0"/>
          </a:p>
          <a:p>
            <a:r>
              <a:rPr lang="es-GB" b="1" dirty="0"/>
              <a:t>Aim: </a:t>
            </a:r>
          </a:p>
          <a:p>
            <a:r>
              <a:rPr lang="es-GB" dirty="0"/>
              <a:t>to practise gender and number agreement of possessive adjectives ‘nuestro(s)’ and ‘nuestra(s)’.</a:t>
            </a:r>
          </a:p>
          <a:p>
            <a:r>
              <a:rPr lang="es-GB" dirty="0"/>
              <a:t>to practise 3rd person singular and plural verb endings in preterite (–ió / –ieron).</a:t>
            </a:r>
          </a:p>
          <a:p>
            <a:endParaRPr lang="es-GB" dirty="0"/>
          </a:p>
          <a:p>
            <a:r>
              <a:rPr lang="es-GB" b="1" dirty="0"/>
              <a:t>Procedure</a:t>
            </a:r>
            <a:r>
              <a:rPr lang="es-GB" dirty="0"/>
              <a:t>:</a:t>
            </a:r>
          </a:p>
          <a:p>
            <a:pPr marL="228600" indent="-228600">
              <a:buAutoNum type="arabicPeriod"/>
            </a:pPr>
            <a:r>
              <a:rPr lang="es-GB" dirty="0"/>
              <a:t>In pairs, students read out the text, translating the words in English into Spanish. Depending on the group’s ability, they could write down each word first.</a:t>
            </a:r>
          </a:p>
          <a:p>
            <a:pPr marL="228600" indent="-228600">
              <a:buAutoNum type="arabicPeriod"/>
            </a:pPr>
            <a:r>
              <a:rPr lang="es-GB" dirty="0"/>
              <a:t>Then, students listen to the recording to check their answers.</a:t>
            </a:r>
          </a:p>
          <a:p>
            <a:pPr marL="228600" indent="-228600">
              <a:buAutoNum type="arabicPeriod"/>
            </a:pPr>
            <a:r>
              <a:rPr lang="es-GB" dirty="0"/>
              <a:t>Finally, teachers can show the answers one by one.</a:t>
            </a:r>
          </a:p>
          <a:p>
            <a:pPr marL="228600" indent="-228600">
              <a:buAutoNum type="arabicPeriod"/>
            </a:pPr>
            <a:endParaRPr lang="es-GB" dirty="0"/>
          </a:p>
          <a:p>
            <a:pPr marL="0" indent="0">
              <a:buNone/>
            </a:pPr>
            <a:r>
              <a:rPr lang="es-GB" b="1" dirty="0"/>
              <a:t>Transcript:</a:t>
            </a:r>
          </a:p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Cuatro efectos graves del cambio climático en Latinoamérica [1/2]</a:t>
            </a:r>
            <a:endParaRPr lang="es-GB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Los efectos del cambio climático ya son visibles en muchas partes de Latinoamérica, aunque mucha gente todavía no los reconoce.</a:t>
            </a:r>
            <a:r>
              <a:rPr lang="es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El calor de la Tierra  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subió  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considerablemente después de la Revolución Industrial, y ahora sube cada año. Además, los gases en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nuestro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planeta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 parecieron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aumentar a un nivel máximo en 2018.</a:t>
            </a:r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En la última celebración del evento “Clima y Medioambiente” los científicos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describieron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los cuatro efectos principales del cambio climático en Latinoamérica:</a:t>
            </a:r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   </a:t>
            </a:r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1. Lluvias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. El año pasado muchos países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sufrieron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demasiadas lluvias, los ríos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crecieron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rápidamente y el agua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rompió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una gran cantidad de edificios.</a:t>
            </a:r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s-GB" dirty="0"/>
          </a:p>
          <a:p>
            <a:pPr marL="0" indent="0">
              <a:buNone/>
            </a:pPr>
            <a:r>
              <a:rPr lang="es-GB" b="1" dirty="0"/>
              <a:t>Notes</a:t>
            </a:r>
            <a:r>
              <a:rPr lang="es-GB" dirty="0"/>
              <a:t>:</a:t>
            </a:r>
          </a:p>
          <a:p>
            <a:pPr marL="228600" indent="-228600">
              <a:buAutoNum type="arabicPeriod"/>
            </a:pPr>
            <a:r>
              <a:rPr lang="es-GB" dirty="0"/>
              <a:t>Teachers can click on the box ‘Ayuda’ to see the verbs in infinitive used in this activity. Clikcing the boc again will make the callout disappear.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GB" dirty="0"/>
              <a:t>As an extra activity, and with the text fully in Spanish, students could </a:t>
            </a:r>
            <a:r>
              <a:rPr lang="es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work in pairs verbally translating the text into English, imagining they are interpreting a piece of news from Spanish as part of their job in an office. This is called ”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sight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interpreting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" -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from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written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to oral, in real time!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It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helps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automatisation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practice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simulated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 real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life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purpose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S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Sources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es-ES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information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News Mundo.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n.d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s-E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efectos del cambio climático que ya se pueden ver en América Latina - BBC News Mundo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[online]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at: &lt;https://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www.bbc.com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/mundo/noticias-america-latina-50634600&gt;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Alejandra, M., 2021. </a:t>
            </a:r>
            <a:r>
              <a:rPr lang="es-E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fenómenos climáticos adversos a los que se enfrentará América Latina, según el contundente informe de la ONU - BBC News Mundo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[online] BBC News Mundo.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at: &lt;https://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www.bbc.com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/mundo/noticias-58191363&gt;</a:t>
            </a:r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42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[2/2]</a:t>
            </a:r>
            <a:endParaRPr lang="en-GB" b="0" dirty="0"/>
          </a:p>
          <a:p>
            <a:endParaRPr lang="en-GB" b="0" dirty="0"/>
          </a:p>
          <a:p>
            <a:r>
              <a:rPr lang="en-GB" b="1" dirty="0"/>
              <a:t>Notes:</a:t>
            </a:r>
          </a:p>
          <a:p>
            <a:r>
              <a:rPr lang="en-GB" b="0" dirty="0"/>
              <a:t>1.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may help to remind students of words they already know with this stem change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dormir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551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[2/2]</a:t>
            </a:r>
          </a:p>
          <a:p>
            <a:endParaRPr lang="es-GB" b="1" dirty="0"/>
          </a:p>
          <a:p>
            <a:r>
              <a:rPr lang="es-GB" b="1" dirty="0"/>
              <a:t>Transcript: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[2/2]</a:t>
            </a:r>
            <a:endParaRPr lang="es-GB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2. Zonas muy secas.</a:t>
            </a:r>
            <a:r>
              <a:rPr lang="es-GB" sz="1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En segundo lugar, en otras zonas de los mismos países los campos no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recibieron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suficientes lluvias, un problema para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nuestras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frutas y verduras. Además, muchos bosques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desaparecieron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ES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3. Nivel del mar.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El calor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cubrió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 polos* y los glaciares* no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sobrevivieron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, así que el nivel del mar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subió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/>
            <a:endParaRPr lang="es-ES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4. Vientos fuertes. 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Los cambios en el clima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promovieron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 vientos más fuertes y muchas personas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perdieron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 todo, especialmente en la costa.</a:t>
            </a:r>
          </a:p>
          <a:p>
            <a:pPr algn="just"/>
            <a:endParaRPr lang="es-ES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Es esencial proteger el medioambiente para evitar estos daños. Cuidar la naturaleza es importante para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nuestra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 vida y para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 futuro en el planeta.</a:t>
            </a:r>
          </a:p>
          <a:p>
            <a:endParaRPr lang="es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r>
              <a:rPr lang="es-GB" b="0" dirty="0"/>
              <a:t>polo [3886]; glaciar [&lt;5000]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468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the agreement between the possessive adjective ‘</a:t>
            </a:r>
            <a:r>
              <a:rPr lang="en-GB" b="0" dirty="0" err="1"/>
              <a:t>nuestro</a:t>
            </a:r>
            <a:r>
              <a:rPr lang="en-GB" b="0" dirty="0"/>
              <a:t>(s)’ and ‘</a:t>
            </a:r>
            <a:r>
              <a:rPr lang="en-GB" b="0" dirty="0" err="1"/>
              <a:t>nuestra</a:t>
            </a:r>
            <a:r>
              <a:rPr lang="en-GB" b="0" dirty="0"/>
              <a:t>(s)’ and the noun.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dirty="0"/>
              <a:t>Students read each sentence in English and complete the Spanish translation with the missing words.</a:t>
            </a:r>
          </a:p>
          <a:p>
            <a:pPr marL="228600" indent="-228600">
              <a:buAutoNum type="arabicPeriod"/>
            </a:pPr>
            <a:r>
              <a:rPr lang="en-GB" b="0" dirty="0"/>
              <a:t>Teacher shows the answers one by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288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OPTIONAL</a:t>
            </a:r>
          </a:p>
          <a:p>
            <a:r>
              <a:rPr lang="en-US" b="1" dirty="0"/>
              <a:t>Timing: </a:t>
            </a:r>
            <a:r>
              <a:rPr lang="en-US" b="0" i="0" dirty="0"/>
              <a:t>6 minutes</a:t>
            </a:r>
          </a:p>
          <a:p>
            <a:endParaRPr lang="en-US" b="0" i="0" dirty="0"/>
          </a:p>
          <a:p>
            <a:r>
              <a:rPr lang="en-US" b="1" i="0" dirty="0"/>
              <a:t>Aims: </a:t>
            </a:r>
          </a:p>
          <a:p>
            <a:r>
              <a:rPr lang="en-US" b="0" i="0" dirty="0"/>
              <a:t>to </a:t>
            </a:r>
            <a:r>
              <a:rPr lang="en-GB" dirty="0"/>
              <a:t>practise agreement of singular and plural nouns with the possessive adjectives</a:t>
            </a:r>
            <a:r>
              <a:rPr lang="en-GB" baseline="0" dirty="0"/>
              <a:t> </a:t>
            </a:r>
            <a:r>
              <a:rPr lang="en-GB" dirty="0"/>
              <a:t>‘</a:t>
            </a:r>
            <a:r>
              <a:rPr lang="en-GB" dirty="0" err="1"/>
              <a:t>nuestro</a:t>
            </a:r>
            <a:r>
              <a:rPr lang="en-GB" dirty="0"/>
              <a:t>(s)’ and ‘</a:t>
            </a:r>
            <a:r>
              <a:rPr lang="en-GB" dirty="0" err="1"/>
              <a:t>nuestra</a:t>
            </a:r>
            <a:r>
              <a:rPr lang="en-GB" dirty="0"/>
              <a:t>(s)’.</a:t>
            </a:r>
          </a:p>
          <a:p>
            <a:r>
              <a:rPr lang="en-GB" dirty="0"/>
              <a:t>to practise agreement of 3rd person singular and plural verb endings in the past (–</a:t>
            </a:r>
            <a:r>
              <a:rPr lang="en-GB" dirty="0" err="1"/>
              <a:t>ió</a:t>
            </a:r>
            <a:r>
              <a:rPr lang="en-GB" dirty="0"/>
              <a:t> / –</a:t>
            </a:r>
            <a:r>
              <a:rPr lang="en-GB" dirty="0" err="1"/>
              <a:t>ieron</a:t>
            </a:r>
            <a:r>
              <a:rPr lang="en-GB" dirty="0"/>
              <a:t>).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Students write each sentence in Spanish.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Teacher s</a:t>
            </a:r>
            <a:r>
              <a:rPr lang="en-GB" baseline="0" dirty="0">
                <a:sym typeface="Wingdings" panose="05000000000000000000" pitchFamily="2" charset="2"/>
              </a:rPr>
              <a:t>hows answers one by one and give feedback.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titular [2889]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0175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ALTERNATIVE ANSWER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This slide allows both the English and Spanish sentences to be seen at the same time during feedback.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Click to bring up each answer.</a:t>
            </a:r>
            <a:endParaRPr b="0"/>
          </a:p>
        </p:txBody>
      </p:sp>
      <p:sp>
        <p:nvSpPr>
          <p:cNvPr id="393" name="Google Shape;39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78697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latin typeface="+mn-lt"/>
                <a:ea typeface="Calibri"/>
                <a:cs typeface="Calibri"/>
                <a:sym typeface="Calibri"/>
              </a:rPr>
              <a:t>Note that this week’s homework revisits vocabulary from Year 7 and Year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latin typeface="+mn-lt"/>
                <a:ea typeface="Calibri"/>
                <a:cs typeface="Calibri"/>
                <a:sym typeface="Calibri"/>
              </a:rPr>
              <a:t>The answers are available here: https://</a:t>
            </a:r>
            <a:r>
              <a:rPr lang="en-GB" sz="1200" i="0" dirty="0" err="1">
                <a:latin typeface="+mn-lt"/>
                <a:ea typeface="Calibri"/>
                <a:cs typeface="Calibri"/>
                <a:sym typeface="Calibri"/>
              </a:rPr>
              <a:t>resources.ncelp.org</a:t>
            </a:r>
            <a:r>
              <a:rPr lang="en-GB" sz="1200" i="0" dirty="0">
                <a:latin typeface="+mn-lt"/>
                <a:ea typeface="Calibri"/>
                <a:cs typeface="Calibri"/>
                <a:sym typeface="Calibri"/>
              </a:rPr>
              <a:t>/concern/resources/mp48sf162?locale=</a:t>
            </a:r>
            <a:r>
              <a:rPr lang="en-GB" sz="1200" i="0" dirty="0" err="1">
                <a:latin typeface="+mn-lt"/>
                <a:ea typeface="Calibri"/>
                <a:cs typeface="Calibri"/>
                <a:sym typeface="Calibri"/>
              </a:rPr>
              <a:t>en</a:t>
            </a:r>
            <a:endParaRPr sz="1200" i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48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dirty="0"/>
              <a:t>to gain</a:t>
            </a:r>
            <a:r>
              <a:rPr lang="en-GB" baseline="0" dirty="0"/>
              <a:t> confidence in producing the SSCs [</a:t>
            </a:r>
            <a:r>
              <a:rPr lang="en-GB" baseline="0" dirty="0" err="1"/>
              <a:t>ja</a:t>
            </a:r>
            <a:r>
              <a:rPr lang="en-GB" baseline="0" dirty="0"/>
              <a:t>], [jo], [</a:t>
            </a:r>
            <a:r>
              <a:rPr lang="en-GB" baseline="0" dirty="0" err="1"/>
              <a:t>ju</a:t>
            </a:r>
            <a:r>
              <a:rPr lang="en-GB" baseline="0" dirty="0"/>
              <a:t>] and [</a:t>
            </a:r>
            <a:r>
              <a:rPr lang="en-GB" baseline="0" dirty="0" err="1"/>
              <a:t>ga</a:t>
            </a:r>
            <a:r>
              <a:rPr lang="en-GB" baseline="0" dirty="0"/>
              <a:t>], [go], [</a:t>
            </a:r>
            <a:r>
              <a:rPr lang="en-GB" baseline="0" dirty="0" err="1"/>
              <a:t>gu</a:t>
            </a:r>
            <a:r>
              <a:rPr lang="en-GB" baseline="0" dirty="0"/>
              <a:t>] in context.</a:t>
            </a:r>
          </a:p>
          <a:p>
            <a:endParaRPr lang="en-GB" baseline="0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dirty="0"/>
              <a:t>Students listen to the recordings modelling the SSCs.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Then, they read the text out loud in pairs, paying attention to the pronunciation of the words with the SSCs in question (in bold).</a:t>
            </a:r>
          </a:p>
          <a:p>
            <a:pPr marL="228600" indent="-228600">
              <a:buAutoNum type="arabicPeriod"/>
            </a:pPr>
            <a:r>
              <a:rPr lang="en-GB" dirty="0"/>
              <a:t>Finally, students try to translate the text orally. This could be done in pairs or as a whole group activity.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indent="0">
              <a:buNone/>
            </a:pPr>
            <a:r>
              <a:rPr lang="en-GB" b="0" baseline="0" dirty="0" err="1"/>
              <a:t>justo</a:t>
            </a:r>
            <a:r>
              <a:rPr lang="en-GB" b="0" baseline="0" dirty="0"/>
              <a:t> [1511]; </a:t>
            </a:r>
            <a:r>
              <a:rPr lang="en-GB" b="0" baseline="0" dirty="0" err="1"/>
              <a:t>hoja</a:t>
            </a:r>
            <a:r>
              <a:rPr lang="en-GB" b="0" baseline="0" dirty="0"/>
              <a:t>; [916]; </a:t>
            </a:r>
            <a:r>
              <a:rPr lang="en-GB" b="0" baseline="0" dirty="0" err="1"/>
              <a:t>apunte</a:t>
            </a:r>
            <a:r>
              <a:rPr lang="en-GB" b="0" baseline="0" dirty="0"/>
              <a:t> [4865]; </a:t>
            </a:r>
            <a:r>
              <a:rPr lang="en-GB" b="0" baseline="0" dirty="0" err="1"/>
              <a:t>papelera</a:t>
            </a:r>
            <a:r>
              <a:rPr lang="en-GB" b="0" baseline="0" dirty="0"/>
              <a:t> [&gt;5000]; </a:t>
            </a:r>
            <a:r>
              <a:rPr lang="en-GB" b="0" baseline="0" dirty="0" err="1"/>
              <a:t>reciclaje</a:t>
            </a:r>
            <a:r>
              <a:rPr lang="en-GB" b="0" baseline="0" dirty="0"/>
              <a:t> [&gt;5000]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16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Timing</a:t>
            </a:r>
            <a:r>
              <a:rPr lang="en-GB" sz="12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: 2 minutes</a:t>
            </a:r>
          </a:p>
          <a:p>
            <a:endParaRPr lang="en-GB" sz="1200" baseline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b="1" dirty="0"/>
              <a:t>Aim:</a:t>
            </a:r>
            <a:r>
              <a:rPr lang="en-GB" b="1" baseline="0" dirty="0"/>
              <a:t> </a:t>
            </a:r>
            <a:r>
              <a:rPr lang="en-GB" dirty="0"/>
              <a:t>to revisit the </a:t>
            </a:r>
            <a:r>
              <a:rPr lang="en-GB" baseline="0" dirty="0"/>
              <a:t>–e ending for 3</a:t>
            </a:r>
            <a:r>
              <a:rPr lang="en-GB" baseline="30000" dirty="0"/>
              <a:t>rd</a:t>
            </a:r>
            <a:r>
              <a:rPr lang="en-GB" baseline="0" dirty="0"/>
              <a:t> person singular and the </a:t>
            </a:r>
            <a:r>
              <a:rPr lang="en-GB" dirty="0"/>
              <a:t>–en ending for 3</a:t>
            </a:r>
            <a:r>
              <a:rPr lang="en-GB" baseline="30000" dirty="0"/>
              <a:t>rd</a:t>
            </a:r>
            <a:r>
              <a:rPr lang="en-GB" dirty="0"/>
              <a:t> person plural of ‘–er’ and ‘–</a:t>
            </a:r>
            <a:r>
              <a:rPr lang="en-GB" dirty="0" err="1"/>
              <a:t>ir</a:t>
            </a:r>
            <a:r>
              <a:rPr lang="en-GB" dirty="0"/>
              <a:t>’ verbs.</a:t>
            </a:r>
            <a:r>
              <a:rPr lang="en-GB" baseline="0" dirty="0"/>
              <a:t> </a:t>
            </a:r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</a:p>
          <a:p>
            <a:r>
              <a:rPr lang="en-GB" b="0" baseline="0" dirty="0"/>
              <a:t>1. Click to go through the explanation and examples on this slide.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998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7 minutes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exercise to practise distinguishing between ‘-er’ and ‘-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verbs in the 3</a:t>
            </a:r>
            <a:r>
              <a:rPr lang="en-GB" sz="1200" b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singular and plural.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write 1-10 in their books and ‘it’ or ‘they’ for each.  Answers appear on each mouse click.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 of sentences should also be checked. Students could work in pairs to discuss the meanings of the sentences (see next slide).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callout explaining what an ’ONG’ is appear at the beginning of the activity. ONG is the acronym for ‘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Gubernamental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NGO in English.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item 10: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English the translation might require an additional couple of words: ‘It decides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actions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take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order to look after the environment’.</a:t>
            </a:r>
            <a:endParaRPr lang="es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reciclaje</a:t>
            </a:r>
            <a:r>
              <a:rPr lang="en-GB" b="0" baseline="0" dirty="0"/>
              <a:t> [&gt;5000]; </a:t>
            </a:r>
            <a:r>
              <a:rPr lang="en-GB" b="0" baseline="0" dirty="0" err="1"/>
              <a:t>sostenible</a:t>
            </a:r>
            <a:r>
              <a:rPr lang="en-GB" b="0" baseline="0" dirty="0"/>
              <a:t> [4993]; </a:t>
            </a:r>
            <a:r>
              <a:rPr lang="en-GB" b="0" baseline="0" dirty="0" err="1"/>
              <a:t>benéfico</a:t>
            </a:r>
            <a:r>
              <a:rPr lang="en-GB" b="0" baseline="0" dirty="0"/>
              <a:t> [&gt;5000] </a:t>
            </a:r>
            <a:r>
              <a:rPr lang="en-GB" b="0" baseline="0" dirty="0" err="1"/>
              <a:t>climático</a:t>
            </a:r>
            <a:r>
              <a:rPr lang="en-GB" b="0" baseline="0" dirty="0"/>
              <a:t> [3788]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4AA3A-6297-4A81-B074-FA71CC3753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98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[1/2]</a:t>
            </a:r>
          </a:p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recap ‘mi/mis’ and 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indent="0">
              <a:buNone/>
            </a:pPr>
            <a:r>
              <a:rPr lang="en-GB" b="1" baseline="0" dirty="0"/>
              <a:t>Notes:</a:t>
            </a:r>
          </a:p>
          <a:p>
            <a:r>
              <a:rPr lang="en-GB" b="0" baseline="0" dirty="0"/>
              <a:t>1. H</a:t>
            </a:r>
            <a:r>
              <a:rPr lang="en-GB" baseline="0" dirty="0"/>
              <a:t>ighlight the fact that the form of the verb in the 3</a:t>
            </a:r>
            <a:r>
              <a:rPr lang="en-GB" baseline="30000" dirty="0"/>
              <a:t>rd</a:t>
            </a:r>
            <a:r>
              <a:rPr lang="en-GB" baseline="0" dirty="0"/>
              <a:t> person changes between singular and plural to agree with the possessive adjective and noun in number (but not gender).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706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[2/2]</a:t>
            </a:r>
          </a:p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recap ‘mi/mis’ and 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indent="0">
              <a:buNone/>
            </a:pPr>
            <a:r>
              <a:rPr lang="en-GB" b="1" baseline="0" dirty="0"/>
              <a:t>Notes:</a:t>
            </a:r>
          </a:p>
          <a:p>
            <a:r>
              <a:rPr lang="en-GB" b="0" baseline="0" dirty="0"/>
              <a:t>1. H</a:t>
            </a:r>
            <a:r>
              <a:rPr lang="en-GB" baseline="0" dirty="0"/>
              <a:t>ighlight the fact that the form of the verb in the 3</a:t>
            </a:r>
            <a:r>
              <a:rPr lang="en-GB" baseline="30000" dirty="0"/>
              <a:t>rd</a:t>
            </a:r>
            <a:r>
              <a:rPr lang="en-GB" baseline="0" dirty="0"/>
              <a:t> person changes between singular and plural to agree with the possessive adjective and noun in number (but not gender).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838200" y="1923393"/>
            <a:ext cx="603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25.png"/><Relationship Id="rId5" Type="http://schemas.openxmlformats.org/officeDocument/2006/relationships/audio" Target="../media/audio13.wav"/><Relationship Id="rId10" Type="http://schemas.openxmlformats.org/officeDocument/2006/relationships/image" Target="../media/image24.png"/><Relationship Id="rId4" Type="http://schemas.openxmlformats.org/officeDocument/2006/relationships/audio" Target="../media/audio12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image" Target="../media/image28.png"/><Relationship Id="rId4" Type="http://schemas.openxmlformats.org/officeDocument/2006/relationships/audio" Target="../media/audio16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3" Type="http://schemas.openxmlformats.org/officeDocument/2006/relationships/image" Target="../media/image3.jpe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5.png"/><Relationship Id="rId10" Type="http://schemas.openxmlformats.org/officeDocument/2006/relationships/audio" Target="../media/audio5.wav"/><Relationship Id="rId4" Type="http://schemas.openxmlformats.org/officeDocument/2006/relationships/image" Target="../media/image4.png"/><Relationship Id="rId9" Type="http://schemas.openxmlformats.org/officeDocument/2006/relationships/audio" Target="../media/audio4.wav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35.png"/><Relationship Id="rId18" Type="http://schemas.openxmlformats.org/officeDocument/2006/relationships/image" Target="../media/image40.tiff"/><Relationship Id="rId3" Type="http://schemas.openxmlformats.org/officeDocument/2006/relationships/image" Target="../media/image5.png"/><Relationship Id="rId7" Type="http://schemas.openxmlformats.org/officeDocument/2006/relationships/audio" Target="../media/audio22.wav"/><Relationship Id="rId12" Type="http://schemas.openxmlformats.org/officeDocument/2006/relationships/image" Target="../media/image34.png"/><Relationship Id="rId17" Type="http://schemas.openxmlformats.org/officeDocument/2006/relationships/image" Target="../media/image39.tif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19" Type="http://schemas.openxmlformats.org/officeDocument/2006/relationships/image" Target="../media/image41.tiff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iff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25.wav"/><Relationship Id="rId7" Type="http://schemas.openxmlformats.org/officeDocument/2006/relationships/audio" Target="../media/audio29.wav"/><Relationship Id="rId12" Type="http://schemas.openxmlformats.org/officeDocument/2006/relationships/image" Target="../media/image5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8.wav"/><Relationship Id="rId11" Type="http://schemas.openxmlformats.org/officeDocument/2006/relationships/image" Target="../media/image54.tiff"/><Relationship Id="rId5" Type="http://schemas.openxmlformats.org/officeDocument/2006/relationships/audio" Target="../media/audio27.wav"/><Relationship Id="rId10" Type="http://schemas.openxmlformats.org/officeDocument/2006/relationships/image" Target="../media/image53.png"/><Relationship Id="rId4" Type="http://schemas.openxmlformats.org/officeDocument/2006/relationships/audio" Target="../media/audio26.wav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4.wav"/><Relationship Id="rId11" Type="http://schemas.openxmlformats.org/officeDocument/2006/relationships/image" Target="../media/image55.tiff"/><Relationship Id="rId5" Type="http://schemas.openxmlformats.org/officeDocument/2006/relationships/audio" Target="../media/audio33.wav"/><Relationship Id="rId10" Type="http://schemas.openxmlformats.org/officeDocument/2006/relationships/image" Target="../media/image54.tiff"/><Relationship Id="rId4" Type="http://schemas.openxmlformats.org/officeDocument/2006/relationships/audio" Target="../media/audio32.wav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tif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9.tiff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izlet.com/gb/601659911/year-9-spanish-term-21-week-6-flash-cards/" TargetMode="External"/><Relationship Id="rId5" Type="http://schemas.openxmlformats.org/officeDocument/2006/relationships/hyperlink" Target="https://resources.ncelp.org/concern/resources/nk322f993?locale=en" TargetMode="Externa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" descr="background rectangle"/>
          <p:cNvGrpSpPr/>
          <p:nvPr/>
        </p:nvGrpSpPr>
        <p:grpSpPr>
          <a:xfrm>
            <a:off x="0" y="0"/>
            <a:ext cx="12192000" cy="6858000"/>
            <a:chOff x="-56445" y="0"/>
            <a:chExt cx="12192000" cy="6858000"/>
          </a:xfrm>
        </p:grpSpPr>
        <p:grpSp>
          <p:nvGrpSpPr>
            <p:cNvPr id="55" name="Google Shape;55;p1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</p:grpSpPr>
          <p:sp>
            <p:nvSpPr>
              <p:cNvPr id="56" name="Google Shape;56;p1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solidFill>
                <a:srgbClr val="FDEF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entury Gothic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solidFill>
                <a:srgbClr val="FDEF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entury Gothic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58" name="Google Shape;58;p1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9" name="Google Shape;59;p1" descr="background rectangle"/>
          <p:cNvSpPr/>
          <p:nvPr/>
        </p:nvSpPr>
        <p:spPr>
          <a:xfrm>
            <a:off x="0" y="-2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60;p1"/>
          <p:cNvSpPr txBox="1">
            <a:spLocks noGrp="1"/>
          </p:cNvSpPr>
          <p:nvPr>
            <p:ph type="ctrTitle"/>
          </p:nvPr>
        </p:nvSpPr>
        <p:spPr>
          <a:xfrm>
            <a:off x="155948" y="2080389"/>
            <a:ext cx="9107973" cy="1260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entury Gothic"/>
              <a:buNone/>
            </a:pPr>
            <a:r>
              <a:rPr lang="en-GB" sz="4000" b="1" dirty="0">
                <a:solidFill>
                  <a:srgbClr val="FFFFFF"/>
                </a:solidFill>
              </a:rPr>
              <a:t>Talking about the environment</a:t>
            </a:r>
            <a:endParaRPr sz="4000" dirty="0"/>
          </a:p>
        </p:txBody>
      </p:sp>
      <p:sp>
        <p:nvSpPr>
          <p:cNvPr id="61" name="Google Shape;61;p1"/>
          <p:cNvSpPr txBox="1">
            <a:spLocks noGrp="1"/>
          </p:cNvSpPr>
          <p:nvPr>
            <p:ph type="subTitle" idx="1"/>
          </p:nvPr>
        </p:nvSpPr>
        <p:spPr>
          <a:xfrm>
            <a:off x="155948" y="3366763"/>
            <a:ext cx="7685070" cy="145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>
                <a:solidFill>
                  <a:schemeClr val="lt1"/>
                </a:solidFill>
              </a:rPr>
              <a:t>-er/-</a:t>
            </a:r>
            <a:r>
              <a:rPr lang="en-GB" dirty="0" err="1">
                <a:solidFill>
                  <a:schemeClr val="lt1"/>
                </a:solidFill>
              </a:rPr>
              <a:t>ir</a:t>
            </a:r>
            <a:r>
              <a:rPr lang="en-GB" dirty="0">
                <a:solidFill>
                  <a:schemeClr val="lt1"/>
                </a:solidFill>
              </a:rPr>
              <a:t> verbs 3rd person singular present(-e)</a:t>
            </a:r>
            <a:endParaRPr dirty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GB" dirty="0">
                <a:solidFill>
                  <a:schemeClr val="lt1"/>
                </a:solidFill>
              </a:rPr>
              <a:t>-er/</a:t>
            </a:r>
            <a:r>
              <a:rPr lang="en-GB" dirty="0" err="1">
                <a:solidFill>
                  <a:schemeClr val="lt1"/>
                </a:solidFill>
              </a:rPr>
              <a:t>ir</a:t>
            </a:r>
            <a:r>
              <a:rPr lang="en-GB" dirty="0">
                <a:solidFill>
                  <a:schemeClr val="lt1"/>
                </a:solidFill>
              </a:rPr>
              <a:t> verbs 3</a:t>
            </a:r>
            <a:r>
              <a:rPr lang="en-GB" baseline="30000" dirty="0">
                <a:solidFill>
                  <a:schemeClr val="lt1"/>
                </a:solidFill>
              </a:rPr>
              <a:t>rd</a:t>
            </a:r>
            <a:r>
              <a:rPr lang="en-GB" dirty="0">
                <a:solidFill>
                  <a:schemeClr val="lt1"/>
                </a:solidFill>
              </a:rPr>
              <a:t> person plural present (-</a:t>
            </a:r>
            <a:r>
              <a:rPr lang="en-GB" dirty="0" err="1">
                <a:solidFill>
                  <a:schemeClr val="lt1"/>
                </a:solidFill>
              </a:rPr>
              <a:t>en</a:t>
            </a:r>
            <a:r>
              <a:rPr lang="en-GB" dirty="0">
                <a:solidFill>
                  <a:schemeClr val="lt1"/>
                </a:solidFill>
              </a:rPr>
              <a:t>)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GB" dirty="0">
                <a:solidFill>
                  <a:schemeClr val="lt1"/>
                </a:solidFill>
              </a:rPr>
              <a:t>Possessive adjectives: mi/mi and </a:t>
            </a:r>
            <a:r>
              <a:rPr lang="en-GB" dirty="0" err="1">
                <a:solidFill>
                  <a:schemeClr val="lt1"/>
                </a:solidFill>
              </a:rPr>
              <a:t>tu</a:t>
            </a:r>
            <a:r>
              <a:rPr lang="en-GB" dirty="0">
                <a:solidFill>
                  <a:schemeClr val="lt1"/>
                </a:solidFill>
              </a:rPr>
              <a:t>/</a:t>
            </a:r>
            <a:r>
              <a:rPr lang="en-GB" dirty="0" err="1">
                <a:solidFill>
                  <a:schemeClr val="lt1"/>
                </a:solidFill>
              </a:rPr>
              <a:t>tus</a:t>
            </a:r>
            <a:r>
              <a:rPr lang="en-GB" dirty="0">
                <a:solidFill>
                  <a:schemeClr val="lt1"/>
                </a:solidFill>
              </a:rPr>
              <a:t>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None/>
            </a:pPr>
            <a:endParaRPr sz="2800" dirty="0"/>
          </a:p>
        </p:txBody>
      </p:sp>
      <p:sp>
        <p:nvSpPr>
          <p:cNvPr id="62" name="Google Shape;62;p1"/>
          <p:cNvSpPr txBox="1"/>
          <p:nvPr/>
        </p:nvSpPr>
        <p:spPr>
          <a:xfrm>
            <a:off x="225242" y="4914785"/>
            <a:ext cx="5784972" cy="99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</a:pPr>
            <a:r>
              <a:rPr lang="en-GB" sz="22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Y9 Spanish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</a:pPr>
            <a:r>
              <a:rPr lang="en-GB" sz="22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 2.1 - Week 5 - Lesson 37</a:t>
            </a:r>
            <a:endParaRPr/>
          </a:p>
        </p:txBody>
      </p:sp>
      <p:sp>
        <p:nvSpPr>
          <p:cNvPr id="63" name="Google Shape;63;p1"/>
          <p:cNvSpPr txBox="1"/>
          <p:nvPr/>
        </p:nvSpPr>
        <p:spPr>
          <a:xfrm>
            <a:off x="214816" y="5780283"/>
            <a:ext cx="4361409" cy="95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</a:pP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Amanda </a:t>
            </a:r>
            <a:r>
              <a:rPr lang="en-GB" sz="1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Izquierdo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Louise Caruso, Pete Watson</a:t>
            </a:r>
            <a:b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Artwork: Mark Davies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Twentieth Century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</a:pP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Date updated: </a:t>
            </a:r>
            <a:r>
              <a:rPr lang="en-GB"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29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/10/21</a:t>
            </a:r>
            <a:endParaRPr dirty="0"/>
          </a:p>
        </p:txBody>
      </p:sp>
      <p:pic>
        <p:nvPicPr>
          <p:cNvPr id="64" name="Google Shape;64;p1" descr="NCELP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561" y="6458444"/>
            <a:ext cx="3077513" cy="288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94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138389" y="1086959"/>
            <a:ext cx="3796859" cy="4988202"/>
          </a:xfrm>
          <a:prstGeom prst="wedgeRoundRectCallout">
            <a:avLst>
              <a:gd name="adj1" fmla="val 26164"/>
              <a:gd name="adj2" fmla="val 487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46" y="291010"/>
            <a:ext cx="10495707" cy="736592"/>
          </a:xfrm>
        </p:spPr>
        <p:txBody>
          <a:bodyPr>
            <a:noAutofit/>
          </a:bodyPr>
          <a:lstStyle/>
          <a:p>
            <a:r>
              <a:rPr lang="en-GB" sz="2200" dirty="0"/>
              <a:t>Daniel y Hugo </a:t>
            </a:r>
            <a:r>
              <a:rPr lang="en-GB" sz="2200" dirty="0" err="1"/>
              <a:t>están</a:t>
            </a:r>
            <a:r>
              <a:rPr lang="en-GB" sz="2200" dirty="0"/>
              <a:t> </a:t>
            </a:r>
            <a:r>
              <a:rPr lang="en-GB" sz="2200" dirty="0" err="1"/>
              <a:t>en</a:t>
            </a:r>
            <a:r>
              <a:rPr lang="en-GB" sz="2200" dirty="0"/>
              <a:t> </a:t>
            </a:r>
            <a:r>
              <a:rPr lang="en-GB" sz="2200" dirty="0" err="1"/>
              <a:t>clase</a:t>
            </a:r>
            <a:r>
              <a:rPr lang="en-GB" sz="2200" dirty="0"/>
              <a:t> de </a:t>
            </a:r>
            <a:r>
              <a:rPr lang="en-GB" sz="2200" dirty="0" err="1"/>
              <a:t>ciencias</a:t>
            </a:r>
            <a:r>
              <a:rPr lang="en-GB" sz="2200" dirty="0"/>
              <a:t> y </a:t>
            </a:r>
            <a:r>
              <a:rPr lang="en-GB" sz="2200" dirty="0" err="1"/>
              <a:t>hablan</a:t>
            </a:r>
            <a:r>
              <a:rPr lang="en-GB" sz="2200" dirty="0"/>
              <a:t> </a:t>
            </a:r>
            <a:r>
              <a:rPr lang="en-GB" sz="2200" dirty="0" err="1"/>
              <a:t>sobre</a:t>
            </a:r>
            <a:r>
              <a:rPr lang="en-GB" sz="2200" dirty="0"/>
              <a:t> las </a:t>
            </a:r>
            <a:r>
              <a:rPr lang="en-GB" sz="2200" dirty="0" err="1"/>
              <a:t>actividades</a:t>
            </a:r>
            <a:r>
              <a:rPr lang="en-GB" sz="2200" dirty="0"/>
              <a:t> de personas </a:t>
            </a:r>
            <a:r>
              <a:rPr lang="en-GB" sz="2200" dirty="0" err="1"/>
              <a:t>diferentes</a:t>
            </a:r>
            <a:r>
              <a:rPr lang="en-GB" sz="2200" dirty="0"/>
              <a:t> para </a:t>
            </a:r>
            <a:r>
              <a:rPr lang="en-GB" sz="2200" dirty="0" err="1"/>
              <a:t>cuidar</a:t>
            </a:r>
            <a:r>
              <a:rPr lang="en-GB" sz="2200" dirty="0"/>
              <a:t> el </a:t>
            </a:r>
            <a:r>
              <a:rPr lang="en-GB" sz="2200" dirty="0" err="1"/>
              <a:t>planeta</a:t>
            </a:r>
            <a:r>
              <a:rPr lang="en-GB" sz="2200" dirty="0"/>
              <a:t>. Lee y </a:t>
            </a:r>
            <a:r>
              <a:rPr lang="en-GB" sz="2200" dirty="0" err="1"/>
              <a:t>completa</a:t>
            </a:r>
            <a:r>
              <a:rPr lang="en-GB" sz="2200" dirty="0"/>
              <a:t> la </a:t>
            </a:r>
            <a:r>
              <a:rPr lang="en-GB" sz="2200" dirty="0" err="1"/>
              <a:t>tabla</a:t>
            </a:r>
            <a:r>
              <a:rPr lang="en-GB" sz="2200" dirty="0"/>
              <a:t>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575527"/>
              </p:ext>
            </p:extLst>
          </p:nvPr>
        </p:nvGraphicFramePr>
        <p:xfrm>
          <a:off x="3989579" y="1138536"/>
          <a:ext cx="8031084" cy="517831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9558">
                  <a:extLst>
                    <a:ext uri="{9D8B030D-6E8A-4147-A177-3AD203B41FA5}">
                      <a16:colId xmlns:a16="http://schemas.microsoft.com/office/drawing/2014/main" val="3206824347"/>
                    </a:ext>
                  </a:extLst>
                </a:gridCol>
                <a:gridCol w="1801164">
                  <a:extLst>
                    <a:ext uri="{9D8B030D-6E8A-4147-A177-3AD203B41FA5}">
                      <a16:colId xmlns:a16="http://schemas.microsoft.com/office/drawing/2014/main" val="1768000936"/>
                    </a:ext>
                  </a:extLst>
                </a:gridCol>
                <a:gridCol w="1801164">
                  <a:extLst>
                    <a:ext uri="{9D8B030D-6E8A-4147-A177-3AD203B41FA5}">
                      <a16:colId xmlns:a16="http://schemas.microsoft.com/office/drawing/2014/main" val="1811842677"/>
                    </a:ext>
                  </a:extLst>
                </a:gridCol>
                <a:gridCol w="2079599">
                  <a:extLst>
                    <a:ext uri="{9D8B030D-6E8A-4147-A177-3AD203B41FA5}">
                      <a16:colId xmlns:a16="http://schemas.microsoft.com/office/drawing/2014/main" val="3059335764"/>
                    </a:ext>
                  </a:extLst>
                </a:gridCol>
                <a:gridCol w="2079599">
                  <a:extLst>
                    <a:ext uri="{9D8B030D-6E8A-4147-A177-3AD203B41FA5}">
                      <a16:colId xmlns:a16="http://schemas.microsoft.com/office/drawing/2014/main" val="3067793377"/>
                    </a:ext>
                  </a:extLst>
                </a:gridCol>
              </a:tblGrid>
              <a:tr h="376932"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Quién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Qué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729201"/>
                  </a:ext>
                </a:extLst>
              </a:tr>
              <a:tr h="66688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i="0" u="none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</a:t>
                      </a:r>
                      <a:r>
                        <a:rPr lang="en-GB" sz="2000" i="0" u="non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hermana</a:t>
                      </a:r>
                      <a:endParaRPr lang="en-GB" sz="2000" i="0" u="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hermanas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29130"/>
                  </a:ext>
                </a:extLst>
              </a:tr>
              <a:tr h="42562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primas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prima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091157"/>
                  </a:ext>
                </a:extLst>
              </a:tr>
              <a:tr h="66688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directores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director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767386"/>
                  </a:ext>
                </a:extLst>
              </a:tr>
              <a:tr h="66688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profesora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profesoras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736822"/>
                  </a:ext>
                </a:extLst>
              </a:tr>
              <a:tr h="66688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compañeros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compañero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673169"/>
                  </a:ext>
                </a:extLst>
              </a:tr>
              <a:tr h="42562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padre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padres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846313"/>
                  </a:ext>
                </a:extLst>
              </a:tr>
              <a:tr h="42562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tíos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tío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73804"/>
                  </a:ext>
                </a:extLst>
              </a:tr>
              <a:tr h="66688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hermanos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hermano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3592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907786" y="1510452"/>
            <a:ext cx="2382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prefers public transport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4255" y="258166"/>
            <a:ext cx="109388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346" y="1204185"/>
            <a:ext cx="3936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1. “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Prefiere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transporte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público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”.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275406" y="1685011"/>
            <a:ext cx="1662255" cy="40011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4290684" y="2218338"/>
            <a:ext cx="1662255" cy="41264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3A63B-ED0F-3D47-969F-FD462966A8F8}"/>
              </a:ext>
            </a:extLst>
          </p:cNvPr>
          <p:cNvSpPr/>
          <p:nvPr/>
        </p:nvSpPr>
        <p:spPr>
          <a:xfrm>
            <a:off x="171346" y="1879248"/>
            <a:ext cx="3808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2. “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Recogen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basura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”.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1B54E6-254F-394E-908D-59CDAC48DBFE}"/>
              </a:ext>
            </a:extLst>
          </p:cNvPr>
          <p:cNvSpPr/>
          <p:nvPr/>
        </p:nvSpPr>
        <p:spPr>
          <a:xfrm>
            <a:off x="171346" y="2246535"/>
            <a:ext cx="3796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3. “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Promueve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la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colaboración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*”.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C4056-A1A5-E949-A1A9-DAFF8566A0C1}"/>
              </a:ext>
            </a:extLst>
          </p:cNvPr>
          <p:cNvSpPr/>
          <p:nvPr/>
        </p:nvSpPr>
        <p:spPr>
          <a:xfrm>
            <a:off x="171346" y="2921598"/>
            <a:ext cx="3936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4. “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Ofrece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apoyo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otros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voluntarios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EE4E60-AE88-D547-B456-C69A176CD321}"/>
              </a:ext>
            </a:extLst>
          </p:cNvPr>
          <p:cNvSpPr/>
          <p:nvPr/>
        </p:nvSpPr>
        <p:spPr>
          <a:xfrm>
            <a:off x="171346" y="3596661"/>
            <a:ext cx="3690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5. “No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encienden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las luces”.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B3028F-8382-E74A-BEFB-F5AD5D8704F6}"/>
              </a:ext>
            </a:extLst>
          </p:cNvPr>
          <p:cNvSpPr/>
          <p:nvPr/>
        </p:nvSpPr>
        <p:spPr>
          <a:xfrm>
            <a:off x="171346" y="3963948"/>
            <a:ext cx="30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6. ”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Nunca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conducen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”.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56B409-FF8D-7E4D-AC6E-F7B2BF723A9E}"/>
              </a:ext>
            </a:extLst>
          </p:cNvPr>
          <p:cNvSpPr/>
          <p:nvPr/>
        </p:nvSpPr>
        <p:spPr>
          <a:xfrm>
            <a:off x="171346" y="4331235"/>
            <a:ext cx="3936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7. “Dirige una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organización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apoyo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al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medioamente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”.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22EEB9-CB10-B44E-9C6F-495D8EC8260A}"/>
              </a:ext>
            </a:extLst>
          </p:cNvPr>
          <p:cNvSpPr/>
          <p:nvPr/>
        </p:nvSpPr>
        <p:spPr>
          <a:xfrm>
            <a:off x="171346" y="5006295"/>
            <a:ext cx="3831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8. “No come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productos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animales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”.</a:t>
            </a:r>
          </a:p>
        </p:txBody>
      </p:sp>
      <p:pic>
        <p:nvPicPr>
          <p:cNvPr id="19" name="Imagen 18" descr="Forma, Círculo&#10;&#10;Descripción generada automáticamente">
            <a:extLst>
              <a:ext uri="{FF2B5EF4-FFF2-40B4-BE49-F238E27FC236}">
                <a16:creationId xmlns:a16="http://schemas.microsoft.com/office/drawing/2014/main" id="{5B9F8F5D-3DDE-464A-967D-4969975C20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312" y="5380753"/>
            <a:ext cx="934247" cy="934247"/>
          </a:xfrm>
          <a:prstGeom prst="rect">
            <a:avLst/>
          </a:prstGeom>
        </p:spPr>
      </p:pic>
      <p:pic>
        <p:nvPicPr>
          <p:cNvPr id="24" name="Imagen 23" descr="Imagen que contiene juguete, muñeca, lego&#10;&#10;Descripción generada automáticamente">
            <a:extLst>
              <a:ext uri="{FF2B5EF4-FFF2-40B4-BE49-F238E27FC236}">
                <a16:creationId xmlns:a16="http://schemas.microsoft.com/office/drawing/2014/main" id="{8EE99C35-6C3F-E346-BE60-22E104A87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4398" l="9846" r="91077">
                        <a14:foregroundMark x1="53846" y1="61064" x2="91077" y2="34454"/>
                        <a14:foregroundMark x1="64615" y1="89636" x2="33846" y2="93277"/>
                        <a14:foregroundMark x1="63385" y1="94118" x2="53846" y2="94678"/>
                        <a14:foregroundMark x1="60000" y1="58543" x2="24923" y2="57143"/>
                        <a14:foregroundMark x1="39385" y1="83473" x2="35385" y2="82073"/>
                        <a14:foregroundMark x1="35385" y1="84874" x2="40308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139" y="5268230"/>
            <a:ext cx="902980" cy="99393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81E79F96-B660-0F45-BFA3-2E4A6B3CD722}"/>
              </a:ext>
            </a:extLst>
          </p:cNvPr>
          <p:cNvSpPr txBox="1"/>
          <p:nvPr/>
        </p:nvSpPr>
        <p:spPr>
          <a:xfrm>
            <a:off x="7932335" y="1664340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sister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A813E07-0B99-8D4C-93E9-9700332C0CF1}"/>
              </a:ext>
            </a:extLst>
          </p:cNvPr>
          <p:cNvSpPr txBox="1"/>
          <p:nvPr/>
        </p:nvSpPr>
        <p:spPr>
          <a:xfrm>
            <a:off x="7928715" y="2251160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cousins (f)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B1BE1FA-8AAA-944F-B2A2-73FBEC968F59}"/>
              </a:ext>
            </a:extLst>
          </p:cNvPr>
          <p:cNvSpPr txBox="1"/>
          <p:nvPr/>
        </p:nvSpPr>
        <p:spPr>
          <a:xfrm>
            <a:off x="7928715" y="2782052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director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D5ED8A5-BDB7-D243-9269-858E3B09665F}"/>
              </a:ext>
            </a:extLst>
          </p:cNvPr>
          <p:cNvSpPr txBox="1"/>
          <p:nvPr/>
        </p:nvSpPr>
        <p:spPr>
          <a:xfrm>
            <a:off x="7932335" y="3517516"/>
            <a:ext cx="196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teacher (f)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2F93A32-A250-0644-8039-F2B40C0A98C0}"/>
              </a:ext>
            </a:extLst>
          </p:cNvPr>
          <p:cNvSpPr txBox="1"/>
          <p:nvPr/>
        </p:nvSpPr>
        <p:spPr>
          <a:xfrm>
            <a:off x="7932335" y="4164003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classmates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553B4FE-D425-FF44-9F38-8187C8932E76}"/>
              </a:ext>
            </a:extLst>
          </p:cNvPr>
          <p:cNvSpPr txBox="1"/>
          <p:nvPr/>
        </p:nvSpPr>
        <p:spPr>
          <a:xfrm>
            <a:off x="7928715" y="4757839"/>
            <a:ext cx="17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parents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F8E0C1C-1F9D-D54A-BA65-EC0B53193AC4}"/>
              </a:ext>
            </a:extLst>
          </p:cNvPr>
          <p:cNvSpPr txBox="1"/>
          <p:nvPr/>
        </p:nvSpPr>
        <p:spPr>
          <a:xfrm>
            <a:off x="7928715" y="5199665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uncle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4D63484-4475-7A40-8262-53AC5FFBEE2F}"/>
              </a:ext>
            </a:extLst>
          </p:cNvPr>
          <p:cNvSpPr txBox="1"/>
          <p:nvPr/>
        </p:nvSpPr>
        <p:spPr>
          <a:xfrm>
            <a:off x="7928715" y="5765195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brother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6F601C5-A9D6-8545-80EA-3B8DD80694F8}"/>
              </a:ext>
            </a:extLst>
          </p:cNvPr>
          <p:cNvSpPr txBox="1"/>
          <p:nvPr/>
        </p:nvSpPr>
        <p:spPr>
          <a:xfrm>
            <a:off x="3202949" y="6395453"/>
            <a:ext cx="395973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Century Gothic" panose="020B0502020202020204" pitchFamily="34" charset="0"/>
              </a:rPr>
              <a:t>*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colaboración = </a:t>
            </a:r>
            <a:r>
              <a:rPr lang="es-E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collaboration</a:t>
            </a:r>
            <a:endParaRPr lang="x-none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4">
            <a:extLst>
              <a:ext uri="{FF2B5EF4-FFF2-40B4-BE49-F238E27FC236}">
                <a16:creationId xmlns:a16="http://schemas.microsoft.com/office/drawing/2014/main" id="{1424384B-FDB9-0F4E-BB49-22AF5513772E}"/>
              </a:ext>
            </a:extLst>
          </p:cNvPr>
          <p:cNvSpPr txBox="1"/>
          <p:nvPr/>
        </p:nvSpPr>
        <p:spPr>
          <a:xfrm>
            <a:off x="9925188" y="2248765"/>
            <a:ext cx="218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collect rubbish</a:t>
            </a:r>
          </a:p>
        </p:txBody>
      </p:sp>
      <p:sp>
        <p:nvSpPr>
          <p:cNvPr id="56" name="TextBox 4">
            <a:extLst>
              <a:ext uri="{FF2B5EF4-FFF2-40B4-BE49-F238E27FC236}">
                <a16:creationId xmlns:a16="http://schemas.microsoft.com/office/drawing/2014/main" id="{9E380BD0-D8EA-E445-8EBA-463137FAE675}"/>
              </a:ext>
            </a:extLst>
          </p:cNvPr>
          <p:cNvSpPr txBox="1"/>
          <p:nvPr/>
        </p:nvSpPr>
        <p:spPr>
          <a:xfrm>
            <a:off x="9927781" y="2631203"/>
            <a:ext cx="218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promotes collaboration</a:t>
            </a:r>
          </a:p>
        </p:txBody>
      </p:sp>
      <p:sp>
        <p:nvSpPr>
          <p:cNvPr id="57" name="TextBox 4">
            <a:extLst>
              <a:ext uri="{FF2B5EF4-FFF2-40B4-BE49-F238E27FC236}">
                <a16:creationId xmlns:a16="http://schemas.microsoft.com/office/drawing/2014/main" id="{C0036383-19A1-1242-ABDD-6ABBB6C52F25}"/>
              </a:ext>
            </a:extLst>
          </p:cNvPr>
          <p:cNvSpPr txBox="1"/>
          <p:nvPr/>
        </p:nvSpPr>
        <p:spPr>
          <a:xfrm>
            <a:off x="9925188" y="5199665"/>
            <a:ext cx="218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directs a charity</a:t>
            </a:r>
          </a:p>
        </p:txBody>
      </p:sp>
      <p:sp>
        <p:nvSpPr>
          <p:cNvPr id="59" name="TextBox 4">
            <a:extLst>
              <a:ext uri="{FF2B5EF4-FFF2-40B4-BE49-F238E27FC236}">
                <a16:creationId xmlns:a16="http://schemas.microsoft.com/office/drawing/2014/main" id="{3B3CA451-0FA2-984B-A5C5-F8C4F516E66D}"/>
              </a:ext>
            </a:extLst>
          </p:cNvPr>
          <p:cNvSpPr txBox="1"/>
          <p:nvPr/>
        </p:nvSpPr>
        <p:spPr>
          <a:xfrm>
            <a:off x="9955964" y="4045668"/>
            <a:ext cx="1992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don’t turn the lights on</a:t>
            </a:r>
          </a:p>
        </p:txBody>
      </p:sp>
      <p:sp>
        <p:nvSpPr>
          <p:cNvPr id="60" name="TextBox 4">
            <a:extLst>
              <a:ext uri="{FF2B5EF4-FFF2-40B4-BE49-F238E27FC236}">
                <a16:creationId xmlns:a16="http://schemas.microsoft.com/office/drawing/2014/main" id="{59D6AB41-6FED-C842-BA53-9E9068F5B52F}"/>
              </a:ext>
            </a:extLst>
          </p:cNvPr>
          <p:cNvSpPr txBox="1"/>
          <p:nvPr/>
        </p:nvSpPr>
        <p:spPr>
          <a:xfrm>
            <a:off x="9925188" y="4789755"/>
            <a:ext cx="199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never drive</a:t>
            </a:r>
          </a:p>
        </p:txBody>
      </p:sp>
      <p:sp>
        <p:nvSpPr>
          <p:cNvPr id="61" name="TextBox 4">
            <a:extLst>
              <a:ext uri="{FF2B5EF4-FFF2-40B4-BE49-F238E27FC236}">
                <a16:creationId xmlns:a16="http://schemas.microsoft.com/office/drawing/2014/main" id="{C155EB5F-668D-A54D-8460-1B83743F4368}"/>
              </a:ext>
            </a:extLst>
          </p:cNvPr>
          <p:cNvSpPr txBox="1"/>
          <p:nvPr/>
        </p:nvSpPr>
        <p:spPr>
          <a:xfrm>
            <a:off x="9930231" y="3349083"/>
            <a:ext cx="2338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offers help to other volunteers</a:t>
            </a:r>
          </a:p>
        </p:txBody>
      </p:sp>
      <p:sp>
        <p:nvSpPr>
          <p:cNvPr id="62" name="TextBox 4">
            <a:extLst>
              <a:ext uri="{FF2B5EF4-FFF2-40B4-BE49-F238E27FC236}">
                <a16:creationId xmlns:a16="http://schemas.microsoft.com/office/drawing/2014/main" id="{317950A1-8C95-2349-B5C2-81A6B39C2013}"/>
              </a:ext>
            </a:extLst>
          </p:cNvPr>
          <p:cNvSpPr txBox="1"/>
          <p:nvPr/>
        </p:nvSpPr>
        <p:spPr>
          <a:xfrm>
            <a:off x="9890200" y="5601213"/>
            <a:ext cx="230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does not eat animal products</a:t>
            </a:r>
          </a:p>
        </p:txBody>
      </p:sp>
      <p:sp>
        <p:nvSpPr>
          <p:cNvPr id="64" name="Rounded Rectangle 21">
            <a:extLst>
              <a:ext uri="{FF2B5EF4-FFF2-40B4-BE49-F238E27FC236}">
                <a16:creationId xmlns:a16="http://schemas.microsoft.com/office/drawing/2014/main" id="{9DAC179B-F095-5B42-BF67-1CD564028B35}"/>
              </a:ext>
            </a:extLst>
          </p:cNvPr>
          <p:cNvSpPr/>
          <p:nvPr/>
        </p:nvSpPr>
        <p:spPr>
          <a:xfrm>
            <a:off x="4290683" y="3521368"/>
            <a:ext cx="1662255" cy="41264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ounded Rectangle 21">
            <a:extLst>
              <a:ext uri="{FF2B5EF4-FFF2-40B4-BE49-F238E27FC236}">
                <a16:creationId xmlns:a16="http://schemas.microsoft.com/office/drawing/2014/main" id="{DCAB39B1-CF0A-A948-8E64-BD2DF42F46AE}"/>
              </a:ext>
            </a:extLst>
          </p:cNvPr>
          <p:cNvSpPr/>
          <p:nvPr/>
        </p:nvSpPr>
        <p:spPr>
          <a:xfrm>
            <a:off x="4298702" y="4129739"/>
            <a:ext cx="1662255" cy="623815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ounded Rectangle 21">
            <a:extLst>
              <a:ext uri="{FF2B5EF4-FFF2-40B4-BE49-F238E27FC236}">
                <a16:creationId xmlns:a16="http://schemas.microsoft.com/office/drawing/2014/main" id="{B5549DAB-9E58-7C4D-8FDE-51B6C00A96D4}"/>
              </a:ext>
            </a:extLst>
          </p:cNvPr>
          <p:cNvSpPr/>
          <p:nvPr/>
        </p:nvSpPr>
        <p:spPr>
          <a:xfrm>
            <a:off x="6093874" y="4767681"/>
            <a:ext cx="1662255" cy="41264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ounded Rectangle 21">
            <a:extLst>
              <a:ext uri="{FF2B5EF4-FFF2-40B4-BE49-F238E27FC236}">
                <a16:creationId xmlns:a16="http://schemas.microsoft.com/office/drawing/2014/main" id="{C58F84D3-152A-4A4F-9F41-3D6086334C5F}"/>
              </a:ext>
            </a:extLst>
          </p:cNvPr>
          <p:cNvSpPr/>
          <p:nvPr/>
        </p:nvSpPr>
        <p:spPr>
          <a:xfrm>
            <a:off x="6079152" y="5201181"/>
            <a:ext cx="1662255" cy="41264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ounded Rectangle 21">
            <a:extLst>
              <a:ext uri="{FF2B5EF4-FFF2-40B4-BE49-F238E27FC236}">
                <a16:creationId xmlns:a16="http://schemas.microsoft.com/office/drawing/2014/main" id="{FD9CF00D-2384-B24B-889F-6B2DE7A2C5F0}"/>
              </a:ext>
            </a:extLst>
          </p:cNvPr>
          <p:cNvSpPr/>
          <p:nvPr/>
        </p:nvSpPr>
        <p:spPr>
          <a:xfrm>
            <a:off x="6079151" y="5759014"/>
            <a:ext cx="1662255" cy="41264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ounded Rectangle 21">
            <a:extLst>
              <a:ext uri="{FF2B5EF4-FFF2-40B4-BE49-F238E27FC236}">
                <a16:creationId xmlns:a16="http://schemas.microsoft.com/office/drawing/2014/main" id="{33075409-ED16-AB46-99F9-D31CDA094436}"/>
              </a:ext>
            </a:extLst>
          </p:cNvPr>
          <p:cNvSpPr/>
          <p:nvPr/>
        </p:nvSpPr>
        <p:spPr>
          <a:xfrm>
            <a:off x="6079150" y="2784391"/>
            <a:ext cx="1662255" cy="41264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170528F4-27A1-0043-AD0C-2B70FF8C3A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742" y="2044828"/>
            <a:ext cx="858006" cy="8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CC71740-44FF-3A4C-801E-59B86A75BD62}"/>
              </a:ext>
            </a:extLst>
          </p:cNvPr>
          <p:cNvSpPr/>
          <p:nvPr/>
        </p:nvSpPr>
        <p:spPr>
          <a:xfrm>
            <a:off x="9781346" y="258166"/>
            <a:ext cx="214679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9DE65B-5090-4A49-BDD4-4B31C4387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346" y="272544"/>
            <a:ext cx="2146798" cy="400920"/>
          </a:xfrm>
        </p:spPr>
        <p:txBody>
          <a:bodyPr>
            <a:normAutofit/>
          </a:bodyPr>
          <a:lstStyle/>
          <a:p>
            <a:r>
              <a:rPr lang="x-none" sz="2000" b="1" dirty="0">
                <a:solidFill>
                  <a:schemeClr val="bg1"/>
                </a:solidFill>
              </a:rPr>
              <a:t>escuchar</a:t>
            </a:r>
            <a:r>
              <a:rPr lang="en-GB" sz="2000" b="1" dirty="0">
                <a:solidFill>
                  <a:schemeClr val="bg1"/>
                </a:solidFill>
              </a:rPr>
              <a:t> / leer</a:t>
            </a:r>
            <a:endParaRPr lang="x-none" sz="20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20777D-6E22-4D41-A619-86DF31149B8C}"/>
              </a:ext>
            </a:extLst>
          </p:cNvPr>
          <p:cNvSpPr txBox="1"/>
          <p:nvPr/>
        </p:nvSpPr>
        <p:spPr>
          <a:xfrm>
            <a:off x="147945" y="272544"/>
            <a:ext cx="963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Lucía también habla con Nadia sobre las actividades de otras personas para cuidar el medio ambiente.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y elige la opción correcta:</a:t>
            </a:r>
            <a:endParaRPr kumimoji="0" lang="x-none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3894222-B8CD-D640-BFCC-DA7038A3B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9266"/>
              </p:ext>
            </p:extLst>
          </p:nvPr>
        </p:nvGraphicFramePr>
        <p:xfrm>
          <a:off x="238457" y="1647980"/>
          <a:ext cx="10663092" cy="438961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14727">
                  <a:extLst>
                    <a:ext uri="{9D8B030D-6E8A-4147-A177-3AD203B41FA5}">
                      <a16:colId xmlns:a16="http://schemas.microsoft.com/office/drawing/2014/main" val="3373404141"/>
                    </a:ext>
                  </a:extLst>
                </a:gridCol>
                <a:gridCol w="1077865">
                  <a:extLst>
                    <a:ext uri="{9D8B030D-6E8A-4147-A177-3AD203B41FA5}">
                      <a16:colId xmlns:a16="http://schemas.microsoft.com/office/drawing/2014/main" val="866668155"/>
                    </a:ext>
                  </a:extLst>
                </a:gridCol>
                <a:gridCol w="1077865">
                  <a:extLst>
                    <a:ext uri="{9D8B030D-6E8A-4147-A177-3AD203B41FA5}">
                      <a16:colId xmlns:a16="http://schemas.microsoft.com/office/drawing/2014/main" val="3543733215"/>
                    </a:ext>
                  </a:extLst>
                </a:gridCol>
                <a:gridCol w="7392635">
                  <a:extLst>
                    <a:ext uri="{9D8B030D-6E8A-4147-A177-3AD203B41FA5}">
                      <a16:colId xmlns:a16="http://schemas.microsoft.com/office/drawing/2014/main" val="1836302954"/>
                    </a:ext>
                  </a:extLst>
                </a:gridCol>
              </a:tblGrid>
              <a:tr h="44551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 err="1">
                          <a:solidFill>
                            <a:srgbClr val="203864"/>
                          </a:solidFill>
                        </a:rPr>
                        <a:t>my</a:t>
                      </a:r>
                      <a:endParaRPr lang="x-none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 err="1">
                          <a:solidFill>
                            <a:srgbClr val="203864"/>
                          </a:solidFill>
                        </a:rPr>
                        <a:t>your</a:t>
                      </a:r>
                      <a:endParaRPr lang="x-none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0" dirty="0">
                          <a:solidFill>
                            <a:srgbClr val="203864"/>
                          </a:solidFill>
                        </a:rPr>
                        <a:t>¿Cuál es la opción correcta?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145701"/>
                  </a:ext>
                </a:extLst>
              </a:tr>
              <a:tr h="98602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…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 promueve el reciclaje*.</a:t>
                      </a:r>
                    </a:p>
                    <a:p>
                      <a:pPr marL="457200" indent="-457200" algn="l">
                        <a:buAutoNum type="alphaLcParenR"/>
                      </a:pP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... promueven el reciclaje*.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653463"/>
                  </a:ext>
                </a:extLst>
              </a:tr>
              <a:tr h="98602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+mj-lt"/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+mj-lt"/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produce vídeos sobre el medioambiente.</a:t>
                      </a: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…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producen vídeos sobre el medioambiente.</a:t>
                      </a: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98895"/>
                  </a:ext>
                </a:extLst>
              </a:tr>
              <a:tr h="98602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...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prohíben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el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uso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de luz artificial.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prohíbe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el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uso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de luz artificial.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512310"/>
                  </a:ext>
                </a:extLst>
              </a:tr>
              <a:tr h="98602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hacen actividades con organizaciones benéficas.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hace actividades con organizaciones benéficas.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205056"/>
                  </a:ext>
                </a:extLst>
              </a:tr>
            </a:tbl>
          </a:graphicData>
        </a:graphic>
      </p:graphicFrame>
      <p:sp>
        <p:nvSpPr>
          <p:cNvPr id="8" name="Action Button: Custom 20">
            <a:hlinkClick r:id="" action="ppaction://noaction" highlightClick="1">
              <a:snd r:embed="rId3" name="1 Mis profesores.wav"/>
            </a:hlinkClick>
            <a:extLst>
              <a:ext uri="{FF2B5EF4-FFF2-40B4-BE49-F238E27FC236}">
                <a16:creationId xmlns:a16="http://schemas.microsoft.com/office/drawing/2014/main" id="{A76103A9-8866-A544-8C09-CAF16FF2D49D}"/>
              </a:ext>
            </a:extLst>
          </p:cNvPr>
          <p:cNvSpPr/>
          <p:nvPr/>
        </p:nvSpPr>
        <p:spPr>
          <a:xfrm>
            <a:off x="556000" y="2374993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20">
            <a:hlinkClick r:id="" action="ppaction://noaction" highlightClick="1">
              <a:snd r:embed="rId4" name="2 Tu amigo.wav"/>
            </a:hlinkClick>
            <a:extLst>
              <a:ext uri="{FF2B5EF4-FFF2-40B4-BE49-F238E27FC236}">
                <a16:creationId xmlns:a16="http://schemas.microsoft.com/office/drawing/2014/main" id="{F56D27E2-3DAE-9A4A-B9A4-AB02267927F1}"/>
              </a:ext>
            </a:extLst>
          </p:cNvPr>
          <p:cNvSpPr/>
          <p:nvPr/>
        </p:nvSpPr>
        <p:spPr>
          <a:xfrm>
            <a:off x="553200" y="3348946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Action Button: Custom 20">
            <a:hlinkClick r:id="" action="ppaction://noaction" highlightClick="1">
              <a:snd r:embed="rId5" name="3 Mi directora.wav"/>
            </a:hlinkClick>
            <a:extLst>
              <a:ext uri="{FF2B5EF4-FFF2-40B4-BE49-F238E27FC236}">
                <a16:creationId xmlns:a16="http://schemas.microsoft.com/office/drawing/2014/main" id="{9F566B3A-A841-6548-896E-CFB202C0389D}"/>
              </a:ext>
            </a:extLst>
          </p:cNvPr>
          <p:cNvSpPr/>
          <p:nvPr/>
        </p:nvSpPr>
        <p:spPr>
          <a:xfrm>
            <a:off x="553200" y="4323462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Action Button: Custom 20">
            <a:hlinkClick r:id="" action="ppaction://noaction" highlightClick="1">
              <a:snd r:embed="rId6" name="4 Tus compan%CC%83eros.wav"/>
            </a:hlinkClick>
            <a:extLst>
              <a:ext uri="{FF2B5EF4-FFF2-40B4-BE49-F238E27FC236}">
                <a16:creationId xmlns:a16="http://schemas.microsoft.com/office/drawing/2014/main" id="{531A320B-728F-224F-B5E0-5C5AB62F967D}"/>
              </a:ext>
            </a:extLst>
          </p:cNvPr>
          <p:cNvSpPr/>
          <p:nvPr/>
        </p:nvSpPr>
        <p:spPr>
          <a:xfrm>
            <a:off x="553200" y="5297978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Anillo 48">
            <a:extLst>
              <a:ext uri="{FF2B5EF4-FFF2-40B4-BE49-F238E27FC236}">
                <a16:creationId xmlns:a16="http://schemas.microsoft.com/office/drawing/2014/main" id="{BC688F44-5AE0-BD45-BAEA-72D2D3EAE8D8}"/>
              </a:ext>
            </a:extLst>
          </p:cNvPr>
          <p:cNvSpPr/>
          <p:nvPr/>
        </p:nvSpPr>
        <p:spPr>
          <a:xfrm>
            <a:off x="3449328" y="2582472"/>
            <a:ext cx="534653" cy="358751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6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9629E786-B1AD-2B44-AB06-F9F14FC3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300" y="2389841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C1D2B38-6B72-BE44-BB9A-98B1DBE04F4A}"/>
              </a:ext>
            </a:extLst>
          </p:cNvPr>
          <p:cNvSpPr txBox="1"/>
          <p:nvPr/>
        </p:nvSpPr>
        <p:spPr>
          <a:xfrm>
            <a:off x="3202949" y="6395453"/>
            <a:ext cx="281198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Century Gothic" panose="020B0502020202020204" pitchFamily="34" charset="0"/>
              </a:rPr>
              <a:t>*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reciclaje</a:t>
            </a:r>
            <a:r>
              <a:rPr lang="x-none" sz="20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= </a:t>
            </a:r>
            <a:r>
              <a:rPr lang="es-E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recycling</a:t>
            </a:r>
            <a:endParaRPr lang="x-none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6166481B-F34D-9341-A9A2-776D1B83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003" y="3429000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8805E880-C115-7D44-90AC-ADFCB529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300" y="4346189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9B996C86-7988-5A45-920D-09547B2F0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003" y="5312992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nillo 16">
            <a:extLst>
              <a:ext uri="{FF2B5EF4-FFF2-40B4-BE49-F238E27FC236}">
                <a16:creationId xmlns:a16="http://schemas.microsoft.com/office/drawing/2014/main" id="{E2205043-DA6B-FB41-8655-88FF545CDE25}"/>
              </a:ext>
            </a:extLst>
          </p:cNvPr>
          <p:cNvSpPr/>
          <p:nvPr/>
        </p:nvSpPr>
        <p:spPr>
          <a:xfrm>
            <a:off x="3449328" y="3249624"/>
            <a:ext cx="534653" cy="358751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Anillo 17">
            <a:extLst>
              <a:ext uri="{FF2B5EF4-FFF2-40B4-BE49-F238E27FC236}">
                <a16:creationId xmlns:a16="http://schemas.microsoft.com/office/drawing/2014/main" id="{F36AA50A-CEEB-7F46-949F-101020A33B2D}"/>
              </a:ext>
            </a:extLst>
          </p:cNvPr>
          <p:cNvSpPr/>
          <p:nvPr/>
        </p:nvSpPr>
        <p:spPr>
          <a:xfrm>
            <a:off x="3449327" y="4546244"/>
            <a:ext cx="534653" cy="358751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Anillo 18">
            <a:extLst>
              <a:ext uri="{FF2B5EF4-FFF2-40B4-BE49-F238E27FC236}">
                <a16:creationId xmlns:a16="http://schemas.microsoft.com/office/drawing/2014/main" id="{D69CC7D0-9D0A-8543-8937-6AB2FEA37EE8}"/>
              </a:ext>
            </a:extLst>
          </p:cNvPr>
          <p:cNvSpPr/>
          <p:nvPr/>
        </p:nvSpPr>
        <p:spPr>
          <a:xfrm>
            <a:off x="3449326" y="5210020"/>
            <a:ext cx="534653" cy="358751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Imagen 11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id="{889F6C5D-4064-7144-B1EE-E194E582A1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7756" y="4039413"/>
            <a:ext cx="894243" cy="2158340"/>
          </a:xfrm>
          <a:prstGeom prst="rect">
            <a:avLst/>
          </a:prstGeom>
        </p:spPr>
      </p:pic>
      <p:pic>
        <p:nvPicPr>
          <p:cNvPr id="22" name="Imagen 21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id="{6B2E4455-B2CE-334B-B621-2E56CDC6D3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5266" y="4025735"/>
            <a:ext cx="1026036" cy="215834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0F998D9-F9CE-8B44-86A2-B2757E8CD5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640" y="1097296"/>
            <a:ext cx="1435853" cy="148517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B93F52F-F17E-2648-ADA7-3415FEB5D7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798" y="659085"/>
            <a:ext cx="1166163" cy="11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CC71740-44FF-3A4C-801E-59B86A75BD62}"/>
              </a:ext>
            </a:extLst>
          </p:cNvPr>
          <p:cNvSpPr/>
          <p:nvPr/>
        </p:nvSpPr>
        <p:spPr>
          <a:xfrm>
            <a:off x="9781346" y="258166"/>
            <a:ext cx="214679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9DE65B-5090-4A49-BDD4-4B31C4387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346" y="272544"/>
            <a:ext cx="2146798" cy="400920"/>
          </a:xfrm>
        </p:spPr>
        <p:txBody>
          <a:bodyPr>
            <a:normAutofit/>
          </a:bodyPr>
          <a:lstStyle/>
          <a:p>
            <a:r>
              <a:rPr lang="x-none" sz="2000" b="1" dirty="0">
                <a:solidFill>
                  <a:schemeClr val="bg1"/>
                </a:solidFill>
              </a:rPr>
              <a:t>escuchar</a:t>
            </a:r>
            <a:r>
              <a:rPr lang="en-GB" sz="2000" b="1" dirty="0">
                <a:solidFill>
                  <a:schemeClr val="bg1"/>
                </a:solidFill>
              </a:rPr>
              <a:t> / leer</a:t>
            </a:r>
            <a:endParaRPr lang="x-none" sz="20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20777D-6E22-4D41-A619-86DF31149B8C}"/>
              </a:ext>
            </a:extLst>
          </p:cNvPr>
          <p:cNvSpPr txBox="1"/>
          <p:nvPr/>
        </p:nvSpPr>
        <p:spPr>
          <a:xfrm>
            <a:off x="147945" y="237698"/>
            <a:ext cx="963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Lucía también habla con Nadia sobre las actividades de otras personas para cuidar el medio ambiente.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y elige la opción correcta:</a:t>
            </a:r>
            <a:endParaRPr kumimoji="0" lang="x-none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3894222-B8CD-D640-BFCC-DA7038A3B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671270"/>
              </p:ext>
            </p:extLst>
          </p:nvPr>
        </p:nvGraphicFramePr>
        <p:xfrm>
          <a:off x="238457" y="1437088"/>
          <a:ext cx="10663092" cy="48584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14727">
                  <a:extLst>
                    <a:ext uri="{9D8B030D-6E8A-4147-A177-3AD203B41FA5}">
                      <a16:colId xmlns:a16="http://schemas.microsoft.com/office/drawing/2014/main" val="3373404141"/>
                    </a:ext>
                  </a:extLst>
                </a:gridCol>
                <a:gridCol w="1077865">
                  <a:extLst>
                    <a:ext uri="{9D8B030D-6E8A-4147-A177-3AD203B41FA5}">
                      <a16:colId xmlns:a16="http://schemas.microsoft.com/office/drawing/2014/main" val="866668155"/>
                    </a:ext>
                  </a:extLst>
                </a:gridCol>
                <a:gridCol w="1077865">
                  <a:extLst>
                    <a:ext uri="{9D8B030D-6E8A-4147-A177-3AD203B41FA5}">
                      <a16:colId xmlns:a16="http://schemas.microsoft.com/office/drawing/2014/main" val="3543733215"/>
                    </a:ext>
                  </a:extLst>
                </a:gridCol>
                <a:gridCol w="7392635">
                  <a:extLst>
                    <a:ext uri="{9D8B030D-6E8A-4147-A177-3AD203B41FA5}">
                      <a16:colId xmlns:a16="http://schemas.microsoft.com/office/drawing/2014/main" val="1836302954"/>
                    </a:ext>
                  </a:extLst>
                </a:gridCol>
              </a:tblGrid>
              <a:tr h="37592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 err="1">
                          <a:solidFill>
                            <a:srgbClr val="203864"/>
                          </a:solidFill>
                        </a:rPr>
                        <a:t>my</a:t>
                      </a:r>
                      <a:endParaRPr lang="x-none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 err="1">
                          <a:solidFill>
                            <a:srgbClr val="203864"/>
                          </a:solidFill>
                        </a:rPr>
                        <a:t>your</a:t>
                      </a:r>
                      <a:endParaRPr lang="x-none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0" dirty="0">
                          <a:solidFill>
                            <a:srgbClr val="203864"/>
                          </a:solidFill>
                        </a:rPr>
                        <a:t>¿Cuál es la opción correcta?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145701"/>
                  </a:ext>
                </a:extLst>
              </a:tr>
              <a:tr h="105053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…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 enciende la calefacción* solo cuando es esencial.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... encienden la calefacción* solo cuando es esencial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653463"/>
                  </a:ext>
                </a:extLst>
              </a:tr>
              <a:tr h="1243445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+mj-lt"/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+mj-lt"/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siempre salen de casa con una bolsa para ir de compras.</a:t>
                      </a: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…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siempre sale de casa con una bolsa para ir de compras.</a:t>
                      </a: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98895"/>
                  </a:ext>
                </a:extLst>
              </a:tr>
              <a:tr h="1050539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prefieren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el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uso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de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agua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de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lluvia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en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el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jardín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.</a:t>
                      </a:r>
                    </a:p>
                    <a:p>
                      <a:pPr marL="457200" indent="-457200" algn="l">
                        <a:buAutoNum type="alphaLcParenR"/>
                      </a:pP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prefiere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el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uso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de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agua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de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lluvia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en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el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jardín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512310"/>
                  </a:ext>
                </a:extLst>
              </a:tr>
              <a:tr h="1050539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comparte el coche para ir al trabajo.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comparten el coche para ir al trabajo.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205056"/>
                  </a:ext>
                </a:extLst>
              </a:tr>
            </a:tbl>
          </a:graphicData>
        </a:graphic>
      </p:graphicFrame>
      <p:sp>
        <p:nvSpPr>
          <p:cNvPr id="8" name="Action Button: Custom 20">
            <a:hlinkClick r:id="" action="ppaction://noaction" highlightClick="1">
              <a:snd r:embed="rId3" name="5 Tu ti%CC%81a.wav"/>
            </a:hlinkClick>
            <a:extLst>
              <a:ext uri="{FF2B5EF4-FFF2-40B4-BE49-F238E27FC236}">
                <a16:creationId xmlns:a16="http://schemas.microsoft.com/office/drawing/2014/main" id="{A76103A9-8866-A544-8C09-CAF16FF2D49D}"/>
              </a:ext>
            </a:extLst>
          </p:cNvPr>
          <p:cNvSpPr/>
          <p:nvPr/>
        </p:nvSpPr>
        <p:spPr>
          <a:xfrm>
            <a:off x="553200" y="2213400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Action Button: Custom 20">
            <a:hlinkClick r:id="" action="ppaction://noaction" highlightClick="1">
              <a:snd r:embed="rId4" name="6 Mis abuelos.wav"/>
            </a:hlinkClick>
            <a:extLst>
              <a:ext uri="{FF2B5EF4-FFF2-40B4-BE49-F238E27FC236}">
                <a16:creationId xmlns:a16="http://schemas.microsoft.com/office/drawing/2014/main" id="{F56D27E2-3DAE-9A4A-B9A4-AB02267927F1}"/>
              </a:ext>
            </a:extLst>
          </p:cNvPr>
          <p:cNvSpPr/>
          <p:nvPr/>
        </p:nvSpPr>
        <p:spPr>
          <a:xfrm>
            <a:off x="553200" y="3470569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Action Button: Custom 20">
            <a:hlinkClick r:id="" action="ppaction://noaction" highlightClick="1">
              <a:snd r:embed="rId5" name="7 Mi madre.wav"/>
            </a:hlinkClick>
            <a:extLst>
              <a:ext uri="{FF2B5EF4-FFF2-40B4-BE49-F238E27FC236}">
                <a16:creationId xmlns:a16="http://schemas.microsoft.com/office/drawing/2014/main" id="{9F566B3A-A841-6548-896E-CFB202C0389D}"/>
              </a:ext>
            </a:extLst>
          </p:cNvPr>
          <p:cNvSpPr/>
          <p:nvPr/>
        </p:nvSpPr>
        <p:spPr>
          <a:xfrm>
            <a:off x="553200" y="4549579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Action Button: Custom 20">
            <a:hlinkClick r:id="" action="ppaction://noaction" highlightClick="1">
              <a:snd r:embed="rId6" name="8 Tus primas.wav"/>
            </a:hlinkClick>
            <a:extLst>
              <a:ext uri="{FF2B5EF4-FFF2-40B4-BE49-F238E27FC236}">
                <a16:creationId xmlns:a16="http://schemas.microsoft.com/office/drawing/2014/main" id="{531A320B-728F-224F-B5E0-5C5AB62F967D}"/>
              </a:ext>
            </a:extLst>
          </p:cNvPr>
          <p:cNvSpPr/>
          <p:nvPr/>
        </p:nvSpPr>
        <p:spPr>
          <a:xfrm>
            <a:off x="553200" y="5628589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Anillo 48">
            <a:extLst>
              <a:ext uri="{FF2B5EF4-FFF2-40B4-BE49-F238E27FC236}">
                <a16:creationId xmlns:a16="http://schemas.microsoft.com/office/drawing/2014/main" id="{BC688F44-5AE0-BD45-BAEA-72D2D3EAE8D8}"/>
              </a:ext>
            </a:extLst>
          </p:cNvPr>
          <p:cNvSpPr/>
          <p:nvPr/>
        </p:nvSpPr>
        <p:spPr>
          <a:xfrm>
            <a:off x="3428031" y="2034025"/>
            <a:ext cx="534653" cy="358751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6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9629E786-B1AD-2B44-AB06-F9F14FC3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003" y="2328859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C1D2B38-6B72-BE44-BB9A-98B1DBE04F4A}"/>
              </a:ext>
            </a:extLst>
          </p:cNvPr>
          <p:cNvSpPr txBox="1"/>
          <p:nvPr/>
        </p:nvSpPr>
        <p:spPr>
          <a:xfrm>
            <a:off x="3202949" y="6395453"/>
            <a:ext cx="3081293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Century Gothic" panose="020B0502020202020204" pitchFamily="34" charset="0"/>
              </a:rPr>
              <a:t>*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calefacción</a:t>
            </a:r>
            <a:r>
              <a:rPr lang="x-none" sz="20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= </a:t>
            </a:r>
            <a:r>
              <a:rPr lang="es-E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heating</a:t>
            </a:r>
            <a:endParaRPr lang="x-none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3E893791-F008-1042-B370-7E7940D76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868" y="3708745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00603066-9170-7D46-A599-81DACECD4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868" y="4801277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FD6460E6-FB14-344F-8892-F368EB20C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003" y="5628589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nillo 16">
            <a:extLst>
              <a:ext uri="{FF2B5EF4-FFF2-40B4-BE49-F238E27FC236}">
                <a16:creationId xmlns:a16="http://schemas.microsoft.com/office/drawing/2014/main" id="{9BB6BAB2-65D5-3C42-9783-8A7464755615}"/>
              </a:ext>
            </a:extLst>
          </p:cNvPr>
          <p:cNvSpPr/>
          <p:nvPr/>
        </p:nvSpPr>
        <p:spPr>
          <a:xfrm>
            <a:off x="3453547" y="2938347"/>
            <a:ext cx="534653" cy="358751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Anillo 17">
            <a:extLst>
              <a:ext uri="{FF2B5EF4-FFF2-40B4-BE49-F238E27FC236}">
                <a16:creationId xmlns:a16="http://schemas.microsoft.com/office/drawing/2014/main" id="{4AE3D33E-CD53-9141-8253-4B7E1923E2AC}"/>
              </a:ext>
            </a:extLst>
          </p:cNvPr>
          <p:cNvSpPr/>
          <p:nvPr/>
        </p:nvSpPr>
        <p:spPr>
          <a:xfrm>
            <a:off x="3428031" y="4718859"/>
            <a:ext cx="534653" cy="358751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Anillo 18">
            <a:extLst>
              <a:ext uri="{FF2B5EF4-FFF2-40B4-BE49-F238E27FC236}">
                <a16:creationId xmlns:a16="http://schemas.microsoft.com/office/drawing/2014/main" id="{C268B688-58C2-BA42-90FD-260133977DC4}"/>
              </a:ext>
            </a:extLst>
          </p:cNvPr>
          <p:cNvSpPr/>
          <p:nvPr/>
        </p:nvSpPr>
        <p:spPr>
          <a:xfrm>
            <a:off x="3428030" y="5759559"/>
            <a:ext cx="534653" cy="358751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Imagen 11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id="{8196897F-59BD-514C-ABF4-077B62BBC1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1065" y="4216400"/>
            <a:ext cx="2040935" cy="22848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5029AAF-241B-A848-B42C-FA43DA3572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EAF4EB"/>
              </a:clrFrom>
              <a:clrTo>
                <a:srgbClr val="EAF4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631" y="1542725"/>
            <a:ext cx="840286" cy="7861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174B306-7DE5-6242-9251-CFCA3851CA1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531" y="2867727"/>
            <a:ext cx="1166487" cy="9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2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634" y="220726"/>
            <a:ext cx="722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planeta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464" y="740942"/>
            <a:ext cx="938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debes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pareja.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6634" y="2267843"/>
            <a:ext cx="5974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ejemplo: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6634" y="3073675"/>
            <a:ext cx="2777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(pregunta):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346048" y="3044279"/>
            <a:ext cx="1845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):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94C9B716-5EA8-AB48-A633-EA1D72AD1EA5}"/>
              </a:ext>
            </a:extLst>
          </p:cNvPr>
          <p:cNvSpPr/>
          <p:nvPr/>
        </p:nvSpPr>
        <p:spPr>
          <a:xfrm>
            <a:off x="199680" y="3935216"/>
            <a:ext cx="4586809" cy="23004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BF81529-E004-BA40-8DEF-918035FEE8F1}"/>
              </a:ext>
            </a:extLst>
          </p:cNvPr>
          <p:cNvSpPr/>
          <p:nvPr/>
        </p:nvSpPr>
        <p:spPr>
          <a:xfrm>
            <a:off x="5091289" y="3935216"/>
            <a:ext cx="6872410" cy="23004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048C2848-894C-1F40-A0BB-E1D33E8AAE24}"/>
              </a:ext>
            </a:extLst>
          </p:cNvPr>
          <p:cNvSpPr txBox="1"/>
          <p:nvPr/>
        </p:nvSpPr>
        <p:spPr>
          <a:xfrm>
            <a:off x="228301" y="5158881"/>
            <a:ext cx="432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They don’t turn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the lights on during the day.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34183E21-D1A2-CA4F-9E27-66E8113BEA2C}"/>
              </a:ext>
            </a:extLst>
          </p:cNvPr>
          <p:cNvSpPr txBox="1">
            <a:spLocks/>
          </p:cNvSpPr>
          <p:nvPr/>
        </p:nvSpPr>
        <p:spPr>
          <a:xfrm>
            <a:off x="5745117" y="3951776"/>
            <a:ext cx="6218582" cy="799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en-GB" sz="2000" b="1" dirty="0" err="1"/>
              <a:t>Escucha</a:t>
            </a:r>
            <a:r>
              <a:rPr lang="en-GB" sz="2000" b="1" dirty="0"/>
              <a:t> la </a:t>
            </a:r>
            <a:r>
              <a:rPr lang="en-GB" sz="2000" b="1" dirty="0" err="1"/>
              <a:t>frase</a:t>
            </a:r>
            <a:r>
              <a:rPr lang="en-GB" sz="2000" b="1" dirty="0"/>
              <a:t>. ¿Es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o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’? Marca la </a:t>
            </a:r>
            <a:r>
              <a:rPr lang="en-GB" sz="2000" b="1" dirty="0" err="1"/>
              <a:t>respuesta</a:t>
            </a:r>
            <a:r>
              <a:rPr lang="en-GB" sz="2000" b="1" dirty="0"/>
              <a:t> </a:t>
            </a:r>
            <a:r>
              <a:rPr lang="en-GB" sz="2000" b="1" dirty="0" err="1"/>
              <a:t>correcta</a:t>
            </a:r>
            <a:r>
              <a:rPr lang="en-GB" sz="2000" b="1" dirty="0"/>
              <a:t>. </a:t>
            </a:r>
            <a:r>
              <a:rPr lang="en-GB" sz="2000" b="1" dirty="0" err="1"/>
              <a:t>Después</a:t>
            </a:r>
            <a:r>
              <a:rPr lang="en-GB" sz="2000" b="1" dirty="0"/>
              <a:t>, </a:t>
            </a:r>
            <a:r>
              <a:rPr lang="en-GB" sz="2000" b="1" dirty="0" err="1"/>
              <a:t>completa</a:t>
            </a:r>
            <a:r>
              <a:rPr lang="en-GB" sz="2000" b="1" dirty="0"/>
              <a:t> la </a:t>
            </a:r>
            <a:r>
              <a:rPr lang="en-GB" sz="2000" b="1" dirty="0" err="1"/>
              <a:t>tabla</a:t>
            </a:r>
            <a:r>
              <a:rPr lang="en-GB" sz="2000" b="1" dirty="0"/>
              <a:t>.</a:t>
            </a:r>
            <a:endParaRPr lang="en-US" sz="20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578714D-3580-C545-B5C1-E2A9449A0E26}"/>
              </a:ext>
            </a:extLst>
          </p:cNvPr>
          <p:cNvSpPr/>
          <p:nvPr/>
        </p:nvSpPr>
        <p:spPr>
          <a:xfrm>
            <a:off x="9282544" y="241212"/>
            <a:ext cx="2685115" cy="416014"/>
          </a:xfrm>
          <a:prstGeom prst="roundRect">
            <a:avLst/>
          </a:prstGeom>
          <a:solidFill>
            <a:srgbClr val="F66400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9424554" y="-201071"/>
            <a:ext cx="2767446" cy="1325563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hablar</a:t>
            </a:r>
            <a:r>
              <a:rPr lang="en-GB" sz="2000" b="1" baseline="0" dirty="0">
                <a:solidFill>
                  <a:schemeClr val="bg1"/>
                </a:solidFill>
              </a:rPr>
              <a:t> </a:t>
            </a:r>
            <a:r>
              <a:rPr lang="en-GB" sz="2000" b="1" baseline="0">
                <a:solidFill>
                  <a:schemeClr val="bg1"/>
                </a:solidFill>
              </a:rPr>
              <a:t>/ escuchar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1465" y="1114614"/>
            <a:ext cx="938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respuesta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correcta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1464" y="1504392"/>
            <a:ext cx="938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Luego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cambia.</a:t>
            </a: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2E916929-990F-7F44-8E90-6C2F9A2BE70F}"/>
              </a:ext>
            </a:extLst>
          </p:cNvPr>
          <p:cNvSpPr txBox="1">
            <a:spLocks/>
          </p:cNvSpPr>
          <p:nvPr/>
        </p:nvSpPr>
        <p:spPr>
          <a:xfrm>
            <a:off x="235823" y="4184909"/>
            <a:ext cx="4558188" cy="724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Debes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decir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estas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frases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español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</a:t>
            </a:r>
            <a:r>
              <a:rPr lang="en-GB" sz="2000" b="1" dirty="0" err="1"/>
              <a:t>Usa</a:t>
            </a:r>
            <a:r>
              <a:rPr lang="en-GB" sz="2000" b="1" dirty="0"/>
              <a:t>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singular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/>
              <a:t>y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plural.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A8A8B820-107B-8E4B-A988-D4CF88C55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779235"/>
              </p:ext>
            </p:extLst>
          </p:nvPr>
        </p:nvGraphicFramePr>
        <p:xfrm>
          <a:off x="5208313" y="4888977"/>
          <a:ext cx="6620446" cy="12145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8581">
                  <a:extLst>
                    <a:ext uri="{9D8B030D-6E8A-4147-A177-3AD203B41FA5}">
                      <a16:colId xmlns:a16="http://schemas.microsoft.com/office/drawing/2014/main" val="2066547854"/>
                    </a:ext>
                  </a:extLst>
                </a:gridCol>
                <a:gridCol w="1210034">
                  <a:extLst>
                    <a:ext uri="{9D8B030D-6E8A-4147-A177-3AD203B41FA5}">
                      <a16:colId xmlns:a16="http://schemas.microsoft.com/office/drawing/2014/main" val="2953514465"/>
                    </a:ext>
                  </a:extLst>
                </a:gridCol>
                <a:gridCol w="1210034">
                  <a:extLst>
                    <a:ext uri="{9D8B030D-6E8A-4147-A177-3AD203B41FA5}">
                      <a16:colId xmlns:a16="http://schemas.microsoft.com/office/drawing/2014/main" val="370064581"/>
                    </a:ext>
                  </a:extLst>
                </a:gridCol>
                <a:gridCol w="1397684">
                  <a:extLst>
                    <a:ext uri="{9D8B030D-6E8A-4147-A177-3AD203B41FA5}">
                      <a16:colId xmlns:a16="http://schemas.microsoft.com/office/drawing/2014/main" val="4199791835"/>
                    </a:ext>
                  </a:extLst>
                </a:gridCol>
                <a:gridCol w="2394113">
                  <a:extLst>
                    <a:ext uri="{9D8B030D-6E8A-4147-A177-3AD203B41FA5}">
                      <a16:colId xmlns:a16="http://schemas.microsoft.com/office/drawing/2014/main" val="3136928920"/>
                    </a:ext>
                  </a:extLst>
                </a:gridCol>
              </a:tblGrid>
              <a:tr h="607278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¿Quién?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¿Qué?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815525"/>
                  </a:ext>
                </a:extLst>
              </a:tr>
              <a:tr h="607278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tía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tías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947276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032E0D7A-65A7-C845-A9AC-316D63B86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9" t="7912" r="16256" b="9816"/>
          <a:stretch/>
        </p:blipFill>
        <p:spPr>
          <a:xfrm>
            <a:off x="10380642" y="1056981"/>
            <a:ext cx="1115477" cy="182356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C8C8596-6A45-1D48-BC54-2B13D41669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322" y="763876"/>
            <a:ext cx="1514724" cy="151472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2DAC8F5-F8AF-974D-84B4-6436BF5492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61" y="2505638"/>
            <a:ext cx="1479550" cy="114700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B089AFA9-B678-3645-BCF2-498F106EB3A1}"/>
              </a:ext>
            </a:extLst>
          </p:cNvPr>
          <p:cNvSpPr txBox="1"/>
          <p:nvPr/>
        </p:nvSpPr>
        <p:spPr>
          <a:xfrm>
            <a:off x="8026243" y="5591174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aunts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7BA1E14E-2BED-6C42-9A76-E9AA535D1E6B}"/>
              </a:ext>
            </a:extLst>
          </p:cNvPr>
          <p:cNvSpPr txBox="1"/>
          <p:nvPr/>
        </p:nvSpPr>
        <p:spPr>
          <a:xfrm>
            <a:off x="9350462" y="5451918"/>
            <a:ext cx="2645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don’t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turn the lights on during the day</a:t>
            </a:r>
          </a:p>
        </p:txBody>
      </p:sp>
      <p:sp>
        <p:nvSpPr>
          <p:cNvPr id="46" name="Oval Callout 45"/>
          <p:cNvSpPr/>
          <p:nvPr/>
        </p:nvSpPr>
        <p:spPr>
          <a:xfrm>
            <a:off x="2462382" y="2102725"/>
            <a:ext cx="4806072" cy="1308616"/>
          </a:xfrm>
          <a:prstGeom prst="wedgeEllipseCallout">
            <a:avLst>
              <a:gd name="adj1" fmla="val -56188"/>
              <a:gd name="adj2" fmla="val 9791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encienden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las luces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durante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día.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nillo 22">
            <a:extLst>
              <a:ext uri="{FF2B5EF4-FFF2-40B4-BE49-F238E27FC236}">
                <a16:creationId xmlns:a16="http://schemas.microsoft.com/office/drawing/2014/main" id="{E7E9ABFC-8DA5-C64D-B400-AD54250B9F13}"/>
              </a:ext>
            </a:extLst>
          </p:cNvPr>
          <p:cNvSpPr/>
          <p:nvPr/>
        </p:nvSpPr>
        <p:spPr>
          <a:xfrm>
            <a:off x="6859910" y="5442055"/>
            <a:ext cx="1126304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1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5" grpId="0"/>
      <p:bldP spid="47" grpId="0"/>
      <p:bldP spid="48" grpId="0"/>
      <p:bldP spid="19" grpId="0" animBg="1"/>
      <p:bldP spid="20" grpId="0" animBg="1"/>
      <p:bldP spid="29" grpId="0"/>
      <p:bldP spid="37" grpId="0"/>
      <p:bldP spid="28" grpId="0"/>
      <p:bldP spid="31" grpId="0"/>
      <p:bldP spid="32" grpId="0"/>
      <p:bldP spid="22" grpId="0"/>
      <p:bldP spid="43" grpId="0"/>
      <p:bldP spid="46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>
            <a:extLst>
              <a:ext uri="{FF2B5EF4-FFF2-40B4-BE49-F238E27FC236}">
                <a16:creationId xmlns:a16="http://schemas.microsoft.com/office/drawing/2014/main" id="{574697B5-94F6-8A45-BF21-F180E2460780}"/>
              </a:ext>
            </a:extLst>
          </p:cNvPr>
          <p:cNvSpPr/>
          <p:nvPr/>
        </p:nvSpPr>
        <p:spPr>
          <a:xfrm>
            <a:off x="42288" y="449678"/>
            <a:ext cx="4997686" cy="5739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DC3A518-4E14-3C44-8A84-B5E5C7C93710}"/>
              </a:ext>
            </a:extLst>
          </p:cNvPr>
          <p:cNvSpPr txBox="1"/>
          <p:nvPr/>
        </p:nvSpPr>
        <p:spPr>
          <a:xfrm>
            <a:off x="115141" y="2717560"/>
            <a:ext cx="48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only turns the light on when it’s essential.</a:t>
            </a: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E150F2CC-C803-574B-9220-7DADD99AB06E}"/>
              </a:ext>
            </a:extLst>
          </p:cNvPr>
          <p:cNvSpPr txBox="1"/>
          <p:nvPr/>
        </p:nvSpPr>
        <p:spPr>
          <a:xfrm>
            <a:off x="115141" y="1812218"/>
            <a:ext cx="48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They offer support to different organisations.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44ACD847-DE5B-1B43-9684-973E8B9EF474}"/>
              </a:ext>
            </a:extLst>
          </p:cNvPr>
          <p:cNvSpPr txBox="1"/>
          <p:nvPr/>
        </p:nvSpPr>
        <p:spPr>
          <a:xfrm>
            <a:off x="115141" y="3622902"/>
            <a:ext cx="6373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eat less meat.</a:t>
            </a:r>
          </a:p>
        </p:txBody>
      </p:sp>
      <p:sp>
        <p:nvSpPr>
          <p:cNvPr id="52" name="TextBox 57">
            <a:extLst>
              <a:ext uri="{FF2B5EF4-FFF2-40B4-BE49-F238E27FC236}">
                <a16:creationId xmlns:a16="http://schemas.microsoft.com/office/drawing/2014/main" id="{9F905CD9-F55B-934D-A7AE-CAEA8A266694}"/>
              </a:ext>
            </a:extLst>
          </p:cNvPr>
          <p:cNvSpPr txBox="1"/>
          <p:nvPr/>
        </p:nvSpPr>
        <p:spPr>
          <a:xfrm>
            <a:off x="115141" y="4189690"/>
            <a:ext cx="48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read books about the environment.</a:t>
            </a:r>
          </a:p>
        </p:txBody>
      </p:sp>
      <p:sp>
        <p:nvSpPr>
          <p:cNvPr id="55" name="TextBox 59">
            <a:extLst>
              <a:ext uri="{FF2B5EF4-FFF2-40B4-BE49-F238E27FC236}">
                <a16:creationId xmlns:a16="http://schemas.microsoft.com/office/drawing/2014/main" id="{231DB558-158F-AE45-9C29-2D704D3DCE06}"/>
              </a:ext>
            </a:extLst>
          </p:cNvPr>
          <p:cNvSpPr txBox="1"/>
          <p:nvPr/>
        </p:nvSpPr>
        <p:spPr>
          <a:xfrm>
            <a:off x="115141" y="5661818"/>
            <a:ext cx="4712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lang="en-GB" sz="2200" noProof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 prefers to travel by bike. </a:t>
            </a:r>
          </a:p>
        </p:txBody>
      </p:sp>
      <p:sp>
        <p:nvSpPr>
          <p:cNvPr id="56" name="TextBox 58">
            <a:extLst>
              <a:ext uri="{FF2B5EF4-FFF2-40B4-BE49-F238E27FC236}">
                <a16:creationId xmlns:a16="http://schemas.microsoft.com/office/drawing/2014/main" id="{4CE5CCF7-6DBC-6B41-AA45-F2FEE7868F20}"/>
              </a:ext>
            </a:extLst>
          </p:cNvPr>
          <p:cNvSpPr txBox="1"/>
          <p:nvPr/>
        </p:nvSpPr>
        <p:spPr>
          <a:xfrm>
            <a:off x="115141" y="5095032"/>
            <a:ext cx="4999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lang="en-GB" sz="2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 learns about the planet.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1191" y="6904984"/>
            <a:ext cx="1129885" cy="492258"/>
          </a:xfrm>
        </p:spPr>
        <p:txBody>
          <a:bodyPr>
            <a:norm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Persona A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A6DCB872-8CC4-A943-B035-7C944DE75F8C}"/>
              </a:ext>
            </a:extLst>
          </p:cNvPr>
          <p:cNvSpPr txBox="1">
            <a:spLocks/>
          </p:cNvSpPr>
          <p:nvPr/>
        </p:nvSpPr>
        <p:spPr>
          <a:xfrm>
            <a:off x="53114" y="412352"/>
            <a:ext cx="4387700" cy="494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Persona 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283391-56A7-334E-B4D4-BD492D57E1B1}"/>
              </a:ext>
            </a:extLst>
          </p:cNvPr>
          <p:cNvGrpSpPr/>
          <p:nvPr/>
        </p:nvGrpSpPr>
        <p:grpSpPr>
          <a:xfrm>
            <a:off x="5112827" y="442596"/>
            <a:ext cx="6958109" cy="5754040"/>
            <a:chOff x="5864385" y="449678"/>
            <a:chExt cx="6184878" cy="5754040"/>
          </a:xfrm>
        </p:grpSpPr>
        <p:sp>
          <p:nvSpPr>
            <p:cNvPr id="58" name="Rectangle 16">
              <a:extLst>
                <a:ext uri="{FF2B5EF4-FFF2-40B4-BE49-F238E27FC236}">
                  <a16:creationId xmlns:a16="http://schemas.microsoft.com/office/drawing/2014/main" id="{5063AE64-83FB-524A-B6DE-4137F575C581}"/>
                </a:ext>
              </a:extLst>
            </p:cNvPr>
            <p:cNvSpPr/>
            <p:nvPr/>
          </p:nvSpPr>
          <p:spPr>
            <a:xfrm>
              <a:off x="5864385" y="449678"/>
              <a:ext cx="6184878" cy="57540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Title 2">
              <a:extLst>
                <a:ext uri="{FF2B5EF4-FFF2-40B4-BE49-F238E27FC236}">
                  <a16:creationId xmlns:a16="http://schemas.microsoft.com/office/drawing/2014/main" id="{062131B8-030D-7941-A2B0-342A58478DE9}"/>
                </a:ext>
              </a:extLst>
            </p:cNvPr>
            <p:cNvSpPr txBox="1">
              <a:spLocks/>
            </p:cNvSpPr>
            <p:nvPr/>
          </p:nvSpPr>
          <p:spPr>
            <a:xfrm>
              <a:off x="5885689" y="460637"/>
              <a:ext cx="5929426" cy="4616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Persona A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0D1D3140-F287-4142-ACC1-2026047BE54B}"/>
              </a:ext>
            </a:extLst>
          </p:cNvPr>
          <p:cNvSpPr txBox="1">
            <a:spLocks/>
          </p:cNvSpPr>
          <p:nvPr/>
        </p:nvSpPr>
        <p:spPr>
          <a:xfrm>
            <a:off x="5156175" y="806039"/>
            <a:ext cx="6218582" cy="799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en-GB" sz="2000" b="1" dirty="0" err="1"/>
              <a:t>Escucha</a:t>
            </a:r>
            <a:r>
              <a:rPr lang="en-GB" sz="2000" b="1" dirty="0"/>
              <a:t> la </a:t>
            </a:r>
            <a:r>
              <a:rPr lang="en-GB" sz="2000" b="1" dirty="0" err="1"/>
              <a:t>frase</a:t>
            </a:r>
            <a:r>
              <a:rPr lang="en-GB" sz="2000" b="1" dirty="0"/>
              <a:t>. ¿Es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o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’? Marca la </a:t>
            </a:r>
            <a:r>
              <a:rPr lang="en-GB" sz="2000" b="1" dirty="0" err="1"/>
              <a:t>respuesta</a:t>
            </a:r>
            <a:r>
              <a:rPr lang="en-GB" sz="2000" b="1" dirty="0"/>
              <a:t> </a:t>
            </a:r>
            <a:r>
              <a:rPr lang="en-GB" sz="2000" b="1" dirty="0" err="1"/>
              <a:t>correcta</a:t>
            </a:r>
            <a:r>
              <a:rPr lang="en-GB" sz="2000" b="1" dirty="0"/>
              <a:t>. </a:t>
            </a:r>
            <a:r>
              <a:rPr lang="en-GB" sz="2000" b="1" dirty="0" err="1"/>
              <a:t>Después</a:t>
            </a:r>
            <a:r>
              <a:rPr lang="en-GB" sz="2000" b="1" dirty="0"/>
              <a:t>, </a:t>
            </a:r>
            <a:r>
              <a:rPr lang="en-GB" sz="2000" b="1" dirty="0" err="1"/>
              <a:t>completa</a:t>
            </a:r>
            <a:r>
              <a:rPr lang="en-GB" sz="2000" b="1" dirty="0"/>
              <a:t> la </a:t>
            </a:r>
            <a:r>
              <a:rPr lang="en-GB" sz="2000" b="1" dirty="0" err="1"/>
              <a:t>tabla</a:t>
            </a:r>
            <a:r>
              <a:rPr lang="en-GB" sz="2000" b="1" dirty="0"/>
              <a:t>.</a:t>
            </a:r>
            <a:endParaRPr lang="en-US" sz="2000" dirty="0"/>
          </a:p>
        </p:txBody>
      </p:sp>
      <p:graphicFrame>
        <p:nvGraphicFramePr>
          <p:cNvPr id="49" name="Tabla 4">
            <a:extLst>
              <a:ext uri="{FF2B5EF4-FFF2-40B4-BE49-F238E27FC236}">
                <a16:creationId xmlns:a16="http://schemas.microsoft.com/office/drawing/2014/main" id="{DCF7B33C-F47F-4F45-9ABE-8575A1BED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206532"/>
              </p:ext>
            </p:extLst>
          </p:nvPr>
        </p:nvGraphicFramePr>
        <p:xfrm>
          <a:off x="5238733" y="1623569"/>
          <a:ext cx="6784385" cy="457050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2923">
                  <a:extLst>
                    <a:ext uri="{9D8B030D-6E8A-4147-A177-3AD203B41FA5}">
                      <a16:colId xmlns:a16="http://schemas.microsoft.com/office/drawing/2014/main" val="2066547854"/>
                    </a:ext>
                  </a:extLst>
                </a:gridCol>
                <a:gridCol w="1573328">
                  <a:extLst>
                    <a:ext uri="{9D8B030D-6E8A-4147-A177-3AD203B41FA5}">
                      <a16:colId xmlns:a16="http://schemas.microsoft.com/office/drawing/2014/main" val="2953514465"/>
                    </a:ext>
                  </a:extLst>
                </a:gridCol>
                <a:gridCol w="1495810">
                  <a:extLst>
                    <a:ext uri="{9D8B030D-6E8A-4147-A177-3AD203B41FA5}">
                      <a16:colId xmlns:a16="http://schemas.microsoft.com/office/drawing/2014/main" val="370064581"/>
                    </a:ext>
                  </a:extLst>
                </a:gridCol>
                <a:gridCol w="1542205">
                  <a:extLst>
                    <a:ext uri="{9D8B030D-6E8A-4147-A177-3AD203B41FA5}">
                      <a16:colId xmlns:a16="http://schemas.microsoft.com/office/drawing/2014/main" val="4199791835"/>
                    </a:ext>
                  </a:extLst>
                </a:gridCol>
                <a:gridCol w="1910119">
                  <a:extLst>
                    <a:ext uri="{9D8B030D-6E8A-4147-A177-3AD203B41FA5}">
                      <a16:colId xmlns:a16="http://schemas.microsoft.com/office/drawing/2014/main" val="3136928920"/>
                    </a:ext>
                  </a:extLst>
                </a:gridCol>
              </a:tblGrid>
              <a:tr h="570078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¿Quién?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¿Qué?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815525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primos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primo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947276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amigo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amigos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296048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tíos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tío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99250"/>
                  </a:ext>
                </a:extLst>
              </a:tr>
              <a:tr h="684657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hermano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hermanos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044146"/>
                  </a:ext>
                </a:extLst>
              </a:tr>
              <a:tr h="684657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profesores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profesor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120205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hijo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hijos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301673"/>
                  </a:ext>
                </a:extLst>
              </a:tr>
            </a:tbl>
          </a:graphicData>
        </a:graphic>
      </p:graphicFrame>
      <p:sp>
        <p:nvSpPr>
          <p:cNvPr id="51" name="Title 2">
            <a:extLst>
              <a:ext uri="{FF2B5EF4-FFF2-40B4-BE49-F238E27FC236}">
                <a16:creationId xmlns:a16="http://schemas.microsoft.com/office/drawing/2014/main" id="{8473CA8B-DB23-124A-A2BA-24F84F518B0F}"/>
              </a:ext>
            </a:extLst>
          </p:cNvPr>
          <p:cNvSpPr txBox="1">
            <a:spLocks/>
          </p:cNvSpPr>
          <p:nvPr/>
        </p:nvSpPr>
        <p:spPr>
          <a:xfrm>
            <a:off x="53114" y="863827"/>
            <a:ext cx="5303416" cy="724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Debes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decir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estas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frases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español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/>
              <a:t>Usa</a:t>
            </a:r>
            <a:r>
              <a:rPr lang="en-GB" sz="2000" b="1" dirty="0"/>
              <a:t>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singular y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plural.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0048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>
            <a:extLst>
              <a:ext uri="{FF2B5EF4-FFF2-40B4-BE49-F238E27FC236}">
                <a16:creationId xmlns:a16="http://schemas.microsoft.com/office/drawing/2014/main" id="{574697B5-94F6-8A45-BF21-F180E2460780}"/>
              </a:ext>
            </a:extLst>
          </p:cNvPr>
          <p:cNvSpPr/>
          <p:nvPr/>
        </p:nvSpPr>
        <p:spPr>
          <a:xfrm>
            <a:off x="42287" y="449678"/>
            <a:ext cx="5025205" cy="5739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DC3A518-4E14-3C44-8A84-B5E5C7C93710}"/>
              </a:ext>
            </a:extLst>
          </p:cNvPr>
          <p:cNvSpPr txBox="1"/>
          <p:nvPr/>
        </p:nvSpPr>
        <p:spPr>
          <a:xfrm>
            <a:off x="90717" y="2341134"/>
            <a:ext cx="5123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collects glass bottles.</a:t>
            </a: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E150F2CC-C803-574B-9220-7DADD99AB06E}"/>
              </a:ext>
            </a:extLst>
          </p:cNvPr>
          <p:cNvSpPr txBox="1"/>
          <p:nvPr/>
        </p:nvSpPr>
        <p:spPr>
          <a:xfrm>
            <a:off x="90717" y="1812218"/>
            <a:ext cx="4976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promotes green products.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44ACD847-DE5B-1B43-9684-973E8B9EF474}"/>
              </a:ext>
            </a:extLst>
          </p:cNvPr>
          <p:cNvSpPr txBox="1"/>
          <p:nvPr/>
        </p:nvSpPr>
        <p:spPr>
          <a:xfrm>
            <a:off x="90717" y="2870050"/>
            <a:ext cx="512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turn on the lights for less time.</a:t>
            </a:r>
          </a:p>
        </p:txBody>
      </p:sp>
      <p:sp>
        <p:nvSpPr>
          <p:cNvPr id="52" name="TextBox 57">
            <a:extLst>
              <a:ext uri="{FF2B5EF4-FFF2-40B4-BE49-F238E27FC236}">
                <a16:creationId xmlns:a16="http://schemas.microsoft.com/office/drawing/2014/main" id="{9F905CD9-F55B-934D-A7AE-CAEA8A266694}"/>
              </a:ext>
            </a:extLst>
          </p:cNvPr>
          <p:cNvSpPr txBox="1"/>
          <p:nvPr/>
        </p:nvSpPr>
        <p:spPr>
          <a:xfrm>
            <a:off x="90717" y="3737520"/>
            <a:ext cx="4976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do various tasks with an organisation.</a:t>
            </a:r>
          </a:p>
        </p:txBody>
      </p:sp>
      <p:sp>
        <p:nvSpPr>
          <p:cNvPr id="55" name="TextBox 59">
            <a:extLst>
              <a:ext uri="{FF2B5EF4-FFF2-40B4-BE49-F238E27FC236}">
                <a16:creationId xmlns:a16="http://schemas.microsoft.com/office/drawing/2014/main" id="{231DB558-158F-AE45-9C29-2D704D3DCE06}"/>
              </a:ext>
            </a:extLst>
          </p:cNvPr>
          <p:cNvSpPr txBox="1"/>
          <p:nvPr/>
        </p:nvSpPr>
        <p:spPr>
          <a:xfrm>
            <a:off x="90716" y="5472458"/>
            <a:ext cx="4831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offer help to clean the forest. </a:t>
            </a:r>
          </a:p>
        </p:txBody>
      </p:sp>
      <p:sp>
        <p:nvSpPr>
          <p:cNvPr id="56" name="TextBox 58">
            <a:extLst>
              <a:ext uri="{FF2B5EF4-FFF2-40B4-BE49-F238E27FC236}">
                <a16:creationId xmlns:a16="http://schemas.microsoft.com/office/drawing/2014/main" id="{4CE5CCF7-6DBC-6B41-AA45-F2FEE7868F20}"/>
              </a:ext>
            </a:extLst>
          </p:cNvPr>
          <p:cNvSpPr txBox="1"/>
          <p:nvPr/>
        </p:nvSpPr>
        <p:spPr>
          <a:xfrm>
            <a:off x="90717" y="4604990"/>
            <a:ext cx="51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writes letters to the government.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1191" y="6904984"/>
            <a:ext cx="1129885" cy="492258"/>
          </a:xfrm>
        </p:spPr>
        <p:txBody>
          <a:bodyPr>
            <a:norm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Persona A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A6DCB872-8CC4-A943-B035-7C944DE75F8C}"/>
              </a:ext>
            </a:extLst>
          </p:cNvPr>
          <p:cNvSpPr txBox="1">
            <a:spLocks/>
          </p:cNvSpPr>
          <p:nvPr/>
        </p:nvSpPr>
        <p:spPr>
          <a:xfrm>
            <a:off x="53114" y="412352"/>
            <a:ext cx="4387700" cy="494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Persona B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283391-56A7-334E-B4D4-BD492D57E1B1}"/>
              </a:ext>
            </a:extLst>
          </p:cNvPr>
          <p:cNvGrpSpPr/>
          <p:nvPr/>
        </p:nvGrpSpPr>
        <p:grpSpPr>
          <a:xfrm>
            <a:off x="5115923" y="442596"/>
            <a:ext cx="6955014" cy="5754040"/>
            <a:chOff x="5864385" y="449678"/>
            <a:chExt cx="6184878" cy="5754040"/>
          </a:xfrm>
        </p:grpSpPr>
        <p:sp>
          <p:nvSpPr>
            <p:cNvPr id="58" name="Rectangle 16">
              <a:extLst>
                <a:ext uri="{FF2B5EF4-FFF2-40B4-BE49-F238E27FC236}">
                  <a16:creationId xmlns:a16="http://schemas.microsoft.com/office/drawing/2014/main" id="{5063AE64-83FB-524A-B6DE-4137F575C581}"/>
                </a:ext>
              </a:extLst>
            </p:cNvPr>
            <p:cNvSpPr/>
            <p:nvPr/>
          </p:nvSpPr>
          <p:spPr>
            <a:xfrm>
              <a:off x="5864385" y="449678"/>
              <a:ext cx="6184878" cy="57540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Title 2">
              <a:extLst>
                <a:ext uri="{FF2B5EF4-FFF2-40B4-BE49-F238E27FC236}">
                  <a16:creationId xmlns:a16="http://schemas.microsoft.com/office/drawing/2014/main" id="{062131B8-030D-7941-A2B0-342A58478DE9}"/>
                </a:ext>
              </a:extLst>
            </p:cNvPr>
            <p:cNvSpPr txBox="1">
              <a:spLocks/>
            </p:cNvSpPr>
            <p:nvPr/>
          </p:nvSpPr>
          <p:spPr>
            <a:xfrm>
              <a:off x="5885689" y="460637"/>
              <a:ext cx="5929426" cy="4616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Persona </a:t>
              </a:r>
              <a:r>
                <a:rPr lang="en-GB" sz="2200" b="1" dirty="0"/>
                <a:t>B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0D1D3140-F287-4142-ACC1-2026047BE54B}"/>
              </a:ext>
            </a:extLst>
          </p:cNvPr>
          <p:cNvSpPr txBox="1">
            <a:spLocks/>
          </p:cNvSpPr>
          <p:nvPr/>
        </p:nvSpPr>
        <p:spPr>
          <a:xfrm>
            <a:off x="5135324" y="791387"/>
            <a:ext cx="6218582" cy="799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en-GB" sz="2000" b="1" dirty="0" err="1"/>
              <a:t>Escucha</a:t>
            </a:r>
            <a:r>
              <a:rPr lang="en-GB" sz="2000" b="1" dirty="0"/>
              <a:t> la </a:t>
            </a:r>
            <a:r>
              <a:rPr lang="en-GB" sz="2000" b="1" dirty="0" err="1"/>
              <a:t>frase</a:t>
            </a:r>
            <a:r>
              <a:rPr lang="en-GB" sz="2000" b="1" dirty="0"/>
              <a:t>. ¿Es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o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’? Marca la </a:t>
            </a:r>
            <a:r>
              <a:rPr lang="en-GB" sz="2000" b="1" dirty="0" err="1"/>
              <a:t>respuesta</a:t>
            </a:r>
            <a:r>
              <a:rPr lang="en-GB" sz="2000" b="1" dirty="0"/>
              <a:t> </a:t>
            </a:r>
            <a:r>
              <a:rPr lang="en-GB" sz="2000" b="1" dirty="0" err="1"/>
              <a:t>correcta</a:t>
            </a:r>
            <a:r>
              <a:rPr lang="en-GB" sz="2000" b="1" dirty="0"/>
              <a:t>. </a:t>
            </a:r>
            <a:r>
              <a:rPr lang="en-GB" sz="2000" b="1" dirty="0" err="1"/>
              <a:t>Después</a:t>
            </a:r>
            <a:r>
              <a:rPr lang="en-GB" sz="2000" b="1" dirty="0"/>
              <a:t>, </a:t>
            </a:r>
            <a:r>
              <a:rPr lang="en-GB" sz="2000" b="1" dirty="0" err="1"/>
              <a:t>completa</a:t>
            </a:r>
            <a:r>
              <a:rPr lang="en-GB" sz="2000" b="1" dirty="0"/>
              <a:t> la </a:t>
            </a:r>
            <a:r>
              <a:rPr lang="en-GB" sz="2000" b="1" dirty="0" err="1"/>
              <a:t>tabla</a:t>
            </a:r>
            <a:r>
              <a:rPr lang="en-GB" sz="2000" b="1" dirty="0"/>
              <a:t>.</a:t>
            </a:r>
            <a:endParaRPr lang="en-US" sz="2000" dirty="0"/>
          </a:p>
        </p:txBody>
      </p:sp>
      <p:graphicFrame>
        <p:nvGraphicFramePr>
          <p:cNvPr id="49" name="Tabla 4">
            <a:extLst>
              <a:ext uri="{FF2B5EF4-FFF2-40B4-BE49-F238E27FC236}">
                <a16:creationId xmlns:a16="http://schemas.microsoft.com/office/drawing/2014/main" id="{DCF7B33C-F47F-4F45-9ABE-8575A1BED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863770"/>
              </p:ext>
            </p:extLst>
          </p:nvPr>
        </p:nvGraphicFramePr>
        <p:xfrm>
          <a:off x="5212584" y="1623570"/>
          <a:ext cx="6810535" cy="45465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3937">
                  <a:extLst>
                    <a:ext uri="{9D8B030D-6E8A-4147-A177-3AD203B41FA5}">
                      <a16:colId xmlns:a16="http://schemas.microsoft.com/office/drawing/2014/main" val="2066547854"/>
                    </a:ext>
                  </a:extLst>
                </a:gridCol>
                <a:gridCol w="1579392">
                  <a:extLst>
                    <a:ext uri="{9D8B030D-6E8A-4147-A177-3AD203B41FA5}">
                      <a16:colId xmlns:a16="http://schemas.microsoft.com/office/drawing/2014/main" val="2953514465"/>
                    </a:ext>
                  </a:extLst>
                </a:gridCol>
                <a:gridCol w="1514881">
                  <a:extLst>
                    <a:ext uri="{9D8B030D-6E8A-4147-A177-3AD203B41FA5}">
                      <a16:colId xmlns:a16="http://schemas.microsoft.com/office/drawing/2014/main" val="370064581"/>
                    </a:ext>
                  </a:extLst>
                </a:gridCol>
                <a:gridCol w="1534844">
                  <a:extLst>
                    <a:ext uri="{9D8B030D-6E8A-4147-A177-3AD203B41FA5}">
                      <a16:colId xmlns:a16="http://schemas.microsoft.com/office/drawing/2014/main" val="4199791835"/>
                    </a:ext>
                  </a:extLst>
                </a:gridCol>
                <a:gridCol w="1917481">
                  <a:extLst>
                    <a:ext uri="{9D8B030D-6E8A-4147-A177-3AD203B41FA5}">
                      <a16:colId xmlns:a16="http://schemas.microsoft.com/office/drawing/2014/main" val="3136928920"/>
                    </a:ext>
                  </a:extLst>
                </a:gridCol>
              </a:tblGrid>
              <a:tr h="556590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¿Quién?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¿Qué?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815525"/>
                  </a:ext>
                </a:extLst>
              </a:tr>
              <a:tr h="61747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padres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padre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947276"/>
                  </a:ext>
                </a:extLst>
              </a:tr>
              <a:tr h="61747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tías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tía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296048"/>
                  </a:ext>
                </a:extLst>
              </a:tr>
              <a:tr h="61747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amiga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amigas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99250"/>
                  </a:ext>
                </a:extLst>
              </a:tr>
              <a:tr h="684454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hijas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hija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044146"/>
                  </a:ext>
                </a:extLst>
              </a:tr>
              <a:tr h="668458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primo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primos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120205"/>
                  </a:ext>
                </a:extLst>
              </a:tr>
              <a:tr h="684454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hermana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hermanas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301673"/>
                  </a:ext>
                </a:extLst>
              </a:tr>
            </a:tbl>
          </a:graphicData>
        </a:graphic>
      </p:graphicFrame>
      <p:sp>
        <p:nvSpPr>
          <p:cNvPr id="51" name="Title 2">
            <a:extLst>
              <a:ext uri="{FF2B5EF4-FFF2-40B4-BE49-F238E27FC236}">
                <a16:creationId xmlns:a16="http://schemas.microsoft.com/office/drawing/2014/main" id="{8473CA8B-DB23-124A-A2BA-24F84F518B0F}"/>
              </a:ext>
            </a:extLst>
          </p:cNvPr>
          <p:cNvSpPr txBox="1">
            <a:spLocks/>
          </p:cNvSpPr>
          <p:nvPr/>
        </p:nvSpPr>
        <p:spPr>
          <a:xfrm>
            <a:off x="53114" y="863827"/>
            <a:ext cx="5303416" cy="724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Debes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decir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estas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frases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español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/>
              <a:t>Usa</a:t>
            </a:r>
            <a:r>
              <a:rPr lang="en-GB" sz="2000" b="1" dirty="0"/>
              <a:t>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singular y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plural.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641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>
            <a:extLst>
              <a:ext uri="{FF2B5EF4-FFF2-40B4-BE49-F238E27FC236}">
                <a16:creationId xmlns:a16="http://schemas.microsoft.com/office/drawing/2014/main" id="{574697B5-94F6-8A45-BF21-F180E2460780}"/>
              </a:ext>
            </a:extLst>
          </p:cNvPr>
          <p:cNvSpPr/>
          <p:nvPr/>
        </p:nvSpPr>
        <p:spPr>
          <a:xfrm>
            <a:off x="42288" y="449678"/>
            <a:ext cx="4997686" cy="5739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1191" y="6904984"/>
            <a:ext cx="1129885" cy="492258"/>
          </a:xfrm>
        </p:spPr>
        <p:txBody>
          <a:bodyPr>
            <a:norm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Persona A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A6DCB872-8CC4-A943-B035-7C944DE75F8C}"/>
              </a:ext>
            </a:extLst>
          </p:cNvPr>
          <p:cNvSpPr txBox="1">
            <a:spLocks/>
          </p:cNvSpPr>
          <p:nvPr/>
        </p:nvSpPr>
        <p:spPr>
          <a:xfrm>
            <a:off x="53114" y="412352"/>
            <a:ext cx="4387700" cy="494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Persona 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283391-56A7-334E-B4D4-BD492D57E1B1}"/>
              </a:ext>
            </a:extLst>
          </p:cNvPr>
          <p:cNvGrpSpPr/>
          <p:nvPr/>
        </p:nvGrpSpPr>
        <p:grpSpPr>
          <a:xfrm>
            <a:off x="5112827" y="442596"/>
            <a:ext cx="6958109" cy="5754040"/>
            <a:chOff x="5864385" y="449678"/>
            <a:chExt cx="6184878" cy="5754040"/>
          </a:xfrm>
        </p:grpSpPr>
        <p:sp>
          <p:nvSpPr>
            <p:cNvPr id="58" name="Rectangle 16">
              <a:extLst>
                <a:ext uri="{FF2B5EF4-FFF2-40B4-BE49-F238E27FC236}">
                  <a16:creationId xmlns:a16="http://schemas.microsoft.com/office/drawing/2014/main" id="{5063AE64-83FB-524A-B6DE-4137F575C581}"/>
                </a:ext>
              </a:extLst>
            </p:cNvPr>
            <p:cNvSpPr/>
            <p:nvPr/>
          </p:nvSpPr>
          <p:spPr>
            <a:xfrm>
              <a:off x="5864385" y="449678"/>
              <a:ext cx="6184878" cy="57540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Title 2">
              <a:extLst>
                <a:ext uri="{FF2B5EF4-FFF2-40B4-BE49-F238E27FC236}">
                  <a16:creationId xmlns:a16="http://schemas.microsoft.com/office/drawing/2014/main" id="{062131B8-030D-7941-A2B0-342A58478DE9}"/>
                </a:ext>
              </a:extLst>
            </p:cNvPr>
            <p:cNvSpPr txBox="1">
              <a:spLocks/>
            </p:cNvSpPr>
            <p:nvPr/>
          </p:nvSpPr>
          <p:spPr>
            <a:xfrm>
              <a:off x="5885689" y="460637"/>
              <a:ext cx="5929426" cy="4616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Persona A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0D1D3140-F287-4142-ACC1-2026047BE54B}"/>
              </a:ext>
            </a:extLst>
          </p:cNvPr>
          <p:cNvSpPr txBox="1">
            <a:spLocks/>
          </p:cNvSpPr>
          <p:nvPr/>
        </p:nvSpPr>
        <p:spPr>
          <a:xfrm>
            <a:off x="5136794" y="788758"/>
            <a:ext cx="6218582" cy="799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en-GB" sz="2000" b="1" dirty="0" err="1"/>
              <a:t>Escucha</a:t>
            </a:r>
            <a:r>
              <a:rPr lang="en-GB" sz="2000" b="1" dirty="0"/>
              <a:t> la </a:t>
            </a:r>
            <a:r>
              <a:rPr lang="en-GB" sz="2000" b="1" dirty="0" err="1"/>
              <a:t>frase</a:t>
            </a:r>
            <a:r>
              <a:rPr lang="en-GB" sz="2000" b="1" dirty="0"/>
              <a:t>. ¿Es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o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’? Marca la </a:t>
            </a:r>
            <a:r>
              <a:rPr lang="en-GB" sz="2000" b="1" dirty="0" err="1"/>
              <a:t>respuesta</a:t>
            </a:r>
            <a:r>
              <a:rPr lang="en-GB" sz="2000" b="1" dirty="0"/>
              <a:t> </a:t>
            </a:r>
            <a:r>
              <a:rPr lang="en-GB" sz="2000" b="1" dirty="0" err="1"/>
              <a:t>correcta</a:t>
            </a:r>
            <a:r>
              <a:rPr lang="en-GB" sz="2000" b="1" dirty="0"/>
              <a:t>. </a:t>
            </a:r>
            <a:r>
              <a:rPr lang="en-GB" sz="2000" b="1" dirty="0" err="1"/>
              <a:t>Después</a:t>
            </a:r>
            <a:r>
              <a:rPr lang="en-GB" sz="2000" b="1" dirty="0"/>
              <a:t>, </a:t>
            </a:r>
            <a:r>
              <a:rPr lang="en-GB" sz="2000" b="1" dirty="0" err="1"/>
              <a:t>completa</a:t>
            </a:r>
            <a:r>
              <a:rPr lang="en-GB" sz="2000" b="1" dirty="0"/>
              <a:t> la </a:t>
            </a:r>
            <a:r>
              <a:rPr lang="en-GB" sz="2000" b="1" dirty="0" err="1"/>
              <a:t>tabla</a:t>
            </a:r>
            <a:r>
              <a:rPr lang="en-GB" sz="2000" b="1" dirty="0"/>
              <a:t>.</a:t>
            </a:r>
            <a:endParaRPr lang="en-US" sz="2000" dirty="0"/>
          </a:p>
        </p:txBody>
      </p:sp>
      <p:graphicFrame>
        <p:nvGraphicFramePr>
          <p:cNvPr id="49" name="Tabla 4">
            <a:extLst>
              <a:ext uri="{FF2B5EF4-FFF2-40B4-BE49-F238E27FC236}">
                <a16:creationId xmlns:a16="http://schemas.microsoft.com/office/drawing/2014/main" id="{DCF7B33C-F47F-4F45-9ABE-8575A1BED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836661"/>
              </p:ext>
            </p:extLst>
          </p:nvPr>
        </p:nvGraphicFramePr>
        <p:xfrm>
          <a:off x="5214287" y="1623569"/>
          <a:ext cx="6808832" cy="45019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3871">
                  <a:extLst>
                    <a:ext uri="{9D8B030D-6E8A-4147-A177-3AD203B41FA5}">
                      <a16:colId xmlns:a16="http://schemas.microsoft.com/office/drawing/2014/main" val="2066547854"/>
                    </a:ext>
                  </a:extLst>
                </a:gridCol>
                <a:gridCol w="1578997">
                  <a:extLst>
                    <a:ext uri="{9D8B030D-6E8A-4147-A177-3AD203B41FA5}">
                      <a16:colId xmlns:a16="http://schemas.microsoft.com/office/drawing/2014/main" val="2953514465"/>
                    </a:ext>
                  </a:extLst>
                </a:gridCol>
                <a:gridCol w="1578997">
                  <a:extLst>
                    <a:ext uri="{9D8B030D-6E8A-4147-A177-3AD203B41FA5}">
                      <a16:colId xmlns:a16="http://schemas.microsoft.com/office/drawing/2014/main" val="370064581"/>
                    </a:ext>
                  </a:extLst>
                </a:gridCol>
                <a:gridCol w="1394952">
                  <a:extLst>
                    <a:ext uri="{9D8B030D-6E8A-4147-A177-3AD203B41FA5}">
                      <a16:colId xmlns:a16="http://schemas.microsoft.com/office/drawing/2014/main" val="4199791835"/>
                    </a:ext>
                  </a:extLst>
                </a:gridCol>
                <a:gridCol w="1992015">
                  <a:extLst>
                    <a:ext uri="{9D8B030D-6E8A-4147-A177-3AD203B41FA5}">
                      <a16:colId xmlns:a16="http://schemas.microsoft.com/office/drawing/2014/main" val="3136928920"/>
                    </a:ext>
                  </a:extLst>
                </a:gridCol>
              </a:tblGrid>
              <a:tr h="570078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¿Quién?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¿Qué?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815525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primos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primo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947276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amiga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amigas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296048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tíos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tío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99250"/>
                  </a:ext>
                </a:extLst>
              </a:tr>
              <a:tr h="684657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hermano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hermanos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044146"/>
                  </a:ext>
                </a:extLst>
              </a:tr>
              <a:tr h="684657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profesores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profesora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120205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hijo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hijos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301673"/>
                  </a:ext>
                </a:extLst>
              </a:tr>
            </a:tbl>
          </a:graphicData>
        </a:graphic>
      </p:graphicFrame>
      <p:sp>
        <p:nvSpPr>
          <p:cNvPr id="51" name="Title 2">
            <a:extLst>
              <a:ext uri="{FF2B5EF4-FFF2-40B4-BE49-F238E27FC236}">
                <a16:creationId xmlns:a16="http://schemas.microsoft.com/office/drawing/2014/main" id="{8473CA8B-DB23-124A-A2BA-24F84F518B0F}"/>
              </a:ext>
            </a:extLst>
          </p:cNvPr>
          <p:cNvSpPr txBox="1">
            <a:spLocks/>
          </p:cNvSpPr>
          <p:nvPr/>
        </p:nvSpPr>
        <p:spPr>
          <a:xfrm>
            <a:off x="53114" y="863827"/>
            <a:ext cx="5303416" cy="724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Debes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decir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estas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frases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español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/>
              <a:t>Usa</a:t>
            </a:r>
            <a:r>
              <a:rPr lang="en-GB" sz="2000" b="1" dirty="0"/>
              <a:t>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singular y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plural.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D306071-7160-B349-8874-1E65E2FFDAD8}"/>
              </a:ext>
            </a:extLst>
          </p:cNvPr>
          <p:cNvSpPr txBox="1"/>
          <p:nvPr/>
        </p:nvSpPr>
        <p:spPr>
          <a:xfrm>
            <a:off x="8594778" y="2151958"/>
            <a:ext cx="142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cousin</a:t>
            </a:r>
          </a:p>
        </p:txBody>
      </p:sp>
      <p:sp>
        <p:nvSpPr>
          <p:cNvPr id="18" name="Anillo 17">
            <a:extLst>
              <a:ext uri="{FF2B5EF4-FFF2-40B4-BE49-F238E27FC236}">
                <a16:creationId xmlns:a16="http://schemas.microsoft.com/office/drawing/2014/main" id="{A6E3A0D6-0452-3F40-91FB-7515E5562EB4}"/>
              </a:ext>
            </a:extLst>
          </p:cNvPr>
          <p:cNvSpPr/>
          <p:nvPr/>
        </p:nvSpPr>
        <p:spPr>
          <a:xfrm>
            <a:off x="7049394" y="2163510"/>
            <a:ext cx="1518958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BC536F0-B60A-0748-AA01-56195AB24188}"/>
              </a:ext>
            </a:extLst>
          </p:cNvPr>
          <p:cNvSpPr txBox="1"/>
          <p:nvPr/>
        </p:nvSpPr>
        <p:spPr>
          <a:xfrm>
            <a:off x="9959832" y="2151958"/>
            <a:ext cx="2102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promotes green products</a:t>
            </a:r>
          </a:p>
        </p:txBody>
      </p:sp>
      <p:sp>
        <p:nvSpPr>
          <p:cNvPr id="20" name="Anillo 19">
            <a:extLst>
              <a:ext uri="{FF2B5EF4-FFF2-40B4-BE49-F238E27FC236}">
                <a16:creationId xmlns:a16="http://schemas.microsoft.com/office/drawing/2014/main" id="{7CDFBBE8-31B8-7845-93F2-82D840652DFE}"/>
              </a:ext>
            </a:extLst>
          </p:cNvPr>
          <p:cNvSpPr/>
          <p:nvPr/>
        </p:nvSpPr>
        <p:spPr>
          <a:xfrm>
            <a:off x="5530297" y="2808881"/>
            <a:ext cx="1518958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6E1BC5D-ED81-8C43-BFE5-CBDCE8D5F01F}"/>
              </a:ext>
            </a:extLst>
          </p:cNvPr>
          <p:cNvSpPr txBox="1"/>
          <p:nvPr/>
        </p:nvSpPr>
        <p:spPr>
          <a:xfrm>
            <a:off x="8612396" y="2982304"/>
            <a:ext cx="1423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friend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D85DF1E-477A-0446-973A-2AB303A08580}"/>
              </a:ext>
            </a:extLst>
          </p:cNvPr>
          <p:cNvSpPr txBox="1"/>
          <p:nvPr/>
        </p:nvSpPr>
        <p:spPr>
          <a:xfrm>
            <a:off x="9980977" y="2836486"/>
            <a:ext cx="2102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collects glass bottles</a:t>
            </a:r>
          </a:p>
        </p:txBody>
      </p:sp>
      <p:sp>
        <p:nvSpPr>
          <p:cNvPr id="23" name="Anillo 22">
            <a:extLst>
              <a:ext uri="{FF2B5EF4-FFF2-40B4-BE49-F238E27FC236}">
                <a16:creationId xmlns:a16="http://schemas.microsoft.com/office/drawing/2014/main" id="{2D0AC2C3-4BD1-904B-8F70-7A8DAE6A812A}"/>
              </a:ext>
            </a:extLst>
          </p:cNvPr>
          <p:cNvSpPr/>
          <p:nvPr/>
        </p:nvSpPr>
        <p:spPr>
          <a:xfrm>
            <a:off x="5517539" y="3429000"/>
            <a:ext cx="1518958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9FA7B20-6844-3141-9F42-5D8877BF6F10}"/>
              </a:ext>
            </a:extLst>
          </p:cNvPr>
          <p:cNvSpPr txBox="1"/>
          <p:nvPr/>
        </p:nvSpPr>
        <p:spPr>
          <a:xfrm>
            <a:off x="8648628" y="3587289"/>
            <a:ext cx="1423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uncles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2ED60B2-AD9D-704C-A5AA-2CDFF5BC2F75}"/>
              </a:ext>
            </a:extLst>
          </p:cNvPr>
          <p:cNvSpPr txBox="1"/>
          <p:nvPr/>
        </p:nvSpPr>
        <p:spPr>
          <a:xfrm>
            <a:off x="9980976" y="3448752"/>
            <a:ext cx="2102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turn the lights on for less time</a:t>
            </a:r>
          </a:p>
        </p:txBody>
      </p:sp>
      <p:sp>
        <p:nvSpPr>
          <p:cNvPr id="26" name="Anillo 25">
            <a:extLst>
              <a:ext uri="{FF2B5EF4-FFF2-40B4-BE49-F238E27FC236}">
                <a16:creationId xmlns:a16="http://schemas.microsoft.com/office/drawing/2014/main" id="{4BFB17A4-A125-CF49-91A5-AA543E86F48E}"/>
              </a:ext>
            </a:extLst>
          </p:cNvPr>
          <p:cNvSpPr/>
          <p:nvPr/>
        </p:nvSpPr>
        <p:spPr>
          <a:xfrm>
            <a:off x="7021353" y="4128224"/>
            <a:ext cx="1518958" cy="707535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DC2ED1C-50C7-9D42-9931-219E70798D63}"/>
              </a:ext>
            </a:extLst>
          </p:cNvPr>
          <p:cNvSpPr txBox="1"/>
          <p:nvPr/>
        </p:nvSpPr>
        <p:spPr>
          <a:xfrm>
            <a:off x="8648628" y="4102768"/>
            <a:ext cx="136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brothers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2D63BD6-1657-D24C-8CAC-8CB6BEDE966F}"/>
              </a:ext>
            </a:extLst>
          </p:cNvPr>
          <p:cNvSpPr txBox="1"/>
          <p:nvPr/>
        </p:nvSpPr>
        <p:spPr>
          <a:xfrm>
            <a:off x="9922969" y="4103251"/>
            <a:ext cx="225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do tasks with an organisation</a:t>
            </a:r>
          </a:p>
        </p:txBody>
      </p:sp>
      <p:sp>
        <p:nvSpPr>
          <p:cNvPr id="29" name="Anillo 28">
            <a:extLst>
              <a:ext uri="{FF2B5EF4-FFF2-40B4-BE49-F238E27FC236}">
                <a16:creationId xmlns:a16="http://schemas.microsoft.com/office/drawing/2014/main" id="{6B6BDC13-CE8C-8F49-A2F9-2D2B8BD1D29D}"/>
              </a:ext>
            </a:extLst>
          </p:cNvPr>
          <p:cNvSpPr/>
          <p:nvPr/>
        </p:nvSpPr>
        <p:spPr>
          <a:xfrm>
            <a:off x="7072923" y="4836838"/>
            <a:ext cx="1518958" cy="707535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6B8BB17-635C-064A-8280-CD8E2927B4D1}"/>
              </a:ext>
            </a:extLst>
          </p:cNvPr>
          <p:cNvSpPr txBox="1"/>
          <p:nvPr/>
        </p:nvSpPr>
        <p:spPr>
          <a:xfrm>
            <a:off x="8624720" y="4797068"/>
            <a:ext cx="142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teacher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6AA4307-A8A8-2B45-950B-EB289CDE27C0}"/>
              </a:ext>
            </a:extLst>
          </p:cNvPr>
          <p:cNvSpPr txBox="1"/>
          <p:nvPr/>
        </p:nvSpPr>
        <p:spPr>
          <a:xfrm>
            <a:off x="9890983" y="4828160"/>
            <a:ext cx="225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writes letters to the government</a:t>
            </a:r>
          </a:p>
        </p:txBody>
      </p:sp>
      <p:sp>
        <p:nvSpPr>
          <p:cNvPr id="32" name="Anillo 31">
            <a:extLst>
              <a:ext uri="{FF2B5EF4-FFF2-40B4-BE49-F238E27FC236}">
                <a16:creationId xmlns:a16="http://schemas.microsoft.com/office/drawing/2014/main" id="{C5CCE810-5E75-D143-8EFE-37D0530F0FC7}"/>
              </a:ext>
            </a:extLst>
          </p:cNvPr>
          <p:cNvSpPr/>
          <p:nvPr/>
        </p:nvSpPr>
        <p:spPr>
          <a:xfrm>
            <a:off x="7072923" y="5463200"/>
            <a:ext cx="1518958" cy="707535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65C6218-FD59-644B-9A59-2DE97247C62D}"/>
              </a:ext>
            </a:extLst>
          </p:cNvPr>
          <p:cNvSpPr txBox="1"/>
          <p:nvPr/>
        </p:nvSpPr>
        <p:spPr>
          <a:xfrm>
            <a:off x="8648627" y="5615157"/>
            <a:ext cx="1423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sons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6FE8E24-2745-5B49-B8FA-C1DF7FE58E75}"/>
              </a:ext>
            </a:extLst>
          </p:cNvPr>
          <p:cNvSpPr txBox="1"/>
          <p:nvPr/>
        </p:nvSpPr>
        <p:spPr>
          <a:xfrm>
            <a:off x="9933272" y="5471250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offer help to clean the forest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A2E9AFA3-0E94-DE41-9486-1977A923A6C9}"/>
              </a:ext>
            </a:extLst>
          </p:cNvPr>
          <p:cNvSpPr txBox="1"/>
          <p:nvPr/>
        </p:nvSpPr>
        <p:spPr>
          <a:xfrm>
            <a:off x="90717" y="2341134"/>
            <a:ext cx="5123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collects glass bottles.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E38A0874-FF91-2F40-9DA1-81E5B195623F}"/>
              </a:ext>
            </a:extLst>
          </p:cNvPr>
          <p:cNvSpPr txBox="1"/>
          <p:nvPr/>
        </p:nvSpPr>
        <p:spPr>
          <a:xfrm>
            <a:off x="90717" y="1812218"/>
            <a:ext cx="4976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promotes green products.</a:t>
            </a:r>
          </a:p>
        </p:txBody>
      </p:sp>
      <p:sp>
        <p:nvSpPr>
          <p:cNvPr id="37" name="TextBox 56">
            <a:extLst>
              <a:ext uri="{FF2B5EF4-FFF2-40B4-BE49-F238E27FC236}">
                <a16:creationId xmlns:a16="http://schemas.microsoft.com/office/drawing/2014/main" id="{845556C6-9331-9B49-9FBB-F3AFEBB9B127}"/>
              </a:ext>
            </a:extLst>
          </p:cNvPr>
          <p:cNvSpPr txBox="1"/>
          <p:nvPr/>
        </p:nvSpPr>
        <p:spPr>
          <a:xfrm>
            <a:off x="90717" y="2870050"/>
            <a:ext cx="512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turn on the lights for less time.</a:t>
            </a:r>
          </a:p>
        </p:txBody>
      </p:sp>
      <p:sp>
        <p:nvSpPr>
          <p:cNvPr id="38" name="TextBox 57">
            <a:extLst>
              <a:ext uri="{FF2B5EF4-FFF2-40B4-BE49-F238E27FC236}">
                <a16:creationId xmlns:a16="http://schemas.microsoft.com/office/drawing/2014/main" id="{F9BB1F44-3E90-2C45-9595-62EE42690D09}"/>
              </a:ext>
            </a:extLst>
          </p:cNvPr>
          <p:cNvSpPr txBox="1"/>
          <p:nvPr/>
        </p:nvSpPr>
        <p:spPr>
          <a:xfrm>
            <a:off x="90717" y="3737520"/>
            <a:ext cx="4976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do various tasks with an organisation.</a:t>
            </a:r>
          </a:p>
        </p:txBody>
      </p:sp>
      <p:sp>
        <p:nvSpPr>
          <p:cNvPr id="39" name="TextBox 59">
            <a:extLst>
              <a:ext uri="{FF2B5EF4-FFF2-40B4-BE49-F238E27FC236}">
                <a16:creationId xmlns:a16="http://schemas.microsoft.com/office/drawing/2014/main" id="{7D906D33-D29F-1B44-BA37-51C775323EDA}"/>
              </a:ext>
            </a:extLst>
          </p:cNvPr>
          <p:cNvSpPr txBox="1"/>
          <p:nvPr/>
        </p:nvSpPr>
        <p:spPr>
          <a:xfrm>
            <a:off x="90716" y="5472458"/>
            <a:ext cx="4831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offer help to clean the forest. </a:t>
            </a:r>
          </a:p>
        </p:txBody>
      </p:sp>
      <p:sp>
        <p:nvSpPr>
          <p:cNvPr id="40" name="TextBox 58">
            <a:extLst>
              <a:ext uri="{FF2B5EF4-FFF2-40B4-BE49-F238E27FC236}">
                <a16:creationId xmlns:a16="http://schemas.microsoft.com/office/drawing/2014/main" id="{447F5384-94B4-F34A-807F-20FA607A649E}"/>
              </a:ext>
            </a:extLst>
          </p:cNvPr>
          <p:cNvSpPr txBox="1"/>
          <p:nvPr/>
        </p:nvSpPr>
        <p:spPr>
          <a:xfrm>
            <a:off x="90717" y="4604990"/>
            <a:ext cx="51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writes letters to the government.</a:t>
            </a:r>
          </a:p>
        </p:txBody>
      </p:sp>
    </p:spTree>
    <p:extLst>
      <p:ext uri="{BB962C8B-B14F-4D97-AF65-F5344CB8AC3E}">
        <p14:creationId xmlns:p14="http://schemas.microsoft.com/office/powerpoint/2010/main" val="26876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>
            <a:extLst>
              <a:ext uri="{FF2B5EF4-FFF2-40B4-BE49-F238E27FC236}">
                <a16:creationId xmlns:a16="http://schemas.microsoft.com/office/drawing/2014/main" id="{574697B5-94F6-8A45-BF21-F180E2460780}"/>
              </a:ext>
            </a:extLst>
          </p:cNvPr>
          <p:cNvSpPr/>
          <p:nvPr/>
        </p:nvSpPr>
        <p:spPr>
          <a:xfrm>
            <a:off x="42287" y="449678"/>
            <a:ext cx="5007777" cy="5739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1191" y="6904984"/>
            <a:ext cx="1129885" cy="492258"/>
          </a:xfrm>
        </p:spPr>
        <p:txBody>
          <a:bodyPr>
            <a:norm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Persona A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A6DCB872-8CC4-A943-B035-7C944DE75F8C}"/>
              </a:ext>
            </a:extLst>
          </p:cNvPr>
          <p:cNvSpPr txBox="1">
            <a:spLocks/>
          </p:cNvSpPr>
          <p:nvPr/>
        </p:nvSpPr>
        <p:spPr>
          <a:xfrm>
            <a:off x="53114" y="412352"/>
            <a:ext cx="4387700" cy="494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Persona B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283391-56A7-334E-B4D4-BD492D57E1B1}"/>
              </a:ext>
            </a:extLst>
          </p:cNvPr>
          <p:cNvGrpSpPr/>
          <p:nvPr/>
        </p:nvGrpSpPr>
        <p:grpSpPr>
          <a:xfrm>
            <a:off x="5115923" y="442596"/>
            <a:ext cx="6955014" cy="5754040"/>
            <a:chOff x="5864385" y="449678"/>
            <a:chExt cx="6184878" cy="5754040"/>
          </a:xfrm>
        </p:grpSpPr>
        <p:sp>
          <p:nvSpPr>
            <p:cNvPr id="58" name="Rectangle 16">
              <a:extLst>
                <a:ext uri="{FF2B5EF4-FFF2-40B4-BE49-F238E27FC236}">
                  <a16:creationId xmlns:a16="http://schemas.microsoft.com/office/drawing/2014/main" id="{5063AE64-83FB-524A-B6DE-4137F575C581}"/>
                </a:ext>
              </a:extLst>
            </p:cNvPr>
            <p:cNvSpPr/>
            <p:nvPr/>
          </p:nvSpPr>
          <p:spPr>
            <a:xfrm>
              <a:off x="5864385" y="449678"/>
              <a:ext cx="6184878" cy="57540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Title 2">
              <a:extLst>
                <a:ext uri="{FF2B5EF4-FFF2-40B4-BE49-F238E27FC236}">
                  <a16:creationId xmlns:a16="http://schemas.microsoft.com/office/drawing/2014/main" id="{062131B8-030D-7941-A2B0-342A58478DE9}"/>
                </a:ext>
              </a:extLst>
            </p:cNvPr>
            <p:cNvSpPr txBox="1">
              <a:spLocks/>
            </p:cNvSpPr>
            <p:nvPr/>
          </p:nvSpPr>
          <p:spPr>
            <a:xfrm>
              <a:off x="5885689" y="460637"/>
              <a:ext cx="5929426" cy="4616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Persona </a:t>
              </a:r>
              <a:r>
                <a:rPr lang="en-GB" sz="2200" b="1" dirty="0"/>
                <a:t>B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0D1D3140-F287-4142-ACC1-2026047BE54B}"/>
              </a:ext>
            </a:extLst>
          </p:cNvPr>
          <p:cNvSpPr txBox="1">
            <a:spLocks/>
          </p:cNvSpPr>
          <p:nvPr/>
        </p:nvSpPr>
        <p:spPr>
          <a:xfrm>
            <a:off x="5135324" y="801365"/>
            <a:ext cx="6218582" cy="799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en-GB" sz="2000" b="1" dirty="0" err="1"/>
              <a:t>Escucha</a:t>
            </a:r>
            <a:r>
              <a:rPr lang="en-GB" sz="2000" b="1" dirty="0"/>
              <a:t> la </a:t>
            </a:r>
            <a:r>
              <a:rPr lang="en-GB" sz="2000" b="1" dirty="0" err="1"/>
              <a:t>frase</a:t>
            </a:r>
            <a:r>
              <a:rPr lang="en-GB" sz="2000" b="1" dirty="0"/>
              <a:t>. ¿Es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o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’? Marca la </a:t>
            </a:r>
            <a:r>
              <a:rPr lang="en-GB" sz="2000" b="1" dirty="0" err="1"/>
              <a:t>respuesta</a:t>
            </a:r>
            <a:r>
              <a:rPr lang="en-GB" sz="2000" b="1" dirty="0"/>
              <a:t> </a:t>
            </a:r>
            <a:r>
              <a:rPr lang="en-GB" sz="2000" b="1" dirty="0" err="1"/>
              <a:t>correcta</a:t>
            </a:r>
            <a:r>
              <a:rPr lang="en-GB" sz="2000" b="1" dirty="0"/>
              <a:t>. </a:t>
            </a:r>
            <a:r>
              <a:rPr lang="en-GB" sz="2000" b="1" dirty="0" err="1"/>
              <a:t>Después</a:t>
            </a:r>
            <a:r>
              <a:rPr lang="en-GB" sz="2000" b="1" dirty="0"/>
              <a:t>, </a:t>
            </a:r>
            <a:r>
              <a:rPr lang="en-GB" sz="2000" b="1" dirty="0" err="1"/>
              <a:t>completa</a:t>
            </a:r>
            <a:r>
              <a:rPr lang="en-GB" sz="2000" b="1" dirty="0"/>
              <a:t> la </a:t>
            </a:r>
            <a:r>
              <a:rPr lang="en-GB" sz="2000" b="1" dirty="0" err="1"/>
              <a:t>tabla</a:t>
            </a:r>
            <a:r>
              <a:rPr lang="en-GB" sz="2000" b="1" dirty="0"/>
              <a:t>.</a:t>
            </a:r>
            <a:endParaRPr lang="en-US" sz="2000" dirty="0"/>
          </a:p>
        </p:txBody>
      </p:sp>
      <p:graphicFrame>
        <p:nvGraphicFramePr>
          <p:cNvPr id="49" name="Tabla 4">
            <a:extLst>
              <a:ext uri="{FF2B5EF4-FFF2-40B4-BE49-F238E27FC236}">
                <a16:creationId xmlns:a16="http://schemas.microsoft.com/office/drawing/2014/main" id="{DCF7B33C-F47F-4F45-9ABE-8575A1BED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444366"/>
              </p:ext>
            </p:extLst>
          </p:nvPr>
        </p:nvGraphicFramePr>
        <p:xfrm>
          <a:off x="5238733" y="1623570"/>
          <a:ext cx="6784385" cy="45465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2923">
                  <a:extLst>
                    <a:ext uri="{9D8B030D-6E8A-4147-A177-3AD203B41FA5}">
                      <a16:colId xmlns:a16="http://schemas.microsoft.com/office/drawing/2014/main" val="2066547854"/>
                    </a:ext>
                  </a:extLst>
                </a:gridCol>
                <a:gridCol w="1573328">
                  <a:extLst>
                    <a:ext uri="{9D8B030D-6E8A-4147-A177-3AD203B41FA5}">
                      <a16:colId xmlns:a16="http://schemas.microsoft.com/office/drawing/2014/main" val="2953514465"/>
                    </a:ext>
                  </a:extLst>
                </a:gridCol>
                <a:gridCol w="1495810">
                  <a:extLst>
                    <a:ext uri="{9D8B030D-6E8A-4147-A177-3AD203B41FA5}">
                      <a16:colId xmlns:a16="http://schemas.microsoft.com/office/drawing/2014/main" val="370064581"/>
                    </a:ext>
                  </a:extLst>
                </a:gridCol>
                <a:gridCol w="1542205">
                  <a:extLst>
                    <a:ext uri="{9D8B030D-6E8A-4147-A177-3AD203B41FA5}">
                      <a16:colId xmlns:a16="http://schemas.microsoft.com/office/drawing/2014/main" val="4199791835"/>
                    </a:ext>
                  </a:extLst>
                </a:gridCol>
                <a:gridCol w="1910119">
                  <a:extLst>
                    <a:ext uri="{9D8B030D-6E8A-4147-A177-3AD203B41FA5}">
                      <a16:colId xmlns:a16="http://schemas.microsoft.com/office/drawing/2014/main" val="3136928920"/>
                    </a:ext>
                  </a:extLst>
                </a:gridCol>
              </a:tblGrid>
              <a:tr h="556590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¿Quién?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¿Qué?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815525"/>
                  </a:ext>
                </a:extLst>
              </a:tr>
              <a:tr h="61747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padres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padre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947276"/>
                  </a:ext>
                </a:extLst>
              </a:tr>
              <a:tr h="61747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tías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tía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296048"/>
                  </a:ext>
                </a:extLst>
              </a:tr>
              <a:tr h="61747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amiga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amigas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99250"/>
                  </a:ext>
                </a:extLst>
              </a:tr>
              <a:tr h="684454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hijas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hija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044146"/>
                  </a:ext>
                </a:extLst>
              </a:tr>
              <a:tr h="668458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 primo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 primos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120205"/>
                  </a:ext>
                </a:extLst>
              </a:tr>
              <a:tr h="684454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 hermana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 hermanas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301673"/>
                  </a:ext>
                </a:extLst>
              </a:tr>
            </a:tbl>
          </a:graphicData>
        </a:graphic>
      </p:graphicFrame>
      <p:sp>
        <p:nvSpPr>
          <p:cNvPr id="51" name="Title 2">
            <a:extLst>
              <a:ext uri="{FF2B5EF4-FFF2-40B4-BE49-F238E27FC236}">
                <a16:creationId xmlns:a16="http://schemas.microsoft.com/office/drawing/2014/main" id="{8473CA8B-DB23-124A-A2BA-24F84F518B0F}"/>
              </a:ext>
            </a:extLst>
          </p:cNvPr>
          <p:cNvSpPr txBox="1">
            <a:spLocks/>
          </p:cNvSpPr>
          <p:nvPr/>
        </p:nvSpPr>
        <p:spPr>
          <a:xfrm>
            <a:off x="53114" y="863827"/>
            <a:ext cx="5303416" cy="724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Debes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decir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estas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frases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español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/>
              <a:t>Usa</a:t>
            </a:r>
            <a:r>
              <a:rPr lang="en-GB" sz="2000" b="1" dirty="0"/>
              <a:t> ‘</a:t>
            </a:r>
            <a:r>
              <a:rPr lang="en-GB" sz="2000" b="1" dirty="0">
                <a:solidFill>
                  <a:srgbClr val="EE6000"/>
                </a:solidFill>
              </a:rPr>
              <a:t>–e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singular y ‘</a:t>
            </a:r>
            <a:r>
              <a:rPr lang="en-GB" sz="2000" b="1" dirty="0">
                <a:solidFill>
                  <a:srgbClr val="EE6000"/>
                </a:solidFill>
              </a:rPr>
              <a:t>–</a:t>
            </a:r>
            <a:r>
              <a:rPr lang="en-GB" sz="2000" b="1" dirty="0" err="1">
                <a:solidFill>
                  <a:srgbClr val="EE6000"/>
                </a:solidFill>
              </a:rPr>
              <a:t>en</a:t>
            </a:r>
            <a:r>
              <a:rPr lang="en-GB" sz="2000" b="1" dirty="0"/>
              <a:t>’ </a:t>
            </a:r>
            <a:r>
              <a:rPr lang="en-GB" sz="2000" b="1" dirty="0" err="1"/>
              <a:t>si</a:t>
            </a:r>
            <a:r>
              <a:rPr lang="en-GB" sz="2000" b="1" dirty="0"/>
              <a:t> es plural.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B4F0C28-F647-8646-A134-D52E5C93E672}"/>
              </a:ext>
            </a:extLst>
          </p:cNvPr>
          <p:cNvSpPr txBox="1"/>
          <p:nvPr/>
        </p:nvSpPr>
        <p:spPr>
          <a:xfrm>
            <a:off x="8593430" y="2123095"/>
            <a:ext cx="1504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parents</a:t>
            </a:r>
          </a:p>
        </p:txBody>
      </p:sp>
      <p:sp>
        <p:nvSpPr>
          <p:cNvPr id="18" name="Anillo 17">
            <a:extLst>
              <a:ext uri="{FF2B5EF4-FFF2-40B4-BE49-F238E27FC236}">
                <a16:creationId xmlns:a16="http://schemas.microsoft.com/office/drawing/2014/main" id="{756C2970-4348-C543-A78B-175F1ED0C67E}"/>
              </a:ext>
            </a:extLst>
          </p:cNvPr>
          <p:cNvSpPr/>
          <p:nvPr/>
        </p:nvSpPr>
        <p:spPr>
          <a:xfrm>
            <a:off x="5457556" y="2151958"/>
            <a:ext cx="1625632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87C409F-EAD8-9847-A8F2-FE0160FF0401}"/>
              </a:ext>
            </a:extLst>
          </p:cNvPr>
          <p:cNvSpPr txBox="1"/>
          <p:nvPr/>
        </p:nvSpPr>
        <p:spPr>
          <a:xfrm>
            <a:off x="10042627" y="2151128"/>
            <a:ext cx="209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offer support to organisations</a:t>
            </a:r>
          </a:p>
        </p:txBody>
      </p:sp>
      <p:sp>
        <p:nvSpPr>
          <p:cNvPr id="20" name="Anillo 19">
            <a:extLst>
              <a:ext uri="{FF2B5EF4-FFF2-40B4-BE49-F238E27FC236}">
                <a16:creationId xmlns:a16="http://schemas.microsoft.com/office/drawing/2014/main" id="{84BBA2A4-7394-5846-8AB4-94A0BE93CB03}"/>
              </a:ext>
            </a:extLst>
          </p:cNvPr>
          <p:cNvSpPr/>
          <p:nvPr/>
        </p:nvSpPr>
        <p:spPr>
          <a:xfrm>
            <a:off x="6999453" y="2753997"/>
            <a:ext cx="1625632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 dirty="0">
              <a:solidFill>
                <a:schemeClr val="tx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11AAA5-4DAA-DA45-AC55-1F60A5F50971}"/>
              </a:ext>
            </a:extLst>
          </p:cNvPr>
          <p:cNvSpPr txBox="1"/>
          <p:nvPr/>
        </p:nvSpPr>
        <p:spPr>
          <a:xfrm>
            <a:off x="8647477" y="2897294"/>
            <a:ext cx="150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aunt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C29395B-035C-1846-B016-17FEA7676B4E}"/>
              </a:ext>
            </a:extLst>
          </p:cNvPr>
          <p:cNvSpPr txBox="1"/>
          <p:nvPr/>
        </p:nvSpPr>
        <p:spPr>
          <a:xfrm>
            <a:off x="9959122" y="2737555"/>
            <a:ext cx="221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only turns the light on at night</a:t>
            </a:r>
          </a:p>
        </p:txBody>
      </p:sp>
      <p:sp>
        <p:nvSpPr>
          <p:cNvPr id="23" name="Anillo 22">
            <a:extLst>
              <a:ext uri="{FF2B5EF4-FFF2-40B4-BE49-F238E27FC236}">
                <a16:creationId xmlns:a16="http://schemas.microsoft.com/office/drawing/2014/main" id="{BF952B4F-E936-2141-AD7B-8E89EB96A68F}"/>
              </a:ext>
            </a:extLst>
          </p:cNvPr>
          <p:cNvSpPr/>
          <p:nvPr/>
        </p:nvSpPr>
        <p:spPr>
          <a:xfrm>
            <a:off x="6999453" y="3443972"/>
            <a:ext cx="1625632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5DFCB55-3346-4D4B-AA60-8DFCCCC09C4E}"/>
              </a:ext>
            </a:extLst>
          </p:cNvPr>
          <p:cNvSpPr txBox="1"/>
          <p:nvPr/>
        </p:nvSpPr>
        <p:spPr>
          <a:xfrm>
            <a:off x="8647477" y="3581418"/>
            <a:ext cx="150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friends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92B9E80-7B74-3F48-9BA5-EC84063755C4}"/>
              </a:ext>
            </a:extLst>
          </p:cNvPr>
          <p:cNvSpPr txBox="1"/>
          <p:nvPr/>
        </p:nvSpPr>
        <p:spPr>
          <a:xfrm>
            <a:off x="9980576" y="3467847"/>
            <a:ext cx="221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eat less animal products</a:t>
            </a:r>
          </a:p>
        </p:txBody>
      </p:sp>
      <p:sp>
        <p:nvSpPr>
          <p:cNvPr id="26" name="Anillo 25">
            <a:extLst>
              <a:ext uri="{FF2B5EF4-FFF2-40B4-BE49-F238E27FC236}">
                <a16:creationId xmlns:a16="http://schemas.microsoft.com/office/drawing/2014/main" id="{404C904D-90A5-874F-838D-99422C6AFA06}"/>
              </a:ext>
            </a:extLst>
          </p:cNvPr>
          <p:cNvSpPr/>
          <p:nvPr/>
        </p:nvSpPr>
        <p:spPr>
          <a:xfrm>
            <a:off x="5457556" y="4141381"/>
            <a:ext cx="1625632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5D7DD1C-E774-0548-AA47-C031E67F344A}"/>
              </a:ext>
            </a:extLst>
          </p:cNvPr>
          <p:cNvSpPr txBox="1"/>
          <p:nvPr/>
        </p:nvSpPr>
        <p:spPr>
          <a:xfrm>
            <a:off x="8402238" y="4089482"/>
            <a:ext cx="187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daughters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BB5D43D-5814-A143-910F-1D7AD2977B51}"/>
              </a:ext>
            </a:extLst>
          </p:cNvPr>
          <p:cNvSpPr txBox="1"/>
          <p:nvPr/>
        </p:nvSpPr>
        <p:spPr>
          <a:xfrm>
            <a:off x="9944135" y="4108498"/>
            <a:ext cx="2297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read about the environment</a:t>
            </a:r>
          </a:p>
        </p:txBody>
      </p:sp>
      <p:sp>
        <p:nvSpPr>
          <p:cNvPr id="29" name="Anillo 28">
            <a:extLst>
              <a:ext uri="{FF2B5EF4-FFF2-40B4-BE49-F238E27FC236}">
                <a16:creationId xmlns:a16="http://schemas.microsoft.com/office/drawing/2014/main" id="{21ECC305-4BA7-F844-851D-70579EB57520}"/>
              </a:ext>
            </a:extLst>
          </p:cNvPr>
          <p:cNvSpPr/>
          <p:nvPr/>
        </p:nvSpPr>
        <p:spPr>
          <a:xfrm>
            <a:off x="5457556" y="4797455"/>
            <a:ext cx="1625632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42CCC09-5A4E-BC45-B8BA-2A7DD53CC0C6}"/>
              </a:ext>
            </a:extLst>
          </p:cNvPr>
          <p:cNvSpPr txBox="1"/>
          <p:nvPr/>
        </p:nvSpPr>
        <p:spPr>
          <a:xfrm>
            <a:off x="8462169" y="4962447"/>
            <a:ext cx="1875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my cousin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AADB9C5-9892-E044-9ED2-00303C780813}"/>
              </a:ext>
            </a:extLst>
          </p:cNvPr>
          <p:cNvSpPr txBox="1"/>
          <p:nvPr/>
        </p:nvSpPr>
        <p:spPr>
          <a:xfrm>
            <a:off x="10057808" y="4756515"/>
            <a:ext cx="208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learns about the planet</a:t>
            </a:r>
          </a:p>
        </p:txBody>
      </p:sp>
      <p:sp>
        <p:nvSpPr>
          <p:cNvPr id="32" name="Anillo 31">
            <a:extLst>
              <a:ext uri="{FF2B5EF4-FFF2-40B4-BE49-F238E27FC236}">
                <a16:creationId xmlns:a16="http://schemas.microsoft.com/office/drawing/2014/main" id="{37EA4C1F-7EC9-8A48-BA67-B49974EC3935}"/>
              </a:ext>
            </a:extLst>
          </p:cNvPr>
          <p:cNvSpPr/>
          <p:nvPr/>
        </p:nvSpPr>
        <p:spPr>
          <a:xfrm>
            <a:off x="5457556" y="5521633"/>
            <a:ext cx="1625632" cy="675003"/>
          </a:xfrm>
          <a:prstGeom prst="donut">
            <a:avLst>
              <a:gd name="adj" fmla="val 7907"/>
            </a:avLst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A66B655-68D5-204B-AEA5-D190AA3C1BBD}"/>
              </a:ext>
            </a:extLst>
          </p:cNvPr>
          <p:cNvSpPr txBox="1"/>
          <p:nvPr/>
        </p:nvSpPr>
        <p:spPr>
          <a:xfrm>
            <a:off x="8593430" y="5645073"/>
            <a:ext cx="150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your sister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C72D3C0-9711-7D43-AD54-2F1E95B030E1}"/>
              </a:ext>
            </a:extLst>
          </p:cNvPr>
          <p:cNvSpPr txBox="1"/>
          <p:nvPr/>
        </p:nvSpPr>
        <p:spPr>
          <a:xfrm>
            <a:off x="9878866" y="5477779"/>
            <a:ext cx="240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prefers to travel by bike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E77A6EF0-8F65-D141-9DC3-9193C95F6525}"/>
              </a:ext>
            </a:extLst>
          </p:cNvPr>
          <p:cNvSpPr txBox="1"/>
          <p:nvPr/>
        </p:nvSpPr>
        <p:spPr>
          <a:xfrm>
            <a:off x="90717" y="2341134"/>
            <a:ext cx="5123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collects glass bottles.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2EB3AD8-B6A8-CF4D-995B-280F1ECF4E54}"/>
              </a:ext>
            </a:extLst>
          </p:cNvPr>
          <p:cNvSpPr txBox="1"/>
          <p:nvPr/>
        </p:nvSpPr>
        <p:spPr>
          <a:xfrm>
            <a:off x="90717" y="1812218"/>
            <a:ext cx="4976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promotes green products.</a:t>
            </a:r>
          </a:p>
        </p:txBody>
      </p:sp>
      <p:sp>
        <p:nvSpPr>
          <p:cNvPr id="37" name="TextBox 56">
            <a:extLst>
              <a:ext uri="{FF2B5EF4-FFF2-40B4-BE49-F238E27FC236}">
                <a16:creationId xmlns:a16="http://schemas.microsoft.com/office/drawing/2014/main" id="{49993923-4661-C749-894A-454EA4774FCE}"/>
              </a:ext>
            </a:extLst>
          </p:cNvPr>
          <p:cNvSpPr txBox="1"/>
          <p:nvPr/>
        </p:nvSpPr>
        <p:spPr>
          <a:xfrm>
            <a:off x="90717" y="2870050"/>
            <a:ext cx="512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turn on the lights for less time.</a:t>
            </a:r>
          </a:p>
        </p:txBody>
      </p:sp>
      <p:sp>
        <p:nvSpPr>
          <p:cNvPr id="38" name="TextBox 57">
            <a:extLst>
              <a:ext uri="{FF2B5EF4-FFF2-40B4-BE49-F238E27FC236}">
                <a16:creationId xmlns:a16="http://schemas.microsoft.com/office/drawing/2014/main" id="{AAC0A720-7827-4A4C-B966-6FCA7D38D6D5}"/>
              </a:ext>
            </a:extLst>
          </p:cNvPr>
          <p:cNvSpPr txBox="1"/>
          <p:nvPr/>
        </p:nvSpPr>
        <p:spPr>
          <a:xfrm>
            <a:off x="90717" y="3737520"/>
            <a:ext cx="4976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do various tasks with an organisation.</a:t>
            </a:r>
          </a:p>
        </p:txBody>
      </p:sp>
      <p:sp>
        <p:nvSpPr>
          <p:cNvPr id="39" name="TextBox 59">
            <a:extLst>
              <a:ext uri="{FF2B5EF4-FFF2-40B4-BE49-F238E27FC236}">
                <a16:creationId xmlns:a16="http://schemas.microsoft.com/office/drawing/2014/main" id="{F68BA96C-E2D6-6F4B-8F9D-1BB6C2177B2C}"/>
              </a:ext>
            </a:extLst>
          </p:cNvPr>
          <p:cNvSpPr txBox="1"/>
          <p:nvPr/>
        </p:nvSpPr>
        <p:spPr>
          <a:xfrm>
            <a:off x="90716" y="5472458"/>
            <a:ext cx="4831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offer help to clean the forest. </a:t>
            </a:r>
          </a:p>
        </p:txBody>
      </p:sp>
      <p:sp>
        <p:nvSpPr>
          <p:cNvPr id="40" name="TextBox 58">
            <a:extLst>
              <a:ext uri="{FF2B5EF4-FFF2-40B4-BE49-F238E27FC236}">
                <a16:creationId xmlns:a16="http://schemas.microsoft.com/office/drawing/2014/main" id="{C0E63FFA-86DB-3F43-BEEB-D956ECD6E383}"/>
              </a:ext>
            </a:extLst>
          </p:cNvPr>
          <p:cNvSpPr txBox="1"/>
          <p:nvPr/>
        </p:nvSpPr>
        <p:spPr>
          <a:xfrm>
            <a:off x="90717" y="4604990"/>
            <a:ext cx="51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writes letters to the government.</a:t>
            </a:r>
          </a:p>
        </p:txBody>
      </p:sp>
    </p:spTree>
    <p:extLst>
      <p:ext uri="{BB962C8B-B14F-4D97-AF65-F5344CB8AC3E}">
        <p14:creationId xmlns:p14="http://schemas.microsoft.com/office/powerpoint/2010/main" val="32473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2" descr="background rectangle"/>
          <p:cNvGrpSpPr/>
          <p:nvPr/>
        </p:nvGrpSpPr>
        <p:grpSpPr>
          <a:xfrm>
            <a:off x="0" y="0"/>
            <a:ext cx="12192000" cy="6858000"/>
            <a:chOff x="-56445" y="0"/>
            <a:chExt cx="12192000" cy="685800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</p:grpSpPr>
          <p:sp>
            <p:nvSpPr>
              <p:cNvPr id="72" name="Google Shape;72;p2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solidFill>
                <a:srgbClr val="FDEF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entury Gothic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solidFill>
                <a:srgbClr val="FDEF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entury Gothic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74" name="Google Shape;74;p2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5" name="Google Shape;75;p2" descr="background rectangle"/>
          <p:cNvSpPr/>
          <p:nvPr/>
        </p:nvSpPr>
        <p:spPr>
          <a:xfrm>
            <a:off x="0" y="-2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2"/>
          <p:cNvSpPr txBox="1">
            <a:spLocks noGrp="1"/>
          </p:cNvSpPr>
          <p:nvPr>
            <p:ph type="ctrTitle"/>
          </p:nvPr>
        </p:nvSpPr>
        <p:spPr>
          <a:xfrm>
            <a:off x="155948" y="2080389"/>
            <a:ext cx="9107973" cy="1260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entury Gothic"/>
              <a:buNone/>
            </a:pPr>
            <a:r>
              <a:rPr lang="en-GB" sz="4000" b="1" dirty="0">
                <a:solidFill>
                  <a:srgbClr val="FFFFFF"/>
                </a:solidFill>
              </a:rPr>
              <a:t>Talking about climate change</a:t>
            </a:r>
            <a:endParaRPr sz="4000" dirty="0"/>
          </a:p>
        </p:txBody>
      </p:sp>
      <p:sp>
        <p:nvSpPr>
          <p:cNvPr id="77" name="Google Shape;77;p2"/>
          <p:cNvSpPr txBox="1">
            <a:spLocks noGrp="1"/>
          </p:cNvSpPr>
          <p:nvPr>
            <p:ph type="subTitle" idx="1"/>
          </p:nvPr>
        </p:nvSpPr>
        <p:spPr>
          <a:xfrm>
            <a:off x="145816" y="3242066"/>
            <a:ext cx="6904689" cy="145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n-GB" dirty="0">
                <a:solidFill>
                  <a:schemeClr val="lt1"/>
                </a:solidFill>
              </a:rPr>
              <a:t>-er/-</a:t>
            </a:r>
            <a:r>
              <a:rPr lang="en-GB" dirty="0" err="1">
                <a:solidFill>
                  <a:schemeClr val="lt1"/>
                </a:solidFill>
              </a:rPr>
              <a:t>ir</a:t>
            </a:r>
            <a:r>
              <a:rPr lang="en-GB" dirty="0">
                <a:solidFill>
                  <a:schemeClr val="lt1"/>
                </a:solidFill>
              </a:rPr>
              <a:t> verbs 3rd person singular past(-</a:t>
            </a:r>
            <a:r>
              <a:rPr lang="en-GB" dirty="0" err="1">
                <a:solidFill>
                  <a:schemeClr val="lt1"/>
                </a:solidFill>
              </a:rPr>
              <a:t>ió</a:t>
            </a:r>
            <a:r>
              <a:rPr lang="en-GB" dirty="0">
                <a:solidFill>
                  <a:schemeClr val="lt1"/>
                </a:solidFill>
              </a:rPr>
              <a:t>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n-GB" dirty="0">
                <a:solidFill>
                  <a:schemeClr val="lt1"/>
                </a:solidFill>
              </a:rPr>
              <a:t>-er/</a:t>
            </a:r>
            <a:r>
              <a:rPr lang="en-GB" dirty="0" err="1">
                <a:solidFill>
                  <a:schemeClr val="lt1"/>
                </a:solidFill>
              </a:rPr>
              <a:t>ir</a:t>
            </a:r>
            <a:r>
              <a:rPr lang="en-GB" dirty="0">
                <a:solidFill>
                  <a:schemeClr val="lt1"/>
                </a:solidFill>
              </a:rPr>
              <a:t> verbs 3rd person plural past (-</a:t>
            </a:r>
            <a:r>
              <a:rPr lang="en-GB" dirty="0" err="1">
                <a:solidFill>
                  <a:schemeClr val="lt1"/>
                </a:solidFill>
              </a:rPr>
              <a:t>ieron</a:t>
            </a:r>
            <a:r>
              <a:rPr lang="en-GB" dirty="0">
                <a:solidFill>
                  <a:schemeClr val="lt1"/>
                </a:solidFill>
              </a:rPr>
              <a:t>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n-GB" dirty="0">
                <a:solidFill>
                  <a:schemeClr val="lt1"/>
                </a:solidFill>
              </a:rPr>
              <a:t>Possessive adjectives: </a:t>
            </a:r>
            <a:r>
              <a:rPr lang="en-GB" dirty="0" err="1">
                <a:solidFill>
                  <a:schemeClr val="lt1"/>
                </a:solidFill>
              </a:rPr>
              <a:t>nuestro</a:t>
            </a:r>
            <a:r>
              <a:rPr lang="en-GB" dirty="0">
                <a:solidFill>
                  <a:schemeClr val="lt1"/>
                </a:solidFill>
              </a:rPr>
              <a:t>(s)/</a:t>
            </a:r>
            <a:r>
              <a:rPr lang="en-GB" dirty="0" err="1">
                <a:solidFill>
                  <a:schemeClr val="lt1"/>
                </a:solidFill>
              </a:rPr>
              <a:t>nuestra</a:t>
            </a:r>
            <a:r>
              <a:rPr lang="en-GB" dirty="0">
                <a:solidFill>
                  <a:schemeClr val="lt1"/>
                </a:solidFill>
              </a:rPr>
              <a:t>(s)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endParaRPr lang="en-GB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225242" y="4914785"/>
            <a:ext cx="5784972" cy="99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</a:pPr>
            <a:r>
              <a:rPr lang="en-GB" sz="22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Y9 Spanish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</a:pPr>
            <a:r>
              <a:rPr lang="en-GB" sz="22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 2.1 - Week 5 - Lesson 38</a:t>
            </a:r>
            <a:endParaRPr/>
          </a:p>
        </p:txBody>
      </p:sp>
      <p:sp>
        <p:nvSpPr>
          <p:cNvPr id="79" name="Google Shape;79;p2"/>
          <p:cNvSpPr txBox="1"/>
          <p:nvPr/>
        </p:nvSpPr>
        <p:spPr>
          <a:xfrm>
            <a:off x="214817" y="5780283"/>
            <a:ext cx="4549688" cy="95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</a:pP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Amanda </a:t>
            </a:r>
            <a:r>
              <a:rPr lang="en-GB" sz="1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Izquierdo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Louise Caruso, Pete Watson</a:t>
            </a:r>
            <a:b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Artwork: Mark Davies</a:t>
            </a:r>
            <a:endParaRPr sz="14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Twentieth Century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90000"/>
              </a:lnSpc>
              <a:buClr>
                <a:srgbClr val="FFFFFF"/>
              </a:buClr>
              <a:buSzPts val="1400"/>
            </a:pPr>
            <a:r>
              <a:rPr lang="en-GB" sz="1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Date updated: 0</a:t>
            </a:r>
            <a:r>
              <a:rPr lang="en-GB"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9/12/21</a:t>
            </a:r>
            <a:endParaRPr sz="1400" dirty="0"/>
          </a:p>
        </p:txBody>
      </p:sp>
      <p:pic>
        <p:nvPicPr>
          <p:cNvPr id="80" name="Google Shape;80;p2" descr="NCELP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561" y="6458444"/>
            <a:ext cx="3077513" cy="288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65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04"/>
            <a:ext cx="6649156" cy="558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7" y="-306342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61967" y="258166"/>
            <a:ext cx="126617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1E5CA-C399-47E4-8FFF-12A976CFCA9C}"/>
              </a:ext>
            </a:extLst>
          </p:cNvPr>
          <p:cNvSpPr txBox="1"/>
          <p:nvPr/>
        </p:nvSpPr>
        <p:spPr>
          <a:xfrm>
            <a:off x="4065186" y="3308628"/>
            <a:ext cx="1918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[organisation]</a:t>
            </a:r>
          </a:p>
        </p:txBody>
      </p:sp>
      <p:sp>
        <p:nvSpPr>
          <p:cNvPr id="7" name="Rounded Rectangle 44">
            <a:extLst>
              <a:ext uri="{FF2B5EF4-FFF2-40B4-BE49-F238E27FC236}">
                <a16:creationId xmlns:a16="http://schemas.microsoft.com/office/drawing/2014/main" id="{543E770E-B7F3-410E-810B-BDA266C29255}"/>
              </a:ext>
            </a:extLst>
          </p:cNvPr>
          <p:cNvSpPr/>
          <p:nvPr/>
        </p:nvSpPr>
        <p:spPr>
          <a:xfrm>
            <a:off x="4134382" y="2712943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814C1E46-7741-40A7-8232-9C34FEC44E52}"/>
              </a:ext>
            </a:extLst>
          </p:cNvPr>
          <p:cNvSpPr/>
          <p:nvPr/>
        </p:nvSpPr>
        <p:spPr>
          <a:xfrm>
            <a:off x="1877125" y="2704859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849B6EEA-EFE5-4CA5-A098-60664365E47F}"/>
              </a:ext>
            </a:extLst>
          </p:cNvPr>
          <p:cNvSpPr/>
          <p:nvPr/>
        </p:nvSpPr>
        <p:spPr>
          <a:xfrm>
            <a:off x="1867433" y="790079"/>
            <a:ext cx="1725502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57E0BEC4-BC84-4CBC-A5BF-181B6ADD97DA}"/>
              </a:ext>
            </a:extLst>
          </p:cNvPr>
          <p:cNvSpPr/>
          <p:nvPr/>
        </p:nvSpPr>
        <p:spPr>
          <a:xfrm>
            <a:off x="4092180" y="798243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ounded Rectangle 43">
            <a:extLst>
              <a:ext uri="{FF2B5EF4-FFF2-40B4-BE49-F238E27FC236}">
                <a16:creationId xmlns:a16="http://schemas.microsoft.com/office/drawing/2014/main" id="{CC0AFDBE-7E16-4911-9E54-F11CDB022724}"/>
              </a:ext>
            </a:extLst>
          </p:cNvPr>
          <p:cNvSpPr/>
          <p:nvPr/>
        </p:nvSpPr>
        <p:spPr>
          <a:xfrm>
            <a:off x="1867432" y="4526703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ounded Rectangle 55">
            <a:extLst>
              <a:ext uri="{FF2B5EF4-FFF2-40B4-BE49-F238E27FC236}">
                <a16:creationId xmlns:a16="http://schemas.microsoft.com/office/drawing/2014/main" id="{19807DA4-DC65-4966-8605-A3DB0D1E48E0}"/>
              </a:ext>
            </a:extLst>
          </p:cNvPr>
          <p:cNvSpPr/>
          <p:nvPr/>
        </p:nvSpPr>
        <p:spPr>
          <a:xfrm>
            <a:off x="6316923" y="790077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ounded Rectangle 56">
            <a:extLst>
              <a:ext uri="{FF2B5EF4-FFF2-40B4-BE49-F238E27FC236}">
                <a16:creationId xmlns:a16="http://schemas.microsoft.com/office/drawing/2014/main" id="{AC01F5A3-580F-498F-9AF6-EBE9544E69DC}"/>
              </a:ext>
            </a:extLst>
          </p:cNvPr>
          <p:cNvSpPr/>
          <p:nvPr/>
        </p:nvSpPr>
        <p:spPr>
          <a:xfrm>
            <a:off x="8541666" y="798243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D81A7E2E-6A5D-4C5A-A6B1-4388DCD01112}"/>
              </a:ext>
            </a:extLst>
          </p:cNvPr>
          <p:cNvSpPr/>
          <p:nvPr/>
        </p:nvSpPr>
        <p:spPr>
          <a:xfrm>
            <a:off x="6435992" y="2665414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ounded Rectangle 58">
            <a:extLst>
              <a:ext uri="{FF2B5EF4-FFF2-40B4-BE49-F238E27FC236}">
                <a16:creationId xmlns:a16="http://schemas.microsoft.com/office/drawing/2014/main" id="{813481FF-C6D7-49C5-8100-9A66C0FE27BB}"/>
              </a:ext>
            </a:extLst>
          </p:cNvPr>
          <p:cNvSpPr/>
          <p:nvPr/>
        </p:nvSpPr>
        <p:spPr>
          <a:xfrm>
            <a:off x="8692703" y="2643867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7CF7B461-6CE1-41F9-937A-2FAB769515DC}"/>
              </a:ext>
            </a:extLst>
          </p:cNvPr>
          <p:cNvSpPr/>
          <p:nvPr/>
        </p:nvSpPr>
        <p:spPr>
          <a:xfrm>
            <a:off x="4134382" y="4609215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Rounded Rectangle 60">
            <a:extLst>
              <a:ext uri="{FF2B5EF4-FFF2-40B4-BE49-F238E27FC236}">
                <a16:creationId xmlns:a16="http://schemas.microsoft.com/office/drawing/2014/main" id="{0C5638FF-33B1-4815-878C-34557955FECE}"/>
              </a:ext>
            </a:extLst>
          </p:cNvPr>
          <p:cNvSpPr/>
          <p:nvPr/>
        </p:nvSpPr>
        <p:spPr>
          <a:xfrm>
            <a:off x="6422663" y="4578950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ounded Rectangle 61">
            <a:extLst>
              <a:ext uri="{FF2B5EF4-FFF2-40B4-BE49-F238E27FC236}">
                <a16:creationId xmlns:a16="http://schemas.microsoft.com/office/drawing/2014/main" id="{A417AE32-45E3-49E8-9AF7-218688007720}"/>
              </a:ext>
            </a:extLst>
          </p:cNvPr>
          <p:cNvSpPr/>
          <p:nvPr/>
        </p:nvSpPr>
        <p:spPr>
          <a:xfrm>
            <a:off x="8574273" y="4598750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AD13A8-68EC-4917-9269-65D1CADDAE34}"/>
              </a:ext>
            </a:extLst>
          </p:cNvPr>
          <p:cNvSpPr txBox="1"/>
          <p:nvPr/>
        </p:nvSpPr>
        <p:spPr>
          <a:xfrm>
            <a:off x="1758680" y="3161568"/>
            <a:ext cx="1918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[human]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noun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71A667-A066-4C9B-8290-3FF80A3FFFF4}"/>
              </a:ext>
            </a:extLst>
          </p:cNvPr>
          <p:cNvSpPr txBox="1"/>
          <p:nvPr/>
        </p:nvSpPr>
        <p:spPr>
          <a:xfrm>
            <a:off x="8621453" y="5052410"/>
            <a:ext cx="1703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</a:t>
            </a:r>
            <a:r>
              <a:rPr lang="en-GB" sz="20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accept, accepting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FA4EA-B05F-433F-8DB1-BC7F29A9C006}"/>
              </a:ext>
            </a:extLst>
          </p:cNvPr>
          <p:cNvSpPr txBox="1"/>
          <p:nvPr/>
        </p:nvSpPr>
        <p:spPr>
          <a:xfrm>
            <a:off x="3993220" y="5058747"/>
            <a:ext cx="206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dedicate, dedicating]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CA97BF-B220-4533-9CAF-63FCDB6CEE69}"/>
              </a:ext>
            </a:extLst>
          </p:cNvPr>
          <p:cNvSpPr txBox="1"/>
          <p:nvPr/>
        </p:nvSpPr>
        <p:spPr>
          <a:xfrm>
            <a:off x="1765777" y="4989834"/>
            <a:ext cx="194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[several, various (m)]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064383-9A72-4E32-BA48-4C66B00C13D6}"/>
              </a:ext>
            </a:extLst>
          </p:cNvPr>
          <p:cNvSpPr txBox="1"/>
          <p:nvPr/>
        </p:nvSpPr>
        <p:spPr>
          <a:xfrm>
            <a:off x="8508745" y="1100570"/>
            <a:ext cx="1879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manage to, managing to]</a:t>
            </a:r>
          </a:p>
        </p:txBody>
      </p:sp>
      <p:sp>
        <p:nvSpPr>
          <p:cNvPr id="25" name="Rounded Rectangle 38">
            <a:extLst>
              <a:ext uri="{FF2B5EF4-FFF2-40B4-BE49-F238E27FC236}">
                <a16:creationId xmlns:a16="http://schemas.microsoft.com/office/drawing/2014/main" id="{2552D217-BB08-4DB4-B84C-F83D9C623287}"/>
              </a:ext>
            </a:extLst>
          </p:cNvPr>
          <p:cNvSpPr/>
          <p:nvPr/>
        </p:nvSpPr>
        <p:spPr>
          <a:xfrm>
            <a:off x="8470011" y="656961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</a:t>
            </a:r>
          </a:p>
        </p:txBody>
      </p:sp>
      <p:sp>
        <p:nvSpPr>
          <p:cNvPr id="26" name="Rounded Rectangle 45">
            <a:extLst>
              <a:ext uri="{FF2B5EF4-FFF2-40B4-BE49-F238E27FC236}">
                <a16:creationId xmlns:a16="http://schemas.microsoft.com/office/drawing/2014/main" id="{9417CAC3-A371-4C6E-9905-2E2D1AB314F5}"/>
              </a:ext>
            </a:extLst>
          </p:cNvPr>
          <p:cNvSpPr/>
          <p:nvPr/>
        </p:nvSpPr>
        <p:spPr>
          <a:xfrm>
            <a:off x="1809640" y="4465473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08D301-847B-4C4E-9F42-87033038A32A}"/>
              </a:ext>
            </a:extLst>
          </p:cNvPr>
          <p:cNvSpPr txBox="1"/>
          <p:nvPr/>
        </p:nvSpPr>
        <p:spPr>
          <a:xfrm>
            <a:off x="1739021" y="1409223"/>
            <a:ext cx="195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[against]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A073C2-6DBE-469A-BD8A-0B1785DC3A41}"/>
              </a:ext>
            </a:extLst>
          </p:cNvPr>
          <p:cNvSpPr txBox="1"/>
          <p:nvPr/>
        </p:nvSpPr>
        <p:spPr>
          <a:xfrm>
            <a:off x="4001784" y="1402305"/>
            <a:ext cx="195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invite, inviting]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630D8C-2B1C-4104-8883-6D8F8B0E6BFF}"/>
              </a:ext>
            </a:extLst>
          </p:cNvPr>
          <p:cNvSpPr txBox="1"/>
          <p:nvPr/>
        </p:nvSpPr>
        <p:spPr>
          <a:xfrm>
            <a:off x="6121308" y="1394667"/>
            <a:ext cx="22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[different]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269B89-3F55-4C0B-AC4F-5872CA90B020}"/>
              </a:ext>
            </a:extLst>
          </p:cNvPr>
          <p:cNvSpPr txBox="1"/>
          <p:nvPr/>
        </p:nvSpPr>
        <p:spPr>
          <a:xfrm>
            <a:off x="6255193" y="3301942"/>
            <a:ext cx="2171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[advice]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5721D4-960F-470A-B489-512C36CE7E59}"/>
              </a:ext>
            </a:extLst>
          </p:cNvPr>
          <p:cNvSpPr txBox="1"/>
          <p:nvPr/>
        </p:nvSpPr>
        <p:spPr>
          <a:xfrm>
            <a:off x="8489929" y="3108141"/>
            <a:ext cx="2111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[several, various (f)]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A8D556-D54E-4A42-97D1-FA9BF21757F7}"/>
              </a:ext>
            </a:extLst>
          </p:cNvPr>
          <p:cNvSpPr txBox="1"/>
          <p:nvPr/>
        </p:nvSpPr>
        <p:spPr>
          <a:xfrm>
            <a:off x="6362070" y="5206298"/>
            <a:ext cx="1918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[I know]</a:t>
            </a:r>
          </a:p>
        </p:txBody>
      </p: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83383291-ED30-4EDE-81E2-7C031C566722}"/>
              </a:ext>
            </a:extLst>
          </p:cNvPr>
          <p:cNvSpPr/>
          <p:nvPr/>
        </p:nvSpPr>
        <p:spPr>
          <a:xfrm>
            <a:off x="1809640" y="656961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</a:p>
        </p:txBody>
      </p:sp>
      <p:sp>
        <p:nvSpPr>
          <p:cNvPr id="35" name="Rounded Rectangle 36">
            <a:extLst>
              <a:ext uri="{FF2B5EF4-FFF2-40B4-BE49-F238E27FC236}">
                <a16:creationId xmlns:a16="http://schemas.microsoft.com/office/drawing/2014/main" id="{E452A5B8-A277-4E4E-B8C6-F0AD9212DE40}"/>
              </a:ext>
            </a:extLst>
          </p:cNvPr>
          <p:cNvSpPr/>
          <p:nvPr/>
        </p:nvSpPr>
        <p:spPr>
          <a:xfrm>
            <a:off x="4025779" y="656961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</a:p>
        </p:txBody>
      </p:sp>
      <p:sp>
        <p:nvSpPr>
          <p:cNvPr id="36" name="Rounded Rectangle 37">
            <a:extLst>
              <a:ext uri="{FF2B5EF4-FFF2-40B4-BE49-F238E27FC236}">
                <a16:creationId xmlns:a16="http://schemas.microsoft.com/office/drawing/2014/main" id="{A354403E-391D-4F6F-82E6-CCA0C432DCEC}"/>
              </a:ext>
            </a:extLst>
          </p:cNvPr>
          <p:cNvSpPr/>
          <p:nvPr/>
        </p:nvSpPr>
        <p:spPr>
          <a:xfrm>
            <a:off x="6245791" y="656961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</a:p>
        </p:txBody>
      </p:sp>
      <p:sp>
        <p:nvSpPr>
          <p:cNvPr id="37" name="Rounded Rectangle 41">
            <a:extLst>
              <a:ext uri="{FF2B5EF4-FFF2-40B4-BE49-F238E27FC236}">
                <a16:creationId xmlns:a16="http://schemas.microsoft.com/office/drawing/2014/main" id="{8A1C95F2-5B3A-40B5-8188-7C4B7B0F9563}"/>
              </a:ext>
            </a:extLst>
          </p:cNvPr>
          <p:cNvSpPr/>
          <p:nvPr/>
        </p:nvSpPr>
        <p:spPr>
          <a:xfrm>
            <a:off x="6245791" y="2561217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</a:t>
            </a:r>
          </a:p>
        </p:txBody>
      </p:sp>
      <p:sp>
        <p:nvSpPr>
          <p:cNvPr id="38" name="Rounded Rectangle 42">
            <a:extLst>
              <a:ext uri="{FF2B5EF4-FFF2-40B4-BE49-F238E27FC236}">
                <a16:creationId xmlns:a16="http://schemas.microsoft.com/office/drawing/2014/main" id="{68B9D74D-6A79-4294-A84C-98BEF56247C5}"/>
              </a:ext>
            </a:extLst>
          </p:cNvPr>
          <p:cNvSpPr/>
          <p:nvPr/>
        </p:nvSpPr>
        <p:spPr>
          <a:xfrm>
            <a:off x="8470011" y="2561217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</a:p>
        </p:txBody>
      </p:sp>
      <p:sp>
        <p:nvSpPr>
          <p:cNvPr id="39" name="Rounded Rectangle 46">
            <a:extLst>
              <a:ext uri="{FF2B5EF4-FFF2-40B4-BE49-F238E27FC236}">
                <a16:creationId xmlns:a16="http://schemas.microsoft.com/office/drawing/2014/main" id="{E7E72B43-04D2-4C17-AC05-3BE35354DB77}"/>
              </a:ext>
            </a:extLst>
          </p:cNvPr>
          <p:cNvSpPr/>
          <p:nvPr/>
        </p:nvSpPr>
        <p:spPr>
          <a:xfrm>
            <a:off x="4025779" y="4465473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</a:t>
            </a:r>
          </a:p>
        </p:txBody>
      </p:sp>
      <p:sp>
        <p:nvSpPr>
          <p:cNvPr id="40" name="Rounded Rectangle 47">
            <a:extLst>
              <a:ext uri="{FF2B5EF4-FFF2-40B4-BE49-F238E27FC236}">
                <a16:creationId xmlns:a16="http://schemas.microsoft.com/office/drawing/2014/main" id="{8B12A863-5A20-4EB8-B1F6-FB4DDEB1E29D}"/>
              </a:ext>
            </a:extLst>
          </p:cNvPr>
          <p:cNvSpPr/>
          <p:nvPr/>
        </p:nvSpPr>
        <p:spPr>
          <a:xfrm>
            <a:off x="8470011" y="4465473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</a:p>
        </p:txBody>
      </p:sp>
      <p:sp>
        <p:nvSpPr>
          <p:cNvPr id="41" name="Rounded Rectangle 39">
            <a:extLst>
              <a:ext uri="{FF2B5EF4-FFF2-40B4-BE49-F238E27FC236}">
                <a16:creationId xmlns:a16="http://schemas.microsoft.com/office/drawing/2014/main" id="{108A38EE-822C-421E-9AFB-0D483A82EF7C}"/>
              </a:ext>
            </a:extLst>
          </p:cNvPr>
          <p:cNvSpPr/>
          <p:nvPr/>
        </p:nvSpPr>
        <p:spPr>
          <a:xfrm>
            <a:off x="1809640" y="2561217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</a:p>
        </p:txBody>
      </p:sp>
      <p:sp>
        <p:nvSpPr>
          <p:cNvPr id="27" name="Rounded Rectangle 48">
            <a:extLst>
              <a:ext uri="{FF2B5EF4-FFF2-40B4-BE49-F238E27FC236}">
                <a16:creationId xmlns:a16="http://schemas.microsoft.com/office/drawing/2014/main" id="{EDA3AF67-594E-49FD-BB95-05EB3C32C30C}"/>
              </a:ext>
            </a:extLst>
          </p:cNvPr>
          <p:cNvSpPr/>
          <p:nvPr/>
        </p:nvSpPr>
        <p:spPr>
          <a:xfrm>
            <a:off x="6245791" y="4465473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</a:p>
        </p:txBody>
      </p:sp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CBB4CC1F-48B7-440D-A0D9-D3551716BC66}"/>
              </a:ext>
            </a:extLst>
          </p:cNvPr>
          <p:cNvSpPr/>
          <p:nvPr/>
        </p:nvSpPr>
        <p:spPr>
          <a:xfrm>
            <a:off x="4025779" y="2561217"/>
            <a:ext cx="2041071" cy="187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4248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3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3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2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3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2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3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3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7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chu Picchu, Doorway, Ruin, Ancient">
            <a:extLst>
              <a:ext uri="{FF2B5EF4-FFF2-40B4-BE49-F238E27FC236}">
                <a16:creationId xmlns:a16="http://schemas.microsoft.com/office/drawing/2014/main" id="{4F25A29A-C39E-B043-A52A-9F9FA8E8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6626" y="1424049"/>
            <a:ext cx="3236908" cy="48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21CE1D-8059-4C7F-BBB6-F37074B1A32D}"/>
              </a:ext>
            </a:extLst>
          </p:cNvPr>
          <p:cNvSpPr txBox="1"/>
          <p:nvPr/>
        </p:nvSpPr>
        <p:spPr>
          <a:xfrm>
            <a:off x="9499483" y="3384975"/>
            <a:ext cx="17781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¡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!</a:t>
            </a:r>
          </a:p>
        </p:txBody>
      </p:sp>
      <p:pic>
        <p:nvPicPr>
          <p:cNvPr id="2054" name="Picture 6" descr="Door, Wooden, Old, Entrance, House">
            <a:extLst>
              <a:ext uri="{FF2B5EF4-FFF2-40B4-BE49-F238E27FC236}">
                <a16:creationId xmlns:a16="http://schemas.microsoft.com/office/drawing/2014/main" id="{2C2CD3A5-465C-6241-AE9A-2FE276211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7951" y="1675232"/>
            <a:ext cx="1778116" cy="38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0CC61-EF8F-274F-938E-095D003250F5}"/>
              </a:ext>
            </a:extLst>
          </p:cNvPr>
          <p:cNvSpPr txBox="1"/>
          <p:nvPr/>
        </p:nvSpPr>
        <p:spPr>
          <a:xfrm>
            <a:off x="0" y="1197758"/>
            <a:ext cx="8982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Lucía y Daniel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están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una *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sala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 escape.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pistas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*,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elige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una palabra y escribe los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números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correctos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abrir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puerta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44C92D7C-C004-48CF-83F4-1D5267E93423}"/>
              </a:ext>
            </a:extLst>
          </p:cNvPr>
          <p:cNvSpPr/>
          <p:nvPr/>
        </p:nvSpPr>
        <p:spPr>
          <a:xfrm>
            <a:off x="10528300" y="258166"/>
            <a:ext cx="1399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F47799-7E37-4B10-8796-DB7C0EFE9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558546"/>
              </p:ext>
            </p:extLst>
          </p:nvPr>
        </p:nvGraphicFramePr>
        <p:xfrm>
          <a:off x="256103" y="2089309"/>
          <a:ext cx="8442886" cy="41049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86847">
                  <a:extLst>
                    <a:ext uri="{9D8B030D-6E8A-4147-A177-3AD203B41FA5}">
                      <a16:colId xmlns:a16="http://schemas.microsoft.com/office/drawing/2014/main" val="2101791550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40906613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61927584"/>
                    </a:ext>
                  </a:extLst>
                </a:gridCol>
                <a:gridCol w="1708992">
                  <a:extLst>
                    <a:ext uri="{9D8B030D-6E8A-4147-A177-3AD203B41FA5}">
                      <a16:colId xmlns:a16="http://schemas.microsoft.com/office/drawing/2014/main" val="2010989122"/>
                    </a:ext>
                  </a:extLst>
                </a:gridCol>
                <a:gridCol w="1846497">
                  <a:extLst>
                    <a:ext uri="{9D8B030D-6E8A-4147-A177-3AD203B41FA5}">
                      <a16:colId xmlns:a16="http://schemas.microsoft.com/office/drawing/2014/main" val="3659525836"/>
                    </a:ext>
                  </a:extLst>
                </a:gridCol>
              </a:tblGrid>
              <a:tr h="356244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65958"/>
                  </a:ext>
                </a:extLst>
              </a:tr>
              <a:tr h="356244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peligroso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consejo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sol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riesgo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9565232"/>
                  </a:ext>
                </a:extLst>
              </a:tr>
              <a:tr h="356244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practicar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dura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lograr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todavía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30021"/>
                  </a:ext>
                </a:extLst>
              </a:tr>
              <a:tr h="356244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través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 de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soportar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nadar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pelota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605953"/>
                  </a:ext>
                </a:extLst>
              </a:tr>
              <a:tr h="356244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practicar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echar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 de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menos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pelear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cruzar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680757"/>
                  </a:ext>
                </a:extLst>
              </a:tr>
              <a:tr h="630279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organización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Alemania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Estados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 Unidos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todavía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17094"/>
                  </a:ext>
                </a:extLst>
              </a:tr>
              <a:tr h="356244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nadar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sé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invitar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soportar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666876"/>
                  </a:ext>
                </a:extLst>
              </a:tr>
              <a:tr h="356244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pelota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pobre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riesgo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pelear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765778"/>
                  </a:ext>
                </a:extLst>
              </a:tr>
              <a:tr h="630279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contra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diferente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peligrosas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tiempo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099405"/>
                  </a:ext>
                </a:extLst>
              </a:tr>
            </a:tbl>
          </a:graphicData>
        </a:graphic>
      </p:graphicFrame>
      <p:sp>
        <p:nvSpPr>
          <p:cNvPr id="22" name="Action Button: Custom 16">
            <a:hlinkClick r:id="" action="ppaction://noaction" highlightClick="1">
              <a:snd r:embed="rId6" name="1 Esta%CC%81 en el.wav"/>
            </a:hlinkClick>
            <a:extLst>
              <a:ext uri="{FF2B5EF4-FFF2-40B4-BE49-F238E27FC236}">
                <a16:creationId xmlns:a16="http://schemas.microsoft.com/office/drawing/2014/main" id="{245FA1A7-C736-4D88-829A-96F142D7AC5B}"/>
              </a:ext>
            </a:extLst>
          </p:cNvPr>
          <p:cNvSpPr/>
          <p:nvPr/>
        </p:nvSpPr>
        <p:spPr>
          <a:xfrm>
            <a:off x="338305" y="2526648"/>
            <a:ext cx="321691" cy="318053"/>
          </a:xfrm>
          <a:prstGeom prst="actionButtonBlank">
            <a:avLst/>
          </a:prstGeom>
          <a:solidFill>
            <a:schemeClr val="accent2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3" name="Action Button: Custom 16">
            <a:hlinkClick r:id="" action="ppaction://noaction" highlightClick="1">
              <a:snd r:embed="rId7" name="2 Otra palabra para.wav"/>
            </a:hlinkClick>
            <a:extLst>
              <a:ext uri="{FF2B5EF4-FFF2-40B4-BE49-F238E27FC236}">
                <a16:creationId xmlns:a16="http://schemas.microsoft.com/office/drawing/2014/main" id="{E38C5E1E-4F19-4C5F-BF72-0333A39C9F6B}"/>
              </a:ext>
            </a:extLst>
          </p:cNvPr>
          <p:cNvSpPr/>
          <p:nvPr/>
        </p:nvSpPr>
        <p:spPr>
          <a:xfrm>
            <a:off x="338305" y="2915733"/>
            <a:ext cx="321691" cy="318053"/>
          </a:xfrm>
          <a:prstGeom prst="actionButtonBlank">
            <a:avLst/>
          </a:prstGeom>
          <a:solidFill>
            <a:schemeClr val="accent2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4" name="Action Button: Custom 16">
            <a:hlinkClick r:id="" action="ppaction://noaction" highlightClick="1">
              <a:snd r:embed="rId8" name="3 La necesitas para.wav"/>
            </a:hlinkClick>
            <a:extLst>
              <a:ext uri="{FF2B5EF4-FFF2-40B4-BE49-F238E27FC236}">
                <a16:creationId xmlns:a16="http://schemas.microsoft.com/office/drawing/2014/main" id="{BE5D9E5B-00E7-4AFA-BCA7-A89BD8051D5F}"/>
              </a:ext>
            </a:extLst>
          </p:cNvPr>
          <p:cNvSpPr/>
          <p:nvPr/>
        </p:nvSpPr>
        <p:spPr>
          <a:xfrm>
            <a:off x="338305" y="3304818"/>
            <a:ext cx="321691" cy="318053"/>
          </a:xfrm>
          <a:prstGeom prst="actionButtonBlank">
            <a:avLst/>
          </a:prstGeom>
          <a:solidFill>
            <a:schemeClr val="accent2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5" name="Action Button: Custom 16">
            <a:hlinkClick r:id="" action="ppaction://noaction" highlightClick="1">
              <a:snd r:embed="rId9" name="4 Una actividad para .wav"/>
            </a:hlinkClick>
            <a:extLst>
              <a:ext uri="{FF2B5EF4-FFF2-40B4-BE49-F238E27FC236}">
                <a16:creationId xmlns:a16="http://schemas.microsoft.com/office/drawing/2014/main" id="{04826978-741F-4412-B77B-05067CF8C31B}"/>
              </a:ext>
            </a:extLst>
          </p:cNvPr>
          <p:cNvSpPr/>
          <p:nvPr/>
        </p:nvSpPr>
        <p:spPr>
          <a:xfrm>
            <a:off x="338305" y="3693903"/>
            <a:ext cx="321691" cy="318053"/>
          </a:xfrm>
          <a:prstGeom prst="actionButtonBlank">
            <a:avLst/>
          </a:prstGeom>
          <a:solidFill>
            <a:schemeClr val="accent2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Action Button: Custom 16">
            <a:hlinkClick r:id="" action="ppaction://noaction" highlightClick="1">
              <a:snd r:embed="rId10" name="5 Un pai%CC%81s cerca de Francia.wav"/>
            </a:hlinkClick>
            <a:extLst>
              <a:ext uri="{FF2B5EF4-FFF2-40B4-BE49-F238E27FC236}">
                <a16:creationId xmlns:a16="http://schemas.microsoft.com/office/drawing/2014/main" id="{6C062D7A-B2D2-46A8-B85F-C9F664DCE428}"/>
              </a:ext>
            </a:extLst>
          </p:cNvPr>
          <p:cNvSpPr/>
          <p:nvPr/>
        </p:nvSpPr>
        <p:spPr>
          <a:xfrm>
            <a:off x="346197" y="4283200"/>
            <a:ext cx="321691" cy="318053"/>
          </a:xfrm>
          <a:prstGeom prst="actionButtonBlank">
            <a:avLst/>
          </a:prstGeom>
          <a:solidFill>
            <a:schemeClr val="accent2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7" name="Action Button: Custom 16">
            <a:hlinkClick r:id="" action="ppaction://noaction" highlightClick="1">
              <a:snd r:embed="rId11" name="6 Lo haces en el agua.wav"/>
            </a:hlinkClick>
            <a:extLst>
              <a:ext uri="{FF2B5EF4-FFF2-40B4-BE49-F238E27FC236}">
                <a16:creationId xmlns:a16="http://schemas.microsoft.com/office/drawing/2014/main" id="{C7FE6646-9FA9-4A12-895A-2C4E2357EC5F}"/>
              </a:ext>
            </a:extLst>
          </p:cNvPr>
          <p:cNvSpPr/>
          <p:nvPr/>
        </p:nvSpPr>
        <p:spPr>
          <a:xfrm>
            <a:off x="338305" y="4806094"/>
            <a:ext cx="321691" cy="318053"/>
          </a:xfrm>
          <a:prstGeom prst="actionButtonBlank">
            <a:avLst/>
          </a:prstGeom>
          <a:solidFill>
            <a:schemeClr val="accent2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8" name="Action Button: Custom 16">
            <a:hlinkClick r:id="" action="ppaction://noaction" highlightClick="1">
              <a:snd r:embed="rId12" name="7 Una persona sin dinero.wav"/>
            </a:hlinkClick>
            <a:extLst>
              <a:ext uri="{FF2B5EF4-FFF2-40B4-BE49-F238E27FC236}">
                <a16:creationId xmlns:a16="http://schemas.microsoft.com/office/drawing/2014/main" id="{A54E60D3-2F07-45EF-AD2B-F9C388016CC2}"/>
              </a:ext>
            </a:extLst>
          </p:cNvPr>
          <p:cNvSpPr/>
          <p:nvPr/>
        </p:nvSpPr>
        <p:spPr>
          <a:xfrm>
            <a:off x="346196" y="5189384"/>
            <a:ext cx="321691" cy="318053"/>
          </a:xfrm>
          <a:prstGeom prst="actionButtonBlank">
            <a:avLst/>
          </a:prstGeom>
          <a:solidFill>
            <a:schemeClr val="accent2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9" name="Action Button: Custom 16">
            <a:hlinkClick r:id="" action="ppaction://noaction" highlightClick="1">
              <a:snd r:embed="rId13" name="8 Asi%CC%81 puedes describir unas aventuras.wav"/>
            </a:hlinkClick>
            <a:extLst>
              <a:ext uri="{FF2B5EF4-FFF2-40B4-BE49-F238E27FC236}">
                <a16:creationId xmlns:a16="http://schemas.microsoft.com/office/drawing/2014/main" id="{FBF6B3FE-2983-4E9C-BB9D-D66B721C5D80}"/>
              </a:ext>
            </a:extLst>
          </p:cNvPr>
          <p:cNvSpPr/>
          <p:nvPr/>
        </p:nvSpPr>
        <p:spPr>
          <a:xfrm>
            <a:off x="346196" y="5691102"/>
            <a:ext cx="321691" cy="318053"/>
          </a:xfrm>
          <a:prstGeom prst="actionButtonBlank">
            <a:avLst/>
          </a:prstGeom>
          <a:solidFill>
            <a:schemeClr val="accent2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3CCDC8E-7000-49C1-A7CE-6229881235D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916" y="4001629"/>
            <a:ext cx="4252981" cy="2392302"/>
          </a:xfrm>
          <a:prstGeom prst="rect">
            <a:avLst/>
          </a:prstGeom>
        </p:spPr>
      </p:pic>
      <p:sp>
        <p:nvSpPr>
          <p:cNvPr id="30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1A42FA4-4E05-4EA4-BA83-7C505FD9113A}"/>
              </a:ext>
            </a:extLst>
          </p:cNvPr>
          <p:cNvSpPr/>
          <p:nvPr/>
        </p:nvSpPr>
        <p:spPr>
          <a:xfrm>
            <a:off x="11432614" y="1578305"/>
            <a:ext cx="393922" cy="357939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4CBBEB6-633C-4294-8DFE-0601925AD52E}"/>
              </a:ext>
            </a:extLst>
          </p:cNvPr>
          <p:cNvSpPr/>
          <p:nvPr/>
        </p:nvSpPr>
        <p:spPr>
          <a:xfrm>
            <a:off x="11451881" y="2049390"/>
            <a:ext cx="393922" cy="357939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F64433-BB5F-46DF-833E-C99E4719B472}"/>
              </a:ext>
            </a:extLst>
          </p:cNvPr>
          <p:cNvSpPr/>
          <p:nvPr/>
        </p:nvSpPr>
        <p:spPr>
          <a:xfrm>
            <a:off x="11451881" y="2526862"/>
            <a:ext cx="393922" cy="357939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175326-5E0A-42CE-B4AC-DFE5B28BBF03}"/>
              </a:ext>
            </a:extLst>
          </p:cNvPr>
          <p:cNvSpPr/>
          <p:nvPr/>
        </p:nvSpPr>
        <p:spPr>
          <a:xfrm>
            <a:off x="11451881" y="3004334"/>
            <a:ext cx="393922" cy="357939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6AAA69-EAB3-4DE9-9C03-C0B43AEE7FD0}"/>
              </a:ext>
            </a:extLst>
          </p:cNvPr>
          <p:cNvSpPr/>
          <p:nvPr/>
        </p:nvSpPr>
        <p:spPr>
          <a:xfrm>
            <a:off x="11451881" y="3481806"/>
            <a:ext cx="393922" cy="357939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C68EAF6-C24B-49D1-9CAA-691C24741671}"/>
              </a:ext>
            </a:extLst>
          </p:cNvPr>
          <p:cNvSpPr/>
          <p:nvPr/>
        </p:nvSpPr>
        <p:spPr>
          <a:xfrm>
            <a:off x="11451881" y="3959278"/>
            <a:ext cx="393922" cy="357939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D5A141-D541-48C4-9C2E-8D53EC9A5AAC}"/>
              </a:ext>
            </a:extLst>
          </p:cNvPr>
          <p:cNvSpPr/>
          <p:nvPr/>
        </p:nvSpPr>
        <p:spPr>
          <a:xfrm>
            <a:off x="11451881" y="4436750"/>
            <a:ext cx="393922" cy="357939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50BFAC-49E5-4581-AAD9-4CE994675F0C}"/>
              </a:ext>
            </a:extLst>
          </p:cNvPr>
          <p:cNvSpPr/>
          <p:nvPr/>
        </p:nvSpPr>
        <p:spPr>
          <a:xfrm>
            <a:off x="11468049" y="4885974"/>
            <a:ext cx="393922" cy="357939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A0014A-11D3-4B94-8A8A-735003F65C72}"/>
              </a:ext>
            </a:extLst>
          </p:cNvPr>
          <p:cNvSpPr txBox="1"/>
          <p:nvPr/>
        </p:nvSpPr>
        <p:spPr>
          <a:xfrm>
            <a:off x="11414747" y="2052850"/>
            <a:ext cx="44787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4BDA5D-CAE4-4166-A930-2BD632D9EBEA}"/>
              </a:ext>
            </a:extLst>
          </p:cNvPr>
          <p:cNvSpPr txBox="1"/>
          <p:nvPr/>
        </p:nvSpPr>
        <p:spPr>
          <a:xfrm>
            <a:off x="11424907" y="2525037"/>
            <a:ext cx="44787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C076B-6C97-4543-9CDB-E23E34380BE6}"/>
              </a:ext>
            </a:extLst>
          </p:cNvPr>
          <p:cNvSpPr txBox="1"/>
          <p:nvPr/>
        </p:nvSpPr>
        <p:spPr>
          <a:xfrm>
            <a:off x="11435614" y="2997224"/>
            <a:ext cx="44787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38413E-AC41-439B-9ED6-333E452751B8}"/>
              </a:ext>
            </a:extLst>
          </p:cNvPr>
          <p:cNvSpPr txBox="1"/>
          <p:nvPr/>
        </p:nvSpPr>
        <p:spPr>
          <a:xfrm>
            <a:off x="11443207" y="3469411"/>
            <a:ext cx="44787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803DF0-70DE-4F51-83F7-8078C4FE7569}"/>
              </a:ext>
            </a:extLst>
          </p:cNvPr>
          <p:cNvSpPr txBox="1"/>
          <p:nvPr/>
        </p:nvSpPr>
        <p:spPr>
          <a:xfrm>
            <a:off x="11442791" y="3941598"/>
            <a:ext cx="44787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E43B84-178D-4B46-91E1-05B4315019D8}"/>
              </a:ext>
            </a:extLst>
          </p:cNvPr>
          <p:cNvSpPr txBox="1"/>
          <p:nvPr/>
        </p:nvSpPr>
        <p:spPr>
          <a:xfrm>
            <a:off x="11435614" y="4413785"/>
            <a:ext cx="44787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DADD32-BD7C-483F-B199-29FDE70D8719}"/>
              </a:ext>
            </a:extLst>
          </p:cNvPr>
          <p:cNvSpPr txBox="1"/>
          <p:nvPr/>
        </p:nvSpPr>
        <p:spPr>
          <a:xfrm>
            <a:off x="11441075" y="4885972"/>
            <a:ext cx="44787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14EA0D-9E77-8F4C-ACF8-D7F7636E2A52}"/>
              </a:ext>
            </a:extLst>
          </p:cNvPr>
          <p:cNvSpPr txBox="1"/>
          <p:nvPr/>
        </p:nvSpPr>
        <p:spPr>
          <a:xfrm>
            <a:off x="6392862" y="270247"/>
            <a:ext cx="4474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*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sala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 escape = escape room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*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pista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= hint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19EA5E7E-1D3F-EE42-B277-885AE8805231}"/>
              </a:ext>
            </a:extLst>
          </p:cNvPr>
          <p:cNvSpPr txBox="1"/>
          <p:nvPr/>
        </p:nvSpPr>
        <p:spPr>
          <a:xfrm>
            <a:off x="11405640" y="1580663"/>
            <a:ext cx="44787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443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04"/>
            <a:ext cx="6649156" cy="558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7" y="-306342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61967" y="258166"/>
            <a:ext cx="126617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1E5CA-C399-47E4-8FFF-12A976CFCA9C}"/>
              </a:ext>
            </a:extLst>
          </p:cNvPr>
          <p:cNvSpPr txBox="1"/>
          <p:nvPr/>
        </p:nvSpPr>
        <p:spPr>
          <a:xfrm>
            <a:off x="4060290" y="2988070"/>
            <a:ext cx="1918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[organisation]</a:t>
            </a:r>
          </a:p>
        </p:txBody>
      </p:sp>
      <p:sp>
        <p:nvSpPr>
          <p:cNvPr id="7" name="Rounded Rectangle 44">
            <a:extLst>
              <a:ext uri="{FF2B5EF4-FFF2-40B4-BE49-F238E27FC236}">
                <a16:creationId xmlns:a16="http://schemas.microsoft.com/office/drawing/2014/main" id="{543E770E-B7F3-410E-810B-BDA266C29255}"/>
              </a:ext>
            </a:extLst>
          </p:cNvPr>
          <p:cNvSpPr/>
          <p:nvPr/>
        </p:nvSpPr>
        <p:spPr>
          <a:xfrm>
            <a:off x="4134382" y="2712943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814C1E46-7741-40A7-8232-9C34FEC44E52}"/>
              </a:ext>
            </a:extLst>
          </p:cNvPr>
          <p:cNvSpPr/>
          <p:nvPr/>
        </p:nvSpPr>
        <p:spPr>
          <a:xfrm>
            <a:off x="1877125" y="2704859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849B6EEA-EFE5-4CA5-A098-60664365E47F}"/>
              </a:ext>
            </a:extLst>
          </p:cNvPr>
          <p:cNvSpPr/>
          <p:nvPr/>
        </p:nvSpPr>
        <p:spPr>
          <a:xfrm>
            <a:off x="1867433" y="790079"/>
            <a:ext cx="1725502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57E0BEC4-BC84-4CBC-A5BF-181B6ADD97DA}"/>
              </a:ext>
            </a:extLst>
          </p:cNvPr>
          <p:cNvSpPr/>
          <p:nvPr/>
        </p:nvSpPr>
        <p:spPr>
          <a:xfrm>
            <a:off x="4092180" y="798243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ounded Rectangle 43">
            <a:extLst>
              <a:ext uri="{FF2B5EF4-FFF2-40B4-BE49-F238E27FC236}">
                <a16:creationId xmlns:a16="http://schemas.microsoft.com/office/drawing/2014/main" id="{CC0AFDBE-7E16-4911-9E54-F11CDB022724}"/>
              </a:ext>
            </a:extLst>
          </p:cNvPr>
          <p:cNvSpPr/>
          <p:nvPr/>
        </p:nvSpPr>
        <p:spPr>
          <a:xfrm>
            <a:off x="1867432" y="4526703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ounded Rectangle 55">
            <a:extLst>
              <a:ext uri="{FF2B5EF4-FFF2-40B4-BE49-F238E27FC236}">
                <a16:creationId xmlns:a16="http://schemas.microsoft.com/office/drawing/2014/main" id="{19807DA4-DC65-4966-8605-A3DB0D1E48E0}"/>
              </a:ext>
            </a:extLst>
          </p:cNvPr>
          <p:cNvSpPr/>
          <p:nvPr/>
        </p:nvSpPr>
        <p:spPr>
          <a:xfrm>
            <a:off x="6316923" y="790077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ounded Rectangle 56">
            <a:extLst>
              <a:ext uri="{FF2B5EF4-FFF2-40B4-BE49-F238E27FC236}">
                <a16:creationId xmlns:a16="http://schemas.microsoft.com/office/drawing/2014/main" id="{AC01F5A3-580F-498F-9AF6-EBE9544E69DC}"/>
              </a:ext>
            </a:extLst>
          </p:cNvPr>
          <p:cNvSpPr/>
          <p:nvPr/>
        </p:nvSpPr>
        <p:spPr>
          <a:xfrm>
            <a:off x="8541666" y="798243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D81A7E2E-6A5D-4C5A-A6B1-4388DCD01112}"/>
              </a:ext>
            </a:extLst>
          </p:cNvPr>
          <p:cNvSpPr/>
          <p:nvPr/>
        </p:nvSpPr>
        <p:spPr>
          <a:xfrm>
            <a:off x="6435992" y="2665414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ounded Rectangle 58">
            <a:extLst>
              <a:ext uri="{FF2B5EF4-FFF2-40B4-BE49-F238E27FC236}">
                <a16:creationId xmlns:a16="http://schemas.microsoft.com/office/drawing/2014/main" id="{813481FF-C6D7-49C5-8100-9A66C0FE27BB}"/>
              </a:ext>
            </a:extLst>
          </p:cNvPr>
          <p:cNvSpPr/>
          <p:nvPr/>
        </p:nvSpPr>
        <p:spPr>
          <a:xfrm>
            <a:off x="8692703" y="2643867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7CF7B461-6CE1-41F9-937A-2FAB769515DC}"/>
              </a:ext>
            </a:extLst>
          </p:cNvPr>
          <p:cNvSpPr/>
          <p:nvPr/>
        </p:nvSpPr>
        <p:spPr>
          <a:xfrm>
            <a:off x="4134382" y="4609215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Rounded Rectangle 60">
            <a:extLst>
              <a:ext uri="{FF2B5EF4-FFF2-40B4-BE49-F238E27FC236}">
                <a16:creationId xmlns:a16="http://schemas.microsoft.com/office/drawing/2014/main" id="{0C5638FF-33B1-4815-878C-34557955FECE}"/>
              </a:ext>
            </a:extLst>
          </p:cNvPr>
          <p:cNvSpPr/>
          <p:nvPr/>
        </p:nvSpPr>
        <p:spPr>
          <a:xfrm>
            <a:off x="6422663" y="4578950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ounded Rectangle 61">
            <a:extLst>
              <a:ext uri="{FF2B5EF4-FFF2-40B4-BE49-F238E27FC236}">
                <a16:creationId xmlns:a16="http://schemas.microsoft.com/office/drawing/2014/main" id="{A417AE32-45E3-49E8-9AF7-218688007720}"/>
              </a:ext>
            </a:extLst>
          </p:cNvPr>
          <p:cNvSpPr/>
          <p:nvPr/>
        </p:nvSpPr>
        <p:spPr>
          <a:xfrm>
            <a:off x="8574273" y="4598750"/>
            <a:ext cx="1725503" cy="1594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AD13A8-68EC-4917-9269-65D1CADDAE34}"/>
              </a:ext>
            </a:extLst>
          </p:cNvPr>
          <p:cNvSpPr txBox="1"/>
          <p:nvPr/>
        </p:nvSpPr>
        <p:spPr>
          <a:xfrm>
            <a:off x="1773794" y="3036455"/>
            <a:ext cx="1918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[human]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noun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71A667-A066-4C9B-8290-3FF80A3FFFF4}"/>
              </a:ext>
            </a:extLst>
          </p:cNvPr>
          <p:cNvSpPr txBox="1"/>
          <p:nvPr/>
        </p:nvSpPr>
        <p:spPr>
          <a:xfrm>
            <a:off x="8603169" y="4897121"/>
            <a:ext cx="1703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</a:t>
            </a:r>
            <a:r>
              <a:rPr lang="en-GB" sz="20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accept, accepting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FA4EA-B05F-433F-8DB1-BC7F29A9C006}"/>
              </a:ext>
            </a:extLst>
          </p:cNvPr>
          <p:cNvSpPr txBox="1"/>
          <p:nvPr/>
        </p:nvSpPr>
        <p:spPr>
          <a:xfrm>
            <a:off x="3988322" y="4897121"/>
            <a:ext cx="206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dedicate, dedicating]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CA97BF-B220-4533-9CAF-63FCDB6CEE69}"/>
              </a:ext>
            </a:extLst>
          </p:cNvPr>
          <p:cNvSpPr txBox="1"/>
          <p:nvPr/>
        </p:nvSpPr>
        <p:spPr>
          <a:xfrm>
            <a:off x="1766851" y="4798444"/>
            <a:ext cx="194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[several, various (m)]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064383-9A72-4E32-BA48-4C66B00C13D6}"/>
              </a:ext>
            </a:extLst>
          </p:cNvPr>
          <p:cNvSpPr txBox="1"/>
          <p:nvPr/>
        </p:nvSpPr>
        <p:spPr>
          <a:xfrm>
            <a:off x="8513090" y="969443"/>
            <a:ext cx="1879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manage to, managing to]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08D301-847B-4C4E-9F42-87033038A32A}"/>
              </a:ext>
            </a:extLst>
          </p:cNvPr>
          <p:cNvSpPr txBox="1"/>
          <p:nvPr/>
        </p:nvSpPr>
        <p:spPr>
          <a:xfrm>
            <a:off x="1723481" y="1282297"/>
            <a:ext cx="195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[against]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A073C2-6DBE-469A-BD8A-0B1785DC3A41}"/>
              </a:ext>
            </a:extLst>
          </p:cNvPr>
          <p:cNvSpPr txBox="1"/>
          <p:nvPr/>
        </p:nvSpPr>
        <p:spPr>
          <a:xfrm>
            <a:off x="3982267" y="1123332"/>
            <a:ext cx="195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invite, inviting]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630D8C-2B1C-4104-8883-6D8F8B0E6BFF}"/>
              </a:ext>
            </a:extLst>
          </p:cNvPr>
          <p:cNvSpPr txBox="1"/>
          <p:nvPr/>
        </p:nvSpPr>
        <p:spPr>
          <a:xfrm>
            <a:off x="6105768" y="1214394"/>
            <a:ext cx="22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[different]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269B89-3F55-4C0B-AC4F-5872CA90B020}"/>
              </a:ext>
            </a:extLst>
          </p:cNvPr>
          <p:cNvSpPr txBox="1"/>
          <p:nvPr/>
        </p:nvSpPr>
        <p:spPr>
          <a:xfrm>
            <a:off x="6255416" y="3104624"/>
            <a:ext cx="2171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[advice]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5721D4-960F-470A-B489-512C36CE7E59}"/>
              </a:ext>
            </a:extLst>
          </p:cNvPr>
          <p:cNvSpPr txBox="1"/>
          <p:nvPr/>
        </p:nvSpPr>
        <p:spPr>
          <a:xfrm>
            <a:off x="8486049" y="2988070"/>
            <a:ext cx="2111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[several, various (f)]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A8D556-D54E-4A42-97D1-FA9BF21757F7}"/>
              </a:ext>
            </a:extLst>
          </p:cNvPr>
          <p:cNvSpPr txBox="1"/>
          <p:nvPr/>
        </p:nvSpPr>
        <p:spPr>
          <a:xfrm>
            <a:off x="6388154" y="4952332"/>
            <a:ext cx="1918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[I know]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C94603-395C-914B-9733-13E7C55A2E71}"/>
              </a:ext>
            </a:extLst>
          </p:cNvPr>
          <p:cNvSpPr txBox="1"/>
          <p:nvPr/>
        </p:nvSpPr>
        <p:spPr>
          <a:xfrm>
            <a:off x="2162221" y="1617556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contra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E4BC5CE-D146-9845-A103-BA3631FA7A56}"/>
              </a:ext>
            </a:extLst>
          </p:cNvPr>
          <p:cNvSpPr txBox="1"/>
          <p:nvPr/>
        </p:nvSpPr>
        <p:spPr>
          <a:xfrm>
            <a:off x="4488292" y="1741901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invitar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8C7DCF3-F7A2-9341-BC34-3E5ACDC76850}"/>
              </a:ext>
            </a:extLst>
          </p:cNvPr>
          <p:cNvSpPr txBox="1"/>
          <p:nvPr/>
        </p:nvSpPr>
        <p:spPr>
          <a:xfrm>
            <a:off x="6531791" y="1617556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diferente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0C226DC-0591-EF4B-AEBB-52B90C2DFF97}"/>
              </a:ext>
            </a:extLst>
          </p:cNvPr>
          <p:cNvSpPr txBox="1"/>
          <p:nvPr/>
        </p:nvSpPr>
        <p:spPr>
          <a:xfrm>
            <a:off x="8996647" y="1864013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lograr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444DB12-3825-DE4F-A4B5-429BFCD3600D}"/>
              </a:ext>
            </a:extLst>
          </p:cNvPr>
          <p:cNvSpPr txBox="1"/>
          <p:nvPr/>
        </p:nvSpPr>
        <p:spPr>
          <a:xfrm>
            <a:off x="1981495" y="3615972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el humano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28512B6-9A04-4648-BCC4-CEB12C30CB03}"/>
              </a:ext>
            </a:extLst>
          </p:cNvPr>
          <p:cNvSpPr txBox="1"/>
          <p:nvPr/>
        </p:nvSpPr>
        <p:spPr>
          <a:xfrm>
            <a:off x="4060290" y="3304679"/>
            <a:ext cx="1884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2"/>
                </a:solidFill>
              </a:rPr>
              <a:t>la organización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8324BD60-66A3-9240-9E87-A7700248F47D}"/>
              </a:ext>
            </a:extLst>
          </p:cNvPr>
          <p:cNvSpPr txBox="1"/>
          <p:nvPr/>
        </p:nvSpPr>
        <p:spPr>
          <a:xfrm>
            <a:off x="6377042" y="3487532"/>
            <a:ext cx="188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2"/>
                </a:solidFill>
              </a:rPr>
              <a:t>el consejo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84F5076-55F3-424C-9D89-0818C76A7C0D}"/>
              </a:ext>
            </a:extLst>
          </p:cNvPr>
          <p:cNvSpPr txBox="1"/>
          <p:nvPr/>
        </p:nvSpPr>
        <p:spPr>
          <a:xfrm>
            <a:off x="8619157" y="3611557"/>
            <a:ext cx="188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2"/>
                </a:solidFill>
              </a:rPr>
              <a:t>varias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75A417E-B1A6-E84D-B517-C7E7789F2A85}"/>
              </a:ext>
            </a:extLst>
          </p:cNvPr>
          <p:cNvSpPr txBox="1"/>
          <p:nvPr/>
        </p:nvSpPr>
        <p:spPr>
          <a:xfrm>
            <a:off x="1758083" y="5425066"/>
            <a:ext cx="188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2"/>
                </a:solidFill>
              </a:rPr>
              <a:t>varios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5681492-63C8-C245-9CE1-522400F3344C}"/>
              </a:ext>
            </a:extLst>
          </p:cNvPr>
          <p:cNvSpPr txBox="1"/>
          <p:nvPr/>
        </p:nvSpPr>
        <p:spPr>
          <a:xfrm>
            <a:off x="4077292" y="5534613"/>
            <a:ext cx="188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2"/>
                </a:solidFill>
              </a:rPr>
              <a:t>dedicar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4F533A2-CCCB-CA48-B057-1392D8C13E05}"/>
              </a:ext>
            </a:extLst>
          </p:cNvPr>
          <p:cNvSpPr txBox="1"/>
          <p:nvPr/>
        </p:nvSpPr>
        <p:spPr>
          <a:xfrm>
            <a:off x="6349044" y="5306275"/>
            <a:ext cx="188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2"/>
                </a:solidFill>
              </a:rPr>
              <a:t>sé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32D62A69-7308-1749-B6A7-3534D05A8F20}"/>
              </a:ext>
            </a:extLst>
          </p:cNvPr>
          <p:cNvSpPr txBox="1"/>
          <p:nvPr/>
        </p:nvSpPr>
        <p:spPr>
          <a:xfrm>
            <a:off x="8541666" y="5529550"/>
            <a:ext cx="188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2"/>
                </a:solidFill>
              </a:rPr>
              <a:t>aceptar</a:t>
            </a:r>
          </a:p>
        </p:txBody>
      </p:sp>
    </p:spTree>
    <p:extLst>
      <p:ext uri="{BB962C8B-B14F-4D97-AF65-F5344CB8AC3E}">
        <p14:creationId xmlns:p14="http://schemas.microsoft.com/office/powerpoint/2010/main" val="257275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743950" y="234378"/>
            <a:ext cx="3184194" cy="44564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18B4E03-BC54-734E-A8A2-57993EF7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949" y="252628"/>
            <a:ext cx="3184194" cy="445649"/>
          </a:xfrm>
        </p:spPr>
        <p:txBody>
          <a:bodyPr>
            <a:noAutofit/>
          </a:bodyPr>
          <a:lstStyle/>
          <a:p>
            <a:pPr algn="ctr"/>
            <a:r>
              <a:rPr lang="es-GB" sz="2000" b="1" dirty="0">
                <a:solidFill>
                  <a:schemeClr val="bg1"/>
                </a:solidFill>
              </a:rPr>
              <a:t>leer / escuchar/ hablar</a:t>
            </a:r>
          </a:p>
        </p:txBody>
      </p:sp>
      <p:pic>
        <p:nvPicPr>
          <p:cNvPr id="15" name="Picture 4" descr="background rectangle">
            <a:extLst>
              <a:ext uri="{FF2B5EF4-FFF2-40B4-BE49-F238E27FC236}">
                <a16:creationId xmlns:a16="http://schemas.microsoft.com/office/drawing/2014/main" id="{AB660621-331C-EA48-804E-725EDF925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7402D1F-F612-3E4A-88BD-127A4FEB6FB6}"/>
              </a:ext>
            </a:extLst>
          </p:cNvPr>
          <p:cNvSpPr txBox="1">
            <a:spLocks/>
          </p:cNvSpPr>
          <p:nvPr/>
        </p:nvSpPr>
        <p:spPr>
          <a:xfrm>
            <a:off x="82286" y="0"/>
            <a:ext cx="6484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Fonética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1145F4-6024-C64A-8852-9FE4D351CBDE}"/>
              </a:ext>
            </a:extLst>
          </p:cNvPr>
          <p:cNvSpPr txBox="1"/>
          <p:nvPr/>
        </p:nvSpPr>
        <p:spPr>
          <a:xfrm>
            <a:off x="82286" y="1347310"/>
            <a:ext cx="103021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¿Qué palabra escuchas? Marca la opción correcta.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A55097-7C47-7C46-B564-674935D57895}"/>
              </a:ext>
            </a:extLst>
          </p:cNvPr>
          <p:cNvSpPr txBox="1"/>
          <p:nvPr/>
        </p:nvSpPr>
        <p:spPr>
          <a:xfrm>
            <a:off x="1497230" y="2134983"/>
            <a:ext cx="14959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a) 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jo</a:t>
            </a: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ta</a:t>
            </a:r>
          </a:p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b) 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go</a:t>
            </a: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ta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FBE8929-C880-174D-A9D3-013AC3CC2F9B}"/>
              </a:ext>
            </a:extLst>
          </p:cNvPr>
          <p:cNvSpPr txBox="1"/>
          <p:nvPr/>
        </p:nvSpPr>
        <p:spPr>
          <a:xfrm>
            <a:off x="1497230" y="3641871"/>
            <a:ext cx="1611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a) 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gu</a:t>
            </a: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sto</a:t>
            </a:r>
          </a:p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b) 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ju</a:t>
            </a: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sto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AC0B753-1F69-9F4B-A8FC-D607571A9065}"/>
              </a:ext>
            </a:extLst>
          </p:cNvPr>
          <p:cNvSpPr txBox="1"/>
          <p:nvPr/>
        </p:nvSpPr>
        <p:spPr>
          <a:xfrm>
            <a:off x="1497230" y="5148760"/>
            <a:ext cx="15888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jo</a:t>
            </a:r>
          </a:p>
          <a:p>
            <a:pPr marL="457200" indent="-457200" algn="l">
              <a:buAutoNum type="alphaLcParenR"/>
            </a:pP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ha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go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97551C0-72BD-6548-A8E1-FE9853666FEA}"/>
              </a:ext>
            </a:extLst>
          </p:cNvPr>
          <p:cNvSpPr txBox="1"/>
          <p:nvPr/>
        </p:nvSpPr>
        <p:spPr>
          <a:xfrm>
            <a:off x="7204606" y="2165760"/>
            <a:ext cx="15007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600" dirty="0">
                <a:solidFill>
                  <a:schemeClr val="accent5">
                    <a:lumMod val="50000"/>
                  </a:schemeClr>
                </a:solidFill>
              </a:rPr>
              <a:t>ba</a:t>
            </a:r>
            <a:r>
              <a:rPr lang="es-GB" sz="2600" b="1" dirty="0">
                <a:solidFill>
                  <a:schemeClr val="accent5">
                    <a:lumMod val="50000"/>
                  </a:schemeClr>
                </a:solidFill>
              </a:rPr>
              <a:t>jo</a:t>
            </a:r>
          </a:p>
          <a:p>
            <a:pPr marL="457200" indent="-457200" algn="l">
              <a:buAutoNum type="alphaLcParenR"/>
            </a:pPr>
            <a:r>
              <a:rPr lang="es-GB" sz="2600" dirty="0">
                <a:solidFill>
                  <a:schemeClr val="accent5">
                    <a:lumMod val="50000"/>
                  </a:schemeClr>
                </a:solidFill>
              </a:rPr>
              <a:t>va</a:t>
            </a:r>
            <a:r>
              <a:rPr lang="es-GB" sz="2600" b="1" dirty="0">
                <a:solidFill>
                  <a:schemeClr val="accent5">
                    <a:lumMod val="50000"/>
                  </a:schemeClr>
                </a:solidFill>
              </a:rPr>
              <a:t>go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92DC0C1-B13E-0245-8AAD-5EDE3796DE82}"/>
              </a:ext>
            </a:extLst>
          </p:cNvPr>
          <p:cNvSpPr txBox="1"/>
          <p:nvPr/>
        </p:nvSpPr>
        <p:spPr>
          <a:xfrm>
            <a:off x="7204606" y="3626482"/>
            <a:ext cx="1624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pa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ga</a:t>
            </a:r>
          </a:p>
          <a:p>
            <a:pPr marL="457200" indent="-457200" algn="l">
              <a:buAutoNum type="alphaLcParenR"/>
            </a:pP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pa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ja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84B0064-02A6-0F45-B4E8-3CC0EDEBE0E1}"/>
              </a:ext>
            </a:extLst>
          </p:cNvPr>
          <p:cNvSpPr txBox="1"/>
          <p:nvPr/>
        </p:nvSpPr>
        <p:spPr>
          <a:xfrm>
            <a:off x="7204606" y="5148759"/>
            <a:ext cx="15969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a) 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rra</a:t>
            </a:r>
          </a:p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b) </a:t>
            </a:r>
            <a:r>
              <a:rPr lang="es-GB" sz="2800" b="1" dirty="0">
                <a:solidFill>
                  <a:schemeClr val="accent5">
                    <a:lumMod val="50000"/>
                  </a:schemeClr>
                </a:solidFill>
              </a:rPr>
              <a:t>ga</a:t>
            </a:r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rra</a:t>
            </a:r>
          </a:p>
        </p:txBody>
      </p:sp>
      <p:sp>
        <p:nvSpPr>
          <p:cNvPr id="25" name="Action Button: Custom 20">
            <a:hlinkClick r:id="" action="ppaction://noaction" highlightClick="1">
              <a:snd r:embed="rId4" name="1 jota.wav"/>
            </a:hlinkClick>
            <a:extLst>
              <a:ext uri="{FF2B5EF4-FFF2-40B4-BE49-F238E27FC236}">
                <a16:creationId xmlns:a16="http://schemas.microsoft.com/office/drawing/2014/main" id="{A15A1298-4AD4-804C-B4DE-EC53F52B9166}"/>
              </a:ext>
            </a:extLst>
          </p:cNvPr>
          <p:cNvSpPr/>
          <p:nvPr/>
        </p:nvSpPr>
        <p:spPr>
          <a:xfrm>
            <a:off x="567487" y="2320130"/>
            <a:ext cx="536820" cy="59897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Custom 20">
            <a:hlinkClick r:id="" action="ppaction://noaction" highlightClick="1">
              <a:snd r:embed="rId5" name="2 gusto.wav"/>
            </a:hlinkClick>
            <a:extLst>
              <a:ext uri="{FF2B5EF4-FFF2-40B4-BE49-F238E27FC236}">
                <a16:creationId xmlns:a16="http://schemas.microsoft.com/office/drawing/2014/main" id="{144060C5-7687-F643-9E6E-AC6D60F76A2F}"/>
              </a:ext>
            </a:extLst>
          </p:cNvPr>
          <p:cNvSpPr/>
          <p:nvPr/>
        </p:nvSpPr>
        <p:spPr>
          <a:xfrm>
            <a:off x="567487" y="3763556"/>
            <a:ext cx="536820" cy="59897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Custom 20">
            <a:hlinkClick r:id="" action="ppaction://noaction" highlightClick="1">
              <a:snd r:embed="rId6" name="3 ajo.wav"/>
            </a:hlinkClick>
            <a:extLst>
              <a:ext uri="{FF2B5EF4-FFF2-40B4-BE49-F238E27FC236}">
                <a16:creationId xmlns:a16="http://schemas.microsoft.com/office/drawing/2014/main" id="{EFBF0D50-F5ED-AA46-976C-E7E17566E9D1}"/>
              </a:ext>
            </a:extLst>
          </p:cNvPr>
          <p:cNvSpPr/>
          <p:nvPr/>
        </p:nvSpPr>
        <p:spPr>
          <a:xfrm>
            <a:off x="567487" y="5267485"/>
            <a:ext cx="536820" cy="59897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Custom 20">
            <a:hlinkClick r:id="" action="ppaction://noaction" highlightClick="1">
              <a:snd r:embed="rId7" name="4 vago.wav"/>
            </a:hlinkClick>
            <a:extLst>
              <a:ext uri="{FF2B5EF4-FFF2-40B4-BE49-F238E27FC236}">
                <a16:creationId xmlns:a16="http://schemas.microsoft.com/office/drawing/2014/main" id="{98D1E068-2861-C940-85A0-38A9D916F275}"/>
              </a:ext>
            </a:extLst>
          </p:cNvPr>
          <p:cNvSpPr/>
          <p:nvPr/>
        </p:nvSpPr>
        <p:spPr>
          <a:xfrm>
            <a:off x="6312747" y="2207094"/>
            <a:ext cx="536820" cy="59897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Custom 20">
            <a:hlinkClick r:id="" action="ppaction://noaction" highlightClick="1">
              <a:snd r:embed="rId8" name="5 paja.wav"/>
            </a:hlinkClick>
            <a:extLst>
              <a:ext uri="{FF2B5EF4-FFF2-40B4-BE49-F238E27FC236}">
                <a16:creationId xmlns:a16="http://schemas.microsoft.com/office/drawing/2014/main" id="{34950877-88B3-6343-B1AA-C1A1551B6CA0}"/>
              </a:ext>
            </a:extLst>
          </p:cNvPr>
          <p:cNvSpPr/>
          <p:nvPr/>
        </p:nvSpPr>
        <p:spPr>
          <a:xfrm>
            <a:off x="6312747" y="3763556"/>
            <a:ext cx="536820" cy="59897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ction Button: Custom 20">
            <a:hlinkClick r:id="" action="ppaction://noaction" highlightClick="1">
              <a:snd r:embed="rId9" name="6 garra.wav"/>
            </a:hlinkClick>
            <a:extLst>
              <a:ext uri="{FF2B5EF4-FFF2-40B4-BE49-F238E27FC236}">
                <a16:creationId xmlns:a16="http://schemas.microsoft.com/office/drawing/2014/main" id="{8272BF90-E13E-C941-A787-48D88620E7A7}"/>
              </a:ext>
            </a:extLst>
          </p:cNvPr>
          <p:cNvSpPr/>
          <p:nvPr/>
        </p:nvSpPr>
        <p:spPr>
          <a:xfrm>
            <a:off x="6312747" y="5267484"/>
            <a:ext cx="536820" cy="59897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Free Water Drop, Download Free Water Drop png images, Free ...">
            <a:extLst>
              <a:ext uri="{FF2B5EF4-FFF2-40B4-BE49-F238E27FC236}">
                <a16:creationId xmlns:a16="http://schemas.microsoft.com/office/drawing/2014/main" id="{FD1FFA0C-E2B0-5743-B816-347C2A2D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7319" y="2153268"/>
            <a:ext cx="631319" cy="84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tter j clipart png - Clip Art Library">
            <a:extLst>
              <a:ext uri="{FF2B5EF4-FFF2-40B4-BE49-F238E27FC236}">
                <a16:creationId xmlns:a16="http://schemas.microsoft.com/office/drawing/2014/main" id="{64CEFDC5-C373-AA47-9EC1-993E73F0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544" y="1971154"/>
            <a:ext cx="524136" cy="5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Garlic Images, Download Free Garlic Images png images, Free ...">
            <a:extLst>
              <a:ext uri="{FF2B5EF4-FFF2-40B4-BE49-F238E27FC236}">
                <a16:creationId xmlns:a16="http://schemas.microsoft.com/office/drawing/2014/main" id="{C005603C-8C61-8746-91C5-F296D534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373" y="5011063"/>
            <a:ext cx="676719" cy="67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Lazy Cliparts, Download Free Lazy Cliparts png images, Free ...">
            <a:extLst>
              <a:ext uri="{FF2B5EF4-FFF2-40B4-BE49-F238E27FC236}">
                <a16:creationId xmlns:a16="http://schemas.microsoft.com/office/drawing/2014/main" id="{7D080720-A6D4-F348-9D7E-BB59F8A4E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6156" y="2211547"/>
            <a:ext cx="1210589" cy="10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ug clip art - Clip Art Library">
            <a:extLst>
              <a:ext uri="{FF2B5EF4-FFF2-40B4-BE49-F238E27FC236}">
                <a16:creationId xmlns:a16="http://schemas.microsoft.com/office/drawing/2014/main" id="{D8DA9084-1A7E-9749-907E-C6001723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4691" y="4742189"/>
            <a:ext cx="522213" cy="71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green checkmark">
            <a:extLst>
              <a:ext uri="{FF2B5EF4-FFF2-40B4-BE49-F238E27FC236}">
                <a16:creationId xmlns:a16="http://schemas.microsoft.com/office/drawing/2014/main" id="{8FF80A0E-EC4F-5C4B-8749-8983CABC4DC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157" y="2108369"/>
            <a:ext cx="406580" cy="423521"/>
          </a:xfrm>
          <a:prstGeom prst="rect">
            <a:avLst/>
          </a:prstGeom>
        </p:spPr>
      </p:pic>
      <p:pic>
        <p:nvPicPr>
          <p:cNvPr id="32" name="Picture 8" descr="green checkmark">
            <a:extLst>
              <a:ext uri="{FF2B5EF4-FFF2-40B4-BE49-F238E27FC236}">
                <a16:creationId xmlns:a16="http://schemas.microsoft.com/office/drawing/2014/main" id="{79F25033-572A-124E-8558-AABD187A135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157" y="3621312"/>
            <a:ext cx="406580" cy="423521"/>
          </a:xfrm>
          <a:prstGeom prst="rect">
            <a:avLst/>
          </a:prstGeom>
        </p:spPr>
      </p:pic>
      <p:pic>
        <p:nvPicPr>
          <p:cNvPr id="33" name="Picture 8" descr="green checkmark">
            <a:extLst>
              <a:ext uri="{FF2B5EF4-FFF2-40B4-BE49-F238E27FC236}">
                <a16:creationId xmlns:a16="http://schemas.microsoft.com/office/drawing/2014/main" id="{FDEAE044-2A41-0540-B8C8-5DDA2C49407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920" y="5087169"/>
            <a:ext cx="406580" cy="423521"/>
          </a:xfrm>
          <a:prstGeom prst="rect">
            <a:avLst/>
          </a:prstGeom>
        </p:spPr>
      </p:pic>
      <p:pic>
        <p:nvPicPr>
          <p:cNvPr id="34" name="Picture 8" descr="green checkmark">
            <a:extLst>
              <a:ext uri="{FF2B5EF4-FFF2-40B4-BE49-F238E27FC236}">
                <a16:creationId xmlns:a16="http://schemas.microsoft.com/office/drawing/2014/main" id="{71808795-DD54-C54C-9E3B-33B839D0F93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435" y="2505557"/>
            <a:ext cx="406580" cy="423521"/>
          </a:xfrm>
          <a:prstGeom prst="rect">
            <a:avLst/>
          </a:prstGeom>
        </p:spPr>
      </p:pic>
      <p:pic>
        <p:nvPicPr>
          <p:cNvPr id="35" name="Picture 8" descr="green checkmark">
            <a:extLst>
              <a:ext uri="{FF2B5EF4-FFF2-40B4-BE49-F238E27FC236}">
                <a16:creationId xmlns:a16="http://schemas.microsoft.com/office/drawing/2014/main" id="{D5A65DBF-9BD5-B84C-88BB-ED572AC9108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769" y="4009055"/>
            <a:ext cx="406580" cy="423521"/>
          </a:xfrm>
          <a:prstGeom prst="rect">
            <a:avLst/>
          </a:prstGeom>
        </p:spPr>
      </p:pic>
      <p:pic>
        <p:nvPicPr>
          <p:cNvPr id="36" name="Picture 8" descr="green checkmark">
            <a:extLst>
              <a:ext uri="{FF2B5EF4-FFF2-40B4-BE49-F238E27FC236}">
                <a16:creationId xmlns:a16="http://schemas.microsoft.com/office/drawing/2014/main" id="{DE3EB772-03A8-E844-890C-7B2096EFFDB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435" y="5561549"/>
            <a:ext cx="406580" cy="42352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811C9E1-ADAD-284F-B46F-D4B54E89BCF5}"/>
              </a:ext>
            </a:extLst>
          </p:cNvPr>
          <p:cNvSpPr txBox="1"/>
          <p:nvPr/>
        </p:nvSpPr>
        <p:spPr>
          <a:xfrm>
            <a:off x="5002895" y="2794972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[drop]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67FC60F-114D-954E-8791-102E0D31AAF4}"/>
              </a:ext>
            </a:extLst>
          </p:cNvPr>
          <p:cNvSpPr txBox="1"/>
          <p:nvPr/>
        </p:nvSpPr>
        <p:spPr>
          <a:xfrm>
            <a:off x="3714291" y="2434364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[J (letter)]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2758CA0-BA6D-794A-BFAC-D2EF565B5BAE}"/>
              </a:ext>
            </a:extLst>
          </p:cNvPr>
          <p:cNvSpPr txBox="1"/>
          <p:nvPr/>
        </p:nvSpPr>
        <p:spPr>
          <a:xfrm>
            <a:off x="4809444" y="5237948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[garlic]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DA791C6-5A2F-294E-BA5B-171B7601AFE0}"/>
              </a:ext>
            </a:extLst>
          </p:cNvPr>
          <p:cNvSpPr txBox="1"/>
          <p:nvPr/>
        </p:nvSpPr>
        <p:spPr>
          <a:xfrm>
            <a:off x="3499126" y="3922624"/>
            <a:ext cx="162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[taste]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16B7872-F462-E44F-9B7B-EB9D439FF7D5}"/>
              </a:ext>
            </a:extLst>
          </p:cNvPr>
          <p:cNvSpPr txBox="1"/>
          <p:nvPr/>
        </p:nvSpPr>
        <p:spPr>
          <a:xfrm>
            <a:off x="4706339" y="4426782"/>
            <a:ext cx="162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[fair, just]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B8A7774-5491-CE4C-8D95-3EAE7892A103}"/>
              </a:ext>
            </a:extLst>
          </p:cNvPr>
          <p:cNvSpPr txBox="1"/>
          <p:nvPr/>
        </p:nvSpPr>
        <p:spPr>
          <a:xfrm>
            <a:off x="10725878" y="2780740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[lazy]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AF97D16-F01B-714F-BC9E-F3A58DDA1DF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431" y="3963705"/>
            <a:ext cx="1085555" cy="797647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0E81D8E0-B98E-D947-B7DA-0FF1EABB942F}"/>
              </a:ext>
            </a:extLst>
          </p:cNvPr>
          <p:cNvSpPr txBox="1"/>
          <p:nvPr/>
        </p:nvSpPr>
        <p:spPr>
          <a:xfrm>
            <a:off x="10397325" y="4318248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[straw]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F25A154-A665-1248-BF41-31752224CE0B}"/>
              </a:ext>
            </a:extLst>
          </p:cNvPr>
          <p:cNvSpPr txBox="1"/>
          <p:nvPr/>
        </p:nvSpPr>
        <p:spPr>
          <a:xfrm>
            <a:off x="9894850" y="4961488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[jug]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2BFAF3F-08A8-D243-89BC-7035A5D62D1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949" y="5378333"/>
            <a:ext cx="592336" cy="76973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47460A0B-EA69-A447-9131-CFD4F32C826F}"/>
              </a:ext>
            </a:extLst>
          </p:cNvPr>
          <p:cNvSpPr txBox="1"/>
          <p:nvPr/>
        </p:nvSpPr>
        <p:spPr>
          <a:xfrm>
            <a:off x="10702907" y="5641747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[claw]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FD9689F-DFAA-4647-AE9F-99D83D9EA27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89" y="3277993"/>
            <a:ext cx="769526" cy="6485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D5F9F13-FF9C-AA48-99F2-8AF262FB2A7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409" y="3591328"/>
            <a:ext cx="830244" cy="83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6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7" y="1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026225" y="258167"/>
            <a:ext cx="1901919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leer / 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8757" y="1030038"/>
            <a:ext cx="9522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1905" y="1435716"/>
            <a:ext cx="2539504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  <a:latin typeface="Century Schoolbook" panose="02040604050505020304" pitchFamily="18" charset="0"/>
              </a:rPr>
              <a:t>to survive, surviving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88" y="5848449"/>
            <a:ext cx="331559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to protect, protecting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49157" y="5261405"/>
            <a:ext cx="255265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plastic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3564" y="1690753"/>
            <a:ext cx="2439793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sobrevivir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1587" y="3363424"/>
            <a:ext cx="27447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efecto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81692" y="3318698"/>
            <a:ext cx="3996517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77"/>
              </a:rPr>
              <a:t>effect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1587" y="5199710"/>
            <a:ext cx="2005308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proteger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96301" y="1752448"/>
            <a:ext cx="214843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recurso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96301" y="4332799"/>
            <a:ext cx="241756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plástico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0768" y="1681936"/>
            <a:ext cx="302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Cooper Black" panose="0208090404030B020404" pitchFamily="18" charset="77"/>
              </a:rPr>
              <a:t>resource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ACBF04-EDAC-3B46-9C76-292F041201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857" y="4587743"/>
            <a:ext cx="1367421" cy="120722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DE94DC4-A125-A94B-97FE-99F8DE89C2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242" y="3530672"/>
            <a:ext cx="2144481" cy="160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7" y="1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089591" y="258167"/>
            <a:ext cx="183855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leer / 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8757" y="1030038"/>
            <a:ext cx="9522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3805" y="1791789"/>
            <a:ext cx="2361808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morir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62019" y="4265237"/>
            <a:ext cx="200530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futuro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81933" y="1799478"/>
            <a:ext cx="237294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3805" y="3657721"/>
            <a:ext cx="292997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grave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3805" y="5371597"/>
            <a:ext cx="267219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consumo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5047" y="1491703"/>
            <a:ext cx="2285510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to die, dying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F42AE4-6E4E-E44F-9F46-2B13EB0F8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165" y="3894844"/>
            <a:ext cx="2159000" cy="1325563"/>
          </a:xfrm>
          <a:prstGeom prst="rect">
            <a:avLst/>
          </a:prstGeom>
        </p:spPr>
      </p:pic>
      <p:sp>
        <p:nvSpPr>
          <p:cNvPr id="29" name="TextBox 25">
            <a:extLst>
              <a:ext uri="{FF2B5EF4-FFF2-40B4-BE49-F238E27FC236}">
                <a16:creationId xmlns:a16="http://schemas.microsoft.com/office/drawing/2014/main" id="{F2D13B79-E921-704B-A925-56F6B1F69310}"/>
              </a:ext>
            </a:extLst>
          </p:cNvPr>
          <p:cNvSpPr txBox="1"/>
          <p:nvPr/>
        </p:nvSpPr>
        <p:spPr>
          <a:xfrm>
            <a:off x="339973" y="5340818"/>
            <a:ext cx="298460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consumption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E8CA4B1C-1CAA-CA45-9AAB-31A056D86539}"/>
              </a:ext>
            </a:extLst>
          </p:cNvPr>
          <p:cNvSpPr txBox="1"/>
          <p:nvPr/>
        </p:nvSpPr>
        <p:spPr>
          <a:xfrm>
            <a:off x="5939603" y="1726632"/>
            <a:ext cx="298460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Britannic Bold" panose="020B0903060703020204" pitchFamily="34" charset="77"/>
              </a:rPr>
              <a:t>terrible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CDCA635A-7BC3-014A-8FB2-B9A3DFD79F14}"/>
              </a:ext>
            </a:extLst>
          </p:cNvPr>
          <p:cNvSpPr txBox="1"/>
          <p:nvPr/>
        </p:nvSpPr>
        <p:spPr>
          <a:xfrm>
            <a:off x="125499" y="3657721"/>
            <a:ext cx="298460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 dirty="0">
                <a:solidFill>
                  <a:srgbClr val="FF4F79"/>
                </a:solidFill>
                <a:latin typeface="Bradley Hand" pitchFamily="2" charset="77"/>
              </a:rPr>
              <a:t>serious</a:t>
            </a:r>
          </a:p>
        </p:txBody>
      </p:sp>
      <p:sp>
        <p:nvSpPr>
          <p:cNvPr id="33" name="Llamada rectangular redondeada 32">
            <a:extLst>
              <a:ext uri="{FF2B5EF4-FFF2-40B4-BE49-F238E27FC236}">
                <a16:creationId xmlns:a16="http://schemas.microsoft.com/office/drawing/2014/main" id="{DF29A2E4-8053-D543-B37A-0F2FC13D93D1}"/>
              </a:ext>
            </a:extLst>
          </p:cNvPr>
          <p:cNvSpPr/>
          <p:nvPr/>
        </p:nvSpPr>
        <p:spPr>
          <a:xfrm>
            <a:off x="5150614" y="1925325"/>
            <a:ext cx="4562583" cy="1621901"/>
          </a:xfrm>
          <a:prstGeom prst="wedgeRoundRectCallout">
            <a:avLst>
              <a:gd name="adj1" fmla="val -62175"/>
              <a:gd name="adj2" fmla="val -13944"/>
              <a:gd name="adj3" fmla="val 16667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solidFill>
                  <a:srgbClr val="203864"/>
                </a:solidFill>
              </a:rPr>
              <a:t>This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verb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has a change 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o&gt;u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stem (the beginning of the verb) for ‘he/she’ or ‘it’ and ‘they</a:t>
            </a:r>
            <a:r>
              <a:rPr lang="es-E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in </a:t>
            </a:r>
            <a:r>
              <a:rPr lang="es-E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E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20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past</a:t>
            </a:r>
            <a:r>
              <a:rPr lang="es-E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s-ES" sz="2000" dirty="0">
                <a:solidFill>
                  <a:srgbClr val="203864"/>
                </a:solidFill>
              </a:rPr>
              <a:t>m</a:t>
            </a:r>
            <a:r>
              <a:rPr lang="es-ES" sz="2000" b="1" dirty="0">
                <a:solidFill>
                  <a:srgbClr val="203864"/>
                </a:solidFill>
              </a:rPr>
              <a:t>u</a:t>
            </a:r>
            <a:r>
              <a:rPr lang="es-ES" sz="2000" dirty="0">
                <a:solidFill>
                  <a:srgbClr val="203864"/>
                </a:solidFill>
              </a:rPr>
              <a:t>rió (s/he </a:t>
            </a:r>
            <a:r>
              <a:rPr lang="es-ES" sz="2000" dirty="0" err="1">
                <a:solidFill>
                  <a:srgbClr val="203864"/>
                </a:solidFill>
              </a:rPr>
              <a:t>died</a:t>
            </a:r>
            <a:r>
              <a:rPr lang="es-ES" sz="2000" dirty="0">
                <a:solidFill>
                  <a:srgbClr val="203864"/>
                </a:solidFill>
              </a:rPr>
              <a:t>), m</a:t>
            </a:r>
            <a:r>
              <a:rPr lang="es-ES" sz="2000" b="1" dirty="0">
                <a:solidFill>
                  <a:srgbClr val="203864"/>
                </a:solidFill>
              </a:rPr>
              <a:t>u</a:t>
            </a:r>
            <a:r>
              <a:rPr lang="es-ES" sz="2000" dirty="0">
                <a:solidFill>
                  <a:srgbClr val="203864"/>
                </a:solidFill>
              </a:rPr>
              <a:t>rieron (</a:t>
            </a:r>
            <a:r>
              <a:rPr lang="es-ES" sz="2000" dirty="0" err="1">
                <a:solidFill>
                  <a:srgbClr val="203864"/>
                </a:solidFill>
              </a:rPr>
              <a:t>they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died</a:t>
            </a:r>
            <a:r>
              <a:rPr lang="es-ES" sz="2000" dirty="0">
                <a:solidFill>
                  <a:srgbClr val="203864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8286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9" grpId="0"/>
      <p:bldP spid="19" grpId="1"/>
      <p:bldP spid="21" grpId="0"/>
      <p:bldP spid="21" grpId="1"/>
      <p:bldP spid="20" grpId="0"/>
      <p:bldP spid="20" grpId="1"/>
      <p:bldP spid="26" grpId="0"/>
      <p:bldP spid="26" grpId="1"/>
      <p:bldP spid="29" grpId="0"/>
      <p:bldP spid="29" grpId="1"/>
      <p:bldP spid="30" grpId="0"/>
      <p:bldP spid="30" grpId="1"/>
      <p:bldP spid="31" grpId="0"/>
      <p:bldP spid="31" grpId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>
                <a:solidFill>
                  <a:schemeClr val="bg1"/>
                </a:solidFill>
                <a:latin typeface="Century Gothic" panose="020B0502020202020204" pitchFamily="34" charset="0"/>
              </a:rPr>
              <a:t>Talking about possessions</a:t>
            </a:r>
            <a:b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600" b="1">
                <a:solidFill>
                  <a:schemeClr val="bg1"/>
                </a:solidFill>
                <a:latin typeface="Century Gothic" panose="020B0502020202020204" pitchFamily="34" charset="0"/>
              </a:rPr>
              <a:t>Possessive adjective ‘nuestro’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232250" y="1337513"/>
            <a:ext cx="116958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Remember that to say ‘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’, use ‘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nuestro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’. ‘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Nuestro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 needs to agree in gender with the noun.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250" y="5230636"/>
            <a:ext cx="30727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</a:t>
            </a:r>
            <a:r>
              <a:rPr lang="en-US" sz="26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a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aventur</a:t>
            </a:r>
            <a:r>
              <a:rPr lang="en-US" sz="26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a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5570" y="3446727"/>
            <a:ext cx="21435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 future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8275" y="5185383"/>
            <a:ext cx="29353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 adventure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71787" y="3726226"/>
            <a:ext cx="754866" cy="0"/>
          </a:xfrm>
          <a:prstGeom prst="straightConnector1">
            <a:avLst/>
          </a:prstGeom>
          <a:ln w="57150">
            <a:solidFill>
              <a:srgbClr val="EE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5191" y="5436296"/>
            <a:ext cx="754866" cy="0"/>
          </a:xfrm>
          <a:prstGeom prst="straightConnector1">
            <a:avLst/>
          </a:prstGeom>
          <a:ln w="57150">
            <a:solidFill>
              <a:srgbClr val="EE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51826" y="3484130"/>
            <a:ext cx="26199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</a:t>
            </a:r>
            <a:r>
              <a:rPr lang="en-US" sz="26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o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futur</a:t>
            </a:r>
            <a:r>
              <a:rPr lang="en-US" sz="26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o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6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2250" y="4357384"/>
            <a:ext cx="69607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 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singular feminine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nouns use _________.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2250" y="2610876"/>
            <a:ext cx="722664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 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singular masculine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nouns use _________.</a:t>
            </a: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AB6B35-3095-8A44-B177-62EFEF2E7DC8}"/>
              </a:ext>
            </a:extLst>
          </p:cNvPr>
          <p:cNvSpPr txBox="1"/>
          <p:nvPr/>
        </p:nvSpPr>
        <p:spPr>
          <a:xfrm>
            <a:off x="5725949" y="2583892"/>
            <a:ext cx="13660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600" b="1" dirty="0">
                <a:solidFill>
                  <a:srgbClr val="EE6000"/>
                </a:solidFill>
              </a:rPr>
              <a:t>nuestro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2D5A7E7-2150-6C44-B2D0-DE3A17F8FCD9}"/>
              </a:ext>
            </a:extLst>
          </p:cNvPr>
          <p:cNvSpPr txBox="1"/>
          <p:nvPr/>
        </p:nvSpPr>
        <p:spPr>
          <a:xfrm>
            <a:off x="5409754" y="4297523"/>
            <a:ext cx="13724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600" b="1" dirty="0">
                <a:solidFill>
                  <a:srgbClr val="EE6000"/>
                </a:solidFill>
              </a:rPr>
              <a:t>nuestra</a:t>
            </a:r>
          </a:p>
        </p:txBody>
      </p:sp>
    </p:spTree>
    <p:extLst>
      <p:ext uri="{BB962C8B-B14F-4D97-AF65-F5344CB8AC3E}">
        <p14:creationId xmlns:p14="http://schemas.microsoft.com/office/powerpoint/2010/main" val="152651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6" grpId="0"/>
      <p:bldP spid="16" grpId="0"/>
      <p:bldP spid="17" grpId="0"/>
      <p:bldP spid="26" grpId="0"/>
      <p:bldP spid="9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686059"/>
            <a:ext cx="10515600" cy="537603"/>
          </a:xfrm>
        </p:spPr>
        <p:txBody>
          <a:bodyPr>
            <a:normAutofit/>
          </a:bodyPr>
          <a:lstStyle/>
          <a:p>
            <a:r>
              <a:rPr lang="en-GB" sz="2000" b="1" dirty="0"/>
              <a:t>Lee el </a:t>
            </a:r>
            <a:r>
              <a:rPr lang="en-GB" sz="2000" b="1" dirty="0" err="1"/>
              <a:t>artículo</a:t>
            </a:r>
            <a:r>
              <a:rPr lang="en-GB" sz="2000" b="1" dirty="0"/>
              <a:t> y escribe el </a:t>
            </a:r>
            <a:r>
              <a:rPr lang="en-GB" sz="2000" b="1" dirty="0" err="1"/>
              <a:t>título</a:t>
            </a:r>
            <a:r>
              <a:rPr lang="en-GB" sz="2000" b="1" dirty="0"/>
              <a:t> </a:t>
            </a:r>
            <a:r>
              <a:rPr lang="en-GB" sz="2000" b="1" dirty="0" err="1"/>
              <a:t>correcto</a:t>
            </a:r>
            <a:r>
              <a:rPr lang="en-GB" sz="2000" b="1" dirty="0"/>
              <a:t>. </a:t>
            </a:r>
            <a:r>
              <a:rPr lang="en-GB" sz="2000" b="1" dirty="0" err="1"/>
              <a:t>Debes</a:t>
            </a:r>
            <a:r>
              <a:rPr lang="en-GB" sz="2000" b="1" dirty="0"/>
              <a:t> </a:t>
            </a:r>
            <a:r>
              <a:rPr lang="en-GB" sz="2000" b="1" dirty="0" err="1"/>
              <a:t>elegir</a:t>
            </a:r>
            <a:r>
              <a:rPr lang="en-GB" sz="2000" b="1" dirty="0"/>
              <a:t> ‘</a:t>
            </a:r>
            <a:r>
              <a:rPr lang="en-GB" sz="2000" b="1" dirty="0" err="1"/>
              <a:t>nuestro</a:t>
            </a:r>
            <a:r>
              <a:rPr lang="en-GB" sz="2000" b="1" dirty="0"/>
              <a:t>’ o ‘</a:t>
            </a:r>
            <a:r>
              <a:rPr lang="en-GB" sz="2000" b="1" dirty="0" err="1"/>
              <a:t>nuestra</a:t>
            </a:r>
            <a:r>
              <a:rPr lang="en-GB" sz="2000" b="1" dirty="0"/>
              <a:t>’.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" y="1157148"/>
            <a:ext cx="9455131" cy="553248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/>
              <a:t>1. </a:t>
            </a:r>
            <a:r>
              <a:rPr lang="en-GB" sz="2000" b="1" dirty="0" err="1"/>
              <a:t>Nuestro</a:t>
            </a:r>
            <a:r>
              <a:rPr lang="en-GB" sz="2000" b="1" dirty="0"/>
              <a:t> / </a:t>
            </a:r>
            <a:r>
              <a:rPr lang="en-GB" sz="2000" b="1" dirty="0" err="1"/>
              <a:t>nuestra</a:t>
            </a:r>
            <a:r>
              <a:rPr lang="en-GB" sz="2000" b="1" dirty="0"/>
              <a:t> ________________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dirty="0" err="1"/>
              <a:t>Muchas</a:t>
            </a:r>
            <a:r>
              <a:rPr lang="en-GB" sz="2000" dirty="0"/>
              <a:t> personas </a:t>
            </a:r>
            <a:r>
              <a:rPr lang="en-GB" sz="2000" dirty="0" err="1"/>
              <a:t>deciden</a:t>
            </a:r>
            <a:r>
              <a:rPr lang="en-GB" sz="2000" dirty="0"/>
              <a:t> </a:t>
            </a:r>
            <a:r>
              <a:rPr lang="en-GB" sz="2000" dirty="0" err="1"/>
              <a:t>comprar</a:t>
            </a:r>
            <a:r>
              <a:rPr lang="en-GB" sz="2000" dirty="0"/>
              <a:t> </a:t>
            </a:r>
            <a:r>
              <a:rPr lang="en-GB" sz="2000" dirty="0" err="1"/>
              <a:t>productos</a:t>
            </a:r>
            <a:r>
              <a:rPr lang="en-GB" sz="2000" dirty="0"/>
              <a:t> de </a:t>
            </a:r>
            <a:r>
              <a:rPr lang="en-GB" sz="2000" dirty="0" err="1"/>
              <a:t>plástico</a:t>
            </a:r>
            <a:r>
              <a:rPr lang="en-GB" sz="2000" dirty="0"/>
              <a:t> </a:t>
            </a:r>
            <a:r>
              <a:rPr lang="en-GB" sz="2000" dirty="0" err="1"/>
              <a:t>porque</a:t>
            </a:r>
            <a:r>
              <a:rPr lang="en-GB" sz="2000" dirty="0"/>
              <a:t> son </a:t>
            </a:r>
            <a:r>
              <a:rPr lang="en-GB" sz="2000" dirty="0" err="1"/>
              <a:t>más</a:t>
            </a:r>
            <a:r>
              <a:rPr lang="en-GB" sz="2000" dirty="0"/>
              <a:t> </a:t>
            </a:r>
            <a:r>
              <a:rPr lang="en-GB" sz="2000" dirty="0" err="1"/>
              <a:t>baratos</a:t>
            </a:r>
            <a:r>
              <a:rPr lang="en-GB" sz="2000" dirty="0"/>
              <a:t>. Sin embargo, </a:t>
            </a:r>
            <a:r>
              <a:rPr lang="en-GB" sz="2000" dirty="0" err="1"/>
              <a:t>debemos</a:t>
            </a:r>
            <a:r>
              <a:rPr lang="en-GB" sz="2000" dirty="0"/>
              <a:t> </a:t>
            </a:r>
            <a:r>
              <a:rPr lang="en-GB" sz="2000" dirty="0" err="1"/>
              <a:t>pensar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el </a:t>
            </a:r>
            <a:r>
              <a:rPr lang="en-GB" sz="2000" dirty="0" err="1"/>
              <a:t>efecto</a:t>
            </a:r>
            <a:r>
              <a:rPr lang="en-GB" sz="2000" dirty="0"/>
              <a:t> del </a:t>
            </a:r>
            <a:r>
              <a:rPr lang="en-GB" sz="2000" dirty="0" err="1"/>
              <a:t>plástico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el </a:t>
            </a:r>
            <a:r>
              <a:rPr lang="en-GB" sz="2000" dirty="0" err="1"/>
              <a:t>medioambiente</a:t>
            </a:r>
            <a:r>
              <a:rPr lang="en-GB" sz="20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/>
              <a:t>2 </a:t>
            </a:r>
            <a:r>
              <a:rPr lang="en-GB" sz="2000" b="1" dirty="0" err="1"/>
              <a:t>Nuestro</a:t>
            </a:r>
            <a:r>
              <a:rPr lang="en-GB" sz="2000" b="1" dirty="0"/>
              <a:t> / </a:t>
            </a:r>
            <a:r>
              <a:rPr lang="en-GB" sz="2000" b="1" dirty="0" err="1"/>
              <a:t>nuestra</a:t>
            </a:r>
            <a:r>
              <a:rPr lang="en-GB" sz="2000" b="1" dirty="0"/>
              <a:t> ________________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dirty="0" err="1"/>
              <a:t>Botellas</a:t>
            </a:r>
            <a:r>
              <a:rPr lang="en-GB" sz="2000" dirty="0"/>
              <a:t>, </a:t>
            </a:r>
            <a:r>
              <a:rPr lang="en-GB" sz="2000" dirty="0" err="1"/>
              <a:t>bolsas</a:t>
            </a:r>
            <a:r>
              <a:rPr lang="en-GB" sz="2000" dirty="0"/>
              <a:t>, </a:t>
            </a:r>
            <a:r>
              <a:rPr lang="en-GB" sz="2000" dirty="0" err="1"/>
              <a:t>cajas</a:t>
            </a:r>
            <a:r>
              <a:rPr lang="en-GB" sz="2000" dirty="0"/>
              <a:t>... </a:t>
            </a:r>
            <a:r>
              <a:rPr lang="en-GB" sz="2000" dirty="0" err="1"/>
              <a:t>Tiramos</a:t>
            </a:r>
            <a:r>
              <a:rPr lang="en-GB" sz="2000" dirty="0"/>
              <a:t> </a:t>
            </a:r>
            <a:r>
              <a:rPr lang="en-GB" sz="2000" dirty="0" err="1"/>
              <a:t>demasiadas</a:t>
            </a:r>
            <a:r>
              <a:rPr lang="en-GB" sz="2000" dirty="0"/>
              <a:t> </a:t>
            </a:r>
            <a:r>
              <a:rPr lang="en-GB" sz="2000" dirty="0" err="1"/>
              <a:t>cosas</a:t>
            </a:r>
            <a:r>
              <a:rPr lang="en-GB" sz="2000" dirty="0"/>
              <a:t> y no </a:t>
            </a:r>
            <a:r>
              <a:rPr lang="en-GB" sz="2000" dirty="0" err="1"/>
              <a:t>pensamos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la </a:t>
            </a:r>
            <a:r>
              <a:rPr lang="en-GB" sz="2000" dirty="0" err="1"/>
              <a:t>naturaleza</a:t>
            </a:r>
            <a:r>
              <a:rPr lang="en-GB" sz="2000" dirty="0"/>
              <a:t>. Los </a:t>
            </a:r>
            <a:r>
              <a:rPr lang="en-GB" sz="2000" dirty="0" err="1"/>
              <a:t>productos</a:t>
            </a:r>
            <a:r>
              <a:rPr lang="en-GB" sz="2000" dirty="0"/>
              <a:t> de un solo </a:t>
            </a:r>
            <a:r>
              <a:rPr lang="en-GB" sz="2000" dirty="0" err="1"/>
              <a:t>uso</a:t>
            </a:r>
            <a:r>
              <a:rPr lang="en-GB" sz="2000" dirty="0"/>
              <a:t>* </a:t>
            </a:r>
            <a:r>
              <a:rPr lang="en-GB" sz="2000" dirty="0" err="1"/>
              <a:t>hacen</a:t>
            </a:r>
            <a:r>
              <a:rPr lang="en-GB" sz="2000" dirty="0"/>
              <a:t> </a:t>
            </a:r>
            <a:r>
              <a:rPr lang="en-GB" sz="2000" dirty="0" err="1"/>
              <a:t>daño</a:t>
            </a:r>
            <a:r>
              <a:rPr lang="en-GB" sz="2000" dirty="0"/>
              <a:t> al </a:t>
            </a:r>
            <a:r>
              <a:rPr lang="en-GB" sz="2000" dirty="0" err="1"/>
              <a:t>planeta</a:t>
            </a:r>
            <a:r>
              <a:rPr lang="en-GB" sz="2000" dirty="0"/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b="1" dirty="0"/>
              <a:t>3. </a:t>
            </a:r>
            <a:r>
              <a:rPr lang="en-GB" sz="2000" b="1" dirty="0" err="1"/>
              <a:t>Nuestro</a:t>
            </a:r>
            <a:r>
              <a:rPr lang="en-GB" sz="2000" b="1" dirty="0"/>
              <a:t> / </a:t>
            </a:r>
            <a:r>
              <a:rPr lang="en-GB" sz="2000" b="1" dirty="0" err="1"/>
              <a:t>nuestra</a:t>
            </a:r>
            <a:r>
              <a:rPr lang="en-GB" sz="2000" b="1" dirty="0"/>
              <a:t> ________________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dirty="0"/>
              <a:t>Es </a:t>
            </a:r>
            <a:r>
              <a:rPr lang="en-GB" sz="2000" dirty="0" err="1"/>
              <a:t>bueno</a:t>
            </a:r>
            <a:r>
              <a:rPr lang="en-GB" sz="2000" dirty="0"/>
              <a:t> </a:t>
            </a:r>
            <a:r>
              <a:rPr lang="en-GB" sz="2000" dirty="0" err="1"/>
              <a:t>reducir</a:t>
            </a:r>
            <a:r>
              <a:rPr lang="en-GB" sz="2000" dirty="0"/>
              <a:t> la </a:t>
            </a:r>
            <a:r>
              <a:rPr lang="en-GB" sz="2000" dirty="0" err="1"/>
              <a:t>cantidad</a:t>
            </a:r>
            <a:r>
              <a:rPr lang="en-GB" sz="2000" dirty="0"/>
              <a:t> de </a:t>
            </a:r>
            <a:r>
              <a:rPr lang="en-GB" sz="2000" dirty="0" err="1"/>
              <a:t>coches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el </a:t>
            </a:r>
            <a:r>
              <a:rPr lang="en-GB" sz="2000" dirty="0" err="1"/>
              <a:t>centro</a:t>
            </a:r>
            <a:r>
              <a:rPr lang="en-GB" sz="2000" dirty="0"/>
              <a:t>. </a:t>
            </a:r>
            <a:r>
              <a:rPr lang="en-GB" sz="2000" dirty="0" err="1"/>
              <a:t>Además</a:t>
            </a:r>
            <a:r>
              <a:rPr lang="en-GB" sz="2000" dirty="0"/>
              <a:t>, </a:t>
            </a:r>
            <a:r>
              <a:rPr lang="en-GB" sz="2000" dirty="0" err="1"/>
              <a:t>podemos</a:t>
            </a:r>
            <a:r>
              <a:rPr lang="en-GB" sz="2000" dirty="0"/>
              <a:t> </a:t>
            </a:r>
            <a:r>
              <a:rPr lang="en-GB" sz="2000" dirty="0" err="1"/>
              <a:t>promover</a:t>
            </a:r>
            <a:r>
              <a:rPr lang="en-GB" sz="2000" dirty="0"/>
              <a:t> el </a:t>
            </a:r>
            <a:r>
              <a:rPr lang="en-GB" sz="2000" dirty="0" err="1"/>
              <a:t>uso</a:t>
            </a:r>
            <a:r>
              <a:rPr lang="en-GB" sz="2000" dirty="0"/>
              <a:t> de </a:t>
            </a:r>
            <a:r>
              <a:rPr lang="en-GB" sz="2000" dirty="0" err="1"/>
              <a:t>energía</a:t>
            </a:r>
            <a:r>
              <a:rPr lang="en-GB" sz="2000" dirty="0"/>
              <a:t> natural para </a:t>
            </a:r>
            <a:r>
              <a:rPr lang="en-GB" sz="2000" dirty="0" err="1"/>
              <a:t>encender</a:t>
            </a:r>
            <a:r>
              <a:rPr lang="en-GB" sz="2000" dirty="0"/>
              <a:t> las luces de las </a:t>
            </a:r>
            <a:r>
              <a:rPr lang="en-GB" sz="2000" dirty="0" err="1"/>
              <a:t>calles</a:t>
            </a:r>
            <a:endParaRPr lang="en-GB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/>
              <a:t>4. </a:t>
            </a:r>
            <a:r>
              <a:rPr lang="en-GB" sz="2000" b="1" dirty="0" err="1"/>
              <a:t>Nuestro</a:t>
            </a:r>
            <a:r>
              <a:rPr lang="en-GB" sz="2000" b="1" dirty="0"/>
              <a:t> / </a:t>
            </a:r>
            <a:r>
              <a:rPr lang="en-GB" sz="2000" b="1" dirty="0" err="1"/>
              <a:t>nuestra</a:t>
            </a:r>
            <a:r>
              <a:rPr lang="en-GB" sz="2000" b="1" dirty="0"/>
              <a:t> ________________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Los bosques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muchas</a:t>
            </a:r>
            <a:r>
              <a:rPr lang="en-GB" sz="2000" dirty="0"/>
              <a:t> zonas del </a:t>
            </a:r>
            <a:r>
              <a:rPr lang="en-GB" sz="2000" dirty="0" err="1"/>
              <a:t>mundo</a:t>
            </a:r>
            <a:r>
              <a:rPr lang="en-GB" sz="2000" dirty="0"/>
              <a:t> </a:t>
            </a:r>
            <a:r>
              <a:rPr lang="en-GB" sz="2000" dirty="0" err="1"/>
              <a:t>están</a:t>
            </a:r>
            <a:r>
              <a:rPr lang="en-GB" sz="2000" dirty="0"/>
              <a:t> </a:t>
            </a:r>
            <a:r>
              <a:rPr lang="en-GB" sz="2000" dirty="0" err="1"/>
              <a:t>desapareciendo</a:t>
            </a:r>
            <a:r>
              <a:rPr lang="en-GB" sz="2000" dirty="0"/>
              <a:t> y no van a </a:t>
            </a:r>
            <a:r>
              <a:rPr lang="en-GB" sz="2000" dirty="0" err="1"/>
              <a:t>sobrevivir</a:t>
            </a:r>
            <a:r>
              <a:rPr lang="en-GB" sz="2000" dirty="0"/>
              <a:t> </a:t>
            </a:r>
            <a:r>
              <a:rPr lang="en-GB" sz="2000" dirty="0" err="1"/>
              <a:t>muchos</a:t>
            </a:r>
            <a:r>
              <a:rPr lang="en-GB" sz="2000" dirty="0"/>
              <a:t> </a:t>
            </a:r>
            <a:r>
              <a:rPr lang="en-GB" sz="2000" dirty="0" err="1"/>
              <a:t>más</a:t>
            </a:r>
            <a:r>
              <a:rPr lang="en-GB" sz="2000" dirty="0"/>
              <a:t> </a:t>
            </a:r>
            <a:r>
              <a:rPr lang="en-GB" sz="2000" dirty="0" err="1"/>
              <a:t>años</a:t>
            </a:r>
            <a:r>
              <a:rPr lang="en-GB" sz="2000" dirty="0"/>
              <a:t>. </a:t>
            </a:r>
            <a:r>
              <a:rPr lang="en-GB" sz="2000" dirty="0" err="1"/>
              <a:t>Todos</a:t>
            </a:r>
            <a:r>
              <a:rPr lang="en-GB" sz="2000" dirty="0"/>
              <a:t> </a:t>
            </a:r>
            <a:r>
              <a:rPr lang="en-GB" sz="2000" dirty="0" err="1"/>
              <a:t>tenemos</a:t>
            </a:r>
            <a:r>
              <a:rPr lang="en-GB" sz="2000" dirty="0"/>
              <a:t> que </a:t>
            </a:r>
            <a:r>
              <a:rPr lang="en-GB" sz="2000" dirty="0" err="1"/>
              <a:t>proteger</a:t>
            </a:r>
            <a:r>
              <a:rPr lang="en-GB" sz="2000" dirty="0"/>
              <a:t> la Tierra.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/>
              <a:t>5. </a:t>
            </a:r>
            <a:r>
              <a:rPr lang="en-GB" sz="2000" b="1" dirty="0" err="1"/>
              <a:t>Nuestro</a:t>
            </a:r>
            <a:r>
              <a:rPr lang="en-GB" sz="2000" b="1" dirty="0"/>
              <a:t> / </a:t>
            </a:r>
            <a:r>
              <a:rPr lang="en-GB" sz="2000" b="1" dirty="0" err="1"/>
              <a:t>nuestra</a:t>
            </a:r>
            <a:r>
              <a:rPr lang="en-GB" sz="2000" b="1" dirty="0"/>
              <a:t> ________________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Es </a:t>
            </a:r>
            <a:r>
              <a:rPr lang="en-GB" sz="2000" dirty="0" err="1"/>
              <a:t>esencial</a:t>
            </a:r>
            <a:r>
              <a:rPr lang="en-GB" sz="2000" dirty="0"/>
              <a:t> </a:t>
            </a:r>
            <a:r>
              <a:rPr lang="en-GB" sz="2000" dirty="0" err="1"/>
              <a:t>pensar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los </a:t>
            </a:r>
            <a:r>
              <a:rPr lang="en-GB" sz="2000" dirty="0" err="1"/>
              <a:t>próximos</a:t>
            </a:r>
            <a:r>
              <a:rPr lang="en-GB" sz="2000" dirty="0"/>
              <a:t> </a:t>
            </a:r>
            <a:r>
              <a:rPr lang="en-GB" sz="2000" dirty="0" err="1"/>
              <a:t>cincuenta</a:t>
            </a:r>
            <a:r>
              <a:rPr lang="en-GB" sz="2000" dirty="0"/>
              <a:t> </a:t>
            </a:r>
            <a:r>
              <a:rPr lang="en-GB" sz="2000" dirty="0" err="1"/>
              <a:t>años</a:t>
            </a:r>
            <a:r>
              <a:rPr lang="en-GB" sz="2000" dirty="0"/>
              <a:t>. ¿</a:t>
            </a:r>
            <a:r>
              <a:rPr lang="en-GB" sz="2000" dirty="0" err="1"/>
              <a:t>Qué</a:t>
            </a:r>
            <a:r>
              <a:rPr lang="en-GB" sz="2000" dirty="0"/>
              <a:t> </a:t>
            </a:r>
            <a:r>
              <a:rPr lang="en-GB" sz="2000" dirty="0" err="1"/>
              <a:t>va</a:t>
            </a:r>
            <a:r>
              <a:rPr lang="en-GB" sz="2000" dirty="0"/>
              <a:t> a pasar </a:t>
            </a:r>
            <a:r>
              <a:rPr lang="en-GB" sz="2000" dirty="0" err="1"/>
              <a:t>si</a:t>
            </a:r>
            <a:r>
              <a:rPr lang="en-GB" sz="2000" dirty="0"/>
              <a:t> no </a:t>
            </a:r>
            <a:r>
              <a:rPr lang="en-GB" sz="2000" dirty="0" err="1"/>
              <a:t>hacemos</a:t>
            </a:r>
            <a:r>
              <a:rPr lang="en-GB" sz="2000" dirty="0"/>
              <a:t> nada </a:t>
            </a:r>
            <a:r>
              <a:rPr lang="en-GB" sz="2000" dirty="0" err="1"/>
              <a:t>ahora</a:t>
            </a:r>
            <a:r>
              <a:rPr lang="en-GB" sz="2000" dirty="0"/>
              <a:t>? </a:t>
            </a:r>
            <a:r>
              <a:rPr lang="en-GB" sz="2000" dirty="0" err="1"/>
              <a:t>Todavía</a:t>
            </a:r>
            <a:r>
              <a:rPr lang="en-GB" sz="2000" dirty="0"/>
              <a:t> </a:t>
            </a:r>
            <a:r>
              <a:rPr lang="en-GB" sz="2000" dirty="0" err="1"/>
              <a:t>tenemos</a:t>
            </a:r>
            <a:r>
              <a:rPr lang="en-GB" sz="2000" dirty="0"/>
              <a:t> </a:t>
            </a:r>
            <a:r>
              <a:rPr lang="en-GB" sz="2000" dirty="0" err="1"/>
              <a:t>tiempo</a:t>
            </a:r>
            <a:r>
              <a:rPr lang="en-GB" sz="2000" dirty="0"/>
              <a:t> para </a:t>
            </a:r>
            <a:r>
              <a:rPr lang="en-GB" sz="2000" dirty="0" err="1"/>
              <a:t>mejorar</a:t>
            </a:r>
            <a:r>
              <a:rPr lang="en-GB" sz="2000" dirty="0"/>
              <a:t> las </a:t>
            </a:r>
            <a:r>
              <a:rPr lang="en-GB" sz="2000" dirty="0" err="1"/>
              <a:t>cosas</a:t>
            </a:r>
            <a:r>
              <a:rPr lang="en-GB" sz="2000" dirty="0"/>
              <a:t>.</a:t>
            </a:r>
          </a:p>
        </p:txBody>
      </p:sp>
      <p:graphicFrame>
        <p:nvGraphicFramePr>
          <p:cNvPr id="6" name="Tabla 26">
            <a:extLst>
              <a:ext uri="{FF2B5EF4-FFF2-40B4-BE49-F238E27FC236}">
                <a16:creationId xmlns:a16="http://schemas.microsoft.com/office/drawing/2014/main" id="{5D7AD5B3-B375-C94E-9C10-384FD749D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496056"/>
              </p:ext>
            </p:extLst>
          </p:nvPr>
        </p:nvGraphicFramePr>
        <p:xfrm>
          <a:off x="9611447" y="798572"/>
          <a:ext cx="2337252" cy="3566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37252">
                  <a:extLst>
                    <a:ext uri="{9D8B030D-6E8A-4147-A177-3AD203B41FA5}">
                      <a16:colId xmlns:a16="http://schemas.microsoft.com/office/drawing/2014/main" val="2652077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7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gobierno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492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futuro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52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consumo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84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planeta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13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basura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88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ayuda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15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ciudad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51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medioambiente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010670"/>
                  </a:ext>
                </a:extLst>
              </a:tr>
            </a:tbl>
          </a:graphicData>
        </a:graphic>
      </p:graphicFrame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5621" y="5397371"/>
            <a:ext cx="214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E568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futuro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E568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B4017C-BEA7-6346-AA4A-ED6013E27A99}"/>
              </a:ext>
            </a:extLst>
          </p:cNvPr>
          <p:cNvSpPr txBox="1"/>
          <p:nvPr/>
        </p:nvSpPr>
        <p:spPr>
          <a:xfrm>
            <a:off x="128017" y="106526"/>
            <a:ext cx="9379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científica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al colegio para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sobre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cómo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cuidar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medioamente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y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deja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un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artículo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información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.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6D8E170-B308-DA48-8AC1-2806B2E91D20}"/>
              </a:ext>
            </a:extLst>
          </p:cNvPr>
          <p:cNvSpPr txBox="1"/>
          <p:nvPr/>
        </p:nvSpPr>
        <p:spPr>
          <a:xfrm>
            <a:off x="3057145" y="3409570"/>
            <a:ext cx="214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E568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ciudad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23E8125-11BD-5148-8D47-7ABF0BFE6239}"/>
              </a:ext>
            </a:extLst>
          </p:cNvPr>
          <p:cNvSpPr txBox="1"/>
          <p:nvPr/>
        </p:nvSpPr>
        <p:spPr>
          <a:xfrm>
            <a:off x="2813391" y="4476405"/>
            <a:ext cx="214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E568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planeta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E568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D2E8A95-C8F9-6748-8525-6906D2032AE2}"/>
              </a:ext>
            </a:extLst>
          </p:cNvPr>
          <p:cNvSpPr txBox="1"/>
          <p:nvPr/>
        </p:nvSpPr>
        <p:spPr>
          <a:xfrm>
            <a:off x="2923125" y="1111152"/>
            <a:ext cx="214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E568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consumo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E568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6B6DC24-3620-8547-B7C6-DE972D074FEC}"/>
              </a:ext>
            </a:extLst>
          </p:cNvPr>
          <p:cNvSpPr txBox="1"/>
          <p:nvPr/>
        </p:nvSpPr>
        <p:spPr>
          <a:xfrm>
            <a:off x="2984235" y="2393312"/>
            <a:ext cx="2295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E568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basura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E568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2455" y="1170076"/>
            <a:ext cx="1193332" cy="410412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9DB93ABA-F753-C74B-9949-DEA45CC6ABE2}"/>
              </a:ext>
            </a:extLst>
          </p:cNvPr>
          <p:cNvSpPr/>
          <p:nvPr/>
        </p:nvSpPr>
        <p:spPr>
          <a:xfrm>
            <a:off x="1552863" y="3454180"/>
            <a:ext cx="1193332" cy="410412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8D45ACBE-986B-4546-A20B-FDCA5E431AF5}"/>
              </a:ext>
            </a:extLst>
          </p:cNvPr>
          <p:cNvSpPr/>
          <p:nvPr/>
        </p:nvSpPr>
        <p:spPr>
          <a:xfrm>
            <a:off x="382455" y="4532529"/>
            <a:ext cx="1193332" cy="410412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1AFEE902-C086-B64E-AB8E-955CE066E155}"/>
              </a:ext>
            </a:extLst>
          </p:cNvPr>
          <p:cNvSpPr/>
          <p:nvPr/>
        </p:nvSpPr>
        <p:spPr>
          <a:xfrm>
            <a:off x="384499" y="5414030"/>
            <a:ext cx="1193332" cy="415475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Oval 25">
            <a:extLst>
              <a:ext uri="{FF2B5EF4-FFF2-40B4-BE49-F238E27FC236}">
                <a16:creationId xmlns:a16="http://schemas.microsoft.com/office/drawing/2014/main" id="{6F07CAE0-5BFF-DA48-B5E1-B3E8BAE4908B}"/>
              </a:ext>
            </a:extLst>
          </p:cNvPr>
          <p:cNvSpPr/>
          <p:nvPr/>
        </p:nvSpPr>
        <p:spPr>
          <a:xfrm>
            <a:off x="1552863" y="2482898"/>
            <a:ext cx="1193332" cy="410412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A5FF9E-9FA5-9A46-BFC8-9F7BB6B285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37" y="4507826"/>
            <a:ext cx="1239824" cy="17993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C7BDF2B-2C44-A047-A92A-B57C2787A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186" y="3019614"/>
            <a:ext cx="1475261" cy="9043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4524A7-09DB-A84C-9AE7-E846FAB6C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82634">
            <a:off x="4987688" y="2020786"/>
            <a:ext cx="612861" cy="8547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8398BC4-B825-9D4B-BDFA-E9951ABABF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861" y="5251656"/>
            <a:ext cx="711518" cy="643485"/>
          </a:xfrm>
          <a:prstGeom prst="rect">
            <a:avLst/>
          </a:prstGeom>
        </p:spPr>
      </p:pic>
      <p:sp>
        <p:nvSpPr>
          <p:cNvPr id="21" name="Llamada rectangular redondeada 20">
            <a:extLst>
              <a:ext uri="{FF2B5EF4-FFF2-40B4-BE49-F238E27FC236}">
                <a16:creationId xmlns:a16="http://schemas.microsoft.com/office/drawing/2014/main" id="{548881F3-59A0-1142-9BCB-239BACDB37DB}"/>
              </a:ext>
            </a:extLst>
          </p:cNvPr>
          <p:cNvSpPr/>
          <p:nvPr/>
        </p:nvSpPr>
        <p:spPr>
          <a:xfrm>
            <a:off x="6096001" y="2220395"/>
            <a:ext cx="3293152" cy="537603"/>
          </a:xfrm>
          <a:prstGeom prst="wedgeRoundRectCallout">
            <a:avLst>
              <a:gd name="adj1" fmla="val 65235"/>
              <a:gd name="adj2" fmla="val 2062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Remember: ‘el planeta’ is a masculine word.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CC9AC82-6DD9-574B-80E3-FC6FF7F3D71B}"/>
              </a:ext>
            </a:extLst>
          </p:cNvPr>
          <p:cNvSpPr txBox="1"/>
          <p:nvPr/>
        </p:nvSpPr>
        <p:spPr>
          <a:xfrm>
            <a:off x="5276471" y="3440347"/>
            <a:ext cx="314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*un solo uso = single use</a:t>
            </a:r>
          </a:p>
        </p:txBody>
      </p:sp>
    </p:spTree>
    <p:extLst>
      <p:ext uri="{BB962C8B-B14F-4D97-AF65-F5344CB8AC3E}">
        <p14:creationId xmlns:p14="http://schemas.microsoft.com/office/powerpoint/2010/main" val="10815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6" grpId="0" animBg="1"/>
      <p:bldP spid="30" grpId="0" animBg="1"/>
      <p:bldP spid="31" grpId="0" animBg="1"/>
      <p:bldP spid="32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970" y="8304"/>
            <a:ext cx="6484584" cy="132556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Talking about completed actions in the past: 3</a:t>
            </a:r>
            <a:r>
              <a:rPr lang="en-GB" sz="2400" b="1" baseline="30000" dirty="0">
                <a:solidFill>
                  <a:schemeClr val="bg1"/>
                </a:solidFill>
              </a:rPr>
              <a:t>rd</a:t>
            </a:r>
            <a:r>
              <a:rPr lang="en-GB" sz="2400" b="1" dirty="0">
                <a:solidFill>
                  <a:schemeClr val="bg1"/>
                </a:solidFill>
              </a:rPr>
              <a:t> person singular (preterite)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014" y="1226600"/>
            <a:ext cx="114259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Spanish the verb ending changes depending on who the verb refers to.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014" y="2401336"/>
            <a:ext cx="118939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</a:t>
            </a: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the past with an –er or –ir verb, remove –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or –ir and add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0628" y="2776760"/>
            <a:ext cx="6447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>
                <a:solidFill>
                  <a:srgbClr val="E25B00"/>
                </a:solidFill>
                <a:latin typeface="Century Gothic" panose="020B0502020202020204" pitchFamily="34" charset="0"/>
              </a:rPr>
              <a:t>–</a:t>
            </a:r>
            <a:r>
              <a:rPr lang="en-GB" sz="2600" b="1" dirty="0" err="1">
                <a:solidFill>
                  <a:srgbClr val="E25B00"/>
                </a:solidFill>
                <a:latin typeface="Century Gothic" panose="020B0502020202020204" pitchFamily="34" charset="0"/>
              </a:rPr>
              <a:t>ió</a:t>
            </a:r>
            <a:endParaRPr lang="en-GB" sz="2600" dirty="0">
              <a:solidFill>
                <a:srgbClr val="E25B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014" y="3576072"/>
            <a:ext cx="70772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Sobreviv</a:t>
            </a:r>
            <a:r>
              <a:rPr lang="en-GB" sz="2600" b="1" dirty="0" err="1">
                <a:solidFill>
                  <a:srgbClr val="E25B00"/>
                </a:solidFill>
                <a:latin typeface="Century Gothic" panose="020B0502020202020204" pitchFamily="34" charset="0"/>
              </a:rPr>
              <a:t>ió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___________________.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9560" y="3537204"/>
            <a:ext cx="31582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s/he </a:t>
            </a: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or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it survived</a:t>
            </a:r>
            <a:endParaRPr lang="en-GB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5008" y="3529318"/>
            <a:ext cx="63377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Prohib</a:t>
            </a:r>
            <a:r>
              <a:rPr lang="en-GB" sz="26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ió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_________________________.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81553" y="3506433"/>
            <a:ext cx="424346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s/he </a:t>
            </a: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or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it forbid / banned</a:t>
            </a:r>
            <a:endParaRPr lang="en-GB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014" y="4350699"/>
            <a:ext cx="117479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 for a completed action in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past with an –</a:t>
            </a:r>
            <a:r>
              <a:rPr lang="en-GB" sz="26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verb or –ir verb, remove –</a:t>
            </a:r>
            <a:r>
              <a:rPr lang="en-GB" sz="26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or –ir and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add </a:t>
            </a:r>
            <a:r>
              <a:rPr lang="en-GB" sz="2600" b="1" dirty="0">
                <a:solidFill>
                  <a:srgbClr val="E25B00"/>
                </a:solidFill>
                <a:latin typeface="Century Gothic" panose="020B0502020202020204" pitchFamily="34" charset="0"/>
              </a:rPr>
              <a:t>–</a:t>
            </a:r>
            <a:r>
              <a:rPr lang="en-GB" sz="2600" b="1" dirty="0" err="1">
                <a:solidFill>
                  <a:srgbClr val="E25B00"/>
                </a:solidFill>
                <a:latin typeface="Century Gothic" panose="020B0502020202020204" pitchFamily="34" charset="0"/>
              </a:rPr>
              <a:t>ieron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89169" y="5525436"/>
            <a:ext cx="1729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proteg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47374" y="5478681"/>
            <a:ext cx="26621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proteg</a:t>
            </a:r>
            <a:r>
              <a:rPr lang="en-GB" sz="2600" b="1" dirty="0" err="1">
                <a:solidFill>
                  <a:srgbClr val="E25B00"/>
                </a:solidFill>
                <a:latin typeface="Century Gothic" panose="020B0502020202020204" pitchFamily="34" charset="0"/>
              </a:rPr>
              <a:t>ieron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62632" y="5810524"/>
            <a:ext cx="15928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95246" y="5841295"/>
            <a:ext cx="31663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protected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2014" y="5525436"/>
            <a:ext cx="21666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Proteg</a:t>
            </a:r>
            <a:r>
              <a:rPr lang="en-GB" sz="2600" strike="sngStrike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600" b="0" i="0" u="none" strike="sng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2600" b="1" i="0" u="none" strike="sng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64455" y="5813056"/>
            <a:ext cx="15928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1EDCD0E-8C46-1843-B2AB-41DCA77B001D}"/>
              </a:ext>
            </a:extLst>
          </p:cNvPr>
          <p:cNvSpPr txBox="1"/>
          <p:nvPr/>
        </p:nvSpPr>
        <p:spPr>
          <a:xfrm>
            <a:off x="12827000" y="6590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s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8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10" grpId="0"/>
      <p:bldP spid="11" grpId="0"/>
      <p:bldP spid="12" grpId="0"/>
      <p:bldP spid="13" grpId="0"/>
      <p:bldP spid="14" grpId="0"/>
      <p:bldP spid="19" grpId="0"/>
      <p:bldP spid="20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Talking about possessions in plural</a:t>
            </a:r>
            <a:b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Possessive adjective ‘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nuestros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/as’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259785" y="1230021"/>
            <a:ext cx="1209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‘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 in Spanish before a feminine noun in singular, use ________.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5710" y="3204387"/>
            <a:ext cx="214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 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futuro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87072" y="3435631"/>
            <a:ext cx="754866" cy="0"/>
          </a:xfrm>
          <a:prstGeom prst="straightConnector1">
            <a:avLst/>
          </a:prstGeom>
          <a:ln w="57150">
            <a:solidFill>
              <a:srgbClr val="EE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59785" y="3180864"/>
            <a:ext cx="285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</a:t>
            </a:r>
            <a:r>
              <a:rPr lang="en-US" sz="24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futur</a:t>
            </a:r>
            <a:r>
              <a:rPr lang="en-US" sz="24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5EE96F4D-AC50-2B49-8E6A-6A5F6BDF40AD}"/>
              </a:ext>
            </a:extLst>
          </p:cNvPr>
          <p:cNvSpPr/>
          <p:nvPr/>
        </p:nvSpPr>
        <p:spPr>
          <a:xfrm>
            <a:off x="259785" y="3831145"/>
            <a:ext cx="10124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‘our’ before a feminine noun in plural, use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nuestras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82324C23-3C14-0140-9175-0BD3C39E6BF5}"/>
              </a:ext>
            </a:extLst>
          </p:cNvPr>
          <p:cNvSpPr txBox="1"/>
          <p:nvPr/>
        </p:nvSpPr>
        <p:spPr>
          <a:xfrm>
            <a:off x="259785" y="2530583"/>
            <a:ext cx="1209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‘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 in Spanish before a masculine noun in singular, use ________.</a:t>
            </a: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C811C3F3-F9B0-F848-99E0-FE6EB06BB099}"/>
              </a:ext>
            </a:extLst>
          </p:cNvPr>
          <p:cNvSpPr/>
          <p:nvPr/>
        </p:nvSpPr>
        <p:spPr>
          <a:xfrm>
            <a:off x="259785" y="5131707"/>
            <a:ext cx="10124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‘our’ before a masculine noun in plural, use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B24F3A1A-D7D7-6E43-8CC1-542DC16B6D7D}"/>
              </a:ext>
            </a:extLst>
          </p:cNvPr>
          <p:cNvSpPr txBox="1"/>
          <p:nvPr/>
        </p:nvSpPr>
        <p:spPr>
          <a:xfrm>
            <a:off x="4019371" y="1903825"/>
            <a:ext cx="214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 help</a:t>
            </a:r>
          </a:p>
        </p:txBody>
      </p:sp>
      <p:cxnSp>
        <p:nvCxnSpPr>
          <p:cNvPr id="22" name="Straight Arrow Connector 12">
            <a:extLst>
              <a:ext uri="{FF2B5EF4-FFF2-40B4-BE49-F238E27FC236}">
                <a16:creationId xmlns:a16="http://schemas.microsoft.com/office/drawing/2014/main" id="{939BCD7A-3389-9F4B-9588-8A8B5BC10694}"/>
              </a:ext>
            </a:extLst>
          </p:cNvPr>
          <p:cNvCxnSpPr/>
          <p:nvPr/>
        </p:nvCxnSpPr>
        <p:spPr>
          <a:xfrm>
            <a:off x="2887072" y="2153281"/>
            <a:ext cx="754866" cy="0"/>
          </a:xfrm>
          <a:prstGeom prst="straightConnector1">
            <a:avLst/>
          </a:prstGeom>
          <a:ln w="57150">
            <a:solidFill>
              <a:srgbClr val="EE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5">
            <a:extLst>
              <a:ext uri="{FF2B5EF4-FFF2-40B4-BE49-F238E27FC236}">
                <a16:creationId xmlns:a16="http://schemas.microsoft.com/office/drawing/2014/main" id="{489F69F3-1886-3A4D-9A04-83D560458481}"/>
              </a:ext>
            </a:extLst>
          </p:cNvPr>
          <p:cNvSpPr/>
          <p:nvPr/>
        </p:nvSpPr>
        <p:spPr>
          <a:xfrm>
            <a:off x="259785" y="1880302"/>
            <a:ext cx="285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</a:t>
            </a:r>
            <a:r>
              <a:rPr lang="en-US" sz="24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ayud</a:t>
            </a:r>
            <a:r>
              <a:rPr lang="en-US" sz="24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6A647923-D75A-0041-9F28-C8AAD2C23525}"/>
              </a:ext>
            </a:extLst>
          </p:cNvPr>
          <p:cNvSpPr txBox="1"/>
          <p:nvPr/>
        </p:nvSpPr>
        <p:spPr>
          <a:xfrm>
            <a:off x="4228260" y="5761100"/>
            <a:ext cx="285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 resources</a:t>
            </a:r>
          </a:p>
        </p:txBody>
      </p:sp>
      <p:cxnSp>
        <p:nvCxnSpPr>
          <p:cNvPr id="25" name="Straight Arrow Connector 12">
            <a:extLst>
              <a:ext uri="{FF2B5EF4-FFF2-40B4-BE49-F238E27FC236}">
                <a16:creationId xmlns:a16="http://schemas.microsoft.com/office/drawing/2014/main" id="{2F70825E-A7B2-3E47-B591-7A3DCCD945BB}"/>
              </a:ext>
            </a:extLst>
          </p:cNvPr>
          <p:cNvCxnSpPr/>
          <p:nvPr/>
        </p:nvCxnSpPr>
        <p:spPr>
          <a:xfrm>
            <a:off x="3209714" y="5991932"/>
            <a:ext cx="754866" cy="0"/>
          </a:xfrm>
          <a:prstGeom prst="straightConnector1">
            <a:avLst/>
          </a:prstGeom>
          <a:ln w="57150">
            <a:solidFill>
              <a:srgbClr val="EE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5">
            <a:extLst>
              <a:ext uri="{FF2B5EF4-FFF2-40B4-BE49-F238E27FC236}">
                <a16:creationId xmlns:a16="http://schemas.microsoft.com/office/drawing/2014/main" id="{9A0BADA3-9CD6-8F44-A49D-3DC72CC92F4D}"/>
              </a:ext>
            </a:extLst>
          </p:cNvPr>
          <p:cNvSpPr/>
          <p:nvPr/>
        </p:nvSpPr>
        <p:spPr>
          <a:xfrm>
            <a:off x="259785" y="5761100"/>
            <a:ext cx="285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</a:t>
            </a:r>
            <a:r>
              <a:rPr lang="en-US" sz="24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recurs</a:t>
            </a:r>
            <a:r>
              <a:rPr lang="en-US" sz="24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E3859CF8-67BA-3B4A-AC11-E9549EE3166A}"/>
              </a:ext>
            </a:extLst>
          </p:cNvPr>
          <p:cNvSpPr txBox="1"/>
          <p:nvPr/>
        </p:nvSpPr>
        <p:spPr>
          <a:xfrm>
            <a:off x="4583012" y="4481011"/>
            <a:ext cx="214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our cities</a:t>
            </a:r>
          </a:p>
        </p:txBody>
      </p:sp>
      <p:cxnSp>
        <p:nvCxnSpPr>
          <p:cNvPr id="30" name="Straight Arrow Connector 12">
            <a:extLst>
              <a:ext uri="{FF2B5EF4-FFF2-40B4-BE49-F238E27FC236}">
                <a16:creationId xmlns:a16="http://schemas.microsoft.com/office/drawing/2014/main" id="{DBE393C4-2593-D045-932B-1ECF508F4A21}"/>
              </a:ext>
            </a:extLst>
          </p:cNvPr>
          <p:cNvCxnSpPr/>
          <p:nvPr/>
        </p:nvCxnSpPr>
        <p:spPr>
          <a:xfrm>
            <a:off x="3457605" y="4711844"/>
            <a:ext cx="754866" cy="0"/>
          </a:xfrm>
          <a:prstGeom prst="straightConnector1">
            <a:avLst/>
          </a:prstGeom>
          <a:ln w="57150">
            <a:solidFill>
              <a:srgbClr val="EE6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5">
            <a:extLst>
              <a:ext uri="{FF2B5EF4-FFF2-40B4-BE49-F238E27FC236}">
                <a16:creationId xmlns:a16="http://schemas.microsoft.com/office/drawing/2014/main" id="{BF00F132-2A80-8945-800F-117D0D18C15A}"/>
              </a:ext>
            </a:extLst>
          </p:cNvPr>
          <p:cNvSpPr/>
          <p:nvPr/>
        </p:nvSpPr>
        <p:spPr>
          <a:xfrm>
            <a:off x="259785" y="4457490"/>
            <a:ext cx="3302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nuestr</a:t>
            </a:r>
            <a:r>
              <a:rPr lang="en-US" sz="24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as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ciudad</a:t>
            </a:r>
            <a:r>
              <a:rPr lang="en-US" sz="24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5A02EC23-664A-3942-80E7-A5ABC625C608}"/>
              </a:ext>
            </a:extLst>
          </p:cNvPr>
          <p:cNvSpPr txBox="1"/>
          <p:nvPr/>
        </p:nvSpPr>
        <p:spPr>
          <a:xfrm>
            <a:off x="9312100" y="1163991"/>
            <a:ext cx="214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nuestra</a:t>
            </a:r>
            <a:endParaRPr lang="en-US" sz="2400" b="1" dirty="0">
              <a:solidFill>
                <a:srgbClr val="EE6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66A92B7A-8C2F-C34F-AE94-2F86DC2846E5}"/>
              </a:ext>
            </a:extLst>
          </p:cNvPr>
          <p:cNvSpPr txBox="1"/>
          <p:nvPr/>
        </p:nvSpPr>
        <p:spPr>
          <a:xfrm>
            <a:off x="9595129" y="2483830"/>
            <a:ext cx="214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E6000"/>
                </a:solidFill>
                <a:latin typeface="Century Gothic" panose="020B0502020202020204" pitchFamily="34" charset="0"/>
              </a:rPr>
              <a:t>nuestro</a:t>
            </a:r>
            <a:endParaRPr lang="en-US" sz="2400" b="1" dirty="0">
              <a:solidFill>
                <a:srgbClr val="EE6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8" grpId="0"/>
      <p:bldP spid="29" grpId="0"/>
      <p:bldP spid="31" grpId="0"/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968AF5-7082-B848-A3D5-4FBFECA0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87" y="193658"/>
            <a:ext cx="9615714" cy="774693"/>
          </a:xfrm>
        </p:spPr>
        <p:txBody>
          <a:bodyPr>
            <a:normAutofit/>
          </a:bodyPr>
          <a:lstStyle/>
          <a:p>
            <a:r>
              <a:rPr lang="es-GB" sz="2400" b="1" dirty="0"/>
              <a:t>Aquí tienes fragmentos de unas noticias sobre nuestro planeta.</a:t>
            </a:r>
            <a:br>
              <a:rPr lang="es-GB" sz="2400" b="1" dirty="0"/>
            </a:br>
            <a:r>
              <a:rPr lang="es-GB" sz="2400" b="1" dirty="0"/>
              <a:t>Debes elegir las opciones correctas para cada frase. 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83AE48B-D1C3-8743-A2C7-B7AD503E1169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B13FC60D-EB9D-5142-9647-A02C7DDDE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69900"/>
              </p:ext>
            </p:extLst>
          </p:nvPr>
        </p:nvGraphicFramePr>
        <p:xfrm>
          <a:off x="442687" y="1033469"/>
          <a:ext cx="11306625" cy="507718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5675">
                  <a:extLst>
                    <a:ext uri="{9D8B030D-6E8A-4147-A177-3AD203B41FA5}">
                      <a16:colId xmlns:a16="http://schemas.microsoft.com/office/drawing/2014/main" val="588479549"/>
                    </a:ext>
                  </a:extLst>
                </a:gridCol>
                <a:gridCol w="2716106">
                  <a:extLst>
                    <a:ext uri="{9D8B030D-6E8A-4147-A177-3AD203B41FA5}">
                      <a16:colId xmlns:a16="http://schemas.microsoft.com/office/drawing/2014/main" val="1763343379"/>
                    </a:ext>
                  </a:extLst>
                </a:gridCol>
                <a:gridCol w="2889849">
                  <a:extLst>
                    <a:ext uri="{9D8B030D-6E8A-4147-A177-3AD203B41FA5}">
                      <a16:colId xmlns:a16="http://schemas.microsoft.com/office/drawing/2014/main" val="642230347"/>
                    </a:ext>
                  </a:extLst>
                </a:gridCol>
                <a:gridCol w="5244995">
                  <a:extLst>
                    <a:ext uri="{9D8B030D-6E8A-4147-A177-3AD203B41FA5}">
                      <a16:colId xmlns:a16="http://schemas.microsoft.com/office/drawing/2014/main" val="2179411676"/>
                    </a:ext>
                  </a:extLst>
                </a:gridCol>
              </a:tblGrid>
              <a:tr h="367779">
                <a:tc>
                  <a:txBody>
                    <a:bodyPr/>
                    <a:lstStyle/>
                    <a:p>
                      <a:pPr algn="l"/>
                      <a:endParaRPr lang="es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2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553840"/>
                  </a:ext>
                </a:extLst>
              </a:tr>
              <a:tr h="775078"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bosques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perdieron </a:t>
                      </a:r>
                      <a:r>
                        <a:rPr lang="es-GB" sz="2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perdió </a:t>
                      </a:r>
                      <a:r>
                        <a:rPr lang="es-GB" sz="2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muchos </a:t>
                      </a:r>
                    </a:p>
                    <a:p>
                      <a:pPr algn="l"/>
                      <a:r>
                        <a:rPr lang="es-GB" sz="2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árboles por el fuego.</a:t>
                      </a: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584282"/>
                  </a:ext>
                </a:extLst>
              </a:tr>
              <a:tr h="775078"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gobiernos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promovieron </a:t>
                      </a:r>
                      <a:r>
                        <a:rPr lang="es-GB" sz="2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promovió</a:t>
                      </a: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los coches eléctricos.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090358"/>
                  </a:ext>
                </a:extLst>
              </a:tr>
              <a:tr h="775078"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basura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creció </a:t>
                      </a:r>
                      <a:r>
                        <a:rPr lang="es-GB" sz="2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crecieron</a:t>
                      </a: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último año.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517871"/>
                  </a:ext>
                </a:extLst>
              </a:tr>
              <a:tr h="775078"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marL="457200" indent="-457200" algn="l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plásticos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cubrieron </a:t>
                      </a:r>
                      <a:r>
                        <a:rPr lang="es-GB" sz="2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cubrió</a:t>
                      </a: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costa en varias ciudades.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521685"/>
                  </a:ext>
                </a:extLst>
              </a:tr>
              <a:tr h="775078"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l"/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medioambiente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sufrió</a:t>
                      </a: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sufrieron </a:t>
                      </a:r>
                      <a:r>
                        <a:rPr lang="es-GB" sz="2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muchos cambios.</a:t>
                      </a: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474586"/>
                  </a:ext>
                </a:extLst>
              </a:tr>
              <a:tr h="775078"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marL="457200" indent="-457200" algn="l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escuelas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prohibió / prohibieron </a:t>
                      </a:r>
                      <a:r>
                        <a:rPr lang="es-GB" sz="2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los productos de plástico de un solo uso. </a:t>
                      </a: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58516"/>
                  </a:ext>
                </a:extLst>
              </a:tr>
            </a:tbl>
          </a:graphicData>
        </a:graphic>
      </p:graphicFrame>
      <p:pic>
        <p:nvPicPr>
          <p:cNvPr id="11" name="Picture 8" descr="green checkmark">
            <a:extLst>
              <a:ext uri="{FF2B5EF4-FFF2-40B4-BE49-F238E27FC236}">
                <a16:creationId xmlns:a16="http://schemas.microsoft.com/office/drawing/2014/main" id="{DB79AA6D-8796-C04C-B376-D919156293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427" y="1766691"/>
            <a:ext cx="406580" cy="4235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DAAB02-B3F8-984D-895B-21DFD47B9070}"/>
              </a:ext>
            </a:extLst>
          </p:cNvPr>
          <p:cNvSpPr txBox="1"/>
          <p:nvPr/>
        </p:nvSpPr>
        <p:spPr>
          <a:xfrm>
            <a:off x="1064858" y="1493636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B125BE-E60A-274B-A734-C04CD1EC1984}"/>
              </a:ext>
            </a:extLst>
          </p:cNvPr>
          <p:cNvSpPr txBox="1"/>
          <p:nvPr/>
        </p:nvSpPr>
        <p:spPr>
          <a:xfrm>
            <a:off x="1056843" y="2228948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37DF7B3-9E94-2246-A1B5-90B162CD9472}"/>
              </a:ext>
            </a:extLst>
          </p:cNvPr>
          <p:cNvSpPr txBox="1"/>
          <p:nvPr/>
        </p:nvSpPr>
        <p:spPr>
          <a:xfrm>
            <a:off x="1048828" y="2990121"/>
            <a:ext cx="1800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Nuestra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488D429-A95F-B948-86B9-9E1CFD894737}"/>
              </a:ext>
            </a:extLst>
          </p:cNvPr>
          <p:cNvSpPr txBox="1"/>
          <p:nvPr/>
        </p:nvSpPr>
        <p:spPr>
          <a:xfrm>
            <a:off x="1056843" y="3788569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6E96359-774B-BD42-83B7-A8AA6E26081F}"/>
              </a:ext>
            </a:extLst>
          </p:cNvPr>
          <p:cNvSpPr txBox="1"/>
          <p:nvPr/>
        </p:nvSpPr>
        <p:spPr>
          <a:xfrm>
            <a:off x="1056843" y="4558010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42CFEE1-D187-AD4A-B610-3DCF60A5032A}"/>
              </a:ext>
            </a:extLst>
          </p:cNvPr>
          <p:cNvSpPr txBox="1"/>
          <p:nvPr/>
        </p:nvSpPr>
        <p:spPr>
          <a:xfrm>
            <a:off x="1064858" y="5331909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Nuestras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0A8665-3D6A-1843-81E0-BE0F63132A52}"/>
              </a:ext>
            </a:extLst>
          </p:cNvPr>
          <p:cNvSpPr txBox="1"/>
          <p:nvPr/>
        </p:nvSpPr>
        <p:spPr>
          <a:xfrm>
            <a:off x="1072873" y="1493635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</a:p>
          <a:p>
            <a:pPr marL="457200" indent="-457200">
              <a:buAutoNum type="alphaLcParenR"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F7B88D9-9C02-584F-A9BC-890829F99611}"/>
              </a:ext>
            </a:extLst>
          </p:cNvPr>
          <p:cNvSpPr txBox="1"/>
          <p:nvPr/>
        </p:nvSpPr>
        <p:spPr>
          <a:xfrm>
            <a:off x="1056843" y="2234970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A1582D8-6665-2A4F-A9B2-C6551A473FE4}"/>
              </a:ext>
            </a:extLst>
          </p:cNvPr>
          <p:cNvSpPr txBox="1"/>
          <p:nvPr/>
        </p:nvSpPr>
        <p:spPr>
          <a:xfrm>
            <a:off x="1064858" y="3000618"/>
            <a:ext cx="1800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Nuestra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6475ABD-1C49-664C-8C37-0EC66ED6CD9F}"/>
              </a:ext>
            </a:extLst>
          </p:cNvPr>
          <p:cNvSpPr txBox="1"/>
          <p:nvPr/>
        </p:nvSpPr>
        <p:spPr>
          <a:xfrm>
            <a:off x="1048828" y="3786340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DB73B76-27A9-344A-823D-280B7285BC37}"/>
              </a:ext>
            </a:extLst>
          </p:cNvPr>
          <p:cNvSpPr txBox="1"/>
          <p:nvPr/>
        </p:nvSpPr>
        <p:spPr>
          <a:xfrm>
            <a:off x="1048828" y="4554258"/>
            <a:ext cx="179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DE43C03-0021-7B44-AF43-8C3A00FAC280}"/>
              </a:ext>
            </a:extLst>
          </p:cNvPr>
          <p:cNvSpPr txBox="1"/>
          <p:nvPr/>
        </p:nvSpPr>
        <p:spPr>
          <a:xfrm>
            <a:off x="1062453" y="5343092"/>
            <a:ext cx="1813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Nuestras</a:t>
            </a:r>
          </a:p>
          <a:p>
            <a:pPr marL="457200" indent="-457200">
              <a:buAutoNum type="alphaLcParenR"/>
            </a:pP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Nuestra</a:t>
            </a:r>
          </a:p>
        </p:txBody>
      </p:sp>
      <p:pic>
        <p:nvPicPr>
          <p:cNvPr id="39" name="Picture 8" descr="green checkmark">
            <a:extLst>
              <a:ext uri="{FF2B5EF4-FFF2-40B4-BE49-F238E27FC236}">
                <a16:creationId xmlns:a16="http://schemas.microsoft.com/office/drawing/2014/main" id="{9CE1775B-803C-0949-B536-90ACDAF6B7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427" y="2216515"/>
            <a:ext cx="406580" cy="423521"/>
          </a:xfrm>
          <a:prstGeom prst="rect">
            <a:avLst/>
          </a:prstGeom>
        </p:spPr>
      </p:pic>
      <p:pic>
        <p:nvPicPr>
          <p:cNvPr id="40" name="Picture 8" descr="green checkmark">
            <a:extLst>
              <a:ext uri="{FF2B5EF4-FFF2-40B4-BE49-F238E27FC236}">
                <a16:creationId xmlns:a16="http://schemas.microsoft.com/office/drawing/2014/main" id="{30B4E0E2-C1EC-CA42-AD04-8CF63BB8C4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427" y="2985154"/>
            <a:ext cx="406580" cy="423521"/>
          </a:xfrm>
          <a:prstGeom prst="rect">
            <a:avLst/>
          </a:prstGeom>
        </p:spPr>
      </p:pic>
      <p:pic>
        <p:nvPicPr>
          <p:cNvPr id="41" name="Picture 8" descr="green checkmark">
            <a:extLst>
              <a:ext uri="{FF2B5EF4-FFF2-40B4-BE49-F238E27FC236}">
                <a16:creationId xmlns:a16="http://schemas.microsoft.com/office/drawing/2014/main" id="{28740D92-D3C9-F04A-BAFA-448A852449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427" y="3797133"/>
            <a:ext cx="406580" cy="423521"/>
          </a:xfrm>
          <a:prstGeom prst="rect">
            <a:avLst/>
          </a:prstGeom>
        </p:spPr>
      </p:pic>
      <p:pic>
        <p:nvPicPr>
          <p:cNvPr id="42" name="Picture 8" descr="green checkmark">
            <a:extLst>
              <a:ext uri="{FF2B5EF4-FFF2-40B4-BE49-F238E27FC236}">
                <a16:creationId xmlns:a16="http://schemas.microsoft.com/office/drawing/2014/main" id="{EEB51D61-1C20-FF41-B2D4-4684ABAE2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427" y="4590477"/>
            <a:ext cx="406580" cy="423521"/>
          </a:xfrm>
          <a:prstGeom prst="rect">
            <a:avLst/>
          </a:prstGeom>
        </p:spPr>
      </p:pic>
      <p:pic>
        <p:nvPicPr>
          <p:cNvPr id="43" name="Picture 8" descr="green checkmark">
            <a:extLst>
              <a:ext uri="{FF2B5EF4-FFF2-40B4-BE49-F238E27FC236}">
                <a16:creationId xmlns:a16="http://schemas.microsoft.com/office/drawing/2014/main" id="{CF580689-D5BC-EF4E-B65B-C61AC2936F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427" y="5323699"/>
            <a:ext cx="406580" cy="423521"/>
          </a:xfrm>
          <a:prstGeom prst="rect">
            <a:avLst/>
          </a:prstGeom>
        </p:spPr>
      </p:pic>
      <p:sp>
        <p:nvSpPr>
          <p:cNvPr id="10" name="Marco 9">
            <a:extLst>
              <a:ext uri="{FF2B5EF4-FFF2-40B4-BE49-F238E27FC236}">
                <a16:creationId xmlns:a16="http://schemas.microsoft.com/office/drawing/2014/main" id="{C75BC8E3-84B0-BB41-ACD0-83E6E3B2EBBE}"/>
              </a:ext>
            </a:extLst>
          </p:cNvPr>
          <p:cNvSpPr/>
          <p:nvPr/>
        </p:nvSpPr>
        <p:spPr>
          <a:xfrm>
            <a:off x="6507126" y="1493634"/>
            <a:ext cx="1481469" cy="423521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44" name="Marco 43">
            <a:extLst>
              <a:ext uri="{FF2B5EF4-FFF2-40B4-BE49-F238E27FC236}">
                <a16:creationId xmlns:a16="http://schemas.microsoft.com/office/drawing/2014/main" id="{995314F9-F3AF-9446-BDC1-C3D11606042C}"/>
              </a:ext>
            </a:extLst>
          </p:cNvPr>
          <p:cNvSpPr/>
          <p:nvPr/>
        </p:nvSpPr>
        <p:spPr>
          <a:xfrm>
            <a:off x="6507126" y="2271806"/>
            <a:ext cx="1913860" cy="423521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45" name="Marco 44">
            <a:extLst>
              <a:ext uri="{FF2B5EF4-FFF2-40B4-BE49-F238E27FC236}">
                <a16:creationId xmlns:a16="http://schemas.microsoft.com/office/drawing/2014/main" id="{285C65AA-BB6C-9046-A7F1-23CBE3752AF4}"/>
              </a:ext>
            </a:extLst>
          </p:cNvPr>
          <p:cNvSpPr/>
          <p:nvPr/>
        </p:nvSpPr>
        <p:spPr>
          <a:xfrm>
            <a:off x="6507126" y="3175097"/>
            <a:ext cx="1041990" cy="423521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46" name="Marco 45">
            <a:extLst>
              <a:ext uri="{FF2B5EF4-FFF2-40B4-BE49-F238E27FC236}">
                <a16:creationId xmlns:a16="http://schemas.microsoft.com/office/drawing/2014/main" id="{777FF3B6-AF57-A642-AB61-61073DCAC931}"/>
              </a:ext>
            </a:extLst>
          </p:cNvPr>
          <p:cNvSpPr/>
          <p:nvPr/>
        </p:nvSpPr>
        <p:spPr>
          <a:xfrm>
            <a:off x="6507126" y="3789526"/>
            <a:ext cx="1481469" cy="423521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47" name="Marco 46">
            <a:extLst>
              <a:ext uri="{FF2B5EF4-FFF2-40B4-BE49-F238E27FC236}">
                <a16:creationId xmlns:a16="http://schemas.microsoft.com/office/drawing/2014/main" id="{A717458C-DF93-EE41-93BA-C909A5B13476}"/>
              </a:ext>
            </a:extLst>
          </p:cNvPr>
          <p:cNvSpPr/>
          <p:nvPr/>
        </p:nvSpPr>
        <p:spPr>
          <a:xfrm>
            <a:off x="6507126" y="4738330"/>
            <a:ext cx="886046" cy="423521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sp>
        <p:nvSpPr>
          <p:cNvPr id="48" name="Marco 47">
            <a:extLst>
              <a:ext uri="{FF2B5EF4-FFF2-40B4-BE49-F238E27FC236}">
                <a16:creationId xmlns:a16="http://schemas.microsoft.com/office/drawing/2014/main" id="{132C8B39-2DA2-B747-8E09-55024B39FFD9}"/>
              </a:ext>
            </a:extLst>
          </p:cNvPr>
          <p:cNvSpPr/>
          <p:nvPr/>
        </p:nvSpPr>
        <p:spPr>
          <a:xfrm>
            <a:off x="7891065" y="5364366"/>
            <a:ext cx="1713679" cy="423521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DA89DAB-C067-1B4D-8303-E7E2F342C8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2557" y="955168"/>
            <a:ext cx="1481469" cy="130790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3070D9C-3D61-CD4B-9812-C998E63B91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920" y="2613668"/>
            <a:ext cx="1459841" cy="60234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29E9228-3D48-2842-BE71-09813E4208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645" y="4075243"/>
            <a:ext cx="1298389" cy="1030467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12C45275-B927-7249-982D-B31DB812A4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531" y="5425870"/>
            <a:ext cx="1119824" cy="95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5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0" grpId="0"/>
      <p:bldP spid="21" grpId="0"/>
      <p:bldP spid="22" grpId="0"/>
      <p:bldP spid="31" grpId="0"/>
      <p:bldP spid="32" grpId="0"/>
      <p:bldP spid="33" grpId="0"/>
      <p:bldP spid="34" grpId="0"/>
      <p:bldP spid="36" grpId="0"/>
      <p:bldP spid="38" grpId="0"/>
      <p:bldP spid="10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Tabla 5">
            <a:extLst>
              <a:ext uri="{FF2B5EF4-FFF2-40B4-BE49-F238E27FC236}">
                <a16:creationId xmlns:a16="http://schemas.microsoft.com/office/drawing/2014/main" id="{44BFAED3-8549-2645-B6D5-0DC858172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448191"/>
              </p:ext>
            </p:extLst>
          </p:nvPr>
        </p:nvGraphicFramePr>
        <p:xfrm>
          <a:off x="1364270" y="1032478"/>
          <a:ext cx="5202600" cy="52425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01300">
                  <a:extLst>
                    <a:ext uri="{9D8B030D-6E8A-4147-A177-3AD203B41FA5}">
                      <a16:colId xmlns:a16="http://schemas.microsoft.com/office/drawing/2014/main" val="3328246107"/>
                    </a:ext>
                  </a:extLst>
                </a:gridCol>
                <a:gridCol w="2601300">
                  <a:extLst>
                    <a:ext uri="{9D8B030D-6E8A-4147-A177-3AD203B41FA5}">
                      <a16:colId xmlns:a16="http://schemas.microsoft.com/office/drawing/2014/main" val="1044682866"/>
                    </a:ext>
                  </a:extLst>
                </a:gridCol>
              </a:tblGrid>
              <a:tr h="762946"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 director</a:t>
                      </a:r>
                    </a:p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(He)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Los voluntarios</a:t>
                      </a:r>
                    </a:p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(They)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52944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23210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374861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71757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13051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183913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86666"/>
                  </a:ext>
                </a:extLst>
              </a:tr>
            </a:tbl>
          </a:graphicData>
        </a:graphic>
      </p:graphicFrame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21985D3D-C935-704E-B55E-754BB1A81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190948"/>
              </p:ext>
            </p:extLst>
          </p:nvPr>
        </p:nvGraphicFramePr>
        <p:xfrm>
          <a:off x="504020" y="1032478"/>
          <a:ext cx="846478" cy="52425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46478">
                  <a:extLst>
                    <a:ext uri="{9D8B030D-6E8A-4147-A177-3AD203B41FA5}">
                      <a16:colId xmlns:a16="http://schemas.microsoft.com/office/drawing/2014/main" val="1465862499"/>
                    </a:ext>
                  </a:extLst>
                </a:gridCol>
              </a:tblGrid>
              <a:tr h="758615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52944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23210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374861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71757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13051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183913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86666"/>
                  </a:ext>
                </a:extLst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82286" y="0"/>
            <a:ext cx="6484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" name="Action Button: Custom 20">
            <a:hlinkClick r:id="" action="ppaction://noaction" highlightClick="1">
              <a:snd r:embed="rId3" name="1 Promovio%CC%81...wav"/>
            </a:hlinkClick>
          </p:cNvPr>
          <p:cNvSpPr/>
          <p:nvPr/>
        </p:nvSpPr>
        <p:spPr>
          <a:xfrm>
            <a:off x="670199" y="1941205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2" name="Action Button: Custom 21">
            <a:hlinkClick r:id="" action="ppaction://noaction" highlightClick="1">
              <a:snd r:embed="rId4" name="2 Describieron...wav"/>
            </a:hlinkClick>
          </p:cNvPr>
          <p:cNvSpPr/>
          <p:nvPr/>
        </p:nvSpPr>
        <p:spPr>
          <a:xfrm>
            <a:off x="671922" y="2678861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3" name="Action Button: Custom 22">
            <a:hlinkClick r:id="" action="ppaction://noaction" highlightClick="1">
              <a:snd r:embed="rId5" name="3 Encendieron...wav"/>
            </a:hlinkClick>
          </p:cNvPr>
          <p:cNvSpPr/>
          <p:nvPr/>
        </p:nvSpPr>
        <p:spPr>
          <a:xfrm>
            <a:off x="671922" y="3424143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Action Button: Custom 57">
            <a:hlinkClick r:id="" action="ppaction://noaction" highlightClick="1">
              <a:snd r:embed="rId6" name="4 Ofrecio%CC%81 ayuda.wav"/>
            </a:hlinkClick>
          </p:cNvPr>
          <p:cNvSpPr/>
          <p:nvPr/>
        </p:nvSpPr>
        <p:spPr>
          <a:xfrm>
            <a:off x="671922" y="416704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Action Button: Custom 58">
            <a:hlinkClick r:id="" action="ppaction://noaction" highlightClick="1">
              <a:snd r:embed="rId7" name="5 Repartio%CC%81 libros...wav"/>
            </a:hlinkClick>
          </p:cNvPr>
          <p:cNvSpPr/>
          <p:nvPr/>
        </p:nvSpPr>
        <p:spPr>
          <a:xfrm>
            <a:off x="671922" y="498270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Action Button: Custom 59">
            <a:hlinkClick r:id="" action="ppaction://noaction" highlightClick="1">
              <a:snd r:embed="rId8" name="6 Compartieron...wav"/>
            </a:hlinkClick>
          </p:cNvPr>
          <p:cNvSpPr/>
          <p:nvPr/>
        </p:nvSpPr>
        <p:spPr>
          <a:xfrm>
            <a:off x="671922" y="5690977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Título 23">
            <a:extLst>
              <a:ext uri="{FF2B5EF4-FFF2-40B4-BE49-F238E27FC236}">
                <a16:creationId xmlns:a16="http://schemas.microsoft.com/office/drawing/2014/main" id="{8BE4A115-6C1D-4A4E-80C6-B1E446F7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95" y="230740"/>
            <a:ext cx="9944729" cy="752859"/>
          </a:xfrm>
        </p:spPr>
        <p:txBody>
          <a:bodyPr>
            <a:normAutofit/>
          </a:bodyPr>
          <a:lstStyle/>
          <a:p>
            <a:r>
              <a:rPr lang="es-GB" sz="2200" b="1" dirty="0">
                <a:latin typeface="Century Gothic" panose="020B0502020202020204" pitchFamily="34" charset="0"/>
              </a:rPr>
              <a:t>Ayer una organización de apoyo al medioambiente pasó unas horas en el colegio de Lucía. ¿Quién hace la acción?</a:t>
            </a:r>
          </a:p>
        </p:txBody>
      </p:sp>
      <p:pic>
        <p:nvPicPr>
          <p:cNvPr id="91" name="Picture 8" descr="green checkmark">
            <a:extLst>
              <a:ext uri="{FF2B5EF4-FFF2-40B4-BE49-F238E27FC236}">
                <a16:creationId xmlns:a16="http://schemas.microsoft.com/office/drawing/2014/main" id="{7D0E22ED-D2E4-BC42-9311-8060D81780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022" y="1898462"/>
            <a:ext cx="406580" cy="423521"/>
          </a:xfrm>
          <a:prstGeom prst="rect">
            <a:avLst/>
          </a:prstGeom>
        </p:spPr>
      </p:pic>
      <p:pic>
        <p:nvPicPr>
          <p:cNvPr id="92" name="Picture 8" descr="green checkmark">
            <a:extLst>
              <a:ext uri="{FF2B5EF4-FFF2-40B4-BE49-F238E27FC236}">
                <a16:creationId xmlns:a16="http://schemas.microsoft.com/office/drawing/2014/main" id="{FDF1247E-A0A6-6D49-8B0E-A3A2AF40E4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338" y="2657986"/>
            <a:ext cx="406580" cy="423521"/>
          </a:xfrm>
          <a:prstGeom prst="rect">
            <a:avLst/>
          </a:prstGeom>
        </p:spPr>
      </p:pic>
      <p:pic>
        <p:nvPicPr>
          <p:cNvPr id="93" name="Picture 8" descr="green checkmark">
            <a:extLst>
              <a:ext uri="{FF2B5EF4-FFF2-40B4-BE49-F238E27FC236}">
                <a16:creationId xmlns:a16="http://schemas.microsoft.com/office/drawing/2014/main" id="{4BDF2175-0907-CA4A-B67F-52A050FE96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338" y="3420995"/>
            <a:ext cx="406580" cy="423521"/>
          </a:xfrm>
          <a:prstGeom prst="rect">
            <a:avLst/>
          </a:prstGeom>
        </p:spPr>
      </p:pic>
      <p:pic>
        <p:nvPicPr>
          <p:cNvPr id="94" name="Picture 8" descr="green checkmark">
            <a:extLst>
              <a:ext uri="{FF2B5EF4-FFF2-40B4-BE49-F238E27FC236}">
                <a16:creationId xmlns:a16="http://schemas.microsoft.com/office/drawing/2014/main" id="{076C3B12-6E08-954D-B9FA-2129E6DA3F1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022" y="4159583"/>
            <a:ext cx="406580" cy="423521"/>
          </a:xfrm>
          <a:prstGeom prst="rect">
            <a:avLst/>
          </a:prstGeom>
        </p:spPr>
      </p:pic>
      <p:pic>
        <p:nvPicPr>
          <p:cNvPr id="95" name="Picture 8" descr="green checkmark">
            <a:extLst>
              <a:ext uri="{FF2B5EF4-FFF2-40B4-BE49-F238E27FC236}">
                <a16:creationId xmlns:a16="http://schemas.microsoft.com/office/drawing/2014/main" id="{45E8FFFF-10B3-4448-9B37-05D443BCF37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022" y="4883285"/>
            <a:ext cx="406580" cy="423521"/>
          </a:xfrm>
          <a:prstGeom prst="rect">
            <a:avLst/>
          </a:prstGeom>
        </p:spPr>
      </p:pic>
      <p:pic>
        <p:nvPicPr>
          <p:cNvPr id="96" name="Picture 8" descr="green checkmark">
            <a:extLst>
              <a:ext uri="{FF2B5EF4-FFF2-40B4-BE49-F238E27FC236}">
                <a16:creationId xmlns:a16="http://schemas.microsoft.com/office/drawing/2014/main" id="{D17A326D-4EF6-434A-9032-AAD6E5F7E90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338" y="5668438"/>
            <a:ext cx="406580" cy="423521"/>
          </a:xfrm>
          <a:prstGeom prst="rect">
            <a:avLst/>
          </a:prstGeom>
        </p:spPr>
      </p:pic>
      <p:sp>
        <p:nvSpPr>
          <p:cNvPr id="97" name="Título 23">
            <a:extLst>
              <a:ext uri="{FF2B5EF4-FFF2-40B4-BE49-F238E27FC236}">
                <a16:creationId xmlns:a16="http://schemas.microsoft.com/office/drawing/2014/main" id="{8C031E20-785F-5848-9B9D-A5674CFFFC74}"/>
              </a:ext>
            </a:extLst>
          </p:cNvPr>
          <p:cNvSpPr txBox="1">
            <a:spLocks/>
          </p:cNvSpPr>
          <p:nvPr/>
        </p:nvSpPr>
        <p:spPr>
          <a:xfrm>
            <a:off x="274495" y="52006"/>
            <a:ext cx="9944729" cy="752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GB" sz="2200" b="1" dirty="0"/>
              <a:t>Escucha las frases otra vez. ¿Qué palabra debe terminar la frase?</a:t>
            </a:r>
          </a:p>
        </p:txBody>
      </p:sp>
      <p:pic>
        <p:nvPicPr>
          <p:cNvPr id="16" name="Picture 2" descr="scientist clipart transparent - Clip Art Library">
            <a:extLst>
              <a:ext uri="{FF2B5EF4-FFF2-40B4-BE49-F238E27FC236}">
                <a16:creationId xmlns:a16="http://schemas.microsoft.com/office/drawing/2014/main" id="{46868086-9956-9F4D-93B8-F1484E4A8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74759" y="4151999"/>
            <a:ext cx="1198881" cy="204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3784EF6-05AC-594A-9398-6DEA2DD7CB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273" y="1058135"/>
            <a:ext cx="1111059" cy="110612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C0DAC14-7B69-4043-A100-8503561926B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37" y="2399259"/>
            <a:ext cx="1189093" cy="1517737"/>
          </a:xfrm>
          <a:prstGeom prst="rect">
            <a:avLst/>
          </a:prstGeom>
        </p:spPr>
      </p:pic>
      <p:graphicFrame>
        <p:nvGraphicFramePr>
          <p:cNvPr id="47" name="Tabla 5">
            <a:extLst>
              <a:ext uri="{FF2B5EF4-FFF2-40B4-BE49-F238E27FC236}">
                <a16:creationId xmlns:a16="http://schemas.microsoft.com/office/drawing/2014/main" id="{193D2725-A33D-3640-B39C-D08086073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000915"/>
              </p:ext>
            </p:extLst>
          </p:nvPr>
        </p:nvGraphicFramePr>
        <p:xfrm>
          <a:off x="6566870" y="1032477"/>
          <a:ext cx="3878262" cy="52425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78262">
                  <a:extLst>
                    <a:ext uri="{9D8B030D-6E8A-4147-A177-3AD203B41FA5}">
                      <a16:colId xmlns:a16="http://schemas.microsoft.com/office/drawing/2014/main" val="3328246107"/>
                    </a:ext>
                  </a:extLst>
                </a:gridCol>
              </a:tblGrid>
              <a:tr h="762946"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Opciones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52944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23210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374861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71757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13051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183913"/>
                  </a:ext>
                </a:extLst>
              </a:tr>
              <a:tr h="746599"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8666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221FBA5-39CF-194C-85DB-D7C001F83371}"/>
              </a:ext>
            </a:extLst>
          </p:cNvPr>
          <p:cNvSpPr txBox="1"/>
          <p:nvPr/>
        </p:nvSpPr>
        <p:spPr>
          <a:xfrm>
            <a:off x="6800578" y="1728883"/>
            <a:ext cx="1505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casa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casas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DB42E312-F671-4A49-B2D9-AB8189B83F80}"/>
              </a:ext>
            </a:extLst>
          </p:cNvPr>
          <p:cNvSpPr txBox="1"/>
          <p:nvPr/>
        </p:nvSpPr>
        <p:spPr>
          <a:xfrm>
            <a:off x="6800578" y="2456345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bosque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bosques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4F1E597D-C77B-D84A-B3E0-9978696BCEB5}"/>
              </a:ext>
            </a:extLst>
          </p:cNvPr>
          <p:cNvSpPr txBox="1"/>
          <p:nvPr/>
        </p:nvSpPr>
        <p:spPr>
          <a:xfrm>
            <a:off x="6800578" y="3221854"/>
            <a:ext cx="1797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basura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basuras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EA3D6B0F-690D-534A-AA3C-FA47B150F7B7}"/>
              </a:ext>
            </a:extLst>
          </p:cNvPr>
          <p:cNvSpPr txBox="1"/>
          <p:nvPr/>
        </p:nvSpPr>
        <p:spPr>
          <a:xfrm>
            <a:off x="6800578" y="3993065"/>
            <a:ext cx="2183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profesor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profesores</a:t>
            </a: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0A4C1900-49B7-824A-9413-806672DC1C67}"/>
              </a:ext>
            </a:extLst>
          </p:cNvPr>
          <p:cNvSpPr txBox="1"/>
          <p:nvPr/>
        </p:nvSpPr>
        <p:spPr>
          <a:xfrm>
            <a:off x="6774930" y="4731849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clase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clases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4280CBE6-9272-1244-87D3-E276BBC4E104}"/>
              </a:ext>
            </a:extLst>
          </p:cNvPr>
          <p:cNvSpPr txBox="1"/>
          <p:nvPr/>
        </p:nvSpPr>
        <p:spPr>
          <a:xfrm>
            <a:off x="6795888" y="5497358"/>
            <a:ext cx="158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duda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dudas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26DB74DE-2134-0946-85B0-D30978E0EC97}"/>
              </a:ext>
            </a:extLst>
          </p:cNvPr>
          <p:cNvSpPr txBox="1"/>
          <p:nvPr/>
        </p:nvSpPr>
        <p:spPr>
          <a:xfrm>
            <a:off x="6796497" y="1748757"/>
            <a:ext cx="1505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casa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casas</a:t>
            </a: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57C0200D-2842-8840-B7EB-A29C4AE21C4E}"/>
              </a:ext>
            </a:extLst>
          </p:cNvPr>
          <p:cNvSpPr txBox="1"/>
          <p:nvPr/>
        </p:nvSpPr>
        <p:spPr>
          <a:xfrm>
            <a:off x="6807261" y="2454471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bosque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bosques</a:t>
            </a: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8E72BF6E-D275-1A4B-B96C-0EFFFECC17E7}"/>
              </a:ext>
            </a:extLst>
          </p:cNvPr>
          <p:cNvSpPr txBox="1"/>
          <p:nvPr/>
        </p:nvSpPr>
        <p:spPr>
          <a:xfrm>
            <a:off x="6800578" y="3219959"/>
            <a:ext cx="1797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basura</a:t>
            </a:r>
          </a:p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basuras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11B77FDB-4A0D-5746-96DE-8501B9E1D5D8}"/>
              </a:ext>
            </a:extLst>
          </p:cNvPr>
          <p:cNvSpPr txBox="1"/>
          <p:nvPr/>
        </p:nvSpPr>
        <p:spPr>
          <a:xfrm>
            <a:off x="6807261" y="4001521"/>
            <a:ext cx="2183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profesor</a:t>
            </a:r>
          </a:p>
          <a:p>
            <a:pPr marL="457200" indent="-457200" algn="l">
              <a:buAutoNum type="alphaLcParenR"/>
            </a:pPr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profesores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31E763DE-0C7F-1A40-8FC9-84994B082FF2}"/>
              </a:ext>
            </a:extLst>
          </p:cNvPr>
          <p:cNvSpPr txBox="1"/>
          <p:nvPr/>
        </p:nvSpPr>
        <p:spPr>
          <a:xfrm>
            <a:off x="6774930" y="4736774"/>
            <a:ext cx="158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clase</a:t>
            </a:r>
          </a:p>
          <a:p>
            <a:pPr marL="457200" indent="-457200" algn="l">
              <a:buAutoNum type="alphaLcParenR"/>
            </a:pPr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clases</a:t>
            </a:r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DA62E114-500A-3D40-8A1C-A38BD178F53C}"/>
              </a:ext>
            </a:extLst>
          </p:cNvPr>
          <p:cNvSpPr txBox="1"/>
          <p:nvPr/>
        </p:nvSpPr>
        <p:spPr>
          <a:xfrm>
            <a:off x="6795888" y="5490300"/>
            <a:ext cx="158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lphaLcParenR"/>
            </a:pP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duda</a:t>
            </a:r>
          </a:p>
          <a:p>
            <a:pPr marL="457200" indent="-457200" algn="l">
              <a:buAutoNum type="alphaLcParenR"/>
            </a:pPr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dudas</a:t>
            </a:r>
          </a:p>
        </p:txBody>
      </p:sp>
      <p:pic>
        <p:nvPicPr>
          <p:cNvPr id="109" name="Picture 8" descr="green checkmark">
            <a:extLst>
              <a:ext uri="{FF2B5EF4-FFF2-40B4-BE49-F238E27FC236}">
                <a16:creationId xmlns:a16="http://schemas.microsoft.com/office/drawing/2014/main" id="{59908754-1330-B247-A599-2C78F8C9F4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899" y="1745515"/>
            <a:ext cx="406580" cy="423521"/>
          </a:xfrm>
          <a:prstGeom prst="rect">
            <a:avLst/>
          </a:prstGeom>
        </p:spPr>
      </p:pic>
      <p:pic>
        <p:nvPicPr>
          <p:cNvPr id="110" name="Picture 8" descr="green checkmark">
            <a:extLst>
              <a:ext uri="{FF2B5EF4-FFF2-40B4-BE49-F238E27FC236}">
                <a16:creationId xmlns:a16="http://schemas.microsoft.com/office/drawing/2014/main" id="{748E69E0-C2D4-714E-B1A6-F7FCB94FAE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789" y="2478324"/>
            <a:ext cx="406580" cy="423521"/>
          </a:xfrm>
          <a:prstGeom prst="rect">
            <a:avLst/>
          </a:prstGeom>
        </p:spPr>
      </p:pic>
      <p:pic>
        <p:nvPicPr>
          <p:cNvPr id="111" name="Picture 8" descr="green checkmark">
            <a:extLst>
              <a:ext uri="{FF2B5EF4-FFF2-40B4-BE49-F238E27FC236}">
                <a16:creationId xmlns:a16="http://schemas.microsoft.com/office/drawing/2014/main" id="{9658E89C-B423-314E-8503-7855542642E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584" y="4331688"/>
            <a:ext cx="406580" cy="423521"/>
          </a:xfrm>
          <a:prstGeom prst="rect">
            <a:avLst/>
          </a:prstGeom>
        </p:spPr>
      </p:pic>
      <p:pic>
        <p:nvPicPr>
          <p:cNvPr id="112" name="Picture 8" descr="green checkmark">
            <a:extLst>
              <a:ext uri="{FF2B5EF4-FFF2-40B4-BE49-F238E27FC236}">
                <a16:creationId xmlns:a16="http://schemas.microsoft.com/office/drawing/2014/main" id="{C364474D-CC04-2145-BEED-21BA9B6E89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52" y="5087988"/>
            <a:ext cx="406580" cy="423521"/>
          </a:xfrm>
          <a:prstGeom prst="rect">
            <a:avLst/>
          </a:prstGeom>
        </p:spPr>
      </p:pic>
      <p:pic>
        <p:nvPicPr>
          <p:cNvPr id="113" name="Picture 8" descr="green checkmark">
            <a:extLst>
              <a:ext uri="{FF2B5EF4-FFF2-40B4-BE49-F238E27FC236}">
                <a16:creationId xmlns:a16="http://schemas.microsoft.com/office/drawing/2014/main" id="{2AD87260-F48B-2641-9E4D-DC8BAD98DE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52" y="5792648"/>
            <a:ext cx="406580" cy="423521"/>
          </a:xfrm>
          <a:prstGeom prst="rect">
            <a:avLst/>
          </a:prstGeom>
        </p:spPr>
      </p:pic>
      <p:pic>
        <p:nvPicPr>
          <p:cNvPr id="114" name="Picture 8" descr="green checkmark">
            <a:extLst>
              <a:ext uri="{FF2B5EF4-FFF2-40B4-BE49-F238E27FC236}">
                <a16:creationId xmlns:a16="http://schemas.microsoft.com/office/drawing/2014/main" id="{58612874-DF3D-7A49-A0C5-A82B9C167C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911" y="3241333"/>
            <a:ext cx="406580" cy="4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7" grpId="0"/>
      <p:bldP spid="8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7" y="1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026225" y="258167"/>
            <a:ext cx="1901919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leer / 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8757" y="1030038"/>
            <a:ext cx="9522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721" y="2434564"/>
            <a:ext cx="363183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to turn on, turning on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476" y="5886680"/>
            <a:ext cx="291883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planet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1762" y="3488869"/>
            <a:ext cx="4166585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essential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84674" y="1571034"/>
            <a:ext cx="2439793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encender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0032" y="3490411"/>
            <a:ext cx="2283824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prohibir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74392" y="4131367"/>
            <a:ext cx="399651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to forbid, to ban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18991" y="5250574"/>
            <a:ext cx="27447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02325" y="1146216"/>
            <a:ext cx="3407388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medioambiente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10424" y="3490413"/>
            <a:ext cx="215688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9580" y="2380174"/>
            <a:ext cx="3029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environment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10424" y="5250571"/>
            <a:ext cx="20275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producir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E964E34-E850-014E-BC6E-FBD2975C70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888" y="2974752"/>
            <a:ext cx="1096017" cy="109601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78CB79C-C501-B04A-9123-193D4CCEF7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100" y="4566527"/>
            <a:ext cx="1426091" cy="132015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FDA5D89-655E-B84C-B7E1-C8824EF0F5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543" y="661947"/>
            <a:ext cx="1707021" cy="1707021"/>
          </a:xfrm>
          <a:prstGeom prst="rect">
            <a:avLst/>
          </a:prstGeom>
        </p:spPr>
      </p:pic>
      <p:sp>
        <p:nvSpPr>
          <p:cNvPr id="31" name="Llamada rectangular redondeada 30">
            <a:extLst>
              <a:ext uri="{FF2B5EF4-FFF2-40B4-BE49-F238E27FC236}">
                <a16:creationId xmlns:a16="http://schemas.microsoft.com/office/drawing/2014/main" id="{F1C5800A-4562-CF49-AE76-699D42CE0E6B}"/>
              </a:ext>
            </a:extLst>
          </p:cNvPr>
          <p:cNvSpPr/>
          <p:nvPr/>
        </p:nvSpPr>
        <p:spPr>
          <a:xfrm>
            <a:off x="6124467" y="1282687"/>
            <a:ext cx="4638106" cy="1572691"/>
          </a:xfrm>
          <a:prstGeom prst="wedgeRoundRectCallout">
            <a:avLst>
              <a:gd name="adj1" fmla="val -54346"/>
              <a:gd name="adj2" fmla="val -11301"/>
              <a:gd name="adj3" fmla="val 16667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This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verb has a change (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e&gt;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stem (the beginning of the verb) for ‘I’, ‘you singular’, ‘he/she’ and ‘they’: 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enc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ie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ndo (I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turn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), enc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ie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ndes (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you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turn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)...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6ED897-5A3C-1240-9A05-9ADFF5781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517" y="4515976"/>
            <a:ext cx="1897447" cy="1421254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6E80BB79-0F8E-DD4C-AE55-886AE0A2AB86}"/>
              </a:ext>
            </a:extLst>
          </p:cNvPr>
          <p:cNvSpPr txBox="1"/>
          <p:nvPr/>
        </p:nvSpPr>
        <p:spPr>
          <a:xfrm>
            <a:off x="6287615" y="5835344"/>
            <a:ext cx="331336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to produce, producing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0" name="Llamada rectangular redondeada 29">
            <a:extLst>
              <a:ext uri="{FF2B5EF4-FFF2-40B4-BE49-F238E27FC236}">
                <a16:creationId xmlns:a16="http://schemas.microsoft.com/office/drawing/2014/main" id="{F7B356D0-E88A-E542-9E02-F3532E0A07C5}"/>
              </a:ext>
            </a:extLst>
          </p:cNvPr>
          <p:cNvSpPr/>
          <p:nvPr/>
        </p:nvSpPr>
        <p:spPr>
          <a:xfrm>
            <a:off x="3756292" y="4330742"/>
            <a:ext cx="5062646" cy="860066"/>
          </a:xfrm>
          <a:prstGeom prst="wedgeRoundRectCallout">
            <a:avLst>
              <a:gd name="adj1" fmla="val -58015"/>
              <a:gd name="adj2" fmla="val 53486"/>
              <a:gd name="adj3" fmla="val 16667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203864"/>
                </a:solidFill>
              </a:rPr>
              <a:t>¡Atención! </a:t>
            </a:r>
            <a:r>
              <a:rPr lang="es-ES" sz="2000" dirty="0">
                <a:solidFill>
                  <a:srgbClr val="203864"/>
                </a:solidFill>
              </a:rPr>
              <a:t>’Planeta’ </a:t>
            </a:r>
            <a:r>
              <a:rPr lang="es-ES" sz="2000" dirty="0" err="1">
                <a:solidFill>
                  <a:srgbClr val="203864"/>
                </a:solidFill>
              </a:rPr>
              <a:t>ends</a:t>
            </a:r>
            <a:r>
              <a:rPr lang="es-ES" sz="2000" dirty="0">
                <a:solidFill>
                  <a:srgbClr val="203864"/>
                </a:solidFill>
              </a:rPr>
              <a:t> in ‘-a’, </a:t>
            </a:r>
            <a:r>
              <a:rPr lang="es-ES" sz="2000" dirty="0" err="1">
                <a:solidFill>
                  <a:srgbClr val="203864"/>
                </a:solidFill>
              </a:rPr>
              <a:t>but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it’s</a:t>
            </a:r>
            <a:r>
              <a:rPr lang="es-ES" sz="2000" dirty="0">
                <a:solidFill>
                  <a:srgbClr val="203864"/>
                </a:solidFill>
              </a:rPr>
              <a:t> a </a:t>
            </a:r>
            <a:r>
              <a:rPr lang="es-ES" sz="2000" dirty="0" err="1">
                <a:solidFill>
                  <a:srgbClr val="203864"/>
                </a:solidFill>
              </a:rPr>
              <a:t>masculine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word</a:t>
            </a:r>
            <a:r>
              <a:rPr lang="es-ES" sz="2000" dirty="0">
                <a:solidFill>
                  <a:srgbClr val="203864"/>
                </a:solidFill>
              </a:rPr>
              <a:t>!</a:t>
            </a:r>
          </a:p>
        </p:txBody>
      </p:sp>
      <p:pic>
        <p:nvPicPr>
          <p:cNvPr id="1026" name="Picture 2" descr="Button, Control, Electricity, Electronic">
            <a:extLst>
              <a:ext uri="{FF2B5EF4-FFF2-40B4-BE49-F238E27FC236}">
                <a16:creationId xmlns:a16="http://schemas.microsoft.com/office/drawing/2014/main" id="{475CEBFB-D735-4B45-8E44-2F7306626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6" y="1206038"/>
            <a:ext cx="1257258" cy="12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40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5" grpId="0"/>
      <p:bldP spid="25" grpId="1"/>
      <p:bldP spid="31" grpId="0" animBg="1"/>
      <p:bldP spid="31" grpId="1" animBg="1"/>
      <p:bldP spid="29" grpId="0"/>
      <p:bldP spid="29" grpId="1"/>
      <p:bldP spid="30" grpId="0" animBg="1"/>
      <p:bldP spid="3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21985D3D-C935-704E-B55E-754BB1A81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997399"/>
              </p:ext>
            </p:extLst>
          </p:nvPr>
        </p:nvGraphicFramePr>
        <p:xfrm>
          <a:off x="347344" y="983599"/>
          <a:ext cx="9871880" cy="52425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16817">
                  <a:extLst>
                    <a:ext uri="{9D8B030D-6E8A-4147-A177-3AD203B41FA5}">
                      <a16:colId xmlns:a16="http://schemas.microsoft.com/office/drawing/2014/main" val="1465862499"/>
                    </a:ext>
                  </a:extLst>
                </a:gridCol>
                <a:gridCol w="8955063">
                  <a:extLst>
                    <a:ext uri="{9D8B030D-6E8A-4147-A177-3AD203B41FA5}">
                      <a16:colId xmlns:a16="http://schemas.microsoft.com/office/drawing/2014/main" val="3328246107"/>
                    </a:ext>
                  </a:extLst>
                </a:gridCol>
              </a:tblGrid>
              <a:tr h="758615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52944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23210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374861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71757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13051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183913"/>
                  </a:ext>
                </a:extLst>
              </a:tr>
              <a:tr h="747321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86666"/>
                  </a:ext>
                </a:extLst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82286" y="0"/>
            <a:ext cx="6484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Action Button: Custom 79">
            <a:hlinkClick r:id="" action="ppaction://noaction" highlightClick="1">
              <a:snd r:embed="rId3" name="1 Promovio%CC%81 B.wav"/>
            </a:hlinkClick>
          </p:cNvPr>
          <p:cNvSpPr/>
          <p:nvPr/>
        </p:nvSpPr>
        <p:spPr>
          <a:xfrm>
            <a:off x="582766" y="1894998"/>
            <a:ext cx="414926" cy="366847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1" name="Action Button: Custom 80">
            <a:hlinkClick r:id="" action="ppaction://noaction" highlightClick="1">
              <a:snd r:embed="rId4" name="2 Describieron B.wav"/>
            </a:hlinkClick>
          </p:cNvPr>
          <p:cNvSpPr/>
          <p:nvPr/>
        </p:nvSpPr>
        <p:spPr>
          <a:xfrm>
            <a:off x="582766" y="2667434"/>
            <a:ext cx="414926" cy="366847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2" name="Action Button: Custom 81">
            <a:hlinkClick r:id="" action="ppaction://noaction" highlightClick="1">
              <a:snd r:embed="rId5" name="3 Encendieron B.wav"/>
            </a:hlinkClick>
          </p:cNvPr>
          <p:cNvSpPr/>
          <p:nvPr/>
        </p:nvSpPr>
        <p:spPr>
          <a:xfrm>
            <a:off x="582766" y="3418470"/>
            <a:ext cx="414926" cy="366847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3" name="Action Button: Custom 82">
            <a:hlinkClick r:id="" action="ppaction://noaction" highlightClick="1">
              <a:snd r:embed="rId6" name="4 Ofrecio%CC%81 B.wav"/>
            </a:hlinkClick>
          </p:cNvPr>
          <p:cNvSpPr/>
          <p:nvPr/>
        </p:nvSpPr>
        <p:spPr>
          <a:xfrm>
            <a:off x="582766" y="4120835"/>
            <a:ext cx="414926" cy="366847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Action Button: Custom 83">
            <a:hlinkClick r:id="" action="ppaction://noaction" highlightClick="1">
              <a:snd r:embed="rId7" name="5 Repartio%CC%81 B.wav"/>
            </a:hlinkClick>
          </p:cNvPr>
          <p:cNvSpPr/>
          <p:nvPr/>
        </p:nvSpPr>
        <p:spPr>
          <a:xfrm>
            <a:off x="598037" y="4940218"/>
            <a:ext cx="414926" cy="366847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5" name="Action Button: Custom 84">
            <a:hlinkClick r:id="" action="ppaction://noaction" highlightClick="1">
              <a:snd r:embed="rId8" name="6 Compartieron B.wav"/>
            </a:hlinkClick>
          </p:cNvPr>
          <p:cNvSpPr/>
          <p:nvPr/>
        </p:nvSpPr>
        <p:spPr>
          <a:xfrm>
            <a:off x="582766" y="5644770"/>
            <a:ext cx="414926" cy="366847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Título 23">
            <a:extLst>
              <a:ext uri="{FF2B5EF4-FFF2-40B4-BE49-F238E27FC236}">
                <a16:creationId xmlns:a16="http://schemas.microsoft.com/office/drawing/2014/main" id="{8BE4A115-6C1D-4A4E-80C6-B1E446F7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95" y="230740"/>
            <a:ext cx="9944729" cy="752859"/>
          </a:xfrm>
        </p:spPr>
        <p:txBody>
          <a:bodyPr>
            <a:normAutofit/>
          </a:bodyPr>
          <a:lstStyle/>
          <a:p>
            <a:r>
              <a:rPr lang="es-GB" sz="2200" b="1" dirty="0">
                <a:latin typeface="Century Gothic" panose="020B0502020202020204" pitchFamily="34" charset="0"/>
              </a:rPr>
              <a:t>Ahora escucha las frases completas y escribe el significado en inglés.</a:t>
            </a:r>
          </a:p>
        </p:txBody>
      </p:sp>
      <p:pic>
        <p:nvPicPr>
          <p:cNvPr id="16" name="Picture 2" descr="scientist clipart transparent - Clip Art Library">
            <a:extLst>
              <a:ext uri="{FF2B5EF4-FFF2-40B4-BE49-F238E27FC236}">
                <a16:creationId xmlns:a16="http://schemas.microsoft.com/office/drawing/2014/main" id="{46868086-9956-9F4D-93B8-F1484E4A8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74759" y="4151999"/>
            <a:ext cx="1198881" cy="204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3784EF6-05AC-594A-9398-6DEA2DD7CB0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273" y="1058135"/>
            <a:ext cx="1111059" cy="110612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C0DAC14-7B69-4043-A100-8503561926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37" y="2399259"/>
            <a:ext cx="1189093" cy="151773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F7A711-FAAD-8343-9AAC-776FCFCBFBF1}"/>
              </a:ext>
            </a:extLst>
          </p:cNvPr>
          <p:cNvSpPr txBox="1"/>
          <p:nvPr/>
        </p:nvSpPr>
        <p:spPr>
          <a:xfrm>
            <a:off x="1394741" y="1882053"/>
            <a:ext cx="793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He promoted products without plastic in our houses.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E4EA37E-8012-3F4E-941A-EBB05CA4B46D}"/>
              </a:ext>
            </a:extLst>
          </p:cNvPr>
          <p:cNvSpPr txBox="1"/>
          <p:nvPr/>
        </p:nvSpPr>
        <p:spPr>
          <a:xfrm>
            <a:off x="1394741" y="2620024"/>
            <a:ext cx="8590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They described the serious effects of the fire in our forest.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0A54080-266C-914F-B295-ECBB59422050}"/>
              </a:ext>
            </a:extLst>
          </p:cNvPr>
          <p:cNvSpPr txBox="1"/>
          <p:nvPr/>
        </p:nvSpPr>
        <p:spPr>
          <a:xfrm>
            <a:off x="1385711" y="3357995"/>
            <a:ext cx="8012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They turned a light on with the energy of our rubbish.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A0C337A-41E9-BC4F-9541-BE07B241C8DF}"/>
              </a:ext>
            </a:extLst>
          </p:cNvPr>
          <p:cNvSpPr txBox="1"/>
          <p:nvPr/>
        </p:nvSpPr>
        <p:spPr>
          <a:xfrm>
            <a:off x="1353864" y="4124062"/>
            <a:ext cx="793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He offered help with some activities to our teachers.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0889233-CB3A-814B-AD61-1C8E36DCB9C2}"/>
              </a:ext>
            </a:extLst>
          </p:cNvPr>
          <p:cNvSpPr txBox="1"/>
          <p:nvPr/>
        </p:nvSpPr>
        <p:spPr>
          <a:xfrm>
            <a:off x="1394741" y="4892808"/>
            <a:ext cx="853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He distributed books about the planet in our classrooms.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90C2B5B8-E9F4-1E43-81F8-E95E351E838F}"/>
              </a:ext>
            </a:extLst>
          </p:cNvPr>
          <p:cNvSpPr txBox="1"/>
          <p:nvPr/>
        </p:nvSpPr>
        <p:spPr>
          <a:xfrm>
            <a:off x="1447639" y="5595158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They shared ideas and resolved our doubts.</a:t>
            </a:r>
          </a:p>
        </p:txBody>
      </p:sp>
    </p:spTree>
    <p:extLst>
      <p:ext uri="{BB962C8B-B14F-4D97-AF65-F5344CB8AC3E}">
        <p14:creationId xmlns:p14="http://schemas.microsoft.com/office/powerpoint/2010/main" val="110713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49" grpId="0"/>
      <p:bldP spid="50" grpId="0"/>
      <p:bldP spid="51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84CE3-1870-B24B-B60D-12768B54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458625"/>
            <a:ext cx="4460914" cy="400919"/>
          </a:xfrm>
        </p:spPr>
        <p:txBody>
          <a:bodyPr>
            <a:noAutofit/>
          </a:bodyPr>
          <a:lstStyle/>
          <a:p>
            <a:r>
              <a:rPr lang="es-GB" sz="2400" b="1" dirty="0"/>
              <a:t>Un juego de palabras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07038C2-AAD9-CC43-A839-FC63C112815E}"/>
              </a:ext>
            </a:extLst>
          </p:cNvPr>
          <p:cNvSpPr/>
          <p:nvPr/>
        </p:nvSpPr>
        <p:spPr>
          <a:xfrm>
            <a:off x="9586962" y="3429000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efecto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02A0582-555F-4148-B431-29F015D248E8}"/>
              </a:ext>
            </a:extLst>
          </p:cNvPr>
          <p:cNvSpPr/>
          <p:nvPr/>
        </p:nvSpPr>
        <p:spPr>
          <a:xfrm>
            <a:off x="9586962" y="2516394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calor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160516-8867-A54F-893D-F7CA375BC868}"/>
              </a:ext>
            </a:extLst>
          </p:cNvPr>
          <p:cNvSpPr/>
          <p:nvPr/>
        </p:nvSpPr>
        <p:spPr>
          <a:xfrm>
            <a:off x="9586962" y="5179862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naturaleza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928704-F009-234A-A6E0-5ABECED4E13F}"/>
              </a:ext>
            </a:extLst>
          </p:cNvPr>
          <p:cNvSpPr/>
          <p:nvPr/>
        </p:nvSpPr>
        <p:spPr>
          <a:xfrm>
            <a:off x="9586962" y="4290003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lluvia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Speech Bubble: Oval 16">
            <a:extLst>
              <a:ext uri="{FF2B5EF4-FFF2-40B4-BE49-F238E27FC236}">
                <a16:creationId xmlns:a16="http://schemas.microsoft.com/office/drawing/2014/main" id="{E72F4E28-506D-7F41-A696-A34BD462C114}"/>
              </a:ext>
            </a:extLst>
          </p:cNvPr>
          <p:cNvSpPr/>
          <p:nvPr/>
        </p:nvSpPr>
        <p:spPr>
          <a:xfrm>
            <a:off x="4256908" y="3145535"/>
            <a:ext cx="3860509" cy="1915994"/>
          </a:xfrm>
          <a:prstGeom prst="wedgeEllipseCallout">
            <a:avLst>
              <a:gd name="adj1" fmla="val -58212"/>
              <a:gd name="adj2" fmla="val 43112"/>
            </a:avLst>
          </a:prstGeom>
          <a:solidFill>
            <a:schemeClr val="bg1"/>
          </a:solidFill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cuidar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BD31EB6-4E0A-3547-ACEC-DCC1CD6440A1}"/>
              </a:ext>
            </a:extLst>
          </p:cNvPr>
          <p:cNvSpPr/>
          <p:nvPr/>
        </p:nvSpPr>
        <p:spPr>
          <a:xfrm>
            <a:off x="10543142" y="258166"/>
            <a:ext cx="127795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EF2596-4CF3-B940-B7A4-9512D79580DE}"/>
              </a:ext>
            </a:extLst>
          </p:cNvPr>
          <p:cNvSpPr txBox="1"/>
          <p:nvPr/>
        </p:nvSpPr>
        <p:spPr>
          <a:xfrm>
            <a:off x="410630" y="947451"/>
            <a:ext cx="889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y Lucía juegan a un juego de palabras en clase.</a:t>
            </a:r>
          </a:p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dice una palabra y Lucía debe decir otra palabra. </a:t>
            </a:r>
          </a:p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¿Cuál es la mejor opción?</a:t>
            </a:r>
          </a:p>
        </p:txBody>
      </p:sp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D5DC8D2A-E658-E541-A544-1150FEB41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85" y="2943319"/>
            <a:ext cx="2499911" cy="2499911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8983EAA-13F0-0E4A-8212-7A8D23D9DB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173" y="124069"/>
            <a:ext cx="1453308" cy="14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84CE3-1870-B24B-B60D-12768B54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458625"/>
            <a:ext cx="4460914" cy="400919"/>
          </a:xfrm>
        </p:spPr>
        <p:txBody>
          <a:bodyPr>
            <a:noAutofit/>
          </a:bodyPr>
          <a:lstStyle/>
          <a:p>
            <a:r>
              <a:rPr lang="es-GB" sz="2400" b="1" dirty="0"/>
              <a:t>Un juego de palabras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07038C2-AAD9-CC43-A839-FC63C112815E}"/>
              </a:ext>
            </a:extLst>
          </p:cNvPr>
          <p:cNvSpPr/>
          <p:nvPr/>
        </p:nvSpPr>
        <p:spPr>
          <a:xfrm>
            <a:off x="9586962" y="3429000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el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futuro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02A0582-555F-4148-B431-29F015D248E8}"/>
              </a:ext>
            </a:extLst>
          </p:cNvPr>
          <p:cNvSpPr/>
          <p:nvPr/>
        </p:nvSpPr>
        <p:spPr>
          <a:xfrm>
            <a:off x="9586962" y="2516394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bosque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160516-8867-A54F-893D-F7CA375BC868}"/>
              </a:ext>
            </a:extLst>
          </p:cNvPr>
          <p:cNvSpPr/>
          <p:nvPr/>
        </p:nvSpPr>
        <p:spPr>
          <a:xfrm>
            <a:off x="9586962" y="5179862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año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928704-F009-234A-A6E0-5ABECED4E13F}"/>
              </a:ext>
            </a:extLst>
          </p:cNvPr>
          <p:cNvSpPr/>
          <p:nvPr/>
        </p:nvSpPr>
        <p:spPr>
          <a:xfrm>
            <a:off x="9586962" y="4290003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nivel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Speech Bubble: Oval 16">
            <a:extLst>
              <a:ext uri="{FF2B5EF4-FFF2-40B4-BE49-F238E27FC236}">
                <a16:creationId xmlns:a16="http://schemas.microsoft.com/office/drawing/2014/main" id="{E72F4E28-506D-7F41-A696-A34BD462C114}"/>
              </a:ext>
            </a:extLst>
          </p:cNvPr>
          <p:cNvSpPr/>
          <p:nvPr/>
        </p:nvSpPr>
        <p:spPr>
          <a:xfrm>
            <a:off x="4256908" y="3145535"/>
            <a:ext cx="4825265" cy="1915994"/>
          </a:xfrm>
          <a:prstGeom prst="wedgeEllipseCallout">
            <a:avLst>
              <a:gd name="adj1" fmla="val -58212"/>
              <a:gd name="adj2" fmla="val 43112"/>
            </a:avLst>
          </a:prstGeom>
          <a:solidFill>
            <a:schemeClr val="bg1"/>
          </a:solidFill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desaparecer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BD31EB6-4E0A-3547-ACEC-DCC1CD6440A1}"/>
              </a:ext>
            </a:extLst>
          </p:cNvPr>
          <p:cNvSpPr/>
          <p:nvPr/>
        </p:nvSpPr>
        <p:spPr>
          <a:xfrm>
            <a:off x="10543142" y="258166"/>
            <a:ext cx="127795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EF2596-4CF3-B940-B7A4-9512D79580DE}"/>
              </a:ext>
            </a:extLst>
          </p:cNvPr>
          <p:cNvSpPr txBox="1"/>
          <p:nvPr/>
        </p:nvSpPr>
        <p:spPr>
          <a:xfrm>
            <a:off x="410630" y="947451"/>
            <a:ext cx="889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y Lucía juegan a un juego de palabras en clase.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dice una palabra y Lucía debe decir otra palabra. 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¿Cuál es la mejor opción?</a:t>
            </a:r>
          </a:p>
        </p:txBody>
      </p:sp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D5DC8D2A-E658-E541-A544-1150FEB41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85" y="2943319"/>
            <a:ext cx="2499911" cy="2499911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8983EAA-13F0-0E4A-8212-7A8D23D9DB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173" y="124069"/>
            <a:ext cx="1453308" cy="14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84CE3-1870-B24B-B60D-12768B54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458625"/>
            <a:ext cx="4460914" cy="400919"/>
          </a:xfrm>
        </p:spPr>
        <p:txBody>
          <a:bodyPr>
            <a:noAutofit/>
          </a:bodyPr>
          <a:lstStyle/>
          <a:p>
            <a:r>
              <a:rPr lang="es-GB" sz="2400" b="1" dirty="0"/>
              <a:t>Un juego de palabras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07038C2-AAD9-CC43-A839-FC63C112815E}"/>
              </a:ext>
            </a:extLst>
          </p:cNvPr>
          <p:cNvSpPr/>
          <p:nvPr/>
        </p:nvSpPr>
        <p:spPr>
          <a:xfrm>
            <a:off x="9304411" y="3577331"/>
            <a:ext cx="2782461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el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medioambiente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02A0582-555F-4148-B431-29F015D248E8}"/>
              </a:ext>
            </a:extLst>
          </p:cNvPr>
          <p:cNvSpPr/>
          <p:nvPr/>
        </p:nvSpPr>
        <p:spPr>
          <a:xfrm>
            <a:off x="9304411" y="2664725"/>
            <a:ext cx="2782461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el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planeta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160516-8867-A54F-893D-F7CA375BC868}"/>
              </a:ext>
            </a:extLst>
          </p:cNvPr>
          <p:cNvSpPr/>
          <p:nvPr/>
        </p:nvSpPr>
        <p:spPr>
          <a:xfrm>
            <a:off x="9304411" y="5328193"/>
            <a:ext cx="2782461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recurso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928704-F009-234A-A6E0-5ABECED4E13F}"/>
              </a:ext>
            </a:extLst>
          </p:cNvPr>
          <p:cNvSpPr/>
          <p:nvPr/>
        </p:nvSpPr>
        <p:spPr>
          <a:xfrm>
            <a:off x="9304411" y="4438334"/>
            <a:ext cx="2782461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nivel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Speech Bubble: Oval 16">
            <a:extLst>
              <a:ext uri="{FF2B5EF4-FFF2-40B4-BE49-F238E27FC236}">
                <a16:creationId xmlns:a16="http://schemas.microsoft.com/office/drawing/2014/main" id="{E72F4E28-506D-7F41-A696-A34BD462C114}"/>
              </a:ext>
            </a:extLst>
          </p:cNvPr>
          <p:cNvSpPr/>
          <p:nvPr/>
        </p:nvSpPr>
        <p:spPr>
          <a:xfrm>
            <a:off x="4256908" y="3145535"/>
            <a:ext cx="4825265" cy="1915994"/>
          </a:xfrm>
          <a:prstGeom prst="wedgeEllipseCallout">
            <a:avLst>
              <a:gd name="adj1" fmla="val -58212"/>
              <a:gd name="adj2" fmla="val 43112"/>
            </a:avLst>
          </a:prstGeom>
          <a:solidFill>
            <a:schemeClr val="bg1"/>
          </a:solidFill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subir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BD31EB6-4E0A-3547-ACEC-DCC1CD6440A1}"/>
              </a:ext>
            </a:extLst>
          </p:cNvPr>
          <p:cNvSpPr/>
          <p:nvPr/>
        </p:nvSpPr>
        <p:spPr>
          <a:xfrm>
            <a:off x="10543142" y="258166"/>
            <a:ext cx="127795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EF2596-4CF3-B940-B7A4-9512D79580DE}"/>
              </a:ext>
            </a:extLst>
          </p:cNvPr>
          <p:cNvSpPr txBox="1"/>
          <p:nvPr/>
        </p:nvSpPr>
        <p:spPr>
          <a:xfrm>
            <a:off x="410630" y="947451"/>
            <a:ext cx="889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y Lucía juegan a un juego de palabras en clase.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dice una palabra y Lucía debe decir otra palabra. 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¿Cuál es la mejor opción?</a:t>
            </a:r>
          </a:p>
        </p:txBody>
      </p:sp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D5DC8D2A-E658-E541-A544-1150FEB41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85" y="2943319"/>
            <a:ext cx="2499911" cy="2499911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8983EAA-13F0-0E4A-8212-7A8D23D9DB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173" y="124069"/>
            <a:ext cx="1453308" cy="14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4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84CE3-1870-B24B-B60D-12768B54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458625"/>
            <a:ext cx="4460914" cy="400919"/>
          </a:xfrm>
        </p:spPr>
        <p:txBody>
          <a:bodyPr>
            <a:noAutofit/>
          </a:bodyPr>
          <a:lstStyle/>
          <a:p>
            <a:r>
              <a:rPr lang="es-GB" sz="2400" b="1" dirty="0"/>
              <a:t>Un juego de palabras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07038C2-AAD9-CC43-A839-FC63C112815E}"/>
              </a:ext>
            </a:extLst>
          </p:cNvPr>
          <p:cNvSpPr/>
          <p:nvPr/>
        </p:nvSpPr>
        <p:spPr>
          <a:xfrm>
            <a:off x="9586962" y="3429000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el animal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02A0582-555F-4148-B431-29F015D248E8}"/>
              </a:ext>
            </a:extLst>
          </p:cNvPr>
          <p:cNvSpPr/>
          <p:nvPr/>
        </p:nvSpPr>
        <p:spPr>
          <a:xfrm>
            <a:off x="9586962" y="2516394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la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basura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160516-8867-A54F-893D-F7CA375BC868}"/>
              </a:ext>
            </a:extLst>
          </p:cNvPr>
          <p:cNvSpPr/>
          <p:nvPr/>
        </p:nvSpPr>
        <p:spPr>
          <a:xfrm>
            <a:off x="9586962" y="5179862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costa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928704-F009-234A-A6E0-5ABECED4E13F}"/>
              </a:ext>
            </a:extLst>
          </p:cNvPr>
          <p:cNvSpPr/>
          <p:nvPr/>
        </p:nvSpPr>
        <p:spPr>
          <a:xfrm>
            <a:off x="9586962" y="4290003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consumo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Speech Bubble: Oval 16">
            <a:extLst>
              <a:ext uri="{FF2B5EF4-FFF2-40B4-BE49-F238E27FC236}">
                <a16:creationId xmlns:a16="http://schemas.microsoft.com/office/drawing/2014/main" id="{E72F4E28-506D-7F41-A696-A34BD462C114}"/>
              </a:ext>
            </a:extLst>
          </p:cNvPr>
          <p:cNvSpPr/>
          <p:nvPr/>
        </p:nvSpPr>
        <p:spPr>
          <a:xfrm>
            <a:off x="4256908" y="3145535"/>
            <a:ext cx="4825265" cy="1915994"/>
          </a:xfrm>
          <a:prstGeom prst="wedgeEllipseCallout">
            <a:avLst>
              <a:gd name="adj1" fmla="val -58212"/>
              <a:gd name="adj2" fmla="val 43112"/>
            </a:avLst>
          </a:prstGeom>
          <a:solidFill>
            <a:schemeClr val="bg1"/>
          </a:solidFill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sobrevivir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BD31EB6-4E0A-3547-ACEC-DCC1CD6440A1}"/>
              </a:ext>
            </a:extLst>
          </p:cNvPr>
          <p:cNvSpPr/>
          <p:nvPr/>
        </p:nvSpPr>
        <p:spPr>
          <a:xfrm>
            <a:off x="10543142" y="258166"/>
            <a:ext cx="127795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EF2596-4CF3-B940-B7A4-9512D79580DE}"/>
              </a:ext>
            </a:extLst>
          </p:cNvPr>
          <p:cNvSpPr txBox="1"/>
          <p:nvPr/>
        </p:nvSpPr>
        <p:spPr>
          <a:xfrm>
            <a:off x="410630" y="947451"/>
            <a:ext cx="889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y Lucía juegan a un juego de palabras en clase.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dice una palabra y Lucía debe decir otra palabra. 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¿Cuál es la mejor opción?</a:t>
            </a:r>
          </a:p>
        </p:txBody>
      </p:sp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D5DC8D2A-E658-E541-A544-1150FEB41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85" y="2943319"/>
            <a:ext cx="2499911" cy="2499911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8983EAA-13F0-0E4A-8212-7A8D23D9DB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173" y="124069"/>
            <a:ext cx="1453308" cy="14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9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84CE3-1870-B24B-B60D-12768B54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458625"/>
            <a:ext cx="4460914" cy="400919"/>
          </a:xfrm>
        </p:spPr>
        <p:txBody>
          <a:bodyPr>
            <a:noAutofit/>
          </a:bodyPr>
          <a:lstStyle/>
          <a:p>
            <a:r>
              <a:rPr lang="es-GB" sz="2400" b="1" dirty="0"/>
              <a:t>Un juego de palabras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07038C2-AAD9-CC43-A839-FC63C112815E}"/>
              </a:ext>
            </a:extLst>
          </p:cNvPr>
          <p:cNvSpPr/>
          <p:nvPr/>
        </p:nvSpPr>
        <p:spPr>
          <a:xfrm>
            <a:off x="9586962" y="3429000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el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edificio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02A0582-555F-4148-B431-29F015D248E8}"/>
              </a:ext>
            </a:extLst>
          </p:cNvPr>
          <p:cNvSpPr/>
          <p:nvPr/>
        </p:nvSpPr>
        <p:spPr>
          <a:xfrm>
            <a:off x="9586962" y="2516394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el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clima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160516-8867-A54F-893D-F7CA375BC868}"/>
              </a:ext>
            </a:extLst>
          </p:cNvPr>
          <p:cNvSpPr/>
          <p:nvPr/>
        </p:nvSpPr>
        <p:spPr>
          <a:xfrm>
            <a:off x="9586962" y="5179862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futuro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928704-F009-234A-A6E0-5ABECED4E13F}"/>
              </a:ext>
            </a:extLst>
          </p:cNvPr>
          <p:cNvSpPr/>
          <p:nvPr/>
        </p:nvSpPr>
        <p:spPr>
          <a:xfrm>
            <a:off x="9586962" y="4290003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río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Speech Bubble: Oval 16">
            <a:extLst>
              <a:ext uri="{FF2B5EF4-FFF2-40B4-BE49-F238E27FC236}">
                <a16:creationId xmlns:a16="http://schemas.microsoft.com/office/drawing/2014/main" id="{E72F4E28-506D-7F41-A696-A34BD462C114}"/>
              </a:ext>
            </a:extLst>
          </p:cNvPr>
          <p:cNvSpPr/>
          <p:nvPr/>
        </p:nvSpPr>
        <p:spPr>
          <a:xfrm>
            <a:off x="4256908" y="3145535"/>
            <a:ext cx="4825265" cy="1915994"/>
          </a:xfrm>
          <a:prstGeom prst="wedgeEllipseCallout">
            <a:avLst>
              <a:gd name="adj1" fmla="val -58212"/>
              <a:gd name="adj2" fmla="val 43112"/>
            </a:avLst>
          </a:prstGeom>
          <a:solidFill>
            <a:schemeClr val="bg1"/>
          </a:solidFill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crecer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BD31EB6-4E0A-3547-ACEC-DCC1CD6440A1}"/>
              </a:ext>
            </a:extLst>
          </p:cNvPr>
          <p:cNvSpPr/>
          <p:nvPr/>
        </p:nvSpPr>
        <p:spPr>
          <a:xfrm>
            <a:off x="10543142" y="258166"/>
            <a:ext cx="127795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EF2596-4CF3-B940-B7A4-9512D79580DE}"/>
              </a:ext>
            </a:extLst>
          </p:cNvPr>
          <p:cNvSpPr txBox="1"/>
          <p:nvPr/>
        </p:nvSpPr>
        <p:spPr>
          <a:xfrm>
            <a:off x="410630" y="947451"/>
            <a:ext cx="889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y Lucía juegan a un juego de palabras en clase.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dice una palabra y Lucía debe decir otra palabra. 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¿Cuál es la mejor opción?</a:t>
            </a:r>
          </a:p>
        </p:txBody>
      </p:sp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D5DC8D2A-E658-E541-A544-1150FEB41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85" y="2943319"/>
            <a:ext cx="2499911" cy="2499911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8983EAA-13F0-0E4A-8212-7A8D23D9DB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173" y="124069"/>
            <a:ext cx="1453308" cy="14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84CE3-1870-B24B-B60D-12768B54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458625"/>
            <a:ext cx="4460914" cy="400919"/>
          </a:xfrm>
        </p:spPr>
        <p:txBody>
          <a:bodyPr>
            <a:noAutofit/>
          </a:bodyPr>
          <a:lstStyle/>
          <a:p>
            <a:r>
              <a:rPr lang="es-GB" sz="2400" b="1" dirty="0"/>
              <a:t>Un juego de palabras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07038C2-AAD9-CC43-A839-FC63C112815E}"/>
              </a:ext>
            </a:extLst>
          </p:cNvPr>
          <p:cNvSpPr/>
          <p:nvPr/>
        </p:nvSpPr>
        <p:spPr>
          <a:xfrm>
            <a:off x="9586962" y="3429000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todo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02A0582-555F-4148-B431-29F015D248E8}"/>
              </a:ext>
            </a:extLst>
          </p:cNvPr>
          <p:cNvSpPr/>
          <p:nvPr/>
        </p:nvSpPr>
        <p:spPr>
          <a:xfrm>
            <a:off x="9586962" y="2516394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el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viento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160516-8867-A54F-893D-F7CA375BC868}"/>
              </a:ext>
            </a:extLst>
          </p:cNvPr>
          <p:cNvSpPr/>
          <p:nvPr/>
        </p:nvSpPr>
        <p:spPr>
          <a:xfrm>
            <a:off x="9586962" y="5179862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problema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928704-F009-234A-A6E0-5ABECED4E13F}"/>
              </a:ext>
            </a:extLst>
          </p:cNvPr>
          <p:cNvSpPr/>
          <p:nvPr/>
        </p:nvSpPr>
        <p:spPr>
          <a:xfrm>
            <a:off x="9586962" y="4290003"/>
            <a:ext cx="1897038" cy="764275"/>
          </a:xfrm>
          <a:prstGeom prst="roundRect">
            <a:avLst/>
          </a:prstGeom>
          <a:noFill/>
          <a:ln w="28575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efecto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Speech Bubble: Oval 16">
            <a:extLst>
              <a:ext uri="{FF2B5EF4-FFF2-40B4-BE49-F238E27FC236}">
                <a16:creationId xmlns:a16="http://schemas.microsoft.com/office/drawing/2014/main" id="{E72F4E28-506D-7F41-A696-A34BD462C114}"/>
              </a:ext>
            </a:extLst>
          </p:cNvPr>
          <p:cNvSpPr/>
          <p:nvPr/>
        </p:nvSpPr>
        <p:spPr>
          <a:xfrm>
            <a:off x="4256908" y="3145535"/>
            <a:ext cx="4825265" cy="1915994"/>
          </a:xfrm>
          <a:prstGeom prst="wedgeEllipseCallout">
            <a:avLst>
              <a:gd name="adj1" fmla="val -58212"/>
              <a:gd name="adj2" fmla="val 43112"/>
            </a:avLst>
          </a:prstGeom>
          <a:solidFill>
            <a:schemeClr val="bg1"/>
          </a:solidFill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perder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BD31EB6-4E0A-3547-ACEC-DCC1CD6440A1}"/>
              </a:ext>
            </a:extLst>
          </p:cNvPr>
          <p:cNvSpPr/>
          <p:nvPr/>
        </p:nvSpPr>
        <p:spPr>
          <a:xfrm>
            <a:off x="10543142" y="258166"/>
            <a:ext cx="127795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EF2596-4CF3-B940-B7A4-9512D79580DE}"/>
              </a:ext>
            </a:extLst>
          </p:cNvPr>
          <p:cNvSpPr txBox="1"/>
          <p:nvPr/>
        </p:nvSpPr>
        <p:spPr>
          <a:xfrm>
            <a:off x="410630" y="947451"/>
            <a:ext cx="889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y Lucía juegan a un juego de palabras en clase.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Daniel dice una palabra y Lucía debe decir otra palabra. </a:t>
            </a: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¿Cuál es la mejor opción?</a:t>
            </a:r>
          </a:p>
        </p:txBody>
      </p:sp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D5DC8D2A-E658-E541-A544-1150FEB41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85" y="2943319"/>
            <a:ext cx="2499911" cy="2499911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8983EAA-13F0-0E4A-8212-7A8D23D9DB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173" y="124069"/>
            <a:ext cx="1453308" cy="14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AC6A4-538E-7046-9C68-69168AF2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8166"/>
            <a:ext cx="8820150" cy="639293"/>
          </a:xfrm>
        </p:spPr>
        <p:txBody>
          <a:bodyPr>
            <a:noAutofit/>
          </a:bodyPr>
          <a:lstStyle/>
          <a:p>
            <a:r>
              <a:rPr lang="es-GB" sz="2000" b="1" dirty="0"/>
              <a:t>Aquí tienes información sobre problemas en el medioambiente. Escucha y escribe las palabras que no están.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9FE7FB-3A15-BC45-BD0C-FEF76EFA36BD}"/>
              </a:ext>
            </a:extLst>
          </p:cNvPr>
          <p:cNvSpPr txBox="1"/>
          <p:nvPr/>
        </p:nvSpPr>
        <p:spPr>
          <a:xfrm>
            <a:off x="228601" y="1220666"/>
            <a:ext cx="108321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Cuatro efectos graves del cambio climático en Latinoamérica [1/2]</a:t>
            </a:r>
            <a:endParaRPr lang="es-GB" sz="2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Los efectos del cambio climático ya son visibles en muchas partes de Latinoamérica, aunque mucha gente todavía no los reconoce.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El calor de la Tierra 1)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considerablemente después de la Revolución Industrial, y ahora sube cada año. Además, los gases en nuestro planeta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2)________ aumentar a un nivel máximo en 2018.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En la última celebración del evento “Clima y Medioambiente” los científicos 4)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los cuatro efectos principales del cambio climático en Latinoamérica: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   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1. Lluvias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 El año pasado muchos países 5)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demasiadas lluvias, los ríos 6)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rápidamente y el agua 7)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una gran cantidad de edificios.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B4E6A2BC-3E0F-2448-977D-9A1818D89BED}"/>
              </a:ext>
            </a:extLst>
          </p:cNvPr>
          <p:cNvSpPr/>
          <p:nvPr/>
        </p:nvSpPr>
        <p:spPr>
          <a:xfrm>
            <a:off x="8686800" y="258166"/>
            <a:ext cx="3241343" cy="35475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77B4160-64E4-0E41-A243-35451726643A}"/>
              </a:ext>
            </a:extLst>
          </p:cNvPr>
          <p:cNvSpPr/>
          <p:nvPr/>
        </p:nvSpPr>
        <p:spPr>
          <a:xfrm>
            <a:off x="1131299" y="2618147"/>
            <a:ext cx="1483314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subió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82602F9-FDE2-744D-B54F-AD714754D9AD}"/>
              </a:ext>
            </a:extLst>
          </p:cNvPr>
          <p:cNvSpPr/>
          <p:nvPr/>
        </p:nvSpPr>
        <p:spPr>
          <a:xfrm>
            <a:off x="9512670" y="2941687"/>
            <a:ext cx="1776632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parecieron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54C6F3E-EA9C-D64B-85A2-88B69962F1E9}"/>
              </a:ext>
            </a:extLst>
          </p:cNvPr>
          <p:cNvSpPr/>
          <p:nvPr/>
        </p:nvSpPr>
        <p:spPr>
          <a:xfrm>
            <a:off x="0" y="4313777"/>
            <a:ext cx="1964213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describieron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A064E42-FD4B-5448-B122-8FFA1314E59A}"/>
              </a:ext>
            </a:extLst>
          </p:cNvPr>
          <p:cNvSpPr/>
          <p:nvPr/>
        </p:nvSpPr>
        <p:spPr>
          <a:xfrm>
            <a:off x="5855338" y="5282583"/>
            <a:ext cx="1483314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sufrieron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C38C4B1-0C92-904C-B505-34F32BC87CA8}"/>
              </a:ext>
            </a:extLst>
          </p:cNvPr>
          <p:cNvSpPr/>
          <p:nvPr/>
        </p:nvSpPr>
        <p:spPr>
          <a:xfrm>
            <a:off x="228600" y="5637334"/>
            <a:ext cx="1513077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crecieron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1FF1078-BE5E-824C-B6A6-9B069159BF48}"/>
              </a:ext>
            </a:extLst>
          </p:cNvPr>
          <p:cNvSpPr/>
          <p:nvPr/>
        </p:nvSpPr>
        <p:spPr>
          <a:xfrm>
            <a:off x="4997103" y="5637334"/>
            <a:ext cx="1395071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rompió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F42370A-9AE5-184B-A070-A5FEF5CA6B8D}"/>
              </a:ext>
            </a:extLst>
          </p:cNvPr>
          <p:cNvSpPr/>
          <p:nvPr/>
        </p:nvSpPr>
        <p:spPr>
          <a:xfrm>
            <a:off x="8823904" y="792466"/>
            <a:ext cx="1496033" cy="35475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bg1"/>
                </a:solidFill>
              </a:rPr>
              <a:t>Ayuda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615EB6A-995D-504C-9753-8813EFC6B071}"/>
              </a:ext>
            </a:extLst>
          </p:cNvPr>
          <p:cNvGrpSpPr/>
          <p:nvPr/>
        </p:nvGrpSpPr>
        <p:grpSpPr>
          <a:xfrm>
            <a:off x="3018164" y="173106"/>
            <a:ext cx="5434412" cy="1047560"/>
            <a:chOff x="5623503" y="897460"/>
            <a:chExt cx="5434412" cy="1047560"/>
          </a:xfrm>
        </p:grpSpPr>
        <p:sp>
          <p:nvSpPr>
            <p:cNvPr id="21" name="Llamada rectangular redondeada 20">
              <a:extLst>
                <a:ext uri="{FF2B5EF4-FFF2-40B4-BE49-F238E27FC236}">
                  <a16:creationId xmlns:a16="http://schemas.microsoft.com/office/drawing/2014/main" id="{6F0493D0-009D-5243-88A1-422A29F87A76}"/>
                </a:ext>
              </a:extLst>
            </p:cNvPr>
            <p:cNvSpPr/>
            <p:nvPr/>
          </p:nvSpPr>
          <p:spPr>
            <a:xfrm>
              <a:off x="5623503" y="897460"/>
              <a:ext cx="5434412" cy="1047560"/>
            </a:xfrm>
            <a:prstGeom prst="wedgeRoundRectCallout">
              <a:avLst>
                <a:gd name="adj1" fmla="val 54633"/>
                <a:gd name="adj2" fmla="val 32278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GB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7D9A370-8F42-344C-B52C-91DF0CA55404}"/>
                </a:ext>
              </a:extLst>
            </p:cNvPr>
            <p:cNvSpPr txBox="1"/>
            <p:nvPr/>
          </p:nvSpPr>
          <p:spPr>
            <a:xfrm>
              <a:off x="5623503" y="929356"/>
              <a:ext cx="29258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go up = subir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seem = parecer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describe = describir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453FF9F-9233-8B4F-B26C-6EC22D822B91}"/>
                </a:ext>
              </a:extLst>
            </p:cNvPr>
            <p:cNvSpPr txBox="1"/>
            <p:nvPr/>
          </p:nvSpPr>
          <p:spPr>
            <a:xfrm>
              <a:off x="8488844" y="929356"/>
              <a:ext cx="243207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suffer = sufrir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grow = crecer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break = romper</a:t>
              </a: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8EA7D1EF-2C58-044D-B2A4-8ABB4B71F3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030" y="3333163"/>
            <a:ext cx="1043397" cy="11579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E19CE14-6A8F-714D-9BC6-3FABDBA71B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723" y="820702"/>
            <a:ext cx="1496033" cy="99137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8001BC7-C040-814C-BD1E-B89D3756A6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193" y="5221246"/>
            <a:ext cx="1499806" cy="10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AC6A4-538E-7046-9C68-69168AF2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8166"/>
            <a:ext cx="8820150" cy="639293"/>
          </a:xfrm>
        </p:spPr>
        <p:txBody>
          <a:bodyPr>
            <a:noAutofit/>
          </a:bodyPr>
          <a:lstStyle/>
          <a:p>
            <a:r>
              <a:rPr lang="es-GB" sz="2000" b="1" dirty="0"/>
              <a:t>Aquí tienes información sobre problemas en el medioambiente. Escucha y escribe las palabras que no están.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9FE7FB-3A15-BC45-BD0C-FEF76EFA36BD}"/>
              </a:ext>
            </a:extLst>
          </p:cNvPr>
          <p:cNvSpPr txBox="1"/>
          <p:nvPr/>
        </p:nvSpPr>
        <p:spPr>
          <a:xfrm>
            <a:off x="228600" y="1220666"/>
            <a:ext cx="109918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Cuatro efectos graves del cambio climático en Latinoamérica [2/2]</a:t>
            </a:r>
            <a:endParaRPr lang="es-GB" sz="2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2. Zonas muy secas.</a:t>
            </a:r>
            <a:r>
              <a:rPr lang="es-GB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En segundo lugar, en otras zonas de los mismos países los campos no 8)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suficientes lluvias, un problema para nuestras frutas y verduras. Además, muchos bosques 9)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3. Nivel del mar.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El calor 10)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nuestros polos* y los glaciares* no 13)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, así que el nivel del mar 14)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/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4. Vientos fuertes.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Los cambios en el clima 15)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vientos más</a:t>
            </a: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fuertes y muchas personas 16)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________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todo, especialmente en la costa.</a:t>
            </a:r>
          </a:p>
          <a:p>
            <a:pPr algn="just"/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Es esencial proteger el medioambiente para evitar estos daños. Cuidar la naturaleza es importante para nuestra vida y para nuestro futuro en el planeta.</a:t>
            </a:r>
          </a:p>
          <a:p>
            <a:pPr algn="just"/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B4E6A2BC-3E0F-2448-977D-9A1818D89BED}"/>
              </a:ext>
            </a:extLst>
          </p:cNvPr>
          <p:cNvSpPr/>
          <p:nvPr/>
        </p:nvSpPr>
        <p:spPr>
          <a:xfrm>
            <a:off x="8686800" y="258166"/>
            <a:ext cx="3241343" cy="35475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77B4160-64E4-0E41-A243-35451726643A}"/>
              </a:ext>
            </a:extLst>
          </p:cNvPr>
          <p:cNvSpPr/>
          <p:nvPr/>
        </p:nvSpPr>
        <p:spPr>
          <a:xfrm>
            <a:off x="1907839" y="2263381"/>
            <a:ext cx="1679240" cy="381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recibieron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F42370A-9AE5-184B-A070-A5FEF5CA6B8D}"/>
              </a:ext>
            </a:extLst>
          </p:cNvPr>
          <p:cNvSpPr/>
          <p:nvPr/>
        </p:nvSpPr>
        <p:spPr>
          <a:xfrm>
            <a:off x="8992413" y="784441"/>
            <a:ext cx="1496033" cy="35475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bg1"/>
                </a:solidFill>
              </a:rPr>
              <a:t>Ayuda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615EB6A-995D-504C-9753-8813EFC6B071}"/>
              </a:ext>
            </a:extLst>
          </p:cNvPr>
          <p:cNvGrpSpPr/>
          <p:nvPr/>
        </p:nvGrpSpPr>
        <p:grpSpPr>
          <a:xfrm>
            <a:off x="1824908" y="186981"/>
            <a:ext cx="6837998" cy="1406983"/>
            <a:chOff x="4240110" y="897459"/>
            <a:chExt cx="6837998" cy="1449312"/>
          </a:xfrm>
        </p:grpSpPr>
        <p:sp>
          <p:nvSpPr>
            <p:cNvPr id="21" name="Llamada rectangular redondeada 20">
              <a:extLst>
                <a:ext uri="{FF2B5EF4-FFF2-40B4-BE49-F238E27FC236}">
                  <a16:creationId xmlns:a16="http://schemas.microsoft.com/office/drawing/2014/main" id="{6F0493D0-009D-5243-88A1-422A29F87A76}"/>
                </a:ext>
              </a:extLst>
            </p:cNvPr>
            <p:cNvSpPr/>
            <p:nvPr/>
          </p:nvSpPr>
          <p:spPr>
            <a:xfrm>
              <a:off x="4240110" y="897459"/>
              <a:ext cx="6817805" cy="1449312"/>
            </a:xfrm>
            <a:prstGeom prst="wedgeRoundRectCallout">
              <a:avLst>
                <a:gd name="adj1" fmla="val 53361"/>
                <a:gd name="adj2" fmla="val 20745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GB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7D9A370-8F42-344C-B52C-91DF0CA55404}"/>
                </a:ext>
              </a:extLst>
            </p:cNvPr>
            <p:cNvSpPr txBox="1"/>
            <p:nvPr/>
          </p:nvSpPr>
          <p:spPr>
            <a:xfrm>
              <a:off x="4329684" y="958828"/>
              <a:ext cx="36968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receive = recibir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disappear = desaparecer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cover = cubrir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survive = sobrevivir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453FF9F-9233-8B4F-B26C-6EC22D822B91}"/>
                </a:ext>
              </a:extLst>
            </p:cNvPr>
            <p:cNvSpPr txBox="1"/>
            <p:nvPr/>
          </p:nvSpPr>
          <p:spPr>
            <a:xfrm>
              <a:off x="7974373" y="981666"/>
              <a:ext cx="31037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go up = subir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promote = promover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lose = perder</a:t>
              </a:r>
            </a:p>
          </p:txBody>
        </p:sp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72D8449-565A-2D41-AF95-533576BB3C0E}"/>
              </a:ext>
            </a:extLst>
          </p:cNvPr>
          <p:cNvSpPr/>
          <p:nvPr/>
        </p:nvSpPr>
        <p:spPr>
          <a:xfrm>
            <a:off x="5266318" y="2597601"/>
            <a:ext cx="2503449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desaparecieron.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3025157-1D32-794F-986E-B43D7C6ACFFB}"/>
              </a:ext>
            </a:extLst>
          </p:cNvPr>
          <p:cNvSpPr/>
          <p:nvPr/>
        </p:nvSpPr>
        <p:spPr>
          <a:xfrm>
            <a:off x="4330696" y="3212162"/>
            <a:ext cx="1609168" cy="407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cubrió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53EABE6-E409-3242-AA4A-03BFFA104E59}"/>
              </a:ext>
            </a:extLst>
          </p:cNvPr>
          <p:cNvSpPr/>
          <p:nvPr/>
        </p:nvSpPr>
        <p:spPr>
          <a:xfrm>
            <a:off x="0" y="3618875"/>
            <a:ext cx="2062730" cy="3742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sobrevivieron,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33D2434-09DE-3C4B-A325-CFB8B3D5B8A9}"/>
              </a:ext>
            </a:extLst>
          </p:cNvPr>
          <p:cNvSpPr/>
          <p:nvPr/>
        </p:nvSpPr>
        <p:spPr>
          <a:xfrm>
            <a:off x="5243907" y="3650411"/>
            <a:ext cx="1609167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subió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556095-96A8-D647-95B0-BA54FA4482CE}"/>
              </a:ext>
            </a:extLst>
          </p:cNvPr>
          <p:cNvSpPr/>
          <p:nvPr/>
        </p:nvSpPr>
        <p:spPr>
          <a:xfrm>
            <a:off x="6044696" y="4308288"/>
            <a:ext cx="1609167" cy="355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promovió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0EA46B3-6DAE-B641-BF21-2FB38BAEE5C0}"/>
              </a:ext>
            </a:extLst>
          </p:cNvPr>
          <p:cNvSpPr/>
          <p:nvPr/>
        </p:nvSpPr>
        <p:spPr>
          <a:xfrm>
            <a:off x="4053500" y="4622732"/>
            <a:ext cx="1609166" cy="355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perdieron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30977F-7025-8040-A0BC-271BD92B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7385" y="3650411"/>
            <a:ext cx="1831537" cy="137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ural disaster clipart transparent background - Clip Art Library">
            <a:extLst>
              <a:ext uri="{FF2B5EF4-FFF2-40B4-BE49-F238E27FC236}">
                <a16:creationId xmlns:a16="http://schemas.microsoft.com/office/drawing/2014/main" id="{4DB04B87-1B4B-4B40-9164-1CE40809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0930" y="1642810"/>
            <a:ext cx="1241142" cy="124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7C19E7-79B1-CC4F-9D4B-AD3B08E4A3A6}"/>
              </a:ext>
            </a:extLst>
          </p:cNvPr>
          <p:cNvSpPr txBox="1"/>
          <p:nvPr/>
        </p:nvSpPr>
        <p:spPr>
          <a:xfrm>
            <a:off x="6984891" y="6022614"/>
            <a:ext cx="5157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*(el) polo = pole    *(el) glaciar = glacier </a:t>
            </a:r>
          </a:p>
        </p:txBody>
      </p:sp>
    </p:spTree>
    <p:extLst>
      <p:ext uri="{BB962C8B-B14F-4D97-AF65-F5344CB8AC3E}">
        <p14:creationId xmlns:p14="http://schemas.microsoft.com/office/powerpoint/2010/main" val="244537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AC6A4-538E-7046-9C68-69168AF2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8166"/>
            <a:ext cx="8820150" cy="639293"/>
          </a:xfrm>
        </p:spPr>
        <p:txBody>
          <a:bodyPr>
            <a:noAutofit/>
          </a:bodyPr>
          <a:lstStyle/>
          <a:p>
            <a:r>
              <a:rPr lang="es-GB" sz="2000" b="1" dirty="0"/>
              <a:t>Aquí tienes un artículo sobre problemas en el medioambiente. En parejas, lee el texto y cambia las palabras en inglés a español.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9FE7FB-3A15-BC45-BD0C-FEF76EFA36BD}"/>
              </a:ext>
            </a:extLst>
          </p:cNvPr>
          <p:cNvSpPr txBox="1"/>
          <p:nvPr/>
        </p:nvSpPr>
        <p:spPr>
          <a:xfrm>
            <a:off x="228601" y="1220666"/>
            <a:ext cx="108321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Cuatro efectos graves del cambio climático en Latinoamérica [1/2]</a:t>
            </a:r>
            <a:endParaRPr lang="es-GB" sz="2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Los efectos del cambio climático ya son visibles en muchas partes de Latinoamérica, aunque mucha gente todavía no los reconoce.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El calor de la Tierra  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subió  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considerablemente después de la Revolución Industrial, y ahora sube cada año. Además, los gases en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nuestro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planeta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parecieron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aumentar a un nivel máximo en 2018.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En la última celebración del evento “Clima y Medioambiente” los científicos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describieron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los cuatro efectos principales del cambio climático en Latinoamérica: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   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1. Lluvias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 El año pasado muchos países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sufrieron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demasiadas lluvias, los ríos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crecieron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rápidamente y el agua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rompió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una gran cantidad de edificios.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B4E6A2BC-3E0F-2448-977D-9A1818D89BED}"/>
              </a:ext>
            </a:extLst>
          </p:cNvPr>
          <p:cNvSpPr/>
          <p:nvPr/>
        </p:nvSpPr>
        <p:spPr>
          <a:xfrm>
            <a:off x="8686800" y="258166"/>
            <a:ext cx="3241343" cy="35475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77B4160-64E4-0E41-A243-35451726643A}"/>
              </a:ext>
            </a:extLst>
          </p:cNvPr>
          <p:cNvSpPr/>
          <p:nvPr/>
        </p:nvSpPr>
        <p:spPr>
          <a:xfrm>
            <a:off x="1029903" y="2623782"/>
            <a:ext cx="1204752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went up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C7B6414-3242-154C-8D9E-9B650080AF99}"/>
              </a:ext>
            </a:extLst>
          </p:cNvPr>
          <p:cNvSpPr/>
          <p:nvPr/>
        </p:nvSpPr>
        <p:spPr>
          <a:xfrm>
            <a:off x="5738795" y="2978533"/>
            <a:ext cx="1025678" cy="3547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our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82602F9-FDE2-744D-B54F-AD714754D9AD}"/>
              </a:ext>
            </a:extLst>
          </p:cNvPr>
          <p:cNvSpPr/>
          <p:nvPr/>
        </p:nvSpPr>
        <p:spPr>
          <a:xfrm>
            <a:off x="8016656" y="2978533"/>
            <a:ext cx="1516820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seemed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54C6F3E-EA9C-D64B-85A2-88B69962F1E9}"/>
              </a:ext>
            </a:extLst>
          </p:cNvPr>
          <p:cNvSpPr/>
          <p:nvPr/>
        </p:nvSpPr>
        <p:spPr>
          <a:xfrm>
            <a:off x="228600" y="4305212"/>
            <a:ext cx="1826272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described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A064E42-FD4B-5448-B122-8FFA1314E59A}"/>
              </a:ext>
            </a:extLst>
          </p:cNvPr>
          <p:cNvSpPr/>
          <p:nvPr/>
        </p:nvSpPr>
        <p:spPr>
          <a:xfrm>
            <a:off x="5992504" y="5282583"/>
            <a:ext cx="1276654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suffered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C38C4B1-0C92-904C-B505-34F32BC87CA8}"/>
              </a:ext>
            </a:extLst>
          </p:cNvPr>
          <p:cNvSpPr/>
          <p:nvPr/>
        </p:nvSpPr>
        <p:spPr>
          <a:xfrm>
            <a:off x="288601" y="5637334"/>
            <a:ext cx="1367459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grew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1FF1078-BE5E-824C-B6A6-9B069159BF48}"/>
              </a:ext>
            </a:extLst>
          </p:cNvPr>
          <p:cNvSpPr/>
          <p:nvPr/>
        </p:nvSpPr>
        <p:spPr>
          <a:xfrm>
            <a:off x="4878924" y="5637334"/>
            <a:ext cx="1025678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broke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F42370A-9AE5-184B-A070-A5FEF5CA6B8D}"/>
              </a:ext>
            </a:extLst>
          </p:cNvPr>
          <p:cNvSpPr/>
          <p:nvPr/>
        </p:nvSpPr>
        <p:spPr>
          <a:xfrm>
            <a:off x="8823904" y="792466"/>
            <a:ext cx="1496033" cy="35475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bg1"/>
                </a:solidFill>
              </a:rPr>
              <a:t>Ayuda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615EB6A-995D-504C-9753-8813EFC6B071}"/>
              </a:ext>
            </a:extLst>
          </p:cNvPr>
          <p:cNvGrpSpPr/>
          <p:nvPr/>
        </p:nvGrpSpPr>
        <p:grpSpPr>
          <a:xfrm>
            <a:off x="3066703" y="88525"/>
            <a:ext cx="5434412" cy="1047560"/>
            <a:chOff x="5623503" y="897460"/>
            <a:chExt cx="5434412" cy="1047560"/>
          </a:xfrm>
        </p:grpSpPr>
        <p:sp>
          <p:nvSpPr>
            <p:cNvPr id="21" name="Llamada rectangular redondeada 20">
              <a:extLst>
                <a:ext uri="{FF2B5EF4-FFF2-40B4-BE49-F238E27FC236}">
                  <a16:creationId xmlns:a16="http://schemas.microsoft.com/office/drawing/2014/main" id="{6F0493D0-009D-5243-88A1-422A29F87A76}"/>
                </a:ext>
              </a:extLst>
            </p:cNvPr>
            <p:cNvSpPr/>
            <p:nvPr/>
          </p:nvSpPr>
          <p:spPr>
            <a:xfrm>
              <a:off x="5623503" y="897460"/>
              <a:ext cx="5434412" cy="1047560"/>
            </a:xfrm>
            <a:prstGeom prst="wedgeRoundRectCallout">
              <a:avLst>
                <a:gd name="adj1" fmla="val 54633"/>
                <a:gd name="adj2" fmla="val 32278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GB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7D9A370-8F42-344C-B52C-91DF0CA55404}"/>
                </a:ext>
              </a:extLst>
            </p:cNvPr>
            <p:cNvSpPr txBox="1"/>
            <p:nvPr/>
          </p:nvSpPr>
          <p:spPr>
            <a:xfrm>
              <a:off x="5623503" y="929356"/>
              <a:ext cx="29258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go up = subir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seem = parecer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describe = describir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453FF9F-9233-8B4F-B26C-6EC22D822B91}"/>
                </a:ext>
              </a:extLst>
            </p:cNvPr>
            <p:cNvSpPr txBox="1"/>
            <p:nvPr/>
          </p:nvSpPr>
          <p:spPr>
            <a:xfrm>
              <a:off x="8488844" y="929356"/>
              <a:ext cx="243207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suffer = sufrir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grow = crecer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break = romper</a:t>
              </a: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8EA7D1EF-2C58-044D-B2A4-8ABB4B71F3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030" y="3070974"/>
            <a:ext cx="1043397" cy="11579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E19CE14-6A8F-714D-9BC6-3FABDBA71B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723" y="820702"/>
            <a:ext cx="1496033" cy="99137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8001BC7-C040-814C-BD1E-B89D3756A6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193" y="5221246"/>
            <a:ext cx="1499806" cy="1033200"/>
          </a:xfrm>
          <a:prstGeom prst="rect">
            <a:avLst/>
          </a:prstGeom>
        </p:spPr>
      </p:pic>
      <p:pic>
        <p:nvPicPr>
          <p:cNvPr id="3" name="Part 1 Text Cuatro efectos graves.wav" descr="Part 1 Text Cuatro efectos graves.wav">
            <a:hlinkClick r:id="" action="ppaction://media"/>
            <a:extLst>
              <a:ext uri="{FF2B5EF4-FFF2-40B4-BE49-F238E27FC236}">
                <a16:creationId xmlns:a16="http://schemas.microsoft.com/office/drawing/2014/main" id="{A3B7CEF9-0339-3E46-9440-7A6CED0D3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3530" y="12206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2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7" y="1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089591" y="258167"/>
            <a:ext cx="183855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leer / 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8757" y="1030038"/>
            <a:ext cx="9522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7628" y="4355579"/>
            <a:ext cx="228551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[forest]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5459" y="1809753"/>
            <a:ext cx="2361808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promover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5459" y="3675685"/>
            <a:ext cx="200530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resolver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8200" y="1788186"/>
            <a:ext cx="237294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vidrio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62021" y="3657721"/>
            <a:ext cx="292997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bosque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75459" y="5389561"/>
            <a:ext cx="200530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62021" y="5371597"/>
            <a:ext cx="2498570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gobierno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928" y="1321479"/>
            <a:ext cx="2285510" cy="13849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oper Black" panose="0208090404030B020404" pitchFamily="18" charset="77"/>
              </a:rPr>
              <a:t>to promote, promoting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928" y="4261201"/>
            <a:ext cx="228551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resolve, resolving]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18041" y="2318161"/>
            <a:ext cx="228551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[glass]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C2B5288-96C9-B046-B539-6CD71EE2DC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62" y="2876208"/>
            <a:ext cx="1731241" cy="13849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5C15B23-AB21-E840-9D0E-7830743315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28" y="3018415"/>
            <a:ext cx="2005309" cy="1317774"/>
          </a:xfrm>
          <a:prstGeom prst="rect">
            <a:avLst/>
          </a:prstGeom>
        </p:spPr>
      </p:pic>
      <p:sp>
        <p:nvSpPr>
          <p:cNvPr id="29" name="TextBox 26">
            <a:extLst>
              <a:ext uri="{FF2B5EF4-FFF2-40B4-BE49-F238E27FC236}">
                <a16:creationId xmlns:a16="http://schemas.microsoft.com/office/drawing/2014/main" id="{DAD2F4F0-A235-DF41-A49D-9339A0ACA0D0}"/>
              </a:ext>
            </a:extLst>
          </p:cNvPr>
          <p:cNvSpPr txBox="1"/>
          <p:nvPr/>
        </p:nvSpPr>
        <p:spPr>
          <a:xfrm>
            <a:off x="312928" y="5389564"/>
            <a:ext cx="2285510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Britannic Bold" panose="020B0903060703020204" pitchFamily="34" charset="77"/>
              </a:rPr>
              <a:t>use</a:t>
            </a: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822AB9D0-E323-7A4F-87B2-6092B5A57A32}"/>
              </a:ext>
            </a:extLst>
          </p:cNvPr>
          <p:cNvSpPr txBox="1"/>
          <p:nvPr/>
        </p:nvSpPr>
        <p:spPr>
          <a:xfrm>
            <a:off x="6367366" y="5355980"/>
            <a:ext cx="271083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Lucida Console" panose="020B0609040504020204" pitchFamily="49" charset="0"/>
              </a:rPr>
              <a:t>government</a:t>
            </a:r>
          </a:p>
        </p:txBody>
      </p:sp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72DECDB0-DDE7-184B-9EA7-8159AD536157}"/>
              </a:ext>
            </a:extLst>
          </p:cNvPr>
          <p:cNvSpPr/>
          <p:nvPr/>
        </p:nvSpPr>
        <p:spPr>
          <a:xfrm flipH="1">
            <a:off x="5500855" y="1970255"/>
            <a:ext cx="514350" cy="3441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Flecha derecha 32">
            <a:extLst>
              <a:ext uri="{FF2B5EF4-FFF2-40B4-BE49-F238E27FC236}">
                <a16:creationId xmlns:a16="http://schemas.microsoft.com/office/drawing/2014/main" id="{AB72FC04-28CB-3945-8E7B-279D4A166AF7}"/>
              </a:ext>
            </a:extLst>
          </p:cNvPr>
          <p:cNvSpPr/>
          <p:nvPr/>
        </p:nvSpPr>
        <p:spPr>
          <a:xfrm flipH="1">
            <a:off x="5500855" y="3709224"/>
            <a:ext cx="514350" cy="3441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Llamada rectangular redondeada 24">
            <a:extLst>
              <a:ext uri="{FF2B5EF4-FFF2-40B4-BE49-F238E27FC236}">
                <a16:creationId xmlns:a16="http://schemas.microsoft.com/office/drawing/2014/main" id="{6D4364F3-D30D-924D-85A2-EFBEA8D35AD1}"/>
              </a:ext>
            </a:extLst>
          </p:cNvPr>
          <p:cNvSpPr/>
          <p:nvPr/>
        </p:nvSpPr>
        <p:spPr>
          <a:xfrm>
            <a:off x="5694292" y="1127193"/>
            <a:ext cx="5112738" cy="1661113"/>
          </a:xfrm>
          <a:prstGeom prst="wedgeRoundRectCallout">
            <a:avLst>
              <a:gd name="adj1" fmla="val -54346"/>
              <a:gd name="adj2" fmla="val -11301"/>
              <a:gd name="adj3" fmla="val 16667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two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verbs have a change (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o&gt;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stem (the beginning of the verb) for ‘I’, ‘you singular’, ‘he/she’ and ‘they’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prom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ue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ve (s/he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it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promotes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), res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ue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lven (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resolve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)...</a:t>
            </a:r>
          </a:p>
        </p:txBody>
      </p:sp>
      <p:sp>
        <p:nvSpPr>
          <p:cNvPr id="31" name="Llamada rectangular redondeada 30">
            <a:extLst>
              <a:ext uri="{FF2B5EF4-FFF2-40B4-BE49-F238E27FC236}">
                <a16:creationId xmlns:a16="http://schemas.microsoft.com/office/drawing/2014/main" id="{1FDF4259-BE5B-AB4C-BF07-C265D4C6B4E6}"/>
              </a:ext>
            </a:extLst>
          </p:cNvPr>
          <p:cNvSpPr/>
          <p:nvPr/>
        </p:nvSpPr>
        <p:spPr>
          <a:xfrm>
            <a:off x="5364590" y="4555633"/>
            <a:ext cx="5112738" cy="1661113"/>
          </a:xfrm>
          <a:prstGeom prst="wedgeRoundRectCallout">
            <a:avLst>
              <a:gd name="adj1" fmla="val -54346"/>
              <a:gd name="adj2" fmla="val -11301"/>
              <a:gd name="adj3" fmla="val 16667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Note: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this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word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is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noun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algn="ctr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example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Es bueno promover 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el uso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del transporte público=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It’s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good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promote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 use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public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transport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1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1" grpId="0"/>
      <p:bldP spid="21" grpId="1"/>
      <p:bldP spid="20" grpId="0"/>
      <p:bldP spid="20" grpId="1"/>
      <p:bldP spid="24" grpId="0"/>
      <p:bldP spid="24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13" grpId="2" animBg="1"/>
      <p:bldP spid="13" grpId="3" animBg="1"/>
      <p:bldP spid="33" grpId="2" animBg="1"/>
      <p:bldP spid="33" grpId="3" animBg="1"/>
      <p:bldP spid="25" grpId="2" animBg="1"/>
      <p:bldP spid="25" grpId="3" animBg="1"/>
      <p:bldP spid="31" grpId="0" animBg="1"/>
      <p:bldP spid="3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AC6A4-538E-7046-9C68-69168AF2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8166"/>
            <a:ext cx="8820150" cy="639293"/>
          </a:xfrm>
        </p:spPr>
        <p:txBody>
          <a:bodyPr>
            <a:noAutofit/>
          </a:bodyPr>
          <a:lstStyle/>
          <a:p>
            <a:r>
              <a:rPr lang="es-GB" sz="2000" b="1" dirty="0"/>
              <a:t>Aquí tienes un artículo sobre problemas en el medioambiente. En parejas, lee el texto y cambia las palabras en inglés a español.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9FE7FB-3A15-BC45-BD0C-FEF76EFA36BD}"/>
              </a:ext>
            </a:extLst>
          </p:cNvPr>
          <p:cNvSpPr txBox="1"/>
          <p:nvPr/>
        </p:nvSpPr>
        <p:spPr>
          <a:xfrm>
            <a:off x="228600" y="1220666"/>
            <a:ext cx="109918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Cuatro efectos graves del cambio climático en Latinoamérica [2/2]</a:t>
            </a:r>
            <a:endParaRPr lang="es-GB" sz="2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2. Zonas muy secas.</a:t>
            </a:r>
            <a:r>
              <a:rPr lang="es-GB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En segundo lugar, en otras zonas de los mismos países los campos no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recibieron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suficientes lluvias, un problema para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nuestras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frutas y verduras. Además, muchos bosques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desaparecieron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3. Nivel del mar.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El calor 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cubrió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nuestros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polos* y los glaciares* no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sobrevivieron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, así que el nivel del mar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subió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/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4. Vientos fuertes. 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Los cambios en el clima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promovieron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vientos más</a:t>
            </a: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fuertes y muchas personas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perdieron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todo, especialmente en la costa.</a:t>
            </a:r>
          </a:p>
          <a:p>
            <a:pPr algn="just"/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Es esencial proteger el medioambiente para evitar estos daños. Cuidar la naturaleza es importante para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nuestra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vida y para 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nuestro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futuro en el planeta.</a:t>
            </a:r>
          </a:p>
          <a:p>
            <a:pPr algn="just"/>
            <a:endParaRPr lang="es-ES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B4E6A2BC-3E0F-2448-977D-9A1818D89BED}"/>
              </a:ext>
            </a:extLst>
          </p:cNvPr>
          <p:cNvSpPr/>
          <p:nvPr/>
        </p:nvSpPr>
        <p:spPr>
          <a:xfrm>
            <a:off x="8686800" y="258166"/>
            <a:ext cx="3241343" cy="35475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77B4160-64E4-0E41-A243-35451726643A}"/>
              </a:ext>
            </a:extLst>
          </p:cNvPr>
          <p:cNvSpPr/>
          <p:nvPr/>
        </p:nvSpPr>
        <p:spPr>
          <a:xfrm>
            <a:off x="1965561" y="2263382"/>
            <a:ext cx="1460649" cy="355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received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F42370A-9AE5-184B-A070-A5FEF5CA6B8D}"/>
              </a:ext>
            </a:extLst>
          </p:cNvPr>
          <p:cNvSpPr/>
          <p:nvPr/>
        </p:nvSpPr>
        <p:spPr>
          <a:xfrm>
            <a:off x="8992413" y="784441"/>
            <a:ext cx="1496033" cy="35475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bg1"/>
                </a:solidFill>
              </a:rPr>
              <a:t>Ayuda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615EB6A-995D-504C-9753-8813EFC6B071}"/>
              </a:ext>
            </a:extLst>
          </p:cNvPr>
          <p:cNvGrpSpPr/>
          <p:nvPr/>
        </p:nvGrpSpPr>
        <p:grpSpPr>
          <a:xfrm>
            <a:off x="1757131" y="71445"/>
            <a:ext cx="6837998" cy="1406983"/>
            <a:chOff x="4240110" y="897459"/>
            <a:chExt cx="6837998" cy="1449312"/>
          </a:xfrm>
        </p:grpSpPr>
        <p:sp>
          <p:nvSpPr>
            <p:cNvPr id="21" name="Llamada rectangular redondeada 20">
              <a:extLst>
                <a:ext uri="{FF2B5EF4-FFF2-40B4-BE49-F238E27FC236}">
                  <a16:creationId xmlns:a16="http://schemas.microsoft.com/office/drawing/2014/main" id="{6F0493D0-009D-5243-88A1-422A29F87A76}"/>
                </a:ext>
              </a:extLst>
            </p:cNvPr>
            <p:cNvSpPr/>
            <p:nvPr/>
          </p:nvSpPr>
          <p:spPr>
            <a:xfrm>
              <a:off x="4240110" y="897459"/>
              <a:ext cx="6817805" cy="1449312"/>
            </a:xfrm>
            <a:prstGeom prst="wedgeRoundRectCallout">
              <a:avLst>
                <a:gd name="adj1" fmla="val 53361"/>
                <a:gd name="adj2" fmla="val 20745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GB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7D9A370-8F42-344C-B52C-91DF0CA55404}"/>
                </a:ext>
              </a:extLst>
            </p:cNvPr>
            <p:cNvSpPr txBox="1"/>
            <p:nvPr/>
          </p:nvSpPr>
          <p:spPr>
            <a:xfrm>
              <a:off x="4329684" y="958828"/>
              <a:ext cx="36968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receive = recibir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disappear = desaparecer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cover = cubrir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survive = sobrevivir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453FF9F-9233-8B4F-B26C-6EC22D822B91}"/>
                </a:ext>
              </a:extLst>
            </p:cNvPr>
            <p:cNvSpPr txBox="1"/>
            <p:nvPr/>
          </p:nvSpPr>
          <p:spPr>
            <a:xfrm>
              <a:off x="7974373" y="981666"/>
              <a:ext cx="31037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go up = subir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promote = promover</a:t>
              </a:r>
            </a:p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to lose = perder</a:t>
              </a:r>
            </a:p>
          </p:txBody>
        </p: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C5A28592-B4D5-504A-9A82-DEA65D6DA984}"/>
              </a:ext>
            </a:extLst>
          </p:cNvPr>
          <p:cNvSpPr/>
          <p:nvPr/>
        </p:nvSpPr>
        <p:spPr>
          <a:xfrm>
            <a:off x="8848056" y="2263381"/>
            <a:ext cx="1210344" cy="3550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our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72D8449-565A-2D41-AF95-533576BB3C0E}"/>
              </a:ext>
            </a:extLst>
          </p:cNvPr>
          <p:cNvSpPr/>
          <p:nvPr/>
        </p:nvSpPr>
        <p:spPr>
          <a:xfrm>
            <a:off x="5269456" y="2618438"/>
            <a:ext cx="2206342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disappeared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3025157-1D32-794F-986E-B43D7C6ACFFB}"/>
              </a:ext>
            </a:extLst>
          </p:cNvPr>
          <p:cNvSpPr/>
          <p:nvPr/>
        </p:nvSpPr>
        <p:spPr>
          <a:xfrm>
            <a:off x="4366942" y="3210876"/>
            <a:ext cx="1357582" cy="395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covered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61B8B862-BFC9-AD49-ADEA-F072DF547726}"/>
              </a:ext>
            </a:extLst>
          </p:cNvPr>
          <p:cNvSpPr/>
          <p:nvPr/>
        </p:nvSpPr>
        <p:spPr>
          <a:xfrm>
            <a:off x="5832917" y="3210876"/>
            <a:ext cx="1210344" cy="39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our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53EABE6-E409-3242-AA4A-03BFFA104E59}"/>
              </a:ext>
            </a:extLst>
          </p:cNvPr>
          <p:cNvSpPr/>
          <p:nvPr/>
        </p:nvSpPr>
        <p:spPr>
          <a:xfrm>
            <a:off x="257164" y="3650410"/>
            <a:ext cx="1872577" cy="355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survived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33D2434-09DE-3C4B-A325-CFB8B3D5B8A9}"/>
              </a:ext>
            </a:extLst>
          </p:cNvPr>
          <p:cNvSpPr/>
          <p:nvPr/>
        </p:nvSpPr>
        <p:spPr>
          <a:xfrm>
            <a:off x="5430033" y="3627207"/>
            <a:ext cx="1424622" cy="3547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went up.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556095-96A8-D647-95B0-BA54FA4482CE}"/>
              </a:ext>
            </a:extLst>
          </p:cNvPr>
          <p:cNvSpPr/>
          <p:nvPr/>
        </p:nvSpPr>
        <p:spPr>
          <a:xfrm>
            <a:off x="6024646" y="4280234"/>
            <a:ext cx="1796722" cy="355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promoted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0EA46B3-6DAE-B641-BF21-2FB38BAEE5C0}"/>
              </a:ext>
            </a:extLst>
          </p:cNvPr>
          <p:cNvSpPr/>
          <p:nvPr/>
        </p:nvSpPr>
        <p:spPr>
          <a:xfrm>
            <a:off x="4068307" y="4625236"/>
            <a:ext cx="1361726" cy="355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lost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909F6A68-154D-A541-B565-9A1861894FA5}"/>
              </a:ext>
            </a:extLst>
          </p:cNvPr>
          <p:cNvSpPr/>
          <p:nvPr/>
        </p:nvSpPr>
        <p:spPr>
          <a:xfrm>
            <a:off x="4514180" y="5623572"/>
            <a:ext cx="1029494" cy="39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our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54C6BD5-852A-9C42-9E3C-BEA8C59B436C}"/>
              </a:ext>
            </a:extLst>
          </p:cNvPr>
          <p:cNvSpPr/>
          <p:nvPr/>
        </p:nvSpPr>
        <p:spPr>
          <a:xfrm>
            <a:off x="7228309" y="5623571"/>
            <a:ext cx="1029494" cy="39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our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30977F-7025-8040-A0BC-271BD92B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3299" y="3650411"/>
            <a:ext cx="1831537" cy="137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ural disaster clipart transparent background - Clip Art Library">
            <a:extLst>
              <a:ext uri="{FF2B5EF4-FFF2-40B4-BE49-F238E27FC236}">
                <a16:creationId xmlns:a16="http://schemas.microsoft.com/office/drawing/2014/main" id="{4DB04B87-1B4B-4B40-9164-1CE40809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0930" y="1642810"/>
            <a:ext cx="1241142" cy="124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7C19E7-79B1-CC4F-9D4B-AD3B08E4A3A6}"/>
              </a:ext>
            </a:extLst>
          </p:cNvPr>
          <p:cNvSpPr txBox="1"/>
          <p:nvPr/>
        </p:nvSpPr>
        <p:spPr>
          <a:xfrm>
            <a:off x="7161838" y="6019412"/>
            <a:ext cx="5157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*(el) polo = pole    *(el) glaciar = glacier </a:t>
            </a:r>
          </a:p>
        </p:txBody>
      </p:sp>
      <p:pic>
        <p:nvPicPr>
          <p:cNvPr id="3" name="Part 2 Text Cuatro efectos graves.wav" descr="Part 2 Text Cuatro efectos graves.wav">
            <a:hlinkClick r:id="" action="ppaction://media"/>
            <a:extLst>
              <a:ext uri="{FF2B5EF4-FFF2-40B4-BE49-F238E27FC236}">
                <a16:creationId xmlns:a16="http://schemas.microsoft.com/office/drawing/2014/main" id="{C16D5CBE-C652-9248-B577-DAAE37A5E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72907" y="11733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0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62" y="91916"/>
            <a:ext cx="10333338" cy="1325563"/>
          </a:xfrm>
        </p:spPr>
        <p:txBody>
          <a:bodyPr>
            <a:normAutofit/>
          </a:bodyPr>
          <a:lstStyle/>
          <a:p>
            <a:r>
              <a:rPr lang="en-GB" sz="2400" b="1" dirty="0" err="1"/>
              <a:t>Aquí</a:t>
            </a:r>
            <a:r>
              <a:rPr lang="en-GB" sz="2400" b="1" dirty="0"/>
              <a:t> hay </a:t>
            </a:r>
            <a:r>
              <a:rPr lang="en-GB" sz="2400" b="1" dirty="0" err="1"/>
              <a:t>unas</a:t>
            </a:r>
            <a:r>
              <a:rPr lang="en-GB" sz="2400" b="1" dirty="0"/>
              <a:t> </a:t>
            </a:r>
            <a:r>
              <a:rPr lang="en-GB" sz="2400" b="1" dirty="0" err="1"/>
              <a:t>frases</a:t>
            </a:r>
            <a:r>
              <a:rPr lang="en-GB" sz="2400" b="1" dirty="0"/>
              <a:t> del </a:t>
            </a:r>
            <a:r>
              <a:rPr lang="en-GB" sz="2400" b="1" dirty="0" err="1"/>
              <a:t>texto</a:t>
            </a:r>
            <a:r>
              <a:rPr lang="en-GB" sz="2400" b="1" dirty="0"/>
              <a:t> </a:t>
            </a:r>
            <a:r>
              <a:rPr lang="en-GB" sz="2400" b="1" dirty="0" err="1"/>
              <a:t>en</a:t>
            </a:r>
            <a:r>
              <a:rPr lang="en-GB" sz="2400" b="1" dirty="0"/>
              <a:t> </a:t>
            </a:r>
            <a:r>
              <a:rPr lang="en-GB" sz="2400" b="1" dirty="0" err="1"/>
              <a:t>inglés</a:t>
            </a:r>
            <a:r>
              <a:rPr lang="en-GB" sz="2400" b="1" dirty="0"/>
              <a:t>. </a:t>
            </a:r>
            <a:r>
              <a:rPr lang="en-GB" sz="2400" b="1" dirty="0" err="1"/>
              <a:t>Completa</a:t>
            </a:r>
            <a:r>
              <a:rPr lang="en-GB" sz="2400" b="1" dirty="0"/>
              <a:t> las </a:t>
            </a:r>
            <a:r>
              <a:rPr lang="en-GB" sz="2400" b="1" dirty="0" err="1"/>
              <a:t>traducciones</a:t>
            </a:r>
            <a:r>
              <a:rPr lang="en-GB" sz="2400" b="1" dirty="0"/>
              <a:t> </a:t>
            </a:r>
            <a:r>
              <a:rPr lang="en-GB" sz="2400" b="1" dirty="0" err="1"/>
              <a:t>en</a:t>
            </a:r>
            <a:r>
              <a:rPr lang="en-GB" sz="2400" b="1" dirty="0"/>
              <a:t> </a:t>
            </a:r>
            <a:r>
              <a:rPr lang="en-GB" sz="2400" b="1" dirty="0" err="1"/>
              <a:t>español</a:t>
            </a:r>
            <a:r>
              <a:rPr lang="en-GB" sz="2400" b="1" dirty="0"/>
              <a:t>. </a:t>
            </a:r>
            <a:r>
              <a:rPr lang="en-GB" sz="2400" b="1" dirty="0" err="1"/>
              <a:t>Usa</a:t>
            </a:r>
            <a:r>
              <a:rPr lang="en-GB" sz="2400" b="1" dirty="0"/>
              <a:t> la forma </a:t>
            </a:r>
            <a:r>
              <a:rPr lang="en-GB" sz="2400" b="1" dirty="0" err="1"/>
              <a:t>correcta</a:t>
            </a:r>
            <a:r>
              <a:rPr lang="en-GB" sz="2400" b="1" dirty="0"/>
              <a:t> de ‘</a:t>
            </a:r>
            <a:r>
              <a:rPr lang="en-GB" sz="2400" b="1" dirty="0" err="1"/>
              <a:t>nuestro</a:t>
            </a:r>
            <a:r>
              <a:rPr lang="en-GB" sz="2400" b="1" dirty="0"/>
              <a:t>’.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039" y="5212685"/>
            <a:ext cx="751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The gases on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our planet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seemed to increase.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039" y="5674350"/>
            <a:ext cx="904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Los gases en </a:t>
            </a:r>
            <a:r>
              <a:rPr kumimoji="0" lang="es-ES" sz="24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_________ _________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parecieron aumentar.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039" y="1186646"/>
            <a:ext cx="751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The lack of rain is a problem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our fruits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939" y="1648310"/>
            <a:ext cx="979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falta de lluvia es un problema para </a:t>
            </a:r>
            <a:r>
              <a:rPr kumimoji="0" lang="es-ES" sz="24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_________</a:t>
            </a: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s-ES" sz="24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039" y="2251910"/>
            <a:ext cx="751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The heat covered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our poles*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939" y="2713575"/>
            <a:ext cx="904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 calor cubrió </a:t>
            </a:r>
            <a:r>
              <a:rPr kumimoji="0" lang="es-ES" sz="24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_________</a:t>
            </a: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s-ES" sz="24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_________.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039" y="4175317"/>
            <a:ext cx="1073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Cuidar la naturaleza es importante para </a:t>
            </a: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_________</a:t>
            </a:r>
            <a:r>
              <a:rPr kumimoji="0" lang="es-E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_________</a:t>
            </a:r>
            <a:r>
              <a:rPr kumimoji="0" lang="es-E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y para </a:t>
            </a: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_________ _________</a:t>
            </a:r>
            <a:r>
              <a:rPr kumimoji="0" lang="es-E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en el planeta.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039" y="3417858"/>
            <a:ext cx="1073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Looking after nature is important (in order) to look after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our life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our future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the planet.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8438" y="5875006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*pole = polo (m)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66139" y="1623849"/>
            <a:ext cx="140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nuestras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70653" y="1613575"/>
            <a:ext cx="995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frutas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Llamada rectangular redondeada 3">
            <a:extLst>
              <a:ext uri="{FF2B5EF4-FFF2-40B4-BE49-F238E27FC236}">
                <a16:creationId xmlns:a16="http://schemas.microsoft.com/office/drawing/2014/main" id="{B9E048AB-2D5E-6A4F-8BF1-7717FC178A79}"/>
              </a:ext>
            </a:extLst>
          </p:cNvPr>
          <p:cNvSpPr/>
          <p:nvPr/>
        </p:nvSpPr>
        <p:spPr>
          <a:xfrm>
            <a:off x="6632432" y="4847786"/>
            <a:ext cx="5192013" cy="354751"/>
          </a:xfrm>
          <a:prstGeom prst="wedgeRoundRectCallout">
            <a:avLst>
              <a:gd name="adj1" fmla="val -36445"/>
              <a:gd name="adj2" fmla="val 768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</a:t>
            </a:r>
            <a:r>
              <a:rPr kumimoji="0" lang="es-GB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‘planet’ </a:t>
            </a:r>
            <a:r>
              <a:rPr kumimoji="0" lang="es-GB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 masculine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Spanish</a:t>
            </a:r>
            <a:r>
              <a:rPr kumimoji="0" lang="es-GB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s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5D12870F-D1EE-734F-8B5F-0E2E2BF00763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16A981B6-2E87-5E49-A0B8-FFCB0A9143D7}"/>
              </a:ext>
            </a:extLst>
          </p:cNvPr>
          <p:cNvSpPr txBox="1"/>
          <p:nvPr/>
        </p:nvSpPr>
        <p:spPr>
          <a:xfrm>
            <a:off x="2516489" y="2710872"/>
            <a:ext cx="148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nuestros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36493640-2517-B643-9876-F43A73F871AE}"/>
              </a:ext>
            </a:extLst>
          </p:cNvPr>
          <p:cNvSpPr/>
          <p:nvPr/>
        </p:nvSpPr>
        <p:spPr>
          <a:xfrm>
            <a:off x="4211750" y="268911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polos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4E87349D-0C8F-E343-9B3B-DAA9A034C360}"/>
              </a:ext>
            </a:extLst>
          </p:cNvPr>
          <p:cNvSpPr txBox="1"/>
          <p:nvPr/>
        </p:nvSpPr>
        <p:spPr>
          <a:xfrm>
            <a:off x="6738295" y="4129150"/>
            <a:ext cx="1309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nuestra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C5C88BB3-B3FB-B640-89E1-6D89A8379DBA}"/>
              </a:ext>
            </a:extLst>
          </p:cNvPr>
          <p:cNvSpPr/>
          <p:nvPr/>
        </p:nvSpPr>
        <p:spPr>
          <a:xfrm>
            <a:off x="8457593" y="4123424"/>
            <a:ext cx="83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vida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EADC3875-D605-6743-8C4B-01454BFB3873}"/>
              </a:ext>
            </a:extLst>
          </p:cNvPr>
          <p:cNvSpPr/>
          <p:nvPr/>
        </p:nvSpPr>
        <p:spPr>
          <a:xfrm>
            <a:off x="436716" y="4515114"/>
            <a:ext cx="1273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nuestro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FD5B0013-08D5-1343-BA28-DE1F2EEA2D51}"/>
              </a:ext>
            </a:extLst>
          </p:cNvPr>
          <p:cNvSpPr/>
          <p:nvPr/>
        </p:nvSpPr>
        <p:spPr>
          <a:xfrm>
            <a:off x="1982733" y="4515114"/>
            <a:ext cx="1027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futuro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BE4BD5F1-7ECA-B944-93CF-41C479C84D67}"/>
              </a:ext>
            </a:extLst>
          </p:cNvPr>
          <p:cNvSpPr/>
          <p:nvPr/>
        </p:nvSpPr>
        <p:spPr>
          <a:xfrm>
            <a:off x="2209273" y="5644173"/>
            <a:ext cx="1273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nuestro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C0B9F47F-A80F-C14A-8574-D3807408F159}"/>
              </a:ext>
            </a:extLst>
          </p:cNvPr>
          <p:cNvSpPr/>
          <p:nvPr/>
        </p:nvSpPr>
        <p:spPr>
          <a:xfrm>
            <a:off x="3671395" y="5644172"/>
            <a:ext cx="1343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planeta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25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E5732C-4326-5C4E-B11B-63A0D4F61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144" y="2271336"/>
            <a:ext cx="1597259" cy="12025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00826E-A3B7-C544-896D-644E37CC0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530" y="1076970"/>
            <a:ext cx="2012487" cy="150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D22A350D-BA50-6B43-9B67-F25950917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390" y="920562"/>
            <a:ext cx="3499627" cy="258354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8AB2A3C-6833-9541-8447-8637C434B1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8516" y="926986"/>
            <a:ext cx="3499627" cy="258354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A413774-E40B-FE4E-8BF0-6CD5C9CD4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63" y="3632795"/>
            <a:ext cx="3499627" cy="258354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03A55F6-4423-B043-B47B-09EA6AB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8515" y="3651116"/>
            <a:ext cx="3499627" cy="258354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A1CA1E5-789A-C34D-8000-283BC8BE3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906" y="3632795"/>
            <a:ext cx="3499627" cy="2583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0" y="201033"/>
            <a:ext cx="10402230" cy="618622"/>
          </a:xfrm>
        </p:spPr>
        <p:txBody>
          <a:bodyPr>
            <a:noAutofit/>
          </a:bodyPr>
          <a:lstStyle/>
          <a:p>
            <a:r>
              <a:rPr lang="en-GB" sz="2200" b="1" dirty="0" err="1"/>
              <a:t>Imagina</a:t>
            </a:r>
            <a:r>
              <a:rPr lang="en-GB" sz="2200" b="1" dirty="0"/>
              <a:t> que </a:t>
            </a:r>
            <a:r>
              <a:rPr lang="en-GB" sz="2200" b="1" dirty="0" err="1"/>
              <a:t>trabajas</a:t>
            </a:r>
            <a:r>
              <a:rPr lang="en-GB" sz="2200" b="1" dirty="0"/>
              <a:t> para una ONG. Escribe </a:t>
            </a:r>
            <a:r>
              <a:rPr lang="en-GB" sz="2200" b="1" dirty="0" err="1"/>
              <a:t>estos</a:t>
            </a:r>
            <a:r>
              <a:rPr lang="en-GB" sz="2200" b="1" dirty="0"/>
              <a:t> seis </a:t>
            </a:r>
            <a:r>
              <a:rPr lang="en-GB" sz="2200" b="1" dirty="0" err="1"/>
              <a:t>titulares</a:t>
            </a:r>
            <a:r>
              <a:rPr lang="en-GB" sz="2200" b="1" dirty="0"/>
              <a:t>* </a:t>
            </a:r>
            <a:r>
              <a:rPr lang="en-GB" sz="2200" b="1" dirty="0" err="1"/>
              <a:t>sobre</a:t>
            </a:r>
            <a:r>
              <a:rPr lang="en-GB" sz="2200" b="1" dirty="0"/>
              <a:t> el </a:t>
            </a:r>
            <a:r>
              <a:rPr lang="en-GB" sz="2200" b="1" dirty="0" err="1"/>
              <a:t>medioambiente</a:t>
            </a:r>
            <a:r>
              <a:rPr lang="en-GB" sz="2200" b="1" dirty="0"/>
              <a:t> para </a:t>
            </a:r>
            <a:r>
              <a:rPr lang="en-GB" sz="2200" b="1" dirty="0" err="1"/>
              <a:t>su</a:t>
            </a:r>
            <a:r>
              <a:rPr lang="en-GB" sz="2200" b="1" dirty="0"/>
              <a:t> </a:t>
            </a:r>
            <a:r>
              <a:rPr lang="en-GB" sz="2200" b="1" dirty="0" err="1"/>
              <a:t>página</a:t>
            </a:r>
            <a:r>
              <a:rPr lang="en-GB" sz="2200" b="1" dirty="0"/>
              <a:t> web: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E415A09-61A2-2343-BB1E-1579C6EA2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64" y="920562"/>
            <a:ext cx="3499627" cy="258354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ADC8FF-3671-444F-AF38-0057E5437B33}"/>
              </a:ext>
            </a:extLst>
          </p:cNvPr>
          <p:cNvSpPr txBox="1"/>
          <p:nvPr/>
        </p:nvSpPr>
        <p:spPr>
          <a:xfrm>
            <a:off x="8928885" y="1620800"/>
            <a:ext cx="2735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The buildings on the coast didn’t survived after the strong winds.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64587A-95D2-B24A-BF18-6BD0130D9A2E}"/>
              </a:ext>
            </a:extLst>
          </p:cNvPr>
          <p:cNvSpPr txBox="1"/>
          <p:nvPr/>
        </p:nvSpPr>
        <p:spPr>
          <a:xfrm>
            <a:off x="4844907" y="4381284"/>
            <a:ext cx="2759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The government prohibited fires near the forest.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03989E-BBBA-1849-A774-B45FBDE9CC44}"/>
              </a:ext>
            </a:extLst>
          </p:cNvPr>
          <p:cNvSpPr txBox="1"/>
          <p:nvPr/>
        </p:nvSpPr>
        <p:spPr>
          <a:xfrm>
            <a:off x="762003" y="1823213"/>
            <a:ext cx="296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The organisations protected  our natural resources.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9B8921D-0116-D54D-A85F-448322625363}"/>
              </a:ext>
            </a:extLst>
          </p:cNvPr>
          <p:cNvSpPr txBox="1"/>
          <p:nvPr/>
        </p:nvSpPr>
        <p:spPr>
          <a:xfrm>
            <a:off x="670425" y="4342453"/>
            <a:ext cx="2862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Our city turned the lights on in the centre with natural energy.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E383EB9-D131-D949-9DEF-0EA31005A9E8}"/>
              </a:ext>
            </a:extLst>
          </p:cNvPr>
          <p:cNvSpPr txBox="1"/>
          <p:nvPr/>
        </p:nvSpPr>
        <p:spPr>
          <a:xfrm>
            <a:off x="8629545" y="4342453"/>
            <a:ext cx="322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Thousands of houses in our town suffered damages because of the rains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31C5B9E-A6C2-E747-ADB4-BE52DA762958}"/>
              </a:ext>
            </a:extLst>
          </p:cNvPr>
          <p:cNvSpPr txBox="1"/>
          <p:nvPr/>
        </p:nvSpPr>
        <p:spPr>
          <a:xfrm>
            <a:off x="4634276" y="1798399"/>
            <a:ext cx="3180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Many animals died because of the changes in the climate.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7F7EC8F-FBDD-F14C-A701-C24EDF33CE76}"/>
              </a:ext>
            </a:extLst>
          </p:cNvPr>
          <p:cNvSpPr txBox="1"/>
          <p:nvPr/>
        </p:nvSpPr>
        <p:spPr>
          <a:xfrm>
            <a:off x="670425" y="1659369"/>
            <a:ext cx="2994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Las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organizaciones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protegieron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nuestros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recursos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naturales.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9BCC7D0-E805-D642-AD8F-82127D9807F0}"/>
              </a:ext>
            </a:extLst>
          </p:cNvPr>
          <p:cNvSpPr txBox="1"/>
          <p:nvPr/>
        </p:nvSpPr>
        <p:spPr>
          <a:xfrm>
            <a:off x="4940576" y="4268981"/>
            <a:ext cx="2759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El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gobierno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prohibió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los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fuegos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cerca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del bosque.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D70602F-C42C-C343-9024-440BA0920DB8}"/>
              </a:ext>
            </a:extLst>
          </p:cNvPr>
          <p:cNvSpPr txBox="1"/>
          <p:nvPr/>
        </p:nvSpPr>
        <p:spPr>
          <a:xfrm>
            <a:off x="661858" y="4280898"/>
            <a:ext cx="3003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Nuestra ciudad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encendió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las luces del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centro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con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energía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natural.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7EDBFD1-DF05-BB47-9F17-8F73BF55BD5D}"/>
              </a:ext>
            </a:extLst>
          </p:cNvPr>
          <p:cNvSpPr txBox="1"/>
          <p:nvPr/>
        </p:nvSpPr>
        <p:spPr>
          <a:xfrm>
            <a:off x="8806080" y="1429067"/>
            <a:ext cx="3048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Los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edificios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la costa no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sobrevivieron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después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de los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vientos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fuertes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D0AC1A4-4412-B74D-B2CC-E29333AD1EE7}"/>
              </a:ext>
            </a:extLst>
          </p:cNvPr>
          <p:cNvSpPr txBox="1"/>
          <p:nvPr/>
        </p:nvSpPr>
        <p:spPr>
          <a:xfrm>
            <a:off x="8769990" y="4342453"/>
            <a:ext cx="2943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Miles de casas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nuestro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pueblo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sufrieron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daños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por las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lluvias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AE9D9E4-7D63-594B-A1A3-EC4173DA66C7}"/>
              </a:ext>
            </a:extLst>
          </p:cNvPr>
          <p:cNvSpPr txBox="1"/>
          <p:nvPr/>
        </p:nvSpPr>
        <p:spPr>
          <a:xfrm>
            <a:off x="4653844" y="1715782"/>
            <a:ext cx="3333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Muchos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animales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murieron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el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año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pasado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por los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cambios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el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clima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</a:t>
            </a:r>
          </a:p>
        </p:txBody>
      </p:sp>
      <p:sp>
        <p:nvSpPr>
          <p:cNvPr id="37" name="Llamada rectangular redondeada 36">
            <a:extLst>
              <a:ext uri="{FF2B5EF4-FFF2-40B4-BE49-F238E27FC236}">
                <a16:creationId xmlns:a16="http://schemas.microsoft.com/office/drawing/2014/main" id="{676D4A32-E34E-4147-9F95-89899AE85F63}"/>
              </a:ext>
            </a:extLst>
          </p:cNvPr>
          <p:cNvSpPr/>
          <p:nvPr/>
        </p:nvSpPr>
        <p:spPr>
          <a:xfrm>
            <a:off x="4418829" y="1019359"/>
            <a:ext cx="3624442" cy="640010"/>
          </a:xfrm>
          <a:prstGeom prst="wedgeRoundRectCallout">
            <a:avLst>
              <a:gd name="adj1" fmla="val 5269"/>
              <a:gd name="adj2" fmla="val 9037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Remember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: ‘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morir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’ is irregular in the past (o&gt;u).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703" y="910880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5107" y="921787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45395" y="921787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3703" y="3628312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05107" y="3639219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45395" y="3639219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CBAE30-8C3C-514E-8DE5-6F83A1930810}"/>
              </a:ext>
            </a:extLst>
          </p:cNvPr>
          <p:cNvSpPr txBox="1"/>
          <p:nvPr/>
        </p:nvSpPr>
        <p:spPr>
          <a:xfrm>
            <a:off x="3532763" y="6418027"/>
            <a:ext cx="237436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bg1"/>
                </a:solidFill>
              </a:rPr>
              <a:t>*titular = headline</a:t>
            </a:r>
          </a:p>
        </p:txBody>
      </p:sp>
    </p:spTree>
    <p:extLst>
      <p:ext uri="{BB962C8B-B14F-4D97-AF65-F5344CB8AC3E}">
        <p14:creationId xmlns:p14="http://schemas.microsoft.com/office/powerpoint/2010/main" val="14051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1" grpId="0"/>
      <p:bldP spid="13" grpId="0"/>
      <p:bldP spid="15" grpId="0"/>
      <p:bldP spid="21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1"/>
          <p:cNvSpPr txBox="1">
            <a:spLocks noGrp="1"/>
          </p:cNvSpPr>
          <p:nvPr>
            <p:ph type="title"/>
          </p:nvPr>
        </p:nvSpPr>
        <p:spPr>
          <a:xfrm>
            <a:off x="22159" y="-3710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en-GB" sz="2400"/>
              <a:t>Solución</a:t>
            </a:r>
            <a:endParaRPr sz="4000"/>
          </a:p>
        </p:txBody>
      </p:sp>
      <p:sp>
        <p:nvSpPr>
          <p:cNvPr id="396" name="Google Shape;396;p11"/>
          <p:cNvSpPr/>
          <p:nvPr/>
        </p:nvSpPr>
        <p:spPr>
          <a:xfrm>
            <a:off x="391005" y="471847"/>
            <a:ext cx="5509751" cy="817060"/>
          </a:xfrm>
          <a:prstGeom prst="wedgeRoundRectCallout">
            <a:avLst>
              <a:gd name="adj1" fmla="val -17074"/>
              <a:gd name="adj2" fmla="val 51286"/>
              <a:gd name="adj3" fmla="val 16667"/>
            </a:avLst>
          </a:prstGeom>
          <a:solidFill>
            <a:srgbClr val="E1EFD8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The organisations protected  our natural resources.</a:t>
            </a:r>
          </a:p>
        </p:txBody>
      </p:sp>
      <p:sp>
        <p:nvSpPr>
          <p:cNvPr id="397" name="Google Shape;397;p11"/>
          <p:cNvSpPr/>
          <p:nvPr/>
        </p:nvSpPr>
        <p:spPr>
          <a:xfrm>
            <a:off x="391005" y="3647334"/>
            <a:ext cx="5528444" cy="696898"/>
          </a:xfrm>
          <a:prstGeom prst="wedgeRoundRectCallout">
            <a:avLst>
              <a:gd name="adj1" fmla="val -24731"/>
              <a:gd name="adj2" fmla="val 48866"/>
              <a:gd name="adj3" fmla="val 16667"/>
            </a:avLst>
          </a:prstGeom>
          <a:solidFill>
            <a:srgbClr val="FFF2CC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Our city turned the lights on in the </a:t>
            </a:r>
            <a:r>
              <a:rPr lang="en-GB" sz="2000" kern="0" dirty="0" err="1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center</a:t>
            </a:r>
            <a:r>
              <a:rPr lang="en-GB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 with natural energy. </a:t>
            </a:r>
          </a:p>
        </p:txBody>
      </p:sp>
      <p:sp>
        <p:nvSpPr>
          <p:cNvPr id="398" name="Google Shape;398;p11"/>
          <p:cNvSpPr/>
          <p:nvPr/>
        </p:nvSpPr>
        <p:spPr>
          <a:xfrm>
            <a:off x="391005" y="4510906"/>
            <a:ext cx="5528444" cy="843604"/>
          </a:xfrm>
          <a:prstGeom prst="wedgeRoundRectCallout">
            <a:avLst>
              <a:gd name="adj1" fmla="val -19498"/>
              <a:gd name="adj2" fmla="val 48464"/>
              <a:gd name="adj3" fmla="val 16667"/>
            </a:avLst>
          </a:prstGeom>
          <a:solidFill>
            <a:srgbClr val="FBE4D4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The government prohibited fires near the forest.</a:t>
            </a:r>
          </a:p>
        </p:txBody>
      </p:sp>
      <p:sp>
        <p:nvSpPr>
          <p:cNvPr id="399" name="Google Shape;399;p11"/>
          <p:cNvSpPr/>
          <p:nvPr/>
        </p:nvSpPr>
        <p:spPr>
          <a:xfrm>
            <a:off x="372312" y="1494717"/>
            <a:ext cx="5608623" cy="788987"/>
          </a:xfrm>
          <a:prstGeom prst="wedgeRoundRectCallout">
            <a:avLst>
              <a:gd name="adj1" fmla="val -22179"/>
              <a:gd name="adj2" fmla="val 43929"/>
              <a:gd name="adj3" fmla="val 16667"/>
            </a:avLst>
          </a:prstGeom>
          <a:solidFill>
            <a:srgbClr val="D8E2F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Many animals died because of the changes in the climate.</a:t>
            </a:r>
          </a:p>
        </p:txBody>
      </p:sp>
      <p:sp>
        <p:nvSpPr>
          <p:cNvPr id="400" name="Google Shape;400;p11"/>
          <p:cNvSpPr/>
          <p:nvPr/>
        </p:nvSpPr>
        <p:spPr>
          <a:xfrm>
            <a:off x="391005" y="2442986"/>
            <a:ext cx="5528444" cy="989258"/>
          </a:xfrm>
          <a:prstGeom prst="wedgeRoundRectCallout">
            <a:avLst>
              <a:gd name="adj1" fmla="val -49042"/>
              <a:gd name="adj2" fmla="val -21610"/>
              <a:gd name="adj3" fmla="val 16667"/>
            </a:avLst>
          </a:prstGeom>
          <a:solidFill>
            <a:srgbClr val="EDEDED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The buildings in the coast didn’t survive after the strong winds.</a:t>
            </a:r>
          </a:p>
        </p:txBody>
      </p:sp>
      <p:sp>
        <p:nvSpPr>
          <p:cNvPr id="401" name="Google Shape;401;p11"/>
          <p:cNvSpPr/>
          <p:nvPr/>
        </p:nvSpPr>
        <p:spPr>
          <a:xfrm>
            <a:off x="6260077" y="471847"/>
            <a:ext cx="5721083" cy="817060"/>
          </a:xfrm>
          <a:prstGeom prst="wedgeRoundRectCallout">
            <a:avLst>
              <a:gd name="adj1" fmla="val -18525"/>
              <a:gd name="adj2" fmla="val 50997"/>
              <a:gd name="adj3" fmla="val 16667"/>
            </a:avLst>
          </a:prstGeom>
          <a:solidFill>
            <a:srgbClr val="E1EFD8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Las organizaciones protegieron nuestros recursos naturales.</a:t>
            </a:r>
          </a:p>
        </p:txBody>
      </p:sp>
      <p:sp>
        <p:nvSpPr>
          <p:cNvPr id="402" name="Google Shape;402;p11"/>
          <p:cNvSpPr/>
          <p:nvPr/>
        </p:nvSpPr>
        <p:spPr>
          <a:xfrm>
            <a:off x="6278769" y="4510906"/>
            <a:ext cx="5721083" cy="842900"/>
          </a:xfrm>
          <a:prstGeom prst="wedgeRoundRectCallout">
            <a:avLst>
              <a:gd name="adj1" fmla="val 23339"/>
              <a:gd name="adj2" fmla="val 50332"/>
              <a:gd name="adj3" fmla="val 16667"/>
            </a:avLst>
          </a:prstGeom>
          <a:solidFill>
            <a:srgbClr val="FBE4D4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El gobierno prohibió los fuegos cerca del bosque.</a:t>
            </a:r>
          </a:p>
        </p:txBody>
      </p:sp>
      <p:sp>
        <p:nvSpPr>
          <p:cNvPr id="403" name="Google Shape;403;p11"/>
          <p:cNvSpPr/>
          <p:nvPr/>
        </p:nvSpPr>
        <p:spPr>
          <a:xfrm>
            <a:off x="6278769" y="3647334"/>
            <a:ext cx="5721083" cy="699046"/>
          </a:xfrm>
          <a:prstGeom prst="wedgeRoundRectCallout">
            <a:avLst>
              <a:gd name="adj1" fmla="val -23749"/>
              <a:gd name="adj2" fmla="val 48879"/>
              <a:gd name="adj3" fmla="val 16667"/>
            </a:avLst>
          </a:prstGeom>
          <a:solidFill>
            <a:srgbClr val="FFF2CC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Nuestra ciudad encendió las luces del centro con energía natural.</a:t>
            </a:r>
          </a:p>
        </p:txBody>
      </p:sp>
      <p:sp>
        <p:nvSpPr>
          <p:cNvPr id="404" name="Google Shape;404;p11"/>
          <p:cNvSpPr/>
          <p:nvPr/>
        </p:nvSpPr>
        <p:spPr>
          <a:xfrm>
            <a:off x="6278769" y="2472539"/>
            <a:ext cx="5755029" cy="989258"/>
          </a:xfrm>
          <a:prstGeom prst="wedgeRoundRectCallout">
            <a:avLst>
              <a:gd name="adj1" fmla="val -47769"/>
              <a:gd name="adj2" fmla="val -26362"/>
              <a:gd name="adj3" fmla="val 16667"/>
            </a:avLst>
          </a:prstGeom>
          <a:solidFill>
            <a:srgbClr val="EDEDED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Los edificios en la costa no sobrevivieron después de los vientos fuertes.</a:t>
            </a:r>
          </a:p>
        </p:txBody>
      </p:sp>
      <p:sp>
        <p:nvSpPr>
          <p:cNvPr id="405" name="Google Shape;405;p11"/>
          <p:cNvSpPr/>
          <p:nvPr/>
        </p:nvSpPr>
        <p:spPr>
          <a:xfrm>
            <a:off x="6260076" y="1494717"/>
            <a:ext cx="5755029" cy="788987"/>
          </a:xfrm>
          <a:prstGeom prst="wedgeRoundRectCallout">
            <a:avLst>
              <a:gd name="adj1" fmla="val -25506"/>
              <a:gd name="adj2" fmla="val 50210"/>
              <a:gd name="adj3" fmla="val 16667"/>
            </a:avLst>
          </a:prstGeom>
          <a:solidFill>
            <a:srgbClr val="D8E2F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Muchos animales murieron el año pasado por los cambios en el clima.</a:t>
            </a:r>
          </a:p>
        </p:txBody>
      </p:sp>
      <p:sp>
        <p:nvSpPr>
          <p:cNvPr id="15" name="Google Shape;398;p11"/>
          <p:cNvSpPr/>
          <p:nvPr/>
        </p:nvSpPr>
        <p:spPr>
          <a:xfrm>
            <a:off x="372312" y="5466852"/>
            <a:ext cx="5528444" cy="843604"/>
          </a:xfrm>
          <a:prstGeom prst="wedgeRoundRectCallout">
            <a:avLst>
              <a:gd name="adj1" fmla="val -19498"/>
              <a:gd name="adj2" fmla="val 48464"/>
              <a:gd name="adj3" fmla="val 16667"/>
            </a:avLst>
          </a:prstGeom>
          <a:solidFill>
            <a:srgbClr val="FFC000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Thousands of houses in our town suffered damages because of the rains.</a:t>
            </a:r>
          </a:p>
        </p:txBody>
      </p:sp>
      <p:sp>
        <p:nvSpPr>
          <p:cNvPr id="16" name="Google Shape;402;p11"/>
          <p:cNvSpPr/>
          <p:nvPr/>
        </p:nvSpPr>
        <p:spPr>
          <a:xfrm>
            <a:off x="6278769" y="5466852"/>
            <a:ext cx="5721083" cy="842900"/>
          </a:xfrm>
          <a:prstGeom prst="wedgeRoundRectCallout">
            <a:avLst>
              <a:gd name="adj1" fmla="val 23339"/>
              <a:gd name="adj2" fmla="val 50332"/>
              <a:gd name="adj3" fmla="val 16667"/>
            </a:avLst>
          </a:prstGeom>
          <a:solidFill>
            <a:srgbClr val="FFC000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Miles de casas en nuestro pueblo sufrieron daños por las lluvias.</a:t>
            </a:r>
          </a:p>
        </p:txBody>
      </p:sp>
    </p:spTree>
    <p:extLst>
      <p:ext uri="{BB962C8B-B14F-4D97-AF65-F5344CB8AC3E}">
        <p14:creationId xmlns:p14="http://schemas.microsoft.com/office/powerpoint/2010/main" val="41543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" descr="tit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9818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Deberes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88" name="Google Shape;88;p3" descr="Smiley face with headphones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1342" y="105601"/>
            <a:ext cx="1401221" cy="140122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 txBox="1"/>
          <p:nvPr/>
        </p:nvSpPr>
        <p:spPr>
          <a:xfrm>
            <a:off x="108486" y="1230442"/>
            <a:ext cx="9750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 Learning Homework (Y9, Term 2.1, Week 6)</a:t>
            </a:r>
            <a:endParaRPr sz="2800" b="0" i="0" u="none" strike="noStrike" cap="none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75148" y="2191638"/>
            <a:ext cx="110668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2400"/>
              <a:buFont typeface="Century Gothic"/>
              <a:buNone/>
            </a:pPr>
            <a:r>
              <a:rPr lang="en-GB" sz="2400" b="0" i="0" u="none" strike="noStrike" cap="none" dirty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Student worksheet</a:t>
            </a:r>
            <a:endParaRPr dirty="0"/>
          </a:p>
        </p:txBody>
      </p:sp>
      <p:sp>
        <p:nvSpPr>
          <p:cNvPr id="93" name="Google Shape;93;p3"/>
          <p:cNvSpPr txBox="1"/>
          <p:nvPr/>
        </p:nvSpPr>
        <p:spPr>
          <a:xfrm>
            <a:off x="175148" y="3265328"/>
            <a:ext cx="103384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2400"/>
              <a:buFont typeface="Century Gothic"/>
              <a:buNone/>
            </a:pPr>
            <a:r>
              <a:rPr lang="en-GB" sz="2400" b="0" i="0" u="sng" strike="noStrike" cap="none" dirty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Quizlet link</a:t>
            </a:r>
            <a:endParaRPr sz="2400" b="0" i="0" u="none" strike="noStrike" cap="none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Google Shape;94;p3" descr="the letter Q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25" y="4800601"/>
            <a:ext cx="1300638" cy="13006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3;p3">
            <a:extLst>
              <a:ext uri="{FF2B5EF4-FFF2-40B4-BE49-F238E27FC236}">
                <a16:creationId xmlns:a16="http://schemas.microsoft.com/office/drawing/2014/main" id="{1CF9C8DC-C777-5344-8691-0BC34D068AF8}"/>
              </a:ext>
            </a:extLst>
          </p:cNvPr>
          <p:cNvSpPr txBox="1"/>
          <p:nvPr/>
        </p:nvSpPr>
        <p:spPr>
          <a:xfrm>
            <a:off x="249437" y="4338977"/>
            <a:ext cx="103384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2400"/>
              <a:buFont typeface="Century Gothic"/>
              <a:buNone/>
            </a:pPr>
            <a:r>
              <a:rPr lang="en-GB" sz="2400" b="0" i="0" strike="noStrike" cap="none" dirty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Quizlet QR code</a:t>
            </a:r>
            <a:endParaRPr sz="2400" b="0" i="0" strike="noStrike" cap="none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n 2" descr="Código QR&#10;&#10;Descripción generada automáticamente">
            <a:extLst>
              <a:ext uri="{FF2B5EF4-FFF2-40B4-BE49-F238E27FC236}">
                <a16:creationId xmlns:a16="http://schemas.microsoft.com/office/drawing/2014/main" id="{28F9A1AC-171E-BC4E-9BA0-43790CAF1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989" y="3899197"/>
            <a:ext cx="1811361" cy="18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2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297B1635-1D25-2446-BFA9-F1A37A60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74037"/>
          </a:xfrm>
          <a:prstGeom prst="rect">
            <a:avLst/>
          </a:prstGeom>
        </p:spPr>
      </p:pic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743950" y="234378"/>
            <a:ext cx="3184194" cy="44564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18B4E03-BC54-734E-A8A2-57993EF7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949" y="252628"/>
            <a:ext cx="3184194" cy="445649"/>
          </a:xfrm>
        </p:spPr>
        <p:txBody>
          <a:bodyPr>
            <a:noAutofit/>
          </a:bodyPr>
          <a:lstStyle/>
          <a:p>
            <a:pPr algn="ctr"/>
            <a:r>
              <a:rPr lang="es-GB" sz="2000" b="1" dirty="0">
                <a:solidFill>
                  <a:schemeClr val="bg1"/>
                </a:solidFill>
              </a:rPr>
              <a:t>leer / escuchar/ hablar</a:t>
            </a:r>
          </a:p>
        </p:txBody>
      </p:sp>
      <p:pic>
        <p:nvPicPr>
          <p:cNvPr id="15" name="Picture 4" descr="background rectangle">
            <a:extLst>
              <a:ext uri="{FF2B5EF4-FFF2-40B4-BE49-F238E27FC236}">
                <a16:creationId xmlns:a16="http://schemas.microsoft.com/office/drawing/2014/main" id="{AB660621-331C-EA48-804E-725EDF925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7402D1F-F612-3E4A-88BD-127A4FEB6FB6}"/>
              </a:ext>
            </a:extLst>
          </p:cNvPr>
          <p:cNvSpPr txBox="1">
            <a:spLocks/>
          </p:cNvSpPr>
          <p:nvPr/>
        </p:nvSpPr>
        <p:spPr>
          <a:xfrm>
            <a:off x="82286" y="0"/>
            <a:ext cx="6484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Fonética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ED907B-AA73-1741-8434-28AA350C32DC}"/>
              </a:ext>
            </a:extLst>
          </p:cNvPr>
          <p:cNvSpPr txBox="1"/>
          <p:nvPr/>
        </p:nvSpPr>
        <p:spPr>
          <a:xfrm>
            <a:off x="178254" y="1376798"/>
            <a:ext cx="823863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Remember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, 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 ‘j’ in ‘ja’, ‘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’ and ‘ju’ and 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 ‘g’ in ‘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ga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’, ‘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go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’ and ‘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gu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’ are 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pronounced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differently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. Listen and compare:</a:t>
            </a:r>
            <a:endParaRPr kumimoji="0" lang="es-GB" sz="22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1145F4-6024-C64A-8852-9FE4D351CBDE}"/>
              </a:ext>
            </a:extLst>
          </p:cNvPr>
          <p:cNvSpPr txBox="1"/>
          <p:nvPr/>
        </p:nvSpPr>
        <p:spPr>
          <a:xfrm>
            <a:off x="178254" y="2223428"/>
            <a:ext cx="1047249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ee el texto con tu pareja. ¡Intenta pronunciar las palabras correctamente! Luego, piensa: ¿qué significa?</a:t>
            </a:r>
          </a:p>
        </p:txBody>
      </p:sp>
      <p:sp>
        <p:nvSpPr>
          <p:cNvPr id="13" name="Action Button: Custom 20">
            <a:hlinkClick r:id="" action="ppaction://noaction" highlightClick="1">
              <a:snd r:embed="rId5" name="ja jo ju.wav"/>
            </a:hlinkClick>
            <a:extLst>
              <a:ext uri="{FF2B5EF4-FFF2-40B4-BE49-F238E27FC236}">
                <a16:creationId xmlns:a16="http://schemas.microsoft.com/office/drawing/2014/main" id="{49CAB1EF-9C42-3F45-85E2-7A35C571CB64}"/>
              </a:ext>
            </a:extLst>
          </p:cNvPr>
          <p:cNvSpPr/>
          <p:nvPr/>
        </p:nvSpPr>
        <p:spPr>
          <a:xfrm>
            <a:off x="10789716" y="1248516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Action Button: Custom 20">
            <a:hlinkClick r:id="" action="ppaction://noaction" highlightClick="1">
              <a:snd r:embed="rId6" name="ga go gu.wav"/>
            </a:hlinkClick>
            <a:extLst>
              <a:ext uri="{FF2B5EF4-FFF2-40B4-BE49-F238E27FC236}">
                <a16:creationId xmlns:a16="http://schemas.microsoft.com/office/drawing/2014/main" id="{3EC6A3CF-B637-1C44-8B26-B66EDE6CE59F}"/>
              </a:ext>
            </a:extLst>
          </p:cNvPr>
          <p:cNvSpPr/>
          <p:nvPr/>
        </p:nvSpPr>
        <p:spPr>
          <a:xfrm>
            <a:off x="10789716" y="1699296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Llamada rectangular redondeada 18">
            <a:extLst>
              <a:ext uri="{FF2B5EF4-FFF2-40B4-BE49-F238E27FC236}">
                <a16:creationId xmlns:a16="http://schemas.microsoft.com/office/drawing/2014/main" id="{EB13B0FC-FC60-464B-95D9-684370EC58E5}"/>
              </a:ext>
            </a:extLst>
          </p:cNvPr>
          <p:cNvSpPr/>
          <p:nvPr/>
        </p:nvSpPr>
        <p:spPr>
          <a:xfrm>
            <a:off x="82286" y="3091345"/>
            <a:ext cx="10568463" cy="2812293"/>
          </a:xfrm>
          <a:prstGeom prst="wedgeRoundRectCallout">
            <a:avLst>
              <a:gd name="adj1" fmla="val 52511"/>
              <a:gd name="adj2" fmla="val -2353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“Creo que es esencial me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rar la salud del planeta. Yo, por e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je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mplo, siempre eli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 productos en vidrio porque son más se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gu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ros para el medioambiente. Es más 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ju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sto*, sin embargo ten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 que pa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ga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r un poco más. También trai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 siempre mis propias bolsas cuando ven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 al mercado. Además, si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 los conse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s de mi profesor y 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gu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ardo las ho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ja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s* con apuntes* vie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s para hacer dibu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s o las pon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 en la papelera de recicla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je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*. Finalmente, reco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 basura todos los 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ju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eves con mi amigo 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sé. Me 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gu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sta porque traba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ja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mos 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ju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ntos para de</a:t>
            </a:r>
            <a:r>
              <a:rPr lang="es-ES" sz="2200" b="1" dirty="0">
                <a:solidFill>
                  <a:srgbClr val="4472C4">
                    <a:lumMod val="50000"/>
                  </a:srgbClr>
                </a:solidFill>
              </a:rPr>
              <a:t>ja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</a:rPr>
              <a:t>r las calles limpias”.</a:t>
            </a:r>
          </a:p>
        </p:txBody>
      </p:sp>
      <p:pic>
        <p:nvPicPr>
          <p:cNvPr id="21" name="Imagen 20" descr="Dibujo animado de un personaje de caricatura&#10;&#10;Descripción generada automáticamente con confianza media">
            <a:extLst>
              <a:ext uri="{FF2B5EF4-FFF2-40B4-BE49-F238E27FC236}">
                <a16:creationId xmlns:a16="http://schemas.microsoft.com/office/drawing/2014/main" id="{9E994889-54BE-CC46-9911-C50FF29A01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741855" y="2504599"/>
            <a:ext cx="1310092" cy="410077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565E88FA-7AB6-EF4B-BD07-B48BBEE03B42}"/>
              </a:ext>
            </a:extLst>
          </p:cNvPr>
          <p:cNvSpPr txBox="1"/>
          <p:nvPr/>
        </p:nvSpPr>
        <p:spPr>
          <a:xfrm>
            <a:off x="82286" y="5949239"/>
            <a:ext cx="10911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*justo = just, fair   *hoja = sheet   *apuntes = notes   *papelera de reciclaje = recycle bin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2C704C4-F4A4-FC4C-ADA8-C88BD6F13186}"/>
              </a:ext>
            </a:extLst>
          </p:cNvPr>
          <p:cNvSpPr txBox="1"/>
          <p:nvPr/>
        </p:nvSpPr>
        <p:spPr>
          <a:xfrm>
            <a:off x="8639233" y="1287239"/>
            <a:ext cx="177356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‘ja’, ‘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jo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’, ‘ju’</a:t>
            </a:r>
            <a:endParaRPr kumimoji="0" lang="es-GB" sz="22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4983D27-D7AB-DF44-81EC-709D2ECB14A6}"/>
              </a:ext>
            </a:extLst>
          </p:cNvPr>
          <p:cNvSpPr txBox="1"/>
          <p:nvPr/>
        </p:nvSpPr>
        <p:spPr>
          <a:xfrm>
            <a:off x="8639233" y="1719706"/>
            <a:ext cx="209789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‘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ga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’, ‘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go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’, ‘</a:t>
            </a:r>
            <a:r>
              <a:rPr lang="es-ES" sz="2200" b="1" i="1" dirty="0" err="1">
                <a:solidFill>
                  <a:srgbClr val="4472C4">
                    <a:lumMod val="50000"/>
                  </a:srgbClr>
                </a:solidFill>
              </a:rPr>
              <a:t>gu</a:t>
            </a:r>
            <a:r>
              <a:rPr lang="es-ES" sz="2200" b="1" i="1" dirty="0">
                <a:solidFill>
                  <a:srgbClr val="4472C4">
                    <a:lumMod val="50000"/>
                  </a:srgbClr>
                </a:solidFill>
              </a:rPr>
              <a:t>’</a:t>
            </a:r>
            <a:endParaRPr kumimoji="0" lang="es-GB" sz="22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92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3" grpId="0" animBg="1"/>
      <p:bldP spid="14" grpId="0" animBg="1"/>
      <p:bldP spid="19" grpId="0" animBg="1"/>
      <p:bldP spid="22" grpId="0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200"/>
            <a:ext cx="6649156" cy="8671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78062"/>
            <a:ext cx="7205776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s/he does and </a:t>
            </a:r>
            <a:r>
              <a:rPr lang="en-GB" sz="2600" b="1">
                <a:solidFill>
                  <a:schemeClr val="bg1"/>
                </a:solidFill>
                <a:latin typeface="Century Gothic" panose="020B0502020202020204" pitchFamily="34" charset="0"/>
              </a:rPr>
              <a:t>they do</a:t>
            </a:r>
            <a:br>
              <a:rPr lang="en-GB" sz="26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600" b="1">
                <a:solidFill>
                  <a:schemeClr val="bg1"/>
                </a:solidFill>
                <a:latin typeface="Century Gothic" panose="020B0502020202020204" pitchFamily="34" charset="0"/>
              </a:rPr>
              <a:t>-er &amp; -ir verbs in the 3</a:t>
            </a:r>
            <a:r>
              <a:rPr lang="en-GB" sz="2600" b="1" baseline="3000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r>
              <a:rPr lang="en-GB" sz="2600" b="1">
                <a:solidFill>
                  <a:schemeClr val="bg1"/>
                </a:solidFill>
                <a:latin typeface="Century Gothic" panose="020B0502020202020204" pitchFamily="34" charset="0"/>
              </a:rPr>
              <a:t> person</a:t>
            </a:r>
            <a:b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76D777F6-9906-C140-AB73-3B52B26679C0}"/>
              </a:ext>
            </a:extLst>
          </p:cNvPr>
          <p:cNvSpPr txBox="1"/>
          <p:nvPr/>
        </p:nvSpPr>
        <p:spPr>
          <a:xfrm>
            <a:off x="332858" y="4234773"/>
            <a:ext cx="616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Resuelv</a:t>
            </a:r>
            <a:r>
              <a:rPr lang="en-GB" sz="2800" b="1" dirty="0" err="1">
                <a:solidFill>
                  <a:srgbClr val="E55B0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problemas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difíciles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23DF80B6-65B8-BA45-AE33-22F25F1E5C19}"/>
              </a:ext>
            </a:extLst>
          </p:cNvPr>
          <p:cNvSpPr txBox="1"/>
          <p:nvPr/>
        </p:nvSpPr>
        <p:spPr>
          <a:xfrm>
            <a:off x="6743536" y="4222870"/>
            <a:ext cx="78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E55B00"/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resolve difficult problems.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71D3EA4B-CBBA-4646-8652-B4B49BB011DE}"/>
              </a:ext>
            </a:extLst>
          </p:cNvPr>
          <p:cNvSpPr txBox="1"/>
          <p:nvPr/>
        </p:nvSpPr>
        <p:spPr>
          <a:xfrm>
            <a:off x="341814" y="2575159"/>
            <a:ext cx="615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Compare: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20CC3160-725F-ED4F-A2C2-A6FAD6B5F4E7}"/>
              </a:ext>
            </a:extLst>
          </p:cNvPr>
          <p:cNvSpPr txBox="1"/>
          <p:nvPr/>
        </p:nvSpPr>
        <p:spPr>
          <a:xfrm>
            <a:off x="332858" y="1933722"/>
            <a:ext cx="1228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verb ending changes depending on who the verb refers to. 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089CB309-86FD-294F-A6D9-60DC05378A24}"/>
              </a:ext>
            </a:extLst>
          </p:cNvPr>
          <p:cNvSpPr txBox="1"/>
          <p:nvPr/>
        </p:nvSpPr>
        <p:spPr>
          <a:xfrm>
            <a:off x="341814" y="1292285"/>
            <a:ext cx="10982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As you know, many Spanish infinitives end in –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er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or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ir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DB1A7E30-19B9-2248-81E4-9FA340307ADC}"/>
              </a:ext>
            </a:extLst>
          </p:cNvPr>
          <p:cNvSpPr txBox="1"/>
          <p:nvPr/>
        </p:nvSpPr>
        <p:spPr>
          <a:xfrm>
            <a:off x="332858" y="3173377"/>
            <a:ext cx="641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Promuev</a:t>
            </a:r>
            <a:r>
              <a:rPr lang="en-GB" sz="2800" b="1" dirty="0" err="1">
                <a:solidFill>
                  <a:srgbClr val="E55B0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los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productos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naturales. 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D503FE9B-4472-FB43-AC88-F6FA58C1E120}"/>
              </a:ext>
            </a:extLst>
          </p:cNvPr>
          <p:cNvSpPr txBox="1"/>
          <p:nvPr/>
        </p:nvSpPr>
        <p:spPr>
          <a:xfrm>
            <a:off x="6752492" y="3219544"/>
            <a:ext cx="641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E55B0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EE6000"/>
                </a:solidFill>
                <a:latin typeface="Century Gothic" panose="020B0502020202020204" pitchFamily="34" charset="0"/>
              </a:rPr>
              <a:t>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promotes natural products.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EF1A48-6BF6-E442-80DD-97F996D44918}"/>
              </a:ext>
            </a:extLst>
          </p:cNvPr>
          <p:cNvSpPr txBox="1"/>
          <p:nvPr/>
        </p:nvSpPr>
        <p:spPr>
          <a:xfrm>
            <a:off x="332858" y="4917560"/>
            <a:ext cx="1098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 or ‘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it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’, remove –er/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ir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E55B00"/>
                </a:solidFill>
                <a:latin typeface="Century Gothic" panose="020B0502020202020204" pitchFamily="34" charset="0"/>
              </a:rPr>
              <a:t>______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E418800-3920-3C4B-855D-7A5C4A67CFF7}"/>
              </a:ext>
            </a:extLst>
          </p:cNvPr>
          <p:cNvSpPr txBox="1"/>
          <p:nvPr/>
        </p:nvSpPr>
        <p:spPr>
          <a:xfrm>
            <a:off x="332858" y="5600345"/>
            <a:ext cx="8073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’, remove –er/ir and add </a:t>
            </a:r>
            <a:r>
              <a:rPr lang="en-GB" sz="2800" b="1" dirty="0">
                <a:solidFill>
                  <a:srgbClr val="E55B00"/>
                </a:solidFill>
                <a:latin typeface="Century Gothic" panose="020B0502020202020204" pitchFamily="34" charset="0"/>
              </a:rPr>
              <a:t>_____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2F1780-CE04-534D-980F-2E7EE9E3951E}"/>
              </a:ext>
            </a:extLst>
          </p:cNvPr>
          <p:cNvSpPr txBox="1"/>
          <p:nvPr/>
        </p:nvSpPr>
        <p:spPr>
          <a:xfrm>
            <a:off x="8405902" y="4861951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rgbClr val="EE6000"/>
                </a:solidFill>
              </a:rPr>
              <a:t>-e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2641088-332F-9E4D-A296-79C450384150}"/>
              </a:ext>
            </a:extLst>
          </p:cNvPr>
          <p:cNvSpPr txBox="1"/>
          <p:nvPr/>
        </p:nvSpPr>
        <p:spPr>
          <a:xfrm>
            <a:off x="7388463" y="5551126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rgbClr val="EE6000"/>
                </a:solidFill>
              </a:rPr>
              <a:t>-en</a:t>
            </a:r>
          </a:p>
        </p:txBody>
      </p:sp>
    </p:spTree>
    <p:extLst>
      <p:ext uri="{BB962C8B-B14F-4D97-AF65-F5344CB8AC3E}">
        <p14:creationId xmlns:p14="http://schemas.microsoft.com/office/powerpoint/2010/main" val="31615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  <p:bldP spid="21" grpId="0"/>
      <p:bldP spid="26" grpId="0"/>
      <p:bldP spid="27" grpId="0"/>
      <p:bldP spid="2" grpId="0"/>
      <p:bldP spid="3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9751D97-9E82-E04F-844D-8B18E8F2C7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513" y="1338254"/>
            <a:ext cx="1045270" cy="951863"/>
          </a:xfrm>
          <a:prstGeom prst="rect">
            <a:avLst/>
          </a:prstGeom>
        </p:spPr>
      </p:pic>
      <p:sp>
        <p:nvSpPr>
          <p:cNvPr id="4" name="Google Shape;78;p3">
            <a:extLst>
              <a:ext uri="{FF2B5EF4-FFF2-40B4-BE49-F238E27FC236}">
                <a16:creationId xmlns:a16="http://schemas.microsoft.com/office/drawing/2014/main" id="{29B41496-62BD-FA43-B5DE-A583BE953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698" y="177409"/>
            <a:ext cx="10515600" cy="44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entury Gothic"/>
              <a:buNone/>
            </a:pPr>
            <a:r>
              <a:rPr lang="en-GB" sz="2400" b="1" dirty="0" err="1">
                <a:latin typeface="Century Gothic" panose="020B0502020202020204" pitchFamily="34" charset="0"/>
              </a:rPr>
              <a:t>Cuidar</a:t>
            </a:r>
            <a:r>
              <a:rPr lang="en-GB" sz="2400" b="1" dirty="0">
                <a:latin typeface="Century Gothic" panose="020B0502020202020204" pitchFamily="34" charset="0"/>
              </a:rPr>
              <a:t> el </a:t>
            </a:r>
            <a:r>
              <a:rPr lang="en-GB" sz="2400" b="1" dirty="0" err="1">
                <a:latin typeface="Century Gothic" panose="020B0502020202020204" pitchFamily="34" charset="0"/>
              </a:rPr>
              <a:t>medioambiente</a:t>
            </a:r>
            <a:endParaRPr sz="2400" b="1" dirty="0">
              <a:latin typeface="Century Gothic" panose="020B0502020202020204" pitchFamily="34" charset="0"/>
            </a:endParaRP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1386997"/>
            <a:ext cx="4919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Producen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artículos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consejos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88C7A91-F36A-F440-A594-7C697CD60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527041"/>
              </p:ext>
            </p:extLst>
          </p:nvPr>
        </p:nvGraphicFramePr>
        <p:xfrm>
          <a:off x="7035783" y="1330581"/>
          <a:ext cx="5060884" cy="487996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99472">
                  <a:extLst>
                    <a:ext uri="{9D8B030D-6E8A-4147-A177-3AD203B41FA5}">
                      <a16:colId xmlns:a16="http://schemas.microsoft.com/office/drawing/2014/main" val="118279627"/>
                    </a:ext>
                  </a:extLst>
                </a:gridCol>
                <a:gridCol w="2230706">
                  <a:extLst>
                    <a:ext uri="{9D8B030D-6E8A-4147-A177-3AD203B41FA5}">
                      <a16:colId xmlns:a16="http://schemas.microsoft.com/office/drawing/2014/main" val="878429141"/>
                    </a:ext>
                  </a:extLst>
                </a:gridCol>
                <a:gridCol w="2230706">
                  <a:extLst>
                    <a:ext uri="{9D8B030D-6E8A-4147-A177-3AD203B41FA5}">
                      <a16:colId xmlns:a16="http://schemas.microsoft.com/office/drawing/2014/main" val="2017205079"/>
                    </a:ext>
                  </a:extLst>
                </a:gridCol>
              </a:tblGrid>
              <a:tr h="486733"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gobierno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(‘</a:t>
                      </a:r>
                      <a:r>
                        <a:rPr lang="es-ES" sz="20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’)</a:t>
                      </a:r>
                      <a:endParaRPr lang="x-none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 ONG 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(‘they’)</a:t>
                      </a:r>
                      <a:endParaRPr lang="x-none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0282371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485331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720152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623966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545514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823126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37593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260026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622384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336076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10.</a:t>
                      </a:r>
                      <a:endParaRPr lang="x-none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432942"/>
                  </a:ext>
                </a:extLst>
              </a:tr>
            </a:tbl>
          </a:graphicData>
        </a:graphic>
      </p:graphicFrame>
      <p:pic>
        <p:nvPicPr>
          <p:cNvPr id="30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E38266CA-D3D9-CC4F-8A5F-73E0321B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5009" y="2280365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CE3B93CA-C0FA-C844-8607-B358125A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8384" y="2706542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6B066CDD-4ED5-234C-95B7-F543B04D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9464" y="3152667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E795CCCE-7DFB-B843-A098-D753F3BB7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9464" y="3624858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A2016CC5-793E-EB4A-BDD1-92F0153F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890" y="4024969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6F81EE53-FE4A-BF42-853E-02050A67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890" y="4482614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20414E-6033-374D-96A5-8D8921F8F949}"/>
              </a:ext>
            </a:extLst>
          </p:cNvPr>
          <p:cNvSpPr txBox="1"/>
          <p:nvPr/>
        </p:nvSpPr>
        <p:spPr>
          <a:xfrm>
            <a:off x="3202949" y="6395453"/>
            <a:ext cx="633057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x-none" sz="2000">
                <a:solidFill>
                  <a:schemeClr val="bg1"/>
                </a:solidFill>
                <a:latin typeface="Century Gothic" panose="020B0502020202020204" pitchFamily="34" charset="0"/>
              </a:rPr>
              <a:t>*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el reciclaje</a:t>
            </a:r>
            <a:r>
              <a:rPr lang="x-none" sz="20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= </a:t>
            </a:r>
            <a:r>
              <a:rPr lang="es-E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recycling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  *sostenible = </a:t>
            </a:r>
            <a:r>
              <a:rPr lang="es-E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sustainable</a:t>
            </a:r>
            <a:endParaRPr lang="x-none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98" y="561007"/>
            <a:ext cx="11975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Aquí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extractos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 un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artículo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una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revista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medio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ambiente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1792795"/>
            <a:ext cx="6029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Prohíbe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tráfico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centro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 la ciudad.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2198593"/>
            <a:ext cx="6211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Promueven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transporte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público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4" y="2604391"/>
            <a:ext cx="6703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Resuelve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dudas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 la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gente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reciclaje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*. 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3010189"/>
            <a:ext cx="6472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Enciende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las luces de las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calles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durante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menos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horas.</a:t>
            </a:r>
          </a:p>
        </p:txBody>
      </p:sp>
      <p:sp>
        <p:nvSpPr>
          <p:cNvPr id="45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3723763"/>
            <a:ext cx="7018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Ofrecen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apoyo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evitar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cambio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climático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4129561"/>
            <a:ext cx="6472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7.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Comparten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ideas para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ayudar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planeta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4535359"/>
            <a:ext cx="5632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Reciben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dinero para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promover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cambios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8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4941157"/>
            <a:ext cx="5632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9.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Descubre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formas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más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sostenibles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* de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hacer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cosas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17">
            <a:extLst>
              <a:ext uri="{FF2B5EF4-FFF2-40B4-BE49-F238E27FC236}">
                <a16:creationId xmlns:a16="http://schemas.microsoft.com/office/drawing/2014/main" id="{8A6D947E-8EEA-A14A-8BDE-B8122A362222}"/>
              </a:ext>
            </a:extLst>
          </p:cNvPr>
          <p:cNvSpPr txBox="1"/>
          <p:nvPr/>
        </p:nvSpPr>
        <p:spPr>
          <a:xfrm>
            <a:off x="237175" y="5654731"/>
            <a:ext cx="670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10. Decide las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acciones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cuidar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medioambiente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  </a:t>
            </a:r>
          </a:p>
        </p:txBody>
      </p:sp>
      <p:pic>
        <p:nvPicPr>
          <p:cNvPr id="55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6F81EE53-FE4A-BF42-853E-02050A67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890" y="4929983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6F81EE53-FE4A-BF42-853E-02050A67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9464" y="5338628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6F81EE53-FE4A-BF42-853E-02050A67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5009" y="5788754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6698" y="921920"/>
            <a:ext cx="67249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hace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acción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: el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gobierno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o las ONG?</a:t>
            </a: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1214100" y="258166"/>
            <a:ext cx="714043" cy="400919"/>
          </a:xfrm>
          <a:prstGeom prst="roundRect">
            <a:avLst/>
          </a:prstGeom>
          <a:solidFill>
            <a:srgbClr val="F66400"/>
          </a:solidFill>
          <a:ln w="12700" cap="flat" cmpd="sng" algn="ctr">
            <a:solidFill>
              <a:srgbClr val="11507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8" name="Llamada rectangular redondeada 7">
            <a:extLst>
              <a:ext uri="{FF2B5EF4-FFF2-40B4-BE49-F238E27FC236}">
                <a16:creationId xmlns:a16="http://schemas.microsoft.com/office/drawing/2014/main" id="{5F811890-42B0-9A44-AFCC-1D5019181A27}"/>
              </a:ext>
            </a:extLst>
          </p:cNvPr>
          <p:cNvSpPr/>
          <p:nvPr/>
        </p:nvSpPr>
        <p:spPr>
          <a:xfrm>
            <a:off x="5803520" y="776450"/>
            <a:ext cx="3903055" cy="2861964"/>
          </a:xfrm>
          <a:prstGeom prst="wedgeRoundRectCallout">
            <a:avLst>
              <a:gd name="adj1" fmla="val 53620"/>
              <a:gd name="adj2" fmla="val -2681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¿Qué son las ONG? Son organizaciones benéficas*. Sus actividades promueven cambios en la sociedad y en el medioambiente, pero no son parte del gobierno.</a:t>
            </a:r>
          </a:p>
          <a:p>
            <a:pPr algn="ctr"/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*organizaciones benéficas = charities</a:t>
            </a:r>
          </a:p>
        </p:txBody>
      </p:sp>
      <p:pic>
        <p:nvPicPr>
          <p:cNvPr id="33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B545E243-B1B3-F841-8A87-E44C38DEC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2127" y="1847360"/>
            <a:ext cx="383946" cy="400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940D853-BE46-DF42-99A6-0F5725BA43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8319" y="4791479"/>
            <a:ext cx="2127652" cy="15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038" y="338225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Gender in Spanish</a:t>
            </a:r>
          </a:p>
        </p:txBody>
      </p:sp>
      <p:pic>
        <p:nvPicPr>
          <p:cNvPr id="17" name="Picture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200"/>
            <a:ext cx="6649156" cy="86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0432" y="8726548"/>
            <a:ext cx="31350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Stephen Owen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0" y="286627"/>
            <a:ext cx="5998464" cy="7987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7097" y="3112420"/>
            <a:ext cx="596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primo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enciende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 luz.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98464" y="3109442"/>
            <a:ext cx="7653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My cousin turns the light on.</a:t>
            </a:r>
          </a:p>
        </p:txBody>
      </p:sp>
      <p:sp>
        <p:nvSpPr>
          <p:cNvPr id="13" name="TextBox 26">
            <a:extLst>
              <a:ext uri="{FF2B5EF4-FFF2-40B4-BE49-F238E27FC236}">
                <a16:creationId xmlns:a16="http://schemas.microsoft.com/office/drawing/2014/main" id="{38AA6C0E-C69D-B942-9DD6-F1D6B8DFA134}"/>
              </a:ext>
            </a:extLst>
          </p:cNvPr>
          <p:cNvSpPr txBox="1"/>
          <p:nvPr/>
        </p:nvSpPr>
        <p:spPr>
          <a:xfrm>
            <a:off x="187097" y="5469936"/>
            <a:ext cx="643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Mis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primos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encienden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 luz.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90310CC5-C96F-6F44-BCCE-378E01F9F7B6}"/>
              </a:ext>
            </a:extLst>
          </p:cNvPr>
          <p:cNvSpPr txBox="1"/>
          <p:nvPr/>
        </p:nvSpPr>
        <p:spPr>
          <a:xfrm>
            <a:off x="6156935" y="5469935"/>
            <a:ext cx="626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My cousins turn the light 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7097" y="1410441"/>
            <a:ext cx="10895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7097" y="43219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236199" y="258166"/>
            <a:ext cx="1691944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2E9476-888A-8843-838D-E9D2F42C9029}"/>
              </a:ext>
            </a:extLst>
          </p:cNvPr>
          <p:cNvSpPr txBox="1"/>
          <p:nvPr/>
        </p:nvSpPr>
        <p:spPr>
          <a:xfrm>
            <a:off x="5131050" y="184498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200" b="1" dirty="0">
                <a:solidFill>
                  <a:srgbClr val="EE6000"/>
                </a:solidFill>
              </a:rPr>
              <a:t>mi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62DE655-D325-C74E-BC9A-13461DB894DB}"/>
              </a:ext>
            </a:extLst>
          </p:cNvPr>
          <p:cNvSpPr txBox="1"/>
          <p:nvPr/>
        </p:nvSpPr>
        <p:spPr>
          <a:xfrm>
            <a:off x="9700484" y="4265717"/>
            <a:ext cx="97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200" b="1" dirty="0">
                <a:solidFill>
                  <a:srgbClr val="EE6000"/>
                </a:solidFill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370098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  <p:bldP spid="15" grpId="0"/>
      <p:bldP spid="16" grpId="0"/>
      <p:bldP spid="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038" y="338225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Gender in Spanish</a:t>
            </a:r>
          </a:p>
        </p:txBody>
      </p:sp>
      <p:pic>
        <p:nvPicPr>
          <p:cNvPr id="17" name="Picture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200"/>
            <a:ext cx="6649156" cy="86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0432" y="8726548"/>
            <a:ext cx="31350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Stephen Owen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0" y="286627"/>
            <a:ext cx="5998464" cy="7987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714" y="5586593"/>
            <a:ext cx="11401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It does not matter whether the nouns are masculine or feminine.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236199" y="258166"/>
            <a:ext cx="1691944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2E053EAF-B466-D54E-AD90-E163DB4E59B9}"/>
              </a:ext>
            </a:extLst>
          </p:cNvPr>
          <p:cNvSpPr txBox="1"/>
          <p:nvPr/>
        </p:nvSpPr>
        <p:spPr>
          <a:xfrm>
            <a:off x="193447" y="2499274"/>
            <a:ext cx="5902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profesor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promueve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protección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del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planeta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0B481A51-66F7-D14B-826E-A310D14AA831}"/>
              </a:ext>
            </a:extLst>
          </p:cNvPr>
          <p:cNvSpPr txBox="1"/>
          <p:nvPr/>
        </p:nvSpPr>
        <p:spPr>
          <a:xfrm>
            <a:off x="5998464" y="2505238"/>
            <a:ext cx="6077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Your teacher promotes the protection of the planet</a:t>
            </a: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id="{9644B528-6125-E549-87FA-36C5C865BA72}"/>
              </a:ext>
            </a:extLst>
          </p:cNvPr>
          <p:cNvSpPr txBox="1"/>
          <p:nvPr/>
        </p:nvSpPr>
        <p:spPr>
          <a:xfrm>
            <a:off x="131714" y="4413857"/>
            <a:ext cx="5598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Tus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profesores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promueven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protección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del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planeta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DC439E73-7B9A-7749-92E9-ED02400916BD}"/>
              </a:ext>
            </a:extLst>
          </p:cNvPr>
          <p:cNvSpPr txBox="1"/>
          <p:nvPr/>
        </p:nvSpPr>
        <p:spPr>
          <a:xfrm>
            <a:off x="5998464" y="4413856"/>
            <a:ext cx="6227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Your teachers promote the protection of the planet.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05AAA303-75A9-1E44-AA6E-388A007DF946}"/>
              </a:ext>
            </a:extLst>
          </p:cNvPr>
          <p:cNvSpPr/>
          <p:nvPr/>
        </p:nvSpPr>
        <p:spPr>
          <a:xfrm>
            <a:off x="100250" y="1326539"/>
            <a:ext cx="114333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28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9F303FDD-5E0B-5F48-91C2-391B77F72806}"/>
              </a:ext>
            </a:extLst>
          </p:cNvPr>
          <p:cNvSpPr/>
          <p:nvPr/>
        </p:nvSpPr>
        <p:spPr>
          <a:xfrm>
            <a:off x="131714" y="3672009"/>
            <a:ext cx="1080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28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6E536E2-DB07-9641-BC3A-7B8A97AF773B}"/>
              </a:ext>
            </a:extLst>
          </p:cNvPr>
          <p:cNvSpPr txBox="1"/>
          <p:nvPr/>
        </p:nvSpPr>
        <p:spPr>
          <a:xfrm>
            <a:off x="1046543" y="1742209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rgbClr val="EE6000"/>
                </a:solidFill>
              </a:rPr>
              <a:t>tu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3BF8BD6-A2DC-E24F-8DC8-3D8E9291FB60}"/>
              </a:ext>
            </a:extLst>
          </p:cNvPr>
          <p:cNvSpPr txBox="1"/>
          <p:nvPr/>
        </p:nvSpPr>
        <p:spPr>
          <a:xfrm>
            <a:off x="8775191" y="3672006"/>
            <a:ext cx="66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rgbClr val="EE6000"/>
                </a:solidFill>
              </a:rPr>
              <a:t>tus</a:t>
            </a:r>
          </a:p>
        </p:txBody>
      </p:sp>
    </p:spTree>
    <p:extLst>
      <p:ext uri="{BB962C8B-B14F-4D97-AF65-F5344CB8AC3E}">
        <p14:creationId xmlns:p14="http://schemas.microsoft.com/office/powerpoint/2010/main" val="177836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10314</TotalTime>
  <Words>9892</Words>
  <Application>Microsoft Macintosh PowerPoint</Application>
  <PresentationFormat>Widescreen</PresentationFormat>
  <Paragraphs>1580</Paragraphs>
  <Slides>44</Slides>
  <Notes>44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American Typewriter</vt:lpstr>
      <vt:lpstr>Arial</vt:lpstr>
      <vt:lpstr>Book Antiqua</vt:lpstr>
      <vt:lpstr>Bradley Hand</vt:lpstr>
      <vt:lpstr>Britannic Bold</vt:lpstr>
      <vt:lpstr>Broadway</vt:lpstr>
      <vt:lpstr>Calibri</vt:lpstr>
      <vt:lpstr>Century Gothic</vt:lpstr>
      <vt:lpstr>Century Schoolbook</vt:lpstr>
      <vt:lpstr>Cooper Black</vt:lpstr>
      <vt:lpstr>Lucida Console</vt:lpstr>
      <vt:lpstr>Tw Cen MT</vt:lpstr>
      <vt:lpstr>Twentieth Century</vt:lpstr>
      <vt:lpstr>1_Office Theme</vt:lpstr>
      <vt:lpstr>Talking about the environment</vt:lpstr>
      <vt:lpstr>Vocabulario</vt:lpstr>
      <vt:lpstr>Vocabulario</vt:lpstr>
      <vt:lpstr>Vocabulario</vt:lpstr>
      <vt:lpstr>leer / escuchar/ hablar</vt:lpstr>
      <vt:lpstr>Saying what s/he does and they do -er &amp; -ir verbs in the 3rd person </vt:lpstr>
      <vt:lpstr>Cuidar el medioambiente</vt:lpstr>
      <vt:lpstr>Gender in Spanish</vt:lpstr>
      <vt:lpstr>Gender in Spanish</vt:lpstr>
      <vt:lpstr>Daniel y Hugo están en clase de ciencias y hablan sobre las actividades de personas diferentes para cuidar el planeta. Lee y completa la tabla.</vt:lpstr>
      <vt:lpstr>escuchar / leer</vt:lpstr>
      <vt:lpstr>escuchar / leer</vt:lpstr>
      <vt:lpstr>hablar / escuchar</vt:lpstr>
      <vt:lpstr>Persona A</vt:lpstr>
      <vt:lpstr>Persona A</vt:lpstr>
      <vt:lpstr>Persona A</vt:lpstr>
      <vt:lpstr>Persona A</vt:lpstr>
      <vt:lpstr>Talking about climate change</vt:lpstr>
      <vt:lpstr>Vocabulario</vt:lpstr>
      <vt:lpstr>Vocabulario</vt:lpstr>
      <vt:lpstr>leer / escuchar/ hablar</vt:lpstr>
      <vt:lpstr>Vocabulario</vt:lpstr>
      <vt:lpstr>Vocabulario</vt:lpstr>
      <vt:lpstr>Talking about possessions Possessive adjective ‘nuestro’</vt:lpstr>
      <vt:lpstr>Lee el artículo y escribe el título correcto. Debes elegir ‘nuestro’ o ‘nuestra’.</vt:lpstr>
      <vt:lpstr>Talking about completed actions in the past: 3rd person singular (preterite)</vt:lpstr>
      <vt:lpstr>Talking about possessions in plural Possessive adjective ‘nuestros/as’</vt:lpstr>
      <vt:lpstr>Aquí tienes fragmentos de unas noticias sobre nuestro planeta. Debes elegir las opciones correctas para cada frase. </vt:lpstr>
      <vt:lpstr>Ayer una organización de apoyo al medioambiente pasó unas horas en el colegio de Lucía. ¿Quién hace la acción?</vt:lpstr>
      <vt:lpstr>Ahora escucha las frases completas y escribe el significado en inglés.</vt:lpstr>
      <vt:lpstr>Un juego de palabras</vt:lpstr>
      <vt:lpstr>Un juego de palabras</vt:lpstr>
      <vt:lpstr>Un juego de palabras</vt:lpstr>
      <vt:lpstr>Un juego de palabras</vt:lpstr>
      <vt:lpstr>Un juego de palabras</vt:lpstr>
      <vt:lpstr>Un juego de palabras</vt:lpstr>
      <vt:lpstr>Aquí tienes información sobre problemas en el medioambiente. Escucha y escribe las palabras que no están.</vt:lpstr>
      <vt:lpstr>Aquí tienes información sobre problemas en el medioambiente. Escucha y escribe las palabras que no están.</vt:lpstr>
      <vt:lpstr>Aquí tienes un artículo sobre problemas en el medioambiente. En parejas, lee el texto y cambia las palabras en inglés a español.</vt:lpstr>
      <vt:lpstr>Aquí tienes un artículo sobre problemas en el medioambiente. En parejas, lee el texto y cambia las palabras en inglés a español.</vt:lpstr>
      <vt:lpstr>Aquí hay unas frases del texto en inglés. Completa las traducciones en español. Usa la forma correcta de ‘nuestro’.</vt:lpstr>
      <vt:lpstr>Imagina que trabajas para una ONG. Escribe estos seis titulares* sobre el medioambiente para su página web:</vt:lpstr>
      <vt:lpstr>Solución</vt:lpstr>
      <vt:lpstr>Deberes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Rachel Hawkes</dc:creator>
  <cp:lastModifiedBy>Louise Caruso</cp:lastModifiedBy>
  <cp:revision>553</cp:revision>
  <dcterms:created xsi:type="dcterms:W3CDTF">2020-06-12T19:18:08Z</dcterms:created>
  <dcterms:modified xsi:type="dcterms:W3CDTF">2021-12-09T12:55:19Z</dcterms:modified>
</cp:coreProperties>
</file>