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16"/>
  </p:notesMasterIdLst>
  <p:sldIdLst>
    <p:sldId id="271" r:id="rId3"/>
    <p:sldId id="348" r:id="rId4"/>
    <p:sldId id="259" r:id="rId5"/>
    <p:sldId id="307" r:id="rId6"/>
    <p:sldId id="349" r:id="rId7"/>
    <p:sldId id="332" r:id="rId8"/>
    <p:sldId id="333" r:id="rId9"/>
    <p:sldId id="336" r:id="rId10"/>
    <p:sldId id="331" r:id="rId11"/>
    <p:sldId id="338" r:id="rId12"/>
    <p:sldId id="337" r:id="rId13"/>
    <p:sldId id="339" r:id="rId14"/>
    <p:sldId id="33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68140" autoAdjust="0"/>
  </p:normalViewPr>
  <p:slideViewPr>
    <p:cSldViewPr snapToGrid="0">
      <p:cViewPr varScale="1">
        <p:scale>
          <a:sx n="49" d="100"/>
          <a:sy n="49" d="100"/>
        </p:scale>
        <p:origin x="1308"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29/05/2020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Revising a range of vocabulary from terms 1, 2 and 3.1.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7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72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74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08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79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Vocabulary: associations</a:t>
            </a:r>
            <a:endParaRPr lang="en-GB" b="0" i="0" dirty="0"/>
          </a:p>
          <a:p>
            <a:endParaRPr lang="en-GB" b="0" i="0" dirty="0"/>
          </a:p>
          <a:p>
            <a:r>
              <a:rPr lang="en-GB" b="0" i="0" dirty="0"/>
              <a:t>This starter activity practises the semantic associations between individual vocabulary items.</a:t>
            </a:r>
          </a:p>
          <a:p>
            <a:endParaRPr lang="en-GB" b="0" i="0" dirty="0"/>
          </a:p>
          <a:p>
            <a:r>
              <a:rPr lang="en-GB" b="0" i="0" dirty="0"/>
              <a:t>Students write 1-4 and choose the verb that best goes together with each noun. The verbs ‘fly’ to the correct noun on successive clicks. Definitions can be elicited while checking answers. A possible extension would be to elicit further nouns that would go with these verbs.</a:t>
            </a:r>
          </a:p>
          <a:p>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The task instructions contain the cognate </a:t>
            </a:r>
            <a:r>
              <a:rPr lang="en-GB" b="0" i="1" dirty="0" err="1"/>
              <a:t>verbe</a:t>
            </a:r>
            <a:r>
              <a:rPr lang="en-GB" b="0" i="0" dirty="0"/>
              <a:t> [&gt;5000].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p>
          <a:p>
            <a:r>
              <a:rPr lang="en-GB" b="0" i="0" dirty="0"/>
              <a:t>Estimated timings: approx. 2-5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62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Introduction to the next vocabulary activity.</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Cognates used: </a:t>
            </a:r>
            <a:r>
              <a:rPr lang="en-GB" sz="1200" b="0" i="1" kern="1200" dirty="0">
                <a:solidFill>
                  <a:schemeClr val="tx1"/>
                </a:solidFill>
                <a:effectLst/>
                <a:latin typeface="+mn-lt"/>
                <a:ea typeface="+mn-ea"/>
                <a:cs typeface="+mn-cs"/>
              </a:rPr>
              <a:t>long </a:t>
            </a:r>
            <a:r>
              <a:rPr lang="en-GB" sz="1200" b="0" i="0" kern="1200" dirty="0">
                <a:solidFill>
                  <a:schemeClr val="tx1"/>
                </a:solidFill>
                <a:effectLst/>
                <a:latin typeface="+mn-lt"/>
                <a:ea typeface="+mn-ea"/>
                <a:cs typeface="+mn-cs"/>
              </a:rPr>
              <a:t>[202],</a:t>
            </a:r>
            <a:r>
              <a:rPr lang="en-GB" sz="1200" b="0" i="1"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organiser</a:t>
            </a:r>
            <a:r>
              <a:rPr lang="fr-FR" sz="1200" kern="1200" dirty="0">
                <a:solidFill>
                  <a:schemeClr val="tx1"/>
                </a:solidFill>
                <a:effectLst/>
                <a:latin typeface="+mn-lt"/>
                <a:ea typeface="+mn-ea"/>
                <a:cs typeface="+mn-cs"/>
              </a:rPr>
              <a:t> [701], </a:t>
            </a:r>
            <a:r>
              <a:rPr lang="fr-FR" sz="1200" i="1" kern="1200" dirty="0">
                <a:solidFill>
                  <a:schemeClr val="tx1"/>
                </a:solidFill>
                <a:effectLst/>
                <a:latin typeface="+mn-lt"/>
                <a:ea typeface="+mn-ea"/>
                <a:cs typeface="+mn-cs"/>
              </a:rPr>
              <a:t>quiz</a:t>
            </a:r>
            <a:r>
              <a:rPr lang="fr-FR" sz="1200" kern="1200" dirty="0">
                <a:solidFill>
                  <a:schemeClr val="tx1"/>
                </a:solidFill>
                <a:effectLst/>
                <a:latin typeface="+mn-lt"/>
                <a:ea typeface="+mn-ea"/>
                <a:cs typeface="+mn-cs"/>
              </a:rPr>
              <a:t> [&gt;5000]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3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20"/>
              </a:spcBef>
            </a:pPr>
            <a:r>
              <a:rPr lang="en-GB" sz="1200" b="1" dirty="0"/>
              <a:t>Vocabulary: categories</a:t>
            </a:r>
          </a:p>
          <a:p>
            <a:pPr>
              <a:spcBef>
                <a:spcPts val="720"/>
              </a:spcBef>
            </a:pPr>
            <a:endParaRPr lang="en-GB" sz="1200" b="1" dirty="0"/>
          </a:p>
          <a:p>
            <a:pPr>
              <a:spcBef>
                <a:spcPts val="720"/>
              </a:spcBef>
            </a:pPr>
            <a:r>
              <a:rPr lang="en-GB" sz="1200" b="0" dirty="0"/>
              <a:t>This activity practises grouping vocabulary items within wider semantic categories.</a:t>
            </a:r>
          </a:p>
          <a:p>
            <a:pPr>
              <a:spcBef>
                <a:spcPts val="720"/>
              </a:spcBef>
            </a:pPr>
            <a:endParaRPr lang="en-GB" sz="1200" b="0" dirty="0"/>
          </a:p>
          <a:p>
            <a:pPr>
              <a:spcBef>
                <a:spcPts val="720"/>
              </a:spcBef>
            </a:pPr>
            <a:r>
              <a:rPr lang="en-GB" sz="1200" b="0" dirty="0"/>
              <a:t>Students work in pairs or small groups, racing to organise the words into the four categories in the quickest possible time. Click on the English category to display the four French words. Try to elicit the parts of speech that each group belongs to – nouns, verbs, adjectives and adverbs.</a:t>
            </a:r>
          </a:p>
          <a:p>
            <a:pPr>
              <a:spcBef>
                <a:spcPts val="720"/>
              </a:spcBef>
            </a:pPr>
            <a:endParaRPr lang="en-GB" sz="1200" b="0" dirty="0"/>
          </a:p>
          <a:p>
            <a:pPr>
              <a:spcBef>
                <a:spcPts val="720"/>
              </a:spcBef>
            </a:pPr>
            <a:r>
              <a:rPr lang="en-GB" sz="1200" b="0" dirty="0"/>
              <a:t>Estimated timings: approx. 5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87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720"/>
              </a:spcBef>
              <a:spcAft>
                <a:spcPts val="0"/>
              </a:spcAft>
              <a:buClrTx/>
              <a:buSzTx/>
              <a:buFontTx/>
              <a:buNone/>
              <a:tabLst/>
              <a:defRPr/>
            </a:pPr>
            <a:r>
              <a:rPr lang="en-GB" sz="1200" b="1" dirty="0"/>
              <a:t>Vocabulary: opposites</a:t>
            </a:r>
            <a:endParaRPr lang="en-GB" sz="1200" b="0" dirty="0"/>
          </a:p>
          <a:p>
            <a:pPr marL="0" marR="0" lvl="0" indent="0" algn="l" defTabSz="914400" rtl="0" eaLnBrk="1" fontAlgn="auto" latinLnBrk="0" hangingPunct="1">
              <a:lnSpc>
                <a:spcPct val="100000"/>
              </a:lnSpc>
              <a:spcBef>
                <a:spcPts val="72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720"/>
              </a:spcBef>
              <a:spcAft>
                <a:spcPts val="0"/>
              </a:spcAft>
              <a:buClrTx/>
              <a:buSzTx/>
              <a:buFontTx/>
              <a:buNone/>
              <a:tabLst/>
              <a:defRPr/>
            </a:pPr>
            <a:r>
              <a:rPr lang="en-GB" sz="1200" b="0" dirty="0"/>
              <a:t>This starter activity practises identifying antonyms from a selection of adjectives.</a:t>
            </a:r>
          </a:p>
          <a:p>
            <a:pPr marL="0" marR="0" lvl="0" indent="0" algn="l" defTabSz="914400" rtl="0" eaLnBrk="1" fontAlgn="auto" latinLnBrk="0" hangingPunct="1">
              <a:lnSpc>
                <a:spcPct val="100000"/>
              </a:lnSpc>
              <a:spcBef>
                <a:spcPts val="72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720"/>
              </a:spcBef>
              <a:spcAft>
                <a:spcPts val="0"/>
              </a:spcAft>
              <a:buClrTx/>
              <a:buSzTx/>
              <a:buFontTx/>
              <a:buNone/>
              <a:tabLst/>
              <a:defRPr/>
            </a:pPr>
            <a:r>
              <a:rPr lang="en-GB" sz="1200" b="0" dirty="0"/>
              <a:t>Students write 1-4 and the opposite word. </a:t>
            </a:r>
            <a:r>
              <a:rPr lang="en-GB" b="0" i="0" dirty="0"/>
              <a:t>The verbs ‘fly’ to the correct position on successive clicks. Definitions can be elicited while checking answers.</a:t>
            </a:r>
          </a:p>
          <a:p>
            <a:pPr marL="0" marR="0" lvl="0" indent="0" algn="l" defTabSz="914400" rtl="0" eaLnBrk="1" fontAlgn="auto" latinLnBrk="0" hangingPunct="1">
              <a:lnSpc>
                <a:spcPct val="100000"/>
              </a:lnSpc>
              <a:spcBef>
                <a:spcPts val="72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720"/>
              </a:spcBef>
              <a:spcAft>
                <a:spcPts val="0"/>
              </a:spcAft>
              <a:buClrTx/>
              <a:buSzTx/>
              <a:buFontTx/>
              <a:buNone/>
              <a:tabLst/>
              <a:defRPr/>
            </a:pPr>
            <a:r>
              <a:rPr lang="en-GB" b="0" i="0" dirty="0"/>
              <a:t>Cognates used: </a:t>
            </a:r>
            <a:r>
              <a:rPr lang="en-GB" b="0" i="1" dirty="0" err="1"/>
              <a:t>différent</a:t>
            </a:r>
            <a:r>
              <a:rPr lang="en-GB" b="0" i="0" dirty="0"/>
              <a:t> [350], </a:t>
            </a:r>
            <a:r>
              <a:rPr lang="en-GB" b="0" i="1" dirty="0" err="1"/>
              <a:t>opposé</a:t>
            </a:r>
            <a:r>
              <a:rPr lang="en-GB" b="0" i="1" dirty="0"/>
              <a:t> </a:t>
            </a:r>
            <a:r>
              <a:rPr lang="en-GB" b="0" i="0" dirty="0"/>
              <a:t>[(opposer) 585], </a:t>
            </a:r>
            <a:r>
              <a:rPr lang="en-GB" b="0" i="1" dirty="0" err="1"/>
              <a:t>Parisien</a:t>
            </a:r>
            <a:r>
              <a:rPr lang="en-GB" b="0" i="1" dirty="0"/>
              <a:t> </a:t>
            </a:r>
            <a:r>
              <a:rPr lang="en-GB" b="0" i="0" dirty="0"/>
              <a:t>[2549], </a:t>
            </a:r>
            <a:r>
              <a:rPr lang="en-GB" b="0" i="1" dirty="0" err="1"/>
              <a:t>typique</a:t>
            </a:r>
            <a:r>
              <a:rPr lang="en-GB" b="0" i="1" dirty="0"/>
              <a:t> </a:t>
            </a:r>
            <a:r>
              <a:rPr lang="en-GB" b="0" i="0" dirty="0"/>
              <a:t>[4178].</a:t>
            </a:r>
          </a:p>
          <a:p>
            <a:pPr marL="0" marR="0" lvl="0" indent="0" algn="l" defTabSz="914400" rtl="0" eaLnBrk="1" fontAlgn="auto" latinLnBrk="0" hangingPunct="1">
              <a:lnSpc>
                <a:spcPct val="100000"/>
              </a:lnSpc>
              <a:spcBef>
                <a:spcPts val="72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720"/>
              </a:spcBef>
              <a:spcAft>
                <a:spcPts val="0"/>
              </a:spcAft>
              <a:buClrTx/>
              <a:buSzTx/>
              <a:buFontTx/>
              <a:buNone/>
              <a:tabLst/>
              <a:defRPr/>
            </a:pPr>
            <a:r>
              <a:rPr lang="en-GB" b="0" i="0" dirty="0"/>
              <a:t>Estimated timings: approx 2 minutes</a:t>
            </a:r>
          </a:p>
          <a:p>
            <a:pPr marL="0" marR="0" lvl="0" indent="0" algn="l" defTabSz="914400" rtl="0" eaLnBrk="1" fontAlgn="auto" latinLnBrk="0" hangingPunct="1">
              <a:lnSpc>
                <a:spcPct val="100000"/>
              </a:lnSpc>
              <a:spcBef>
                <a:spcPts val="720"/>
              </a:spcBef>
              <a:spcAft>
                <a:spcPts val="0"/>
              </a:spcAft>
              <a:buClrTx/>
              <a:buSzTx/>
              <a:buFontTx/>
              <a:buNone/>
              <a:tabLst/>
              <a:defRPr/>
            </a:pPr>
            <a:endParaRPr lang="en-GB" sz="12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51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Vocabulary: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Slides 25-32 check understanding of the vocabulary from the previous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Students can either say the answers or write them on mini whiteboards. Answers appear on clicks.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Estimated timings: approx. 2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7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49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08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9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2428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04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52526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9913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2996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4608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76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9924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16204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0668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193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29/05/2020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84490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560" y="0"/>
            <a:ext cx="12186440" cy="6858000"/>
            <a:chOff x="-56445" y="0"/>
            <a:chExt cx="12186440" cy="6858000"/>
          </a:xfrm>
        </p:grpSpPr>
        <p:grpSp>
          <p:nvGrpSpPr>
            <p:cNvPr id="8" name="Group 7"/>
            <p:cNvGrpSpPr/>
            <p:nvPr/>
          </p:nvGrpSpPr>
          <p:grpSpPr>
            <a:xfrm>
              <a:off x="-56445" y="0"/>
              <a:ext cx="12186440" cy="6858000"/>
              <a:chOff x="0" y="0"/>
              <a:chExt cx="1218644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8695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66F02A8-6C90-0F4B-B4B3-C85529F073EE}"/>
              </a:ext>
            </a:extLst>
          </p:cNvPr>
          <p:cNvSpPr>
            <a:spLocks noGrp="1"/>
          </p:cNvSpPr>
          <p:nvPr>
            <p:ph type="title"/>
          </p:nvPr>
        </p:nvSpPr>
        <p:spPr>
          <a:xfrm>
            <a:off x="138731" y="2408394"/>
            <a:ext cx="10515600" cy="1325563"/>
          </a:xfrm>
        </p:spPr>
        <p:txBody>
          <a:bodyPr>
            <a:normAutofit fontScale="90000"/>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br>
              <a:rPr lang="en-GB" sz="4000" b="1" dirty="0">
                <a:solidFill>
                  <a:prstClr val="white"/>
                </a:solidFill>
                <a:latin typeface="Century Gothic" panose="020B0502020202020204" pitchFamily="34" charset="0"/>
                <a:ea typeface="+mn-ea"/>
                <a:cs typeface="+mn-cs"/>
              </a:rPr>
            </a:br>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3.2 - Week 1</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Kirsten Somerville / Natalie Finlayson / Rachel Hawkes</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 29/05/20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Subtitle 5">
            <a:extLst>
              <a:ext uri="{FF2B5EF4-FFF2-40B4-BE49-F238E27FC236}">
                <a16:creationId xmlns:a16="http://schemas.microsoft.com/office/drawing/2014/main" id="{352C8798-43A2-41D2-A25E-8F1EFDA4EC41}"/>
              </a:ext>
            </a:extLst>
          </p:cNvPr>
          <p:cNvSpPr txBox="1">
            <a:spLocks/>
          </p:cNvSpPr>
          <p:nvPr/>
        </p:nvSpPr>
        <p:spPr>
          <a:xfrm>
            <a:off x="138731" y="2974876"/>
            <a:ext cx="2770539"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3200" dirty="0">
                <a:solidFill>
                  <a:prstClr val="white"/>
                </a:solidFill>
                <a:latin typeface="Century Gothic" panose="020B0502020202020204" pitchFamily="34" charset="0"/>
              </a:rPr>
              <a:t>Revision</a:t>
            </a:r>
            <a:endParaRPr lang="en-GB" dirty="0">
              <a:solidFill>
                <a:prstClr val="white"/>
              </a:solidFill>
              <a:latin typeface="Century Gothic" panose="020B0502020202020204" pitchFamily="34" charset="0"/>
            </a:endParaRPr>
          </a:p>
          <a:p>
            <a:pPr marL="0" indent="0">
              <a:buNone/>
            </a:pPr>
            <a:endParaRPr lang="en-US" dirty="0"/>
          </a:p>
        </p:txBody>
      </p:sp>
    </p:spTree>
    <p:extLst>
      <p:ext uri="{BB962C8B-B14F-4D97-AF65-F5344CB8AC3E}">
        <p14:creationId xmlns:p14="http://schemas.microsoft.com/office/powerpoint/2010/main" val="50037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tour de Paris</a:t>
            </a:r>
          </a:p>
        </p:txBody>
      </p:sp>
      <p:sp>
        <p:nvSpPr>
          <p:cNvPr id="9" name="Rounded Rectangle 46">
            <a:extLst>
              <a:ext uri="{FF2B5EF4-FFF2-40B4-BE49-F238E27FC236}">
                <a16:creationId xmlns:a16="http://schemas.microsoft.com/office/drawing/2014/main" id="{8DAD7931-38FA-4D31-A8AC-114C0469E27E}"/>
              </a:ext>
            </a:extLst>
          </p:cNvPr>
          <p:cNvSpPr/>
          <p:nvPr/>
        </p:nvSpPr>
        <p:spPr>
          <a:xfrm>
            <a:off x="10248900" y="249870"/>
            <a:ext cx="166102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7" name="Rectangle 6">
            <a:extLst>
              <a:ext uri="{FF2B5EF4-FFF2-40B4-BE49-F238E27FC236}">
                <a16:creationId xmlns:a16="http://schemas.microsoft.com/office/drawing/2014/main" id="{B2E7C5C5-E1F2-429C-9C1B-E8EEBCDE983C}"/>
              </a:ext>
            </a:extLst>
          </p:cNvPr>
          <p:cNvSpPr/>
          <p:nvPr/>
        </p:nvSpPr>
        <p:spPr>
          <a:xfrm>
            <a:off x="8005544" y="1796651"/>
            <a:ext cx="3351685" cy="37271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grande rue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bâtiment moderne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beau parc</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pont important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église intéressante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vieille université</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café sympa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bon cinéma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48DCF5F0-A906-4D4D-B307-414FF164C917}"/>
              </a:ext>
            </a:extLst>
          </p:cNvPr>
          <p:cNvSpPr txBox="1"/>
          <p:nvPr/>
        </p:nvSpPr>
        <p:spPr>
          <a:xfrm>
            <a:off x="3192375" y="5694007"/>
            <a:ext cx="10967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Ink Free" panose="03080402000500000000" pitchFamily="66" charset="0"/>
                <a:ea typeface="+mn-ea"/>
                <a:cs typeface="+mn-cs"/>
              </a:rPr>
              <a:t>le film</a:t>
            </a:r>
          </a:p>
        </p:txBody>
      </p:sp>
      <p:sp>
        <p:nvSpPr>
          <p:cNvPr id="31" name="TextBox 30">
            <a:extLst>
              <a:ext uri="{FF2B5EF4-FFF2-40B4-BE49-F238E27FC236}">
                <a16:creationId xmlns:a16="http://schemas.microsoft.com/office/drawing/2014/main" id="{B16FB0D5-9CDA-403B-B52A-6ECA1899E4B7}"/>
              </a:ext>
            </a:extLst>
          </p:cNvPr>
          <p:cNvSpPr txBox="1"/>
          <p:nvPr/>
        </p:nvSpPr>
        <p:spPr>
          <a:xfrm>
            <a:off x="7645544" y="1898124"/>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p>
        </p:txBody>
      </p:sp>
      <p:sp>
        <p:nvSpPr>
          <p:cNvPr id="32" name="TextBox 31">
            <a:extLst>
              <a:ext uri="{FF2B5EF4-FFF2-40B4-BE49-F238E27FC236}">
                <a16:creationId xmlns:a16="http://schemas.microsoft.com/office/drawing/2014/main" id="{97063058-5F77-4153-9A32-ABB578E205FE}"/>
              </a:ext>
            </a:extLst>
          </p:cNvPr>
          <p:cNvSpPr txBox="1"/>
          <p:nvPr/>
        </p:nvSpPr>
        <p:spPr>
          <a:xfrm>
            <a:off x="7645544" y="237075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2</a:t>
            </a:r>
          </a:p>
        </p:txBody>
      </p:sp>
      <p:sp>
        <p:nvSpPr>
          <p:cNvPr id="33" name="TextBox 32">
            <a:extLst>
              <a:ext uri="{FF2B5EF4-FFF2-40B4-BE49-F238E27FC236}">
                <a16:creationId xmlns:a16="http://schemas.microsoft.com/office/drawing/2014/main" id="{7341CC6E-4C7C-4200-B939-339AF7363E70}"/>
              </a:ext>
            </a:extLst>
          </p:cNvPr>
          <p:cNvSpPr txBox="1"/>
          <p:nvPr/>
        </p:nvSpPr>
        <p:spPr>
          <a:xfrm>
            <a:off x="7645544" y="285004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3</a:t>
            </a:r>
          </a:p>
        </p:txBody>
      </p:sp>
      <p:sp>
        <p:nvSpPr>
          <p:cNvPr id="34" name="TextBox 33">
            <a:extLst>
              <a:ext uri="{FF2B5EF4-FFF2-40B4-BE49-F238E27FC236}">
                <a16:creationId xmlns:a16="http://schemas.microsoft.com/office/drawing/2014/main" id="{35BC74A7-7D43-402C-BC33-30FAC831569B}"/>
              </a:ext>
            </a:extLst>
          </p:cNvPr>
          <p:cNvSpPr txBox="1"/>
          <p:nvPr/>
        </p:nvSpPr>
        <p:spPr>
          <a:xfrm>
            <a:off x="7645544" y="3300207"/>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4</a:t>
            </a:r>
          </a:p>
        </p:txBody>
      </p:sp>
      <p:sp>
        <p:nvSpPr>
          <p:cNvPr id="35" name="TextBox 34">
            <a:extLst>
              <a:ext uri="{FF2B5EF4-FFF2-40B4-BE49-F238E27FC236}">
                <a16:creationId xmlns:a16="http://schemas.microsoft.com/office/drawing/2014/main" id="{DE7B564F-451E-4D5A-B077-DFB214EE2136}"/>
              </a:ext>
            </a:extLst>
          </p:cNvPr>
          <p:cNvSpPr txBox="1"/>
          <p:nvPr/>
        </p:nvSpPr>
        <p:spPr>
          <a:xfrm>
            <a:off x="7645544" y="373326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5</a:t>
            </a:r>
          </a:p>
        </p:txBody>
      </p:sp>
      <p:sp>
        <p:nvSpPr>
          <p:cNvPr id="36" name="TextBox 35">
            <a:extLst>
              <a:ext uri="{FF2B5EF4-FFF2-40B4-BE49-F238E27FC236}">
                <a16:creationId xmlns:a16="http://schemas.microsoft.com/office/drawing/2014/main" id="{7017D8AF-AEC0-4934-A513-F00E4E18FDB1}"/>
              </a:ext>
            </a:extLst>
          </p:cNvPr>
          <p:cNvSpPr txBox="1"/>
          <p:nvPr/>
        </p:nvSpPr>
        <p:spPr>
          <a:xfrm>
            <a:off x="7645544" y="420590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6</a:t>
            </a:r>
          </a:p>
        </p:txBody>
      </p:sp>
      <p:sp>
        <p:nvSpPr>
          <p:cNvPr id="37" name="TextBox 36">
            <a:extLst>
              <a:ext uri="{FF2B5EF4-FFF2-40B4-BE49-F238E27FC236}">
                <a16:creationId xmlns:a16="http://schemas.microsoft.com/office/drawing/2014/main" id="{0462BF74-DD34-45E5-B827-B22624E5D556}"/>
              </a:ext>
            </a:extLst>
          </p:cNvPr>
          <p:cNvSpPr txBox="1"/>
          <p:nvPr/>
        </p:nvSpPr>
        <p:spPr>
          <a:xfrm>
            <a:off x="7645544" y="468519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7</a:t>
            </a:r>
          </a:p>
        </p:txBody>
      </p:sp>
      <p:sp>
        <p:nvSpPr>
          <p:cNvPr id="38" name="TextBox 37">
            <a:extLst>
              <a:ext uri="{FF2B5EF4-FFF2-40B4-BE49-F238E27FC236}">
                <a16:creationId xmlns:a16="http://schemas.microsoft.com/office/drawing/2014/main" id="{6BF2EF93-F04E-4852-AF72-C6785ECBD9D8}"/>
              </a:ext>
            </a:extLst>
          </p:cNvPr>
          <p:cNvSpPr txBox="1"/>
          <p:nvPr/>
        </p:nvSpPr>
        <p:spPr>
          <a:xfrm>
            <a:off x="7645544" y="515782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8</a:t>
            </a:r>
          </a:p>
        </p:txBody>
      </p:sp>
      <p:pic>
        <p:nvPicPr>
          <p:cNvPr id="16386" name="Picture 2" descr="red cinema chair">
            <a:extLst>
              <a:ext uri="{FF2B5EF4-FFF2-40B4-BE49-F238E27FC236}">
                <a16:creationId xmlns:a16="http://schemas.microsoft.com/office/drawing/2014/main" id="{0C3A7CCC-C96E-4179-B76C-E952572EE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113" y="1859832"/>
            <a:ext cx="5397301" cy="360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8" name="Straight Connector 17">
            <a:extLst>
              <a:ext uri="{FF2B5EF4-FFF2-40B4-BE49-F238E27FC236}">
                <a16:creationId xmlns:a16="http://schemas.microsoft.com/office/drawing/2014/main" id="{211D1F12-D825-4ADE-93CE-A3E613ED4B1D}"/>
              </a:ext>
            </a:extLst>
          </p:cNvPr>
          <p:cNvCxnSpPr>
            <a:cxnSpLocks/>
          </p:cNvCxnSpPr>
          <p:nvPr/>
        </p:nvCxnSpPr>
        <p:spPr>
          <a:xfrm>
            <a:off x="8115300" y="5517825"/>
            <a:ext cx="1885950"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D0A9ECC-CBE6-4FD1-B0E4-5880E0D46B5E}"/>
              </a:ext>
            </a:extLst>
          </p:cNvPr>
          <p:cNvSpPr txBox="1"/>
          <p:nvPr/>
        </p:nvSpPr>
        <p:spPr>
          <a:xfrm>
            <a:off x="7645544" y="1044509"/>
            <a:ext cx="17139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14777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tour de Paris</a:t>
            </a:r>
          </a:p>
        </p:txBody>
      </p:sp>
      <p:sp>
        <p:nvSpPr>
          <p:cNvPr id="9" name="Rounded Rectangle 46">
            <a:extLst>
              <a:ext uri="{FF2B5EF4-FFF2-40B4-BE49-F238E27FC236}">
                <a16:creationId xmlns:a16="http://schemas.microsoft.com/office/drawing/2014/main" id="{8DAD7931-38FA-4D31-A8AC-114C0469E27E}"/>
              </a:ext>
            </a:extLst>
          </p:cNvPr>
          <p:cNvSpPr/>
          <p:nvPr/>
        </p:nvSpPr>
        <p:spPr>
          <a:xfrm>
            <a:off x="10248900" y="249870"/>
            <a:ext cx="166102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7" name="Rectangle 6">
            <a:extLst>
              <a:ext uri="{FF2B5EF4-FFF2-40B4-BE49-F238E27FC236}">
                <a16:creationId xmlns:a16="http://schemas.microsoft.com/office/drawing/2014/main" id="{B2E7C5C5-E1F2-429C-9C1B-E8EEBCDE983C}"/>
              </a:ext>
            </a:extLst>
          </p:cNvPr>
          <p:cNvSpPr/>
          <p:nvPr/>
        </p:nvSpPr>
        <p:spPr>
          <a:xfrm>
            <a:off x="8005544" y="1796651"/>
            <a:ext cx="3351685" cy="37271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grande rue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bâtiment moderne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beau parc</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pont important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église intéressante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vieille université</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café sympa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bon cinéma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48DCF5F0-A906-4D4D-B307-414FF164C917}"/>
              </a:ext>
            </a:extLst>
          </p:cNvPr>
          <p:cNvSpPr txBox="1"/>
          <p:nvPr/>
        </p:nvSpPr>
        <p:spPr>
          <a:xfrm>
            <a:off x="2474232" y="5694008"/>
            <a:ext cx="25330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Ink Free" panose="03080402000500000000" pitchFamily="66" charset="0"/>
                <a:ea typeface="+mn-ea"/>
                <a:cs typeface="+mn-cs"/>
              </a:rPr>
              <a:t>Sainte-Chapelle</a:t>
            </a:r>
          </a:p>
        </p:txBody>
      </p:sp>
      <p:sp>
        <p:nvSpPr>
          <p:cNvPr id="31" name="TextBox 30">
            <a:extLst>
              <a:ext uri="{FF2B5EF4-FFF2-40B4-BE49-F238E27FC236}">
                <a16:creationId xmlns:a16="http://schemas.microsoft.com/office/drawing/2014/main" id="{B16FB0D5-9CDA-403B-B52A-6ECA1899E4B7}"/>
              </a:ext>
            </a:extLst>
          </p:cNvPr>
          <p:cNvSpPr txBox="1"/>
          <p:nvPr/>
        </p:nvSpPr>
        <p:spPr>
          <a:xfrm>
            <a:off x="7645544" y="1898124"/>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p>
        </p:txBody>
      </p:sp>
      <p:sp>
        <p:nvSpPr>
          <p:cNvPr id="32" name="TextBox 31">
            <a:extLst>
              <a:ext uri="{FF2B5EF4-FFF2-40B4-BE49-F238E27FC236}">
                <a16:creationId xmlns:a16="http://schemas.microsoft.com/office/drawing/2014/main" id="{97063058-5F77-4153-9A32-ABB578E205FE}"/>
              </a:ext>
            </a:extLst>
          </p:cNvPr>
          <p:cNvSpPr txBox="1"/>
          <p:nvPr/>
        </p:nvSpPr>
        <p:spPr>
          <a:xfrm>
            <a:off x="7645544" y="237075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2</a:t>
            </a:r>
          </a:p>
        </p:txBody>
      </p:sp>
      <p:sp>
        <p:nvSpPr>
          <p:cNvPr id="33" name="TextBox 32">
            <a:extLst>
              <a:ext uri="{FF2B5EF4-FFF2-40B4-BE49-F238E27FC236}">
                <a16:creationId xmlns:a16="http://schemas.microsoft.com/office/drawing/2014/main" id="{7341CC6E-4C7C-4200-B939-339AF7363E70}"/>
              </a:ext>
            </a:extLst>
          </p:cNvPr>
          <p:cNvSpPr txBox="1"/>
          <p:nvPr/>
        </p:nvSpPr>
        <p:spPr>
          <a:xfrm>
            <a:off x="7645544" y="285004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3</a:t>
            </a:r>
          </a:p>
        </p:txBody>
      </p:sp>
      <p:sp>
        <p:nvSpPr>
          <p:cNvPr id="34" name="TextBox 33">
            <a:extLst>
              <a:ext uri="{FF2B5EF4-FFF2-40B4-BE49-F238E27FC236}">
                <a16:creationId xmlns:a16="http://schemas.microsoft.com/office/drawing/2014/main" id="{35BC74A7-7D43-402C-BC33-30FAC831569B}"/>
              </a:ext>
            </a:extLst>
          </p:cNvPr>
          <p:cNvSpPr txBox="1"/>
          <p:nvPr/>
        </p:nvSpPr>
        <p:spPr>
          <a:xfrm>
            <a:off x="7645544" y="3300207"/>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4</a:t>
            </a:r>
          </a:p>
        </p:txBody>
      </p:sp>
      <p:sp>
        <p:nvSpPr>
          <p:cNvPr id="35" name="TextBox 34">
            <a:extLst>
              <a:ext uri="{FF2B5EF4-FFF2-40B4-BE49-F238E27FC236}">
                <a16:creationId xmlns:a16="http://schemas.microsoft.com/office/drawing/2014/main" id="{DE7B564F-451E-4D5A-B077-DFB214EE2136}"/>
              </a:ext>
            </a:extLst>
          </p:cNvPr>
          <p:cNvSpPr txBox="1"/>
          <p:nvPr/>
        </p:nvSpPr>
        <p:spPr>
          <a:xfrm>
            <a:off x="7645544" y="373326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5</a:t>
            </a:r>
          </a:p>
        </p:txBody>
      </p:sp>
      <p:sp>
        <p:nvSpPr>
          <p:cNvPr id="36" name="TextBox 35">
            <a:extLst>
              <a:ext uri="{FF2B5EF4-FFF2-40B4-BE49-F238E27FC236}">
                <a16:creationId xmlns:a16="http://schemas.microsoft.com/office/drawing/2014/main" id="{7017D8AF-AEC0-4934-A513-F00E4E18FDB1}"/>
              </a:ext>
            </a:extLst>
          </p:cNvPr>
          <p:cNvSpPr txBox="1"/>
          <p:nvPr/>
        </p:nvSpPr>
        <p:spPr>
          <a:xfrm>
            <a:off x="7645544" y="420590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6</a:t>
            </a:r>
          </a:p>
        </p:txBody>
      </p:sp>
      <p:sp>
        <p:nvSpPr>
          <p:cNvPr id="37" name="TextBox 36">
            <a:extLst>
              <a:ext uri="{FF2B5EF4-FFF2-40B4-BE49-F238E27FC236}">
                <a16:creationId xmlns:a16="http://schemas.microsoft.com/office/drawing/2014/main" id="{0462BF74-DD34-45E5-B827-B22624E5D556}"/>
              </a:ext>
            </a:extLst>
          </p:cNvPr>
          <p:cNvSpPr txBox="1"/>
          <p:nvPr/>
        </p:nvSpPr>
        <p:spPr>
          <a:xfrm>
            <a:off x="7645544" y="468519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7</a:t>
            </a:r>
          </a:p>
        </p:txBody>
      </p:sp>
      <p:sp>
        <p:nvSpPr>
          <p:cNvPr id="38" name="TextBox 37">
            <a:extLst>
              <a:ext uri="{FF2B5EF4-FFF2-40B4-BE49-F238E27FC236}">
                <a16:creationId xmlns:a16="http://schemas.microsoft.com/office/drawing/2014/main" id="{6BF2EF93-F04E-4852-AF72-C6785ECBD9D8}"/>
              </a:ext>
            </a:extLst>
          </p:cNvPr>
          <p:cNvSpPr txBox="1"/>
          <p:nvPr/>
        </p:nvSpPr>
        <p:spPr>
          <a:xfrm>
            <a:off x="7645544" y="515782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8</a:t>
            </a:r>
          </a:p>
        </p:txBody>
      </p:sp>
      <p:pic>
        <p:nvPicPr>
          <p:cNvPr id="15362" name="Picture 2" descr="church interior">
            <a:extLst>
              <a:ext uri="{FF2B5EF4-FFF2-40B4-BE49-F238E27FC236}">
                <a16:creationId xmlns:a16="http://schemas.microsoft.com/office/drawing/2014/main" id="{644E2A41-A50E-465C-8A3B-09EC1C24C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115" y="1933265"/>
            <a:ext cx="5397301" cy="360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8" name="Straight Connector 17">
            <a:extLst>
              <a:ext uri="{FF2B5EF4-FFF2-40B4-BE49-F238E27FC236}">
                <a16:creationId xmlns:a16="http://schemas.microsoft.com/office/drawing/2014/main" id="{0E75B179-0E8E-4D6A-8635-D8D4DC1366BC}"/>
              </a:ext>
            </a:extLst>
          </p:cNvPr>
          <p:cNvCxnSpPr>
            <a:cxnSpLocks/>
          </p:cNvCxnSpPr>
          <p:nvPr/>
        </p:nvCxnSpPr>
        <p:spPr>
          <a:xfrm flipV="1">
            <a:off x="8115300" y="4133850"/>
            <a:ext cx="2876550" cy="10057"/>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6EA100D-CDF2-4FB8-9604-E3878F2DAA82}"/>
              </a:ext>
            </a:extLst>
          </p:cNvPr>
          <p:cNvSpPr txBox="1"/>
          <p:nvPr/>
        </p:nvSpPr>
        <p:spPr>
          <a:xfrm>
            <a:off x="7645544" y="1044509"/>
            <a:ext cx="17139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30982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tour de Paris</a:t>
            </a:r>
          </a:p>
        </p:txBody>
      </p:sp>
      <p:sp>
        <p:nvSpPr>
          <p:cNvPr id="9" name="Rounded Rectangle 46">
            <a:extLst>
              <a:ext uri="{FF2B5EF4-FFF2-40B4-BE49-F238E27FC236}">
                <a16:creationId xmlns:a16="http://schemas.microsoft.com/office/drawing/2014/main" id="{8DAD7931-38FA-4D31-A8AC-114C0469E27E}"/>
              </a:ext>
            </a:extLst>
          </p:cNvPr>
          <p:cNvSpPr/>
          <p:nvPr/>
        </p:nvSpPr>
        <p:spPr>
          <a:xfrm>
            <a:off x="10248900" y="249870"/>
            <a:ext cx="166102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7" name="Rectangle 6">
            <a:extLst>
              <a:ext uri="{FF2B5EF4-FFF2-40B4-BE49-F238E27FC236}">
                <a16:creationId xmlns:a16="http://schemas.microsoft.com/office/drawing/2014/main" id="{B2E7C5C5-E1F2-429C-9C1B-E8EEBCDE983C}"/>
              </a:ext>
            </a:extLst>
          </p:cNvPr>
          <p:cNvSpPr/>
          <p:nvPr/>
        </p:nvSpPr>
        <p:spPr>
          <a:xfrm>
            <a:off x="8005544" y="1796651"/>
            <a:ext cx="3351685" cy="37271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grande rue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bâtiment moderne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beau parc</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pont important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église intéressante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vieille université</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café sympa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bon cinéma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48DCF5F0-A906-4D4D-B307-414FF164C917}"/>
              </a:ext>
            </a:extLst>
          </p:cNvPr>
          <p:cNvSpPr txBox="1"/>
          <p:nvPr/>
        </p:nvSpPr>
        <p:spPr>
          <a:xfrm>
            <a:off x="2405333" y="5694008"/>
            <a:ext cx="18822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Ink Free" panose="03080402000500000000" pitchFamily="66" charset="0"/>
                <a:ea typeface="+mn-ea"/>
                <a:cs typeface="+mn-cs"/>
              </a:rPr>
              <a:t>la Sorbonne</a:t>
            </a:r>
          </a:p>
        </p:txBody>
      </p:sp>
      <p:sp>
        <p:nvSpPr>
          <p:cNvPr id="31" name="TextBox 30">
            <a:extLst>
              <a:ext uri="{FF2B5EF4-FFF2-40B4-BE49-F238E27FC236}">
                <a16:creationId xmlns:a16="http://schemas.microsoft.com/office/drawing/2014/main" id="{B16FB0D5-9CDA-403B-B52A-6ECA1899E4B7}"/>
              </a:ext>
            </a:extLst>
          </p:cNvPr>
          <p:cNvSpPr txBox="1"/>
          <p:nvPr/>
        </p:nvSpPr>
        <p:spPr>
          <a:xfrm>
            <a:off x="7645544" y="1898124"/>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p>
        </p:txBody>
      </p:sp>
      <p:sp>
        <p:nvSpPr>
          <p:cNvPr id="32" name="TextBox 31">
            <a:extLst>
              <a:ext uri="{FF2B5EF4-FFF2-40B4-BE49-F238E27FC236}">
                <a16:creationId xmlns:a16="http://schemas.microsoft.com/office/drawing/2014/main" id="{97063058-5F77-4153-9A32-ABB578E205FE}"/>
              </a:ext>
            </a:extLst>
          </p:cNvPr>
          <p:cNvSpPr txBox="1"/>
          <p:nvPr/>
        </p:nvSpPr>
        <p:spPr>
          <a:xfrm>
            <a:off x="7645544" y="237075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2</a:t>
            </a:r>
          </a:p>
        </p:txBody>
      </p:sp>
      <p:sp>
        <p:nvSpPr>
          <p:cNvPr id="33" name="TextBox 32">
            <a:extLst>
              <a:ext uri="{FF2B5EF4-FFF2-40B4-BE49-F238E27FC236}">
                <a16:creationId xmlns:a16="http://schemas.microsoft.com/office/drawing/2014/main" id="{7341CC6E-4C7C-4200-B939-339AF7363E70}"/>
              </a:ext>
            </a:extLst>
          </p:cNvPr>
          <p:cNvSpPr txBox="1"/>
          <p:nvPr/>
        </p:nvSpPr>
        <p:spPr>
          <a:xfrm>
            <a:off x="7645544" y="285004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3</a:t>
            </a:r>
          </a:p>
        </p:txBody>
      </p:sp>
      <p:sp>
        <p:nvSpPr>
          <p:cNvPr id="34" name="TextBox 33">
            <a:extLst>
              <a:ext uri="{FF2B5EF4-FFF2-40B4-BE49-F238E27FC236}">
                <a16:creationId xmlns:a16="http://schemas.microsoft.com/office/drawing/2014/main" id="{35BC74A7-7D43-402C-BC33-30FAC831569B}"/>
              </a:ext>
            </a:extLst>
          </p:cNvPr>
          <p:cNvSpPr txBox="1"/>
          <p:nvPr/>
        </p:nvSpPr>
        <p:spPr>
          <a:xfrm>
            <a:off x="7645544" y="3300207"/>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4</a:t>
            </a:r>
          </a:p>
        </p:txBody>
      </p:sp>
      <p:sp>
        <p:nvSpPr>
          <p:cNvPr id="35" name="TextBox 34">
            <a:extLst>
              <a:ext uri="{FF2B5EF4-FFF2-40B4-BE49-F238E27FC236}">
                <a16:creationId xmlns:a16="http://schemas.microsoft.com/office/drawing/2014/main" id="{DE7B564F-451E-4D5A-B077-DFB214EE2136}"/>
              </a:ext>
            </a:extLst>
          </p:cNvPr>
          <p:cNvSpPr txBox="1"/>
          <p:nvPr/>
        </p:nvSpPr>
        <p:spPr>
          <a:xfrm>
            <a:off x="7645544" y="373326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5</a:t>
            </a:r>
          </a:p>
        </p:txBody>
      </p:sp>
      <p:sp>
        <p:nvSpPr>
          <p:cNvPr id="36" name="TextBox 35">
            <a:extLst>
              <a:ext uri="{FF2B5EF4-FFF2-40B4-BE49-F238E27FC236}">
                <a16:creationId xmlns:a16="http://schemas.microsoft.com/office/drawing/2014/main" id="{7017D8AF-AEC0-4934-A513-F00E4E18FDB1}"/>
              </a:ext>
            </a:extLst>
          </p:cNvPr>
          <p:cNvSpPr txBox="1"/>
          <p:nvPr/>
        </p:nvSpPr>
        <p:spPr>
          <a:xfrm>
            <a:off x="7645544" y="420590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6</a:t>
            </a:r>
          </a:p>
        </p:txBody>
      </p:sp>
      <p:sp>
        <p:nvSpPr>
          <p:cNvPr id="37" name="TextBox 36">
            <a:extLst>
              <a:ext uri="{FF2B5EF4-FFF2-40B4-BE49-F238E27FC236}">
                <a16:creationId xmlns:a16="http://schemas.microsoft.com/office/drawing/2014/main" id="{0462BF74-DD34-45E5-B827-B22624E5D556}"/>
              </a:ext>
            </a:extLst>
          </p:cNvPr>
          <p:cNvSpPr txBox="1"/>
          <p:nvPr/>
        </p:nvSpPr>
        <p:spPr>
          <a:xfrm>
            <a:off x="7645544" y="468519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7</a:t>
            </a:r>
          </a:p>
        </p:txBody>
      </p:sp>
      <p:sp>
        <p:nvSpPr>
          <p:cNvPr id="38" name="TextBox 37">
            <a:extLst>
              <a:ext uri="{FF2B5EF4-FFF2-40B4-BE49-F238E27FC236}">
                <a16:creationId xmlns:a16="http://schemas.microsoft.com/office/drawing/2014/main" id="{6BF2EF93-F04E-4852-AF72-C6785ECBD9D8}"/>
              </a:ext>
            </a:extLst>
          </p:cNvPr>
          <p:cNvSpPr txBox="1"/>
          <p:nvPr/>
        </p:nvSpPr>
        <p:spPr>
          <a:xfrm>
            <a:off x="7645544" y="515782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8</a:t>
            </a:r>
          </a:p>
        </p:txBody>
      </p:sp>
      <p:pic>
        <p:nvPicPr>
          <p:cNvPr id="17410" name="Picture 2" descr="https://images.unsplash.com/photo-1531919894509-40fb9581413c?ixlib=rb-1.2.1&amp;ixid=eyJhcHBfaWQiOjEyMDd9&amp;auto=format&amp;fit=crop&amp;w=1000&amp;q=80">
            <a:extLst>
              <a:ext uri="{FF2B5EF4-FFF2-40B4-BE49-F238E27FC236}">
                <a16:creationId xmlns:a16="http://schemas.microsoft.com/office/drawing/2014/main" id="{51263772-EF2B-41BA-919D-9EFC606691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6457" y="1933265"/>
            <a:ext cx="2400000" cy="360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8" name="Straight Connector 17">
            <a:extLst>
              <a:ext uri="{FF2B5EF4-FFF2-40B4-BE49-F238E27FC236}">
                <a16:creationId xmlns:a16="http://schemas.microsoft.com/office/drawing/2014/main" id="{BC31251D-F1EE-47E8-94D3-A86ACCADCE26}"/>
              </a:ext>
            </a:extLst>
          </p:cNvPr>
          <p:cNvCxnSpPr>
            <a:cxnSpLocks/>
          </p:cNvCxnSpPr>
          <p:nvPr/>
        </p:nvCxnSpPr>
        <p:spPr>
          <a:xfrm>
            <a:off x="8081744" y="4565900"/>
            <a:ext cx="2510056"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8F7169B-180C-4E8D-B78A-385318DE0F5F}"/>
              </a:ext>
            </a:extLst>
          </p:cNvPr>
          <p:cNvSpPr txBox="1"/>
          <p:nvPr/>
        </p:nvSpPr>
        <p:spPr>
          <a:xfrm>
            <a:off x="7645544" y="1044509"/>
            <a:ext cx="17139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309366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tour de Paris</a:t>
            </a:r>
          </a:p>
        </p:txBody>
      </p:sp>
      <p:sp>
        <p:nvSpPr>
          <p:cNvPr id="9" name="Rounded Rectangle 46">
            <a:extLst>
              <a:ext uri="{FF2B5EF4-FFF2-40B4-BE49-F238E27FC236}">
                <a16:creationId xmlns:a16="http://schemas.microsoft.com/office/drawing/2014/main" id="{8DAD7931-38FA-4D31-A8AC-114C0469E27E}"/>
              </a:ext>
            </a:extLst>
          </p:cNvPr>
          <p:cNvSpPr/>
          <p:nvPr/>
        </p:nvSpPr>
        <p:spPr>
          <a:xfrm>
            <a:off x="10248900" y="249870"/>
            <a:ext cx="166102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7" name="Rectangle 6">
            <a:extLst>
              <a:ext uri="{FF2B5EF4-FFF2-40B4-BE49-F238E27FC236}">
                <a16:creationId xmlns:a16="http://schemas.microsoft.com/office/drawing/2014/main" id="{B2E7C5C5-E1F2-429C-9C1B-E8EEBCDE983C}"/>
              </a:ext>
            </a:extLst>
          </p:cNvPr>
          <p:cNvSpPr/>
          <p:nvPr/>
        </p:nvSpPr>
        <p:spPr>
          <a:xfrm>
            <a:off x="8005544" y="1796651"/>
            <a:ext cx="3351685" cy="37271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grande rue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bâtiment moderne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beau parc</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pont important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église intéressante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vieille université</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café sympa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bon cinéma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48DCF5F0-A906-4D4D-B307-414FF164C917}"/>
              </a:ext>
            </a:extLst>
          </p:cNvPr>
          <p:cNvSpPr txBox="1"/>
          <p:nvPr/>
        </p:nvSpPr>
        <p:spPr>
          <a:xfrm>
            <a:off x="2411713" y="5694008"/>
            <a:ext cx="18678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Ink Free" panose="03080402000500000000" pitchFamily="66" charset="0"/>
                <a:ea typeface="+mn-ea"/>
                <a:cs typeface="+mn-cs"/>
              </a:rPr>
              <a:t>la </a:t>
            </a:r>
            <a:r>
              <a:rPr kumimoji="0" lang="en-GB" sz="2800" b="0" i="0" u="none" strike="noStrike" kern="1200" cap="none" spc="0" normalizeH="0" baseline="0" noProof="0" dirty="0" err="1">
                <a:ln>
                  <a:noFill/>
                </a:ln>
                <a:solidFill>
                  <a:srgbClr val="4472C4">
                    <a:lumMod val="50000"/>
                  </a:srgbClr>
                </a:solidFill>
                <a:effectLst/>
                <a:uLnTx/>
                <a:uFillTx/>
                <a:latin typeface="Ink Free" panose="03080402000500000000" pitchFamily="66" charset="0"/>
                <a:ea typeface="+mn-ea"/>
                <a:cs typeface="+mn-cs"/>
              </a:rPr>
              <a:t>terrasse</a:t>
            </a:r>
            <a:endParaRPr kumimoji="0" lang="en-GB" sz="2800" b="0" i="0" u="none" strike="noStrike" kern="1200" cap="none" spc="0" normalizeH="0" baseline="0" noProof="0" dirty="0">
              <a:ln>
                <a:noFill/>
              </a:ln>
              <a:solidFill>
                <a:srgbClr val="4472C4">
                  <a:lumMod val="50000"/>
                </a:srgbClr>
              </a:solidFill>
              <a:effectLst/>
              <a:uLnTx/>
              <a:uFillTx/>
              <a:latin typeface="Ink Free" panose="03080402000500000000" pitchFamily="66" charset="0"/>
              <a:ea typeface="+mn-ea"/>
              <a:cs typeface="+mn-cs"/>
            </a:endParaRPr>
          </a:p>
        </p:txBody>
      </p:sp>
      <p:sp>
        <p:nvSpPr>
          <p:cNvPr id="31" name="TextBox 30">
            <a:extLst>
              <a:ext uri="{FF2B5EF4-FFF2-40B4-BE49-F238E27FC236}">
                <a16:creationId xmlns:a16="http://schemas.microsoft.com/office/drawing/2014/main" id="{B16FB0D5-9CDA-403B-B52A-6ECA1899E4B7}"/>
              </a:ext>
            </a:extLst>
          </p:cNvPr>
          <p:cNvSpPr txBox="1"/>
          <p:nvPr/>
        </p:nvSpPr>
        <p:spPr>
          <a:xfrm>
            <a:off x="7645544" y="1898124"/>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p>
        </p:txBody>
      </p:sp>
      <p:sp>
        <p:nvSpPr>
          <p:cNvPr id="32" name="TextBox 31">
            <a:extLst>
              <a:ext uri="{FF2B5EF4-FFF2-40B4-BE49-F238E27FC236}">
                <a16:creationId xmlns:a16="http://schemas.microsoft.com/office/drawing/2014/main" id="{97063058-5F77-4153-9A32-ABB578E205FE}"/>
              </a:ext>
            </a:extLst>
          </p:cNvPr>
          <p:cNvSpPr txBox="1"/>
          <p:nvPr/>
        </p:nvSpPr>
        <p:spPr>
          <a:xfrm>
            <a:off x="7645544" y="237075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2</a:t>
            </a:r>
          </a:p>
        </p:txBody>
      </p:sp>
      <p:sp>
        <p:nvSpPr>
          <p:cNvPr id="33" name="TextBox 32">
            <a:extLst>
              <a:ext uri="{FF2B5EF4-FFF2-40B4-BE49-F238E27FC236}">
                <a16:creationId xmlns:a16="http://schemas.microsoft.com/office/drawing/2014/main" id="{7341CC6E-4C7C-4200-B939-339AF7363E70}"/>
              </a:ext>
            </a:extLst>
          </p:cNvPr>
          <p:cNvSpPr txBox="1"/>
          <p:nvPr/>
        </p:nvSpPr>
        <p:spPr>
          <a:xfrm>
            <a:off x="7645544" y="285004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3</a:t>
            </a:r>
          </a:p>
        </p:txBody>
      </p:sp>
      <p:sp>
        <p:nvSpPr>
          <p:cNvPr id="34" name="TextBox 33">
            <a:extLst>
              <a:ext uri="{FF2B5EF4-FFF2-40B4-BE49-F238E27FC236}">
                <a16:creationId xmlns:a16="http://schemas.microsoft.com/office/drawing/2014/main" id="{35BC74A7-7D43-402C-BC33-30FAC831569B}"/>
              </a:ext>
            </a:extLst>
          </p:cNvPr>
          <p:cNvSpPr txBox="1"/>
          <p:nvPr/>
        </p:nvSpPr>
        <p:spPr>
          <a:xfrm>
            <a:off x="7645544" y="3300207"/>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4</a:t>
            </a:r>
          </a:p>
        </p:txBody>
      </p:sp>
      <p:sp>
        <p:nvSpPr>
          <p:cNvPr id="35" name="TextBox 34">
            <a:extLst>
              <a:ext uri="{FF2B5EF4-FFF2-40B4-BE49-F238E27FC236}">
                <a16:creationId xmlns:a16="http://schemas.microsoft.com/office/drawing/2014/main" id="{DE7B564F-451E-4D5A-B077-DFB214EE2136}"/>
              </a:ext>
            </a:extLst>
          </p:cNvPr>
          <p:cNvSpPr txBox="1"/>
          <p:nvPr/>
        </p:nvSpPr>
        <p:spPr>
          <a:xfrm>
            <a:off x="7645544" y="373326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5</a:t>
            </a:r>
          </a:p>
        </p:txBody>
      </p:sp>
      <p:sp>
        <p:nvSpPr>
          <p:cNvPr id="36" name="TextBox 35">
            <a:extLst>
              <a:ext uri="{FF2B5EF4-FFF2-40B4-BE49-F238E27FC236}">
                <a16:creationId xmlns:a16="http://schemas.microsoft.com/office/drawing/2014/main" id="{7017D8AF-AEC0-4934-A513-F00E4E18FDB1}"/>
              </a:ext>
            </a:extLst>
          </p:cNvPr>
          <p:cNvSpPr txBox="1"/>
          <p:nvPr/>
        </p:nvSpPr>
        <p:spPr>
          <a:xfrm>
            <a:off x="7645544" y="420590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6</a:t>
            </a:r>
          </a:p>
        </p:txBody>
      </p:sp>
      <p:sp>
        <p:nvSpPr>
          <p:cNvPr id="37" name="TextBox 36">
            <a:extLst>
              <a:ext uri="{FF2B5EF4-FFF2-40B4-BE49-F238E27FC236}">
                <a16:creationId xmlns:a16="http://schemas.microsoft.com/office/drawing/2014/main" id="{0462BF74-DD34-45E5-B827-B22624E5D556}"/>
              </a:ext>
            </a:extLst>
          </p:cNvPr>
          <p:cNvSpPr txBox="1"/>
          <p:nvPr/>
        </p:nvSpPr>
        <p:spPr>
          <a:xfrm>
            <a:off x="7645544" y="468519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7</a:t>
            </a:r>
          </a:p>
        </p:txBody>
      </p:sp>
      <p:sp>
        <p:nvSpPr>
          <p:cNvPr id="38" name="TextBox 37">
            <a:extLst>
              <a:ext uri="{FF2B5EF4-FFF2-40B4-BE49-F238E27FC236}">
                <a16:creationId xmlns:a16="http://schemas.microsoft.com/office/drawing/2014/main" id="{6BF2EF93-F04E-4852-AF72-C6785ECBD9D8}"/>
              </a:ext>
            </a:extLst>
          </p:cNvPr>
          <p:cNvSpPr txBox="1"/>
          <p:nvPr/>
        </p:nvSpPr>
        <p:spPr>
          <a:xfrm>
            <a:off x="7645544" y="515782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8</a:t>
            </a:r>
          </a:p>
        </p:txBody>
      </p:sp>
      <p:pic>
        <p:nvPicPr>
          <p:cNvPr id="12290" name="Picture 2" descr="red chairs near table">
            <a:extLst>
              <a:ext uri="{FF2B5EF4-FFF2-40B4-BE49-F238E27FC236}">
                <a16:creationId xmlns:a16="http://schemas.microsoft.com/office/drawing/2014/main" id="{A84DB153-6B5B-4C1F-B476-49876097A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4790" y="1917825"/>
            <a:ext cx="2401667" cy="360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8" name="Straight Connector 17">
            <a:extLst>
              <a:ext uri="{FF2B5EF4-FFF2-40B4-BE49-F238E27FC236}">
                <a16:creationId xmlns:a16="http://schemas.microsoft.com/office/drawing/2014/main" id="{25676561-AC38-499C-ACF9-E9BB72F4BEB5}"/>
              </a:ext>
            </a:extLst>
          </p:cNvPr>
          <p:cNvCxnSpPr>
            <a:cxnSpLocks/>
          </p:cNvCxnSpPr>
          <p:nvPr/>
        </p:nvCxnSpPr>
        <p:spPr>
          <a:xfrm>
            <a:off x="8134350" y="5045190"/>
            <a:ext cx="1828800"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C327C67-9D33-459B-9395-B16C893B1325}"/>
              </a:ext>
            </a:extLst>
          </p:cNvPr>
          <p:cNvSpPr txBox="1"/>
          <p:nvPr/>
        </p:nvSpPr>
        <p:spPr>
          <a:xfrm>
            <a:off x="7645544" y="1044509"/>
            <a:ext cx="17139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91630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Préparer</a:t>
            </a:r>
            <a:r>
              <a:rPr lang="en-GB" sz="3600" b="1" dirty="0">
                <a:solidFill>
                  <a:schemeClr val="bg1"/>
                </a:solidFill>
              </a:rPr>
              <a:t> le voyage</a:t>
            </a:r>
          </a:p>
        </p:txBody>
      </p:sp>
      <p:sp>
        <p:nvSpPr>
          <p:cNvPr id="10" name="Rounded Rectangle 46">
            <a:extLst>
              <a:ext uri="{FF2B5EF4-FFF2-40B4-BE49-F238E27FC236}">
                <a16:creationId xmlns:a16="http://schemas.microsoft.com/office/drawing/2014/main" id="{C41E5C3C-E39C-4BB9-A91F-FFA585ABBBE3}"/>
              </a:ext>
            </a:extLst>
          </p:cNvPr>
          <p:cNvSpPr/>
          <p:nvPr/>
        </p:nvSpPr>
        <p:spPr>
          <a:xfrm>
            <a:off x="10248900" y="249870"/>
            <a:ext cx="166102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16" name="TextBox 15">
            <a:extLst>
              <a:ext uri="{FF2B5EF4-FFF2-40B4-BE49-F238E27FC236}">
                <a16:creationId xmlns:a16="http://schemas.microsoft.com/office/drawing/2014/main" id="{A5610805-626D-4786-AF8B-0B0A414C9ACD}"/>
              </a:ext>
            </a:extLst>
          </p:cNvPr>
          <p:cNvSpPr txBox="1"/>
          <p:nvPr/>
        </p:nvSpPr>
        <p:spPr>
          <a:xfrm>
            <a:off x="0" y="1163992"/>
            <a:ext cx="8645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Amir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prépare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un voyage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train. Il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prend</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quatre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choses.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Que fait-</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il</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chaque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chose ?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Écris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verbe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pic>
        <p:nvPicPr>
          <p:cNvPr id="46" name="Picture 45">
            <a:extLst>
              <a:ext uri="{FF2B5EF4-FFF2-40B4-BE49-F238E27FC236}">
                <a16:creationId xmlns:a16="http://schemas.microsoft.com/office/drawing/2014/main" id="{8F276CE9-0922-45DB-92BC-FDF84B31A8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000" y="1749915"/>
            <a:ext cx="3600000" cy="3600000"/>
          </a:xfrm>
          <a:prstGeom prst="rect">
            <a:avLst/>
          </a:prstGeom>
        </p:spPr>
      </p:pic>
      <p:pic>
        <p:nvPicPr>
          <p:cNvPr id="47" name="Picture 12" descr="Backpack open clipart">
            <a:extLst>
              <a:ext uri="{FF2B5EF4-FFF2-40B4-BE49-F238E27FC236}">
                <a16:creationId xmlns:a16="http://schemas.microsoft.com/office/drawing/2014/main" id="{CDE94A82-B8B2-4081-BC9F-1D1C3BC02F9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6451" y="4276845"/>
            <a:ext cx="1934043"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BFB16A63-7303-4BD1-94CC-98167A78B46E}"/>
              </a:ext>
            </a:extLst>
          </p:cNvPr>
          <p:cNvGrpSpPr/>
          <p:nvPr/>
        </p:nvGrpSpPr>
        <p:grpSpPr>
          <a:xfrm>
            <a:off x="1002696" y="2106261"/>
            <a:ext cx="3637875" cy="4115157"/>
            <a:chOff x="5454326" y="2117003"/>
            <a:chExt cx="3637875" cy="4115157"/>
          </a:xfrm>
        </p:grpSpPr>
        <p:sp>
          <p:nvSpPr>
            <p:cNvPr id="19" name="TextBox 18">
              <a:extLst>
                <a:ext uri="{FF2B5EF4-FFF2-40B4-BE49-F238E27FC236}">
                  <a16:creationId xmlns:a16="http://schemas.microsoft.com/office/drawing/2014/main" id="{4B0F2189-AF08-4D48-B328-82EB8347AF39}"/>
                </a:ext>
              </a:extLst>
            </p:cNvPr>
            <p:cNvSpPr txBox="1"/>
            <p:nvPr/>
          </p:nvSpPr>
          <p:spPr>
            <a:xfrm>
              <a:off x="5454326" y="2117003"/>
              <a:ext cx="3637875" cy="4115157"/>
            </a:xfrm>
            <a:prstGeom prst="wedgeRoundRectCallout">
              <a:avLst>
                <a:gd name="adj1" fmla="val 70786"/>
                <a:gd name="adj2" fmla="val -2685"/>
                <a:gd name="adj3" fmla="val 16667"/>
              </a:avLst>
            </a:prstGeom>
            <a:noFill/>
            <a:ln>
              <a:solidFill>
                <a:srgbClr val="11507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Je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prends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radio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un film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mes</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devoirs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des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vêtements</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grpSp>
          <p:nvGrpSpPr>
            <p:cNvPr id="20" name="Group 19">
              <a:extLst>
                <a:ext uri="{FF2B5EF4-FFF2-40B4-BE49-F238E27FC236}">
                  <a16:creationId xmlns:a16="http://schemas.microsoft.com/office/drawing/2014/main" id="{7A1F2238-C3C5-467F-9B2C-F3BBBE5A96EE}"/>
                </a:ext>
              </a:extLst>
            </p:cNvPr>
            <p:cNvGrpSpPr/>
            <p:nvPr/>
          </p:nvGrpSpPr>
          <p:grpSpPr>
            <a:xfrm>
              <a:off x="5912288" y="2981560"/>
              <a:ext cx="544957" cy="2667692"/>
              <a:chOff x="5826000" y="2983214"/>
              <a:chExt cx="544957" cy="2667692"/>
            </a:xfrm>
          </p:grpSpPr>
          <p:sp>
            <p:nvSpPr>
              <p:cNvPr id="48" name="TextBox 47">
                <a:extLst>
                  <a:ext uri="{FF2B5EF4-FFF2-40B4-BE49-F238E27FC236}">
                    <a16:creationId xmlns:a16="http://schemas.microsoft.com/office/drawing/2014/main" id="{DD1DDA3D-76DC-4A07-9CAE-FB23C2D4F904}"/>
                  </a:ext>
                </a:extLst>
              </p:cNvPr>
              <p:cNvSpPr txBox="1"/>
              <p:nvPr/>
            </p:nvSpPr>
            <p:spPr>
              <a:xfrm>
                <a:off x="5826000" y="2983214"/>
                <a:ext cx="540000" cy="4608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p>
            </p:txBody>
          </p:sp>
          <p:sp>
            <p:nvSpPr>
              <p:cNvPr id="49" name="TextBox 48">
                <a:extLst>
                  <a:ext uri="{FF2B5EF4-FFF2-40B4-BE49-F238E27FC236}">
                    <a16:creationId xmlns:a16="http://schemas.microsoft.com/office/drawing/2014/main" id="{9823898F-0092-409F-AF48-C183E759CF0C}"/>
                  </a:ext>
                </a:extLst>
              </p:cNvPr>
              <p:cNvSpPr txBox="1"/>
              <p:nvPr/>
            </p:nvSpPr>
            <p:spPr>
              <a:xfrm>
                <a:off x="5830957" y="3717980"/>
                <a:ext cx="540000" cy="461665"/>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2</a:t>
                </a:r>
              </a:p>
            </p:txBody>
          </p:sp>
          <p:sp>
            <p:nvSpPr>
              <p:cNvPr id="50" name="TextBox 49">
                <a:extLst>
                  <a:ext uri="{FF2B5EF4-FFF2-40B4-BE49-F238E27FC236}">
                    <a16:creationId xmlns:a16="http://schemas.microsoft.com/office/drawing/2014/main" id="{BCB4D3F3-29EC-4F10-A041-3BE488A42E08}"/>
                  </a:ext>
                </a:extLst>
              </p:cNvPr>
              <p:cNvSpPr txBox="1"/>
              <p:nvPr/>
            </p:nvSpPr>
            <p:spPr>
              <a:xfrm>
                <a:off x="5826000" y="4453610"/>
                <a:ext cx="540000" cy="461665"/>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3</a:t>
                </a:r>
              </a:p>
            </p:txBody>
          </p:sp>
          <p:sp>
            <p:nvSpPr>
              <p:cNvPr id="51" name="TextBox 50">
                <a:extLst>
                  <a:ext uri="{FF2B5EF4-FFF2-40B4-BE49-F238E27FC236}">
                    <a16:creationId xmlns:a16="http://schemas.microsoft.com/office/drawing/2014/main" id="{1687F0BD-EED6-4B55-9364-06FB05BCD748}"/>
                  </a:ext>
                </a:extLst>
              </p:cNvPr>
              <p:cNvSpPr txBox="1"/>
              <p:nvPr/>
            </p:nvSpPr>
            <p:spPr>
              <a:xfrm>
                <a:off x="5826000" y="5189241"/>
                <a:ext cx="540000" cy="461665"/>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4</a:t>
                </a:r>
              </a:p>
            </p:txBody>
          </p:sp>
        </p:grpSp>
      </p:grpSp>
      <p:sp>
        <p:nvSpPr>
          <p:cNvPr id="22" name="TextBox 21">
            <a:extLst>
              <a:ext uri="{FF2B5EF4-FFF2-40B4-BE49-F238E27FC236}">
                <a16:creationId xmlns:a16="http://schemas.microsoft.com/office/drawing/2014/main" id="{26EC3EB4-6466-4A2C-A101-991DCC0ECBF7}"/>
              </a:ext>
            </a:extLst>
          </p:cNvPr>
          <p:cNvSpPr txBox="1"/>
          <p:nvPr/>
        </p:nvSpPr>
        <p:spPr>
          <a:xfrm>
            <a:off x="8195022" y="2426231"/>
            <a:ext cx="1483098"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regarder</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52" name="TextBox 51">
            <a:extLst>
              <a:ext uri="{FF2B5EF4-FFF2-40B4-BE49-F238E27FC236}">
                <a16:creationId xmlns:a16="http://schemas.microsoft.com/office/drawing/2014/main" id="{29A7B739-AC5A-4892-A2D6-A86F06F39829}"/>
              </a:ext>
            </a:extLst>
          </p:cNvPr>
          <p:cNvSpPr txBox="1"/>
          <p:nvPr/>
        </p:nvSpPr>
        <p:spPr>
          <a:xfrm>
            <a:off x="10186384" y="2106261"/>
            <a:ext cx="843501"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faire</a:t>
            </a:r>
          </a:p>
        </p:txBody>
      </p:sp>
      <p:sp>
        <p:nvSpPr>
          <p:cNvPr id="53" name="TextBox 52">
            <a:extLst>
              <a:ext uri="{FF2B5EF4-FFF2-40B4-BE49-F238E27FC236}">
                <a16:creationId xmlns:a16="http://schemas.microsoft.com/office/drawing/2014/main" id="{7DE16BD9-DFEA-4CD4-AEC0-E04BE25D4BC3}"/>
              </a:ext>
            </a:extLst>
          </p:cNvPr>
          <p:cNvSpPr txBox="1"/>
          <p:nvPr/>
        </p:nvSpPr>
        <p:spPr>
          <a:xfrm>
            <a:off x="8160994" y="3482978"/>
            <a:ext cx="1071127"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porter</a:t>
            </a:r>
          </a:p>
        </p:txBody>
      </p:sp>
      <p:sp>
        <p:nvSpPr>
          <p:cNvPr id="54" name="TextBox 53">
            <a:extLst>
              <a:ext uri="{FF2B5EF4-FFF2-40B4-BE49-F238E27FC236}">
                <a16:creationId xmlns:a16="http://schemas.microsoft.com/office/drawing/2014/main" id="{36B8C42D-AA00-42E1-BA62-DBC106CF0207}"/>
              </a:ext>
            </a:extLst>
          </p:cNvPr>
          <p:cNvSpPr txBox="1"/>
          <p:nvPr/>
        </p:nvSpPr>
        <p:spPr>
          <a:xfrm>
            <a:off x="9512161" y="3222085"/>
            <a:ext cx="1348447"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écouter</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25" name="Thought Bubble: Cloud 24">
            <a:extLst>
              <a:ext uri="{FF2B5EF4-FFF2-40B4-BE49-F238E27FC236}">
                <a16:creationId xmlns:a16="http://schemas.microsoft.com/office/drawing/2014/main" id="{997F2460-38B5-46B8-9353-979EF0060D31}"/>
              </a:ext>
            </a:extLst>
          </p:cNvPr>
          <p:cNvSpPr/>
          <p:nvPr/>
        </p:nvSpPr>
        <p:spPr>
          <a:xfrm>
            <a:off x="7195929" y="1641356"/>
            <a:ext cx="4742689" cy="2799858"/>
          </a:xfrm>
          <a:prstGeom prst="cloudCallout">
            <a:avLst>
              <a:gd name="adj1" fmla="val -55203"/>
              <a:gd name="adj2" fmla="val 38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1663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69 -2.22222E-6 L -0.60547 0.01783 " pathEditMode="relative" rAng="0" ptsTypes="AA">
                                      <p:cBhvr>
                                        <p:cTn id="6" dur="2000" fill="hold"/>
                                        <p:tgtEl>
                                          <p:spTgt spid="54"/>
                                        </p:tgtEl>
                                        <p:attrNameLst>
                                          <p:attrName>ppt_x</p:attrName>
                                          <p:attrName>ppt_y</p:attrName>
                                        </p:attrNameLst>
                                      </p:cBhvr>
                                      <p:rCtr x="-30365" y="88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846 1.48148E-6 L -0.4987 0.23634 " pathEditMode="relative" rAng="0" ptsTypes="AA">
                                      <p:cBhvr>
                                        <p:cTn id="10" dur="2000" fill="hold"/>
                                        <p:tgtEl>
                                          <p:spTgt spid="22"/>
                                        </p:tgtEl>
                                        <p:attrNameLst>
                                          <p:attrName>ppt_x</p:attrName>
                                          <p:attrName>ppt_y</p:attrName>
                                        </p:attrNameLst>
                                      </p:cBhvr>
                                      <p:rCtr x="-24518" y="1180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339 -7.40741E-7 L -0.66094 0.39236 " pathEditMode="relative" rAng="0" ptsTypes="AA">
                                      <p:cBhvr>
                                        <p:cTn id="14" dur="2000" fill="hold"/>
                                        <p:tgtEl>
                                          <p:spTgt spid="52"/>
                                        </p:tgtEl>
                                        <p:attrNameLst>
                                          <p:attrName>ppt_x</p:attrName>
                                          <p:attrName>ppt_y</p:attrName>
                                        </p:attrNameLst>
                                      </p:cBhvr>
                                      <p:rCtr x="-33216" y="1960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25E-6 4.81481E-6 L -0.49479 0.30162 " pathEditMode="relative" rAng="0" ptsTypes="AA">
                                      <p:cBhvr>
                                        <p:cTn id="18" dur="2000" fill="hold"/>
                                        <p:tgtEl>
                                          <p:spTgt spid="53"/>
                                        </p:tgtEl>
                                        <p:attrNameLst>
                                          <p:attrName>ppt_x</p:attrName>
                                          <p:attrName>ppt_y</p:attrName>
                                        </p:attrNameLst>
                                      </p:cBhvr>
                                      <p:rCtr x="-24740" y="1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2" grpId="0"/>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Dans le train</a:t>
            </a:r>
          </a:p>
        </p:txBody>
      </p:sp>
      <p:sp>
        <p:nvSpPr>
          <p:cNvPr id="2" name="TextBox 1">
            <a:extLst>
              <a:ext uri="{FF2B5EF4-FFF2-40B4-BE49-F238E27FC236}">
                <a16:creationId xmlns:a16="http://schemas.microsoft.com/office/drawing/2014/main" id="{F236F402-B4AE-4B30-9E74-64B6B612E5F0}"/>
              </a:ext>
            </a:extLst>
          </p:cNvPr>
          <p:cNvSpPr txBox="1"/>
          <p:nvPr/>
        </p:nvSpPr>
        <p:spPr>
          <a:xfrm>
            <a:off x="78059" y="1361264"/>
            <a:ext cx="581934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Le voyage de Nice à Paris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long.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Pour passer le temps, Amir fait un quiz.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Joue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Amir –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organise les mots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grpSp>
        <p:nvGrpSpPr>
          <p:cNvPr id="17" name="Group 16">
            <a:extLst>
              <a:ext uri="{FF2B5EF4-FFF2-40B4-BE49-F238E27FC236}">
                <a16:creationId xmlns:a16="http://schemas.microsoft.com/office/drawing/2014/main" id="{4EDD4989-E91D-456A-9DA9-1126EE63B8B2}"/>
              </a:ext>
            </a:extLst>
          </p:cNvPr>
          <p:cNvGrpSpPr/>
          <p:nvPr/>
        </p:nvGrpSpPr>
        <p:grpSpPr>
          <a:xfrm>
            <a:off x="8850622" y="627699"/>
            <a:ext cx="2676034" cy="2880000"/>
            <a:chOff x="7999037" y="470424"/>
            <a:chExt cx="2676034" cy="2880000"/>
          </a:xfrm>
        </p:grpSpPr>
        <p:pic>
          <p:nvPicPr>
            <p:cNvPr id="3" name="Picture 2" descr="Map of france clipart">
              <a:extLst>
                <a:ext uri="{FF2B5EF4-FFF2-40B4-BE49-F238E27FC236}">
                  <a16:creationId xmlns:a16="http://schemas.microsoft.com/office/drawing/2014/main" id="{9181394C-0C5D-4306-B5D2-A0E82BE69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037" y="470424"/>
              <a:ext cx="2676034" cy="28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774C8EC5-A1B1-420D-B2A9-0ADF2F527C07}"/>
                </a:ext>
              </a:extLst>
            </p:cNvPr>
            <p:cNvCxnSpPr>
              <a:cxnSpLocks/>
            </p:cNvCxnSpPr>
            <p:nvPr/>
          </p:nvCxnSpPr>
          <p:spPr>
            <a:xfrm flipH="1" flipV="1">
              <a:off x="9281546" y="1408524"/>
              <a:ext cx="634131" cy="1078247"/>
            </a:xfrm>
            <a:prstGeom prst="straightConnector1">
              <a:avLst/>
            </a:prstGeom>
            <a:ln w="76200">
              <a:solidFill>
                <a:srgbClr val="EE6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0F5C7601-EC97-4FE8-B247-54645034BE2A}"/>
              </a:ext>
            </a:extLst>
          </p:cNvPr>
          <p:cNvGrpSpPr/>
          <p:nvPr/>
        </p:nvGrpSpPr>
        <p:grpSpPr>
          <a:xfrm rot="20342287">
            <a:off x="1109671" y="3789982"/>
            <a:ext cx="3600000" cy="2323274"/>
            <a:chOff x="3188236" y="3172795"/>
            <a:chExt cx="3600000" cy="2323274"/>
          </a:xfrm>
        </p:grpSpPr>
        <p:pic>
          <p:nvPicPr>
            <p:cNvPr id="1026" name="Picture 2" descr="Tablet PNG File">
              <a:extLst>
                <a:ext uri="{FF2B5EF4-FFF2-40B4-BE49-F238E27FC236}">
                  <a16:creationId xmlns:a16="http://schemas.microsoft.com/office/drawing/2014/main" id="{251FC96B-5D43-42E2-9DEB-B0B8B7B1A0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68831">
              <a:off x="3188236" y="3172795"/>
              <a:ext cx="3600000" cy="23232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4FCCD2A-395F-4362-B0D6-33D8AE57CE7B}"/>
                </a:ext>
              </a:extLst>
            </p:cNvPr>
            <p:cNvSpPr txBox="1"/>
            <p:nvPr/>
          </p:nvSpPr>
          <p:spPr>
            <a:xfrm rot="1245317">
              <a:off x="3523804" y="3457269"/>
              <a:ext cx="2928863" cy="1754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E3EAFD"/>
                  </a:solidFill>
                  <a:effectLst/>
                  <a:uLnTx/>
                  <a:uFillTx/>
                  <a:latin typeface="Rockwell" panose="02060603020205020403" pitchFamily="18" charset="0"/>
                  <a:ea typeface="+mn-ea"/>
                  <a:cs typeface="+mn-cs"/>
                </a:rPr>
                <a:t>QUIZ: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E3EAFD"/>
                  </a:solidFill>
                  <a:effectLst/>
                  <a:uLnTx/>
                  <a:uFillTx/>
                  <a:latin typeface="Rockwell" panose="02060603020205020403" pitchFamily="18" charset="0"/>
                  <a:ea typeface="+mn-ea"/>
                  <a:cs typeface="+mn-cs"/>
                </a:rPr>
                <a:t>Organise les mots !</a:t>
              </a:r>
            </a:p>
          </p:txBody>
        </p:sp>
      </p:grpSp>
      <p:pic>
        <p:nvPicPr>
          <p:cNvPr id="18" name="Picture 17">
            <a:extLst>
              <a:ext uri="{FF2B5EF4-FFF2-40B4-BE49-F238E27FC236}">
                <a16:creationId xmlns:a16="http://schemas.microsoft.com/office/drawing/2014/main" id="{CAC07345-0126-4696-839A-91B10680A9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4326" y="1595016"/>
            <a:ext cx="4320000" cy="4320000"/>
          </a:xfrm>
          <a:prstGeom prst="rect">
            <a:avLst/>
          </a:prstGeom>
        </p:spPr>
      </p:pic>
    </p:spTree>
    <p:extLst>
      <p:ext uri="{BB962C8B-B14F-4D97-AF65-F5344CB8AC3E}">
        <p14:creationId xmlns:p14="http://schemas.microsoft.com/office/powerpoint/2010/main" val="41881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Organise les mots !</a:t>
            </a:r>
          </a:p>
        </p:txBody>
      </p:sp>
      <p:sp>
        <p:nvSpPr>
          <p:cNvPr id="15" name="le pays">
            <a:extLst>
              <a:ext uri="{FF2B5EF4-FFF2-40B4-BE49-F238E27FC236}">
                <a16:creationId xmlns:a16="http://schemas.microsoft.com/office/drawing/2014/main" id="{E7740C3B-05BB-415E-A3F9-E6FFD4FF65F1}"/>
              </a:ext>
            </a:extLst>
          </p:cNvPr>
          <p:cNvSpPr/>
          <p:nvPr/>
        </p:nvSpPr>
        <p:spPr>
          <a:xfrm>
            <a:off x="320566" y="1269556"/>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chanteuse</a:t>
            </a:r>
          </a:p>
        </p:txBody>
      </p:sp>
      <p:sp>
        <p:nvSpPr>
          <p:cNvPr id="17" name="noir">
            <a:extLst>
              <a:ext uri="{FF2B5EF4-FFF2-40B4-BE49-F238E27FC236}">
                <a16:creationId xmlns:a16="http://schemas.microsoft.com/office/drawing/2014/main" id="{7F1F4D60-2A83-46CE-A5E2-6C7A32BE489D}"/>
              </a:ext>
            </a:extLst>
          </p:cNvPr>
          <p:cNvSpPr/>
          <p:nvPr/>
        </p:nvSpPr>
        <p:spPr>
          <a:xfrm>
            <a:off x="2599366" y="1284479"/>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méchant</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8" name="prendre">
            <a:extLst>
              <a:ext uri="{FF2B5EF4-FFF2-40B4-BE49-F238E27FC236}">
                <a16:creationId xmlns:a16="http://schemas.microsoft.com/office/drawing/2014/main" id="{E78F5D64-85B7-477B-B52E-D02BF2951A91}"/>
              </a:ext>
            </a:extLst>
          </p:cNvPr>
          <p:cNvSpPr/>
          <p:nvPr/>
        </p:nvSpPr>
        <p:spPr>
          <a:xfrm>
            <a:off x="4878166" y="1284479"/>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apprendre</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9" name="la politique">
            <a:extLst>
              <a:ext uri="{FF2B5EF4-FFF2-40B4-BE49-F238E27FC236}">
                <a16:creationId xmlns:a16="http://schemas.microsoft.com/office/drawing/2014/main" id="{50801249-A568-46C6-B657-6078A2FB2C60}"/>
              </a:ext>
            </a:extLst>
          </p:cNvPr>
          <p:cNvSpPr/>
          <p:nvPr/>
        </p:nvSpPr>
        <p:spPr>
          <a:xfrm>
            <a:off x="7137382" y="1284479"/>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professeur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0" name="souvent">
            <a:extLst>
              <a:ext uri="{FF2B5EF4-FFF2-40B4-BE49-F238E27FC236}">
                <a16:creationId xmlns:a16="http://schemas.microsoft.com/office/drawing/2014/main" id="{A5693CA9-FAE9-4CBE-A9BB-D20372581E7E}"/>
              </a:ext>
            </a:extLst>
          </p:cNvPr>
          <p:cNvSpPr/>
          <p:nvPr/>
        </p:nvSpPr>
        <p:spPr>
          <a:xfrm>
            <a:off x="320566" y="2467491"/>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souvent</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1" name="les vacances">
            <a:extLst>
              <a:ext uri="{FF2B5EF4-FFF2-40B4-BE49-F238E27FC236}">
                <a16:creationId xmlns:a16="http://schemas.microsoft.com/office/drawing/2014/main" id="{9565B2BC-8717-463D-9503-64AE9F0CD264}"/>
              </a:ext>
            </a:extLst>
          </p:cNvPr>
          <p:cNvSpPr/>
          <p:nvPr/>
        </p:nvSpPr>
        <p:spPr>
          <a:xfrm>
            <a:off x="2599366" y="2475385"/>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médecin</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2" name="nouvelle">
            <a:extLst>
              <a:ext uri="{FF2B5EF4-FFF2-40B4-BE49-F238E27FC236}">
                <a16:creationId xmlns:a16="http://schemas.microsoft.com/office/drawing/2014/main" id="{60D68DD9-767C-40E8-8CB6-1761955AE09F}"/>
              </a:ext>
            </a:extLst>
          </p:cNvPr>
          <p:cNvSpPr/>
          <p:nvPr/>
        </p:nvSpPr>
        <p:spPr>
          <a:xfrm>
            <a:off x="4878166" y="2475385"/>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sympa</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3" name="rarement">
            <a:extLst>
              <a:ext uri="{FF2B5EF4-FFF2-40B4-BE49-F238E27FC236}">
                <a16:creationId xmlns:a16="http://schemas.microsoft.com/office/drawing/2014/main" id="{F253B310-68E9-422D-BD93-55760F789185}"/>
              </a:ext>
            </a:extLst>
          </p:cNvPr>
          <p:cNvSpPr/>
          <p:nvPr/>
        </p:nvSpPr>
        <p:spPr>
          <a:xfrm>
            <a:off x="7137382" y="2475385"/>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rarement</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4" name="énorme">
            <a:extLst>
              <a:ext uri="{FF2B5EF4-FFF2-40B4-BE49-F238E27FC236}">
                <a16:creationId xmlns:a16="http://schemas.microsoft.com/office/drawing/2014/main" id="{EF655537-F184-439D-B0D5-799565B3D516}"/>
              </a:ext>
            </a:extLst>
          </p:cNvPr>
          <p:cNvSpPr/>
          <p:nvPr/>
        </p:nvSpPr>
        <p:spPr>
          <a:xfrm>
            <a:off x="320566" y="3658397"/>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calme</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5" name="aller">
            <a:extLst>
              <a:ext uri="{FF2B5EF4-FFF2-40B4-BE49-F238E27FC236}">
                <a16:creationId xmlns:a16="http://schemas.microsoft.com/office/drawing/2014/main" id="{5F305E30-3E55-433C-BF7A-A1079C975D49}"/>
              </a:ext>
            </a:extLst>
          </p:cNvPr>
          <p:cNvSpPr/>
          <p:nvPr/>
        </p:nvSpPr>
        <p:spPr>
          <a:xfrm>
            <a:off x="2599366" y="3682079"/>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étudier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parfois">
            <a:extLst>
              <a:ext uri="{FF2B5EF4-FFF2-40B4-BE49-F238E27FC236}">
                <a16:creationId xmlns:a16="http://schemas.microsoft.com/office/drawing/2014/main" id="{5938731B-C47E-41F1-BAE7-4FA3F791743C}"/>
              </a:ext>
            </a:extLst>
          </p:cNvPr>
          <p:cNvSpPr/>
          <p:nvPr/>
        </p:nvSpPr>
        <p:spPr>
          <a:xfrm>
            <a:off x="4878166" y="3681214"/>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parfois</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7" name="venir">
            <a:extLst>
              <a:ext uri="{FF2B5EF4-FFF2-40B4-BE49-F238E27FC236}">
                <a16:creationId xmlns:a16="http://schemas.microsoft.com/office/drawing/2014/main" id="{4C8E0644-2994-41D9-98D0-BE00911B5C4E}"/>
              </a:ext>
            </a:extLst>
          </p:cNvPr>
          <p:cNvSpPr/>
          <p:nvPr/>
        </p:nvSpPr>
        <p:spPr>
          <a:xfrm>
            <a:off x="7137382" y="3674185"/>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penser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8" name="savoir">
            <a:extLst>
              <a:ext uri="{FF2B5EF4-FFF2-40B4-BE49-F238E27FC236}">
                <a16:creationId xmlns:a16="http://schemas.microsoft.com/office/drawing/2014/main" id="{23C504D4-9545-40CF-A701-F560CAF0F5DE}"/>
              </a:ext>
            </a:extLst>
          </p:cNvPr>
          <p:cNvSpPr/>
          <p:nvPr/>
        </p:nvSpPr>
        <p:spPr>
          <a:xfrm>
            <a:off x="304082" y="4856332"/>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travailler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9" name="normalement">
            <a:extLst>
              <a:ext uri="{FF2B5EF4-FFF2-40B4-BE49-F238E27FC236}">
                <a16:creationId xmlns:a16="http://schemas.microsoft.com/office/drawing/2014/main" id="{4AD56400-A020-4777-B4DD-D39E5A2D9791}"/>
              </a:ext>
            </a:extLst>
          </p:cNvPr>
          <p:cNvSpPr/>
          <p:nvPr/>
        </p:nvSpPr>
        <p:spPr>
          <a:xfrm>
            <a:off x="2579488" y="4865091"/>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35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normalement</a:t>
            </a:r>
            <a:endParaRPr kumimoji="0" lang="en-GB" sz="235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facile">
            <a:extLst>
              <a:ext uri="{FF2B5EF4-FFF2-40B4-BE49-F238E27FC236}">
                <a16:creationId xmlns:a16="http://schemas.microsoft.com/office/drawing/2014/main" id="{E51743ED-7F9E-4C1D-A349-4B01FC02A98C}"/>
              </a:ext>
            </a:extLst>
          </p:cNvPr>
          <p:cNvSpPr/>
          <p:nvPr/>
        </p:nvSpPr>
        <p:spPr>
          <a:xfrm>
            <a:off x="4858582" y="4865091"/>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sage</a:t>
            </a:r>
          </a:p>
        </p:txBody>
      </p:sp>
      <p:sp>
        <p:nvSpPr>
          <p:cNvPr id="31" name="l'étranger">
            <a:extLst>
              <a:ext uri="{FF2B5EF4-FFF2-40B4-BE49-F238E27FC236}">
                <a16:creationId xmlns:a16="http://schemas.microsoft.com/office/drawing/2014/main" id="{9430D711-AC3A-43E5-BBDA-F80913B5DA58}"/>
              </a:ext>
            </a:extLst>
          </p:cNvPr>
          <p:cNvSpPr/>
          <p:nvPr/>
        </p:nvSpPr>
        <p:spPr>
          <a:xfrm>
            <a:off x="7137382" y="4856332"/>
            <a:ext cx="2278800" cy="1198800"/>
          </a:xfrm>
          <a:prstGeom prst="roundRect">
            <a:avLst/>
          </a:prstGeom>
          <a:solidFill>
            <a:schemeClr val="bg1">
              <a:lumMod val="95000"/>
            </a:schemeClr>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l’actrice</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nouns">
            <a:extLst>
              <a:ext uri="{FF2B5EF4-FFF2-40B4-BE49-F238E27FC236}">
                <a16:creationId xmlns:a16="http://schemas.microsoft.com/office/drawing/2014/main" id="{8F7FBAAD-FBC9-4ADE-B13E-FBD507B2FFE7}"/>
              </a:ext>
            </a:extLst>
          </p:cNvPr>
          <p:cNvSpPr/>
          <p:nvPr/>
        </p:nvSpPr>
        <p:spPr>
          <a:xfrm>
            <a:off x="9609118" y="1284479"/>
            <a:ext cx="2278800" cy="1198800"/>
          </a:xfrm>
          <a:prstGeom prst="roundRect">
            <a:avLst/>
          </a:prstGeom>
          <a:solidFill>
            <a:schemeClr val="accent1"/>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jobs</a:t>
            </a:r>
          </a:p>
        </p:txBody>
      </p:sp>
      <p:sp>
        <p:nvSpPr>
          <p:cNvPr id="33" name="verbs">
            <a:extLst>
              <a:ext uri="{FF2B5EF4-FFF2-40B4-BE49-F238E27FC236}">
                <a16:creationId xmlns:a16="http://schemas.microsoft.com/office/drawing/2014/main" id="{5ABA9FD4-EAE0-4889-B886-B28F91A9B054}"/>
              </a:ext>
            </a:extLst>
          </p:cNvPr>
          <p:cNvSpPr/>
          <p:nvPr/>
        </p:nvSpPr>
        <p:spPr>
          <a:xfrm>
            <a:off x="9609118" y="2475468"/>
            <a:ext cx="2278800" cy="1198800"/>
          </a:xfrm>
          <a:prstGeom prst="roundRect">
            <a:avLst/>
          </a:prstGeom>
          <a:solidFill>
            <a:schemeClr val="accent2"/>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school activities</a:t>
            </a:r>
          </a:p>
        </p:txBody>
      </p:sp>
      <p:sp>
        <p:nvSpPr>
          <p:cNvPr id="34" name="adjectives">
            <a:extLst>
              <a:ext uri="{FF2B5EF4-FFF2-40B4-BE49-F238E27FC236}">
                <a16:creationId xmlns:a16="http://schemas.microsoft.com/office/drawing/2014/main" id="{FA8559DE-688D-4594-A016-2B67651F12F5}"/>
              </a:ext>
            </a:extLst>
          </p:cNvPr>
          <p:cNvSpPr/>
          <p:nvPr/>
        </p:nvSpPr>
        <p:spPr>
          <a:xfrm>
            <a:off x="9609118" y="3682566"/>
            <a:ext cx="2278800" cy="1198800"/>
          </a:xfrm>
          <a:prstGeom prst="roundRect">
            <a:avLst/>
          </a:prstGeom>
          <a:solidFill>
            <a:schemeClr val="accent4"/>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personalities</a:t>
            </a:r>
          </a:p>
        </p:txBody>
      </p:sp>
      <p:sp>
        <p:nvSpPr>
          <p:cNvPr id="38" name="adverbs">
            <a:extLst>
              <a:ext uri="{FF2B5EF4-FFF2-40B4-BE49-F238E27FC236}">
                <a16:creationId xmlns:a16="http://schemas.microsoft.com/office/drawing/2014/main" id="{E488C84C-1E81-4E54-83E3-CD874F65D33F}"/>
              </a:ext>
            </a:extLst>
          </p:cNvPr>
          <p:cNvSpPr/>
          <p:nvPr/>
        </p:nvSpPr>
        <p:spPr>
          <a:xfrm>
            <a:off x="9609118" y="4889664"/>
            <a:ext cx="2278800" cy="1198800"/>
          </a:xfrm>
          <a:prstGeom prst="roundRect">
            <a:avLst/>
          </a:prstGeom>
          <a:solidFill>
            <a:schemeClr val="accent6"/>
          </a:solidFill>
          <a:ln>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frequencies</a:t>
            </a:r>
          </a:p>
        </p:txBody>
      </p:sp>
      <p:sp>
        <p:nvSpPr>
          <p:cNvPr id="35" name="Rounded Rectangle 46">
            <a:extLst>
              <a:ext uri="{FF2B5EF4-FFF2-40B4-BE49-F238E27FC236}">
                <a16:creationId xmlns:a16="http://schemas.microsoft.com/office/drawing/2014/main" id="{C76529D1-0038-43A2-AA76-5CF79D273FFE}"/>
              </a:ext>
            </a:extLst>
          </p:cNvPr>
          <p:cNvSpPr/>
          <p:nvPr/>
        </p:nvSpPr>
        <p:spPr>
          <a:xfrm>
            <a:off x="10248900" y="249870"/>
            <a:ext cx="166102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Tree>
    <p:extLst>
      <p:ext uri="{BB962C8B-B14F-4D97-AF65-F5344CB8AC3E}">
        <p14:creationId xmlns:p14="http://schemas.microsoft.com/office/powerpoint/2010/main" val="3821679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5"/>
                                        </p:tgtEl>
                                        <p:attrNameLst>
                                          <p:attrName>fillcolor</p:attrName>
                                        </p:attrNameLst>
                                      </p:cBhvr>
                                      <p:to>
                                        <a:srgbClr val="9CC3E5"/>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CC3E5"/>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2000" fill="hold"/>
                                        <p:tgtEl>
                                          <p:spTgt spid="21"/>
                                        </p:tgtEl>
                                        <p:attrNameLst>
                                          <p:attrName>fillcolor</p:attrName>
                                        </p:attrNameLst>
                                      </p:cBhvr>
                                      <p:to>
                                        <a:srgbClr val="9CC3E5"/>
                                      </p:to>
                                    </p:animClr>
                                    <p:set>
                                      <p:cBhvr>
                                        <p:cTn id="15" dur="2000" fill="hold"/>
                                        <p:tgtEl>
                                          <p:spTgt spid="21"/>
                                        </p:tgtEl>
                                        <p:attrNameLst>
                                          <p:attrName>fill.type</p:attrName>
                                        </p:attrNameLst>
                                      </p:cBhvr>
                                      <p:to>
                                        <p:strVal val="solid"/>
                                      </p:to>
                                    </p:set>
                                    <p:set>
                                      <p:cBhvr>
                                        <p:cTn id="16" dur="2000" fill="hold"/>
                                        <p:tgtEl>
                                          <p:spTgt spid="21"/>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31"/>
                                        </p:tgtEl>
                                        <p:attrNameLst>
                                          <p:attrName>fillcolor</p:attrName>
                                        </p:attrNameLst>
                                      </p:cBhvr>
                                      <p:to>
                                        <a:srgbClr val="9CC3E5"/>
                                      </p:to>
                                    </p:animClr>
                                    <p:set>
                                      <p:cBhvr>
                                        <p:cTn id="19" dur="2000" fill="hold"/>
                                        <p:tgtEl>
                                          <p:spTgt spid="31"/>
                                        </p:tgtEl>
                                        <p:attrNameLst>
                                          <p:attrName>fill.type</p:attrName>
                                        </p:attrNameLst>
                                      </p:cBhvr>
                                      <p:to>
                                        <p:strVal val="solid"/>
                                      </p:to>
                                    </p:set>
                                    <p:set>
                                      <p:cBhvr>
                                        <p:cTn id="20" dur="2000" fill="hold"/>
                                        <p:tgtEl>
                                          <p:spTgt spid="31"/>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21" restart="whenNotActive" fill="hold" evtFilter="cancelBubble" nodeType="interactiveSeq">
                <p:stCondLst>
                  <p:cond evt="onClick" delay="0">
                    <p:tgtEl>
                      <p:spTgt spid="33"/>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18"/>
                                        </p:tgtEl>
                                        <p:attrNameLst>
                                          <p:attrName>fillcolor</p:attrName>
                                        </p:attrNameLst>
                                      </p:cBhvr>
                                      <p:to>
                                        <a:srgbClr val="F4B183"/>
                                      </p:to>
                                    </p:animClr>
                                    <p:set>
                                      <p:cBhvr>
                                        <p:cTn id="26" dur="2000" fill="hold"/>
                                        <p:tgtEl>
                                          <p:spTgt spid="18"/>
                                        </p:tgtEl>
                                        <p:attrNameLst>
                                          <p:attrName>fill.type</p:attrName>
                                        </p:attrNameLst>
                                      </p:cBhvr>
                                      <p:to>
                                        <p:strVal val="solid"/>
                                      </p:to>
                                    </p:set>
                                    <p:set>
                                      <p:cBhvr>
                                        <p:cTn id="27" dur="2000" fill="hold"/>
                                        <p:tgtEl>
                                          <p:spTgt spid="18"/>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2000" fill="hold"/>
                                        <p:tgtEl>
                                          <p:spTgt spid="25"/>
                                        </p:tgtEl>
                                        <p:attrNameLst>
                                          <p:attrName>fillcolor</p:attrName>
                                        </p:attrNameLst>
                                      </p:cBhvr>
                                      <p:to>
                                        <a:srgbClr val="F4B183"/>
                                      </p:to>
                                    </p:animClr>
                                    <p:set>
                                      <p:cBhvr>
                                        <p:cTn id="30" dur="2000" fill="hold"/>
                                        <p:tgtEl>
                                          <p:spTgt spid="25"/>
                                        </p:tgtEl>
                                        <p:attrNameLst>
                                          <p:attrName>fill.type</p:attrName>
                                        </p:attrNameLst>
                                      </p:cBhvr>
                                      <p:to>
                                        <p:strVal val="solid"/>
                                      </p:to>
                                    </p:set>
                                    <p:set>
                                      <p:cBhvr>
                                        <p:cTn id="31" dur="2000" fill="hold"/>
                                        <p:tgtEl>
                                          <p:spTgt spid="25"/>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27"/>
                                        </p:tgtEl>
                                        <p:attrNameLst>
                                          <p:attrName>fillcolor</p:attrName>
                                        </p:attrNameLst>
                                      </p:cBhvr>
                                      <p:to>
                                        <a:srgbClr val="F4B183"/>
                                      </p:to>
                                    </p:animClr>
                                    <p:set>
                                      <p:cBhvr>
                                        <p:cTn id="34" dur="2000" fill="hold"/>
                                        <p:tgtEl>
                                          <p:spTgt spid="27"/>
                                        </p:tgtEl>
                                        <p:attrNameLst>
                                          <p:attrName>fill.type</p:attrName>
                                        </p:attrNameLst>
                                      </p:cBhvr>
                                      <p:to>
                                        <p:strVal val="solid"/>
                                      </p:to>
                                    </p:set>
                                    <p:set>
                                      <p:cBhvr>
                                        <p:cTn id="35" dur="2000" fill="hold"/>
                                        <p:tgtEl>
                                          <p:spTgt spid="27"/>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2000" fill="hold"/>
                                        <p:tgtEl>
                                          <p:spTgt spid="28"/>
                                        </p:tgtEl>
                                        <p:attrNameLst>
                                          <p:attrName>fillcolor</p:attrName>
                                        </p:attrNameLst>
                                      </p:cBhvr>
                                      <p:to>
                                        <a:srgbClr val="F4B183"/>
                                      </p:to>
                                    </p:animClr>
                                    <p:set>
                                      <p:cBhvr>
                                        <p:cTn id="38" dur="2000" fill="hold"/>
                                        <p:tgtEl>
                                          <p:spTgt spid="28"/>
                                        </p:tgtEl>
                                        <p:attrNameLst>
                                          <p:attrName>fill.type</p:attrName>
                                        </p:attrNameLst>
                                      </p:cBhvr>
                                      <p:to>
                                        <p:strVal val="solid"/>
                                      </p:to>
                                    </p:set>
                                    <p:set>
                                      <p:cBhvr>
                                        <p:cTn id="39" dur="2000" fill="hold"/>
                                        <p:tgtEl>
                                          <p:spTgt spid="28"/>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40" restart="whenNotActive" fill="hold" evtFilter="cancelBubble" nodeType="interactiveSeq">
                <p:stCondLst>
                  <p:cond evt="onClick" delay="0">
                    <p:tgtEl>
                      <p:spTgt spid="3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7"/>
                                        </p:tgtEl>
                                        <p:attrNameLst>
                                          <p:attrName>fillcolor</p:attrName>
                                        </p:attrNameLst>
                                      </p:cBhvr>
                                      <p:to>
                                        <a:srgbClr val="FFD965"/>
                                      </p:to>
                                    </p:animClr>
                                    <p:set>
                                      <p:cBhvr>
                                        <p:cTn id="45" dur="2000" fill="hold"/>
                                        <p:tgtEl>
                                          <p:spTgt spid="17"/>
                                        </p:tgtEl>
                                        <p:attrNameLst>
                                          <p:attrName>fill.type</p:attrName>
                                        </p:attrNameLst>
                                      </p:cBhvr>
                                      <p:to>
                                        <p:strVal val="solid"/>
                                      </p:to>
                                    </p:set>
                                    <p:set>
                                      <p:cBhvr>
                                        <p:cTn id="46" dur="2000" fill="hold"/>
                                        <p:tgtEl>
                                          <p:spTgt spid="17"/>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22"/>
                                        </p:tgtEl>
                                        <p:attrNameLst>
                                          <p:attrName>fillcolor</p:attrName>
                                        </p:attrNameLst>
                                      </p:cBhvr>
                                      <p:to>
                                        <a:srgbClr val="FFD965"/>
                                      </p:to>
                                    </p:animClr>
                                    <p:set>
                                      <p:cBhvr>
                                        <p:cTn id="49" dur="2000" fill="hold"/>
                                        <p:tgtEl>
                                          <p:spTgt spid="22"/>
                                        </p:tgtEl>
                                        <p:attrNameLst>
                                          <p:attrName>fill.type</p:attrName>
                                        </p:attrNameLst>
                                      </p:cBhvr>
                                      <p:to>
                                        <p:strVal val="solid"/>
                                      </p:to>
                                    </p:set>
                                    <p:set>
                                      <p:cBhvr>
                                        <p:cTn id="50" dur="2000" fill="hold"/>
                                        <p:tgtEl>
                                          <p:spTgt spid="2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24"/>
                                        </p:tgtEl>
                                        <p:attrNameLst>
                                          <p:attrName>fillcolor</p:attrName>
                                        </p:attrNameLst>
                                      </p:cBhvr>
                                      <p:to>
                                        <a:srgbClr val="FFD965"/>
                                      </p:to>
                                    </p:animClr>
                                    <p:set>
                                      <p:cBhvr>
                                        <p:cTn id="53" dur="2000" fill="hold"/>
                                        <p:tgtEl>
                                          <p:spTgt spid="24"/>
                                        </p:tgtEl>
                                        <p:attrNameLst>
                                          <p:attrName>fill.type</p:attrName>
                                        </p:attrNameLst>
                                      </p:cBhvr>
                                      <p:to>
                                        <p:strVal val="solid"/>
                                      </p:to>
                                    </p:set>
                                    <p:set>
                                      <p:cBhvr>
                                        <p:cTn id="54" dur="2000" fill="hold"/>
                                        <p:tgtEl>
                                          <p:spTgt spid="2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30"/>
                                        </p:tgtEl>
                                        <p:attrNameLst>
                                          <p:attrName>fillcolor</p:attrName>
                                        </p:attrNameLst>
                                      </p:cBhvr>
                                      <p:to>
                                        <a:srgbClr val="FFD965"/>
                                      </p:to>
                                    </p:animClr>
                                    <p:set>
                                      <p:cBhvr>
                                        <p:cTn id="57" dur="2000" fill="hold"/>
                                        <p:tgtEl>
                                          <p:spTgt spid="30"/>
                                        </p:tgtEl>
                                        <p:attrNameLst>
                                          <p:attrName>fill.type</p:attrName>
                                        </p:attrNameLst>
                                      </p:cBhvr>
                                      <p:to>
                                        <p:strVal val="solid"/>
                                      </p:to>
                                    </p:set>
                                    <p:set>
                                      <p:cBhvr>
                                        <p:cTn id="58" dur="2000" fill="hold"/>
                                        <p:tgtEl>
                                          <p:spTgt spid="30"/>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59" restart="whenNotActive" fill="hold" evtFilter="cancelBubble" nodeType="interactiveSeq">
                <p:stCondLst>
                  <p:cond evt="onClick" delay="0">
                    <p:tgtEl>
                      <p:spTgt spid="3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20"/>
                                        </p:tgtEl>
                                        <p:attrNameLst>
                                          <p:attrName>fillcolor</p:attrName>
                                        </p:attrNameLst>
                                      </p:cBhvr>
                                      <p:to>
                                        <a:srgbClr val="A8D08D"/>
                                      </p:to>
                                    </p:animClr>
                                    <p:set>
                                      <p:cBhvr>
                                        <p:cTn id="64" dur="2000" fill="hold"/>
                                        <p:tgtEl>
                                          <p:spTgt spid="20"/>
                                        </p:tgtEl>
                                        <p:attrNameLst>
                                          <p:attrName>fill.type</p:attrName>
                                        </p:attrNameLst>
                                      </p:cBhvr>
                                      <p:to>
                                        <p:strVal val="solid"/>
                                      </p:to>
                                    </p:set>
                                    <p:set>
                                      <p:cBhvr>
                                        <p:cTn id="65" dur="2000" fill="hold"/>
                                        <p:tgtEl>
                                          <p:spTgt spid="20"/>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23"/>
                                        </p:tgtEl>
                                        <p:attrNameLst>
                                          <p:attrName>fillcolor</p:attrName>
                                        </p:attrNameLst>
                                      </p:cBhvr>
                                      <p:to>
                                        <a:srgbClr val="A8D08D"/>
                                      </p:to>
                                    </p:animClr>
                                    <p:set>
                                      <p:cBhvr>
                                        <p:cTn id="68" dur="2000" fill="hold"/>
                                        <p:tgtEl>
                                          <p:spTgt spid="23"/>
                                        </p:tgtEl>
                                        <p:attrNameLst>
                                          <p:attrName>fill.type</p:attrName>
                                        </p:attrNameLst>
                                      </p:cBhvr>
                                      <p:to>
                                        <p:strVal val="solid"/>
                                      </p:to>
                                    </p:set>
                                    <p:set>
                                      <p:cBhvr>
                                        <p:cTn id="69" dur="2000" fill="hold"/>
                                        <p:tgtEl>
                                          <p:spTgt spid="23"/>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2000" fill="hold"/>
                                        <p:tgtEl>
                                          <p:spTgt spid="26"/>
                                        </p:tgtEl>
                                        <p:attrNameLst>
                                          <p:attrName>fillcolor</p:attrName>
                                        </p:attrNameLst>
                                      </p:cBhvr>
                                      <p:to>
                                        <a:srgbClr val="A8D08D"/>
                                      </p:to>
                                    </p:animClr>
                                    <p:set>
                                      <p:cBhvr>
                                        <p:cTn id="72" dur="2000" fill="hold"/>
                                        <p:tgtEl>
                                          <p:spTgt spid="26"/>
                                        </p:tgtEl>
                                        <p:attrNameLst>
                                          <p:attrName>fill.type</p:attrName>
                                        </p:attrNameLst>
                                      </p:cBhvr>
                                      <p:to>
                                        <p:strVal val="solid"/>
                                      </p:to>
                                    </p:set>
                                    <p:set>
                                      <p:cBhvr>
                                        <p:cTn id="73" dur="2000" fill="hold"/>
                                        <p:tgtEl>
                                          <p:spTgt spid="26"/>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2000" fill="hold"/>
                                        <p:tgtEl>
                                          <p:spTgt spid="29"/>
                                        </p:tgtEl>
                                        <p:attrNameLst>
                                          <p:attrName>fillcolor</p:attrName>
                                        </p:attrNameLst>
                                      </p:cBhvr>
                                      <p:to>
                                        <a:srgbClr val="A8D08D"/>
                                      </p:to>
                                    </p:animClr>
                                    <p:set>
                                      <p:cBhvr>
                                        <p:cTn id="76" dur="2000" fill="hold"/>
                                        <p:tgtEl>
                                          <p:spTgt spid="29"/>
                                        </p:tgtEl>
                                        <p:attrNameLst>
                                          <p:attrName>fill.type</p:attrName>
                                        </p:attrNameLst>
                                      </p:cBhvr>
                                      <p:to>
                                        <p:strVal val="solid"/>
                                      </p:to>
                                    </p:set>
                                    <p:set>
                                      <p:cBhvr>
                                        <p:cTn id="77" dur="2000" fill="hold"/>
                                        <p:tgtEl>
                                          <p:spTgt spid="2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Paris, </a:t>
            </a:r>
            <a:r>
              <a:rPr lang="en-GB" sz="3600" b="1" dirty="0" err="1">
                <a:solidFill>
                  <a:schemeClr val="bg1"/>
                </a:solidFill>
              </a:rPr>
              <a:t>c’est</a:t>
            </a:r>
            <a:r>
              <a:rPr lang="en-GB" sz="3600" b="1" dirty="0">
                <a:solidFill>
                  <a:schemeClr val="bg1"/>
                </a:solidFill>
              </a:rPr>
              <a:t> comment ?</a:t>
            </a:r>
          </a:p>
        </p:txBody>
      </p:sp>
      <p:sp>
        <p:nvSpPr>
          <p:cNvPr id="28" name="Rounded Rectangle 46">
            <a:extLst>
              <a:ext uri="{FF2B5EF4-FFF2-40B4-BE49-F238E27FC236}">
                <a16:creationId xmlns:a16="http://schemas.microsoft.com/office/drawing/2014/main" id="{EA38CFBF-0031-43A4-A1BE-225ED4537314}"/>
              </a:ext>
            </a:extLst>
          </p:cNvPr>
          <p:cNvSpPr/>
          <p:nvPr/>
        </p:nvSpPr>
        <p:spPr>
          <a:xfrm>
            <a:off x="10700665" y="249870"/>
            <a:ext cx="1209255" cy="39610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2" name="TextBox 1">
            <a:extLst>
              <a:ext uri="{FF2B5EF4-FFF2-40B4-BE49-F238E27FC236}">
                <a16:creationId xmlns:a16="http://schemas.microsoft.com/office/drawing/2014/main" id="{4DC19027-78A9-41EE-A7A1-BDB1A2ADA060}"/>
              </a:ext>
            </a:extLst>
          </p:cNvPr>
          <p:cNvSpPr txBox="1"/>
          <p:nvPr/>
        </p:nvSpPr>
        <p:spPr>
          <a:xfrm>
            <a:off x="0" y="1163992"/>
            <a:ext cx="883927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Léa</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aime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à Paris. Raphaël a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idées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différentes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Écris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les mots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opposés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pic>
        <p:nvPicPr>
          <p:cNvPr id="5" name="Picture 4">
            <a:extLst>
              <a:ext uri="{FF2B5EF4-FFF2-40B4-BE49-F238E27FC236}">
                <a16:creationId xmlns:a16="http://schemas.microsoft.com/office/drawing/2014/main" id="{D1C23518-11D0-4744-B63C-42B6F8F828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82" y="1967561"/>
            <a:ext cx="3600000" cy="3600000"/>
          </a:xfrm>
          <a:prstGeom prst="rect">
            <a:avLst/>
          </a:prstGeom>
        </p:spPr>
      </p:pic>
      <p:sp>
        <p:nvSpPr>
          <p:cNvPr id="6" name="TextBox 5">
            <a:extLst>
              <a:ext uri="{FF2B5EF4-FFF2-40B4-BE49-F238E27FC236}">
                <a16:creationId xmlns:a16="http://schemas.microsoft.com/office/drawing/2014/main" id="{2AF869A0-FCF2-4E9F-878B-F040F8387D4A}"/>
              </a:ext>
            </a:extLst>
          </p:cNvPr>
          <p:cNvSpPr txBox="1"/>
          <p:nvPr/>
        </p:nvSpPr>
        <p:spPr>
          <a:xfrm>
            <a:off x="2692329" y="2154268"/>
            <a:ext cx="5831733" cy="2962513"/>
          </a:xfrm>
          <a:prstGeom prst="wedgeRoundRectCallout">
            <a:avLst>
              <a:gd name="adj1" fmla="val -61511"/>
              <a:gd name="adj2" fmla="val 32137"/>
              <a:gd name="adj3" fmla="val 16667"/>
            </a:avLst>
          </a:prstGeom>
          <a:noFill/>
          <a:ln>
            <a:solidFill>
              <a:srgbClr val="11507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Paris,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grand</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ici</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facile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Parisien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typique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sympa</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vrai</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619BC9A6-806F-45FD-A193-581B81479435}"/>
              </a:ext>
            </a:extLst>
          </p:cNvPr>
          <p:cNvSpPr txBox="1"/>
          <p:nvPr/>
        </p:nvSpPr>
        <p:spPr>
          <a:xfrm>
            <a:off x="8516867" y="2412751"/>
            <a:ext cx="3541169" cy="2962513"/>
          </a:xfrm>
          <a:prstGeom prst="wedgeRoundRectCallout">
            <a:avLst>
              <a:gd name="adj1" fmla="val 40906"/>
              <a:gd name="adj2" fmla="val 66526"/>
              <a:gd name="adj3" fmla="val 16667"/>
            </a:avLst>
          </a:prstGeom>
          <a:noFill/>
          <a:ln>
            <a:solidFill>
              <a:srgbClr val="11507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Non,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Non,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Non,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il</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13" name="Rectangle 12">
            <a:extLst>
              <a:ext uri="{FF2B5EF4-FFF2-40B4-BE49-F238E27FC236}">
                <a16:creationId xmlns:a16="http://schemas.microsoft.com/office/drawing/2014/main" id="{07D22B5D-0B15-4AF1-A9EE-AD249D570B71}"/>
              </a:ext>
            </a:extLst>
          </p:cNvPr>
          <p:cNvSpPr/>
          <p:nvPr/>
        </p:nvSpPr>
        <p:spPr>
          <a:xfrm>
            <a:off x="4372771" y="5439949"/>
            <a:ext cx="8451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petit</a:t>
            </a:r>
            <a:endParaRPr kumimoji="0" lang="en-GB" sz="2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8" name="Rectangle 17">
            <a:extLst>
              <a:ext uri="{FF2B5EF4-FFF2-40B4-BE49-F238E27FC236}">
                <a16:creationId xmlns:a16="http://schemas.microsoft.com/office/drawing/2014/main" id="{C16E430A-5EE3-4277-A62B-969AB18696E5}"/>
              </a:ext>
            </a:extLst>
          </p:cNvPr>
          <p:cNvSpPr/>
          <p:nvPr/>
        </p:nvSpPr>
        <p:spPr>
          <a:xfrm>
            <a:off x="5353649" y="5463175"/>
            <a:ext cx="12506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difficile</a:t>
            </a:r>
            <a:endParaRPr kumimoji="0" lang="en-GB" sz="2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9" name="Rectangle 18">
            <a:extLst>
              <a:ext uri="{FF2B5EF4-FFF2-40B4-BE49-F238E27FC236}">
                <a16:creationId xmlns:a16="http://schemas.microsoft.com/office/drawing/2014/main" id="{F54DED10-F7D8-41E9-98D6-F80F20A1AE23}"/>
              </a:ext>
            </a:extLst>
          </p:cNvPr>
          <p:cNvSpPr/>
          <p:nvPr/>
        </p:nvSpPr>
        <p:spPr>
          <a:xfrm>
            <a:off x="6604312" y="5439950"/>
            <a:ext cx="153279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méchant</a:t>
            </a:r>
            <a:endParaRPr kumimoji="0" lang="en-GB" sz="2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51B9B613-8FD2-4238-9BD9-99FD2973CDC1}"/>
              </a:ext>
            </a:extLst>
          </p:cNvPr>
          <p:cNvSpPr/>
          <p:nvPr/>
        </p:nvSpPr>
        <p:spPr>
          <a:xfrm>
            <a:off x="3404717" y="5439949"/>
            <a:ext cx="83227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faux</a:t>
            </a:r>
            <a:endParaRPr kumimoji="0" lang="en-GB" sz="2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5" name="TextBox 34">
            <a:extLst>
              <a:ext uri="{FF2B5EF4-FFF2-40B4-BE49-F238E27FC236}">
                <a16:creationId xmlns:a16="http://schemas.microsoft.com/office/drawing/2014/main" id="{77FF44C6-BAD7-4C39-A2B9-A19C82D2DC37}"/>
              </a:ext>
            </a:extLst>
          </p:cNvPr>
          <p:cNvSpPr txBox="1"/>
          <p:nvPr/>
        </p:nvSpPr>
        <p:spPr>
          <a:xfrm>
            <a:off x="3105941" y="2297165"/>
            <a:ext cx="540000" cy="4608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p>
        </p:txBody>
      </p:sp>
      <p:sp>
        <p:nvSpPr>
          <p:cNvPr id="38" name="TextBox 37">
            <a:extLst>
              <a:ext uri="{FF2B5EF4-FFF2-40B4-BE49-F238E27FC236}">
                <a16:creationId xmlns:a16="http://schemas.microsoft.com/office/drawing/2014/main" id="{B0A29D81-18A8-4A4B-9889-0CAFD491A9EC}"/>
              </a:ext>
            </a:extLst>
          </p:cNvPr>
          <p:cNvSpPr txBox="1"/>
          <p:nvPr/>
        </p:nvSpPr>
        <p:spPr>
          <a:xfrm>
            <a:off x="3110898" y="3031931"/>
            <a:ext cx="540000" cy="461665"/>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2</a:t>
            </a:r>
          </a:p>
        </p:txBody>
      </p:sp>
      <p:sp>
        <p:nvSpPr>
          <p:cNvPr id="41" name="TextBox 40">
            <a:extLst>
              <a:ext uri="{FF2B5EF4-FFF2-40B4-BE49-F238E27FC236}">
                <a16:creationId xmlns:a16="http://schemas.microsoft.com/office/drawing/2014/main" id="{33874E62-3385-4C61-A561-2D214B2ADD01}"/>
              </a:ext>
            </a:extLst>
          </p:cNvPr>
          <p:cNvSpPr txBox="1"/>
          <p:nvPr/>
        </p:nvSpPr>
        <p:spPr>
          <a:xfrm>
            <a:off x="3105941" y="3767561"/>
            <a:ext cx="540000" cy="461665"/>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3</a:t>
            </a:r>
          </a:p>
        </p:txBody>
      </p:sp>
      <p:sp>
        <p:nvSpPr>
          <p:cNvPr id="42" name="TextBox 41">
            <a:extLst>
              <a:ext uri="{FF2B5EF4-FFF2-40B4-BE49-F238E27FC236}">
                <a16:creationId xmlns:a16="http://schemas.microsoft.com/office/drawing/2014/main" id="{6D06B536-91ED-4AD2-B838-416814961CB8}"/>
              </a:ext>
            </a:extLst>
          </p:cNvPr>
          <p:cNvSpPr txBox="1"/>
          <p:nvPr/>
        </p:nvSpPr>
        <p:spPr>
          <a:xfrm>
            <a:off x="3105941" y="4503192"/>
            <a:ext cx="540000" cy="461665"/>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4</a:t>
            </a:r>
          </a:p>
        </p:txBody>
      </p:sp>
    </p:spTree>
    <p:extLst>
      <p:ext uri="{BB962C8B-B14F-4D97-AF65-F5344CB8AC3E}">
        <p14:creationId xmlns:p14="http://schemas.microsoft.com/office/powerpoint/2010/main" val="142467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312 -1.85185E-6 L 0.4875 -0.42268 " pathEditMode="relative" rAng="0" ptsTypes="AA">
                                      <p:cBhvr>
                                        <p:cTn id="6" dur="2000" fill="hold"/>
                                        <p:tgtEl>
                                          <p:spTgt spid="13"/>
                                        </p:tgtEl>
                                        <p:attrNameLst>
                                          <p:attrName>ppt_x</p:attrName>
                                          <p:attrName>ppt_y</p:attrName>
                                        </p:attrNameLst>
                                      </p:cBhvr>
                                      <p:rCtr x="24219" y="-2113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625 0.00834 L 0.40808 -0.32176 " pathEditMode="relative" rAng="0" ptsTypes="AA">
                                      <p:cBhvr>
                                        <p:cTn id="10" dur="2000" fill="hold"/>
                                        <p:tgtEl>
                                          <p:spTgt spid="18"/>
                                        </p:tgtEl>
                                        <p:attrNameLst>
                                          <p:attrName>ppt_x</p:attrName>
                                          <p:attrName>ppt_y</p:attrName>
                                        </p:attrNameLst>
                                      </p:cBhvr>
                                      <p:rCtr x="20091" y="-1650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1093 0.00278 L 0.28919 -0.21018 " pathEditMode="relative" rAng="0" ptsTypes="AA">
                                      <p:cBhvr>
                                        <p:cTn id="14" dur="2000" fill="hold"/>
                                        <p:tgtEl>
                                          <p:spTgt spid="19"/>
                                        </p:tgtEl>
                                        <p:attrNameLst>
                                          <p:attrName>ppt_x</p:attrName>
                                          <p:attrName>ppt_y</p:attrName>
                                        </p:attrNameLst>
                                      </p:cBhvr>
                                      <p:rCtr x="13906" y="-1064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156 -0.01389 L 0.54128 -0.10347 " pathEditMode="relative" rAng="0" ptsTypes="AA">
                                      <p:cBhvr>
                                        <p:cTn id="18" dur="2000" fill="hold"/>
                                        <p:tgtEl>
                                          <p:spTgt spid="20"/>
                                        </p:tgtEl>
                                        <p:attrNameLst>
                                          <p:attrName>ppt_x</p:attrName>
                                          <p:attrName>ppt_y</p:attrName>
                                        </p:attrNameLst>
                                      </p:cBhvr>
                                      <p:rCtr x="27135" y="-4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tour de Paris</a:t>
            </a:r>
          </a:p>
        </p:txBody>
      </p:sp>
      <p:sp>
        <p:nvSpPr>
          <p:cNvPr id="9" name="Rounded Rectangle 46">
            <a:extLst>
              <a:ext uri="{FF2B5EF4-FFF2-40B4-BE49-F238E27FC236}">
                <a16:creationId xmlns:a16="http://schemas.microsoft.com/office/drawing/2014/main" id="{8DAD7931-38FA-4D31-A8AC-114C0469E27E}"/>
              </a:ext>
            </a:extLst>
          </p:cNvPr>
          <p:cNvSpPr/>
          <p:nvPr/>
        </p:nvSpPr>
        <p:spPr>
          <a:xfrm>
            <a:off x="10248900" y="249870"/>
            <a:ext cx="166102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7" name="Rectangle 6">
            <a:extLst>
              <a:ext uri="{FF2B5EF4-FFF2-40B4-BE49-F238E27FC236}">
                <a16:creationId xmlns:a16="http://schemas.microsoft.com/office/drawing/2014/main" id="{B2E7C5C5-E1F2-429C-9C1B-E8EEBCDE983C}"/>
              </a:ext>
            </a:extLst>
          </p:cNvPr>
          <p:cNvSpPr/>
          <p:nvPr/>
        </p:nvSpPr>
        <p:spPr>
          <a:xfrm>
            <a:off x="8005544" y="1796651"/>
            <a:ext cx="3351685" cy="37271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grande rue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bâtiment moderne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beau parc</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pont important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église intéressante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vieille université</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café sympa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bon cinéma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48DCF5F0-A906-4D4D-B307-414FF164C917}"/>
              </a:ext>
            </a:extLst>
          </p:cNvPr>
          <p:cNvSpPr txBox="1"/>
          <p:nvPr/>
        </p:nvSpPr>
        <p:spPr>
          <a:xfrm>
            <a:off x="2317963" y="5770591"/>
            <a:ext cx="24641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Ink Free" panose="03080402000500000000" pitchFamily="66" charset="0"/>
                <a:ea typeface="+mn-ea"/>
                <a:cs typeface="+mn-cs"/>
              </a:rPr>
              <a:t>Alexandre-III</a:t>
            </a:r>
          </a:p>
        </p:txBody>
      </p:sp>
      <p:sp>
        <p:nvSpPr>
          <p:cNvPr id="31" name="TextBox 30">
            <a:extLst>
              <a:ext uri="{FF2B5EF4-FFF2-40B4-BE49-F238E27FC236}">
                <a16:creationId xmlns:a16="http://schemas.microsoft.com/office/drawing/2014/main" id="{B16FB0D5-9CDA-403B-B52A-6ECA1899E4B7}"/>
              </a:ext>
            </a:extLst>
          </p:cNvPr>
          <p:cNvSpPr txBox="1"/>
          <p:nvPr/>
        </p:nvSpPr>
        <p:spPr>
          <a:xfrm>
            <a:off x="7645544" y="1898124"/>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p>
        </p:txBody>
      </p:sp>
      <p:sp>
        <p:nvSpPr>
          <p:cNvPr id="32" name="TextBox 31">
            <a:extLst>
              <a:ext uri="{FF2B5EF4-FFF2-40B4-BE49-F238E27FC236}">
                <a16:creationId xmlns:a16="http://schemas.microsoft.com/office/drawing/2014/main" id="{97063058-5F77-4153-9A32-ABB578E205FE}"/>
              </a:ext>
            </a:extLst>
          </p:cNvPr>
          <p:cNvSpPr txBox="1"/>
          <p:nvPr/>
        </p:nvSpPr>
        <p:spPr>
          <a:xfrm>
            <a:off x="7645544" y="237075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2</a:t>
            </a:r>
          </a:p>
        </p:txBody>
      </p:sp>
      <p:sp>
        <p:nvSpPr>
          <p:cNvPr id="33" name="TextBox 32">
            <a:extLst>
              <a:ext uri="{FF2B5EF4-FFF2-40B4-BE49-F238E27FC236}">
                <a16:creationId xmlns:a16="http://schemas.microsoft.com/office/drawing/2014/main" id="{7341CC6E-4C7C-4200-B939-339AF7363E70}"/>
              </a:ext>
            </a:extLst>
          </p:cNvPr>
          <p:cNvSpPr txBox="1"/>
          <p:nvPr/>
        </p:nvSpPr>
        <p:spPr>
          <a:xfrm>
            <a:off x="7645544" y="285004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3</a:t>
            </a:r>
          </a:p>
        </p:txBody>
      </p:sp>
      <p:sp>
        <p:nvSpPr>
          <p:cNvPr id="34" name="TextBox 33">
            <a:extLst>
              <a:ext uri="{FF2B5EF4-FFF2-40B4-BE49-F238E27FC236}">
                <a16:creationId xmlns:a16="http://schemas.microsoft.com/office/drawing/2014/main" id="{35BC74A7-7D43-402C-BC33-30FAC831569B}"/>
              </a:ext>
            </a:extLst>
          </p:cNvPr>
          <p:cNvSpPr txBox="1"/>
          <p:nvPr/>
        </p:nvSpPr>
        <p:spPr>
          <a:xfrm>
            <a:off x="7645544" y="3300207"/>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4</a:t>
            </a:r>
          </a:p>
        </p:txBody>
      </p:sp>
      <p:sp>
        <p:nvSpPr>
          <p:cNvPr id="35" name="TextBox 34">
            <a:extLst>
              <a:ext uri="{FF2B5EF4-FFF2-40B4-BE49-F238E27FC236}">
                <a16:creationId xmlns:a16="http://schemas.microsoft.com/office/drawing/2014/main" id="{DE7B564F-451E-4D5A-B077-DFB214EE2136}"/>
              </a:ext>
            </a:extLst>
          </p:cNvPr>
          <p:cNvSpPr txBox="1"/>
          <p:nvPr/>
        </p:nvSpPr>
        <p:spPr>
          <a:xfrm>
            <a:off x="7645544" y="373326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5</a:t>
            </a:r>
          </a:p>
        </p:txBody>
      </p:sp>
      <p:sp>
        <p:nvSpPr>
          <p:cNvPr id="36" name="TextBox 35">
            <a:extLst>
              <a:ext uri="{FF2B5EF4-FFF2-40B4-BE49-F238E27FC236}">
                <a16:creationId xmlns:a16="http://schemas.microsoft.com/office/drawing/2014/main" id="{7017D8AF-AEC0-4934-A513-F00E4E18FDB1}"/>
              </a:ext>
            </a:extLst>
          </p:cNvPr>
          <p:cNvSpPr txBox="1"/>
          <p:nvPr/>
        </p:nvSpPr>
        <p:spPr>
          <a:xfrm>
            <a:off x="7645544" y="420590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6</a:t>
            </a:r>
          </a:p>
        </p:txBody>
      </p:sp>
      <p:sp>
        <p:nvSpPr>
          <p:cNvPr id="37" name="TextBox 36">
            <a:extLst>
              <a:ext uri="{FF2B5EF4-FFF2-40B4-BE49-F238E27FC236}">
                <a16:creationId xmlns:a16="http://schemas.microsoft.com/office/drawing/2014/main" id="{0462BF74-DD34-45E5-B827-B22624E5D556}"/>
              </a:ext>
            </a:extLst>
          </p:cNvPr>
          <p:cNvSpPr txBox="1"/>
          <p:nvPr/>
        </p:nvSpPr>
        <p:spPr>
          <a:xfrm>
            <a:off x="7645544" y="468519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7</a:t>
            </a:r>
          </a:p>
        </p:txBody>
      </p:sp>
      <p:sp>
        <p:nvSpPr>
          <p:cNvPr id="38" name="TextBox 37">
            <a:extLst>
              <a:ext uri="{FF2B5EF4-FFF2-40B4-BE49-F238E27FC236}">
                <a16:creationId xmlns:a16="http://schemas.microsoft.com/office/drawing/2014/main" id="{6BF2EF93-F04E-4852-AF72-C6785ECBD9D8}"/>
              </a:ext>
            </a:extLst>
          </p:cNvPr>
          <p:cNvSpPr txBox="1"/>
          <p:nvPr/>
        </p:nvSpPr>
        <p:spPr>
          <a:xfrm>
            <a:off x="7645544" y="515782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8</a:t>
            </a:r>
          </a:p>
        </p:txBody>
      </p:sp>
      <p:pic>
        <p:nvPicPr>
          <p:cNvPr id="10244" name="Picture 4" descr="bridge during night time">
            <a:extLst>
              <a:ext uri="{FF2B5EF4-FFF2-40B4-BE49-F238E27FC236}">
                <a16:creationId xmlns:a16="http://schemas.microsoft.com/office/drawing/2014/main" id="{1E788236-958A-472A-B488-A5306C4C8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062" y="1898124"/>
            <a:ext cx="5091938" cy="360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9" name="Straight Connector 18">
            <a:extLst>
              <a:ext uri="{FF2B5EF4-FFF2-40B4-BE49-F238E27FC236}">
                <a16:creationId xmlns:a16="http://schemas.microsoft.com/office/drawing/2014/main" id="{98630A6E-1EA5-465E-A380-424EAF056C19}"/>
              </a:ext>
            </a:extLst>
          </p:cNvPr>
          <p:cNvCxnSpPr>
            <a:cxnSpLocks/>
          </p:cNvCxnSpPr>
          <p:nvPr/>
        </p:nvCxnSpPr>
        <p:spPr>
          <a:xfrm>
            <a:off x="8115300" y="3660207"/>
            <a:ext cx="2228850"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D2D405-4855-44A0-86F7-0D9DDBC410D5}"/>
              </a:ext>
            </a:extLst>
          </p:cNvPr>
          <p:cNvSpPr txBox="1"/>
          <p:nvPr/>
        </p:nvSpPr>
        <p:spPr>
          <a:xfrm>
            <a:off x="7645544" y="1044509"/>
            <a:ext cx="17139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60983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tour de Paris</a:t>
            </a:r>
          </a:p>
        </p:txBody>
      </p:sp>
      <p:sp>
        <p:nvSpPr>
          <p:cNvPr id="9" name="Rounded Rectangle 46">
            <a:extLst>
              <a:ext uri="{FF2B5EF4-FFF2-40B4-BE49-F238E27FC236}">
                <a16:creationId xmlns:a16="http://schemas.microsoft.com/office/drawing/2014/main" id="{8DAD7931-38FA-4D31-A8AC-114C0469E27E}"/>
              </a:ext>
            </a:extLst>
          </p:cNvPr>
          <p:cNvSpPr/>
          <p:nvPr/>
        </p:nvSpPr>
        <p:spPr>
          <a:xfrm>
            <a:off x="10248900" y="249870"/>
            <a:ext cx="166102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7" name="Rectangle 6">
            <a:extLst>
              <a:ext uri="{FF2B5EF4-FFF2-40B4-BE49-F238E27FC236}">
                <a16:creationId xmlns:a16="http://schemas.microsoft.com/office/drawing/2014/main" id="{B2E7C5C5-E1F2-429C-9C1B-E8EEBCDE983C}"/>
              </a:ext>
            </a:extLst>
          </p:cNvPr>
          <p:cNvSpPr/>
          <p:nvPr/>
        </p:nvSpPr>
        <p:spPr>
          <a:xfrm>
            <a:off x="8005544" y="1796651"/>
            <a:ext cx="3351685" cy="37271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grande rue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bâtiment moderne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beau parc</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pont important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église intéressante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vieille université</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café sympa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bon cinéma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48DCF5F0-A906-4D4D-B307-414FF164C917}"/>
              </a:ext>
            </a:extLst>
          </p:cNvPr>
          <p:cNvSpPr txBox="1"/>
          <p:nvPr/>
        </p:nvSpPr>
        <p:spPr>
          <a:xfrm>
            <a:off x="1753699" y="5694008"/>
            <a:ext cx="294984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Ink Free" panose="03080402000500000000" pitchFamily="66" charset="0"/>
                <a:ea typeface="+mn-ea"/>
                <a:cs typeface="+mn-cs"/>
              </a:rPr>
              <a:t>Buttes-Chaumont</a:t>
            </a:r>
          </a:p>
        </p:txBody>
      </p:sp>
      <p:sp>
        <p:nvSpPr>
          <p:cNvPr id="31" name="TextBox 30">
            <a:extLst>
              <a:ext uri="{FF2B5EF4-FFF2-40B4-BE49-F238E27FC236}">
                <a16:creationId xmlns:a16="http://schemas.microsoft.com/office/drawing/2014/main" id="{B16FB0D5-9CDA-403B-B52A-6ECA1899E4B7}"/>
              </a:ext>
            </a:extLst>
          </p:cNvPr>
          <p:cNvSpPr txBox="1"/>
          <p:nvPr/>
        </p:nvSpPr>
        <p:spPr>
          <a:xfrm>
            <a:off x="7645544" y="1898124"/>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p>
        </p:txBody>
      </p:sp>
      <p:sp>
        <p:nvSpPr>
          <p:cNvPr id="32" name="TextBox 31">
            <a:extLst>
              <a:ext uri="{FF2B5EF4-FFF2-40B4-BE49-F238E27FC236}">
                <a16:creationId xmlns:a16="http://schemas.microsoft.com/office/drawing/2014/main" id="{97063058-5F77-4153-9A32-ABB578E205FE}"/>
              </a:ext>
            </a:extLst>
          </p:cNvPr>
          <p:cNvSpPr txBox="1"/>
          <p:nvPr/>
        </p:nvSpPr>
        <p:spPr>
          <a:xfrm>
            <a:off x="7645544" y="237075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2</a:t>
            </a:r>
          </a:p>
        </p:txBody>
      </p:sp>
      <p:sp>
        <p:nvSpPr>
          <p:cNvPr id="33" name="TextBox 32">
            <a:extLst>
              <a:ext uri="{FF2B5EF4-FFF2-40B4-BE49-F238E27FC236}">
                <a16:creationId xmlns:a16="http://schemas.microsoft.com/office/drawing/2014/main" id="{7341CC6E-4C7C-4200-B939-339AF7363E70}"/>
              </a:ext>
            </a:extLst>
          </p:cNvPr>
          <p:cNvSpPr txBox="1"/>
          <p:nvPr/>
        </p:nvSpPr>
        <p:spPr>
          <a:xfrm>
            <a:off x="7645544" y="285004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3</a:t>
            </a:r>
          </a:p>
        </p:txBody>
      </p:sp>
      <p:sp>
        <p:nvSpPr>
          <p:cNvPr id="34" name="TextBox 33">
            <a:extLst>
              <a:ext uri="{FF2B5EF4-FFF2-40B4-BE49-F238E27FC236}">
                <a16:creationId xmlns:a16="http://schemas.microsoft.com/office/drawing/2014/main" id="{35BC74A7-7D43-402C-BC33-30FAC831569B}"/>
              </a:ext>
            </a:extLst>
          </p:cNvPr>
          <p:cNvSpPr txBox="1"/>
          <p:nvPr/>
        </p:nvSpPr>
        <p:spPr>
          <a:xfrm>
            <a:off x="7645544" y="3300207"/>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4</a:t>
            </a:r>
          </a:p>
        </p:txBody>
      </p:sp>
      <p:sp>
        <p:nvSpPr>
          <p:cNvPr id="35" name="TextBox 34">
            <a:extLst>
              <a:ext uri="{FF2B5EF4-FFF2-40B4-BE49-F238E27FC236}">
                <a16:creationId xmlns:a16="http://schemas.microsoft.com/office/drawing/2014/main" id="{DE7B564F-451E-4D5A-B077-DFB214EE2136}"/>
              </a:ext>
            </a:extLst>
          </p:cNvPr>
          <p:cNvSpPr txBox="1"/>
          <p:nvPr/>
        </p:nvSpPr>
        <p:spPr>
          <a:xfrm>
            <a:off x="7645544" y="373326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5</a:t>
            </a:r>
          </a:p>
        </p:txBody>
      </p:sp>
      <p:sp>
        <p:nvSpPr>
          <p:cNvPr id="36" name="TextBox 35">
            <a:extLst>
              <a:ext uri="{FF2B5EF4-FFF2-40B4-BE49-F238E27FC236}">
                <a16:creationId xmlns:a16="http://schemas.microsoft.com/office/drawing/2014/main" id="{7017D8AF-AEC0-4934-A513-F00E4E18FDB1}"/>
              </a:ext>
            </a:extLst>
          </p:cNvPr>
          <p:cNvSpPr txBox="1"/>
          <p:nvPr/>
        </p:nvSpPr>
        <p:spPr>
          <a:xfrm>
            <a:off x="7645544" y="420590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6</a:t>
            </a:r>
          </a:p>
        </p:txBody>
      </p:sp>
      <p:sp>
        <p:nvSpPr>
          <p:cNvPr id="37" name="TextBox 36">
            <a:extLst>
              <a:ext uri="{FF2B5EF4-FFF2-40B4-BE49-F238E27FC236}">
                <a16:creationId xmlns:a16="http://schemas.microsoft.com/office/drawing/2014/main" id="{0462BF74-DD34-45E5-B827-B22624E5D556}"/>
              </a:ext>
            </a:extLst>
          </p:cNvPr>
          <p:cNvSpPr txBox="1"/>
          <p:nvPr/>
        </p:nvSpPr>
        <p:spPr>
          <a:xfrm>
            <a:off x="7645544" y="468519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7</a:t>
            </a:r>
          </a:p>
        </p:txBody>
      </p:sp>
      <p:sp>
        <p:nvSpPr>
          <p:cNvPr id="38" name="TextBox 37">
            <a:extLst>
              <a:ext uri="{FF2B5EF4-FFF2-40B4-BE49-F238E27FC236}">
                <a16:creationId xmlns:a16="http://schemas.microsoft.com/office/drawing/2014/main" id="{6BF2EF93-F04E-4852-AF72-C6785ECBD9D8}"/>
              </a:ext>
            </a:extLst>
          </p:cNvPr>
          <p:cNvSpPr txBox="1"/>
          <p:nvPr/>
        </p:nvSpPr>
        <p:spPr>
          <a:xfrm>
            <a:off x="7645544" y="515782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8</a:t>
            </a:r>
          </a:p>
        </p:txBody>
      </p:sp>
      <p:pic>
        <p:nvPicPr>
          <p:cNvPr id="11266" name="Picture 2" descr="green trees near brown concrete building during daytime">
            <a:extLst>
              <a:ext uri="{FF2B5EF4-FFF2-40B4-BE49-F238E27FC236}">
                <a16:creationId xmlns:a16="http://schemas.microsoft.com/office/drawing/2014/main" id="{9FEDF4A9-E3F2-4450-97C9-322E0A896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71" y="1933265"/>
            <a:ext cx="4800000" cy="360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3" name="Straight Connector 2">
            <a:extLst>
              <a:ext uri="{FF2B5EF4-FFF2-40B4-BE49-F238E27FC236}">
                <a16:creationId xmlns:a16="http://schemas.microsoft.com/office/drawing/2014/main" id="{05059B8D-8BFE-4483-80B1-B636717C5892}"/>
              </a:ext>
            </a:extLst>
          </p:cNvPr>
          <p:cNvCxnSpPr/>
          <p:nvPr/>
        </p:nvCxnSpPr>
        <p:spPr>
          <a:xfrm>
            <a:off x="8134350" y="3214606"/>
            <a:ext cx="1638300"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6FA4750-05F9-4965-982B-6AB9FF5B89EA}"/>
              </a:ext>
            </a:extLst>
          </p:cNvPr>
          <p:cNvSpPr txBox="1"/>
          <p:nvPr/>
        </p:nvSpPr>
        <p:spPr>
          <a:xfrm>
            <a:off x="7645544" y="1044509"/>
            <a:ext cx="17139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118124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tour de Paris</a:t>
            </a:r>
          </a:p>
        </p:txBody>
      </p:sp>
      <p:sp>
        <p:nvSpPr>
          <p:cNvPr id="9" name="Rounded Rectangle 46">
            <a:extLst>
              <a:ext uri="{FF2B5EF4-FFF2-40B4-BE49-F238E27FC236}">
                <a16:creationId xmlns:a16="http://schemas.microsoft.com/office/drawing/2014/main" id="{8DAD7931-38FA-4D31-A8AC-114C0469E27E}"/>
              </a:ext>
            </a:extLst>
          </p:cNvPr>
          <p:cNvSpPr/>
          <p:nvPr/>
        </p:nvSpPr>
        <p:spPr>
          <a:xfrm>
            <a:off x="10248900" y="249870"/>
            <a:ext cx="166102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7" name="Rectangle 6">
            <a:extLst>
              <a:ext uri="{FF2B5EF4-FFF2-40B4-BE49-F238E27FC236}">
                <a16:creationId xmlns:a16="http://schemas.microsoft.com/office/drawing/2014/main" id="{B2E7C5C5-E1F2-429C-9C1B-E8EEBCDE983C}"/>
              </a:ext>
            </a:extLst>
          </p:cNvPr>
          <p:cNvSpPr/>
          <p:nvPr/>
        </p:nvSpPr>
        <p:spPr>
          <a:xfrm>
            <a:off x="8005544" y="1796651"/>
            <a:ext cx="3351685" cy="37271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grande rue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bâtiment moderne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beau parc</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pont important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église intéressante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vieille université</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café sympa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bon cinéma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48DCF5F0-A906-4D4D-B307-414FF164C917}"/>
              </a:ext>
            </a:extLst>
          </p:cNvPr>
          <p:cNvSpPr txBox="1"/>
          <p:nvPr/>
        </p:nvSpPr>
        <p:spPr>
          <a:xfrm>
            <a:off x="1706410" y="5694008"/>
            <a:ext cx="30444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Ink Free" panose="03080402000500000000" pitchFamily="66" charset="0"/>
                <a:ea typeface="+mn-ea"/>
                <a:cs typeface="+mn-cs"/>
              </a:rPr>
              <a:t>le Centre Pompidou</a:t>
            </a:r>
          </a:p>
        </p:txBody>
      </p:sp>
      <p:sp>
        <p:nvSpPr>
          <p:cNvPr id="31" name="TextBox 30">
            <a:extLst>
              <a:ext uri="{FF2B5EF4-FFF2-40B4-BE49-F238E27FC236}">
                <a16:creationId xmlns:a16="http://schemas.microsoft.com/office/drawing/2014/main" id="{B16FB0D5-9CDA-403B-B52A-6ECA1899E4B7}"/>
              </a:ext>
            </a:extLst>
          </p:cNvPr>
          <p:cNvSpPr txBox="1"/>
          <p:nvPr/>
        </p:nvSpPr>
        <p:spPr>
          <a:xfrm>
            <a:off x="7645544" y="1898124"/>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p>
        </p:txBody>
      </p:sp>
      <p:sp>
        <p:nvSpPr>
          <p:cNvPr id="32" name="TextBox 31">
            <a:extLst>
              <a:ext uri="{FF2B5EF4-FFF2-40B4-BE49-F238E27FC236}">
                <a16:creationId xmlns:a16="http://schemas.microsoft.com/office/drawing/2014/main" id="{97063058-5F77-4153-9A32-ABB578E205FE}"/>
              </a:ext>
            </a:extLst>
          </p:cNvPr>
          <p:cNvSpPr txBox="1"/>
          <p:nvPr/>
        </p:nvSpPr>
        <p:spPr>
          <a:xfrm>
            <a:off x="7645544" y="237075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2</a:t>
            </a:r>
          </a:p>
        </p:txBody>
      </p:sp>
      <p:sp>
        <p:nvSpPr>
          <p:cNvPr id="33" name="TextBox 32">
            <a:extLst>
              <a:ext uri="{FF2B5EF4-FFF2-40B4-BE49-F238E27FC236}">
                <a16:creationId xmlns:a16="http://schemas.microsoft.com/office/drawing/2014/main" id="{7341CC6E-4C7C-4200-B939-339AF7363E70}"/>
              </a:ext>
            </a:extLst>
          </p:cNvPr>
          <p:cNvSpPr txBox="1"/>
          <p:nvPr/>
        </p:nvSpPr>
        <p:spPr>
          <a:xfrm>
            <a:off x="7645544" y="285004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3</a:t>
            </a:r>
          </a:p>
        </p:txBody>
      </p:sp>
      <p:sp>
        <p:nvSpPr>
          <p:cNvPr id="34" name="TextBox 33">
            <a:extLst>
              <a:ext uri="{FF2B5EF4-FFF2-40B4-BE49-F238E27FC236}">
                <a16:creationId xmlns:a16="http://schemas.microsoft.com/office/drawing/2014/main" id="{35BC74A7-7D43-402C-BC33-30FAC831569B}"/>
              </a:ext>
            </a:extLst>
          </p:cNvPr>
          <p:cNvSpPr txBox="1"/>
          <p:nvPr/>
        </p:nvSpPr>
        <p:spPr>
          <a:xfrm>
            <a:off x="7645544" y="3300207"/>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4</a:t>
            </a:r>
          </a:p>
        </p:txBody>
      </p:sp>
      <p:sp>
        <p:nvSpPr>
          <p:cNvPr id="35" name="TextBox 34">
            <a:extLst>
              <a:ext uri="{FF2B5EF4-FFF2-40B4-BE49-F238E27FC236}">
                <a16:creationId xmlns:a16="http://schemas.microsoft.com/office/drawing/2014/main" id="{DE7B564F-451E-4D5A-B077-DFB214EE2136}"/>
              </a:ext>
            </a:extLst>
          </p:cNvPr>
          <p:cNvSpPr txBox="1"/>
          <p:nvPr/>
        </p:nvSpPr>
        <p:spPr>
          <a:xfrm>
            <a:off x="7645544" y="373326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5</a:t>
            </a:r>
          </a:p>
        </p:txBody>
      </p:sp>
      <p:sp>
        <p:nvSpPr>
          <p:cNvPr id="36" name="TextBox 35">
            <a:extLst>
              <a:ext uri="{FF2B5EF4-FFF2-40B4-BE49-F238E27FC236}">
                <a16:creationId xmlns:a16="http://schemas.microsoft.com/office/drawing/2014/main" id="{7017D8AF-AEC0-4934-A513-F00E4E18FDB1}"/>
              </a:ext>
            </a:extLst>
          </p:cNvPr>
          <p:cNvSpPr txBox="1"/>
          <p:nvPr/>
        </p:nvSpPr>
        <p:spPr>
          <a:xfrm>
            <a:off x="7645544" y="420590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6</a:t>
            </a:r>
          </a:p>
        </p:txBody>
      </p:sp>
      <p:sp>
        <p:nvSpPr>
          <p:cNvPr id="37" name="TextBox 36">
            <a:extLst>
              <a:ext uri="{FF2B5EF4-FFF2-40B4-BE49-F238E27FC236}">
                <a16:creationId xmlns:a16="http://schemas.microsoft.com/office/drawing/2014/main" id="{0462BF74-DD34-45E5-B827-B22624E5D556}"/>
              </a:ext>
            </a:extLst>
          </p:cNvPr>
          <p:cNvSpPr txBox="1"/>
          <p:nvPr/>
        </p:nvSpPr>
        <p:spPr>
          <a:xfrm>
            <a:off x="7645544" y="468519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7</a:t>
            </a:r>
          </a:p>
        </p:txBody>
      </p:sp>
      <p:sp>
        <p:nvSpPr>
          <p:cNvPr id="38" name="TextBox 37">
            <a:extLst>
              <a:ext uri="{FF2B5EF4-FFF2-40B4-BE49-F238E27FC236}">
                <a16:creationId xmlns:a16="http://schemas.microsoft.com/office/drawing/2014/main" id="{6BF2EF93-F04E-4852-AF72-C6785ECBD9D8}"/>
              </a:ext>
            </a:extLst>
          </p:cNvPr>
          <p:cNvSpPr txBox="1"/>
          <p:nvPr/>
        </p:nvSpPr>
        <p:spPr>
          <a:xfrm>
            <a:off x="7645544" y="515782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8</a:t>
            </a:r>
          </a:p>
        </p:txBody>
      </p:sp>
      <p:pic>
        <p:nvPicPr>
          <p:cNvPr id="13314" name="Picture 2" descr="blue building under blue sky during daytime">
            <a:extLst>
              <a:ext uri="{FF2B5EF4-FFF2-40B4-BE49-F238E27FC236}">
                <a16:creationId xmlns:a16="http://schemas.microsoft.com/office/drawing/2014/main" id="{A211EA27-709C-4CFA-842E-7C8CA7537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22" y="1933265"/>
            <a:ext cx="4800000" cy="360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8" name="Straight Connector 17">
            <a:extLst>
              <a:ext uri="{FF2B5EF4-FFF2-40B4-BE49-F238E27FC236}">
                <a16:creationId xmlns:a16="http://schemas.microsoft.com/office/drawing/2014/main" id="{99F831B5-18B9-42B8-B97F-46784326C6D9}"/>
              </a:ext>
            </a:extLst>
          </p:cNvPr>
          <p:cNvCxnSpPr>
            <a:cxnSpLocks/>
          </p:cNvCxnSpPr>
          <p:nvPr/>
        </p:nvCxnSpPr>
        <p:spPr>
          <a:xfrm>
            <a:off x="8134350" y="2749809"/>
            <a:ext cx="2647950"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FB10E29-C985-43A5-A385-23CDAFD8C557}"/>
              </a:ext>
            </a:extLst>
          </p:cNvPr>
          <p:cNvSpPr txBox="1"/>
          <p:nvPr/>
        </p:nvSpPr>
        <p:spPr>
          <a:xfrm>
            <a:off x="7645544" y="1044509"/>
            <a:ext cx="17139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164982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Le tour de Paris</a:t>
            </a:r>
          </a:p>
        </p:txBody>
      </p:sp>
      <p:sp>
        <p:nvSpPr>
          <p:cNvPr id="9" name="Rounded Rectangle 46">
            <a:extLst>
              <a:ext uri="{FF2B5EF4-FFF2-40B4-BE49-F238E27FC236}">
                <a16:creationId xmlns:a16="http://schemas.microsoft.com/office/drawing/2014/main" id="{8DAD7931-38FA-4D31-A8AC-114C0469E27E}"/>
              </a:ext>
            </a:extLst>
          </p:cNvPr>
          <p:cNvSpPr/>
          <p:nvPr/>
        </p:nvSpPr>
        <p:spPr>
          <a:xfrm>
            <a:off x="10248900" y="249870"/>
            <a:ext cx="166102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7" name="Rectangle 6">
            <a:extLst>
              <a:ext uri="{FF2B5EF4-FFF2-40B4-BE49-F238E27FC236}">
                <a16:creationId xmlns:a16="http://schemas.microsoft.com/office/drawing/2014/main" id="{B2E7C5C5-E1F2-429C-9C1B-E8EEBCDE983C}"/>
              </a:ext>
            </a:extLst>
          </p:cNvPr>
          <p:cNvSpPr/>
          <p:nvPr/>
        </p:nvSpPr>
        <p:spPr>
          <a:xfrm>
            <a:off x="8005544" y="1796651"/>
            <a:ext cx="3351685" cy="37271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grande rue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bâtiment moderne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beau parc</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pont important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église intéressante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une vieille université</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café sympa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un bon cinéma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pic>
        <p:nvPicPr>
          <p:cNvPr id="7172" name="Picture 4" descr="rows of vehicle on road">
            <a:extLst>
              <a:ext uri="{FF2B5EF4-FFF2-40B4-BE49-F238E27FC236}">
                <a16:creationId xmlns:a16="http://schemas.microsoft.com/office/drawing/2014/main" id="{CA7F6C90-3366-42AD-9B52-AE2B5A400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71" y="1898124"/>
            <a:ext cx="5397301" cy="360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48DCF5F0-A906-4D4D-B307-414FF164C917}"/>
              </a:ext>
            </a:extLst>
          </p:cNvPr>
          <p:cNvSpPr txBox="1"/>
          <p:nvPr/>
        </p:nvSpPr>
        <p:spPr>
          <a:xfrm>
            <a:off x="1939875" y="5694008"/>
            <a:ext cx="31870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Ink Free" panose="03080402000500000000" pitchFamily="66" charset="0"/>
                <a:ea typeface="+mn-ea"/>
                <a:cs typeface="+mn-cs"/>
              </a:rPr>
              <a:t>les Champs </a:t>
            </a:r>
            <a:r>
              <a:rPr kumimoji="0" lang="en-GB" sz="2800" b="0" i="0" u="none" strike="noStrike" kern="1200" cap="none" spc="0" normalizeH="0" baseline="0" noProof="0" dirty="0" err="1">
                <a:ln>
                  <a:noFill/>
                </a:ln>
                <a:solidFill>
                  <a:srgbClr val="4472C4">
                    <a:lumMod val="50000"/>
                  </a:srgbClr>
                </a:solidFill>
                <a:effectLst/>
                <a:uLnTx/>
                <a:uFillTx/>
                <a:latin typeface="Ink Free" panose="03080402000500000000" pitchFamily="66" charset="0"/>
                <a:ea typeface="+mn-ea"/>
                <a:cs typeface="+mn-cs"/>
              </a:rPr>
              <a:t>Élysées</a:t>
            </a:r>
            <a:r>
              <a:rPr kumimoji="0" lang="en-GB" sz="2800" b="0" i="0" u="none" strike="noStrike" kern="1200" cap="none" spc="0" normalizeH="0" baseline="0" noProof="0" dirty="0">
                <a:ln>
                  <a:noFill/>
                </a:ln>
                <a:solidFill>
                  <a:srgbClr val="4472C4">
                    <a:lumMod val="50000"/>
                  </a:srgbClr>
                </a:solidFill>
                <a:effectLst/>
                <a:uLnTx/>
                <a:uFillTx/>
                <a:latin typeface="Ink Free" panose="03080402000500000000" pitchFamily="66" charset="0"/>
                <a:ea typeface="+mn-ea"/>
                <a:cs typeface="+mn-cs"/>
              </a:rPr>
              <a:t> </a:t>
            </a:r>
          </a:p>
        </p:txBody>
      </p:sp>
      <p:sp>
        <p:nvSpPr>
          <p:cNvPr id="31" name="TextBox 30">
            <a:extLst>
              <a:ext uri="{FF2B5EF4-FFF2-40B4-BE49-F238E27FC236}">
                <a16:creationId xmlns:a16="http://schemas.microsoft.com/office/drawing/2014/main" id="{B16FB0D5-9CDA-403B-B52A-6ECA1899E4B7}"/>
              </a:ext>
            </a:extLst>
          </p:cNvPr>
          <p:cNvSpPr txBox="1"/>
          <p:nvPr/>
        </p:nvSpPr>
        <p:spPr>
          <a:xfrm>
            <a:off x="7645544" y="1898124"/>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p>
        </p:txBody>
      </p:sp>
      <p:sp>
        <p:nvSpPr>
          <p:cNvPr id="32" name="TextBox 31">
            <a:extLst>
              <a:ext uri="{FF2B5EF4-FFF2-40B4-BE49-F238E27FC236}">
                <a16:creationId xmlns:a16="http://schemas.microsoft.com/office/drawing/2014/main" id="{97063058-5F77-4153-9A32-ABB578E205FE}"/>
              </a:ext>
            </a:extLst>
          </p:cNvPr>
          <p:cNvSpPr txBox="1"/>
          <p:nvPr/>
        </p:nvSpPr>
        <p:spPr>
          <a:xfrm>
            <a:off x="7645544" y="237075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2</a:t>
            </a:r>
          </a:p>
        </p:txBody>
      </p:sp>
      <p:sp>
        <p:nvSpPr>
          <p:cNvPr id="33" name="TextBox 32">
            <a:extLst>
              <a:ext uri="{FF2B5EF4-FFF2-40B4-BE49-F238E27FC236}">
                <a16:creationId xmlns:a16="http://schemas.microsoft.com/office/drawing/2014/main" id="{7341CC6E-4C7C-4200-B939-339AF7363E70}"/>
              </a:ext>
            </a:extLst>
          </p:cNvPr>
          <p:cNvSpPr txBox="1"/>
          <p:nvPr/>
        </p:nvSpPr>
        <p:spPr>
          <a:xfrm>
            <a:off x="7645544" y="2850049"/>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3</a:t>
            </a:r>
          </a:p>
        </p:txBody>
      </p:sp>
      <p:sp>
        <p:nvSpPr>
          <p:cNvPr id="34" name="TextBox 33">
            <a:extLst>
              <a:ext uri="{FF2B5EF4-FFF2-40B4-BE49-F238E27FC236}">
                <a16:creationId xmlns:a16="http://schemas.microsoft.com/office/drawing/2014/main" id="{35BC74A7-7D43-402C-BC33-30FAC831569B}"/>
              </a:ext>
            </a:extLst>
          </p:cNvPr>
          <p:cNvSpPr txBox="1"/>
          <p:nvPr/>
        </p:nvSpPr>
        <p:spPr>
          <a:xfrm>
            <a:off x="7645544" y="3300207"/>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4</a:t>
            </a:r>
          </a:p>
        </p:txBody>
      </p:sp>
      <p:sp>
        <p:nvSpPr>
          <p:cNvPr id="35" name="TextBox 34">
            <a:extLst>
              <a:ext uri="{FF2B5EF4-FFF2-40B4-BE49-F238E27FC236}">
                <a16:creationId xmlns:a16="http://schemas.microsoft.com/office/drawing/2014/main" id="{DE7B564F-451E-4D5A-B077-DFB214EE2136}"/>
              </a:ext>
            </a:extLst>
          </p:cNvPr>
          <p:cNvSpPr txBox="1"/>
          <p:nvPr/>
        </p:nvSpPr>
        <p:spPr>
          <a:xfrm>
            <a:off x="7645544" y="373326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5</a:t>
            </a:r>
          </a:p>
        </p:txBody>
      </p:sp>
      <p:sp>
        <p:nvSpPr>
          <p:cNvPr id="36" name="TextBox 35">
            <a:extLst>
              <a:ext uri="{FF2B5EF4-FFF2-40B4-BE49-F238E27FC236}">
                <a16:creationId xmlns:a16="http://schemas.microsoft.com/office/drawing/2014/main" id="{7017D8AF-AEC0-4934-A513-F00E4E18FDB1}"/>
              </a:ext>
            </a:extLst>
          </p:cNvPr>
          <p:cNvSpPr txBox="1"/>
          <p:nvPr/>
        </p:nvSpPr>
        <p:spPr>
          <a:xfrm>
            <a:off x="7645544" y="420590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6</a:t>
            </a:r>
          </a:p>
        </p:txBody>
      </p:sp>
      <p:sp>
        <p:nvSpPr>
          <p:cNvPr id="37" name="TextBox 36">
            <a:extLst>
              <a:ext uri="{FF2B5EF4-FFF2-40B4-BE49-F238E27FC236}">
                <a16:creationId xmlns:a16="http://schemas.microsoft.com/office/drawing/2014/main" id="{0462BF74-DD34-45E5-B827-B22624E5D556}"/>
              </a:ext>
            </a:extLst>
          </p:cNvPr>
          <p:cNvSpPr txBox="1"/>
          <p:nvPr/>
        </p:nvSpPr>
        <p:spPr>
          <a:xfrm>
            <a:off x="7645544" y="4685190"/>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7</a:t>
            </a:r>
          </a:p>
        </p:txBody>
      </p:sp>
      <p:sp>
        <p:nvSpPr>
          <p:cNvPr id="38" name="TextBox 37">
            <a:extLst>
              <a:ext uri="{FF2B5EF4-FFF2-40B4-BE49-F238E27FC236}">
                <a16:creationId xmlns:a16="http://schemas.microsoft.com/office/drawing/2014/main" id="{6BF2EF93-F04E-4852-AF72-C6785ECBD9D8}"/>
              </a:ext>
            </a:extLst>
          </p:cNvPr>
          <p:cNvSpPr txBox="1"/>
          <p:nvPr/>
        </p:nvSpPr>
        <p:spPr>
          <a:xfrm>
            <a:off x="7645544" y="5157825"/>
            <a:ext cx="360000" cy="360000"/>
          </a:xfrm>
          <a:prstGeom prst="rect">
            <a:avLst/>
          </a:prstGeom>
          <a:solidFill>
            <a:schemeClr val="bg1"/>
          </a:solid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8</a:t>
            </a:r>
          </a:p>
        </p:txBody>
      </p:sp>
      <p:cxnSp>
        <p:nvCxnSpPr>
          <p:cNvPr id="39" name="Straight Connector 38">
            <a:extLst>
              <a:ext uri="{FF2B5EF4-FFF2-40B4-BE49-F238E27FC236}">
                <a16:creationId xmlns:a16="http://schemas.microsoft.com/office/drawing/2014/main" id="{51F9398D-4BA8-444D-B627-F21723BF50A8}"/>
              </a:ext>
            </a:extLst>
          </p:cNvPr>
          <p:cNvCxnSpPr>
            <a:cxnSpLocks/>
          </p:cNvCxnSpPr>
          <p:nvPr/>
        </p:nvCxnSpPr>
        <p:spPr>
          <a:xfrm>
            <a:off x="8134350" y="2308765"/>
            <a:ext cx="1885950"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24DFB2-9225-4196-B81E-C2EE2A0B9A41}"/>
              </a:ext>
            </a:extLst>
          </p:cNvPr>
          <p:cNvSpPr txBox="1"/>
          <p:nvPr/>
        </p:nvSpPr>
        <p:spPr>
          <a:xfrm>
            <a:off x="7645544" y="1044509"/>
            <a:ext cx="17139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24845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0508F04-5F3A-476F-A16B-5A5439F2E83E}" vid="{5841D5F4-2865-4E61-AE12-536728AEF45E}"/>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396</TotalTime>
  <Words>856</Words>
  <Application>Microsoft Office PowerPoint</Application>
  <PresentationFormat>Widescreen</PresentationFormat>
  <Paragraphs>293</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Century Gothic</vt:lpstr>
      <vt:lpstr>Ink Free</vt:lpstr>
      <vt:lpstr>Rockwell</vt:lpstr>
      <vt:lpstr>Office Theme</vt:lpstr>
      <vt:lpstr>1_Office Theme</vt:lpstr>
      <vt:lpstr>Vocabulary </vt:lpstr>
      <vt:lpstr>Préparer le voyage</vt:lpstr>
      <vt:lpstr>Dans le train</vt:lpstr>
      <vt:lpstr>Organise les mots !</vt:lpstr>
      <vt:lpstr>Paris, c’est comment ?</vt:lpstr>
      <vt:lpstr>Le tour de Paris</vt:lpstr>
      <vt:lpstr>Le tour de Paris</vt:lpstr>
      <vt:lpstr>Le tour de Paris</vt:lpstr>
      <vt:lpstr>Le tour de Paris</vt:lpstr>
      <vt:lpstr>Le tour de Paris</vt:lpstr>
      <vt:lpstr>Le tour de Paris</vt:lpstr>
      <vt:lpstr>Le tour de Paris</vt:lpstr>
      <vt:lpstr>Le tour de Paris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Kirsten Somerville</dc:creator>
  <cp:lastModifiedBy>Kirsten Somerville</cp:lastModifiedBy>
  <cp:revision>2</cp:revision>
  <dcterms:created xsi:type="dcterms:W3CDTF">2020-05-29T09:38:49Z</dcterms:created>
  <dcterms:modified xsi:type="dcterms:W3CDTF">2020-05-29T16:22:02Z</dcterms:modified>
</cp:coreProperties>
</file>