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Lst>
  <p:notesMasterIdLst>
    <p:notesMasterId r:id="rId81"/>
  </p:notesMasterIdLst>
  <p:sldIdLst>
    <p:sldId id="257" r:id="rId14"/>
    <p:sldId id="259" r:id="rId15"/>
    <p:sldId id="258" r:id="rId16"/>
    <p:sldId id="271" r:id="rId17"/>
    <p:sldId id="261" r:id="rId18"/>
    <p:sldId id="264" r:id="rId19"/>
    <p:sldId id="263" r:id="rId20"/>
    <p:sldId id="262" r:id="rId21"/>
    <p:sldId id="265" r:id="rId22"/>
    <p:sldId id="266" r:id="rId23"/>
    <p:sldId id="260" r:id="rId24"/>
    <p:sldId id="267" r:id="rId25"/>
    <p:sldId id="268" r:id="rId26"/>
    <p:sldId id="270"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8" r:id="rId53"/>
    <p:sldId id="332" r:id="rId54"/>
    <p:sldId id="299" r:id="rId55"/>
    <p:sldId id="300" r:id="rId56"/>
    <p:sldId id="302" r:id="rId57"/>
    <p:sldId id="301" r:id="rId58"/>
    <p:sldId id="303" r:id="rId59"/>
    <p:sldId id="327" r:id="rId60"/>
    <p:sldId id="305" r:id="rId61"/>
    <p:sldId id="306" r:id="rId62"/>
    <p:sldId id="309" r:id="rId63"/>
    <p:sldId id="310" r:id="rId64"/>
    <p:sldId id="311" r:id="rId65"/>
    <p:sldId id="312" r:id="rId66"/>
    <p:sldId id="313" r:id="rId67"/>
    <p:sldId id="314" r:id="rId68"/>
    <p:sldId id="316" r:id="rId69"/>
    <p:sldId id="328" r:id="rId70"/>
    <p:sldId id="329" r:id="rId71"/>
    <p:sldId id="330" r:id="rId72"/>
    <p:sldId id="331" r:id="rId73"/>
    <p:sldId id="322" r:id="rId74"/>
    <p:sldId id="323" r:id="rId75"/>
    <p:sldId id="324" r:id="rId76"/>
    <p:sldId id="325" r:id="rId77"/>
    <p:sldId id="317" r:id="rId78"/>
    <p:sldId id="269" r:id="rId79"/>
    <p:sldId id="326"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2" autoAdjust="0"/>
    <p:restoredTop sz="55903" autoAdjust="0"/>
  </p:normalViewPr>
  <p:slideViewPr>
    <p:cSldViewPr snapToGrid="0">
      <p:cViewPr varScale="1">
        <p:scale>
          <a:sx n="61" d="100"/>
          <a:sy n="61" d="100"/>
        </p:scale>
        <p:origin x="2370"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presProps" Target="presProps.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BD68E-58F0-48BE-BABA-29987D746AD4}" type="datetimeFigureOut">
              <a:rPr lang="en-GB" smtClean="0"/>
              <a:t>18/06/2019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61898-8BA6-4B26-ACFD-7C1D790186B3}" type="slidenum">
              <a:rPr lang="en-GB" smtClean="0"/>
              <a:t>‹#›</a:t>
            </a:fld>
            <a:endParaRPr lang="en-GB"/>
          </a:p>
        </p:txBody>
      </p:sp>
    </p:spTree>
    <p:extLst>
      <p:ext uri="{BB962C8B-B14F-4D97-AF65-F5344CB8AC3E}">
        <p14:creationId xmlns:p14="http://schemas.microsoft.com/office/powerpoint/2010/main" val="61859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sources.ncelp.org/concern/resources/jq085k01r?locale=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sources.ncelp.org/concern/resources/t722h880z?locale=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ources.ncelp.org/concern/resources/cj82k728n?locale=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esources.ncelp.org/concern/resources/7w62f8209?locale=en"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resources.ncelp.org/concern/resources/0p0966881?locale=en" TargetMode="External"/><Relationship Id="rId4" Type="http://schemas.openxmlformats.org/officeDocument/2006/relationships/hyperlink" Target="https://resources.ncelp.org/concern/resources/qf85nb285?locale=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sources.ncelp.org/concern/resources/sb397825r?locale=e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sources.ncelp.org/concern/resources/hh63sv88v?locale=en"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resources.ncelp.org/concern/resources/1g05fb61q?locale=en"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resources.ncelp.org/concern/resources/w08929935?locale=e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sources.ncelp.org/concern/resources/st74cq459?locale=e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resources.ncelp.org/concern/resources/vt150j26r?locale=e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Sometimes the little things…make a big difference</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Small step-changes in our practice can sometimes have a significant impact on the learning in our classrooms. In this session Rachel shares some changes in her thinking and practice, informed by the research-led and practice-informed work with NCELP. As always, you will hear practical ideas and see a variety of resources for use in the classroom tomorrow.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6519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FQ for</a:t>
            </a:r>
            <a:r>
              <a:rPr lang="en-GB" baseline="0" dirty="0"/>
              <a:t> Deutschland combined from ‘Deutsch’ 105 and ‘Land’ 146</a:t>
            </a:r>
            <a:br>
              <a:rPr lang="en-GB" baseline="0" dirty="0"/>
            </a:br>
            <a:r>
              <a:rPr lang="en-GB" b="1" dirty="0"/>
              <a:t>This table includes the frequency so people can see the rationale for the selection of the words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228766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11</a:t>
            </a:fld>
            <a:endParaRPr lang="en-GB"/>
          </a:p>
        </p:txBody>
      </p:sp>
    </p:spTree>
    <p:extLst>
      <p:ext uri="{BB962C8B-B14F-4D97-AF65-F5344CB8AC3E}">
        <p14:creationId xmlns:p14="http://schemas.microsoft.com/office/powerpoint/2010/main" val="34501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12</a:t>
            </a:fld>
            <a:endParaRPr lang="en-GB"/>
          </a:p>
        </p:txBody>
      </p:sp>
    </p:spTree>
    <p:extLst>
      <p:ext uri="{BB962C8B-B14F-4D97-AF65-F5344CB8AC3E}">
        <p14:creationId xmlns:p14="http://schemas.microsoft.com/office/powerpoint/2010/main" val="232713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table includes the frequency so people can see the rationale for the selection of the words</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13</a:t>
            </a:fld>
            <a:endParaRPr lang="en-GB"/>
          </a:p>
        </p:txBody>
      </p:sp>
    </p:spTree>
    <p:extLst>
      <p:ext uri="{BB962C8B-B14F-4D97-AF65-F5344CB8AC3E}">
        <p14:creationId xmlns:p14="http://schemas.microsoft.com/office/powerpoint/2010/main" val="1788797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 to this, if you have time - an example of 2 x 10-12 minute teaching</a:t>
            </a:r>
            <a:r>
              <a:rPr lang="en-GB" baseline="0" dirty="0"/>
              <a:t> sequences for French SSC 1: SFC (Silent Final Consonant</a:t>
            </a:r>
            <a:r>
              <a:rPr lang="en-GB" baseline="0" dirty="0" smtClean="0"/>
              <a:t>)</a:t>
            </a:r>
          </a:p>
          <a:p>
            <a:r>
              <a:rPr lang="en-GB" dirty="0" smtClean="0">
                <a:hlinkClick r:id="rId3"/>
              </a:rPr>
              <a:t>https://resources.ncelp.org/concern/resources/jq085k01r?locale=en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572814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325128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r>
              <a:rPr lang="en-GB" dirty="0"/>
              <a:t/>
            </a:r>
            <a:br>
              <a:rPr lang="en-GB" dirty="0"/>
            </a:br>
            <a:r>
              <a:rPr lang="en-GB" dirty="0"/>
              <a:t>We start from the Pedagogy Review</a:t>
            </a:r>
            <a:r>
              <a:rPr lang="en-GB" baseline="0" dirty="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‘So how do we do this?’  Do we know the frequency of the words we are teaching?  Do we have any way of knowing?  </a:t>
            </a:r>
            <a:br>
              <a:rPr lang="en-GB" baseline="0" dirty="0"/>
            </a:br>
            <a:r>
              <a:rPr lang="en-GB" baseline="0" dirty="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Handout 1: Vocabulary lists, rationale and uses</a:t>
            </a:r>
            <a:br>
              <a:rPr lang="en-GB" b="1" baseline="0" dirty="0"/>
            </a:br>
            <a:r>
              <a:rPr lang="en-GB" b="0" baseline="0" dirty="0"/>
              <a:t>People will need to read this later</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Also on the portal, here: </a:t>
            </a:r>
            <a:r>
              <a:rPr lang="en-GB" dirty="0" smtClean="0">
                <a:hlinkClick r:id="rId3"/>
              </a:rPr>
              <a:t>https://resources.ncelp.org/concern/resources/t722h880z?locale=en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628574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Section 2: Which words?</a:t>
            </a:r>
            <a:r>
              <a:rPr lang="en-GB" dirty="0"/>
              <a:t/>
            </a:r>
            <a:br>
              <a:rPr lang="en-GB" dirty="0"/>
            </a:br>
            <a:r>
              <a:rPr lang="en-GB" dirty="0"/>
              <a:t>The</a:t>
            </a:r>
            <a:r>
              <a:rPr lang="en-GB" baseline="0" dirty="0"/>
              <a:t> 3</a:t>
            </a:r>
            <a:r>
              <a:rPr lang="en-GB" baseline="30000" dirty="0"/>
              <a:t>rd</a:t>
            </a:r>
            <a:r>
              <a:rPr lang="en-GB" baseline="0" dirty="0"/>
              <a:t> bullet summarises the suggestions for use section within Handout 1.  STs will have just read this so this is just to emphasise the importance of the lists so that teachers understand fully what they are.</a:t>
            </a:r>
            <a:br>
              <a:rPr lang="en-GB" baseline="0" dirty="0"/>
            </a:br>
            <a:r>
              <a:rPr lang="en-GB" baseline="0" dirty="0"/>
              <a:t>For further detail and for examples, refer to Handout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resources themselves will model how frequencies have been used to inform the selection of vocabulary for teaching (e.g. 10 word selections of mixed word classes within one semantic field).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16559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Section 2: Which words?</a:t>
            </a:r>
            <a:br>
              <a:rPr lang="en-GB" b="1" dirty="0"/>
            </a:br>
            <a:endParaRPr lang="en-GB" b="1" dirty="0"/>
          </a:p>
          <a:p>
            <a:r>
              <a:rPr lang="en-GB" b="1" dirty="0"/>
              <a:t>Handouts</a:t>
            </a:r>
            <a:r>
              <a:rPr lang="en-GB" b="1" baseline="0" dirty="0"/>
              <a:t> 2,3,4</a:t>
            </a:r>
            <a:r>
              <a:rPr lang="en-GB" baseline="0" dirty="0"/>
              <a:t>: EXTRACTS of the vocabulary lists for French, German and Spanish.</a:t>
            </a:r>
            <a:br>
              <a:rPr lang="en-GB" baseline="0" dirty="0"/>
            </a:br>
            <a:r>
              <a:rPr lang="en-GB" baseline="0" dirty="0"/>
              <a:t>This slide is a screen shot of the Spanish one.</a:t>
            </a:r>
            <a:br>
              <a:rPr lang="en-GB" baseline="0" dirty="0"/>
            </a:br>
            <a:r>
              <a:rPr lang="en-GB" baseline="0" dirty="0"/>
              <a:t>Point out that some of the inclusions in the list lie outside the top 5000 words.  Given that an ambitious aim of 2000 words is commensurate with the expected vocabulary size for Common European Framework of Reference B1, it is significant that significant numbers of words on the GCSE list lie outside this frequency range.  Clearly, some words will naturally lie outside the top 2000 and nevertheless be valid.  However, in the theme of weather, we might rightly ask whether all of these less frequent items need necessarily to be learnt (at the expense of other, more frequent, vocabulary).</a:t>
            </a:r>
          </a:p>
          <a:p>
            <a:r>
              <a:rPr lang="en-GB" baseline="0" dirty="0"/>
              <a:t>NB:  It is important to say at this point that NCELP has set out to share this work with the awarding bodies, and that it is hoped that frequency will play a significant role in any future GCSE specification.  However, changes to vocabulary lists are clearly not permitted within the life of a specification, so as it stands, the lists are for teacher use.  It does stand to reason, however, that (with the notable exceptions of words like ‘</a:t>
            </a:r>
            <a:r>
              <a:rPr lang="en-GB" baseline="0" dirty="0" err="1"/>
              <a:t>ayuntamiento</a:t>
            </a:r>
            <a:r>
              <a:rPr lang="en-GB" baseline="0" dirty="0"/>
              <a:t> (town hall) and ‘</a:t>
            </a:r>
            <a:r>
              <a:rPr lang="en-GB" baseline="0" dirty="0" err="1"/>
              <a:t>ajedrez</a:t>
            </a:r>
            <a:r>
              <a:rPr lang="en-GB" baseline="0" dirty="0"/>
              <a:t>’ (chess) which we know that awarding bodies like to put into their papers), question writers probably do tend to use the more common words in these lists, so that we would do no harm to ensure that the most frequent words in these lists are known well by all learners.  In doing this, we also ensure that learners are better prepared for communication outside the classroom, since these are the more frequently used words.</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009462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Section 2: 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2: </a:t>
            </a:r>
            <a:r>
              <a:rPr lang="en-GB" sz="1200" b="1" kern="1200" dirty="0">
                <a:solidFill>
                  <a:schemeClr val="tx1"/>
                </a:solidFill>
                <a:effectLst/>
                <a:latin typeface="+mn-lt"/>
                <a:ea typeface="+mn-ea"/>
                <a:cs typeface="+mn-cs"/>
              </a:rPr>
              <a:t>Focusing on the verb lexicon:  Why and how to teach a verb vocabulary.</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a:t>
            </a:r>
            <a:r>
              <a:rPr lang="en-GB" dirty="0" smtClean="0"/>
              <a:t>people </a:t>
            </a:r>
            <a:r>
              <a:rPr lang="en-GB" dirty="0"/>
              <a:t>will have to read this later</a:t>
            </a:r>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https://resources.ncelp.org/concern/resources/cj82k728n?locale=en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90391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2 will</a:t>
            </a:r>
            <a:r>
              <a:rPr lang="en-GB" sz="1200" kern="1200" baseline="0" dirty="0">
                <a:solidFill>
                  <a:schemeClr val="tx1"/>
                </a:solidFill>
                <a:effectLst/>
                <a:latin typeface="+mn-lt"/>
                <a:ea typeface="+mn-ea"/>
                <a:cs typeface="+mn-cs"/>
              </a:rPr>
              <a:t> be a 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Stress 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research-led and practice-informed, taking into account the time-poor context of curriculum FL learning in English classrooms. </a:t>
            </a:r>
          </a:p>
          <a:p>
            <a:r>
              <a:rPr lang="en-GB" sz="1200" kern="1200" dirty="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a:effectLst/>
              </a:rPr>
              <a:t> </a:t>
            </a:r>
            <a:r>
              <a:rPr lang="en-GB" sz="1200" kern="1200" dirty="0">
                <a:solidFill>
                  <a:schemeClr val="tx1"/>
                </a:solidFill>
                <a:effectLst/>
                <a:latin typeface="+mn-lt"/>
                <a:ea typeface="+mn-ea"/>
                <a:cs typeface="+mn-cs"/>
              </a:rPr>
              <a:t> Anon.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a:t>
            </a:fld>
            <a:endParaRPr lang="en-GB"/>
          </a:p>
        </p:txBody>
      </p:sp>
    </p:spTree>
    <p:extLst>
      <p:ext uri="{BB962C8B-B14F-4D97-AF65-F5344CB8AC3E}">
        <p14:creationId xmlns:p14="http://schemas.microsoft.com/office/powerpoint/2010/main" val="275005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Section 2: 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describes the essential features of the sets of verb resources, a sample of which will follow this slide.</a:t>
            </a:r>
            <a:br>
              <a:rPr lang="en-GB" dirty="0"/>
            </a:br>
            <a:r>
              <a:rPr lang="en-GB" dirty="0"/>
              <a:t>Refer to the handouts</a:t>
            </a:r>
            <a:r>
              <a:rPr lang="en-GB" baseline="0" dirty="0"/>
              <a:t> which list all of the verbs and the sentences that are included in the PowerPoint resources.</a:t>
            </a:r>
            <a:r>
              <a:rPr lang="en-GB" dirty="0"/>
              <a:t/>
            </a:r>
            <a:br>
              <a:rPr lang="en-GB" dirty="0"/>
            </a:br>
            <a:r>
              <a:rPr lang="en-GB" b="1" dirty="0"/>
              <a:t>Handouts</a:t>
            </a:r>
            <a:r>
              <a:rPr lang="en-GB" b="1" baseline="0" dirty="0"/>
              <a:t> 3,4,5: </a:t>
            </a:r>
            <a:r>
              <a:rPr lang="en-GB" baseline="0" dirty="0"/>
              <a:t/>
            </a:r>
            <a:br>
              <a:rPr lang="en-GB" baseline="0" dirty="0"/>
            </a:br>
            <a:r>
              <a:rPr lang="en-GB" baseline="0" dirty="0"/>
              <a:t>French 25 and 15 verbs and </a:t>
            </a:r>
            <a:r>
              <a:rPr lang="en-GB" baseline="0" dirty="0" smtClean="0"/>
              <a:t>sentences</a:t>
            </a:r>
            <a:br>
              <a:rPr lang="en-GB" baseline="0" dirty="0" smtClean="0"/>
            </a:br>
            <a:r>
              <a:rPr lang="en-GB" dirty="0" smtClean="0">
                <a:hlinkClick r:id="rId3"/>
              </a:rPr>
              <a:t>https://resources.ncelp.org/concern/resources/7w62f8209?locale=en</a:t>
            </a:r>
            <a:r>
              <a:rPr lang="en-GB" baseline="0" dirty="0"/>
              <a:t/>
            </a:r>
            <a:br>
              <a:rPr lang="en-GB" baseline="0" dirty="0"/>
            </a:br>
            <a:r>
              <a:rPr lang="en-GB" baseline="0" dirty="0"/>
              <a:t>German 25 and 15 verbs and </a:t>
            </a:r>
            <a:r>
              <a:rPr lang="en-GB" baseline="0" dirty="0" smtClean="0"/>
              <a:t>sentences</a:t>
            </a:r>
            <a:br>
              <a:rPr lang="en-GB" baseline="0" dirty="0" smtClean="0"/>
            </a:br>
            <a:r>
              <a:rPr lang="en-GB" dirty="0" smtClean="0">
                <a:hlinkClick r:id="rId4"/>
              </a:rPr>
              <a:t>https://resources.ncelp.org/concern/resources/qf85nb285?locale=en</a:t>
            </a:r>
            <a:r>
              <a:rPr lang="en-GB" baseline="0" dirty="0"/>
              <a:t/>
            </a:r>
            <a:br>
              <a:rPr lang="en-GB" baseline="0" dirty="0"/>
            </a:br>
            <a:r>
              <a:rPr lang="en-GB" baseline="0" dirty="0"/>
              <a:t>Spanish 25 and 15 verbs and </a:t>
            </a:r>
            <a:r>
              <a:rPr lang="en-GB" baseline="0" dirty="0" smtClean="0"/>
              <a:t>sentences</a:t>
            </a:r>
            <a:br>
              <a:rPr lang="en-GB" baseline="0" dirty="0" smtClean="0"/>
            </a:br>
            <a:r>
              <a:rPr lang="en-GB" dirty="0" smtClean="0">
                <a:hlinkClick r:id="rId5"/>
              </a:rPr>
              <a:t>https://resources.ncelp.org/concern/resources/0p0966881?locale=en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493076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Just choose one language to show an example of one of the 25 high-frequency verb presentations.</a:t>
            </a:r>
            <a:br>
              <a:rPr lang="en-GB" dirty="0"/>
            </a:br>
            <a:r>
              <a:rPr lang="en-GB" dirty="0"/>
              <a:t>At the end of the 6</a:t>
            </a:r>
            <a:r>
              <a:rPr lang="en-GB" baseline="30000" dirty="0"/>
              <a:t>th</a:t>
            </a:r>
            <a:r>
              <a:rPr lang="en-GB" baseline="0" dirty="0"/>
              <a:t> verb slide, there is an ACTION BUTTON – click this to take you to </a:t>
            </a:r>
            <a:r>
              <a:rPr lang="en-GB" b="1" baseline="0" dirty="0"/>
              <a:t>slide 40 </a:t>
            </a:r>
            <a:r>
              <a:rPr lang="en-GB" baseline="0" dirty="0"/>
              <a:t>to resume the presentation.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921890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594465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630850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974492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437209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4384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307709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88627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Posters</a:t>
            </a:r>
            <a:r>
              <a:rPr lang="en-GB" baseline="0" dirty="0"/>
              <a:t> of the 25 most common and 15 other high-frequency ‘concrete’ verbs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40</a:t>
            </a:fld>
            <a:endParaRPr lang="en-GB"/>
          </a:p>
        </p:txBody>
      </p:sp>
    </p:spTree>
    <p:extLst>
      <p:ext uri="{BB962C8B-B14F-4D97-AF65-F5344CB8AC3E}">
        <p14:creationId xmlns:p14="http://schemas.microsoft.com/office/powerpoint/2010/main" val="7517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starting from the point of view of our practice where it is currently, and what the recent work with NCELP suggests might be areas for development.</a:t>
            </a:r>
            <a:br>
              <a:rPr lang="en-GB" dirty="0"/>
            </a:br>
            <a:r>
              <a:rPr lang="en-GB" dirty="0"/>
              <a:t>Remembering</a:t>
            </a:r>
            <a:r>
              <a:rPr lang="en-GB" baseline="0" dirty="0"/>
              <a:t> that we have been embedding phonics, focusing on vocabulary learning, retention and recall, and teaching grammar in a sustained way for a long time.</a:t>
            </a:r>
            <a:br>
              <a:rPr lang="en-GB" baseline="0" dirty="0"/>
            </a:br>
            <a:r>
              <a:rPr lang="en-GB" baseline="0" dirty="0"/>
              <a:t>So what are the key messages from research that suggest we develop what we do?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3</a:t>
            </a:fld>
            <a:endParaRPr lang="en-GB"/>
          </a:p>
        </p:txBody>
      </p:sp>
    </p:spTree>
    <p:extLst>
      <p:ext uri="{BB962C8B-B14F-4D97-AF65-F5344CB8AC3E}">
        <p14:creationId xmlns:p14="http://schemas.microsoft.com/office/powerpoint/2010/main" val="3435052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Mixed</a:t>
            </a:r>
            <a:r>
              <a:rPr lang="en-GB" b="1" baseline="0" dirty="0"/>
              <a:t> class vocabulary sets</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are now going to look at a sequence of resources to show a range of opportunities to encounter, practise, consolidate, develop and assess vocabulary.</a:t>
            </a:r>
            <a:br>
              <a:rPr lang="en-GB" baseline="0" dirty="0"/>
            </a:br>
            <a:r>
              <a:rPr lang="en-GB" b="1" baseline="0" dirty="0"/>
              <a:t>There are two sequences for French, one for Spanish and one for German.</a:t>
            </a:r>
            <a:br>
              <a:rPr lang="en-GB" b="1" baseline="0" dirty="0"/>
            </a:br>
            <a:r>
              <a:rPr lang="en-GB" b="1" baseline="0" dirty="0"/>
              <a:t>NB: You need to open one of the four vocabulary teaching sequence resources at this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Handout :</a:t>
            </a:r>
            <a:r>
              <a:rPr lang="en-GB" sz="1200" kern="1200" dirty="0">
                <a:solidFill>
                  <a:schemeClr val="tx1"/>
                </a:solidFill>
                <a:effectLst/>
                <a:latin typeface="+mn-lt"/>
                <a:ea typeface="+mn-ea"/>
                <a:cs typeface="+mn-cs"/>
              </a:rPr>
              <a:t>  Sample sets of vocabulary (to accompany the resource PowerPoints</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Handout :</a:t>
            </a:r>
            <a:r>
              <a:rPr lang="en-GB" sz="1200" kern="1200" dirty="0">
                <a:solidFill>
                  <a:schemeClr val="tx1"/>
                </a:solidFill>
                <a:effectLst/>
                <a:latin typeface="+mn-lt"/>
                <a:ea typeface="+mn-ea"/>
                <a:cs typeface="+mn-cs"/>
              </a:rPr>
              <a:t> Teacher notes to accompany the teaching sequence PowerPoints</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https://resources.ncelp.org/concern/resources/sb397825r?locale=en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Describe</a:t>
            </a:r>
            <a:r>
              <a:rPr lang="en-GB" baseline="0" dirty="0"/>
              <a:t> the thinking behind the selection of words as a mixed word class set.</a:t>
            </a:r>
            <a:br>
              <a:rPr lang="en-GB" baseline="0" dirty="0"/>
            </a:br>
            <a:r>
              <a:rPr lang="en-GB" baseline="0" dirty="0"/>
              <a:t>1) Sets of words of one word class (e.g. nouns or verb phrases) lend themselves to minimal manipulation in the early stages.  With a set of 10 nouns, when sentences are used, they will just use one set phrase (e.g. </a:t>
            </a:r>
            <a:r>
              <a:rPr lang="en-GB" baseline="0" dirty="0" err="1"/>
              <a:t>J’aime</a:t>
            </a:r>
            <a:r>
              <a:rPr lang="en-GB" baseline="0" dirty="0"/>
              <a:t> / Je </a:t>
            </a:r>
            <a:r>
              <a:rPr lang="en-GB" baseline="0" dirty="0" err="1"/>
              <a:t>n’aime</a:t>
            </a:r>
            <a:r>
              <a:rPr lang="en-GB" baseline="0" dirty="0"/>
              <a:t> pas) in which to ‘set’ the new vocabulary, so that pupils produce identical sentence structures and vary only the nouns.  The ‘formula’ given doesn’t encourage pupils to keep thinking about the meaning of the whole sentence (i.e. including the verb), but just the nouns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There is also some evidence that says that learners can find it more difficult to remember a set of words from just one word class (a notion that they are ‘competing for the same cognitive slot’).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Words from different classes lend themselves more naturally to ‘meaning making ‘from the outset.  They are themselves the object of learning so, without cognitive overload of bringing in other language with which to build sentences, pupils can make immediate use of the new set of vocabulary to construct sentences and express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All of this leads to more secure word-form-meaning mapping and the opportunities for more focused language processing and then creation increases the chances that the language will be embedded and retained over time.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708422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761097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for French</a:t>
            </a:r>
            <a:br>
              <a:rPr lang="en-GB" dirty="0"/>
            </a:br>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French).</a:t>
            </a:r>
            <a:endParaRPr lang="en-GB" dirty="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990376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for German</a:t>
            </a:r>
            <a:br>
              <a:rPr lang="en-GB" dirty="0"/>
            </a:br>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German).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091256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Developing</a:t>
            </a:r>
            <a:r>
              <a:rPr lang="en-GB" b="1" baseline="0" dirty="0"/>
              <a:t> use</a:t>
            </a:r>
            <a:br>
              <a:rPr lang="en-GB" b="1" baseline="0" dirty="0"/>
            </a:br>
            <a:r>
              <a:rPr lang="en-GB" b="1" dirty="0"/>
              <a:t>You have now</a:t>
            </a:r>
            <a:r>
              <a:rPr lang="en-GB" b="1" baseline="0" dirty="0"/>
              <a:t> shared a lot of teaching ideas and resources.  </a:t>
            </a:r>
            <a:r>
              <a:rPr lang="en-GB" b="1" baseline="0" dirty="0" err="1"/>
              <a:t>Rejoin</a:t>
            </a:r>
            <a:r>
              <a:rPr lang="en-GB" b="1" baseline="0" dirty="0"/>
              <a:t> the presentation here to focus particularly on the ‘developing use’ phase.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Given the fact that the main focus within the Teaching Sequence PowerPoints is</a:t>
            </a:r>
            <a:r>
              <a:rPr lang="en-GB" baseline="0" dirty="0"/>
              <a:t> to show first encounters and consolidation, and the fact that teachers will browse those in their own language, but undoubtedly won’t see all of what has been created, it seems useful here to draw together a few examples of the Developing phase activities, in particular the Information Gap tasks, across different languages.</a:t>
            </a:r>
            <a:br>
              <a:rPr lang="en-GB" baseline="0" dirty="0"/>
            </a:br>
            <a:r>
              <a:rPr lang="en-GB" baseline="0" dirty="0"/>
              <a:t>These have also been reproduced as Handouts of the actual pupil resources themselves, as without these, it’s sometimes difficult to grasp the nature of the activity.</a:t>
            </a:r>
            <a:br>
              <a:rPr lang="en-GB" baseline="0" dirty="0"/>
            </a:br>
            <a:r>
              <a:rPr lang="en-GB" baseline="0" dirty="0"/>
              <a:t/>
            </a:r>
            <a:br>
              <a:rPr lang="en-GB" baseline="0" dirty="0"/>
            </a:br>
            <a:r>
              <a:rPr lang="en-GB" baseline="0" dirty="0"/>
              <a:t>At this point, give out the separate </a:t>
            </a:r>
            <a:r>
              <a:rPr lang="en-GB" b="1" baseline="0" dirty="0"/>
              <a:t>Resources Handouts </a:t>
            </a:r>
            <a:r>
              <a:rPr lang="en-GB" baseline="0" dirty="0"/>
              <a:t>selection.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533401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
            </a:r>
            <a:br>
              <a:rPr lang="en-GB" dirty="0" smtClean="0">
                <a:hlinkClick r:id="rId3"/>
              </a:rPr>
            </a:br>
            <a:r>
              <a:rPr lang="en-GB" dirty="0" smtClean="0">
                <a:hlinkClick r:id="rId3"/>
              </a:rPr>
              <a:t>https://resources.ncelp.org/concern/resources/hh63sv88v?locale=en</a:t>
            </a:r>
            <a:endParaRPr lang="en-GB" dirty="0" smtClean="0"/>
          </a:p>
          <a:p>
            <a:r>
              <a:rPr lang="en-GB" dirty="0" smtClean="0"/>
              <a:t>French</a:t>
            </a:r>
          </a:p>
          <a:p>
            <a:r>
              <a:rPr lang="en-GB" dirty="0" smtClean="0">
                <a:hlinkClick r:id="rId4"/>
              </a:rPr>
              <a:t>https://resources.ncelp.org/concern/resources/1g05fb61q?locale=en</a:t>
            </a:r>
            <a:endParaRPr lang="en-GB" dirty="0" smtClean="0"/>
          </a:p>
          <a:p>
            <a:r>
              <a:rPr lang="en-GB" dirty="0" smtClean="0"/>
              <a:t>Spanish</a:t>
            </a:r>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84615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r>
              <a:rPr lang="en-GB" b="1" baseline="0" dirty="0"/>
              <a:t> with the resources handouts</a:t>
            </a:r>
          </a:p>
          <a:p>
            <a:r>
              <a:rPr lang="en-GB" b="1" baseline="0" dirty="0"/>
              <a:t>This one is for the 15 concrete German </a:t>
            </a:r>
            <a:r>
              <a:rPr lang="en-GB" b="1" baseline="0" dirty="0" smtClean="0"/>
              <a:t>verbs</a:t>
            </a:r>
            <a:br>
              <a:rPr lang="en-GB" b="1" baseline="0" dirty="0" smtClean="0"/>
            </a:br>
            <a:r>
              <a:rPr lang="en-GB" dirty="0" smtClean="0">
                <a:hlinkClick r:id="rId3"/>
              </a:rPr>
              <a:t>https://resources.ncelp.org/concern/resources/w08929935?locale=en</a:t>
            </a:r>
            <a:endParaRPr lang="en-GB" b="1" dirty="0"/>
          </a:p>
          <a:p>
            <a:r>
              <a:rPr lang="en-GB" dirty="0"/>
              <a:t>A collaborative information gap exercise to practise the verbs introduced in the 15 concrete verbs PowerPoint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48</a:t>
            </a:fld>
            <a:endParaRPr lang="en-GB">
              <a:solidFill>
                <a:prstClr val="black"/>
              </a:solidFill>
            </a:endParaRPr>
          </a:p>
        </p:txBody>
      </p:sp>
    </p:spTree>
    <p:extLst>
      <p:ext uri="{BB962C8B-B14F-4D97-AF65-F5344CB8AC3E}">
        <p14:creationId xmlns:p14="http://schemas.microsoft.com/office/powerpoint/2010/main" val="3246930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49</a:t>
            </a:fld>
            <a:endParaRPr lang="en-GB">
              <a:solidFill>
                <a:prstClr val="black"/>
              </a:solidFill>
            </a:endParaRPr>
          </a:p>
        </p:txBody>
      </p:sp>
    </p:spTree>
    <p:extLst>
      <p:ext uri="{BB962C8B-B14F-4D97-AF65-F5344CB8AC3E}">
        <p14:creationId xmlns:p14="http://schemas.microsoft.com/office/powerpoint/2010/main" val="128683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r>
              <a:rPr lang="en-GB" b="1" baseline="0" dirty="0"/>
              <a:t> also available in the resources section</a:t>
            </a:r>
          </a:p>
          <a:p>
            <a:endParaRPr lang="en-GB" b="1" baseline="0" dirty="0"/>
          </a:p>
          <a:p>
            <a:r>
              <a:rPr lang="en-GB" b="1" baseline="0" dirty="0"/>
              <a:t>This can be easily adapted for French and Spanish</a:t>
            </a:r>
            <a:r>
              <a:rPr lang="en-GB" b="1" baseline="0" dirty="0" smtClean="0"/>
              <a:t>. Pictures are non-language specific.</a:t>
            </a:r>
            <a:br>
              <a:rPr lang="en-GB" b="1" baseline="0" dirty="0" smtClean="0"/>
            </a:br>
            <a:r>
              <a:rPr lang="en-GB" b="1" baseline="0" dirty="0" smtClean="0"/>
              <a:t/>
            </a:r>
            <a:br>
              <a:rPr lang="en-GB" b="1" baseline="0" dirty="0" smtClean="0"/>
            </a:br>
            <a:r>
              <a:rPr lang="en-GB" dirty="0" smtClean="0">
                <a:hlinkClick r:id="rId3"/>
              </a:rPr>
              <a:t>https://resources.ncelp.org/concern/resources/st74cq459?locale=en</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329224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 shot of full resource – just so the game can</a:t>
            </a:r>
            <a:r>
              <a:rPr lang="en-GB" baseline="0" dirty="0"/>
              <a:t> be visualised!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348411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a:t>
            </a:r>
            <a:r>
              <a:rPr lang="en-GB" baseline="0" dirty="0"/>
              <a:t> to keep flagging the use of research findings (within the UK classroom context, wherever possible) to inform the pedagogy</a:t>
            </a:r>
            <a:endParaRPr lang="en-GB" dirty="0"/>
          </a:p>
          <a:p>
            <a:endParaRPr lang="en-GB" dirty="0"/>
          </a:p>
          <a:p>
            <a:r>
              <a:rPr lang="en-GB" dirty="0" err="1"/>
              <a:t>Erler</a:t>
            </a:r>
            <a:r>
              <a:rPr lang="en-GB" dirty="0"/>
              <a:t>, L. and </a:t>
            </a:r>
            <a:r>
              <a:rPr lang="en-GB" dirty="0" err="1"/>
              <a:t>Macaro</a:t>
            </a:r>
            <a:r>
              <a:rPr lang="en-GB" dirty="0"/>
              <a:t>, E. (2012) ‘Decoding Ability in French as a Foreign Language and Language Learning Motivation’. The Modern Language Journal, 95(4): 496-518.</a:t>
            </a:r>
          </a:p>
          <a:p>
            <a:r>
              <a:rPr lang="en-GB" dirty="0"/>
              <a:t>Porter, A.M. (2014) An early start to French literacy:  Learning the spoken and written word simultaneously in English primary schools.  PhD thesis, University of Southampton.</a:t>
            </a:r>
          </a:p>
          <a:p>
            <a:r>
              <a:rPr lang="en-GB" dirty="0" err="1"/>
              <a:t>Woore</a:t>
            </a:r>
            <a:r>
              <a:rPr lang="en-GB" dirty="0"/>
              <a:t>, R. (2007) ‘“</a:t>
            </a:r>
            <a:r>
              <a:rPr lang="en-GB" dirty="0" err="1"/>
              <a:t>Weisse</a:t>
            </a:r>
            <a:r>
              <a:rPr lang="en-GB" dirty="0"/>
              <a:t> </a:t>
            </a:r>
            <a:r>
              <a:rPr lang="en-GB" dirty="0" err="1"/>
              <a:t>Maus</a:t>
            </a:r>
            <a:r>
              <a:rPr lang="en-GB" dirty="0"/>
              <a:t> in </a:t>
            </a:r>
            <a:r>
              <a:rPr lang="en-GB" dirty="0" err="1"/>
              <a:t>Meinem</a:t>
            </a:r>
            <a:r>
              <a:rPr lang="en-GB" dirty="0"/>
              <a:t> </a:t>
            </a:r>
            <a:r>
              <a:rPr lang="en-GB" dirty="0" err="1"/>
              <a:t>Haus</a:t>
            </a:r>
            <a:r>
              <a:rPr lang="en-GB" dirty="0"/>
              <a:t>”: Using Poems and Learner Strategies to Help Learners Decode the Sounds of the L2’. Language Learning Journal, vol. 35, no. 2, pp. 175-188.</a:t>
            </a:r>
          </a:p>
          <a:p>
            <a:r>
              <a:rPr lang="en-GB" dirty="0" err="1"/>
              <a:t>Woore</a:t>
            </a:r>
            <a:r>
              <a:rPr lang="en-GB" dirty="0"/>
              <a:t>, R. (2009) ‘Beginners’ progress in decoding L2 French: some longitudinal evidence from English Modern Foreign Languages classrooms’. Language Learning Journal, vol. 37, no. 1, pp. 3-18.</a:t>
            </a:r>
          </a:p>
          <a:p>
            <a:r>
              <a:rPr lang="en-GB" dirty="0" err="1"/>
              <a:t>Woore</a:t>
            </a:r>
            <a:r>
              <a:rPr lang="en-GB" dirty="0"/>
              <a:t>, R. (2010) ‘Thinking aloud about L2 decoding: an exploration into the strategies used by beginner learners when pronouncing unfamiliar French words’. Language Learning Journal, vol. 38, no. 1, pp. 3-17.</a:t>
            </a:r>
          </a:p>
          <a:p>
            <a:r>
              <a:rPr lang="en-GB" dirty="0" err="1"/>
              <a:t>Woore</a:t>
            </a:r>
            <a:r>
              <a:rPr lang="en-GB" dirty="0"/>
              <a:t>, R. (2011) Investigating and developing beginner learners’ decoding proficiency in second language French: an evaluation of two programmes of instruction. Unpublished PhD thesis, University of Oxford.</a:t>
            </a:r>
          </a:p>
          <a:p>
            <a:r>
              <a:rPr lang="en-GB" dirty="0" err="1"/>
              <a:t>Woore</a:t>
            </a:r>
            <a:r>
              <a:rPr lang="en-GB" dirty="0"/>
              <a:t>, R. (2014) ‘Beginner learners’ progress in decoding L2 French: transfer effects in typologically similar L1-L2 writing systems’.  Writing Systems Research, volume 4(2): 167-189.</a:t>
            </a:r>
          </a:p>
          <a:p>
            <a:r>
              <a:rPr lang="en-GB" dirty="0" err="1"/>
              <a:t>Woore</a:t>
            </a:r>
            <a:r>
              <a:rPr lang="en-GB" dirty="0"/>
              <a:t>, R (2018) ‘Learners’ pronunciations of familiar and unfamiliar French words: what can they tell us about phonological decoding in an L2?’ The Language Learning Journal, 46(4):456-69. </a:t>
            </a:r>
          </a:p>
          <a:p>
            <a:r>
              <a:rPr lang="en-GB" dirty="0" err="1"/>
              <a:t>Woore</a:t>
            </a:r>
            <a:r>
              <a:rPr lang="en-GB" dirty="0"/>
              <a:t>, R., Graham, S., Porter, A., Courtney, L. and </a:t>
            </a:r>
            <a:r>
              <a:rPr lang="en-GB" dirty="0" err="1"/>
              <a:t>Savory</a:t>
            </a:r>
            <a:r>
              <a:rPr lang="en-GB" dirty="0"/>
              <a:t>, C. (2018) Foreign Language Education: Unlocking Reading (FLEUR) - A study into the teaching of reading to beginner learners of French in secondary school.  https://ora.ox.ac.uk/objects/uuid:4b0cb239-72f0-49e4-8f32-3672625884f0</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177900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hlinkClick r:id="" action="ppaction://noaction"/>
            </a:endParaRPr>
          </a:p>
          <a:p>
            <a:r>
              <a:rPr lang="en-GB" sz="1200" b="0" i="0" u="none" strike="noStrike" kern="1200" dirty="0">
                <a:solidFill>
                  <a:schemeClr val="tx1"/>
                </a:solidFill>
                <a:effectLst/>
                <a:latin typeface="+mn-lt"/>
                <a:ea typeface="+mn-ea"/>
                <a:cs typeface="+mn-cs"/>
                <a:hlinkClick r:id="" action="ppaction://noaction"/>
              </a:rPr>
              <a:t>https://www.audio-lingua.eu/spip.php?article1416</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When</a:t>
            </a:r>
            <a:r>
              <a:rPr lang="en-GB" sz="1200" b="0" i="0" u="none" strike="noStrike" kern="1200" baseline="0" dirty="0">
                <a:solidFill>
                  <a:schemeClr val="tx1"/>
                </a:solidFill>
                <a:effectLst/>
                <a:latin typeface="+mn-lt"/>
                <a:ea typeface="+mn-ea"/>
                <a:cs typeface="+mn-cs"/>
              </a:rPr>
              <a:t> pupils have already spent some time learning and using the verb ‘</a:t>
            </a:r>
            <a:r>
              <a:rPr lang="en-GB" sz="1200" b="0" i="0" u="none" strike="noStrike" kern="1200" baseline="0" dirty="0" err="1">
                <a:solidFill>
                  <a:schemeClr val="tx1"/>
                </a:solidFill>
                <a:effectLst/>
                <a:latin typeface="+mn-lt"/>
                <a:ea typeface="+mn-ea"/>
                <a:cs typeface="+mn-cs"/>
              </a:rPr>
              <a:t>etre</a:t>
            </a:r>
            <a:r>
              <a:rPr lang="en-GB" sz="1200" b="0" i="0" u="none" strike="noStrike" kern="1200" baseline="0" dirty="0">
                <a:solidFill>
                  <a:schemeClr val="tx1"/>
                </a:solidFill>
                <a:effectLst/>
                <a:latin typeface="+mn-lt"/>
                <a:ea typeface="+mn-ea"/>
                <a:cs typeface="+mn-cs"/>
              </a:rPr>
              <a:t>’, and they are very familiar with ‘</a:t>
            </a:r>
            <a:r>
              <a:rPr lang="en-GB" sz="1200" b="0" i="0" u="none" strike="noStrike" kern="1200" baseline="0" dirty="0" err="1">
                <a:solidFill>
                  <a:schemeClr val="tx1"/>
                </a:solidFill>
                <a:effectLst/>
                <a:latin typeface="+mn-lt"/>
                <a:ea typeface="+mn-ea"/>
                <a:cs typeface="+mn-cs"/>
              </a:rPr>
              <a:t>J’aime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parce</a:t>
            </a:r>
            <a:r>
              <a:rPr lang="en-GB" sz="1200" b="0" i="0" u="none" strike="noStrike" kern="1200" baseline="0" dirty="0">
                <a:solidFill>
                  <a:schemeClr val="tx1"/>
                </a:solidFill>
                <a:effectLst/>
                <a:latin typeface="+mn-lt"/>
                <a:ea typeface="+mn-ea"/>
                <a:cs typeface="+mn-cs"/>
              </a:rPr>
              <a:t> que’ they could complete this very short </a:t>
            </a:r>
            <a:r>
              <a:rPr lang="en-GB" sz="1200" b="0" i="0" u="none" strike="noStrike" kern="1200" baseline="0" dirty="0" err="1">
                <a:solidFill>
                  <a:schemeClr val="tx1"/>
                </a:solidFill>
                <a:effectLst/>
                <a:latin typeface="+mn-lt"/>
                <a:ea typeface="+mn-ea"/>
                <a:cs typeface="+mn-cs"/>
              </a:rPr>
              <a:t>dictogloss</a:t>
            </a:r>
            <a:r>
              <a:rPr lang="en-GB" sz="1200" b="0" i="0" u="none" strike="noStrike" kern="1200" baseline="0" dirty="0">
                <a:solidFill>
                  <a:schemeClr val="tx1"/>
                </a:solidFill>
                <a:effectLst/>
                <a:latin typeface="+mn-lt"/>
                <a:ea typeface="+mn-ea"/>
                <a:cs typeface="+mn-cs"/>
              </a:rPr>
              <a:t> task.</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This is authentic audio.  It contains many familiar words but also a couple of words that may be unfamiliar, which they can listen out for, and ask the teacher, about meaning or spelling.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This is not a test.  Pupils are able to try to note things down or remember them, and ask questions of their teacher.</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It is a very good way for them to try to put their phonics knowledge into practice.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For example, they might ask: Comment </a:t>
            </a:r>
            <a:r>
              <a:rPr lang="en-GB" sz="1200" b="0" i="0" u="none" strike="noStrike" kern="1200" baseline="0" dirty="0" err="1">
                <a:solidFill>
                  <a:schemeClr val="tx1"/>
                </a:solidFill>
                <a:effectLst/>
                <a:latin typeface="+mn-lt"/>
                <a:ea typeface="+mn-ea"/>
                <a:cs typeface="+mn-cs"/>
              </a:rPr>
              <a:t>dit</a:t>
            </a:r>
            <a:r>
              <a:rPr lang="en-GB" sz="1200" b="0" i="0" u="none" strike="noStrike" kern="1200" baseline="0" dirty="0">
                <a:solidFill>
                  <a:schemeClr val="tx1"/>
                </a:solidFill>
                <a:effectLst/>
                <a:latin typeface="+mn-lt"/>
                <a:ea typeface="+mn-ea"/>
                <a:cs typeface="+mn-cs"/>
              </a:rPr>
              <a:t>-one ‘belle’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anglais</a:t>
            </a:r>
            <a:r>
              <a:rPr lang="en-GB" sz="1200" b="0" i="0" u="none" strike="noStrike" kern="1200" baseline="0" dirty="0">
                <a:solidFill>
                  <a:schemeClr val="tx1"/>
                </a:solidFill>
                <a:effectLst/>
                <a:latin typeface="+mn-lt"/>
                <a:ea typeface="+mn-ea"/>
                <a:cs typeface="+mn-cs"/>
              </a:rPr>
              <a:t>?  Comment </a:t>
            </a:r>
            <a:r>
              <a:rPr lang="en-GB" sz="1200" b="0" i="0" u="none" strike="noStrike" kern="1200" baseline="0" dirty="0" err="1">
                <a:solidFill>
                  <a:schemeClr val="tx1"/>
                </a:solidFill>
                <a:effectLst/>
                <a:latin typeface="+mn-lt"/>
                <a:ea typeface="+mn-ea"/>
                <a:cs typeface="+mn-cs"/>
              </a:rPr>
              <a:t>s’écrit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bilingue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Plutôt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c’est</a:t>
            </a:r>
            <a:r>
              <a:rPr lang="en-GB" sz="1200" b="0" i="0" u="none" strike="noStrike" kern="1200" baseline="0" dirty="0">
                <a:solidFill>
                  <a:schemeClr val="tx1"/>
                </a:solidFill>
                <a:effectLst/>
                <a:latin typeface="+mn-lt"/>
                <a:ea typeface="+mn-ea"/>
                <a:cs typeface="+mn-cs"/>
              </a:rPr>
              <a:t> quoi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anglais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Qu’est-ce</a:t>
            </a:r>
            <a:r>
              <a:rPr lang="en-GB" sz="1200" b="0" i="0" u="none" strike="noStrike" kern="1200" baseline="0" dirty="0">
                <a:solidFill>
                  <a:schemeClr val="tx1"/>
                </a:solidFill>
                <a:effectLst/>
                <a:latin typeface="+mn-lt"/>
                <a:ea typeface="+mn-ea"/>
                <a:cs typeface="+mn-cs"/>
              </a:rPr>
              <a:t> que </a:t>
            </a:r>
            <a:r>
              <a:rPr lang="en-GB" sz="1200" b="0" i="0" u="none" strike="noStrike" kern="1200" baseline="0" dirty="0" err="1">
                <a:solidFill>
                  <a:schemeClr val="tx1"/>
                </a:solidFill>
                <a:effectLst/>
                <a:latin typeface="+mn-lt"/>
                <a:ea typeface="+mn-ea"/>
                <a:cs typeface="+mn-cs"/>
              </a:rPr>
              <a:t>c’est</a:t>
            </a:r>
            <a:r>
              <a:rPr lang="en-GB" sz="1200" b="0" i="0" u="none" strike="noStrike" kern="1200" baseline="0" dirty="0">
                <a:solidFill>
                  <a:schemeClr val="tx1"/>
                </a:solidFill>
                <a:effectLst/>
                <a:latin typeface="+mn-lt"/>
                <a:ea typeface="+mn-ea"/>
                <a:cs typeface="+mn-cs"/>
              </a:rPr>
              <a:t> ‘langue’?</a:t>
            </a:r>
          </a:p>
          <a:p>
            <a:r>
              <a:rPr lang="en-GB" sz="1200" b="0" i="0" u="none" strike="noStrike" kern="1200" baseline="0" dirty="0">
                <a:solidFill>
                  <a:schemeClr val="tx1"/>
                </a:solidFill>
                <a:effectLst/>
                <a:latin typeface="+mn-lt"/>
                <a:ea typeface="+mn-ea"/>
                <a:cs typeface="+mn-cs"/>
              </a:rPr>
              <a:t>They then need to work in pairs to try to reconstruct the text.  It is only 33 words long.</a:t>
            </a:r>
          </a:p>
          <a:p>
            <a:endParaRPr lang="en-GB" sz="1200" b="0" i="0" u="none" strike="noStrike" kern="1200" baseline="0" dirty="0">
              <a:solidFill>
                <a:schemeClr val="tx1"/>
              </a:solidFill>
              <a:effectLst/>
              <a:latin typeface="+mn-lt"/>
              <a:ea typeface="+mn-ea"/>
              <a:cs typeface="+mn-cs"/>
            </a:endParaRPr>
          </a:p>
          <a:p>
            <a:r>
              <a:rPr lang="en-GB" sz="1200" b="0" i="0" u="none" strike="noStrike" kern="1200" baseline="0" dirty="0">
                <a:solidFill>
                  <a:schemeClr val="tx1"/>
                </a:solidFill>
                <a:effectLst/>
                <a:latin typeface="+mn-lt"/>
                <a:ea typeface="+mn-ea"/>
                <a:cs typeface="+mn-cs"/>
              </a:rPr>
              <a:t>NB: Vocabulary table for the teacher and would not be displayed to pupils.</a:t>
            </a:r>
          </a:p>
          <a:p>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Dictogloss</a:t>
            </a:r>
            <a:r>
              <a:rPr lang="en-GB" sz="1200" b="0" i="0" u="none" strike="noStrike" kern="1200" dirty="0">
                <a:solidFill>
                  <a:schemeClr val="tx1"/>
                </a:solidFill>
                <a:effectLst/>
                <a:latin typeface="+mn-lt"/>
                <a:ea typeface="+mn-ea"/>
                <a:cs typeface="+mn-cs"/>
              </a:rPr>
              <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Pupils listen and make notes in English.  They can listen</a:t>
            </a:r>
            <a:r>
              <a:rPr lang="en-GB" sz="1200" b="0" i="0" u="none" strike="noStrike" kern="1200" baseline="0" dirty="0">
                <a:solidFill>
                  <a:schemeClr val="tx1"/>
                </a:solidFill>
                <a:effectLst/>
                <a:latin typeface="+mn-lt"/>
                <a:ea typeface="+mn-ea"/>
                <a:cs typeface="+mn-cs"/>
              </a:rPr>
              <a:t> several times to the passage.</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Transcript:</a:t>
            </a:r>
            <a:br>
              <a:rPr lang="en-GB" sz="1200" b="0" i="0" u="none" strike="noStrike" kern="1200" dirty="0">
                <a:solidFill>
                  <a:schemeClr val="tx1"/>
                </a:solidFill>
                <a:effectLst/>
                <a:latin typeface="+mn-lt"/>
                <a:ea typeface="+mn-ea"/>
                <a:cs typeface="+mn-cs"/>
              </a:rPr>
            </a:br>
            <a:r>
              <a:rPr lang="en-GB" sz="1200" b="1" i="0" u="none" strike="noStrike" kern="1200" dirty="0" err="1">
                <a:solidFill>
                  <a:schemeClr val="tx1"/>
                </a:solidFill>
                <a:effectLst/>
                <a:latin typeface="+mn-lt"/>
                <a:ea typeface="+mn-ea"/>
                <a:cs typeface="+mn-cs"/>
              </a:rPr>
              <a:t>Mes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deux</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matières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préfèrés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sont</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l’anglais</a:t>
            </a:r>
            <a:r>
              <a:rPr lang="en-GB" sz="1200" b="1" i="0" u="none" strike="noStrike" kern="1200" dirty="0">
                <a:solidFill>
                  <a:schemeClr val="tx1"/>
                </a:solidFill>
                <a:effectLst/>
                <a:latin typeface="+mn-lt"/>
                <a:ea typeface="+mn-ea"/>
                <a:cs typeface="+mn-cs"/>
              </a:rPr>
              <a:t> et </a:t>
            </a:r>
            <a:r>
              <a:rPr lang="en-GB" sz="1200" b="1" i="0" u="none" strike="noStrike" kern="1200" dirty="0" err="1">
                <a:solidFill>
                  <a:schemeClr val="tx1"/>
                </a:solidFill>
                <a:effectLst/>
                <a:latin typeface="+mn-lt"/>
                <a:ea typeface="+mn-ea"/>
                <a:cs typeface="+mn-cs"/>
              </a:rPr>
              <a:t>l’espagnol</a:t>
            </a:r>
            <a:r>
              <a:rPr lang="en-GB" sz="1200" b="1" i="0" u="none" strike="noStrike" kern="1200" dirty="0">
                <a:solidFill>
                  <a:schemeClr val="tx1"/>
                </a:solidFill>
                <a:effectLst/>
                <a:latin typeface="+mn-lt"/>
                <a:ea typeface="+mn-ea"/>
                <a:cs typeface="+mn-cs"/>
              </a:rPr>
              <a:t> car je </a:t>
            </a:r>
            <a:r>
              <a:rPr lang="en-GB" sz="1200" b="1" i="0" u="none" strike="noStrike" kern="1200" dirty="0" err="1">
                <a:solidFill>
                  <a:schemeClr val="tx1"/>
                </a:solidFill>
                <a:effectLst/>
                <a:latin typeface="+mn-lt"/>
                <a:ea typeface="+mn-ea"/>
                <a:cs typeface="+mn-cs"/>
              </a:rPr>
              <a:t>suis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dans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une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classe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bilingue</a:t>
            </a:r>
            <a:r>
              <a:rPr lang="en-GB" sz="1200" b="1" i="0" u="none" strike="noStrike" kern="1200" dirty="0">
                <a:solidFill>
                  <a:schemeClr val="tx1"/>
                </a:solidFill>
                <a:effectLst/>
                <a:latin typeface="+mn-lt"/>
                <a:ea typeface="+mn-ea"/>
                <a:cs typeface="+mn-cs"/>
              </a:rPr>
              <a:t>.  </a:t>
            </a:r>
            <a:br>
              <a:rPr lang="en-GB" sz="1200" b="1" i="0" u="none" strike="noStrike" kern="1200" dirty="0">
                <a:solidFill>
                  <a:schemeClr val="tx1"/>
                </a:solidFill>
                <a:effectLst/>
                <a:latin typeface="+mn-lt"/>
                <a:ea typeface="+mn-ea"/>
                <a:cs typeface="+mn-cs"/>
              </a:rPr>
            </a:br>
            <a:r>
              <a:rPr lang="en-GB" sz="1200" b="1" i="0" u="none" strike="noStrike" kern="1200" dirty="0" err="1">
                <a:solidFill>
                  <a:schemeClr val="tx1"/>
                </a:solidFill>
                <a:effectLst/>
                <a:latin typeface="+mn-lt"/>
                <a:ea typeface="+mn-ea"/>
                <a:cs typeface="+mn-cs"/>
              </a:rPr>
              <a:t>J’aime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bien</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l’espagnol</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parce</a:t>
            </a:r>
            <a:r>
              <a:rPr lang="en-GB" sz="1200" b="1" i="0" u="none" strike="noStrike" kern="1200" baseline="0" dirty="0">
                <a:solidFill>
                  <a:schemeClr val="tx1"/>
                </a:solidFill>
                <a:effectLst/>
                <a:latin typeface="+mn-lt"/>
                <a:ea typeface="+mn-ea"/>
                <a:cs typeface="+mn-cs"/>
              </a:rPr>
              <a:t> que </a:t>
            </a:r>
            <a:r>
              <a:rPr lang="en-GB" sz="1200" b="1" i="0" u="none" strike="noStrike" kern="1200" baseline="0" dirty="0" err="1">
                <a:solidFill>
                  <a:schemeClr val="tx1"/>
                </a:solidFill>
                <a:effectLst/>
                <a:latin typeface="+mn-lt"/>
                <a:ea typeface="+mn-ea"/>
                <a:cs typeface="+mn-cs"/>
              </a:rPr>
              <a:t>c’est</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une</a:t>
            </a:r>
            <a:r>
              <a:rPr lang="en-GB" sz="1200" b="1" i="0" u="none" strike="noStrike" kern="1200" baseline="0" dirty="0">
                <a:solidFill>
                  <a:schemeClr val="tx1"/>
                </a:solidFill>
                <a:effectLst/>
                <a:latin typeface="+mn-lt"/>
                <a:ea typeface="+mn-ea"/>
                <a:cs typeface="+mn-cs"/>
              </a:rPr>
              <a:t> belle langue et </a:t>
            </a:r>
            <a:r>
              <a:rPr lang="en-GB" sz="1200" b="1" i="0" u="none" strike="noStrike" kern="1200" baseline="0" dirty="0" err="1">
                <a:solidFill>
                  <a:schemeClr val="tx1"/>
                </a:solidFill>
                <a:effectLst/>
                <a:latin typeface="+mn-lt"/>
                <a:ea typeface="+mn-ea"/>
                <a:cs typeface="+mn-cs"/>
              </a:rPr>
              <a:t>c’est</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plutôt</a:t>
            </a:r>
            <a:r>
              <a:rPr lang="en-GB" sz="1200" b="1" i="0" u="none" strike="noStrike" kern="1200" baseline="0" dirty="0">
                <a:solidFill>
                  <a:schemeClr val="tx1"/>
                </a:solidFill>
                <a:effectLst/>
                <a:latin typeface="+mn-lt"/>
                <a:ea typeface="+mn-ea"/>
                <a:cs typeface="+mn-cs"/>
              </a:rPr>
              <a:t> facile.  </a:t>
            </a:r>
            <a:r>
              <a:rPr lang="en-GB" sz="1200" b="1" i="0" u="none" strike="noStrike" kern="1200" baseline="0" dirty="0" err="1">
                <a:solidFill>
                  <a:schemeClr val="tx1"/>
                </a:solidFill>
                <a:effectLst/>
                <a:latin typeface="+mn-lt"/>
                <a:ea typeface="+mn-ea"/>
                <a:cs typeface="+mn-cs"/>
              </a:rPr>
              <a:t>L’anglais</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j’aime</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bien</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parce</a:t>
            </a:r>
            <a:r>
              <a:rPr lang="en-GB" sz="1200" b="1" i="0" u="none" strike="noStrike" kern="1200" baseline="0" dirty="0">
                <a:solidFill>
                  <a:schemeClr val="tx1"/>
                </a:solidFill>
                <a:effectLst/>
                <a:latin typeface="+mn-lt"/>
                <a:ea typeface="+mn-ea"/>
                <a:cs typeface="+mn-cs"/>
              </a:rPr>
              <a:t> que…</a:t>
            </a:r>
            <a:r>
              <a:rPr lang="en-GB" sz="1200" b="0" i="0" u="none" strike="noStrike" kern="1200" baseline="0" dirty="0">
                <a:solidFill>
                  <a:schemeClr val="tx1"/>
                </a:solidFill>
                <a:effectLst/>
                <a:latin typeface="+mn-lt"/>
                <a:ea typeface="+mn-ea"/>
                <a:cs typeface="+mn-cs"/>
              </a:rPr>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The transcript fades out.  Pupils who finish early could be encouraged to continue the passage a bit further.</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977892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1870577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made a very successful</a:t>
            </a:r>
            <a:r>
              <a:rPr lang="en-GB" baseline="0" dirty="0"/>
              <a:t> job of teaching whole paradigms in one go, with gestures, music, ‘hooks’ to help them remember the endings, and there is nothing to say that we do away with any of those memory supports.</a:t>
            </a:r>
            <a:br>
              <a:rPr lang="en-GB" baseline="0" dirty="0"/>
            </a:br>
            <a:r>
              <a:rPr lang="en-GB" baseline="0" dirty="0"/>
              <a:t>However, there is compelling evidence that we might get even more learning for our time by staging the presentation of verbs, by presenting and practising ‘pairs’ of forms, until thoroughly learnt, and building more gradually towards the knowledge of the whole paradigm.</a:t>
            </a:r>
          </a:p>
          <a:p>
            <a:r>
              <a:rPr lang="en-GB" baseline="0" dirty="0"/>
              <a:t>A possible suggestion for such a staged roll-out might be as shown </a:t>
            </a:r>
            <a:r>
              <a:rPr lang="en-GB" baseline="0" dirty="0" smtClean="0"/>
              <a:t>above, but this is just one possible and it won’t apply to all the verbs learners encounter.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1111124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If anything, this is the feature most lacking in FL pedagogy currently.  Often learners move from explanation, enriched input-based recognition on to production.</a:t>
            </a:r>
            <a:br>
              <a:rPr lang="en-GB" baseline="0" dirty="0"/>
            </a:br>
            <a:r>
              <a:rPr lang="en-GB" baseline="0" dirty="0"/>
              <a:t>They haven’t had the opportunity to practise isolating and connecting the form and meaning of a particular grammar feature in listening / reading (input) tasks, and as a result these features are not learnt or only partially-learnt.</a:t>
            </a:r>
            <a:br>
              <a:rPr lang="en-GB" baseline="0" dirty="0"/>
            </a:br>
            <a:r>
              <a:rPr lang="en-GB" baseline="0" dirty="0"/>
              <a:t>The most important part of this is that it affects learners’ ability to understand and make meaning in the FL – i.e. to make sense of the language.</a:t>
            </a:r>
          </a:p>
          <a:p>
            <a:endParaRPr lang="en-GB" baseline="0" dirty="0"/>
          </a:p>
          <a:p>
            <a:r>
              <a:rPr lang="en-GB" baseline="0" dirty="0"/>
              <a:t>As a result, NCELP is drawing on a significant and compelling body of research to inform the creation of teaching tasks and activities that focus learners on grammar features that are particularly difficult to learn, whether because of low perceptual salience (difficult to hear the difference in spoken language) or low communicative salience (often co-occur with other semantic clues, making the feature’s form redundant e.g. le weekend </a:t>
            </a:r>
            <a:r>
              <a:rPr lang="en-GB" baseline="0" dirty="0" err="1"/>
              <a:t>dernier</a:t>
            </a:r>
            <a:r>
              <a:rPr lang="en-GB" baseline="0" dirty="0"/>
              <a:t>, </a:t>
            </a:r>
            <a:r>
              <a:rPr lang="en-GB" baseline="0" dirty="0" err="1"/>
              <a:t>j’ai</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1140224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A</a:t>
            </a:r>
            <a:r>
              <a:rPr lang="en-GB" baseline="0" dirty="0"/>
              <a:t> grammar game is in development for all 3 languages.</a:t>
            </a:r>
            <a:br>
              <a:rPr lang="en-GB" baseline="0" dirty="0"/>
            </a:br>
            <a:r>
              <a:rPr lang="en-GB" baseline="0" dirty="0"/>
              <a:t>To be launched in the autumn term 2019.</a:t>
            </a:r>
          </a:p>
          <a:p>
            <a:pPr marL="0" indent="0"/>
            <a:r>
              <a:rPr lang="en-GB" baseline="0" dirty="0"/>
              <a:t>It is specifically about providing input processing practice.</a:t>
            </a:r>
            <a:endParaRPr lang="en-GB" dirty="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57</a:t>
            </a:fld>
            <a:endParaRPr lang="en-GB"/>
          </a:p>
        </p:txBody>
      </p:sp>
    </p:spTree>
    <p:extLst>
      <p:ext uri="{BB962C8B-B14F-4D97-AF65-F5344CB8AC3E}">
        <p14:creationId xmlns:p14="http://schemas.microsoft.com/office/powerpoint/2010/main" val="1063645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An example of grammar explanation plus listening and reading input practice activities.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Speech bubble can be removed,</a:t>
            </a:r>
            <a:r>
              <a:rPr lang="en-GB" baseline="0" dirty="0"/>
              <a:t> if preferred</a:t>
            </a:r>
            <a:r>
              <a:rPr lang="en-GB" baseline="0" dirty="0" smtClean="0"/>
              <a:t>.</a:t>
            </a:r>
            <a:br>
              <a:rPr lang="en-GB" baseline="0" dirty="0" smtClean="0"/>
            </a:br>
            <a:endParaRPr lang="en-GB" baseline="0" dirty="0" smtClean="0"/>
          </a:p>
          <a:p>
            <a:pPr marL="0" lvl="0" indent="0" algn="l" rtl="0">
              <a:spcBef>
                <a:spcPts val="0"/>
              </a:spcBef>
              <a:spcAft>
                <a:spcPts val="0"/>
              </a:spcAft>
              <a:buNone/>
            </a:pPr>
            <a:r>
              <a:rPr lang="en-GB" dirty="0" smtClean="0">
                <a:hlinkClick r:id="rId3"/>
              </a:rPr>
              <a:t>https://resources.ncelp.org/concern/resources/vt150j26r?locale=en</a:t>
            </a:r>
            <a:endParaRPr dirty="0"/>
          </a:p>
        </p:txBody>
      </p:sp>
      <p:sp>
        <p:nvSpPr>
          <p:cNvPr id="70" name="Google Shape;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GB"/>
              <a:pPr algn="r"/>
              <a:t>61</a:t>
            </a:fld>
            <a:endParaRPr/>
          </a:p>
        </p:txBody>
      </p:sp>
    </p:spTree>
    <p:extLst>
      <p:ext uri="{BB962C8B-B14F-4D97-AF65-F5344CB8AC3E}">
        <p14:creationId xmlns:p14="http://schemas.microsoft.com/office/powerpoint/2010/main" val="164344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004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GB"/>
              <a:pPr algn="r"/>
              <a:t>63</a:t>
            </a:fld>
            <a:endParaRPr/>
          </a:p>
        </p:txBody>
      </p:sp>
    </p:spTree>
    <p:extLst>
      <p:ext uri="{BB962C8B-B14F-4D97-AF65-F5344CB8AC3E}">
        <p14:creationId xmlns:p14="http://schemas.microsoft.com/office/powerpoint/2010/main" val="492279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Transcript</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¿Dónde come a medio día?</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Pareces muy contento</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Creo que no entiende </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¿Aprende algún idioma?</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¿Desde cuándo vives en Argentina?</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a:p>
        </p:txBody>
      </p:sp>
      <p:sp>
        <p:nvSpPr>
          <p:cNvPr id="97" name="Google Shape;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GB"/>
              <a:pPr algn="r"/>
              <a:t>64</a:t>
            </a:fld>
            <a:endParaRPr/>
          </a:p>
        </p:txBody>
      </p:sp>
    </p:spTree>
    <p:extLst>
      <p:ext uri="{BB962C8B-B14F-4D97-AF65-F5344CB8AC3E}">
        <p14:creationId xmlns:p14="http://schemas.microsoft.com/office/powerpoint/2010/main" val="532316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Structured production practice tasks which ‘trap the forms’ and force</a:t>
            </a:r>
            <a:r>
              <a:rPr lang="en-GB" baseline="0" dirty="0"/>
              <a:t> their use before free writing and speech are attempted, may also be under-represented currently.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103912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5</a:t>
            </a:fld>
            <a:endParaRPr lang="en-GB"/>
          </a:p>
        </p:txBody>
      </p:sp>
    </p:spTree>
    <p:extLst>
      <p:ext uri="{BB962C8B-B14F-4D97-AF65-F5344CB8AC3E}">
        <p14:creationId xmlns:p14="http://schemas.microsoft.com/office/powerpoint/2010/main" val="4107873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214819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‘bang for buck’ principle was implemented to achieve the maximum improvement in decoding within a time-limited teaching context.</a:t>
            </a:r>
            <a:br>
              <a:rPr lang="en-GB" baseline="0" dirty="0"/>
            </a:br>
            <a:r>
              <a:rPr lang="en-GB" dirty="0"/>
              <a:t>The SSC were chosen</a:t>
            </a:r>
            <a:r>
              <a:rPr lang="en-GB" baseline="0" dirty="0"/>
              <a:t> based on their difficulty for L1 English speakers, their frequency of occurrence in the language and teacher knowledge.</a:t>
            </a:r>
          </a:p>
          <a:p>
            <a:r>
              <a:rPr lang="en-GB" baseline="0" dirty="0"/>
              <a:t>The notion is that one SSC would be the focus each week in Y7, with time also built in for revisiting/recycling.</a:t>
            </a:r>
            <a:br>
              <a:rPr lang="en-GB" baseline="0" dirty="0"/>
            </a:br>
            <a:r>
              <a:rPr lang="en-GB" baseline="0" dirty="0"/>
              <a:t>10-12 minutes per lesson might be spent on introducing the new SSC and recapping one or more previously learnt SSC.</a:t>
            </a:r>
            <a:br>
              <a:rPr lang="en-GB" baseline="0" dirty="0"/>
            </a:br>
            <a:r>
              <a:rPr lang="en-GB" baseline="0" dirty="0"/>
              <a:t>Phonics work is likely to continue in Y8, too.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6</a:t>
            </a:fld>
            <a:endParaRPr lang="en-GB"/>
          </a:p>
        </p:txBody>
      </p:sp>
    </p:spTree>
    <p:extLst>
      <p:ext uri="{BB962C8B-B14F-4D97-AF65-F5344CB8AC3E}">
        <p14:creationId xmlns:p14="http://schemas.microsoft.com/office/powerpoint/2010/main" val="293576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table includes the frequency so people can see the rationale for the selection of the words</a:t>
            </a:r>
          </a:p>
          <a:p>
            <a:r>
              <a:rPr lang="en-GB" dirty="0"/>
              <a:t>Source words were chosen for frequency, but also for their simplicity in terms of the pronunciation of the</a:t>
            </a:r>
            <a:r>
              <a:rPr lang="en-GB" baseline="0" dirty="0"/>
              <a:t> word in terms of the other phonemes apart from the target SSC.</a:t>
            </a:r>
          </a:p>
          <a:p>
            <a:r>
              <a:rPr lang="en-GB" baseline="0" dirty="0"/>
              <a:t>We use a cumulative principle too, to ensure that later SSCs are not used before they have been learnt.</a:t>
            </a:r>
          </a:p>
          <a:p>
            <a:r>
              <a:rPr lang="en-GB" baseline="0" dirty="0"/>
              <a:t>This was more important than whether the word could be easily depicted in an image or linked to a gesture, although we wanted also to achieve these things.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7</a:t>
            </a:fld>
            <a:endParaRPr lang="en-GB"/>
          </a:p>
        </p:txBody>
      </p:sp>
    </p:spTree>
    <p:extLst>
      <p:ext uri="{BB962C8B-B14F-4D97-AF65-F5344CB8AC3E}">
        <p14:creationId xmlns:p14="http://schemas.microsoft.com/office/powerpoint/2010/main" val="222192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88982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11722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176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24618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411203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7379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46248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66416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84722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867066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71700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2618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589128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599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990660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90967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158579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62211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22269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29826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608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7554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57558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19227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20490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70548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297056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175327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170663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3770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68674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957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70119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777305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394152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067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4948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94153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227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636466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64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235620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0962465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578477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056444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136023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39" name="Google Shape;39;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40" name="Google Shape;40;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a:buClr>
                <a:srgbClr val="000000"/>
              </a:buClr>
              <a:buFont typeface="Arial"/>
              <a:buNone/>
            </a:pPr>
            <a:fld id="{00000000-1234-1234-1234-123412341234}" type="slidenum">
              <a:rPr lang="en-GB" kern="0">
                <a:solidFill>
                  <a:srgbClr val="000000"/>
                </a:solidFill>
              </a:rPr>
              <a:pPr>
                <a:buClr>
                  <a:srgbClr val="000000"/>
                </a:buClr>
                <a:buFont typeface="Arial"/>
                <a:buNone/>
              </a:pPr>
              <a:t>‹#›</a:t>
            </a:fld>
            <a:endParaRPr kern="0">
              <a:solidFill>
                <a:srgbClr val="000000"/>
              </a:solidFill>
            </a:endParaRPr>
          </a:p>
        </p:txBody>
      </p:sp>
    </p:spTree>
    <p:extLst>
      <p:ext uri="{BB962C8B-B14F-4D97-AF65-F5344CB8AC3E}">
        <p14:creationId xmlns:p14="http://schemas.microsoft.com/office/powerpoint/2010/main" val="753610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80466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46" name="Google Shape;46;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47" name="Google Shape;47;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a:buClr>
                <a:srgbClr val="000000"/>
              </a:buClr>
              <a:buFont typeface="Arial"/>
              <a:buNone/>
            </a:pPr>
            <a:fld id="{00000000-1234-1234-1234-123412341234}" type="slidenum">
              <a:rPr lang="en-GB" kern="0">
                <a:solidFill>
                  <a:srgbClr val="000000"/>
                </a:solidFill>
              </a:rPr>
              <a:pPr>
                <a:buClr>
                  <a:srgbClr val="000000"/>
                </a:buClr>
                <a:buFont typeface="Arial"/>
                <a:buNone/>
              </a:pPr>
              <a:t>‹#›</a:t>
            </a:fld>
            <a:endParaRPr kern="0">
              <a:solidFill>
                <a:srgbClr val="000000"/>
              </a:solidFill>
            </a:endParaRPr>
          </a:p>
        </p:txBody>
      </p:sp>
    </p:spTree>
    <p:extLst>
      <p:ext uri="{BB962C8B-B14F-4D97-AF65-F5344CB8AC3E}">
        <p14:creationId xmlns:p14="http://schemas.microsoft.com/office/powerpoint/2010/main" val="30066174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53" name="Google Shape;53;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54" name="Google Shape;54;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a:buClr>
                <a:srgbClr val="000000"/>
              </a:buClr>
              <a:buFont typeface="Arial"/>
              <a:buNone/>
            </a:pPr>
            <a:fld id="{00000000-1234-1234-1234-123412341234}" type="slidenum">
              <a:rPr lang="en-GB" kern="0">
                <a:solidFill>
                  <a:srgbClr val="000000"/>
                </a:solidFill>
              </a:rPr>
              <a:pPr>
                <a:buClr>
                  <a:srgbClr val="000000"/>
                </a:buClr>
                <a:buFont typeface="Arial"/>
                <a:buNone/>
              </a:pPr>
              <a:t>‹#›</a:t>
            </a:fld>
            <a:endParaRPr kern="0">
              <a:solidFill>
                <a:srgbClr val="000000"/>
              </a:solidFill>
            </a:endParaRPr>
          </a:p>
        </p:txBody>
      </p:sp>
    </p:spTree>
    <p:extLst>
      <p:ext uri="{BB962C8B-B14F-4D97-AF65-F5344CB8AC3E}">
        <p14:creationId xmlns:p14="http://schemas.microsoft.com/office/powerpoint/2010/main" val="7562486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59" name="Google Shape;59;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60" name="Google Shape;60;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a:buClr>
                <a:srgbClr val="000000"/>
              </a:buClr>
              <a:buFont typeface="Arial"/>
              <a:buNone/>
            </a:pPr>
            <a:fld id="{00000000-1234-1234-1234-123412341234}" type="slidenum">
              <a:rPr lang="en-GB" kern="0">
                <a:solidFill>
                  <a:srgbClr val="000000"/>
                </a:solidFill>
              </a:rPr>
              <a:pPr>
                <a:buClr>
                  <a:srgbClr val="000000"/>
                </a:buClr>
                <a:buFont typeface="Arial"/>
                <a:buNone/>
              </a:pPr>
              <a:t>‹#›</a:t>
            </a:fld>
            <a:endParaRPr kern="0">
              <a:solidFill>
                <a:srgbClr val="000000"/>
              </a:solidFill>
            </a:endParaRPr>
          </a:p>
        </p:txBody>
      </p:sp>
    </p:spTree>
    <p:extLst>
      <p:ext uri="{BB962C8B-B14F-4D97-AF65-F5344CB8AC3E}">
        <p14:creationId xmlns:p14="http://schemas.microsoft.com/office/powerpoint/2010/main" val="25296762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65" name="Google Shape;65;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pPr>
              <a:buClr>
                <a:srgbClr val="000000"/>
              </a:buClr>
              <a:buFont typeface="Arial"/>
              <a:buNone/>
            </a:pPr>
            <a:endParaRPr kern="0">
              <a:solidFill>
                <a:srgbClr val="000000"/>
              </a:solidFill>
            </a:endParaRPr>
          </a:p>
        </p:txBody>
      </p:sp>
      <p:sp>
        <p:nvSpPr>
          <p:cNvPr id="66" name="Google Shape;66;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a:buClr>
                <a:srgbClr val="000000"/>
              </a:buClr>
              <a:buFont typeface="Arial"/>
              <a:buNone/>
            </a:pPr>
            <a:fld id="{00000000-1234-1234-1234-123412341234}" type="slidenum">
              <a:rPr lang="en-GB" kern="0">
                <a:solidFill>
                  <a:srgbClr val="000000"/>
                </a:solidFill>
              </a:rPr>
              <a:pPr>
                <a:buClr>
                  <a:srgbClr val="000000"/>
                </a:buClr>
                <a:buFont typeface="Arial"/>
                <a:buNone/>
              </a:pPr>
              <a:t>‹#›</a:t>
            </a:fld>
            <a:endParaRPr kern="0">
              <a:solidFill>
                <a:srgbClr val="000000"/>
              </a:solidFill>
            </a:endParaRPr>
          </a:p>
        </p:txBody>
      </p:sp>
    </p:spTree>
    <p:extLst>
      <p:ext uri="{BB962C8B-B14F-4D97-AF65-F5344CB8AC3E}">
        <p14:creationId xmlns:p14="http://schemas.microsoft.com/office/powerpoint/2010/main" val="3704695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246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671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9748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2303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471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366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588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186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0930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3812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24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5857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4115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2855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6718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2345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0419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9311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23243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57442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2811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394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170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140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375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26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821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590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1243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9139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4268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0967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857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25166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9779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9263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7975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7599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043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2075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2980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46395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10326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26545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207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19579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6936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440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564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25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007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1115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1278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67874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1581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5175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6894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64396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812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967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4575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284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294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23042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9138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68823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08748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57067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32834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39810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78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6125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2393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3912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4412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6463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29245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578454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08204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969263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02357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01190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4948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613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73789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97255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093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2163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421742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71011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45349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240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759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5.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9338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581597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509830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35402342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1"/>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3" name="Google Shape;13;p1"/>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4" name="Google Shape;14;p1"/>
          <p:cNvSpPr/>
          <p:nvPr/>
        </p:nvSpPr>
        <p:spPr>
          <a:xfrm>
            <a:off x="9088583" y="6572243"/>
            <a:ext cx="8434647" cy="430887"/>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GB" sz="1100" kern="0">
                <a:solidFill>
                  <a:srgbClr val="002060"/>
                </a:solidFill>
                <a:latin typeface="Century Gothic"/>
                <a:ea typeface="Century Gothic"/>
                <a:cs typeface="Century Gothic"/>
                <a:sym typeface="Century Gothic"/>
              </a:rPr>
              <a:t>Material</a:t>
            </a:r>
            <a:r>
              <a:rPr lang="en-GB" sz="1100" kern="0">
                <a:solidFill>
                  <a:srgbClr val="002060"/>
                </a:solidFill>
                <a:ea typeface="Arial"/>
                <a:cs typeface="Arial"/>
                <a:sym typeface="Arial"/>
              </a:rPr>
              <a:t> </a:t>
            </a:r>
            <a:r>
              <a:rPr lang="en-GB" sz="1100" kern="0">
                <a:solidFill>
                  <a:srgbClr val="002060"/>
                </a:solidFill>
                <a:latin typeface="Century Gothic"/>
                <a:ea typeface="Century Gothic"/>
                <a:cs typeface="Century Gothic"/>
                <a:sym typeface="Century Gothic"/>
              </a:rPr>
              <a:t>licensed as </a:t>
            </a:r>
            <a:r>
              <a:rPr lang="en-GB" sz="1100" b="1" u="sng" kern="0">
                <a:solidFill>
                  <a:srgbClr val="0563C1"/>
                </a:solidFill>
                <a:latin typeface="Century Gothic"/>
                <a:ea typeface="Century Gothic"/>
                <a:cs typeface="Century Gothic"/>
                <a:sym typeface="Century Gothic"/>
                <a:hlinkClick r:id="rId16"/>
              </a:rPr>
              <a:t>CC BY-NC-SA 4.0</a:t>
            </a:r>
            <a:r>
              <a:rPr lang="en-GB" sz="1100" kern="0">
                <a:solidFill>
                  <a:srgbClr val="000000"/>
                </a:solidFill>
                <a:latin typeface="Century Gothic"/>
                <a:ea typeface="Century Gothic"/>
                <a:cs typeface="Century Gothic"/>
                <a:sym typeface="Century Gothic"/>
              </a:rPr>
              <a:t/>
            </a:r>
            <a:br>
              <a:rPr lang="en-GB" sz="1100" kern="0">
                <a:solidFill>
                  <a:srgbClr val="000000"/>
                </a:solidFill>
                <a:latin typeface="Century Gothic"/>
                <a:ea typeface="Century Gothic"/>
                <a:cs typeface="Century Gothic"/>
                <a:sym typeface="Century Gothic"/>
              </a:rPr>
            </a:br>
            <a:endParaRPr sz="1100" kern="0">
              <a:solidFill>
                <a:srgbClr val="000000"/>
              </a:solidFill>
              <a:latin typeface="Century Gothic"/>
              <a:ea typeface="Century Gothic"/>
              <a:cs typeface="Century Gothic"/>
              <a:sym typeface="Century Gothic"/>
            </a:endParaRPr>
          </a:p>
        </p:txBody>
      </p:sp>
      <p:sp>
        <p:nvSpPr>
          <p:cNvPr id="15" name="Google Shape;15;p1"/>
          <p:cNvSpPr/>
          <p:nvPr/>
        </p:nvSpPr>
        <p:spPr>
          <a:xfrm>
            <a:off x="2" y="6572241"/>
            <a:ext cx="8434647" cy="26161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GB" sz="1050" kern="0">
                <a:solidFill>
                  <a:srgbClr val="002060"/>
                </a:solidFill>
                <a:latin typeface="Century Gothic"/>
                <a:ea typeface="Century Gothic"/>
                <a:cs typeface="Century Gothic"/>
                <a:sym typeface="Century Gothic"/>
              </a:rPr>
              <a:t>Rachel Hawkes</a:t>
            </a:r>
            <a:endParaRPr sz="1050" kern="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88518486"/>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0542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32383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3266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791997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282261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28202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56349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291085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image" Target="../media/image9.png"/><Relationship Id="rId21" Type="http://schemas.openxmlformats.org/officeDocument/2006/relationships/image" Target="../media/image80.png"/><Relationship Id="rId34" Type="http://schemas.openxmlformats.org/officeDocument/2006/relationships/image" Target="../media/image93.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33" Type="http://schemas.openxmlformats.org/officeDocument/2006/relationships/image" Target="../media/image92.png"/><Relationship Id="rId2" Type="http://schemas.openxmlformats.org/officeDocument/2006/relationships/notesSlide" Target="../notesSlides/notesSlide11.xml"/><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jpeg"/><Relationship Id="rId24" Type="http://schemas.openxmlformats.org/officeDocument/2006/relationships/image" Target="../media/image83.png"/><Relationship Id="rId32" Type="http://schemas.openxmlformats.org/officeDocument/2006/relationships/image" Target="../media/image91.jpg"/><Relationship Id="rId37" Type="http://schemas.openxmlformats.org/officeDocument/2006/relationships/image" Target="../media/image96.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90.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 Id="rId35" Type="http://schemas.openxmlformats.org/officeDocument/2006/relationships/image" Target="../media/image9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Phonics_teaching_sequence_SFC.ppt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8.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8.xm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8.xml"/><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8.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68.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68.xml"/><Relationship Id="rId5" Type="http://schemas.openxmlformats.org/officeDocument/2006/relationships/image" Target="../media/image8.jp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0.xml"/><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image" Target="../media/image8.jpg"/><Relationship Id="rId5" Type="http://schemas.openxmlformats.org/officeDocument/2006/relationships/audio" Target="../media/audio4.wav"/><Relationship Id="rId4" Type="http://schemas.openxmlformats.org/officeDocument/2006/relationships/audio" Target="../media/audio6.wav"/></Relationships>
</file>

<file path=ppt/slides/_rels/slide2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3.xml"/><Relationship Id="rId1" Type="http://schemas.openxmlformats.org/officeDocument/2006/relationships/slideLayout" Target="../slideLayouts/slideLayout79.xml"/><Relationship Id="rId4" Type="http://schemas.openxmlformats.org/officeDocument/2006/relationships/audio" Target="../media/audio8.wav"/></Relationships>
</file>

<file path=ppt/slides/_rels/slide2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4.xml"/><Relationship Id="rId1" Type="http://schemas.openxmlformats.org/officeDocument/2006/relationships/slideLayout" Target="../slideLayouts/slideLayout79.xml"/><Relationship Id="rId4" Type="http://schemas.openxmlformats.org/officeDocument/2006/relationships/audio" Target="../media/audio8.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5.xml"/><Relationship Id="rId1" Type="http://schemas.openxmlformats.org/officeDocument/2006/relationships/slideLayout" Target="../slideLayouts/slideLayout79.xml"/><Relationship Id="rId4" Type="http://schemas.openxmlformats.org/officeDocument/2006/relationships/audio" Target="../media/audio9.wav"/></Relationships>
</file>

<file path=ppt/slides/_rels/slide3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6.xml"/><Relationship Id="rId1" Type="http://schemas.openxmlformats.org/officeDocument/2006/relationships/slideLayout" Target="../slideLayouts/slideLayout79.xml"/><Relationship Id="rId4" Type="http://schemas.openxmlformats.org/officeDocument/2006/relationships/audio" Target="../media/audio10.wav"/></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7.xml"/><Relationship Id="rId1" Type="http://schemas.openxmlformats.org/officeDocument/2006/relationships/slideLayout" Target="../slideLayouts/slideLayout79.xml"/><Relationship Id="rId5" Type="http://schemas.openxmlformats.org/officeDocument/2006/relationships/audio" Target="../media/audio9.wav"/><Relationship Id="rId4" Type="http://schemas.openxmlformats.org/officeDocument/2006/relationships/audio" Target="../media/audio11.wav"/></Relationships>
</file>

<file path=ppt/slides/_rels/slide3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8.xml"/><Relationship Id="rId1" Type="http://schemas.openxmlformats.org/officeDocument/2006/relationships/slideLayout" Target="../slideLayouts/slideLayout79.xml"/><Relationship Id="rId6" Type="http://schemas.openxmlformats.org/officeDocument/2006/relationships/slide" Target="slide40.xml"/><Relationship Id="rId5" Type="http://schemas.openxmlformats.org/officeDocument/2006/relationships/audio" Target="../media/audio10.wav"/><Relationship Id="rId4" Type="http://schemas.openxmlformats.org/officeDocument/2006/relationships/audio" Target="../media/audio12.wav"/></Relationships>
</file>

<file path=ppt/slides/_rels/slide3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4.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4.wav"/><Relationship Id="rId1" Type="http://schemas.openxmlformats.org/officeDocument/2006/relationships/slideLayout" Target="../slideLayouts/slideLayout7.xml"/><Relationship Id="rId4" Type="http://schemas.openxmlformats.org/officeDocument/2006/relationships/audio" Target="../media/audio15.wav"/></Relationships>
</file>

<file path=ppt/slides/_rels/slide39.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3.wav"/><Relationship Id="rId1" Type="http://schemas.openxmlformats.org/officeDocument/2006/relationships/slideLayout" Target="../slideLayouts/slideLayout7.xml"/><Relationship Id="rId5" Type="http://schemas.openxmlformats.org/officeDocument/2006/relationships/slide" Target="slide40.xml"/><Relationship Id="rId4" Type="http://schemas.openxmlformats.org/officeDocument/2006/relationships/audio" Target="../media/audio16.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95.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gif"/><Relationship Id="rId7" Type="http://schemas.openxmlformats.org/officeDocument/2006/relationships/image" Target="../media/image108.jpg"/><Relationship Id="rId2" Type="http://schemas.openxmlformats.org/officeDocument/2006/relationships/notesSlide" Target="../notesSlides/notesSlide36.xml"/><Relationship Id="rId1" Type="http://schemas.openxmlformats.org/officeDocument/2006/relationships/slideLayout" Target="../slideLayouts/slideLayout10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jpg"/><Relationship Id="rId9" Type="http://schemas.openxmlformats.org/officeDocument/2006/relationships/image" Target="../media/image110.png"/></Relationships>
</file>

<file path=ppt/slides/_rels/slide4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5.jpg"/><Relationship Id="rId7" Type="http://schemas.openxmlformats.org/officeDocument/2006/relationships/image" Target="../media/image115.jpeg"/><Relationship Id="rId2" Type="http://schemas.openxmlformats.org/officeDocument/2006/relationships/notesSlide" Target="../notesSlides/notesSlide37.xml"/><Relationship Id="rId1" Type="http://schemas.openxmlformats.org/officeDocument/2006/relationships/slideLayout" Target="../slideLayouts/slideLayout101.xml"/><Relationship Id="rId6" Type="http://schemas.openxmlformats.org/officeDocument/2006/relationships/image" Target="../media/image114.jpg"/><Relationship Id="rId11" Type="http://schemas.openxmlformats.org/officeDocument/2006/relationships/image" Target="../media/image106.png"/><Relationship Id="rId5" Type="http://schemas.openxmlformats.org/officeDocument/2006/relationships/image" Target="../media/image108.jpg"/><Relationship Id="rId10" Type="http://schemas.openxmlformats.org/officeDocument/2006/relationships/image" Target="../media/image118.png"/><Relationship Id="rId4" Type="http://schemas.openxmlformats.org/officeDocument/2006/relationships/image" Target="../media/image113.jpg"/><Relationship Id="rId9" Type="http://schemas.openxmlformats.org/officeDocument/2006/relationships/image" Target="../media/image11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jp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image" Target="../media/image123.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8.jpg"/><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4.xml"/><Relationship Id="rId1" Type="http://schemas.openxmlformats.org/officeDocument/2006/relationships/slideLayout" Target="../slideLayouts/slideLayout123.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jpg"/><Relationship Id="rId1" Type="http://schemas.openxmlformats.org/officeDocument/2006/relationships/slideLayout" Target="../slideLayouts/slideLayout123.xml"/></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jpg"/><Relationship Id="rId1" Type="http://schemas.openxmlformats.org/officeDocument/2006/relationships/slideLayout" Target="../slideLayouts/slideLayout123.xml"/><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image" Target="../media/image8.jpg"/><Relationship Id="rId1" Type="http://schemas.openxmlformats.org/officeDocument/2006/relationships/slideLayout" Target="../slideLayouts/slideLayout123.xml"/><Relationship Id="rId6" Type="http://schemas.openxmlformats.org/officeDocument/2006/relationships/image" Target="../media/image130.png"/><Relationship Id="rId5" Type="http://schemas.openxmlformats.org/officeDocument/2006/relationships/image" Target="../media/image128.png"/><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33.xml"/></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133.xml"/><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8.jp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jpeg"/><Relationship Id="rId26" Type="http://schemas.openxmlformats.org/officeDocument/2006/relationships/image" Target="../media/image55.jpeg"/><Relationship Id="rId3" Type="http://schemas.openxmlformats.org/officeDocument/2006/relationships/image" Target="../media/image4.jpg"/><Relationship Id="rId21" Type="http://schemas.openxmlformats.org/officeDocument/2006/relationships/image" Target="../media/image50.jpeg"/><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jpeg"/><Relationship Id="rId25" Type="http://schemas.openxmlformats.org/officeDocument/2006/relationships/image" Target="../media/image54.jpeg"/><Relationship Id="rId33" Type="http://schemas.openxmlformats.org/officeDocument/2006/relationships/image" Target="../media/image62.jpeg"/><Relationship Id="rId2" Type="http://schemas.openxmlformats.org/officeDocument/2006/relationships/notesSlide" Target="../notesSlides/notesSlide8.xml"/><Relationship Id="rId16" Type="http://schemas.openxmlformats.org/officeDocument/2006/relationships/image" Target="../media/image45.jpeg"/><Relationship Id="rId20" Type="http://schemas.openxmlformats.org/officeDocument/2006/relationships/image" Target="../media/image49.jpeg"/><Relationship Id="rId29" Type="http://schemas.openxmlformats.org/officeDocument/2006/relationships/image" Target="../media/image58.jpeg"/><Relationship Id="rId1" Type="http://schemas.openxmlformats.org/officeDocument/2006/relationships/slideLayout" Target="../slideLayouts/slideLayout24.xml"/><Relationship Id="rId6" Type="http://schemas.openxmlformats.org/officeDocument/2006/relationships/image" Target="../media/image35.jpeg"/><Relationship Id="rId11" Type="http://schemas.openxmlformats.org/officeDocument/2006/relationships/image" Target="../media/image40.jpeg"/><Relationship Id="rId24" Type="http://schemas.openxmlformats.org/officeDocument/2006/relationships/image" Target="../media/image53.jpeg"/><Relationship Id="rId32" Type="http://schemas.openxmlformats.org/officeDocument/2006/relationships/image" Target="../media/image61.jpeg"/><Relationship Id="rId5" Type="http://schemas.openxmlformats.org/officeDocument/2006/relationships/image" Target="../media/image34.jpeg"/><Relationship Id="rId15" Type="http://schemas.openxmlformats.org/officeDocument/2006/relationships/image" Target="../media/image44.jpeg"/><Relationship Id="rId23" Type="http://schemas.openxmlformats.org/officeDocument/2006/relationships/image" Target="../media/image52.jpeg"/><Relationship Id="rId28" Type="http://schemas.openxmlformats.org/officeDocument/2006/relationships/image" Target="../media/image57.jpeg"/><Relationship Id="rId10" Type="http://schemas.openxmlformats.org/officeDocument/2006/relationships/image" Target="../media/image39.jpeg"/><Relationship Id="rId19" Type="http://schemas.openxmlformats.org/officeDocument/2006/relationships/image" Target="../media/image48.jpeg"/><Relationship Id="rId31" Type="http://schemas.openxmlformats.org/officeDocument/2006/relationships/image" Target="../media/image60.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 Id="rId22" Type="http://schemas.openxmlformats.org/officeDocument/2006/relationships/image" Target="../media/image51.jpeg"/><Relationship Id="rId27" Type="http://schemas.openxmlformats.org/officeDocument/2006/relationships/image" Target="../media/image56.jpeg"/><Relationship Id="rId30" Type="http://schemas.openxmlformats.org/officeDocument/2006/relationships/image" Target="../media/image5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0" y="2105561"/>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Sometimes the little things…</a:t>
            </a:r>
          </a:p>
        </p:txBody>
      </p:sp>
      <p:sp>
        <p:nvSpPr>
          <p:cNvPr id="14" name="Title 3"/>
          <p:cNvSpPr txBox="1">
            <a:spLocks/>
          </p:cNvSpPr>
          <p:nvPr/>
        </p:nvSpPr>
        <p:spPr>
          <a:xfrm>
            <a:off x="384173" y="2579687"/>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…make a big difference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614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02" name="TextBox 101"/>
          <p:cNvSpPr txBox="1"/>
          <p:nvPr/>
        </p:nvSpPr>
        <p:spPr>
          <a:xfrm>
            <a:off x="1592580" y="8513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German</a:t>
            </a:r>
            <a:endParaRPr lang="en-GB" sz="3200" dirty="0">
              <a:solidFill>
                <a:prstClr val="black"/>
              </a:solidFill>
              <a:latin typeface="Century Gothic" panose="020B0502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64947271"/>
              </p:ext>
            </p:extLst>
          </p:nvPr>
        </p:nvGraphicFramePr>
        <p:xfrm>
          <a:off x="125918" y="842504"/>
          <a:ext cx="11884820" cy="5413916"/>
        </p:xfrm>
        <a:graphic>
          <a:graphicData uri="http://schemas.openxmlformats.org/drawingml/2006/table">
            <a:tbl>
              <a:tblPr firstRow="1" firstCol="1" bandRow="1">
                <a:tableStyleId>{ED083AE6-46FA-4A59-8FB0-9F97EB10719F}</a:tableStyleId>
              </a:tblPr>
              <a:tblGrid>
                <a:gridCol w="788483">
                  <a:extLst>
                    <a:ext uri="{9D8B030D-6E8A-4147-A177-3AD203B41FA5}">
                      <a16:colId xmlns:a16="http://schemas.microsoft.com/office/drawing/2014/main" xmlns="" val="20000"/>
                    </a:ext>
                  </a:extLst>
                </a:gridCol>
                <a:gridCol w="2289221">
                  <a:extLst>
                    <a:ext uri="{9D8B030D-6E8A-4147-A177-3AD203B41FA5}">
                      <a16:colId xmlns:a16="http://schemas.microsoft.com/office/drawing/2014/main" xmlns="" val="20001"/>
                    </a:ext>
                  </a:extLst>
                </a:gridCol>
                <a:gridCol w="2117558">
                  <a:extLst>
                    <a:ext uri="{9D8B030D-6E8A-4147-A177-3AD203B41FA5}">
                      <a16:colId xmlns:a16="http://schemas.microsoft.com/office/drawing/2014/main" xmlns="" val="20002"/>
                    </a:ext>
                  </a:extLst>
                </a:gridCol>
                <a:gridCol w="983368">
                  <a:extLst>
                    <a:ext uri="{9D8B030D-6E8A-4147-A177-3AD203B41FA5}">
                      <a16:colId xmlns:a16="http://schemas.microsoft.com/office/drawing/2014/main" xmlns="" val="20003"/>
                    </a:ext>
                  </a:extLst>
                </a:gridCol>
                <a:gridCol w="753979">
                  <a:extLst>
                    <a:ext uri="{9D8B030D-6E8A-4147-A177-3AD203B41FA5}">
                      <a16:colId xmlns:a16="http://schemas.microsoft.com/office/drawing/2014/main" xmlns="" val="20004"/>
                    </a:ext>
                  </a:extLst>
                </a:gridCol>
                <a:gridCol w="2117558">
                  <a:extLst>
                    <a:ext uri="{9D8B030D-6E8A-4147-A177-3AD203B41FA5}">
                      <a16:colId xmlns:a16="http://schemas.microsoft.com/office/drawing/2014/main" xmlns="" val="20005"/>
                    </a:ext>
                  </a:extLst>
                </a:gridCol>
                <a:gridCol w="1700462">
                  <a:extLst>
                    <a:ext uri="{9D8B030D-6E8A-4147-A177-3AD203B41FA5}">
                      <a16:colId xmlns:a16="http://schemas.microsoft.com/office/drawing/2014/main" xmlns="" val="20006"/>
                    </a:ext>
                  </a:extLst>
                </a:gridCol>
                <a:gridCol w="1134191">
                  <a:extLst>
                    <a:ext uri="{9D8B030D-6E8A-4147-A177-3AD203B41FA5}">
                      <a16:colId xmlns:a16="http://schemas.microsoft.com/office/drawing/2014/main" xmlns="" val="20007"/>
                    </a:ext>
                  </a:extLst>
                </a:gridCol>
              </a:tblGrid>
              <a:tr h="516892">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extLst>
                  <a:ext uri="{0D108BD9-81ED-4DB2-BD59-A6C34878D82A}">
                    <a16:rowId xmlns:a16="http://schemas.microsoft.com/office/drawing/2014/main" xmlns="" val="10000"/>
                  </a:ext>
                </a:extLst>
              </a:tr>
              <a:tr h="1440301">
                <a:tc>
                  <a:txBody>
                    <a:bodyPr/>
                    <a:lstStyle/>
                    <a:p>
                      <a:pPr algn="ctr">
                        <a:spcAft>
                          <a:spcPts val="0"/>
                        </a:spcAft>
                      </a:pPr>
                      <a:r>
                        <a:rPr lang="en-GB" sz="2400" b="0" kern="100" dirty="0">
                          <a:solidFill>
                            <a:srgbClr val="002060"/>
                          </a:solidFill>
                          <a:effectLst/>
                          <a:latin typeface="Century Gothic" panose="020B0502020202020204" pitchFamily="34" charset="0"/>
                        </a:rPr>
                        <a:t> G1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 (long), a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e (long),</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dirty="0">
                          <a:solidFill>
                            <a:srgbClr val="002060"/>
                          </a:solidFill>
                          <a:effectLst/>
                          <a:latin typeface="Century Gothic" panose="020B0502020202020204" pitchFamily="34" charset="0"/>
                          <a:ea typeface="Calibri" panose="020F0502020204030204" pitchFamily="34" charset="0"/>
                        </a:rPr>
                        <a:t> e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w</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z</a:t>
                      </a: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sagen, kalt</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geben,denken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frei</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Welt</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Zug</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46, 875</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57, 124</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318</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190</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613</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s (start/middle)</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ss</a:t>
                      </a:r>
                      <a:r>
                        <a:rPr lang="en-GB" sz="1800" b="0" kern="100" baseline="0" dirty="0">
                          <a:solidFill>
                            <a:srgbClr val="002060"/>
                          </a:solidFill>
                          <a:effectLst/>
                          <a:latin typeface="Century Gothic" panose="020B0502020202020204" pitchFamily="34" charset="0"/>
                          <a:ea typeface="Calibri" panose="020F0502020204030204" pitchFamily="34" charset="0"/>
                        </a:rPr>
                        <a:t> / ß / -s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sollen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groß</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63</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74</a:t>
                      </a:r>
                    </a:p>
                  </a:txBody>
                  <a:tcPr marL="68580" marR="68580" marT="0" marB="0" anchor="ctr"/>
                </a:tc>
                <a:extLst>
                  <a:ext uri="{0D108BD9-81ED-4DB2-BD59-A6C34878D82A}">
                    <a16:rowId xmlns:a16="http://schemas.microsoft.com/office/drawing/2014/main" xmlns="" val="10001"/>
                  </a:ext>
                </a:extLst>
              </a:tr>
              <a:tr h="1152241">
                <a:tc>
                  <a:txBody>
                    <a:bodyPr/>
                    <a:lstStyle/>
                    <a:p>
                      <a:pPr algn="ctr">
                        <a:spcAft>
                          <a:spcPts val="0"/>
                        </a:spcAft>
                      </a:pPr>
                      <a:r>
                        <a:rPr lang="en-GB" sz="2400" b="0" kern="100" dirty="0">
                          <a:solidFill>
                            <a:srgbClr val="002060"/>
                          </a:solidFill>
                          <a:effectLst/>
                          <a:latin typeface="Century Gothic" panose="020B0502020202020204" pitchFamily="34" charset="0"/>
                        </a:rPr>
                        <a:t>G2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(long), </a:t>
                      </a: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ie</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ch</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sch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wir, finden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Liebe</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ich, Buch</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schreiben</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31, 110</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843</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8, 195</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245</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ü (long), ü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ö (long), ö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ä (long), ä (short)</a:t>
                      </a: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Tür, fünf</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schön,plötzlich</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spät, lächeln</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400, 272</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164, 459</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171,793</a:t>
                      </a:r>
                    </a:p>
                  </a:txBody>
                  <a:tcPr marL="68580" marR="68580" marT="0" marB="0" anchor="ctr"/>
                </a:tc>
                <a:extLst>
                  <a:ext uri="{0D108BD9-81ED-4DB2-BD59-A6C34878D82A}">
                    <a16:rowId xmlns:a16="http://schemas.microsoft.com/office/drawing/2014/main" xmlns="" val="10002"/>
                  </a:ext>
                </a:extLst>
              </a:tr>
              <a:tr h="864181">
                <a:tc>
                  <a:txBody>
                    <a:bodyPr/>
                    <a:lstStyle/>
                    <a:p>
                      <a:pPr algn="ctr">
                        <a:spcAft>
                          <a:spcPts val="0"/>
                        </a:spcAft>
                      </a:pPr>
                      <a:r>
                        <a:rPr lang="en-GB" sz="2400" b="0" kern="100" dirty="0">
                          <a:solidFill>
                            <a:srgbClr val="002060"/>
                          </a:solidFill>
                          <a:effectLst/>
                          <a:latin typeface="Century Gothic" panose="020B0502020202020204" pitchFamily="34" charset="0"/>
                        </a:rPr>
                        <a:t>G3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o (long), o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u (long), u (short)</a:t>
                      </a: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Wo?, Kopf</a:t>
                      </a:r>
                    </a:p>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du, </a:t>
                      </a:r>
                      <a:r>
                        <a:rPr lang="en-GB" sz="1800" b="1" kern="100" dirty="0" err="1">
                          <a:solidFill>
                            <a:srgbClr val="002060"/>
                          </a:solidFill>
                          <a:effectLst/>
                          <a:latin typeface="Century Gothic" panose="020B0502020202020204" pitchFamily="34" charset="0"/>
                          <a:ea typeface="Calibri" panose="020F0502020204030204" pitchFamily="34" charset="0"/>
                        </a:rPr>
                        <a:t>Punkt</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94, 279</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52, 427</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au</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eu</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äu</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err="1">
                          <a:solidFill>
                            <a:srgbClr val="002060"/>
                          </a:solidFill>
                          <a:effectLst/>
                          <a:latin typeface="Century Gothic" panose="020B0502020202020204" pitchFamily="34" charset="0"/>
                          <a:ea typeface="Calibri" panose="020F0502020204030204" pitchFamily="34" charset="0"/>
                        </a:rPr>
                        <a:t>Haus</a:t>
                      </a:r>
                      <a:endParaRPr lang="en-GB" sz="1800" b="1"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Deutschland</a:t>
                      </a:r>
                    </a:p>
                    <a:p>
                      <a:pPr algn="ctr">
                        <a:spcAft>
                          <a:spcPts val="0"/>
                        </a:spcAft>
                      </a:pPr>
                      <a:r>
                        <a:rPr lang="en-GB" sz="1800" b="1" kern="100" dirty="0" err="1">
                          <a:solidFill>
                            <a:srgbClr val="002060"/>
                          </a:solidFill>
                          <a:effectLst/>
                          <a:latin typeface="Century Gothic" panose="020B0502020202020204" pitchFamily="34" charset="0"/>
                          <a:ea typeface="Calibri" panose="020F0502020204030204" pitchFamily="34" charset="0"/>
                        </a:rPr>
                        <a:t>Mäuse</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159</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*105/146</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3757</a:t>
                      </a:r>
                    </a:p>
                  </a:txBody>
                  <a:tcPr marL="68580" marR="68580" marT="0" marB="0" anchor="ctr"/>
                </a:tc>
                <a:extLst>
                  <a:ext uri="{0D108BD9-81ED-4DB2-BD59-A6C34878D82A}">
                    <a16:rowId xmlns:a16="http://schemas.microsoft.com/office/drawing/2014/main" xmlns="" val="10003"/>
                  </a:ext>
                </a:extLst>
              </a:tr>
              <a:tr h="1440301">
                <a:tc>
                  <a:txBody>
                    <a:bodyPr/>
                    <a:lstStyle/>
                    <a:p>
                      <a:pPr algn="ctr">
                        <a:spcAft>
                          <a:spcPts val="0"/>
                        </a:spcAft>
                      </a:pPr>
                      <a:r>
                        <a:rPr lang="en-GB" sz="2400" b="0" kern="100" dirty="0">
                          <a:solidFill>
                            <a:srgbClr val="002060"/>
                          </a:solidFill>
                          <a:effectLst/>
                          <a:latin typeface="Century Gothic" panose="020B0502020202020204" pitchFamily="34" charset="0"/>
                        </a:rPr>
                        <a:t>G4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(unstressed)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(vocalic),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(consonantal)</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v</a:t>
                      </a: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er, wieder</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Uhr, reden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vor</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20, 75</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349,356</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55</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-d, -</a:t>
                      </a:r>
                      <a:r>
                        <a:rPr lang="en-GB" sz="1800" b="0" kern="100" dirty="0" err="1">
                          <a:solidFill>
                            <a:srgbClr val="002060"/>
                          </a:solidFill>
                          <a:effectLst/>
                          <a:latin typeface="Century Gothic" panose="020B0502020202020204" pitchFamily="34" charset="0"/>
                          <a:ea typeface="Calibri" panose="020F0502020204030204" pitchFamily="34" charset="0"/>
                        </a:rPr>
                        <a:t>ig</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st</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800" b="0" kern="100" dirty="0" err="1">
                          <a:solidFill>
                            <a:srgbClr val="002060"/>
                          </a:solidFill>
                          <a:effectLst/>
                          <a:latin typeface="Century Gothic" panose="020B0502020202020204" pitchFamily="34" charset="0"/>
                          <a:ea typeface="Calibri" panose="020F0502020204030204" pitchFamily="34" charset="0"/>
                        </a:rPr>
                        <a:t>sp</a:t>
                      </a:r>
                      <a:r>
                        <a:rPr lang="en-GB" sz="1800" b="0" kern="100" dirty="0">
                          <a:solidFill>
                            <a:srgbClr val="002060"/>
                          </a:solidFill>
                          <a:effectLst/>
                          <a:latin typeface="Century Gothic" panose="020B0502020202020204" pitchFamily="34" charset="0"/>
                          <a:ea typeface="Calibri" panose="020F0502020204030204" pitchFamily="34" charset="0"/>
                        </a:rPr>
                        <a: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j</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th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und, richtig</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kern="100" dirty="0">
                          <a:solidFill>
                            <a:srgbClr val="002060"/>
                          </a:solidFill>
                          <a:effectLst/>
                          <a:latin typeface="Century Gothic" panose="020B0502020202020204" pitchFamily="34" charset="0"/>
                          <a:ea typeface="Calibri" panose="020F0502020204030204" pitchFamily="34" charset="0"/>
                        </a:rPr>
                        <a:t>stark, spielen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ja</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Theater</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2, 211</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207,197</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27</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725</a:t>
                      </a: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6074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5B00EE11-9068-4E74-8438-3F6BE68244BD}"/>
              </a:ext>
            </a:extLst>
          </p:cNvPr>
          <p:cNvGraphicFramePr>
            <a:graphicFrameLocks noGrp="1"/>
          </p:cNvGraphicFramePr>
          <p:nvPr>
            <p:extLst>
              <p:ext uri="{D42A27DB-BD31-4B8C-83A1-F6EECF244321}">
                <p14:modId xmlns:p14="http://schemas.microsoft.com/office/powerpoint/2010/main" val="3396895745"/>
              </p:ext>
            </p:extLst>
          </p:nvPr>
        </p:nvGraphicFramePr>
        <p:xfrm>
          <a:off x="347133" y="299307"/>
          <a:ext cx="11514666" cy="5769920"/>
        </p:xfrm>
        <a:graphic>
          <a:graphicData uri="http://schemas.openxmlformats.org/drawingml/2006/table">
            <a:tbl>
              <a:tblPr firstRow="1" bandRow="1">
                <a:tableStyleId>{5940675A-B579-460E-94D1-54222C63F5DA}</a:tableStyleId>
              </a:tblPr>
              <a:tblGrid>
                <a:gridCol w="1919111">
                  <a:extLst>
                    <a:ext uri="{9D8B030D-6E8A-4147-A177-3AD203B41FA5}">
                      <a16:colId xmlns:a16="http://schemas.microsoft.com/office/drawing/2014/main" xmlns="" val="1988045768"/>
                    </a:ext>
                  </a:extLst>
                </a:gridCol>
                <a:gridCol w="1919111">
                  <a:extLst>
                    <a:ext uri="{9D8B030D-6E8A-4147-A177-3AD203B41FA5}">
                      <a16:colId xmlns:a16="http://schemas.microsoft.com/office/drawing/2014/main" xmlns="" val="694569702"/>
                    </a:ext>
                  </a:extLst>
                </a:gridCol>
                <a:gridCol w="1919111">
                  <a:extLst>
                    <a:ext uri="{9D8B030D-6E8A-4147-A177-3AD203B41FA5}">
                      <a16:colId xmlns:a16="http://schemas.microsoft.com/office/drawing/2014/main" xmlns="" val="2268552234"/>
                    </a:ext>
                  </a:extLst>
                </a:gridCol>
                <a:gridCol w="1919111">
                  <a:extLst>
                    <a:ext uri="{9D8B030D-6E8A-4147-A177-3AD203B41FA5}">
                      <a16:colId xmlns:a16="http://schemas.microsoft.com/office/drawing/2014/main" xmlns="" val="2419153379"/>
                    </a:ext>
                  </a:extLst>
                </a:gridCol>
                <a:gridCol w="1919111">
                  <a:extLst>
                    <a:ext uri="{9D8B030D-6E8A-4147-A177-3AD203B41FA5}">
                      <a16:colId xmlns:a16="http://schemas.microsoft.com/office/drawing/2014/main" xmlns="" val="2309328029"/>
                    </a:ext>
                  </a:extLst>
                </a:gridCol>
                <a:gridCol w="1919111">
                  <a:extLst>
                    <a:ext uri="{9D8B030D-6E8A-4147-A177-3AD203B41FA5}">
                      <a16:colId xmlns:a16="http://schemas.microsoft.com/office/drawing/2014/main" xmlns="" val="654230178"/>
                    </a:ext>
                  </a:extLst>
                </a:gridCol>
              </a:tblGrid>
              <a:tr h="1442480">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4044428657"/>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2812961732"/>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859905986"/>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b="1" dirty="0">
                        <a:solidFill>
                          <a:schemeClr val="accent1">
                            <a:lumMod val="50000"/>
                          </a:schemeClr>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2264953687"/>
                  </a:ext>
                </a:extLst>
              </a:tr>
            </a:tbl>
          </a:graphicData>
        </a:graphic>
      </p:graphicFrame>
      <p:sp>
        <p:nvSpPr>
          <p:cNvPr id="5" name="TextBox 4"/>
          <p:cNvSpPr txBox="1"/>
          <p:nvPr/>
        </p:nvSpPr>
        <p:spPr>
          <a:xfrm rot="10800000" flipV="1">
            <a:off x="73495" y="1239277"/>
            <a:ext cx="1359245" cy="584775"/>
          </a:xfrm>
          <a:prstGeom prst="rect">
            <a:avLst/>
          </a:prstGeom>
          <a:noFill/>
        </p:spPr>
        <p:txBody>
          <a:bodyPr wrap="square" rtlCol="0">
            <a:spAutoFit/>
          </a:bodyPr>
          <a:lstStyle/>
          <a:p>
            <a:pPr lvl="0" algn="ctr">
              <a:defRPr/>
            </a:pPr>
            <a:r>
              <a:rPr lang="en-GB" sz="3200" noProof="0" dirty="0">
                <a:solidFill>
                  <a:srgbClr val="E65D00"/>
                </a:solidFill>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lto</a:t>
            </a:r>
          </a:p>
        </p:txBody>
      </p:sp>
      <p:sp>
        <p:nvSpPr>
          <p:cNvPr id="6" name="TextBox 5">
            <a:extLst>
              <a:ext uri="{FF2B5EF4-FFF2-40B4-BE49-F238E27FC236}">
                <a16:creationId xmlns:a16="http://schemas.microsoft.com/office/drawing/2014/main" xmlns="" id="{27545A5E-73DA-49E9-BB52-FBAA40BA9B21}"/>
              </a:ext>
            </a:extLst>
          </p:cNvPr>
          <p:cNvSpPr txBox="1"/>
          <p:nvPr/>
        </p:nvSpPr>
        <p:spPr>
          <a:xfrm>
            <a:off x="323387" y="17966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7" name="TextBox 6">
            <a:extLst>
              <a:ext uri="{FF2B5EF4-FFF2-40B4-BE49-F238E27FC236}">
                <a16:creationId xmlns:a16="http://schemas.microsoft.com/office/drawing/2014/main" xmlns="" id="{39F0888F-A463-4264-913D-6587DF2B0911}"/>
              </a:ext>
            </a:extLst>
          </p:cNvPr>
          <p:cNvSpPr txBox="1"/>
          <p:nvPr/>
        </p:nvSpPr>
        <p:spPr>
          <a:xfrm>
            <a:off x="2111105" y="14463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e</a:t>
            </a:r>
          </a:p>
        </p:txBody>
      </p:sp>
      <p:sp>
        <p:nvSpPr>
          <p:cNvPr id="8" name="TextBox 7">
            <a:extLst>
              <a:ext uri="{FF2B5EF4-FFF2-40B4-BE49-F238E27FC236}">
                <a16:creationId xmlns:a16="http://schemas.microsoft.com/office/drawing/2014/main" xmlns="" id="{996F03CA-4393-4B59-82AE-47D2DDCE7FC2}"/>
              </a:ext>
            </a:extLst>
          </p:cNvPr>
          <p:cNvSpPr txBox="1"/>
          <p:nvPr/>
        </p:nvSpPr>
        <p:spPr>
          <a:xfrm rot="10800000" flipV="1">
            <a:off x="2142123" y="1228945"/>
            <a:ext cx="2208598" cy="584775"/>
          </a:xfrm>
          <a:prstGeom prst="rect">
            <a:avLst/>
          </a:prstGeom>
          <a:noFill/>
        </p:spPr>
        <p:txBody>
          <a:bodyPr wrap="square" rtlCol="0">
            <a:spAutoFit/>
          </a:bodyPr>
          <a:lstStyle/>
          <a:p>
            <a:pPr lvl="0" algn="ctr">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e</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l</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e</a:t>
            </a:r>
            <a:r>
              <a:rPr lang="en-GB" sz="3200" dirty="0" err="1">
                <a:solidFill>
                  <a:srgbClr val="5B9BD5">
                    <a:lumMod val="50000"/>
                  </a:srgbClr>
                </a:solidFill>
                <a:latin typeface="Century Gothic" panose="020B0502020202020204" pitchFamily="34" charset="0"/>
                <a:cs typeface="Calibri" panose="020F0502020204030204" pitchFamily="34" charset="0"/>
              </a:rPr>
              <a:t>fant</a:t>
            </a:r>
            <a:r>
              <a:rPr lang="en-GB" sz="3200" dirty="0" err="1">
                <a:solidFill>
                  <a:srgbClr val="E65D00"/>
                </a:solidFill>
                <a:latin typeface="Century Gothic" panose="020B0502020202020204" pitchFamily="34" charset="0"/>
                <a:cs typeface="Calibri" panose="020F0502020204030204" pitchFamily="34" charset="0"/>
              </a:rPr>
              <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E03C17A7-4D3C-4F7A-A902-2FFD30051486}"/>
              </a:ext>
            </a:extLst>
          </p:cNvPr>
          <p:cNvSpPr txBox="1"/>
          <p:nvPr/>
        </p:nvSpPr>
        <p:spPr>
          <a:xfrm>
            <a:off x="4163508" y="19193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10" name="TextBox 9">
            <a:extLst>
              <a:ext uri="{FF2B5EF4-FFF2-40B4-BE49-F238E27FC236}">
                <a16:creationId xmlns:a16="http://schemas.microsoft.com/office/drawing/2014/main" xmlns="" id="{21965192-8A44-404D-A8A2-7FE4D3B6FB7A}"/>
              </a:ext>
            </a:extLst>
          </p:cNvPr>
          <p:cNvSpPr txBox="1"/>
          <p:nvPr/>
        </p:nvSpPr>
        <p:spPr>
          <a:xfrm rot="10800000" flipV="1">
            <a:off x="4426576" y="124579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dea</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56062E12-3005-440B-9F4D-0DE861F6A42E}"/>
              </a:ext>
            </a:extLst>
          </p:cNvPr>
          <p:cNvSpPr txBox="1"/>
          <p:nvPr/>
        </p:nvSpPr>
        <p:spPr>
          <a:xfrm>
            <a:off x="6056020" y="181630"/>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a:t>
            </a:r>
          </a:p>
        </p:txBody>
      </p:sp>
      <p:sp>
        <p:nvSpPr>
          <p:cNvPr id="12" name="TextBox 11">
            <a:extLst>
              <a:ext uri="{FF2B5EF4-FFF2-40B4-BE49-F238E27FC236}">
                <a16:creationId xmlns:a16="http://schemas.microsoft.com/office/drawing/2014/main" xmlns="" id="{C9F86A72-63E1-4A58-8244-EBCBEBDC45B4}"/>
              </a:ext>
            </a:extLst>
          </p:cNvPr>
          <p:cNvSpPr txBox="1"/>
          <p:nvPr/>
        </p:nvSpPr>
        <p:spPr>
          <a:xfrm>
            <a:off x="7974444" y="17966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 name="TextBox 12">
            <a:extLst>
              <a:ext uri="{FF2B5EF4-FFF2-40B4-BE49-F238E27FC236}">
                <a16:creationId xmlns:a16="http://schemas.microsoft.com/office/drawing/2014/main" xmlns="" id="{21E497C2-6813-45CF-9B5F-EA40A2480F0D}"/>
              </a:ext>
            </a:extLst>
          </p:cNvPr>
          <p:cNvSpPr txBox="1"/>
          <p:nvPr/>
        </p:nvSpPr>
        <p:spPr>
          <a:xfrm rot="10800000" flipV="1">
            <a:off x="6700299" y="72893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y</a:t>
            </a:r>
            <a:r>
              <a:rPr lang="en-GB" sz="3200" dirty="0">
                <a:solidFill>
                  <a:srgbClr val="E65D00"/>
                </a:solidFill>
                <a:latin typeface="Century Gothic" panose="020B0502020202020204" pitchFamily="34" charset="0"/>
                <a:cs typeface="Calibri" panose="020F0502020204030204" pitchFamily="34" charset="0"/>
              </a:rPr>
              <a:t>o</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014393F9-EBBB-46AE-A196-D335BA83A5BF}"/>
              </a:ext>
            </a:extLst>
          </p:cNvPr>
          <p:cNvSpPr txBox="1"/>
          <p:nvPr/>
        </p:nvSpPr>
        <p:spPr>
          <a:xfrm>
            <a:off x="9918121" y="22838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ll</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xmlns="" id="{8F5AD61F-FF38-4B02-B6A5-FD573E6CA9AA}"/>
              </a:ext>
            </a:extLst>
          </p:cNvPr>
          <p:cNvSpPr txBox="1"/>
          <p:nvPr/>
        </p:nvSpPr>
        <p:spPr>
          <a:xfrm rot="10800000" flipV="1">
            <a:off x="7643293" y="1247925"/>
            <a:ext cx="27696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a:t>
            </a:r>
            <a:r>
              <a:rPr lang="en-GB" sz="3200" dirty="0" err="1">
                <a:solidFill>
                  <a:srgbClr val="5B9BD5">
                    <a:lumMod val="50000"/>
                  </a:srgbClr>
                </a:solidFill>
                <a:latin typeface="Century Gothic" panose="020B0502020202020204" pitchFamily="34" charset="0"/>
                <a:cs typeface="Calibri" panose="020F0502020204030204" pitchFamily="34" charset="0"/>
              </a:rPr>
              <a:t>niverso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A5EA739B-5F9B-49F0-9FB7-66EAED3AA8BD}"/>
              </a:ext>
            </a:extLst>
          </p:cNvPr>
          <p:cNvSpPr txBox="1"/>
          <p:nvPr/>
        </p:nvSpPr>
        <p:spPr>
          <a:xfrm>
            <a:off x="2225783" y="1613079"/>
            <a:ext cx="684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5B9BD5">
                    <a:lumMod val="50000"/>
                  </a:srgbClr>
                </a:solidFill>
                <a:latin typeface="Century Gothic" panose="020B0502020202020204" pitchFamily="34" charset="0"/>
              </a:rPr>
              <a:t>co</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xmlns="" id="{43E99237-64FE-4D6D-A43C-959E364F8A43}"/>
              </a:ext>
            </a:extLst>
          </p:cNvPr>
          <p:cNvSpPr txBox="1"/>
          <p:nvPr/>
        </p:nvSpPr>
        <p:spPr>
          <a:xfrm rot="10800000" flipV="1">
            <a:off x="2442849" y="2695443"/>
            <a:ext cx="16028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E65D00"/>
                </a:solidFill>
                <a:latin typeface="Century Gothic" panose="020B0502020202020204" pitchFamily="34" charset="0"/>
                <a:cs typeface="Calibri" panose="020F0502020204030204" pitchFamily="34" charset="0"/>
              </a:rPr>
              <a:t>co</a:t>
            </a:r>
            <a:r>
              <a:rPr lang="en-GB" sz="3200" dirty="0">
                <a:solidFill>
                  <a:srgbClr val="5B9BD5">
                    <a:lumMod val="50000"/>
                  </a:srgbClr>
                </a:solidFill>
                <a:latin typeface="Century Gothic" panose="020B0502020202020204" pitchFamily="34" charset="0"/>
                <a:cs typeface="Calibri" panose="020F0502020204030204" pitchFamily="34" charset="0"/>
              </a:rPr>
              <a:t>mer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0C330699-1A94-4A4B-BBFC-17CFB512D299}"/>
              </a:ext>
            </a:extLst>
          </p:cNvPr>
          <p:cNvSpPr txBox="1"/>
          <p:nvPr/>
        </p:nvSpPr>
        <p:spPr>
          <a:xfrm>
            <a:off x="4123732" y="1584139"/>
            <a:ext cx="742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cu</a:t>
            </a:r>
          </a:p>
        </p:txBody>
      </p:sp>
      <p:sp>
        <p:nvSpPr>
          <p:cNvPr id="19" name="TextBox 18">
            <a:extLst>
              <a:ext uri="{FF2B5EF4-FFF2-40B4-BE49-F238E27FC236}">
                <a16:creationId xmlns:a16="http://schemas.microsoft.com/office/drawing/2014/main" xmlns="" id="{35ED4ED2-76E4-4B1D-8687-EA430F13F0A9}"/>
              </a:ext>
            </a:extLst>
          </p:cNvPr>
          <p:cNvSpPr txBox="1"/>
          <p:nvPr/>
        </p:nvSpPr>
        <p:spPr>
          <a:xfrm rot="10800000" flipV="1">
            <a:off x="4332950" y="2627557"/>
            <a:ext cx="1705980" cy="584775"/>
          </a:xfrm>
          <a:prstGeom prst="rect">
            <a:avLst/>
          </a:prstGeom>
          <a:noFill/>
        </p:spPr>
        <p:txBody>
          <a:bodyPr wrap="square" rtlCol="0">
            <a:spAutoFit/>
          </a:bodyPr>
          <a:lstStyle/>
          <a:p>
            <a:pPr lvl="0" algn="ctr">
              <a:defRPr/>
            </a:pPr>
            <a:r>
              <a:rPr lang="en-GB" sz="3200" dirty="0">
                <a:solidFill>
                  <a:srgbClr val="E65D00"/>
                </a:solidFill>
                <a:latin typeface="Century Gothic" panose="020B0502020202020204" pitchFamily="34" charset="0"/>
                <a:cs typeface="Calibri" panose="020F0502020204030204" pitchFamily="34" charset="0"/>
              </a:rPr>
              <a:t>cu</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erpo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CEDDBBF8-14E6-4509-8F5F-F5EF5CC01E85}"/>
              </a:ext>
            </a:extLst>
          </p:cNvPr>
          <p:cNvSpPr txBox="1"/>
          <p:nvPr/>
        </p:nvSpPr>
        <p:spPr>
          <a:xfrm rot="10800000" flipV="1">
            <a:off x="6273460" y="2668954"/>
            <a:ext cx="16319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ce</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rca</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1DBEB9ED-2A1F-4697-A09B-456FE6C025FE}"/>
              </a:ext>
            </a:extLst>
          </p:cNvPr>
          <p:cNvSpPr txBox="1"/>
          <p:nvPr/>
        </p:nvSpPr>
        <p:spPr>
          <a:xfrm>
            <a:off x="6083927" y="1612945"/>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xmlns="" id="{1084D522-55E2-4A5B-8A07-01AAE18E1CC8}"/>
              </a:ext>
            </a:extLst>
          </p:cNvPr>
          <p:cNvSpPr txBox="1"/>
          <p:nvPr/>
        </p:nvSpPr>
        <p:spPr>
          <a:xfrm rot="10800000" flipV="1">
            <a:off x="8342561" y="2687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ci</a:t>
            </a:r>
            <a:r>
              <a:rPr lang="en-GB" sz="3200" dirty="0" err="1">
                <a:solidFill>
                  <a:srgbClr val="5B9BD5">
                    <a:lumMod val="50000"/>
                  </a:srgbClr>
                </a:solidFill>
                <a:latin typeface="Century Gothic" panose="020B0502020202020204" pitchFamily="34" charset="0"/>
                <a:cs typeface="Calibri" panose="020F0502020204030204" pitchFamily="34" charset="0"/>
              </a:rPr>
              <a:t>erto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2D84058D-C626-482F-BA91-88500C8F938A}"/>
              </a:ext>
            </a:extLst>
          </p:cNvPr>
          <p:cNvSpPr txBox="1"/>
          <p:nvPr/>
        </p:nvSpPr>
        <p:spPr>
          <a:xfrm>
            <a:off x="7996389" y="164201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ci</a:t>
            </a:r>
          </a:p>
        </p:txBody>
      </p:sp>
      <p:sp>
        <p:nvSpPr>
          <p:cNvPr id="24" name="TextBox 23">
            <a:extLst>
              <a:ext uri="{FF2B5EF4-FFF2-40B4-BE49-F238E27FC236}">
                <a16:creationId xmlns:a16="http://schemas.microsoft.com/office/drawing/2014/main" xmlns="" id="{97A45DCB-28B8-4DF2-9802-A456A60B9B9A}"/>
              </a:ext>
            </a:extLst>
          </p:cNvPr>
          <p:cNvSpPr txBox="1"/>
          <p:nvPr/>
        </p:nvSpPr>
        <p:spPr>
          <a:xfrm rot="10800000" flipV="1">
            <a:off x="10252850" y="269832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E65D00"/>
                </a:solidFill>
                <a:latin typeface="Century Gothic" panose="020B0502020202020204" pitchFamily="34" charset="0"/>
                <a:cs typeface="Calibri" panose="020F0502020204030204" pitchFamily="34" charset="0"/>
              </a:rPr>
              <a:t>z</a:t>
            </a:r>
            <a:r>
              <a:rPr lang="en-GB" sz="3200" dirty="0">
                <a:solidFill>
                  <a:srgbClr val="5B9BD5">
                    <a:lumMod val="50000"/>
                  </a:srgbClr>
                </a:solidFill>
                <a:latin typeface="Century Gothic" panose="020B0502020202020204" pitchFamily="34" charset="0"/>
                <a:cs typeface="Calibri" panose="020F0502020204030204" pitchFamily="34" charset="0"/>
              </a:rPr>
              <a:t>ona</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74D7DA4E-2E3C-4902-91E3-956B2ED8568F}"/>
              </a:ext>
            </a:extLst>
          </p:cNvPr>
          <p:cNvSpPr txBox="1"/>
          <p:nvPr/>
        </p:nvSpPr>
        <p:spPr>
          <a:xfrm>
            <a:off x="2193144" y="306354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go</a:t>
            </a:r>
          </a:p>
        </p:txBody>
      </p:sp>
      <p:sp>
        <p:nvSpPr>
          <p:cNvPr id="26" name="TextBox 25">
            <a:extLst>
              <a:ext uri="{FF2B5EF4-FFF2-40B4-BE49-F238E27FC236}">
                <a16:creationId xmlns:a16="http://schemas.microsoft.com/office/drawing/2014/main" xmlns="" id="{30EB85E3-56EB-4612-B609-3B14E89B4C41}"/>
              </a:ext>
            </a:extLst>
          </p:cNvPr>
          <p:cNvSpPr txBox="1"/>
          <p:nvPr/>
        </p:nvSpPr>
        <p:spPr>
          <a:xfrm rot="10800000" flipV="1">
            <a:off x="2964887" y="407697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65D00"/>
                </a:solidFill>
                <a:latin typeface="Century Gothic" panose="020B0502020202020204" pitchFamily="34" charset="0"/>
                <a:cs typeface="Calibri" panose="020F0502020204030204" pitchFamily="34" charset="0"/>
              </a:rPr>
              <a:t>go</a:t>
            </a:r>
            <a:r>
              <a:rPr lang="en-GB" sz="3200" dirty="0" err="1">
                <a:solidFill>
                  <a:srgbClr val="5B9BD5">
                    <a:lumMod val="50000"/>
                  </a:srgbClr>
                </a:solidFill>
                <a:latin typeface="Century Gothic" panose="020B0502020202020204" pitchFamily="34" charset="0"/>
                <a:cs typeface="Calibri" panose="020F0502020204030204" pitchFamily="34" charset="0"/>
              </a:rPr>
              <a:t>l</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xmlns="" id="{0274EA15-8BBA-40D4-BB2D-8167BA6E09E9}"/>
              </a:ext>
            </a:extLst>
          </p:cNvPr>
          <p:cNvSpPr txBox="1"/>
          <p:nvPr/>
        </p:nvSpPr>
        <p:spPr>
          <a:xfrm>
            <a:off x="4130161" y="3043403"/>
            <a:ext cx="8127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xmlns="" id="{62C49B10-00BF-49E6-A895-1F83B78E6B83}"/>
              </a:ext>
            </a:extLst>
          </p:cNvPr>
          <p:cNvSpPr txBox="1"/>
          <p:nvPr/>
        </p:nvSpPr>
        <p:spPr>
          <a:xfrm rot="10800000" flipV="1">
            <a:off x="3889657" y="4098372"/>
            <a:ext cx="2578967" cy="523220"/>
          </a:xfrm>
          <a:prstGeom prst="rect">
            <a:avLst/>
          </a:prstGeom>
          <a:noFill/>
        </p:spPr>
        <p:txBody>
          <a:bodyPr wrap="square" rtlCol="0">
            <a:spAutoFit/>
          </a:bodyPr>
          <a:lstStyle/>
          <a:p>
            <a:pPr lvl="0" algn="ctr">
              <a:defRPr/>
            </a:pPr>
            <a:r>
              <a:rPr lang="en-GB" sz="2800" dirty="0" err="1">
                <a:solidFill>
                  <a:srgbClr val="5B9BD5">
                    <a:lumMod val="50000"/>
                  </a:srgbClr>
                </a:solidFill>
                <a:latin typeface="Century Gothic" panose="020B0502020202020204" pitchFamily="34" charset="0"/>
                <a:cs typeface="Calibri" panose="020F0502020204030204" pitchFamily="34" charset="0"/>
              </a:rPr>
              <a:t>pre</a:t>
            </a:r>
            <a:r>
              <a:rPr lang="en-GB" sz="2800" dirty="0" err="1">
                <a:solidFill>
                  <a:srgbClr val="E65D00"/>
                </a:solidFill>
                <a:latin typeface="Century Gothic" panose="020B0502020202020204" pitchFamily="34" charset="0"/>
                <a:cs typeface="Calibri" panose="020F0502020204030204" pitchFamily="34" charset="0"/>
              </a:rPr>
              <a:t>gu</a:t>
            </a:r>
            <a:r>
              <a:rPr lang="en-GB" sz="2800" dirty="0" err="1">
                <a:solidFill>
                  <a:srgbClr val="5B9BD5">
                    <a:lumMod val="50000"/>
                  </a:srgbClr>
                </a:solidFill>
                <a:latin typeface="Century Gothic" panose="020B0502020202020204" pitchFamily="34" charset="0"/>
                <a:cs typeface="Calibri" panose="020F0502020204030204" pitchFamily="34" charset="0"/>
              </a:rPr>
              <a:t>ntar</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xmlns="" id="{DF8E537E-0A92-4C3F-A84C-B7641CD6E24F}"/>
              </a:ext>
            </a:extLst>
          </p:cNvPr>
          <p:cNvSpPr txBox="1"/>
          <p:nvPr/>
        </p:nvSpPr>
        <p:spPr>
          <a:xfrm>
            <a:off x="6057639" y="3034894"/>
            <a:ext cx="81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xmlns="" id="{C83EC0DD-C666-4BE1-A219-EACDF3FCF29A}"/>
              </a:ext>
            </a:extLst>
          </p:cNvPr>
          <p:cNvSpPr txBox="1"/>
          <p:nvPr/>
        </p:nvSpPr>
        <p:spPr>
          <a:xfrm rot="10800000" flipV="1">
            <a:off x="6197007" y="4076970"/>
            <a:ext cx="17473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65D00"/>
                </a:solidFill>
                <a:latin typeface="Century Gothic" panose="020B0502020202020204" pitchFamily="34" charset="0"/>
                <a:cs typeface="Calibri" panose="020F0502020204030204" pitchFamily="34" charset="0"/>
              </a:rPr>
              <a:t>ge</a:t>
            </a:r>
            <a:r>
              <a:rPr lang="en-GB" sz="3200" dirty="0" err="1">
                <a:solidFill>
                  <a:srgbClr val="5B9BD5">
                    <a:lumMod val="50000"/>
                  </a:srgbClr>
                </a:solidFill>
                <a:latin typeface="Century Gothic" panose="020B0502020202020204" pitchFamily="34" charset="0"/>
                <a:cs typeface="Calibri" panose="020F0502020204030204" pitchFamily="34" charset="0"/>
              </a:rPr>
              <a:t>nte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xmlns="" id="{9351C3B1-1F70-43C0-A675-D42A0D00E041}"/>
              </a:ext>
            </a:extLst>
          </p:cNvPr>
          <p:cNvSpPr txBox="1"/>
          <p:nvPr/>
        </p:nvSpPr>
        <p:spPr>
          <a:xfrm>
            <a:off x="9930819" y="312886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j</a:t>
            </a:r>
          </a:p>
        </p:txBody>
      </p:sp>
      <p:sp>
        <p:nvSpPr>
          <p:cNvPr id="32" name="TextBox 31">
            <a:extLst>
              <a:ext uri="{FF2B5EF4-FFF2-40B4-BE49-F238E27FC236}">
                <a16:creationId xmlns:a16="http://schemas.microsoft.com/office/drawing/2014/main" xmlns="" id="{5D8D2485-8D4A-4D28-A36A-CC9EC8E7A802}"/>
              </a:ext>
            </a:extLst>
          </p:cNvPr>
          <p:cNvSpPr txBox="1"/>
          <p:nvPr/>
        </p:nvSpPr>
        <p:spPr>
          <a:xfrm rot="10800000" flipV="1">
            <a:off x="7960823" y="4071872"/>
            <a:ext cx="21346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B9BD5">
                    <a:lumMod val="50000"/>
                  </a:srgbClr>
                </a:solidFill>
                <a:latin typeface="Century Gothic" panose="020B0502020202020204" pitchFamily="34" charset="0"/>
                <a:cs typeface="Calibri" panose="020F0502020204030204" pitchFamily="34" charset="0"/>
              </a:rPr>
              <a:t>ima</a:t>
            </a:r>
            <a:r>
              <a:rPr lang="en-GB" sz="3200" dirty="0" err="1">
                <a:solidFill>
                  <a:srgbClr val="E65D00"/>
                </a:solidFill>
                <a:latin typeface="Century Gothic" panose="020B0502020202020204" pitchFamily="34" charset="0"/>
                <a:cs typeface="Calibri" panose="020F0502020204030204" pitchFamily="34" charset="0"/>
              </a:rPr>
              <a:t>gi</a:t>
            </a:r>
            <a:r>
              <a:rPr lang="en-GB" sz="3200" dirty="0" err="1">
                <a:solidFill>
                  <a:srgbClr val="5B9BD5">
                    <a:lumMod val="50000"/>
                  </a:srgbClr>
                </a:solidFill>
                <a:latin typeface="Century Gothic" panose="020B0502020202020204" pitchFamily="34" charset="0"/>
                <a:cs typeface="Calibri" panose="020F0502020204030204" pitchFamily="34" charset="0"/>
              </a:rPr>
              <a:t>nar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2F8936E1-731C-404F-9C28-6691D4531F7B}"/>
              </a:ext>
            </a:extLst>
          </p:cNvPr>
          <p:cNvSpPr txBox="1"/>
          <p:nvPr/>
        </p:nvSpPr>
        <p:spPr>
          <a:xfrm>
            <a:off x="7963859" y="309257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gi</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xmlns="" id="{094B7D7E-86F8-4600-8314-92AD775DA28C}"/>
              </a:ext>
            </a:extLst>
          </p:cNvPr>
          <p:cNvSpPr txBox="1"/>
          <p:nvPr/>
        </p:nvSpPr>
        <p:spPr>
          <a:xfrm rot="10800000" flipV="1">
            <a:off x="10202755" y="406924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B9BD5">
                    <a:lumMod val="50000"/>
                  </a:srgbClr>
                </a:solidFill>
                <a:latin typeface="Century Gothic" panose="020B0502020202020204" pitchFamily="34" charset="0"/>
                <a:cs typeface="Calibri" panose="020F0502020204030204" pitchFamily="34" charset="0"/>
              </a:rPr>
              <a:t>o</a:t>
            </a:r>
            <a:r>
              <a:rPr lang="en-GB" sz="3200" dirty="0" err="1">
                <a:solidFill>
                  <a:srgbClr val="E65D00"/>
                </a:solidFill>
                <a:latin typeface="Century Gothic" panose="020B0502020202020204" pitchFamily="34" charset="0"/>
                <a:cs typeface="Calibri" panose="020F0502020204030204" pitchFamily="34" charset="0"/>
              </a:rPr>
              <a:t>j</a:t>
            </a:r>
            <a:r>
              <a:rPr lang="en-GB" sz="3200" dirty="0" err="1">
                <a:solidFill>
                  <a:srgbClr val="5B9BD5">
                    <a:lumMod val="50000"/>
                  </a:srgbClr>
                </a:solidFill>
                <a:latin typeface="Century Gothic" panose="020B0502020202020204" pitchFamily="34" charset="0"/>
                <a:cs typeface="Calibri" panose="020F0502020204030204" pitchFamily="34" charset="0"/>
              </a:rPr>
              <a:t>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xmlns="" id="{13542DAC-EFE5-46DC-8FA5-026CE595EAF8}"/>
              </a:ext>
            </a:extLst>
          </p:cNvPr>
          <p:cNvSpPr txBox="1"/>
          <p:nvPr/>
        </p:nvSpPr>
        <p:spPr>
          <a:xfrm>
            <a:off x="309030" y="4565998"/>
            <a:ext cx="8537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ñ</a:t>
            </a:r>
          </a:p>
        </p:txBody>
      </p:sp>
      <p:sp>
        <p:nvSpPr>
          <p:cNvPr id="36" name="TextBox 35">
            <a:extLst>
              <a:ext uri="{FF2B5EF4-FFF2-40B4-BE49-F238E27FC236}">
                <a16:creationId xmlns:a16="http://schemas.microsoft.com/office/drawing/2014/main" xmlns="" id="{ED96C7D3-A868-4DAB-86BD-2FE3B06701FC}"/>
              </a:ext>
            </a:extLst>
          </p:cNvPr>
          <p:cNvSpPr txBox="1"/>
          <p:nvPr/>
        </p:nvSpPr>
        <p:spPr>
          <a:xfrm rot="10800000" flipV="1">
            <a:off x="232272" y="5555375"/>
            <a:ext cx="1839630" cy="584775"/>
          </a:xfrm>
          <a:prstGeom prst="rect">
            <a:avLst/>
          </a:prstGeom>
          <a:noFill/>
        </p:spPr>
        <p:txBody>
          <a:bodyPr wrap="square" rtlCol="0">
            <a:spAutoFit/>
          </a:bodyPr>
          <a:lstStyle/>
          <a:p>
            <a:pPr lvl="0" algn="ctr">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espa</a:t>
            </a:r>
            <a:r>
              <a:rPr lang="en-GB" sz="3200" noProof="0" dirty="0" err="1">
                <a:solidFill>
                  <a:srgbClr val="E65D00"/>
                </a:solidFill>
                <a:latin typeface="Century Gothic" panose="020B0502020202020204" pitchFamily="34" charset="0"/>
                <a:cs typeface="Calibri" panose="020F0502020204030204" pitchFamily="34" charset="0"/>
              </a:rPr>
              <a:t>ñ</a:t>
            </a:r>
            <a:r>
              <a:rPr lang="en-GB" sz="3200" dirty="0" err="1">
                <a:solidFill>
                  <a:srgbClr val="5B9BD5">
                    <a:lumMod val="50000"/>
                  </a:srgbClr>
                </a:solidFill>
                <a:latin typeface="Century Gothic" panose="020B0502020202020204" pitchFamily="34" charset="0"/>
                <a:cs typeface="Calibri" panose="020F0502020204030204" pitchFamily="34" charset="0"/>
              </a:rPr>
              <a:t>ol</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xmlns="" id="{7B5C26A8-7B71-4279-9EE2-C510DFC5D38F}"/>
              </a:ext>
            </a:extLst>
          </p:cNvPr>
          <p:cNvSpPr txBox="1"/>
          <p:nvPr/>
        </p:nvSpPr>
        <p:spPr>
          <a:xfrm>
            <a:off x="1887486" y="451197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n</a:t>
            </a:r>
          </a:p>
        </p:txBody>
      </p:sp>
      <p:sp>
        <p:nvSpPr>
          <p:cNvPr id="38" name="TextBox 37">
            <a:extLst>
              <a:ext uri="{FF2B5EF4-FFF2-40B4-BE49-F238E27FC236}">
                <a16:creationId xmlns:a16="http://schemas.microsoft.com/office/drawing/2014/main" xmlns="" id="{F3E63A21-1BDE-476A-92C2-8EB9BD70FE3F}"/>
              </a:ext>
            </a:extLst>
          </p:cNvPr>
          <p:cNvSpPr txBox="1"/>
          <p:nvPr/>
        </p:nvSpPr>
        <p:spPr>
          <a:xfrm rot="10800000" flipV="1">
            <a:off x="2250654" y="556422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65D00"/>
                </a:solidFill>
                <a:latin typeface="Century Gothic" panose="020B0502020202020204" pitchFamily="34" charset="0"/>
                <a:cs typeface="Arial" panose="020B0604020202020204" pitchFamily="34" charset="0"/>
              </a:rPr>
              <a:t>v</a:t>
            </a:r>
            <a:r>
              <a:rPr lang="en-GB" sz="3200" dirty="0" err="1">
                <a:solidFill>
                  <a:srgbClr val="5B9BD5">
                    <a:lumMod val="50000"/>
                  </a:srgbClr>
                </a:solidFill>
                <a:latin typeface="Century Gothic" panose="020B0502020202020204" pitchFamily="34" charset="0"/>
                <a:cs typeface="Calibri" panose="020F0502020204030204" pitchFamily="34" charset="0"/>
              </a:rPr>
              <a:t>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r</a:t>
            </a:r>
          </a:p>
        </p:txBody>
      </p:sp>
      <p:sp>
        <p:nvSpPr>
          <p:cNvPr id="39" name="TextBox 38">
            <a:extLst>
              <a:ext uri="{FF2B5EF4-FFF2-40B4-BE49-F238E27FC236}">
                <a16:creationId xmlns:a16="http://schemas.microsoft.com/office/drawing/2014/main" xmlns="" id="{D41C6E57-4D35-4169-9849-ED23F8D3C62C}"/>
              </a:ext>
            </a:extLst>
          </p:cNvPr>
          <p:cNvSpPr txBox="1"/>
          <p:nvPr/>
        </p:nvSpPr>
        <p:spPr>
          <a:xfrm>
            <a:off x="2256332" y="4495255"/>
            <a:ext cx="796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v</a:t>
            </a:r>
          </a:p>
        </p:txBody>
      </p:sp>
      <p:sp>
        <p:nvSpPr>
          <p:cNvPr id="40" name="TextBox 39">
            <a:extLst>
              <a:ext uri="{FF2B5EF4-FFF2-40B4-BE49-F238E27FC236}">
                <a16:creationId xmlns:a16="http://schemas.microsoft.com/office/drawing/2014/main" xmlns="" id="{D774E798-DCC0-4A23-9F7F-2542DFEF1E6F}"/>
              </a:ext>
            </a:extLst>
          </p:cNvPr>
          <p:cNvSpPr txBox="1"/>
          <p:nvPr/>
        </p:nvSpPr>
        <p:spPr>
          <a:xfrm rot="10800000" flipV="1">
            <a:off x="4076756" y="55164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pe</a:t>
            </a:r>
            <a:r>
              <a:rPr lang="en-GB" sz="3200" dirty="0" err="1">
                <a:solidFill>
                  <a:srgbClr val="E65D00"/>
                </a:solidFill>
                <a:latin typeface="Century Gothic" panose="020B0502020202020204" pitchFamily="34" charset="0"/>
                <a:cs typeface="Calibri" panose="020F0502020204030204" pitchFamily="34" charset="0"/>
              </a:rPr>
              <a:t>rr</a:t>
            </a:r>
            <a:r>
              <a:rPr lang="en-GB" sz="3200" dirty="0" err="1">
                <a:solidFill>
                  <a:srgbClr val="5B9BD5">
                    <a:lumMod val="50000"/>
                  </a:srgbClr>
                </a:solidFill>
                <a:latin typeface="Century Gothic" panose="020B0502020202020204" pitchFamily="34" charset="0"/>
                <a:cs typeface="Calibri" panose="020F0502020204030204" pitchFamily="34" charset="0"/>
              </a:rPr>
              <a:t>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xmlns="" id="{763C53C1-83E6-4BCE-AC51-787BF2C39253}"/>
              </a:ext>
            </a:extLst>
          </p:cNvPr>
          <p:cNvSpPr txBox="1"/>
          <p:nvPr/>
        </p:nvSpPr>
        <p:spPr>
          <a:xfrm>
            <a:off x="4150484" y="4535954"/>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rr</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xmlns="" id="{4C4B103E-2AC9-42E0-ADCB-E68C5C630067}"/>
              </a:ext>
            </a:extLst>
          </p:cNvPr>
          <p:cNvSpPr txBox="1"/>
          <p:nvPr/>
        </p:nvSpPr>
        <p:spPr>
          <a:xfrm rot="10800000" flipV="1">
            <a:off x="6300830" y="5552080"/>
            <a:ext cx="1554061" cy="584775"/>
          </a:xfrm>
          <a:prstGeom prst="rect">
            <a:avLst/>
          </a:prstGeom>
          <a:noFill/>
        </p:spPr>
        <p:txBody>
          <a:bodyPr wrap="square" rtlCol="0">
            <a:spAutoFit/>
          </a:bodyPr>
          <a:lstStyle/>
          <a:p>
            <a:pPr lvl="0" algn="ctr">
              <a:defRPr/>
            </a:pPr>
            <a:r>
              <a:rPr lang="en-GB" sz="3200" dirty="0" err="1">
                <a:solidFill>
                  <a:srgbClr val="E65D00"/>
                </a:solidFill>
                <a:latin typeface="Century Gothic" panose="020B0502020202020204" pitchFamily="34" charset="0"/>
                <a:cs typeface="Calibri" panose="020F0502020204030204" pitchFamily="34" charset="0"/>
              </a:rPr>
              <a:t>h</a:t>
            </a:r>
            <a:r>
              <a:rPr lang="en-GB" sz="3200" dirty="0" err="1">
                <a:solidFill>
                  <a:srgbClr val="5B9BD5">
                    <a:lumMod val="50000"/>
                  </a:srgbClr>
                </a:solidFill>
                <a:latin typeface="Century Gothic" panose="020B0502020202020204" pitchFamily="34" charset="0"/>
                <a:cs typeface="Calibri" panose="020F0502020204030204" pitchFamily="34" charset="0"/>
              </a:rPr>
              <a:t>ablar</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xmlns="" id="{975B4752-88C0-49C4-8AEF-D7F978987CBF}"/>
              </a:ext>
            </a:extLst>
          </p:cNvPr>
          <p:cNvSpPr txBox="1"/>
          <p:nvPr/>
        </p:nvSpPr>
        <p:spPr>
          <a:xfrm>
            <a:off x="6054480" y="45214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h</a:t>
            </a:r>
          </a:p>
        </p:txBody>
      </p:sp>
      <p:sp>
        <p:nvSpPr>
          <p:cNvPr id="44" name="TextBox 43">
            <a:extLst>
              <a:ext uri="{FF2B5EF4-FFF2-40B4-BE49-F238E27FC236}">
                <a16:creationId xmlns:a16="http://schemas.microsoft.com/office/drawing/2014/main" xmlns="" id="{7B916371-9E01-470E-AAFB-F168B5C88AF7}"/>
              </a:ext>
            </a:extLst>
          </p:cNvPr>
          <p:cNvSpPr txBox="1"/>
          <p:nvPr/>
        </p:nvSpPr>
        <p:spPr>
          <a:xfrm rot="10800000" flipV="1">
            <a:off x="7968500" y="4906292"/>
            <a:ext cx="1030267" cy="369332"/>
          </a:xfrm>
          <a:prstGeom prst="rect">
            <a:avLst/>
          </a:prstGeom>
          <a:noFill/>
        </p:spPr>
        <p:txBody>
          <a:bodyPr wrap="square" rtlCol="0">
            <a:spAutoFit/>
          </a:bodyPr>
          <a:lstStyle/>
          <a:p>
            <a:pPr lvl="0" algn="ctr">
              <a:defRPr/>
            </a:pPr>
            <a:r>
              <a:rPr lang="en-GB" noProof="0" dirty="0" err="1">
                <a:solidFill>
                  <a:srgbClr val="5B9BD5">
                    <a:lumMod val="50000"/>
                  </a:srgbClr>
                </a:solidFill>
                <a:latin typeface="Century Gothic" panose="020B0502020202020204" pitchFamily="34" charset="0"/>
                <a:cs typeface="Calibri" panose="020F0502020204030204" pitchFamily="34" charset="0"/>
              </a:rPr>
              <a:t>por</a:t>
            </a:r>
            <a:r>
              <a:rPr lang="en-GB" dirty="0">
                <a:solidFill>
                  <a:srgbClr val="E65D00"/>
                </a:solidFill>
                <a:latin typeface="Century Gothic" panose="020B0502020202020204" pitchFamily="34" charset="0"/>
                <a:cs typeface="Calibri" panose="020F0502020204030204" pitchFamily="34" charset="0"/>
              </a:rPr>
              <a:t>que</a:t>
            </a:r>
            <a:endParaRPr kumimoji="0" lang="en-GB"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xmlns="" id="{B03DF363-E700-482A-BC53-0482F6A774B5}"/>
              </a:ext>
            </a:extLst>
          </p:cNvPr>
          <p:cNvSpPr txBox="1"/>
          <p:nvPr/>
        </p:nvSpPr>
        <p:spPr>
          <a:xfrm>
            <a:off x="299487" y="3055048"/>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ga</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xmlns="" id="{CFF633DF-21BB-4D80-AAFB-6FD51031B09E}"/>
              </a:ext>
            </a:extLst>
          </p:cNvPr>
          <p:cNvSpPr txBox="1"/>
          <p:nvPr/>
        </p:nvSpPr>
        <p:spPr>
          <a:xfrm rot="10800000" flipV="1">
            <a:off x="546725" y="4071566"/>
            <a:ext cx="1595398" cy="584775"/>
          </a:xfrm>
          <a:prstGeom prst="rect">
            <a:avLst/>
          </a:prstGeom>
          <a:noFill/>
        </p:spPr>
        <p:txBody>
          <a:bodyPr wrap="square" rtlCol="0">
            <a:spAutoFit/>
          </a:bodyPr>
          <a:lstStyle/>
          <a:p>
            <a:pPr lvl="0" algn="ctr">
              <a:defRPr/>
            </a:pPr>
            <a:r>
              <a:rPr lang="en-GB" sz="3200" dirty="0" err="1">
                <a:solidFill>
                  <a:srgbClr val="E65D00"/>
                </a:solidFill>
                <a:latin typeface="Century Gothic" panose="020B0502020202020204" pitchFamily="34" charset="0"/>
                <a:cs typeface="Calibri" panose="020F0502020204030204" pitchFamily="34" charset="0"/>
              </a:rPr>
              <a:t>ga</a:t>
            </a:r>
            <a:r>
              <a:rPr lang="en-GB" sz="3200" dirty="0" err="1">
                <a:solidFill>
                  <a:srgbClr val="5B9BD5">
                    <a:lumMod val="50000"/>
                  </a:srgbClr>
                </a:solidFill>
                <a:latin typeface="Century Gothic" panose="020B0502020202020204" pitchFamily="34" charset="0"/>
                <a:cs typeface="Calibri" panose="020F0502020204030204" pitchFamily="34" charset="0"/>
              </a:rPr>
              <a:t>nar</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xmlns="" id="{7026BCF3-722A-4F1B-A3F1-136B1C7BB54E}"/>
              </a:ext>
            </a:extLst>
          </p:cNvPr>
          <p:cNvSpPr txBox="1"/>
          <p:nvPr/>
        </p:nvSpPr>
        <p:spPr>
          <a:xfrm>
            <a:off x="281786" y="1609301"/>
            <a:ext cx="913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a:t>
            </a:r>
          </a:p>
        </p:txBody>
      </p:sp>
      <p:sp>
        <p:nvSpPr>
          <p:cNvPr id="48" name="TextBox 47">
            <a:extLst>
              <a:ext uri="{FF2B5EF4-FFF2-40B4-BE49-F238E27FC236}">
                <a16:creationId xmlns:a16="http://schemas.microsoft.com/office/drawing/2014/main" xmlns="" id="{CA8E401A-544D-4E74-A192-EC5C5F5D3657}"/>
              </a:ext>
            </a:extLst>
          </p:cNvPr>
          <p:cNvSpPr txBox="1"/>
          <p:nvPr/>
        </p:nvSpPr>
        <p:spPr>
          <a:xfrm rot="10800000" flipV="1">
            <a:off x="678189" y="2701163"/>
            <a:ext cx="1359245" cy="584775"/>
          </a:xfrm>
          <a:prstGeom prst="rect">
            <a:avLst/>
          </a:prstGeom>
          <a:noFill/>
        </p:spPr>
        <p:txBody>
          <a:bodyPr wrap="square" rtlCol="0">
            <a:spAutoFit/>
          </a:bodyPr>
          <a:lstStyle/>
          <a:p>
            <a:pPr lvl="0" algn="ctr">
              <a:defRPr/>
            </a:pPr>
            <a:r>
              <a:rPr lang="en-GB" sz="3200" dirty="0">
                <a:solidFill>
                  <a:srgbClr val="E65D00"/>
                </a:solidFill>
                <a:latin typeface="Century Gothic" panose="020B0502020202020204" pitchFamily="34" charset="0"/>
                <a:cs typeface="Calibri" panose="020F0502020204030204" pitchFamily="34" charset="0"/>
              </a:rPr>
              <a:t>ca</a:t>
            </a:r>
            <a:r>
              <a:rPr lang="en-GB" sz="3200" dirty="0">
                <a:solidFill>
                  <a:srgbClr val="5B9BD5">
                    <a:lumMod val="50000"/>
                  </a:srgbClr>
                </a:solidFill>
                <a:latin typeface="Century Gothic" panose="020B0502020202020204" pitchFamily="34" charset="0"/>
                <a:cs typeface="Calibri" panose="020F0502020204030204" pitchFamily="34" charset="0"/>
              </a:rPr>
              <a:t>sa</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49" name="Picture 2" descr="Quiet Sign Clip Art">
            <a:extLst>
              <a:ext uri="{FF2B5EF4-FFF2-40B4-BE49-F238E27FC236}">
                <a16:creationId xmlns:a16="http://schemas.microsoft.com/office/drawing/2014/main" xmlns=""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464" y="4986226"/>
            <a:ext cx="343386" cy="4856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http://www.clker.com/cliparts/6/8/c/6/11954360131725219243smick_Silhouette_man.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1121985" y="546183"/>
            <a:ext cx="776685" cy="11783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www.clker.com/cliparts/3/7/8/9/11970890601169574535johnny_automatic_tall_ladder.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7711" y="657004"/>
            <a:ext cx="254035" cy="10373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2021478" y="1164027"/>
            <a:ext cx="272732" cy="59057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7/3/2/b/1194985487751649846contour_elephant.svg.hi.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3718" y="504969"/>
            <a:ext cx="1124718" cy="8529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02767" y="325593"/>
            <a:ext cx="928587" cy="102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descr="C:\Users\wdj\Google Drive\Primary\Y5 SoW\From Tracy\Pronouns\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3756" y="333643"/>
            <a:ext cx="587453" cy="137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http://www.clker.com/cliparts/6/F/G/L/m/K/solar-system-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2370" y="275554"/>
            <a:ext cx="1221535" cy="12215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10224612" y="408557"/>
            <a:ext cx="785130" cy="965336"/>
          </a:xfrm>
          <a:prstGeom prst="rect">
            <a:avLst/>
          </a:prstGeom>
        </p:spPr>
      </p:pic>
      <p:pic>
        <p:nvPicPr>
          <p:cNvPr id="58" name="Picture 4" descr="http://www.clker.com/cliparts/a/1/3/8/11949859511240324938open_book_nae_0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32473" y="372748"/>
            <a:ext cx="749282" cy="39462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xmlns="" id="{014393F9-EBBB-46AE-A196-D335BA83A5BF}"/>
              </a:ext>
            </a:extLst>
          </p:cNvPr>
          <p:cNvSpPr txBox="1"/>
          <p:nvPr/>
        </p:nvSpPr>
        <p:spPr>
          <a:xfrm>
            <a:off x="11610440" y="22838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l</a:t>
            </a:r>
          </a:p>
        </p:txBody>
      </p:sp>
      <p:sp>
        <p:nvSpPr>
          <p:cNvPr id="60" name="TextBox 59">
            <a:extLst>
              <a:ext uri="{FF2B5EF4-FFF2-40B4-BE49-F238E27FC236}">
                <a16:creationId xmlns:a16="http://schemas.microsoft.com/office/drawing/2014/main" xmlns="" id="{8F5AD61F-FF38-4B02-B6A5-FD573E6CA9AA}"/>
              </a:ext>
            </a:extLst>
          </p:cNvPr>
          <p:cNvSpPr txBox="1"/>
          <p:nvPr/>
        </p:nvSpPr>
        <p:spPr>
          <a:xfrm rot="10800000" flipV="1">
            <a:off x="9842718" y="1239277"/>
            <a:ext cx="15066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ll</a:t>
            </a:r>
            <a:r>
              <a:rPr lang="en-GB" sz="3200" noProof="0" dirty="0" err="1">
                <a:solidFill>
                  <a:srgbClr val="5B9BD5">
                    <a:lumMod val="50000"/>
                  </a:srgbClr>
                </a:solidFill>
                <a:latin typeface="Century Gothic" panose="020B0502020202020204" pitchFamily="34" charset="0"/>
                <a:cs typeface="Calibri" panose="020F0502020204030204" pitchFamily="34" charset="0"/>
              </a:rPr>
              <a:t>amar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cxnSp>
        <p:nvCxnSpPr>
          <p:cNvPr id="61" name="Straight Connector 60"/>
          <p:cNvCxnSpPr/>
          <p:nvPr/>
        </p:nvCxnSpPr>
        <p:spPr>
          <a:xfrm>
            <a:off x="10710333" y="299307"/>
            <a:ext cx="668867" cy="144694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8F5AD61F-FF38-4B02-B6A5-FD573E6CA9AA}"/>
              </a:ext>
            </a:extLst>
          </p:cNvPr>
          <p:cNvSpPr txBox="1"/>
          <p:nvPr/>
        </p:nvSpPr>
        <p:spPr>
          <a:xfrm rot="10800000" flipV="1">
            <a:off x="10733862" y="722572"/>
            <a:ext cx="15066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l</a:t>
            </a:r>
            <a:r>
              <a:rPr lang="en-GB" sz="2800" dirty="0" err="1">
                <a:solidFill>
                  <a:srgbClr val="5B9BD5">
                    <a:lumMod val="50000"/>
                  </a:srgbClr>
                </a:solidFill>
                <a:latin typeface="Century Gothic" panose="020B0502020202020204" pitchFamily="34" charset="0"/>
                <a:cs typeface="Calibri" panose="020F0502020204030204" pitchFamily="34" charset="0"/>
              </a:rPr>
              <a:t>ibro</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xmlns="" id="{2D84058D-C626-482F-BA91-88500C8F938A}"/>
              </a:ext>
            </a:extLst>
          </p:cNvPr>
          <p:cNvSpPr txBox="1"/>
          <p:nvPr/>
        </p:nvSpPr>
        <p:spPr>
          <a:xfrm>
            <a:off x="9918295" y="162077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z</a:t>
            </a:r>
          </a:p>
        </p:txBody>
      </p:sp>
      <p:pic>
        <p:nvPicPr>
          <p:cNvPr id="64" name="Picture 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803" y="1930319"/>
            <a:ext cx="1389040" cy="91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2918196" y="1828167"/>
            <a:ext cx="702743" cy="1021751"/>
          </a:xfrm>
          <a:prstGeom prst="rect">
            <a:avLst/>
          </a:prstGeom>
        </p:spPr>
      </p:pic>
      <p:pic>
        <p:nvPicPr>
          <p:cNvPr id="66" name="Picture 4" descr="http://www.clker.com/cliparts/7/e/a/9/11949845501937991943silhouette_male_2.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3954" y="1857390"/>
            <a:ext cx="241950" cy="89955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www.clker.com/cliparts/2/9/c/0/12456962021786866005johnny_automatic_signpost.svg.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3399" y="2167563"/>
            <a:ext cx="1496171" cy="566052"/>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6497789" y="2333831"/>
            <a:ext cx="1357102" cy="276999"/>
          </a:xfrm>
          <a:prstGeom prst="rect">
            <a:avLst/>
          </a:prstGeom>
          <a:noFill/>
        </p:spPr>
        <p:txBody>
          <a:bodyPr wrap="square" rtlCol="0">
            <a:spAutoFit/>
          </a:bodyPr>
          <a:lstStyle/>
          <a:p>
            <a:r>
              <a:rPr lang="en-GB" sz="1200" b="1" dirty="0">
                <a:latin typeface="Imprint MT Shadow" panose="04020605060303030202" pitchFamily="82" charset="0"/>
              </a:rPr>
              <a:t>MADRID  1KM</a:t>
            </a:r>
          </a:p>
        </p:txBody>
      </p:sp>
      <p:pic>
        <p:nvPicPr>
          <p:cNvPr id="69" name="Picture 2" descr="http://www.clker.com/cliparts/o/2/i/N/k/o/tru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78095" y="1890912"/>
            <a:ext cx="885488" cy="88548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http://www.clker.com/cliparts/x/t/P/0/J/N/no-smokin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90345" y="1915730"/>
            <a:ext cx="869993" cy="8699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http://www.clker.com/cliparts/1/5/2/f/1219988685315274755checkered%20flag.svg.hi.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4361" y="3353179"/>
            <a:ext cx="881049" cy="9037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www.clker.com/cliparts/e/b/1/8/11954298221122337321liftarn_A_raised_fist.svg.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8779" y="3469417"/>
            <a:ext cx="444357" cy="70714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clker.com/cliparts/f/b/c/e/1194984631377607546io_bambina_architetto_fr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80681" y="3504426"/>
            <a:ext cx="851312" cy="108717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F/D/w/Z/V/P/soccer-goal-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28387" y="3633235"/>
            <a:ext cx="1188573" cy="54476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1202" y="3212333"/>
            <a:ext cx="1021914" cy="1021914"/>
          </a:xfrm>
          <a:prstGeom prst="rect">
            <a:avLst/>
          </a:prstGeom>
        </p:spPr>
      </p:pic>
      <p:pic>
        <p:nvPicPr>
          <p:cNvPr id="76" name="Picture 2" descr="http://www.clker.com/cliparts/8/P/9/9/M/3/eye-green-ccccccc-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467085" y="3316658"/>
            <a:ext cx="903737" cy="8585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http://www.clker.com/cliparts/w/B/V/r/0/P/group-people-silhouette-hi.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214157" y="3452691"/>
            <a:ext cx="1631093" cy="76389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www.clker.com/cliparts/5/I/x/o/t/o/bubble-hi.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558107" y="3325150"/>
            <a:ext cx="810436" cy="86998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133" y="5030010"/>
            <a:ext cx="1027985" cy="6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Straight Connector 79"/>
          <p:cNvCxnSpPr/>
          <p:nvPr/>
        </p:nvCxnSpPr>
        <p:spPr>
          <a:xfrm>
            <a:off x="983437" y="4621593"/>
            <a:ext cx="1273547" cy="144763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1" name="Picture 4" descr="http://www.clker.com/cliparts/9/6/9/1/1194985251383288862paper_RPSWB.svg.hi.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62375" y="4687396"/>
            <a:ext cx="686773" cy="320494"/>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xmlns="" id="{ED96C7D3-A868-4DAB-86BD-2FE3B06701FC}"/>
              </a:ext>
            </a:extLst>
          </p:cNvPr>
          <p:cNvSpPr txBox="1"/>
          <p:nvPr/>
        </p:nvSpPr>
        <p:spPr>
          <a:xfrm rot="10800000" flipV="1">
            <a:off x="1205851" y="4932725"/>
            <a:ext cx="1363269" cy="400110"/>
          </a:xfrm>
          <a:prstGeom prst="rect">
            <a:avLst/>
          </a:prstGeom>
          <a:noFill/>
        </p:spPr>
        <p:txBody>
          <a:bodyPr wrap="square" rtlCol="0">
            <a:spAutoFit/>
          </a:bodyPr>
          <a:lstStyle/>
          <a:p>
            <a:pPr lvl="0" algn="ctr">
              <a:defRPr/>
            </a:pPr>
            <a:r>
              <a:rPr lang="en-GB" sz="2000" dirty="0" err="1">
                <a:solidFill>
                  <a:srgbClr val="5B9BD5">
                    <a:lumMod val="50000"/>
                  </a:srgbClr>
                </a:solidFill>
                <a:latin typeface="Century Gothic" panose="020B0502020202020204" pitchFamily="34" charset="0"/>
                <a:cs typeface="Calibri" panose="020F0502020204030204" pitchFamily="34" charset="0"/>
              </a:rPr>
              <a:t>ma</a:t>
            </a:r>
            <a:r>
              <a:rPr lang="en-GB" sz="2000" dirty="0" err="1">
                <a:solidFill>
                  <a:srgbClr val="E65D00"/>
                </a:solidFill>
                <a:latin typeface="Century Gothic" panose="020B0502020202020204" pitchFamily="34" charset="0"/>
                <a:cs typeface="Calibri" panose="020F0502020204030204" pitchFamily="34" charset="0"/>
              </a:rPr>
              <a:t>n</a:t>
            </a:r>
            <a:r>
              <a:rPr lang="en-GB" sz="2000" dirty="0" err="1">
                <a:solidFill>
                  <a:srgbClr val="5B9BD5">
                    <a:lumMod val="50000"/>
                  </a:srgbClr>
                </a:solidFill>
                <a:latin typeface="Century Gothic" panose="020B0502020202020204" pitchFamily="34" charset="0"/>
                <a:cs typeface="Calibri" panose="020F0502020204030204" pitchFamily="34" charset="0"/>
              </a:rPr>
              <a:t>o</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3" name="Picture 10" descr="http://www.clker.com/cliparts/6/d/5/b/1245642315238096744johnny_automatic_man_using_binoculars.svg.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529045" y="4793809"/>
            <a:ext cx="841260" cy="988146"/>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xmlns="" id="{D41C6E57-4D35-4169-9849-ED23F8D3C62C}"/>
              </a:ext>
            </a:extLst>
          </p:cNvPr>
          <p:cNvSpPr txBox="1"/>
          <p:nvPr/>
        </p:nvSpPr>
        <p:spPr>
          <a:xfrm>
            <a:off x="3819324" y="4560580"/>
            <a:ext cx="796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b</a:t>
            </a:r>
          </a:p>
        </p:txBody>
      </p:sp>
      <p:cxnSp>
        <p:nvCxnSpPr>
          <p:cNvPr id="85" name="Straight Connector 84"/>
          <p:cNvCxnSpPr/>
          <p:nvPr/>
        </p:nvCxnSpPr>
        <p:spPr>
          <a:xfrm>
            <a:off x="3017692" y="4628148"/>
            <a:ext cx="898838" cy="143962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6" name="Picture 2" descr="http://www.clker.com/cliparts/a/f/b/0/1258912050708005728freephile_balloons.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631091" y="5228072"/>
            <a:ext cx="510754" cy="574837"/>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xmlns="" id="{ED96C7D3-A868-4DAB-86BD-2FE3B06701FC}"/>
              </a:ext>
            </a:extLst>
          </p:cNvPr>
          <p:cNvSpPr txBox="1"/>
          <p:nvPr/>
        </p:nvSpPr>
        <p:spPr>
          <a:xfrm rot="10800000" flipV="1">
            <a:off x="3048663" y="4857556"/>
            <a:ext cx="1363269" cy="338554"/>
          </a:xfrm>
          <a:prstGeom prst="rect">
            <a:avLst/>
          </a:prstGeom>
          <a:noFill/>
        </p:spPr>
        <p:txBody>
          <a:bodyPr wrap="square" rtlCol="0">
            <a:spAutoFit/>
          </a:bodyPr>
          <a:lstStyle/>
          <a:p>
            <a:pPr lvl="0" algn="ctr">
              <a:defRPr/>
            </a:pPr>
            <a:r>
              <a:rPr lang="en-GB" sz="1600" dirty="0" err="1">
                <a:solidFill>
                  <a:srgbClr val="5B9BD5">
                    <a:lumMod val="50000"/>
                  </a:srgbClr>
                </a:solidFill>
                <a:latin typeface="Century Gothic" panose="020B0502020202020204" pitchFamily="34" charset="0"/>
                <a:cs typeface="Calibri" panose="020F0502020204030204" pitchFamily="34" charset="0"/>
              </a:rPr>
              <a:t>cele</a:t>
            </a:r>
            <a:r>
              <a:rPr lang="en-GB" sz="1600" dirty="0" err="1">
                <a:solidFill>
                  <a:srgbClr val="E65D00"/>
                </a:solidFill>
                <a:latin typeface="Century Gothic" panose="020B0502020202020204" pitchFamily="34" charset="0"/>
                <a:cs typeface="Calibri" panose="020F0502020204030204" pitchFamily="34" charset="0"/>
              </a:rPr>
              <a:t>b</a:t>
            </a:r>
            <a:r>
              <a:rPr lang="en-GB" sz="1600" dirty="0" err="1">
                <a:solidFill>
                  <a:srgbClr val="5B9BD5">
                    <a:lumMod val="50000"/>
                  </a:srgbClr>
                </a:solidFill>
                <a:latin typeface="Century Gothic" panose="020B0502020202020204" pitchFamily="34" charset="0"/>
                <a:cs typeface="Calibri" panose="020F0502020204030204" pitchFamily="34" charset="0"/>
              </a:rPr>
              <a:t>rar</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88" name="TextBox 87">
            <a:extLst>
              <a:ext uri="{FF2B5EF4-FFF2-40B4-BE49-F238E27FC236}">
                <a16:creationId xmlns:a16="http://schemas.microsoft.com/office/drawing/2014/main" xmlns="" id="{763C53C1-83E6-4BCE-AC51-787BF2C39253}"/>
              </a:ext>
            </a:extLst>
          </p:cNvPr>
          <p:cNvSpPr txBox="1"/>
          <p:nvPr/>
        </p:nvSpPr>
        <p:spPr>
          <a:xfrm>
            <a:off x="5828954" y="4507510"/>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r</a:t>
            </a:r>
          </a:p>
        </p:txBody>
      </p:sp>
      <p:pic>
        <p:nvPicPr>
          <p:cNvPr id="89" name="Picture 2" descr="http://www.clker.com/cliparts/W/u/r/e/T/k/boxer-dog-face-m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346163" y="4834766"/>
            <a:ext cx="896312" cy="836358"/>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Straight Connector 89"/>
          <p:cNvCxnSpPr/>
          <p:nvPr/>
        </p:nvCxnSpPr>
        <p:spPr>
          <a:xfrm>
            <a:off x="5088513" y="4618620"/>
            <a:ext cx="892380" cy="144915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7643" y="4647832"/>
            <a:ext cx="536123" cy="536123"/>
          </a:xfrm>
          <a:prstGeom prst="rect">
            <a:avLst/>
          </a:prstGeom>
        </p:spPr>
      </p:pic>
      <p:sp>
        <p:nvSpPr>
          <p:cNvPr id="92" name="TextBox 91">
            <a:extLst>
              <a:ext uri="{FF2B5EF4-FFF2-40B4-BE49-F238E27FC236}">
                <a16:creationId xmlns:a16="http://schemas.microsoft.com/office/drawing/2014/main" xmlns="" id="{D774E798-DCC0-4A23-9F7F-2542DFEF1E6F}"/>
              </a:ext>
            </a:extLst>
          </p:cNvPr>
          <p:cNvSpPr txBox="1"/>
          <p:nvPr/>
        </p:nvSpPr>
        <p:spPr>
          <a:xfrm rot="10800000" flipV="1">
            <a:off x="5329801" y="5008829"/>
            <a:ext cx="9787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pe</a:t>
            </a:r>
            <a:r>
              <a:rPr lang="en-GB" dirty="0" err="1">
                <a:solidFill>
                  <a:srgbClr val="E65D00"/>
                </a:solidFill>
                <a:latin typeface="Century Gothic" panose="020B0502020202020204" pitchFamily="34" charset="0"/>
                <a:cs typeface="Calibri" panose="020F0502020204030204" pitchFamily="34" charset="0"/>
              </a:rPr>
              <a:t>r</a:t>
            </a:r>
            <a:r>
              <a:rPr lang="en-GB" dirty="0" err="1">
                <a:solidFill>
                  <a:srgbClr val="5B9BD5">
                    <a:lumMod val="50000"/>
                  </a:srgbClr>
                </a:solidFill>
                <a:latin typeface="Century Gothic" panose="020B0502020202020204" pitchFamily="34" charset="0"/>
                <a:cs typeface="Calibri" panose="020F0502020204030204" pitchFamily="34" charset="0"/>
              </a:rPr>
              <a:t>o</a:t>
            </a:r>
            <a:endParaRPr kumimoji="0" lang="en-GB"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93" name="Picture 2" descr="http://www.clker.com/cliparts/1/4/3/6/11970891311924223728PackardJennings_Packard_Jennings_explaining_stuff_-_2_of_2.svg.hi.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569909" y="4701800"/>
            <a:ext cx="1149124" cy="95760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xmlns="" id="{763C53C1-83E6-4BCE-AC51-787BF2C39253}"/>
              </a:ext>
            </a:extLst>
          </p:cNvPr>
          <p:cNvSpPr txBox="1"/>
          <p:nvPr/>
        </p:nvSpPr>
        <p:spPr>
          <a:xfrm>
            <a:off x="7977574" y="4506182"/>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que</a:t>
            </a:r>
          </a:p>
        </p:txBody>
      </p:sp>
      <p:sp>
        <p:nvSpPr>
          <p:cNvPr id="95" name="TextBox 94">
            <a:extLst>
              <a:ext uri="{FF2B5EF4-FFF2-40B4-BE49-F238E27FC236}">
                <a16:creationId xmlns:a16="http://schemas.microsoft.com/office/drawing/2014/main" xmlns="" id="{763C53C1-83E6-4BCE-AC51-787BF2C39253}"/>
              </a:ext>
            </a:extLst>
          </p:cNvPr>
          <p:cNvSpPr txBox="1"/>
          <p:nvPr/>
        </p:nvSpPr>
        <p:spPr>
          <a:xfrm>
            <a:off x="9274536" y="4528912"/>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qui</a:t>
            </a:r>
          </a:p>
        </p:txBody>
      </p:sp>
      <p:sp>
        <p:nvSpPr>
          <p:cNvPr id="96" name="TextBox 95">
            <a:extLst>
              <a:ext uri="{FF2B5EF4-FFF2-40B4-BE49-F238E27FC236}">
                <a16:creationId xmlns:a16="http://schemas.microsoft.com/office/drawing/2014/main" xmlns="" id="{7B916371-9E01-470E-AAFB-F168B5C88AF7}"/>
              </a:ext>
            </a:extLst>
          </p:cNvPr>
          <p:cNvSpPr txBox="1"/>
          <p:nvPr/>
        </p:nvSpPr>
        <p:spPr>
          <a:xfrm rot="10800000" flipV="1">
            <a:off x="8837437" y="5726401"/>
            <a:ext cx="1030267" cy="369332"/>
          </a:xfrm>
          <a:prstGeom prst="rect">
            <a:avLst/>
          </a:prstGeom>
          <a:noFill/>
        </p:spPr>
        <p:txBody>
          <a:bodyPr wrap="square" rtlCol="0">
            <a:spAutoFit/>
          </a:bodyPr>
          <a:lstStyle/>
          <a:p>
            <a:pPr lvl="0" algn="ctr">
              <a:defRPr/>
            </a:pPr>
            <a:r>
              <a:rPr lang="en-GB" dirty="0" err="1">
                <a:solidFill>
                  <a:srgbClr val="E65D00"/>
                </a:solidFill>
                <a:latin typeface="Century Gothic" panose="020B0502020202020204" pitchFamily="34" charset="0"/>
                <a:cs typeface="Calibri" panose="020F0502020204030204" pitchFamily="34" charset="0"/>
              </a:rPr>
              <a:t>qui</a:t>
            </a:r>
            <a:r>
              <a:rPr lang="en-GB" dirty="0" err="1">
                <a:solidFill>
                  <a:srgbClr val="5B9BD5">
                    <a:lumMod val="50000"/>
                  </a:srgbClr>
                </a:solidFill>
                <a:latin typeface="Century Gothic" panose="020B0502020202020204" pitchFamily="34" charset="0"/>
                <a:cs typeface="Calibri" panose="020F0502020204030204" pitchFamily="34" charset="0"/>
              </a:rPr>
              <a:t>ero</a:t>
            </a:r>
            <a:endParaRPr kumimoji="0" lang="en-GB"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cxnSp>
        <p:nvCxnSpPr>
          <p:cNvPr id="97" name="Straight Connector 96"/>
          <p:cNvCxnSpPr/>
          <p:nvPr/>
        </p:nvCxnSpPr>
        <p:spPr>
          <a:xfrm flipH="1">
            <a:off x="8023971" y="4634770"/>
            <a:ext cx="1383092" cy="14300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8" name="Picture 4" descr="http://www.clker.com/cliparts/4/f/7/5/1237561041330717735warszawianka_Restaurant.svg.hi.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791422" y="4999525"/>
            <a:ext cx="1073564" cy="803384"/>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xmlns="" id="{763C53C1-83E6-4BCE-AC51-787BF2C39253}"/>
              </a:ext>
            </a:extLst>
          </p:cNvPr>
          <p:cNvSpPr txBox="1"/>
          <p:nvPr/>
        </p:nvSpPr>
        <p:spPr>
          <a:xfrm>
            <a:off x="9907019" y="4503613"/>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5B9BD5">
                    <a:lumMod val="50000"/>
                  </a:srgbClr>
                </a:solidFill>
                <a:latin typeface="Century Gothic" panose="020B0502020202020204" pitchFamily="34" charset="0"/>
              </a:rPr>
              <a:t>g</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ue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xmlns="" id="{763C53C1-83E6-4BCE-AC51-787BF2C39253}"/>
              </a:ext>
            </a:extLst>
          </p:cNvPr>
          <p:cNvSpPr txBox="1"/>
          <p:nvPr/>
        </p:nvSpPr>
        <p:spPr>
          <a:xfrm>
            <a:off x="11210418" y="4521403"/>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5B9BD5">
                    <a:lumMod val="50000"/>
                  </a:srgbClr>
                </a:solidFill>
                <a:latin typeface="Century Gothic" panose="020B0502020202020204" pitchFamily="34" charset="0"/>
              </a:rPr>
              <a:t>g</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ui</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cxnSp>
        <p:nvCxnSpPr>
          <p:cNvPr id="101" name="Straight Connector 100"/>
          <p:cNvCxnSpPr/>
          <p:nvPr/>
        </p:nvCxnSpPr>
        <p:spPr>
          <a:xfrm flipH="1">
            <a:off x="9945676" y="4617413"/>
            <a:ext cx="1433034" cy="144382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Picture 4"/>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77378">
            <a:off x="10735098" y="4932322"/>
            <a:ext cx="950639" cy="94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a16="http://schemas.microsoft.com/office/drawing/2014/main" xmlns="" id="{7B916371-9E01-470E-AAFB-F168B5C88AF7}"/>
              </a:ext>
            </a:extLst>
          </p:cNvPr>
          <p:cNvSpPr txBox="1"/>
          <p:nvPr/>
        </p:nvSpPr>
        <p:spPr>
          <a:xfrm rot="10800000" flipV="1">
            <a:off x="10387735" y="5700936"/>
            <a:ext cx="1339700" cy="400110"/>
          </a:xfrm>
          <a:prstGeom prst="rect">
            <a:avLst/>
          </a:prstGeom>
          <a:noFill/>
        </p:spPr>
        <p:txBody>
          <a:bodyPr wrap="square" rtlCol="0">
            <a:spAutoFit/>
          </a:bodyPr>
          <a:lstStyle/>
          <a:p>
            <a:pPr lvl="0" algn="ctr">
              <a:defRPr/>
            </a:pPr>
            <a:r>
              <a:rPr lang="en-GB" sz="2000" dirty="0" err="1">
                <a:solidFill>
                  <a:srgbClr val="E65D00"/>
                </a:solidFill>
                <a:latin typeface="Century Gothic" panose="020B0502020202020204" pitchFamily="34" charset="0"/>
                <a:cs typeface="Calibri" panose="020F0502020204030204" pitchFamily="34" charset="0"/>
              </a:rPr>
              <a:t>gui</a:t>
            </a:r>
            <a:r>
              <a:rPr lang="en-GB" sz="2000" dirty="0" err="1">
                <a:solidFill>
                  <a:srgbClr val="5B9BD5">
                    <a:lumMod val="50000"/>
                  </a:srgbClr>
                </a:solidFill>
                <a:latin typeface="Century Gothic" panose="020B0502020202020204" pitchFamily="34" charset="0"/>
                <a:cs typeface="Calibri" panose="020F0502020204030204" pitchFamily="34" charset="0"/>
              </a:rPr>
              <a:t>tarra</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04" name="TextBox 103">
            <a:extLst>
              <a:ext uri="{FF2B5EF4-FFF2-40B4-BE49-F238E27FC236}">
                <a16:creationId xmlns:a16="http://schemas.microsoft.com/office/drawing/2014/main" xmlns="" id="{7B916371-9E01-470E-AAFB-F168B5C88AF7}"/>
              </a:ext>
            </a:extLst>
          </p:cNvPr>
          <p:cNvSpPr txBox="1"/>
          <p:nvPr/>
        </p:nvSpPr>
        <p:spPr>
          <a:xfrm rot="10800000" flipV="1">
            <a:off x="9708448" y="4849642"/>
            <a:ext cx="1339700" cy="400110"/>
          </a:xfrm>
          <a:prstGeom prst="rect">
            <a:avLst/>
          </a:prstGeom>
          <a:noFill/>
        </p:spPr>
        <p:txBody>
          <a:bodyPr wrap="square" rtlCol="0">
            <a:spAutoFit/>
          </a:bodyPr>
          <a:lstStyle/>
          <a:p>
            <a:pPr lvl="0" algn="ctr">
              <a:defRPr/>
            </a:pPr>
            <a:r>
              <a:rPr lang="en-GB" sz="2000" dirty="0" err="1">
                <a:solidFill>
                  <a:srgbClr val="E65D00"/>
                </a:solidFill>
                <a:latin typeface="Century Gothic" panose="020B0502020202020204" pitchFamily="34" charset="0"/>
                <a:cs typeface="Calibri" panose="020F0502020204030204" pitchFamily="34" charset="0"/>
              </a:rPr>
              <a:t>gue</a:t>
            </a:r>
            <a:r>
              <a:rPr lang="en-GB" sz="2000" dirty="0" err="1">
                <a:solidFill>
                  <a:srgbClr val="5B9BD5">
                    <a:lumMod val="50000"/>
                  </a:srgbClr>
                </a:solidFill>
                <a:latin typeface="Century Gothic" panose="020B0502020202020204" pitchFamily="34" charset="0"/>
                <a:cs typeface="Calibri" panose="020F0502020204030204" pitchFamily="34" charset="0"/>
              </a:rPr>
              <a:t>rra</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05" name="Picture 6" descr="http://www.clker.com/cliparts/e/a/0/2/1197097680874350311SteveLambert_Chinook_Helicopter_1.svg.hi.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960106" y="5200632"/>
            <a:ext cx="616241" cy="30195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Airplane Fighter Silhouette Clip Art"/>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42357">
            <a:off x="9913114" y="5466324"/>
            <a:ext cx="406203" cy="264032"/>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44901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 name="Table 106"/>
          <p:cNvGraphicFramePr>
            <a:graphicFrameLocks noGrp="1"/>
          </p:cNvGraphicFramePr>
          <p:nvPr>
            <p:extLst>
              <p:ext uri="{D42A27DB-BD31-4B8C-83A1-F6EECF244321}">
                <p14:modId xmlns:p14="http://schemas.microsoft.com/office/powerpoint/2010/main" val="1519616662"/>
              </p:ext>
            </p:extLst>
          </p:nvPr>
        </p:nvGraphicFramePr>
        <p:xfrm>
          <a:off x="653301" y="610549"/>
          <a:ext cx="3148232" cy="5499597"/>
        </p:xfrm>
        <a:graphic>
          <a:graphicData uri="http://schemas.openxmlformats.org/drawingml/2006/table">
            <a:tbl>
              <a:tblPr firstRow="1" firstCol="1" bandRow="1">
                <a:tableStyleId>{ED083AE6-46FA-4A59-8FB0-9F97EB10719F}</a:tableStyleId>
              </a:tblPr>
              <a:tblGrid>
                <a:gridCol w="1704888">
                  <a:extLst>
                    <a:ext uri="{9D8B030D-6E8A-4147-A177-3AD203B41FA5}">
                      <a16:colId xmlns:a16="http://schemas.microsoft.com/office/drawing/2014/main" xmlns="" val="20000"/>
                    </a:ext>
                  </a:extLst>
                </a:gridCol>
                <a:gridCol w="1443344">
                  <a:extLst>
                    <a:ext uri="{9D8B030D-6E8A-4147-A177-3AD203B41FA5}">
                      <a16:colId xmlns:a16="http://schemas.microsoft.com/office/drawing/2014/main" xmlns="" val="20001"/>
                    </a:ext>
                  </a:extLst>
                </a:gridCol>
              </a:tblGrid>
              <a:tr h="830003">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2026512">
                <a:tc>
                  <a:txBody>
                    <a:bodyPr/>
                    <a:lstStyle/>
                    <a:p>
                      <a:pPr algn="ctr">
                        <a:spcAft>
                          <a:spcPts val="0"/>
                        </a:spcAft>
                      </a:pPr>
                      <a:r>
                        <a:rPr lang="en-GB" sz="2400" b="0" kern="100" dirty="0">
                          <a:solidFill>
                            <a:srgbClr val="002060"/>
                          </a:solidFill>
                          <a:effectLst/>
                          <a:latin typeface="Century Gothic" panose="020B0502020202020204" pitchFamily="34" charset="0"/>
                        </a:rPr>
                        <a:t>Group 1</a:t>
                      </a:r>
                      <a:br>
                        <a:rPr lang="en-GB" sz="2400" b="0" kern="100" dirty="0">
                          <a:solidFill>
                            <a:srgbClr val="002060"/>
                          </a:solidFill>
                          <a:effectLst/>
                          <a:latin typeface="Century Gothic" panose="020B0502020202020204" pitchFamily="34" charset="0"/>
                        </a:rPr>
                      </a:br>
                      <a:r>
                        <a:rPr lang="en-GB" sz="2400" b="0" kern="100" dirty="0" err="1">
                          <a:solidFill>
                            <a:srgbClr val="002060"/>
                          </a:solidFill>
                          <a:effectLst/>
                          <a:latin typeface="Century Gothic" panose="020B0502020202020204" pitchFamily="34" charset="0"/>
                        </a:rPr>
                        <a:t>vocales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e</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o</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u</a:t>
                      </a:r>
                    </a:p>
                  </a:txBody>
                  <a:tcPr marL="68580" marR="68580" marT="0" marB="0" anchor="ctr"/>
                </a:tc>
                <a:extLst>
                  <a:ext uri="{0D108BD9-81ED-4DB2-BD59-A6C34878D82A}">
                    <a16:rowId xmlns:a16="http://schemas.microsoft.com/office/drawing/2014/main" xmlns="" val="10001"/>
                  </a:ext>
                </a:extLst>
              </a:tr>
              <a:tr h="1013256">
                <a:tc>
                  <a:txBody>
                    <a:bodyPr/>
                    <a:lstStyle/>
                    <a:p>
                      <a:pPr algn="ctr">
                        <a:spcAft>
                          <a:spcPts val="0"/>
                        </a:spcAft>
                      </a:pPr>
                      <a:r>
                        <a:rPr lang="en-GB" sz="2400" b="0" kern="100" dirty="0">
                          <a:solidFill>
                            <a:srgbClr val="002060"/>
                          </a:solidFill>
                          <a:effectLst/>
                          <a:latin typeface="Century Gothic" panose="020B0502020202020204" pitchFamily="34" charset="0"/>
                        </a:rPr>
                        <a:t>Group 2 LL/L *</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ll</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200" b="0" i="1" kern="100" baseline="0" dirty="0">
                          <a:solidFill>
                            <a:srgbClr val="002060"/>
                          </a:solidFill>
                          <a:effectLst/>
                          <a:latin typeface="Century Gothic" panose="020B0502020202020204" pitchFamily="34" charset="0"/>
                          <a:ea typeface="Calibri" panose="020F0502020204030204" pitchFamily="34" charset="0"/>
                        </a:rPr>
                        <a:t>vs</a:t>
                      </a:r>
                      <a:r>
                        <a:rPr lang="en-GB" sz="1800" b="0" kern="100" baseline="0" dirty="0">
                          <a:solidFill>
                            <a:srgbClr val="002060"/>
                          </a:solidFill>
                          <a:effectLst/>
                          <a:latin typeface="Century Gothic" panose="020B0502020202020204" pitchFamily="34" charset="0"/>
                          <a:ea typeface="Calibri" panose="020F0502020204030204" pitchFamily="34" charset="0"/>
                        </a:rPr>
                        <a:t> l</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2"/>
                  </a:ext>
                </a:extLst>
              </a:tr>
              <a:tr h="1013256">
                <a:tc>
                  <a:txBody>
                    <a:bodyPr/>
                    <a:lstStyle/>
                    <a:p>
                      <a:pPr algn="ctr">
                        <a:spcAft>
                          <a:spcPts val="0"/>
                        </a:spcAft>
                      </a:pPr>
                      <a:r>
                        <a:rPr lang="en-GB" sz="2400" b="0" kern="100" dirty="0">
                          <a:solidFill>
                            <a:srgbClr val="002060"/>
                          </a:solidFill>
                          <a:effectLst/>
                          <a:latin typeface="Century Gothic" panose="020B0502020202020204" pitchFamily="34" charset="0"/>
                        </a:rPr>
                        <a:t>Group 3</a:t>
                      </a:r>
                      <a:br>
                        <a:rPr lang="en-GB" sz="2400" b="0" kern="100" dirty="0">
                          <a:solidFill>
                            <a:srgbClr val="002060"/>
                          </a:solidFill>
                          <a:effectLst/>
                          <a:latin typeface="Century Gothic" panose="020B0502020202020204" pitchFamily="34" charset="0"/>
                        </a:rPr>
                      </a:br>
                      <a:r>
                        <a:rPr lang="en-GB" sz="2400" b="0" kern="100" dirty="0">
                          <a:solidFill>
                            <a:srgbClr val="002060"/>
                          </a:solidFill>
                          <a:effectLst/>
                          <a:latin typeface="Century Gothic" panose="020B0502020202020204" pitchFamily="34" charset="0"/>
                        </a:rPr>
                        <a:t>C/Z ***</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ca,</a:t>
                      </a:r>
                      <a:r>
                        <a:rPr lang="en-GB" sz="1800" b="0" kern="100" baseline="0" dirty="0">
                          <a:solidFill>
                            <a:srgbClr val="002060"/>
                          </a:solidFill>
                          <a:effectLst/>
                          <a:latin typeface="Century Gothic" panose="020B0502020202020204" pitchFamily="34" charset="0"/>
                          <a:ea typeface="Calibri" panose="020F0502020204030204" pitchFamily="34" charset="0"/>
                        </a:rPr>
                        <a:t> co, cu</a:t>
                      </a:r>
                      <a:br>
                        <a:rPr lang="en-GB" sz="1800" b="0" kern="100" baseline="0" dirty="0">
                          <a:solidFill>
                            <a:srgbClr val="002060"/>
                          </a:solidFill>
                          <a:effectLst/>
                          <a:latin typeface="Century Gothic" panose="020B0502020202020204" pitchFamily="34" charset="0"/>
                          <a:ea typeface="Calibri" panose="020F0502020204030204" pitchFamily="34" charset="0"/>
                        </a:rPr>
                      </a:br>
                      <a:r>
                        <a:rPr kumimoji="0" lang="en-GB" sz="12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baseline="0" dirty="0" err="1">
                          <a:solidFill>
                            <a:srgbClr val="002060"/>
                          </a:solidFill>
                          <a:effectLst/>
                          <a:latin typeface="Century Gothic" panose="020B0502020202020204" pitchFamily="34" charset="0"/>
                          <a:ea typeface="Calibri" panose="020F0502020204030204" pitchFamily="34" charset="0"/>
                        </a:rPr>
                        <a:t>ce</a:t>
                      </a:r>
                      <a:r>
                        <a:rPr lang="en-GB" sz="1800" b="0" kern="100" baseline="0" dirty="0">
                          <a:solidFill>
                            <a:srgbClr val="002060"/>
                          </a:solidFill>
                          <a:effectLst/>
                          <a:latin typeface="Century Gothic" panose="020B0502020202020204" pitchFamily="34" charset="0"/>
                          <a:ea typeface="Calibri" panose="020F0502020204030204" pitchFamily="34" charset="0"/>
                        </a:rPr>
                        <a:t>, ci, z</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r h="616570">
                <a:tc>
                  <a:txBody>
                    <a:bodyPr/>
                    <a:lstStyle/>
                    <a:p>
                      <a:pPr algn="ctr">
                        <a:spcAft>
                          <a:spcPts val="0"/>
                        </a:spcAft>
                      </a:pPr>
                      <a:r>
                        <a:rPr lang="en-GB" sz="2400" b="0" kern="100" dirty="0">
                          <a:solidFill>
                            <a:srgbClr val="002060"/>
                          </a:solidFill>
                          <a:effectLst/>
                          <a:latin typeface="Century Gothic" panose="020B0502020202020204" pitchFamily="34" charset="0"/>
                        </a:rPr>
                        <a:t>Group 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que</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dirty="0">
                          <a:solidFill>
                            <a:srgbClr val="002060"/>
                          </a:solidFill>
                          <a:effectLst/>
                          <a:latin typeface="Century Gothic" panose="020B0502020202020204" pitchFamily="34" charset="0"/>
                          <a:ea typeface="Calibri" panose="020F0502020204030204" pitchFamily="34" charset="0"/>
                        </a:rPr>
                        <a:t>qui</a:t>
                      </a:r>
                    </a:p>
                  </a:txBody>
                  <a:tcPr marL="68580" marR="68580" marT="0" marB="0" anchor="ctr"/>
                </a:tc>
                <a:extLst>
                  <a:ext uri="{0D108BD9-81ED-4DB2-BD59-A6C34878D82A}">
                    <a16:rowId xmlns:a16="http://schemas.microsoft.com/office/drawing/2014/main" xmlns="" val="10004"/>
                  </a:ext>
                </a:extLst>
              </a:tr>
            </a:tbl>
          </a:graphicData>
        </a:graphic>
      </p:graphicFrame>
      <p:graphicFrame>
        <p:nvGraphicFramePr>
          <p:cNvPr id="108" name="Table 107"/>
          <p:cNvGraphicFramePr>
            <a:graphicFrameLocks noGrp="1"/>
          </p:cNvGraphicFramePr>
          <p:nvPr>
            <p:extLst>
              <p:ext uri="{D42A27DB-BD31-4B8C-83A1-F6EECF244321}">
                <p14:modId xmlns:p14="http://schemas.microsoft.com/office/powerpoint/2010/main" val="623784932"/>
              </p:ext>
            </p:extLst>
          </p:nvPr>
        </p:nvGraphicFramePr>
        <p:xfrm>
          <a:off x="4093855" y="582879"/>
          <a:ext cx="3683000" cy="5527267"/>
        </p:xfrm>
        <a:graphic>
          <a:graphicData uri="http://schemas.openxmlformats.org/drawingml/2006/table">
            <a:tbl>
              <a:tblPr firstRow="1" firstCol="1" bandRow="1">
                <a:tableStyleId>{ED083AE6-46FA-4A59-8FB0-9F97EB10719F}</a:tableStyleId>
              </a:tblPr>
              <a:tblGrid>
                <a:gridCol w="1809731">
                  <a:extLst>
                    <a:ext uri="{9D8B030D-6E8A-4147-A177-3AD203B41FA5}">
                      <a16:colId xmlns:a16="http://schemas.microsoft.com/office/drawing/2014/main" xmlns="" val="20000"/>
                    </a:ext>
                  </a:extLst>
                </a:gridCol>
                <a:gridCol w="1873269">
                  <a:extLst>
                    <a:ext uri="{9D8B030D-6E8A-4147-A177-3AD203B41FA5}">
                      <a16:colId xmlns:a16="http://schemas.microsoft.com/office/drawing/2014/main" xmlns="" val="20001"/>
                    </a:ext>
                  </a:extLst>
                </a:gridCol>
              </a:tblGrid>
              <a:tr h="842972">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945289">
                <a:tc>
                  <a:txBody>
                    <a:bodyPr/>
                    <a:lstStyle/>
                    <a:p>
                      <a:pPr algn="ctr">
                        <a:spcAft>
                          <a:spcPts val="0"/>
                        </a:spcAft>
                      </a:pPr>
                      <a:r>
                        <a:rPr lang="en-GB" sz="2400" b="0" kern="100" dirty="0">
                          <a:solidFill>
                            <a:srgbClr val="002060"/>
                          </a:solidFill>
                          <a:effectLst/>
                          <a:latin typeface="Century Gothic" panose="020B0502020202020204" pitchFamily="34" charset="0"/>
                        </a:rPr>
                        <a:t>Group 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ga</a:t>
                      </a:r>
                      <a:r>
                        <a:rPr lang="en-GB" sz="1800" b="0" kern="100" dirty="0">
                          <a:solidFill>
                            <a:srgbClr val="002060"/>
                          </a:solidFill>
                          <a:effectLst/>
                          <a:latin typeface="Century Gothic" panose="020B0502020202020204" pitchFamily="34" charset="0"/>
                          <a:ea typeface="Calibri" panose="020F0502020204030204" pitchFamily="34" charset="0"/>
                        </a:rPr>
                        <a:t>, go, </a:t>
                      </a:r>
                      <a:r>
                        <a:rPr lang="en-GB" sz="1800" b="0" kern="100" dirty="0" err="1">
                          <a:solidFill>
                            <a:srgbClr val="002060"/>
                          </a:solidFill>
                          <a:effectLst/>
                          <a:latin typeface="Century Gothic" panose="020B0502020202020204" pitchFamily="34" charset="0"/>
                          <a:ea typeface="Calibri" panose="020F0502020204030204" pitchFamily="34" charset="0"/>
                        </a:rPr>
                        <a:t>gu</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kumimoji="0" lang="en-GB" sz="12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kumimoji="0" lang="en-GB" sz="18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lang="en-GB" sz="1800" b="0" kern="100" dirty="0">
                          <a:solidFill>
                            <a:srgbClr val="002060"/>
                          </a:solidFill>
                          <a:effectLst/>
                          <a:latin typeface="Century Gothic" panose="020B0502020202020204" pitchFamily="34" charset="0"/>
                          <a:ea typeface="Calibri" panose="020F0502020204030204" pitchFamily="34" charset="0"/>
                        </a:rPr>
                        <a:t>j, </a:t>
                      </a:r>
                      <a:r>
                        <a:rPr lang="en-GB" sz="1800" b="0" kern="100" dirty="0" err="1">
                          <a:solidFill>
                            <a:srgbClr val="002060"/>
                          </a:solidFill>
                          <a:effectLst/>
                          <a:latin typeface="Century Gothic" panose="020B0502020202020204" pitchFamily="34" charset="0"/>
                          <a:ea typeface="Calibri" panose="020F0502020204030204" pitchFamily="34" charset="0"/>
                        </a:rPr>
                        <a:t>ge</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800" b="0" kern="100" dirty="0" err="1">
                          <a:solidFill>
                            <a:srgbClr val="002060"/>
                          </a:solidFill>
                          <a:effectLst/>
                          <a:latin typeface="Century Gothic" panose="020B0502020202020204" pitchFamily="34" charset="0"/>
                          <a:ea typeface="Calibri" panose="020F0502020204030204" pitchFamily="34" charset="0"/>
                        </a:rPr>
                        <a:t>gi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a:t>
                      </a:r>
                      <a:r>
                        <a:rPr lang="en-GB" sz="1800" b="0" kern="100" dirty="0" err="1">
                          <a:solidFill>
                            <a:srgbClr val="002060"/>
                          </a:solidFill>
                          <a:effectLst/>
                          <a:latin typeface="Century Gothic" panose="020B0502020202020204" pitchFamily="34" charset="0"/>
                          <a:ea typeface="Calibri" panose="020F0502020204030204" pitchFamily="34" charset="0"/>
                        </a:rPr>
                        <a:t>gue</a:t>
                      </a:r>
                      <a:r>
                        <a:rPr lang="en-GB" sz="1800" b="0" kern="100" dirty="0">
                          <a:solidFill>
                            <a:srgbClr val="002060"/>
                          </a:solidFill>
                          <a:effectLst/>
                          <a:latin typeface="Century Gothic" panose="020B0502020202020204" pitchFamily="34" charset="0"/>
                          <a:ea typeface="Calibri" panose="020F0502020204030204" pitchFamily="34" charset="0"/>
                        </a:rPr>
                        <a:t>,</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baseline="0" dirty="0" err="1">
                          <a:solidFill>
                            <a:srgbClr val="002060"/>
                          </a:solidFill>
                          <a:effectLst/>
                          <a:latin typeface="Century Gothic" panose="020B0502020202020204" pitchFamily="34" charset="0"/>
                          <a:ea typeface="Calibri" panose="020F0502020204030204" pitchFamily="34" charset="0"/>
                        </a:rPr>
                        <a:t>gui</a:t>
                      </a:r>
                      <a:r>
                        <a:rPr lang="en-GB" sz="1800" b="0" kern="100" baseline="0" dirty="0">
                          <a:solidFill>
                            <a:srgbClr val="002060"/>
                          </a:solidFill>
                          <a:effectLst/>
                          <a:latin typeface="Century Gothic" panose="020B0502020202020204" pitchFamily="34" charset="0"/>
                          <a:ea typeface="Calibri" panose="020F0502020204030204" pitchFamily="34" charset="0"/>
                        </a:rPr>
                        <a:t>)</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712739">
                <a:tc>
                  <a:txBody>
                    <a:bodyPr/>
                    <a:lstStyle/>
                    <a:p>
                      <a:pPr algn="ctr">
                        <a:spcAft>
                          <a:spcPts val="0"/>
                        </a:spcAft>
                      </a:pPr>
                      <a:r>
                        <a:rPr lang="en-GB" sz="2400" b="0" kern="100" dirty="0">
                          <a:solidFill>
                            <a:srgbClr val="002060"/>
                          </a:solidFill>
                          <a:effectLst/>
                          <a:latin typeface="Century Gothic" panose="020B0502020202020204" pitchFamily="34" charset="0"/>
                        </a:rPr>
                        <a:t>Group 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n </a:t>
                      </a:r>
                      <a:r>
                        <a:rPr kumimoji="0" lang="en-GB" sz="12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800" b="0" kern="100" dirty="0">
                          <a:solidFill>
                            <a:srgbClr val="002060"/>
                          </a:solidFill>
                          <a:effectLst/>
                          <a:latin typeface="Century Gothic" panose="020B0502020202020204" pitchFamily="34" charset="0"/>
                          <a:ea typeface="Calibri" panose="020F0502020204030204" pitchFamily="34" charset="0"/>
                        </a:rPr>
                        <a:t> ñ</a:t>
                      </a:r>
                    </a:p>
                  </a:txBody>
                  <a:tcPr marL="68580" marR="68580" marT="0" marB="0" anchor="ctr"/>
                </a:tc>
                <a:extLst>
                  <a:ext uri="{0D108BD9-81ED-4DB2-BD59-A6C34878D82A}">
                    <a16:rowId xmlns:a16="http://schemas.microsoft.com/office/drawing/2014/main" xmlns="" val="10002"/>
                  </a:ext>
                </a:extLst>
              </a:tr>
              <a:tr h="712739">
                <a:tc>
                  <a:txBody>
                    <a:bodyPr/>
                    <a:lstStyle/>
                    <a:p>
                      <a:pPr algn="ctr">
                        <a:spcAft>
                          <a:spcPts val="0"/>
                        </a:spcAft>
                      </a:pPr>
                      <a:r>
                        <a:rPr lang="en-GB" sz="2400" b="0" kern="100" dirty="0">
                          <a:solidFill>
                            <a:srgbClr val="002060"/>
                          </a:solidFill>
                          <a:effectLst/>
                          <a:latin typeface="Century Gothic" panose="020B0502020202020204" pitchFamily="34" charset="0"/>
                        </a:rPr>
                        <a:t>Group 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v, b</a:t>
                      </a:r>
                    </a:p>
                  </a:txBody>
                  <a:tcPr marL="68580" marR="68580" marT="0" marB="0" anchor="ctr"/>
                </a:tc>
                <a:extLst>
                  <a:ext uri="{0D108BD9-81ED-4DB2-BD59-A6C34878D82A}">
                    <a16:rowId xmlns:a16="http://schemas.microsoft.com/office/drawing/2014/main" xmlns="" val="10003"/>
                  </a:ext>
                </a:extLst>
              </a:tr>
              <a:tr h="1187900">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Group</a:t>
                      </a:r>
                      <a:r>
                        <a:rPr lang="en-GB" sz="2400" b="0" kern="100" baseline="0" dirty="0">
                          <a:solidFill>
                            <a:srgbClr val="002060"/>
                          </a:solidFill>
                          <a:effectLst/>
                          <a:latin typeface="Century Gothic" panose="020B0502020202020204" pitchFamily="34" charset="0"/>
                          <a:ea typeface="+mn-ea"/>
                        </a:rPr>
                        <a:t> 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rr</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200" b="0" i="1" kern="100" baseline="0" dirty="0">
                          <a:solidFill>
                            <a:srgbClr val="002060"/>
                          </a:solidFill>
                          <a:effectLst/>
                          <a:latin typeface="Century Gothic" panose="020B0502020202020204" pitchFamily="34" charset="0"/>
                          <a:ea typeface="Calibri" panose="020F0502020204030204" pitchFamily="34" charset="0"/>
                        </a:rPr>
                        <a:t>vs</a:t>
                      </a:r>
                      <a:r>
                        <a:rPr lang="en-GB" sz="1800" b="0" kern="100" dirty="0">
                          <a:solidFill>
                            <a:srgbClr val="002060"/>
                          </a:solidFill>
                          <a:effectLst/>
                          <a:latin typeface="Century Gothic" panose="020B0502020202020204" pitchFamily="34" charset="0"/>
                          <a:ea typeface="Calibri" panose="020F0502020204030204" pitchFamily="34" charset="0"/>
                        </a:rPr>
                        <a:t> r</a:t>
                      </a:r>
                    </a:p>
                  </a:txBody>
                  <a:tcPr marL="68580" marR="68580" marT="0" marB="0" anchor="ctr"/>
                </a:tc>
                <a:extLst>
                  <a:ext uri="{0D108BD9-81ED-4DB2-BD59-A6C34878D82A}">
                    <a16:rowId xmlns:a16="http://schemas.microsoft.com/office/drawing/2014/main" xmlns="" val="10004"/>
                  </a:ext>
                </a:extLst>
              </a:tr>
              <a:tr h="1125628">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Group 9</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h</a:t>
                      </a:r>
                    </a:p>
                  </a:txBody>
                  <a:tcPr marL="68580" marR="68580" marT="0" marB="0" anchor="ctr"/>
                </a:tc>
                <a:extLst>
                  <a:ext uri="{0D108BD9-81ED-4DB2-BD59-A6C34878D82A}">
                    <a16:rowId xmlns:a16="http://schemas.microsoft.com/office/drawing/2014/main" xmlns="" val="10005"/>
                  </a:ext>
                </a:extLst>
              </a:tr>
            </a:tbl>
          </a:graphicData>
        </a:graphic>
      </p:graphicFrame>
      <p:sp>
        <p:nvSpPr>
          <p:cNvPr id="109" name="TextBox 108"/>
          <p:cNvSpPr txBox="1"/>
          <p:nvPr/>
        </p:nvSpPr>
        <p:spPr>
          <a:xfrm>
            <a:off x="1049922" y="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Spanish</a:t>
            </a:r>
            <a:endParaRPr lang="en-GB" sz="3200" dirty="0">
              <a:solidFill>
                <a:prstClr val="black"/>
              </a:solidFill>
              <a:latin typeface="Century Gothic" panose="020B0502020202020204" pitchFamily="34" charset="0"/>
            </a:endParaRPr>
          </a:p>
        </p:txBody>
      </p:sp>
      <p:sp>
        <p:nvSpPr>
          <p:cNvPr id="110" name="TextBox 109"/>
          <p:cNvSpPr txBox="1"/>
          <p:nvPr/>
        </p:nvSpPr>
        <p:spPr>
          <a:xfrm>
            <a:off x="8069178" y="584775"/>
            <a:ext cx="3978443" cy="5262979"/>
          </a:xfrm>
          <a:prstGeom prst="rect">
            <a:avLst/>
          </a:prstGeom>
          <a:noFill/>
        </p:spPr>
        <p:txBody>
          <a:bodyPr wrap="square" rtlCol="0">
            <a:spAutoFit/>
          </a:bodyPr>
          <a:lstStyle/>
          <a:p>
            <a:r>
              <a:rPr lang="en-GB" sz="1200" dirty="0">
                <a:solidFill>
                  <a:srgbClr val="002060"/>
                </a:solidFill>
              </a:rPr>
              <a:t>1) Spanish is clearly a much shallower language, phonetically.  The pace of introduction and practice is likely to be somewhat quicker than in French, as a result.</a:t>
            </a:r>
            <a:br>
              <a:rPr lang="en-GB" sz="1200" dirty="0">
                <a:solidFill>
                  <a:srgbClr val="002060"/>
                </a:solidFill>
              </a:rPr>
            </a:br>
            <a:r>
              <a:rPr lang="en-GB" sz="1200" dirty="0">
                <a:solidFill>
                  <a:srgbClr val="002060"/>
                </a:solidFill>
              </a:rPr>
              <a:t>2) * Note that some straightforward SSCs are introduced, predominantly to contrast with other less straightforward ones (</a:t>
            </a:r>
            <a:r>
              <a:rPr lang="en-GB" sz="1200" dirty="0" err="1">
                <a:solidFill>
                  <a:srgbClr val="002060"/>
                </a:solidFill>
              </a:rPr>
              <a:t>ll</a:t>
            </a:r>
            <a:r>
              <a:rPr lang="en-GB" sz="1200" dirty="0">
                <a:solidFill>
                  <a:srgbClr val="002060"/>
                </a:solidFill>
              </a:rPr>
              <a:t>/l, n/ñ, r/</a:t>
            </a:r>
            <a:r>
              <a:rPr lang="en-GB" sz="1200" dirty="0" err="1">
                <a:solidFill>
                  <a:srgbClr val="002060"/>
                </a:solidFill>
              </a:rPr>
              <a:t>rr</a:t>
            </a:r>
            <a:r>
              <a:rPr lang="en-GB" sz="1200" dirty="0">
                <a:solidFill>
                  <a:srgbClr val="002060"/>
                </a:solidFill>
              </a:rPr>
              <a:t>).  </a:t>
            </a:r>
            <a:br>
              <a:rPr lang="en-GB" sz="1200" dirty="0">
                <a:solidFill>
                  <a:srgbClr val="002060"/>
                </a:solidFill>
              </a:rPr>
            </a:br>
            <a:r>
              <a:rPr lang="en-GB" sz="1200" dirty="0">
                <a:solidFill>
                  <a:srgbClr val="002060"/>
                </a:solidFill>
              </a:rPr>
              <a:t>3) ** B is presented with V because these are the same sound – different spelling pair.</a:t>
            </a:r>
            <a:br>
              <a:rPr lang="en-GB" sz="1200" dirty="0">
                <a:solidFill>
                  <a:srgbClr val="002060"/>
                </a:solidFill>
              </a:rPr>
            </a:br>
            <a:r>
              <a:rPr lang="en-GB" sz="1200" dirty="0">
                <a:solidFill>
                  <a:srgbClr val="002060"/>
                </a:solidFill>
              </a:rPr>
              <a:t>4) A tentative, suggested time frame for teaching might be to spend 10-12 minutes each lesson on phonics.  So, for example, each group would be introduced and practised in lesson 1, and further practised in lesson 2.  In week 2, we would present and practise group 2. After that, specific contrasts would be practised regularly, as well as other tasks that combine several SSCs. This fairly controlled introduction/practice would probably run until the end of the spring term.  The summer term of Y1 would continue to develop and apply SSC knowledge, including through the use of more extended and richer texts.</a:t>
            </a:r>
            <a:br>
              <a:rPr lang="en-GB" sz="1200" dirty="0">
                <a:solidFill>
                  <a:srgbClr val="002060"/>
                </a:solidFill>
              </a:rPr>
            </a:br>
            <a:r>
              <a:rPr lang="en-GB" sz="1200" dirty="0">
                <a:solidFill>
                  <a:srgbClr val="002060"/>
                </a:solidFill>
              </a:rPr>
              <a:t>5) Diagnostic assessment of pupils’ development would also inform the re-visiting of specifically challenging SSCs.</a:t>
            </a:r>
          </a:p>
          <a:p>
            <a:r>
              <a:rPr lang="en-GB" sz="1200" dirty="0">
                <a:solidFill>
                  <a:srgbClr val="002060"/>
                </a:solidFill>
              </a:rPr>
              <a:t>6) </a:t>
            </a:r>
            <a:r>
              <a:rPr lang="en-GB" sz="1200" dirty="0" err="1">
                <a:solidFill>
                  <a:srgbClr val="002060"/>
                </a:solidFill>
              </a:rPr>
              <a:t>Seseo</a:t>
            </a:r>
            <a:r>
              <a:rPr lang="en-GB" sz="1200" dirty="0">
                <a:solidFill>
                  <a:srgbClr val="002060"/>
                </a:solidFill>
              </a:rPr>
              <a:t> / </a:t>
            </a:r>
            <a:r>
              <a:rPr lang="en-GB" sz="1200" dirty="0" err="1">
                <a:solidFill>
                  <a:srgbClr val="002060"/>
                </a:solidFill>
              </a:rPr>
              <a:t>ceceo</a:t>
            </a:r>
            <a:r>
              <a:rPr lang="en-GB" sz="1200" dirty="0">
                <a:solidFill>
                  <a:srgbClr val="002060"/>
                </a:solidFill>
              </a:rPr>
              <a:t>. Whether the </a:t>
            </a:r>
            <a:r>
              <a:rPr lang="en-GB" sz="1200" dirty="0" err="1">
                <a:solidFill>
                  <a:srgbClr val="002060"/>
                </a:solidFill>
              </a:rPr>
              <a:t>ce</a:t>
            </a:r>
            <a:r>
              <a:rPr lang="en-GB" sz="1200" dirty="0">
                <a:solidFill>
                  <a:srgbClr val="002060"/>
                </a:solidFill>
              </a:rPr>
              <a:t> / ci/ z are pronounced </a:t>
            </a:r>
            <a:r>
              <a:rPr lang="en-GB" sz="1200" dirty="0" err="1">
                <a:solidFill>
                  <a:srgbClr val="002060"/>
                </a:solidFill>
              </a:rPr>
              <a:t>seseo</a:t>
            </a:r>
            <a:r>
              <a:rPr lang="en-GB" sz="1200" dirty="0">
                <a:solidFill>
                  <a:srgbClr val="002060"/>
                </a:solidFill>
              </a:rPr>
              <a:t> (e.g., as in Latin America/the Canary Islands) or </a:t>
            </a:r>
            <a:r>
              <a:rPr lang="en-GB" sz="1200" dirty="0" err="1">
                <a:solidFill>
                  <a:srgbClr val="002060"/>
                </a:solidFill>
              </a:rPr>
              <a:t>ceceo</a:t>
            </a:r>
            <a:r>
              <a:rPr lang="en-GB" sz="1200" dirty="0">
                <a:solidFill>
                  <a:srgbClr val="002060"/>
                </a:solidFill>
              </a:rPr>
              <a:t> (e.g., as in most parts of Spain) does not make a difference to meaning or to the SSCs, but learners should be exposed to and understand both versions at later stages. Given GCSE requirements, currently,  ‘</a:t>
            </a:r>
            <a:r>
              <a:rPr lang="en-GB" sz="1200" dirty="0" err="1">
                <a:solidFill>
                  <a:srgbClr val="002060"/>
                </a:solidFill>
              </a:rPr>
              <a:t>ceceo</a:t>
            </a:r>
            <a:r>
              <a:rPr lang="en-GB" sz="1200" dirty="0">
                <a:solidFill>
                  <a:srgbClr val="002060"/>
                </a:solidFill>
              </a:rPr>
              <a:t>’ is probably the most sensible starting point. </a:t>
            </a:r>
          </a:p>
        </p:txBody>
      </p:sp>
      <p:sp>
        <p:nvSpPr>
          <p:cNvPr id="6" name="TextBox 5"/>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99898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p:cNvSpPr txBox="1"/>
          <p:nvPr/>
        </p:nvSpPr>
        <p:spPr>
          <a:xfrm>
            <a:off x="1643480" y="-1"/>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Spanish</a:t>
            </a:r>
            <a:endParaRPr lang="en-GB" sz="3200" dirty="0">
              <a:solidFill>
                <a:prstClr val="black"/>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59011119"/>
              </p:ext>
            </p:extLst>
          </p:nvPr>
        </p:nvGraphicFramePr>
        <p:xfrm>
          <a:off x="125918" y="584774"/>
          <a:ext cx="11884820" cy="5623521"/>
        </p:xfrm>
        <a:graphic>
          <a:graphicData uri="http://schemas.openxmlformats.org/drawingml/2006/table">
            <a:tbl>
              <a:tblPr firstRow="1" firstCol="1" bandRow="1">
                <a:tableStyleId>{ED083AE6-46FA-4A59-8FB0-9F97EB10719F}</a:tableStyleId>
              </a:tblPr>
              <a:tblGrid>
                <a:gridCol w="724314">
                  <a:extLst>
                    <a:ext uri="{9D8B030D-6E8A-4147-A177-3AD203B41FA5}">
                      <a16:colId xmlns:a16="http://schemas.microsoft.com/office/drawing/2014/main" xmlns="" val="20000"/>
                    </a:ext>
                  </a:extLst>
                </a:gridCol>
                <a:gridCol w="1780673">
                  <a:extLst>
                    <a:ext uri="{9D8B030D-6E8A-4147-A177-3AD203B41FA5}">
                      <a16:colId xmlns:a16="http://schemas.microsoft.com/office/drawing/2014/main" xmlns="" val="20001"/>
                    </a:ext>
                  </a:extLst>
                </a:gridCol>
                <a:gridCol w="2502569">
                  <a:extLst>
                    <a:ext uri="{9D8B030D-6E8A-4147-A177-3AD203B41FA5}">
                      <a16:colId xmlns:a16="http://schemas.microsoft.com/office/drawing/2014/main" xmlns="" val="20002"/>
                    </a:ext>
                  </a:extLst>
                </a:gridCol>
                <a:gridCol w="1267326">
                  <a:extLst>
                    <a:ext uri="{9D8B030D-6E8A-4147-A177-3AD203B41FA5}">
                      <a16:colId xmlns:a16="http://schemas.microsoft.com/office/drawing/2014/main" xmlns="" val="20003"/>
                    </a:ext>
                  </a:extLst>
                </a:gridCol>
                <a:gridCol w="657727">
                  <a:extLst>
                    <a:ext uri="{9D8B030D-6E8A-4147-A177-3AD203B41FA5}">
                      <a16:colId xmlns:a16="http://schemas.microsoft.com/office/drawing/2014/main" xmlns="" val="20004"/>
                    </a:ext>
                  </a:extLst>
                </a:gridCol>
                <a:gridCol w="1331494">
                  <a:extLst>
                    <a:ext uri="{9D8B030D-6E8A-4147-A177-3AD203B41FA5}">
                      <a16:colId xmlns:a16="http://schemas.microsoft.com/office/drawing/2014/main" xmlns="" val="20005"/>
                    </a:ext>
                  </a:extLst>
                </a:gridCol>
                <a:gridCol w="2390274">
                  <a:extLst>
                    <a:ext uri="{9D8B030D-6E8A-4147-A177-3AD203B41FA5}">
                      <a16:colId xmlns:a16="http://schemas.microsoft.com/office/drawing/2014/main" xmlns="" val="20006"/>
                    </a:ext>
                  </a:extLst>
                </a:gridCol>
                <a:gridCol w="1230443">
                  <a:extLst>
                    <a:ext uri="{9D8B030D-6E8A-4147-A177-3AD203B41FA5}">
                      <a16:colId xmlns:a16="http://schemas.microsoft.com/office/drawing/2014/main" xmlns="" val="20007"/>
                    </a:ext>
                  </a:extLst>
                </a:gridCol>
              </a:tblGrid>
              <a:tr h="369610">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extLst>
                  <a:ext uri="{0D108BD9-81ED-4DB2-BD59-A6C34878D82A}">
                    <a16:rowId xmlns:a16="http://schemas.microsoft.com/office/drawing/2014/main" xmlns="" val="10000"/>
                  </a:ext>
                </a:extLst>
              </a:tr>
              <a:tr h="2156058">
                <a:tc>
                  <a:txBody>
                    <a:bodyPr/>
                    <a:lstStyle/>
                    <a:p>
                      <a:pPr algn="ctr">
                        <a:spcAft>
                          <a:spcPts val="0"/>
                        </a:spcAft>
                      </a:pPr>
                      <a:r>
                        <a:rPr lang="en-GB" sz="2400" b="0" kern="100" dirty="0">
                          <a:solidFill>
                            <a:srgbClr val="002060"/>
                          </a:solidFill>
                          <a:effectLst/>
                          <a:latin typeface="Century Gothic" panose="020B0502020202020204" pitchFamily="34" charset="0"/>
                        </a:rPr>
                        <a:t> G1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a</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e</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I</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o</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u</a:t>
                      </a:r>
                    </a:p>
                  </a:txBody>
                  <a:tcPr marL="68580" marR="68580" marT="0" marB="0" anchor="ctr"/>
                </a:tc>
                <a:tc>
                  <a:txBody>
                    <a:bodyPr/>
                    <a:lstStyle/>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alto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elefante</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idea</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yo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universo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231</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&gt;5000</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248</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28</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1603</a:t>
                      </a:r>
                    </a:p>
                  </a:txBody>
                  <a:tcPr marL="68580" marR="68580" marT="0" marB="0" anchor="ctr"/>
                </a:tc>
                <a:tc>
                  <a:txBody>
                    <a:bodyPr/>
                    <a:lstStyle/>
                    <a:p>
                      <a:pPr algn="ctr"/>
                      <a:r>
                        <a:rPr lang="en-GB" sz="2400" dirty="0">
                          <a:latin typeface="Century Gothic" panose="020B0502020202020204" pitchFamily="34" charset="0"/>
                        </a:rPr>
                        <a:t>G5</a:t>
                      </a:r>
                    </a:p>
                  </a:txBody>
                  <a:tcPr marL="68580" marR="68580" marT="0" marB="0" anchor="ctr"/>
                </a:tc>
                <a:tc>
                  <a:txBody>
                    <a:bodyPr/>
                    <a:lstStyle/>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ga</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go</a:t>
                      </a:r>
                    </a:p>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gu</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j</a:t>
                      </a:r>
                    </a:p>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ge</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gi</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a:t>
                      </a:r>
                      <a:r>
                        <a:rPr lang="en-GB" sz="2000" b="0" kern="100" dirty="0" err="1">
                          <a:solidFill>
                            <a:srgbClr val="002060"/>
                          </a:solidFill>
                          <a:effectLst/>
                          <a:latin typeface="Century Gothic" panose="020B0502020202020204" pitchFamily="34" charset="0"/>
                          <a:ea typeface="Calibri" panose="020F0502020204030204" pitchFamily="34" charset="0"/>
                        </a:rPr>
                        <a:t>gue</a:t>
                      </a:r>
                      <a:r>
                        <a:rPr lang="en-GB" sz="2000" b="0" kern="100" dirty="0">
                          <a:solidFill>
                            <a:srgbClr val="002060"/>
                          </a:solidFill>
                          <a:effectLst/>
                          <a:latin typeface="Century Gothic" panose="020B0502020202020204" pitchFamily="34" charset="0"/>
                          <a:ea typeface="Calibri" panose="020F0502020204030204" pitchFamily="34" charset="0"/>
                        </a:rPr>
                        <a:t>/</a:t>
                      </a:r>
                      <a:r>
                        <a:rPr lang="en-GB" sz="2000" b="0" kern="100" dirty="0" err="1">
                          <a:solidFill>
                            <a:srgbClr val="002060"/>
                          </a:solidFill>
                          <a:effectLst/>
                          <a:latin typeface="Century Gothic" panose="020B0502020202020204" pitchFamily="34" charset="0"/>
                          <a:ea typeface="Calibri" panose="020F0502020204030204" pitchFamily="34" charset="0"/>
                        </a:rPr>
                        <a:t>gui</a:t>
                      </a:r>
                      <a:r>
                        <a:rPr lang="en-GB" sz="2000" b="0" kern="100" dirty="0">
                          <a:solidFill>
                            <a:srgbClr val="002060"/>
                          </a:solidFill>
                          <a:effectLst/>
                          <a:latin typeface="Century Gothic" panose="020B0502020202020204" pitchFamily="34" charset="0"/>
                          <a:ea typeface="Calibri" panose="020F0502020204030204" pitchFamily="34" charset="0"/>
                        </a:rPr>
                        <a:t>)</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ganar</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gol</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preguntar</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ojo</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gente</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imaginar</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(guerra/guitarra)</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295</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2069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219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169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137</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500</a:t>
                      </a:r>
                    </a:p>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283/2706</a:t>
                      </a:r>
                    </a:p>
                  </a:txBody>
                  <a:tcPr marL="68580" marR="68580" marT="0" marB="0" anchor="ctr"/>
                </a:tc>
                <a:extLst>
                  <a:ext uri="{0D108BD9-81ED-4DB2-BD59-A6C34878D82A}">
                    <a16:rowId xmlns:a16="http://schemas.microsoft.com/office/drawing/2014/main" xmlns="" val="10001"/>
                  </a:ext>
                </a:extLst>
              </a:tr>
              <a:tr h="391197">
                <a:tc>
                  <a:txBody>
                    <a:bodyPr/>
                    <a:lstStyle/>
                    <a:p>
                      <a:pPr algn="ctr">
                        <a:spcAft>
                          <a:spcPts val="0"/>
                        </a:spcAft>
                      </a:pPr>
                      <a:r>
                        <a:rPr lang="en-GB" sz="2400" b="0" kern="100" dirty="0">
                          <a:solidFill>
                            <a:srgbClr val="002060"/>
                          </a:solidFill>
                          <a:effectLst/>
                          <a:latin typeface="Century Gothic" panose="020B0502020202020204" pitchFamily="34" charset="0"/>
                        </a:rPr>
                        <a:t>G2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ll</a:t>
                      </a:r>
                      <a:r>
                        <a:rPr lang="en-GB" sz="2000" b="0" kern="100" dirty="0">
                          <a:solidFill>
                            <a:srgbClr val="002060"/>
                          </a:solidFill>
                          <a:effectLst/>
                          <a:latin typeface="Century Gothic" panose="020B0502020202020204" pitchFamily="34" charset="0"/>
                          <a:ea typeface="Calibri" panose="020F0502020204030204" pitchFamily="34" charset="0"/>
                        </a:rPr>
                        <a:t>, l</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llamar, libro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122,</a:t>
                      </a:r>
                      <a:r>
                        <a:rPr lang="en-GB" sz="2000" b="0" kern="100" baseline="0" dirty="0">
                          <a:solidFill>
                            <a:srgbClr val="002060"/>
                          </a:solidFill>
                          <a:effectLst/>
                          <a:latin typeface="Century Gothic" panose="020B0502020202020204" pitchFamily="34" charset="0"/>
                          <a:ea typeface="Calibri" panose="020F0502020204030204" pitchFamily="34" charset="0"/>
                        </a:rPr>
                        <a:t> 230</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ñ, n</a:t>
                      </a:r>
                    </a:p>
                  </a:txBody>
                  <a:tcPr marL="68580" marR="68580" marT="0" marB="0" anchor="ctr"/>
                </a:tc>
                <a:tc>
                  <a:txBody>
                    <a:bodyPr/>
                    <a:lstStyle/>
                    <a:p>
                      <a:pPr algn="ctr">
                        <a:spcAft>
                          <a:spcPts val="0"/>
                        </a:spcAft>
                      </a:pPr>
                      <a:r>
                        <a:rPr lang="en-GB" sz="2000" b="1" kern="100" dirty="0" err="1">
                          <a:solidFill>
                            <a:srgbClr val="002060"/>
                          </a:solidFill>
                          <a:effectLst/>
                          <a:latin typeface="Century Gothic" panose="020B0502020202020204" pitchFamily="34" charset="0"/>
                          <a:ea typeface="Calibri" panose="020F0502020204030204" pitchFamily="34" charset="0"/>
                        </a:rPr>
                        <a:t>español</a:t>
                      </a:r>
                      <a:r>
                        <a:rPr lang="en-GB" sz="2000" b="1" kern="100" dirty="0">
                          <a:solidFill>
                            <a:srgbClr val="002060"/>
                          </a:solidFill>
                          <a:effectLst/>
                          <a:latin typeface="Century Gothic" panose="020B0502020202020204" pitchFamily="34" charset="0"/>
                          <a:ea typeface="Calibri" panose="020F0502020204030204" pitchFamily="34" charset="0"/>
                        </a:rPr>
                        <a:t>, </a:t>
                      </a:r>
                      <a:r>
                        <a:rPr lang="en-GB" sz="2000" b="1" kern="100" dirty="0" err="1">
                          <a:solidFill>
                            <a:srgbClr val="002060"/>
                          </a:solidFill>
                          <a:effectLst/>
                          <a:latin typeface="Century Gothic" panose="020B0502020202020204" pitchFamily="34" charset="0"/>
                          <a:ea typeface="Calibri" panose="020F0502020204030204" pitchFamily="34" charset="0"/>
                        </a:rPr>
                        <a:t>mano</a:t>
                      </a:r>
                      <a:endParaRPr lang="en-GB" sz="20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202, 135</a:t>
                      </a:r>
                    </a:p>
                  </a:txBody>
                  <a:tcPr marL="68580" marR="68580" marT="0" marB="0" anchor="ctr"/>
                </a:tc>
                <a:extLst>
                  <a:ext uri="{0D108BD9-81ED-4DB2-BD59-A6C34878D82A}">
                    <a16:rowId xmlns:a16="http://schemas.microsoft.com/office/drawing/2014/main" xmlns="" val="10002"/>
                  </a:ext>
                </a:extLst>
              </a:tr>
              <a:tr h="1848049">
                <a:tc>
                  <a:txBody>
                    <a:bodyPr/>
                    <a:lstStyle/>
                    <a:p>
                      <a:pPr algn="ctr">
                        <a:spcAft>
                          <a:spcPts val="0"/>
                        </a:spcAft>
                      </a:pPr>
                      <a:r>
                        <a:rPr lang="en-GB" sz="2400" b="0" kern="100" dirty="0">
                          <a:solidFill>
                            <a:srgbClr val="002060"/>
                          </a:solidFill>
                          <a:effectLst/>
                          <a:latin typeface="Century Gothic" panose="020B0502020202020204" pitchFamily="34" charset="0"/>
                        </a:rPr>
                        <a:t>G3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dirty="0">
                          <a:solidFill>
                            <a:srgbClr val="002060"/>
                          </a:solidFill>
                          <a:effectLst/>
                          <a:latin typeface="Century Gothic" panose="020B0502020202020204" pitchFamily="34" charset="0"/>
                          <a:ea typeface="Calibri" panose="020F0502020204030204" pitchFamily="34" charset="0"/>
                        </a:rPr>
                        <a:t>ca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co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cu</a:t>
                      </a:r>
                      <a:br>
                        <a:rPr lang="en-GB" sz="2000" b="0" kern="100" baseline="0" dirty="0">
                          <a:solidFill>
                            <a:srgbClr val="002060"/>
                          </a:solidFill>
                          <a:effectLst/>
                          <a:latin typeface="Century Gothic" panose="020B0502020202020204" pitchFamily="34" charset="0"/>
                          <a:ea typeface="Calibri" panose="020F0502020204030204" pitchFamily="34" charset="0"/>
                        </a:rPr>
                      </a:br>
                      <a:r>
                        <a:rPr lang="en-GB" sz="2000" b="0" kern="100" baseline="0" dirty="0" err="1">
                          <a:solidFill>
                            <a:srgbClr val="002060"/>
                          </a:solidFill>
                          <a:effectLst/>
                          <a:latin typeface="Century Gothic" panose="020B0502020202020204" pitchFamily="34" charset="0"/>
                          <a:ea typeface="Calibri" panose="020F0502020204030204" pitchFamily="34" charset="0"/>
                        </a:rPr>
                        <a:t>ce</a:t>
                      </a:r>
                      <a:r>
                        <a:rPr lang="en-GB" sz="2000" b="0" kern="100" baseline="0" dirty="0">
                          <a:solidFill>
                            <a:srgbClr val="002060"/>
                          </a:solidFill>
                          <a:effectLst/>
                          <a:latin typeface="Century Gothic" panose="020B0502020202020204" pitchFamily="34" charset="0"/>
                          <a:ea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ci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z</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casa</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comer</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cuerpo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cerca</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cierto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zona </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106</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347</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232</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1042</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159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359</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v</a:t>
                      </a:r>
                      <a:br>
                        <a:rPr lang="en-GB" sz="2000" b="0" kern="100" dirty="0">
                          <a:solidFill>
                            <a:srgbClr val="002060"/>
                          </a:solidFill>
                          <a:effectLst/>
                          <a:latin typeface="Century Gothic" panose="020B0502020202020204" pitchFamily="34" charset="0"/>
                          <a:ea typeface="Calibri" panose="020F0502020204030204" pitchFamily="34" charset="0"/>
                        </a:rPr>
                      </a:br>
                      <a:r>
                        <a:rPr lang="en-GB" sz="2000" b="0" kern="100" dirty="0">
                          <a:solidFill>
                            <a:srgbClr val="002060"/>
                          </a:solidFill>
                          <a:effectLst/>
                          <a:latin typeface="Century Gothic" panose="020B0502020202020204" pitchFamily="34" charset="0"/>
                          <a:ea typeface="Calibri" panose="020F0502020204030204" pitchFamily="34" charset="0"/>
                        </a:rPr>
                        <a:t>b</a:t>
                      </a:r>
                    </a:p>
                  </a:txBody>
                  <a:tcPr marL="68580" marR="68580" marT="0" marB="0" anchor="ctr"/>
                </a:tc>
                <a:tc>
                  <a:txBody>
                    <a:bodyPr/>
                    <a:lstStyle/>
                    <a:p>
                      <a:pPr algn="ctr">
                        <a:spcAft>
                          <a:spcPts val="0"/>
                        </a:spcAft>
                      </a:pPr>
                      <a:r>
                        <a:rPr lang="en-GB" sz="2000" b="1" kern="100" dirty="0" err="1">
                          <a:solidFill>
                            <a:srgbClr val="002060"/>
                          </a:solidFill>
                          <a:effectLst/>
                          <a:latin typeface="Century Gothic" panose="020B0502020202020204" pitchFamily="34" charset="0"/>
                          <a:ea typeface="Calibri" panose="020F0502020204030204" pitchFamily="34" charset="0"/>
                        </a:rPr>
                        <a:t>ver</a:t>
                      </a:r>
                      <a:r>
                        <a:rPr lang="en-GB" sz="2000" b="1" kern="100" dirty="0">
                          <a:solidFill>
                            <a:srgbClr val="002060"/>
                          </a:solidFill>
                          <a:effectLst/>
                          <a:latin typeface="Century Gothic" panose="020B0502020202020204" pitchFamily="34" charset="0"/>
                          <a:ea typeface="Calibri" panose="020F0502020204030204" pitchFamily="34" charset="0"/>
                        </a:rPr>
                        <a:t/>
                      </a:r>
                      <a:br>
                        <a:rPr lang="en-GB" sz="2000" b="1" kern="100" dirty="0">
                          <a:solidFill>
                            <a:srgbClr val="002060"/>
                          </a:solidFill>
                          <a:effectLst/>
                          <a:latin typeface="Century Gothic" panose="020B0502020202020204" pitchFamily="34" charset="0"/>
                          <a:ea typeface="Calibri" panose="020F0502020204030204" pitchFamily="34" charset="0"/>
                        </a:rPr>
                      </a:br>
                      <a:r>
                        <a:rPr lang="en-GB" sz="2000" b="1" kern="100" dirty="0" err="1">
                          <a:solidFill>
                            <a:srgbClr val="002060"/>
                          </a:solidFill>
                          <a:effectLst/>
                          <a:latin typeface="Century Gothic" panose="020B0502020202020204" pitchFamily="34" charset="0"/>
                          <a:ea typeface="Calibri" panose="020F0502020204030204" pitchFamily="34" charset="0"/>
                        </a:rPr>
                        <a:t>celebrar</a:t>
                      </a:r>
                      <a:endParaRPr lang="en-GB" sz="20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64</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886</a:t>
                      </a:r>
                    </a:p>
                  </a:txBody>
                  <a:tcPr marL="68580" marR="68580" marT="0" marB="0" anchor="ctr"/>
                </a:tc>
                <a:extLst>
                  <a:ext uri="{0D108BD9-81ED-4DB2-BD59-A6C34878D82A}">
                    <a16:rowId xmlns:a16="http://schemas.microsoft.com/office/drawing/2014/main" xmlns="" val="10003"/>
                  </a:ext>
                </a:extLst>
              </a:tr>
              <a:tr h="488997">
                <a:tc>
                  <a:txBody>
                    <a:bodyPr/>
                    <a:lstStyle/>
                    <a:p>
                      <a:pPr algn="ctr">
                        <a:spcAft>
                          <a:spcPts val="0"/>
                        </a:spcAft>
                      </a:pPr>
                      <a:r>
                        <a:rPr lang="en-GB" sz="2400" b="0" kern="100" dirty="0">
                          <a:solidFill>
                            <a:srgbClr val="002060"/>
                          </a:solidFill>
                          <a:effectLst/>
                          <a:latin typeface="Century Gothic" panose="020B0502020202020204" pitchFamily="34" charset="0"/>
                        </a:rPr>
                        <a:t>G4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que, qui</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porque, quiero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40, 58</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rr</a:t>
                      </a:r>
                      <a:r>
                        <a:rPr lang="en-GB" sz="2000" b="0" kern="100" dirty="0">
                          <a:solidFill>
                            <a:srgbClr val="002060"/>
                          </a:solidFill>
                          <a:effectLst/>
                          <a:latin typeface="Century Gothic" panose="020B0502020202020204" pitchFamily="34" charset="0"/>
                          <a:ea typeface="Calibri" panose="020F0502020204030204" pitchFamily="34" charset="0"/>
                        </a:rPr>
                        <a:t>, r</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perro, pero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888, 30</a:t>
                      </a:r>
                    </a:p>
                  </a:txBody>
                  <a:tcPr marL="68580" marR="68580" marT="0" marB="0" anchor="ctr"/>
                </a:tc>
                <a:extLst>
                  <a:ext uri="{0D108BD9-81ED-4DB2-BD59-A6C34878D82A}">
                    <a16:rowId xmlns:a16="http://schemas.microsoft.com/office/drawing/2014/main" xmlns="" val="10004"/>
                  </a:ext>
                </a:extLst>
              </a:tr>
              <a:tr h="369610">
                <a:tc>
                  <a:txBody>
                    <a:bodyPr/>
                    <a:lstStyle/>
                    <a:p>
                      <a:pPr algn="ctr">
                        <a:spcAft>
                          <a:spcPts val="0"/>
                        </a:spcAft>
                      </a:pP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en-GB" sz="2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de-DE" sz="24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G9</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h</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hablar</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90</a:t>
                      </a:r>
                    </a:p>
                  </a:txBody>
                  <a:tcPr marL="68580" marR="68580" marT="0" marB="0" anchor="ctr"/>
                </a:tc>
                <a:extLst>
                  <a:ext uri="{0D108BD9-81ED-4DB2-BD59-A6C34878D82A}">
                    <a16:rowId xmlns:a16="http://schemas.microsoft.com/office/drawing/2014/main" xmlns="" val="10005"/>
                  </a:ext>
                </a:extLst>
              </a:tr>
            </a:tbl>
          </a:graphicData>
        </a:graphic>
      </p:graphicFrame>
      <p:sp>
        <p:nvSpPr>
          <p:cNvPr id="4" name="TextBox 3"/>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3280132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a:hlinkClick r:id="rId3" action="ppaction://hlinkpres?slideindex=1&amp;slidetitle="/>
          </p:cNvPr>
          <p:cNvSpPr txBox="1"/>
          <p:nvPr/>
        </p:nvSpPr>
        <p:spPr>
          <a:xfrm>
            <a:off x="138688" y="19667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Phonics Learning Sequence</a:t>
            </a:r>
          </a:p>
        </p:txBody>
      </p:sp>
      <p:sp>
        <p:nvSpPr>
          <p:cNvPr id="14" name="Title 3"/>
          <p:cNvSpPr txBox="1">
            <a:spLocks/>
          </p:cNvSpPr>
          <p:nvPr/>
        </p:nvSpPr>
        <p:spPr>
          <a:xfrm>
            <a:off x="212748" y="2579687"/>
            <a:ext cx="6014156"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SFC (Silent Final Consonant)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92388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07553" y="0"/>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4" name="Title 3"/>
          <p:cNvSpPr txBox="1">
            <a:spLocks/>
          </p:cNvSpPr>
          <p:nvPr/>
        </p:nvSpPr>
        <p:spPr>
          <a:xfrm>
            <a:off x="41201" y="-183566"/>
            <a:ext cx="6802690"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frequency principle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verb lexicon</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mixed word class vocabulary sets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developing depth </a:t>
            </a:r>
            <a:br>
              <a:rPr lang="en-GB" sz="2800" dirty="0">
                <a:solidFill>
                  <a:prstClr val="white"/>
                </a:solidFill>
                <a:latin typeface="Century Gothic" panose="020B0502020202020204" pitchFamily="34" charset="0"/>
              </a:rPr>
            </a:br>
            <a:r>
              <a:rPr lang="en-GB" sz="2800" dirty="0">
                <a:solidFill>
                  <a:prstClr val="white"/>
                </a:solidFill>
                <a:latin typeface="Century Gothic" panose="020B0502020202020204" pitchFamily="34" charset="0"/>
              </a:rPr>
              <a:t>(e.g. through information gaps)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18269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Tree>
    <p:extLst>
      <p:ext uri="{BB962C8B-B14F-4D97-AF65-F5344CB8AC3E}">
        <p14:creationId xmlns:p14="http://schemas.microsoft.com/office/powerpoint/2010/main" val="301315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GCSE frequency lists</a:t>
            </a: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a:t>Frequency data have been added to AQA GCSE vocabulary lists for French, German and Spanish</a:t>
            </a:r>
            <a:br>
              <a:rPr lang="en-GB" dirty="0"/>
            </a:br>
            <a:r>
              <a:rPr lang="en-GB" sz="1600" i="1" dirty="0"/>
              <a:t>[Sources: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p>
          <a:p>
            <a:pPr>
              <a:buFont typeface="Wingdings" panose="05000000000000000000" pitchFamily="2" charset="2"/>
              <a:buChar char="§"/>
            </a:pPr>
            <a:r>
              <a:rPr lang="en-GB" dirty="0"/>
              <a:t>The lists are available in a variety of formats: Excel (full list), Word – A-Z, by topic, by parts of speech</a:t>
            </a:r>
          </a:p>
          <a:p>
            <a:pPr>
              <a:buFont typeface="Wingdings" panose="05000000000000000000" pitchFamily="2" charset="2"/>
              <a:buChar char="§"/>
            </a:pPr>
            <a:r>
              <a:rPr lang="en-GB" dirty="0"/>
              <a:t>Teachers may use the frequency data to:</a:t>
            </a:r>
          </a:p>
          <a:p>
            <a:pPr lvl="1">
              <a:buFont typeface="Wingdings" panose="05000000000000000000" pitchFamily="2" charset="2"/>
              <a:buChar char="§"/>
            </a:pPr>
            <a:r>
              <a:rPr lang="en-GB" dirty="0"/>
              <a:t>inform the SOW design </a:t>
            </a:r>
          </a:p>
          <a:p>
            <a:pPr lvl="1">
              <a:buFont typeface="Wingdings" panose="05000000000000000000" pitchFamily="2" charset="2"/>
              <a:buChar char="§"/>
            </a:pPr>
            <a:r>
              <a:rPr lang="en-GB" dirty="0"/>
              <a:t>stimulate interest amongst pupils (and teachers!)</a:t>
            </a:r>
          </a:p>
          <a:p>
            <a:pPr lvl="1">
              <a:buFont typeface="Wingdings" panose="05000000000000000000" pitchFamily="2" charset="2"/>
              <a:buChar char="§"/>
            </a:pPr>
            <a:r>
              <a:rPr lang="en-GB" dirty="0"/>
              <a:t>teach multiple meanings of the same word</a:t>
            </a:r>
          </a:p>
          <a:p>
            <a:pPr lvl="1">
              <a:buFont typeface="Wingdings" panose="05000000000000000000" pitchFamily="2" charset="2"/>
              <a:buChar char="§"/>
            </a:pPr>
            <a:r>
              <a:rPr lang="en-GB" dirty="0"/>
              <a:t>teach vocabulary in multiple word class clusters</a:t>
            </a:r>
          </a:p>
          <a:p>
            <a:pPr lvl="1">
              <a:buFont typeface="Wingdings" panose="05000000000000000000" pitchFamily="2" charset="2"/>
              <a:buChar char="§"/>
            </a:pPr>
            <a:r>
              <a:rPr lang="en-GB" dirty="0"/>
              <a:t>teach relations between words within word families</a:t>
            </a:r>
          </a:p>
          <a:p>
            <a:pPr lvl="1">
              <a:buFont typeface="Wingdings" panose="05000000000000000000" pitchFamily="2" charset="2"/>
              <a:buChar char="§"/>
            </a:pPr>
            <a:r>
              <a:rPr lang="en-GB" dirty="0"/>
              <a:t>teach cognate patterns</a:t>
            </a:r>
          </a:p>
          <a:p>
            <a:pPr lvl="1">
              <a:buFont typeface="Wingdings" panose="05000000000000000000" pitchFamily="2" charset="2"/>
              <a:buChar char="§"/>
            </a:pPr>
            <a:r>
              <a:rPr lang="en-GB" dirty="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6" name="TextBox 5"/>
          <p:cNvSpPr txBox="1"/>
          <p:nvPr/>
        </p:nvSpPr>
        <p:spPr>
          <a:xfrm>
            <a:off x="5612524" y="6480068"/>
            <a:ext cx="3898519"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 / Emma Marsden</a:t>
            </a:r>
          </a:p>
        </p:txBody>
      </p:sp>
    </p:spTree>
    <p:extLst>
      <p:ext uri="{BB962C8B-B14F-4D97-AF65-F5344CB8AC3E}">
        <p14:creationId xmlns:p14="http://schemas.microsoft.com/office/powerpoint/2010/main" val="20297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7274" y="163238"/>
            <a:ext cx="8540312" cy="5991721"/>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67230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554543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4898" y="294069"/>
            <a:ext cx="10175775" cy="592812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2100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71423" y="0"/>
            <a:ext cx="7919508" cy="1325563"/>
          </a:xfrm>
        </p:spPr>
        <p:txBody>
          <a:bodyPr>
            <a:normAutofit/>
          </a:bodyPr>
          <a:lstStyle/>
          <a:p>
            <a:r>
              <a:rPr lang="en-GB" sz="2800" b="1" dirty="0">
                <a:solidFill>
                  <a:schemeClr val="bg1"/>
                </a:solidFill>
              </a:rPr>
              <a:t>First encounters with high-frequency verbs</a:t>
            </a:r>
          </a:p>
        </p:txBody>
      </p:sp>
      <p:sp>
        <p:nvSpPr>
          <p:cNvPr id="5" name="Content Placeholder 4"/>
          <p:cNvSpPr>
            <a:spLocks noGrp="1"/>
          </p:cNvSpPr>
          <p:nvPr>
            <p:ph idx="1"/>
          </p:nvPr>
        </p:nvSpPr>
        <p:spPr>
          <a:xfrm>
            <a:off x="838199" y="1538385"/>
            <a:ext cx="10777151" cy="3973068"/>
          </a:xfrm>
        </p:spPr>
        <p:txBody>
          <a:bodyPr>
            <a:normAutofit/>
          </a:bodyPr>
          <a:lstStyle/>
          <a:p>
            <a:pPr>
              <a:lnSpc>
                <a:spcPct val="100000"/>
              </a:lnSpc>
              <a:buFont typeface="Wingdings" panose="05000000000000000000" pitchFamily="2" charset="2"/>
              <a:buChar char="§"/>
            </a:pPr>
            <a:r>
              <a:rPr lang="en-GB" dirty="0"/>
              <a:t>25 highest frequency verbs</a:t>
            </a:r>
          </a:p>
          <a:p>
            <a:pPr>
              <a:lnSpc>
                <a:spcPct val="100000"/>
              </a:lnSpc>
              <a:buFont typeface="Wingdings" panose="05000000000000000000" pitchFamily="2" charset="2"/>
              <a:buChar char="§"/>
            </a:pPr>
            <a:r>
              <a:rPr lang="en-GB" dirty="0"/>
              <a:t>15 high frequency concrete verbs</a:t>
            </a:r>
          </a:p>
          <a:p>
            <a:pPr>
              <a:lnSpc>
                <a:spcPct val="100000"/>
              </a:lnSpc>
              <a:buFont typeface="Wingdings" panose="05000000000000000000" pitchFamily="2" charset="2"/>
              <a:buChar char="§"/>
            </a:pPr>
            <a:r>
              <a:rPr lang="en-GB" dirty="0"/>
              <a:t>Sets of six slides per verb</a:t>
            </a:r>
          </a:p>
          <a:p>
            <a:pPr>
              <a:lnSpc>
                <a:spcPct val="100000"/>
              </a:lnSpc>
              <a:buFont typeface="Wingdings" panose="05000000000000000000" pitchFamily="2" charset="2"/>
              <a:buChar char="§"/>
            </a:pPr>
            <a:r>
              <a:rPr lang="en-GB" dirty="0"/>
              <a:t>Long form (infinitive) and short form (3</a:t>
            </a:r>
            <a:r>
              <a:rPr lang="en-GB" baseline="30000" dirty="0"/>
              <a:t>rd</a:t>
            </a:r>
            <a:r>
              <a:rPr lang="en-GB" dirty="0"/>
              <a:t> person singular)</a:t>
            </a:r>
          </a:p>
          <a:p>
            <a:pPr>
              <a:lnSpc>
                <a:spcPct val="100000"/>
              </a:lnSpc>
              <a:buFont typeface="Wingdings" panose="05000000000000000000" pitchFamily="2" charset="2"/>
              <a:buChar char="§"/>
            </a:pPr>
            <a:r>
              <a:rPr lang="en-GB" dirty="0"/>
              <a:t>Sentences (revisiting high-frequency (phonics) vocabulary)</a:t>
            </a:r>
          </a:p>
          <a:p>
            <a:pPr>
              <a:lnSpc>
                <a:spcPct val="100000"/>
              </a:lnSpc>
              <a:buFont typeface="Wingdings" panose="05000000000000000000" pitchFamily="2" charset="2"/>
              <a:buChar char="§"/>
            </a:pPr>
            <a:r>
              <a:rPr lang="en-GB" dirty="0"/>
              <a:t>Audio-embedded versions</a:t>
            </a:r>
          </a:p>
        </p:txBody>
      </p:sp>
      <p:sp>
        <p:nvSpPr>
          <p:cNvPr id="2" name="Rectangle 1"/>
          <p:cNvSpPr/>
          <p:nvPr/>
        </p:nvSpPr>
        <p:spPr>
          <a:xfrm>
            <a:off x="416010" y="5511453"/>
            <a:ext cx="11532973" cy="646331"/>
          </a:xfrm>
          <a:prstGeom prst="rect">
            <a:avLst/>
          </a:prstGeom>
        </p:spPr>
        <p:txBody>
          <a:bodyPr wrap="square">
            <a:spAutoFit/>
          </a:bodyPr>
          <a:lstStyle/>
          <a:p>
            <a:r>
              <a:rPr lang="en-GB" i="1" dirty="0">
                <a:solidFill>
                  <a:srgbClr val="4472C4">
                    <a:lumMod val="50000"/>
                  </a:srgb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rgbClr val="4472C4">
                    <a:lumMod val="50000"/>
                  </a:srgbClr>
                </a:solidFill>
                <a:latin typeface="Century Gothic" panose="020B0502020202020204" pitchFamily="34" charset="0"/>
              </a:rPr>
              <a:t>st</a:t>
            </a:r>
            <a:r>
              <a:rPr lang="en-GB" i="1" dirty="0">
                <a:solidFill>
                  <a:srgbClr val="4472C4">
                    <a:lumMod val="50000"/>
                  </a:srgbClr>
                </a:solidFill>
                <a:latin typeface="Century Gothic" panose="020B0502020202020204" pitchFamily="34" charset="0"/>
              </a:rPr>
              <a:t> and 2</a:t>
            </a:r>
            <a:r>
              <a:rPr lang="en-GB" i="1" baseline="30000" dirty="0">
                <a:solidFill>
                  <a:srgbClr val="4472C4">
                    <a:lumMod val="50000"/>
                  </a:srgbClr>
                </a:solidFill>
                <a:latin typeface="Century Gothic" panose="020B0502020202020204" pitchFamily="34" charset="0"/>
              </a:rPr>
              <a:t>nd</a:t>
            </a:r>
            <a:r>
              <a:rPr lang="en-GB" i="1" dirty="0">
                <a:solidFill>
                  <a:srgbClr val="4472C4">
                    <a:lumMod val="50000"/>
                  </a:srgbClr>
                </a:solidFill>
                <a:latin typeface="Century Gothic" panose="020B0502020202020204" pitchFamily="34" charset="0"/>
              </a:rPr>
              <a:t> person singular)</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Emma Marsden</a:t>
            </a:r>
          </a:p>
        </p:txBody>
      </p:sp>
    </p:spTree>
    <p:extLst>
      <p:ext uri="{BB962C8B-B14F-4D97-AF65-F5344CB8AC3E}">
        <p14:creationId xmlns:p14="http://schemas.microsoft.com/office/powerpoint/2010/main" val="354826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Examples – 25 verbs</a:t>
            </a:r>
          </a:p>
        </p:txBody>
      </p:sp>
      <p:sp>
        <p:nvSpPr>
          <p:cNvPr id="5" name="Content Placeholder 4"/>
          <p:cNvSpPr>
            <a:spLocks noGrp="1"/>
          </p:cNvSpPr>
          <p:nvPr>
            <p:ph idx="1"/>
          </p:nvPr>
        </p:nvSpPr>
        <p:spPr>
          <a:xfrm>
            <a:off x="825843" y="1646394"/>
            <a:ext cx="10515600" cy="5264423"/>
          </a:xfrm>
        </p:spPr>
        <p:txBody>
          <a:bodyPr>
            <a:normAutofit/>
          </a:bodyPr>
          <a:lstStyle/>
          <a:p>
            <a:pPr>
              <a:lnSpc>
                <a:spcPct val="250000"/>
              </a:lnSpc>
              <a:buFont typeface="Wingdings" panose="05000000000000000000" pitchFamily="2" charset="2"/>
              <a:buChar char="§"/>
            </a:pPr>
            <a:r>
              <a:rPr lang="en-GB" dirty="0">
                <a:hlinkClick r:id="rId4" action="ppaction://hlinksldjump"/>
              </a:rPr>
              <a:t>French [faire]</a:t>
            </a:r>
            <a:endParaRPr lang="en-GB" dirty="0"/>
          </a:p>
          <a:p>
            <a:pPr>
              <a:lnSpc>
                <a:spcPct val="250000"/>
              </a:lnSpc>
              <a:buFont typeface="Wingdings" panose="05000000000000000000" pitchFamily="2" charset="2"/>
              <a:buChar char="§"/>
            </a:pPr>
            <a:r>
              <a:rPr lang="en-GB" dirty="0">
                <a:hlinkClick r:id="rId5" action="ppaction://hlinksldjump"/>
              </a:rPr>
              <a:t>German [</a:t>
            </a:r>
            <a:r>
              <a:rPr lang="en-GB" dirty="0" err="1">
                <a:hlinkClick r:id="rId5" action="ppaction://hlinksldjump"/>
              </a:rPr>
              <a:t>haben</a:t>
            </a:r>
            <a:r>
              <a:rPr lang="en-GB" dirty="0">
                <a:hlinkClick r:id="rId5" action="ppaction://hlinksldjump"/>
              </a:rPr>
              <a:t>]</a:t>
            </a:r>
            <a:endParaRPr lang="en-GB" dirty="0"/>
          </a:p>
          <a:p>
            <a:pPr>
              <a:lnSpc>
                <a:spcPct val="250000"/>
              </a:lnSpc>
              <a:buFont typeface="Wingdings" panose="05000000000000000000" pitchFamily="2" charset="2"/>
              <a:buChar char="§"/>
            </a:pPr>
            <a:r>
              <a:rPr lang="en-GB" dirty="0">
                <a:hlinkClick r:id="rId6" action="ppaction://hlinksldjump"/>
              </a:rPr>
              <a:t>Spanish [</a:t>
            </a:r>
            <a:r>
              <a:rPr lang="en-GB" dirty="0" err="1">
                <a:hlinkClick r:id="rId6" action="ppaction://hlinksldjump"/>
              </a:rPr>
              <a:t>ser</a:t>
            </a:r>
            <a:r>
              <a:rPr lang="en-GB" dirty="0">
                <a:hlinkClick r:id="rId6" action="ppaction://hlinksldjump"/>
              </a:rPr>
              <a:t>]</a:t>
            </a:r>
            <a:endParaRPr lang="en-GB" dirty="0"/>
          </a:p>
        </p:txBody>
      </p:sp>
    </p:spTree>
    <p:extLst>
      <p:ext uri="{BB962C8B-B14F-4D97-AF65-F5344CB8AC3E}">
        <p14:creationId xmlns:p14="http://schemas.microsoft.com/office/powerpoint/2010/main" val="2246748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doing, making]</a:t>
            </a:r>
          </a:p>
        </p:txBody>
      </p:sp>
      <p:sp>
        <p:nvSpPr>
          <p:cNvPr id="10" name="TextBox 9"/>
          <p:cNvSpPr txBox="1"/>
          <p:nvPr/>
        </p:nvSpPr>
        <p:spPr>
          <a:xfrm>
            <a:off x="3038170" y="3357272"/>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Tree>
    <p:extLst>
      <p:ext uri="{BB962C8B-B14F-4D97-AF65-F5344CB8AC3E}">
        <p14:creationId xmlns:p14="http://schemas.microsoft.com/office/powerpoint/2010/main" val="41808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8" name="TextBox 7"/>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12" name="TextBox 11"/>
          <p:cNvSpPr txBox="1"/>
          <p:nvPr/>
        </p:nvSpPr>
        <p:spPr>
          <a:xfrm>
            <a:off x="2541624" y="2124254"/>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making, doing]</a:t>
            </a:r>
          </a:p>
        </p:txBody>
      </p:sp>
      <p:sp>
        <p:nvSpPr>
          <p:cNvPr id="13" name="TextBox 12"/>
          <p:cNvSpPr txBox="1"/>
          <p:nvPr/>
        </p:nvSpPr>
        <p:spPr>
          <a:xfrm>
            <a:off x="2965018" y="337864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4" name="TextBox 13"/>
          <p:cNvSpPr txBox="1"/>
          <p:nvPr/>
        </p:nvSpPr>
        <p:spPr>
          <a:xfrm>
            <a:off x="2965017" y="5074391"/>
            <a:ext cx="726271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Action Button: Help 15">
            <a:hlinkClick r:id="" action="ppaction://noaction" highlightClick="1"/>
          </p:cNvPr>
          <p:cNvSpPr/>
          <p:nvPr/>
        </p:nvSpPr>
        <p:spPr>
          <a:xfrm>
            <a:off x="2541624" y="507439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0910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 </a:t>
            </a:r>
            <a:r>
              <a:rPr lang="en-GB" sz="6000" b="1" dirty="0">
                <a:solidFill>
                  <a:srgbClr val="EA5F00"/>
                </a:solidFill>
                <a:latin typeface="Century Gothic" panose="020B0502020202020204" pitchFamily="34" charset="0"/>
                <a:cs typeface="Calibri" panose="020F0502020204030204" pitchFamily="34" charset="0"/>
              </a:rPr>
              <a:t>fait</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 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81530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fait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doing, making]</a:t>
            </a: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a:t>
            </a:r>
            <a:r>
              <a:rPr lang="fr" sz="6000" b="1" dirty="0">
                <a:solidFill>
                  <a:srgbClr val="EA5F00"/>
                </a:solidFill>
                <a:latin typeface="Century Gothic" panose="020B0502020202020204" pitchFamily="34" charset="0"/>
                <a:cs typeface="Calibri" panose="020F0502020204030204" pitchFamily="34" charset="0"/>
              </a:rPr>
              <a:t>faire</a:t>
            </a:r>
            <a:r>
              <a:rPr lang="fr" sz="6000" dirty="0">
                <a:solidFill>
                  <a:srgbClr val="5B9BD5">
                    <a:lumMod val="50000"/>
                  </a:srgbClr>
                </a:solidFill>
                <a:latin typeface="Century Gothic" panose="020B0502020202020204" pitchFamily="34" charset="0"/>
              </a:rPr>
              <a:t>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862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aime_faire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3038170" y="2177384"/>
            <a:ext cx="691472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making]</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168713" y="3244587"/>
            <a:ext cx="6250685"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2637953" y="4375241"/>
            <a:ext cx="8160133"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 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10" name="Rectangle 9"/>
          <p:cNvSpPr/>
          <p:nvPr/>
        </p:nvSpPr>
        <p:spPr>
          <a:xfrm>
            <a:off x="5711745" y="3244587"/>
            <a:ext cx="1322798"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fait</a:t>
            </a:r>
            <a:endParaRPr lang="en-GB" sz="6000" dirty="0">
              <a:solidFill>
                <a:prstClr val="black"/>
              </a:solidFill>
            </a:endParaRPr>
          </a:p>
        </p:txBody>
      </p:sp>
    </p:spTree>
    <p:extLst>
      <p:ext uri="{BB962C8B-B14F-4D97-AF65-F5344CB8AC3E}">
        <p14:creationId xmlns:p14="http://schemas.microsoft.com/office/powerpoint/2010/main" val="48584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fa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Zara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Zara_fait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69" y="2176662"/>
            <a:ext cx="680921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|doing, making]</a:t>
            </a:r>
          </a:p>
        </p:txBody>
      </p:sp>
      <p:sp>
        <p:nvSpPr>
          <p:cNvPr id="5" name="TextBox 4"/>
          <p:cNvSpPr txBox="1"/>
          <p:nvPr/>
        </p:nvSpPr>
        <p:spPr>
          <a:xfrm>
            <a:off x="2495653" y="4061381"/>
            <a:ext cx="9493148"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____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399692" y="5053048"/>
            <a:ext cx="573258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xmlns="" id="{3095B070-9F18-1047-AD42-62F8B79E04A2}"/>
              </a:ext>
            </a:extLst>
          </p:cNvPr>
          <p:cNvSpPr/>
          <p:nvPr/>
        </p:nvSpPr>
        <p:spPr>
          <a:xfrm>
            <a:off x="7422587" y="4078026"/>
            <a:ext cx="1830950" cy="1015663"/>
          </a:xfrm>
          <a:prstGeom prst="rect">
            <a:avLst/>
          </a:prstGeom>
        </p:spPr>
        <p:txBody>
          <a:bodyPr wrap="none">
            <a:spAutoFit/>
          </a:bodyPr>
          <a:lstStyle/>
          <a:p>
            <a:r>
              <a:rPr lang="fr" sz="6000" b="1" dirty="0">
                <a:solidFill>
                  <a:srgbClr val="EA5F00"/>
                </a:solidFill>
                <a:latin typeface="Century Gothic" panose="020B0502020202020204" pitchFamily="34" charset="0"/>
                <a:cs typeface="Calibri" panose="020F0502020204030204" pitchFamily="34" charset="0"/>
              </a:rPr>
              <a:t>faire</a:t>
            </a:r>
            <a:endParaRPr lang="en-GB" sz="6000" dirty="0">
              <a:solidFill>
                <a:prstClr val="black"/>
              </a:solidFill>
            </a:endParaRPr>
          </a:p>
        </p:txBody>
      </p:sp>
      <p:sp>
        <p:nvSpPr>
          <p:cNvPr id="11" name="Action Button: End 10">
            <a:hlinkClick r:id="rId7"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23562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Fai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Zara_aime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Zara_aime_faire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7" name="TextBox 6"/>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8" name="TextBox 7"/>
          <p:cNvSpPr txBox="1"/>
          <p:nvPr/>
        </p:nvSpPr>
        <p:spPr>
          <a:xfrm>
            <a:off x="3033044" y="3265681"/>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9" name="TextBox 8"/>
          <p:cNvSpPr txBox="1"/>
          <p:nvPr/>
        </p:nvSpPr>
        <p:spPr>
          <a:xfrm>
            <a:off x="3033044" y="499174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Tree>
    <p:extLst>
      <p:ext uri="{BB962C8B-B14F-4D97-AF65-F5344CB8AC3E}">
        <p14:creationId xmlns:p14="http://schemas.microsoft.com/office/powerpoint/2010/main" val="8196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2" name="TextBox 11"/>
          <p:cNvSpPr txBox="1"/>
          <p:nvPr/>
        </p:nvSpPr>
        <p:spPr>
          <a:xfrm>
            <a:off x="3038170" y="3357630"/>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13" name="TextBox 12"/>
          <p:cNvSpPr txBox="1"/>
          <p:nvPr/>
        </p:nvSpPr>
        <p:spPr>
          <a:xfrm>
            <a:off x="3038170" y="505337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ction Button: Help 14">
            <a:hlinkClick r:id="" action="ppaction://noaction" highlightClick="1"/>
          </p:cNvPr>
          <p:cNvSpPr/>
          <p:nvPr/>
        </p:nvSpPr>
        <p:spPr>
          <a:xfrm>
            <a:off x="2495652" y="505337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C100"/>
              </a:solidFill>
            </a:endParaRPr>
          </a:p>
        </p:txBody>
      </p:sp>
      <p:sp>
        <p:nvSpPr>
          <p:cNvPr id="16" name="TextBox 1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25262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24" y="362050"/>
            <a:ext cx="11928676" cy="1325563"/>
          </a:xfrm>
        </p:spPr>
        <p:txBody>
          <a:bodyPr>
            <a:normAutofit/>
          </a:bodyPr>
          <a:lstStyle/>
          <a:p>
            <a:r>
              <a:rPr lang="en-GB" dirty="0"/>
              <a:t>10 </a:t>
            </a:r>
            <a:r>
              <a:rPr lang="en-GB" sz="2400" b="1" dirty="0">
                <a:solidFill>
                  <a:srgbClr val="EA5F00"/>
                </a:solidFill>
              </a:rPr>
              <a:t>little</a:t>
            </a:r>
            <a:r>
              <a:rPr lang="en-GB" dirty="0"/>
              <a:t> changes that make a </a:t>
            </a:r>
            <a:r>
              <a:rPr lang="en-GB" b="1" dirty="0">
                <a:solidFill>
                  <a:srgbClr val="EA5F00"/>
                </a:solidFill>
              </a:rPr>
              <a:t>BIG</a:t>
            </a:r>
            <a:r>
              <a:rPr lang="en-GB" dirty="0"/>
              <a:t> difference</a:t>
            </a:r>
          </a:p>
        </p:txBody>
      </p:sp>
      <p:sp>
        <p:nvSpPr>
          <p:cNvPr id="3" name="Content Placeholder 2"/>
          <p:cNvSpPr>
            <a:spLocks noGrp="1"/>
          </p:cNvSpPr>
          <p:nvPr>
            <p:ph idx="1"/>
          </p:nvPr>
        </p:nvSpPr>
        <p:spPr>
          <a:xfrm>
            <a:off x="490960" y="1626851"/>
            <a:ext cx="11701040" cy="5000264"/>
          </a:xfrm>
        </p:spPr>
        <p:txBody>
          <a:bodyPr>
            <a:normAutofit fontScale="92500" lnSpcReduction="20000"/>
          </a:bodyPr>
          <a:lstStyle/>
          <a:p>
            <a:pPr>
              <a:buFont typeface="Wingdings" panose="05000000000000000000" pitchFamily="2" charset="2"/>
              <a:buChar char="§"/>
            </a:pPr>
            <a:r>
              <a:rPr lang="en-GB" dirty="0"/>
              <a:t>Phonics </a:t>
            </a:r>
          </a:p>
          <a:p>
            <a:pPr lvl="1">
              <a:buFont typeface="Wingdings" panose="05000000000000000000" pitchFamily="2" charset="2"/>
              <a:buChar char="§"/>
            </a:pPr>
            <a:r>
              <a:rPr lang="en-GB" dirty="0"/>
              <a:t>high-frequency ‘source’ and ‘cluster’ words</a:t>
            </a:r>
          </a:p>
          <a:p>
            <a:pPr lvl="1">
              <a:buFont typeface="Wingdings" panose="05000000000000000000" pitchFamily="2" charset="2"/>
              <a:buChar char="§"/>
            </a:pPr>
            <a:r>
              <a:rPr lang="en-GB" dirty="0"/>
              <a:t>staged roll out with more intensive practice activities (and systematic revisiting)</a:t>
            </a:r>
          </a:p>
          <a:p>
            <a:pPr lvl="1">
              <a:buFont typeface="Wingdings" panose="05000000000000000000" pitchFamily="2" charset="2"/>
              <a:buChar char="§"/>
            </a:pPr>
            <a:r>
              <a:rPr lang="en-GB" dirty="0"/>
              <a:t>much more time for French</a:t>
            </a:r>
          </a:p>
          <a:p>
            <a:pPr lvl="1">
              <a:buFont typeface="Wingdings" panose="05000000000000000000" pitchFamily="2" charset="2"/>
              <a:buChar char="§"/>
            </a:pPr>
            <a:endParaRPr lang="en-GB" dirty="0"/>
          </a:p>
          <a:p>
            <a:pPr>
              <a:buFont typeface="Wingdings" panose="05000000000000000000" pitchFamily="2" charset="2"/>
              <a:buChar char="§"/>
            </a:pPr>
            <a:r>
              <a:rPr lang="en-GB" dirty="0"/>
              <a:t>Vocabulary</a:t>
            </a:r>
          </a:p>
          <a:p>
            <a:pPr lvl="1">
              <a:buFont typeface="Wingdings" panose="05000000000000000000" pitchFamily="2" charset="2"/>
              <a:buChar char="§"/>
            </a:pPr>
            <a:r>
              <a:rPr lang="en-GB" dirty="0"/>
              <a:t>the frequency principle</a:t>
            </a:r>
          </a:p>
          <a:p>
            <a:pPr lvl="1">
              <a:buFont typeface="Wingdings" panose="05000000000000000000" pitchFamily="2" charset="2"/>
              <a:buChar char="§"/>
            </a:pPr>
            <a:r>
              <a:rPr lang="en-GB" dirty="0"/>
              <a:t>the verb lexicon</a:t>
            </a:r>
          </a:p>
          <a:p>
            <a:pPr lvl="1">
              <a:buFont typeface="Wingdings" panose="05000000000000000000" pitchFamily="2" charset="2"/>
              <a:buChar char="§"/>
            </a:pPr>
            <a:r>
              <a:rPr lang="en-GB" dirty="0"/>
              <a:t>mixed word class vocabulary sets</a:t>
            </a:r>
          </a:p>
          <a:p>
            <a:pPr lvl="1">
              <a:buFont typeface="Wingdings" panose="05000000000000000000" pitchFamily="2" charset="2"/>
              <a:buChar char="§"/>
            </a:pPr>
            <a:r>
              <a:rPr lang="en-GB" dirty="0"/>
              <a:t>developing depth (e.g. through information gaps)</a:t>
            </a:r>
          </a:p>
          <a:p>
            <a:pPr lvl="1">
              <a:buFont typeface="Wingdings" panose="05000000000000000000" pitchFamily="2" charset="2"/>
              <a:buChar char="§"/>
            </a:pPr>
            <a:r>
              <a:rPr lang="en-GB" dirty="0"/>
              <a:t>Systematic 4-stage revisiting (within a week, within a month, within a term, within a year)</a:t>
            </a:r>
            <a:br>
              <a:rPr lang="en-GB" dirty="0"/>
            </a:br>
            <a:endParaRPr lang="en-GB" dirty="0"/>
          </a:p>
          <a:p>
            <a:pPr>
              <a:buFont typeface="Wingdings" panose="05000000000000000000" pitchFamily="2" charset="2"/>
              <a:buChar char="§"/>
            </a:pPr>
            <a:r>
              <a:rPr lang="en-GB" dirty="0"/>
              <a:t>Grammar</a:t>
            </a:r>
          </a:p>
          <a:p>
            <a:pPr lvl="1">
              <a:buFont typeface="Wingdings" panose="05000000000000000000" pitchFamily="2" charset="2"/>
              <a:buChar char="§"/>
            </a:pPr>
            <a:r>
              <a:rPr lang="en-GB" dirty="0"/>
              <a:t>verb paradigms (staging / minimal pairs)</a:t>
            </a:r>
          </a:p>
          <a:p>
            <a:pPr lvl="1">
              <a:buFont typeface="Wingdings" panose="05000000000000000000" pitchFamily="2" charset="2"/>
              <a:buChar char="§"/>
            </a:pPr>
            <a:r>
              <a:rPr lang="en-GB" dirty="0"/>
              <a:t>input processing</a:t>
            </a:r>
          </a:p>
          <a:p>
            <a:pPr lvl="1">
              <a:buFont typeface="Wingdings" panose="05000000000000000000" pitchFamily="2" charset="2"/>
              <a:buChar char="§"/>
            </a:pPr>
            <a:r>
              <a:rPr lang="en-GB" dirty="0"/>
              <a:t>output activities (trapping the forms)</a:t>
            </a:r>
          </a:p>
        </p:txBody>
      </p:sp>
      <p:cxnSp>
        <p:nvCxnSpPr>
          <p:cNvPr id="6" name="Straight Connector 5">
            <a:extLst>
              <a:ext uri="{FF2B5EF4-FFF2-40B4-BE49-F238E27FC236}">
                <a16:creationId xmlns:a16="http://schemas.microsoft.com/office/drawing/2014/main" xmlns="" id="{D9589658-053C-4507-A009-E08C4EA143B5}"/>
              </a:ext>
            </a:extLst>
          </p:cNvPr>
          <p:cNvCxnSpPr>
            <a:cxnSpLocks/>
          </p:cNvCxnSpPr>
          <p:nvPr/>
        </p:nvCxnSpPr>
        <p:spPr>
          <a:xfrm flipV="1">
            <a:off x="490960" y="749701"/>
            <a:ext cx="529389" cy="550260"/>
          </a:xfrm>
          <a:prstGeom prst="line">
            <a:avLst/>
          </a:prstGeom>
          <a:ln w="57150">
            <a:solidFill>
              <a:srgbClr val="EA5F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0B72F36-75F1-4EE1-8117-4302C6D3CAF6}"/>
              </a:ext>
            </a:extLst>
          </p:cNvPr>
          <p:cNvSpPr txBox="1">
            <a:spLocks/>
          </p:cNvSpPr>
          <p:nvPr/>
        </p:nvSpPr>
        <p:spPr>
          <a:xfrm>
            <a:off x="263324" y="247449"/>
            <a:ext cx="11928676"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11 </a:t>
            </a:r>
            <a:r>
              <a:rPr lang="en-GB" sz="2400" b="1" dirty="0">
                <a:solidFill>
                  <a:srgbClr val="EA5F00"/>
                </a:solidFill>
              </a:rPr>
              <a:t>little</a:t>
            </a:r>
            <a:r>
              <a:rPr lang="en-GB" dirty="0"/>
              <a:t> changes that make a </a:t>
            </a:r>
            <a:r>
              <a:rPr lang="en-GB" b="1" dirty="0">
                <a:solidFill>
                  <a:srgbClr val="EA5F00"/>
                </a:solidFill>
              </a:rPr>
              <a:t>BIG</a:t>
            </a:r>
            <a:r>
              <a:rPr lang="en-GB" dirty="0"/>
              <a:t> difference</a:t>
            </a:r>
          </a:p>
        </p:txBody>
      </p:sp>
    </p:spTree>
    <p:extLst>
      <p:ext uri="{BB962C8B-B14F-4D97-AF65-F5344CB8AC3E}">
        <p14:creationId xmlns:p14="http://schemas.microsoft.com/office/powerpoint/2010/main" val="2363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TextBox 4"/>
          <p:cNvSpPr txBox="1"/>
          <p:nvPr/>
        </p:nvSpPr>
        <p:spPr>
          <a:xfrm>
            <a:off x="0" y="3350789"/>
            <a:ext cx="12192000"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Markus </a:t>
            </a:r>
            <a:r>
              <a:rPr lang="en-GB" sz="6000" b="1" dirty="0">
                <a:solidFill>
                  <a:srgbClr val="EEC100"/>
                </a:solidFill>
                <a:latin typeface="Century Gothic" panose="020B0502020202020204" pitchFamily="34" charset="0"/>
                <a:cs typeface="Calibri" panose="020F0502020204030204" pitchFamily="34" charset="0"/>
              </a:rPr>
              <a:t>hat</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17390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hat_ein_Fahrr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0" y="4037385"/>
            <a:ext cx="12192000" cy="1015663"/>
          </a:xfrm>
          <a:prstGeom prst="rect">
            <a:avLst/>
          </a:prstGeom>
          <a:solidFill>
            <a:schemeClr val="bg1"/>
          </a:solidFill>
        </p:spPr>
        <p:txBody>
          <a:bodyPr wrap="square" rtlCol="0">
            <a:spAutoFit/>
          </a:bodyPr>
          <a:lstStyle/>
          <a:p>
            <a:pPr algn="ctr"/>
            <a:r>
              <a:rPr lang="de" sz="6000" dirty="0">
                <a:solidFill>
                  <a:srgbClr val="5B9BD5">
                    <a:lumMod val="50000"/>
                  </a:srgbClr>
                </a:solidFill>
                <a:latin typeface="Century Gothic" panose="020B0502020202020204" pitchFamily="34" charset="0"/>
              </a:rPr>
              <a:t>Markus muss ein Fahrrad </a:t>
            </a:r>
            <a:r>
              <a:rPr lang="de" sz="6000" b="1" dirty="0">
                <a:solidFill>
                  <a:srgbClr val="EEC100"/>
                </a:solidFill>
                <a:latin typeface="Century Gothic" panose="020B0502020202020204" pitchFamily="34" charset="0"/>
                <a:cs typeface="Calibri" panose="020F0502020204030204" pitchFamily="34" charset="0"/>
              </a:rPr>
              <a:t>haben</a:t>
            </a:r>
            <a:r>
              <a:rPr lang="de" sz="6000" dirty="0">
                <a:solidFill>
                  <a:srgbClr val="5B9BD5">
                    <a:lumMod val="50000"/>
                  </a:srgbClr>
                </a:solidFill>
                <a:latin typeface="Century Gothic" panose="020B0502020202020204" pitchFamily="34" charset="0"/>
              </a:rPr>
              <a: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2521009" y="5053048"/>
            <a:ext cx="59320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dirty="0">
                <a:solidFill>
                  <a:srgbClr val="5B9BD5">
                    <a:lumMod val="50000"/>
                  </a:srgbClr>
                </a:solidFill>
                <a:latin typeface="Century Gothic" panose="020B0502020202020204" pitchFamily="34" charset="0"/>
              </a:rPr>
              <a:t>.]</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42006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muss_ein_Fahrrad_habe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038170" y="3356040"/>
            <a:ext cx="9153830" cy="1015663"/>
          </a:xfrm>
          <a:prstGeom prst="rect">
            <a:avLst/>
          </a:prstGeom>
          <a:solidFill>
            <a:schemeClr val="bg1"/>
          </a:solidFill>
        </p:spPr>
        <p:txBody>
          <a:bodyPr wrap="square" rtlCol="0">
            <a:spAutoFit/>
          </a:bodyPr>
          <a:lstStyle/>
          <a:p>
            <a:r>
              <a:rPr lang="en-GB" sz="6000" dirty="0">
                <a:solidFill>
                  <a:srgbClr val="5B9BD5">
                    <a:lumMod val="50000"/>
                  </a:srgbClr>
                </a:solidFill>
                <a:latin typeface="Century Gothic" panose="020B0502020202020204" pitchFamily="34" charset="0"/>
              </a:rPr>
              <a:t>Markus</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4057073" y="432553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10" name="Rectangle 9"/>
          <p:cNvSpPr/>
          <p:nvPr/>
        </p:nvSpPr>
        <p:spPr>
          <a:xfrm>
            <a:off x="5982670" y="3359578"/>
            <a:ext cx="1385316" cy="1015663"/>
          </a:xfrm>
          <a:prstGeom prst="rect">
            <a:avLst/>
          </a:prstGeom>
        </p:spPr>
        <p:txBody>
          <a:bodyPr wrap="none">
            <a:spAutoFit/>
          </a:bodyPr>
          <a:lstStyle/>
          <a:p>
            <a:r>
              <a:rPr lang="en-GB" sz="6000" b="1" dirty="0">
                <a:solidFill>
                  <a:srgbClr val="EEC100"/>
                </a:solidFill>
                <a:latin typeface="Century Gothic" panose="020B0502020202020204" pitchFamily="34" charset="0"/>
                <a:cs typeface="Calibri" panose="020F0502020204030204" pitchFamily="34" charset="0"/>
              </a:rPr>
              <a:t>hat</a:t>
            </a:r>
            <a:endParaRPr lang="en-GB" sz="60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8893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ha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Markus__ein_Fahrr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Markus_hat_ein_Fahrr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398585" y="4060829"/>
            <a:ext cx="11793416" cy="923330"/>
          </a:xfrm>
          <a:prstGeom prst="rect">
            <a:avLst/>
          </a:prstGeom>
          <a:solidFill>
            <a:schemeClr val="bg1"/>
          </a:solidFill>
        </p:spPr>
        <p:txBody>
          <a:bodyPr wrap="square" rtlCol="0">
            <a:spAutoFit/>
          </a:bodyPr>
          <a:lstStyle/>
          <a:p>
            <a:pPr algn="ctr"/>
            <a:r>
              <a:rPr lang="de" sz="4800" dirty="0">
                <a:solidFill>
                  <a:srgbClr val="5B9BD5">
                    <a:lumMod val="50000"/>
                  </a:srgbClr>
                </a:solidFill>
                <a:latin typeface="Century Gothic" panose="020B0502020202020204" pitchFamily="34" charset="0"/>
              </a:rPr>
              <a:t>Markus muss ein Fahrrad</a:t>
            </a:r>
            <a:r>
              <a:rPr lang="zh-CN" altLang="en-US" sz="4800" dirty="0">
                <a:solidFill>
                  <a:srgbClr val="5B9BD5">
                    <a:lumMod val="50000"/>
                  </a:srgbClr>
                </a:solidFill>
                <a:latin typeface="Century Gothic" panose="020B0502020202020204" pitchFamily="34" charset="0"/>
              </a:rPr>
              <a:t> </a:t>
            </a:r>
            <a:r>
              <a:rPr lang="en-US" altLang="zh-CN" sz="4800" dirty="0">
                <a:solidFill>
                  <a:srgbClr val="5B9BD5">
                    <a:lumMod val="50000"/>
                  </a:srgbClr>
                </a:solidFill>
                <a:latin typeface="Century Gothic" panose="020B0502020202020204" pitchFamily="34" charset="0"/>
              </a:rPr>
              <a:t>_______</a:t>
            </a:r>
            <a:r>
              <a:rPr lang="en-GB" sz="5400" dirty="0">
                <a:solidFill>
                  <a:srgbClr val="5B9BD5">
                    <a:lumMod val="50000"/>
                  </a:srgbClr>
                </a:solidFill>
                <a:latin typeface="Century Gothic" panose="020B0502020202020204" pitchFamily="34" charset="0"/>
              </a:rPr>
              <a:t>.</a:t>
            </a:r>
          </a:p>
        </p:txBody>
      </p:sp>
      <p:sp>
        <p:nvSpPr>
          <p:cNvPr id="7" name="TextBox 6"/>
          <p:cNvSpPr txBox="1"/>
          <p:nvPr/>
        </p:nvSpPr>
        <p:spPr>
          <a:xfrm>
            <a:off x="3038169" y="5053048"/>
            <a:ext cx="5914241"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797481" y="433601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xmlns="" id="{3095B070-9F18-1047-AD42-62F8B79E04A2}"/>
              </a:ext>
            </a:extLst>
          </p:cNvPr>
          <p:cNvSpPr/>
          <p:nvPr/>
        </p:nvSpPr>
        <p:spPr>
          <a:xfrm>
            <a:off x="8642943" y="4037383"/>
            <a:ext cx="2372765" cy="923330"/>
          </a:xfrm>
          <a:prstGeom prst="rect">
            <a:avLst/>
          </a:prstGeom>
        </p:spPr>
        <p:txBody>
          <a:bodyPr wrap="none">
            <a:spAutoFit/>
          </a:bodyPr>
          <a:lstStyle/>
          <a:p>
            <a:r>
              <a:rPr lang="de" sz="5400" b="1" dirty="0">
                <a:solidFill>
                  <a:srgbClr val="EEC100"/>
                </a:solidFill>
                <a:latin typeface="Century Gothic" panose="020B0502020202020204" pitchFamily="34" charset="0"/>
                <a:cs typeface="Calibri" panose="020F0502020204030204" pitchFamily="34" charset="0"/>
              </a:rPr>
              <a:t>haben</a:t>
            </a:r>
            <a:endParaRPr lang="en-GB" sz="54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2" name="Action Button: End 1">
            <a:hlinkClick r:id="rId6"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7906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hab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Markus_muss_ein_Fahrrad__.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_muss_ein_Fahrrad_hab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258677"/>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4984741"/>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24687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316649"/>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501239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511662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266769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P spid="3"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9" name="TextBox 8"/>
          <p:cNvSpPr txBox="1"/>
          <p:nvPr/>
        </p:nvSpPr>
        <p:spPr>
          <a:xfrm>
            <a:off x="3038170" y="3356040"/>
            <a:ext cx="5414904" cy="1938992"/>
          </a:xfrm>
          <a:prstGeom prst="rect">
            <a:avLst/>
          </a:prstGeom>
          <a:solidFill>
            <a:schemeClr val="bg1"/>
          </a:solidFill>
        </p:spPr>
        <p:txBody>
          <a:bodyPr wrap="square" rtlCol="0">
            <a:spAutoFit/>
          </a:bodyPr>
          <a:lstStyle/>
          <a:p>
            <a:pPr algn="ctr"/>
            <a:r>
              <a:rPr lang="fr-FR" sz="6000" b="1" dirty="0">
                <a:solidFill>
                  <a:srgbClr val="EA5F00"/>
                </a:solidFill>
                <a:latin typeface="Century Gothic" panose="020B0502020202020204" pitchFamily="34" charset="0"/>
                <a:cs typeface="Calibri" panose="020F0502020204030204" pitchFamily="34" charset="0"/>
              </a:rPr>
              <a:t>Es</a:t>
            </a:r>
            <a:r>
              <a:rPr lang="fr-FR" sz="6000" dirty="0">
                <a:solidFill>
                  <a:srgbClr val="EA5F00"/>
                </a:solidFill>
                <a:latin typeface="Century Gothic" panose="020B0502020202020204" pitchFamily="34" charset="0"/>
                <a:cs typeface="Calibri" panose="020F050202020403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fr-FR" sz="3200" b="1" dirty="0">
                <a:solidFill>
                  <a:srgbClr val="EA5F00"/>
                </a:solidFill>
                <a:latin typeface="Century Gothic" panose="020B0502020202020204" pitchFamily="34" charset="0"/>
                <a:cs typeface="Calibri" panose="020F0502020204030204" pitchFamily="34" charset="0"/>
              </a:rPr>
              <a:t>He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4615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es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a:t>
            </a:r>
            <a:r>
              <a:rPr lang="fr-FR" sz="6000" b="1" dirty="0" err="1">
                <a:solidFill>
                  <a:srgbClr val="EA5F00"/>
                </a:solidFill>
                <a:latin typeface="Century Gothic" panose="020B0502020202020204" pitchFamily="34" charset="0"/>
                <a:cs typeface="Calibri" panose="020F0502020204030204" pitchFamily="34" charset="0"/>
              </a:rPr>
              <a:t>ser</a:t>
            </a:r>
            <a:r>
              <a:rPr lang="en-GB" sz="6000" b="1"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[He 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7848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quiere_ser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3038170" y="3356040"/>
            <a:ext cx="5414904"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3" name="TextBox 12"/>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fr-FR" sz="3200" b="1" dirty="0">
                <a:solidFill>
                  <a:srgbClr val="EA5F00"/>
                </a:solidFill>
                <a:latin typeface="Century Gothic" panose="020B0502020202020204" pitchFamily="34" charset="0"/>
                <a:cs typeface="Calibri" panose="020F0502020204030204" pitchFamily="34" charset="0"/>
              </a:rPr>
              <a:t>He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4" name="Rectangle 3"/>
          <p:cNvSpPr/>
          <p:nvPr/>
        </p:nvSpPr>
        <p:spPr>
          <a:xfrm>
            <a:off x="4389001" y="3335511"/>
            <a:ext cx="923651" cy="1015663"/>
          </a:xfrm>
          <a:prstGeom prst="rect">
            <a:avLst/>
          </a:prstGeom>
        </p:spPr>
        <p:txBody>
          <a:bodyPr wrap="none">
            <a:spAutoFit/>
          </a:bodyPr>
          <a:lstStyle/>
          <a:p>
            <a:r>
              <a:rPr lang="fr-FR" sz="6000" b="1" dirty="0">
                <a:solidFill>
                  <a:srgbClr val="EA5F00"/>
                </a:solidFill>
                <a:latin typeface="Century Gothic" panose="020B0502020202020204" pitchFamily="34" charset="0"/>
                <a:cs typeface="Calibri" panose="020F0502020204030204" pitchFamily="34" charset="0"/>
              </a:rPr>
              <a:t>Es</a:t>
            </a:r>
            <a:endParaRPr lang="en-GB" sz="6000" dirty="0">
              <a:solidFill>
                <a:prstClr val="black"/>
              </a:solidFill>
            </a:endParaRPr>
          </a:p>
        </p:txBody>
      </p:sp>
      <p:sp>
        <p:nvSpPr>
          <p:cNvPr id="9" name="TextBox 8"/>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16207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__ric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es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11" grpId="0" animBg="1"/>
      <p:bldP spid="12" grpId="0" animBg="1"/>
      <p:bldP spid="13"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a:solidFill>
                  <a:srgbClr val="5B9BD5">
                    <a:lumMod val="50000"/>
                  </a:srgbClr>
                </a:solidFill>
                <a:latin typeface="Century Gothic" panose="020B0502020202020204" pitchFamily="34" charset="0"/>
              </a:rPr>
              <a:t>[He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xmlns="" id="{3095B070-9F18-1047-AD42-62F8B79E04A2}"/>
              </a:ext>
            </a:extLst>
          </p:cNvPr>
          <p:cNvSpPr/>
          <p:nvPr/>
        </p:nvSpPr>
        <p:spPr>
          <a:xfrm>
            <a:off x="5745622" y="4037384"/>
            <a:ext cx="1261884" cy="1015663"/>
          </a:xfrm>
          <a:prstGeom prst="rect">
            <a:avLst/>
          </a:prstGeom>
        </p:spPr>
        <p:txBody>
          <a:bodyPr wrap="none">
            <a:spAutoFit/>
          </a:bodyPr>
          <a:lstStyle/>
          <a:p>
            <a:r>
              <a:rPr lang="fr-FR" sz="6000" b="1" dirty="0" err="1">
                <a:solidFill>
                  <a:srgbClr val="EA5F00"/>
                </a:solidFill>
                <a:latin typeface="Century Gothic" panose="020B0502020202020204" pitchFamily="34" charset="0"/>
                <a:cs typeface="Calibri" panose="020F0502020204030204" pitchFamily="34" charset="0"/>
              </a:rPr>
              <a:t>ser</a:t>
            </a:r>
            <a:endParaRPr lang="en-GB" sz="6000" dirty="0">
              <a:solidFill>
                <a:prstClr val="black"/>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
        <p:nvSpPr>
          <p:cNvPr id="14" name="Action Button: End 13">
            <a:hlinkClick r:id="rId5"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1188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quiere__ric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quiere_ser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0" y="1175543"/>
            <a:ext cx="8171123"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high-frequency ‘source’ words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staged roll out with more intensive practice activities (and systematic revisiting)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much more time for French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237351" y="2841519"/>
            <a:ext cx="11598166" cy="341632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latin typeface="Century Gothic" panose="020B0502020202020204" pitchFamily="34" charset="0"/>
              </a:rPr>
              <a:t>Erler</a:t>
            </a:r>
            <a:r>
              <a:rPr lang="en-GB" sz="1200" dirty="0">
                <a:latin typeface="Century Gothic" panose="020B0502020202020204" pitchFamily="34" charset="0"/>
              </a:rPr>
              <a:t>, L. and </a:t>
            </a:r>
            <a:r>
              <a:rPr lang="en-GB" sz="1200" dirty="0" err="1">
                <a:latin typeface="Century Gothic" panose="020B0502020202020204" pitchFamily="34" charset="0"/>
              </a:rPr>
              <a:t>Macaro</a:t>
            </a:r>
            <a:r>
              <a:rPr lang="en-GB" sz="1200" dirty="0">
                <a:latin typeface="Century Gothic" panose="020B0502020202020204" pitchFamily="34" charset="0"/>
              </a:rPr>
              <a:t>, E. (2012) ‘Decoding Ability in French as a Foreign Language and Language Learning Motivation’. The Modern Language Journal, 95(4): 496-518.</a:t>
            </a:r>
          </a:p>
          <a:p>
            <a:r>
              <a:rPr lang="en-GB" sz="1200"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200" dirty="0" err="1">
                <a:latin typeface="Century Gothic" panose="020B0502020202020204" pitchFamily="34" charset="0"/>
              </a:rPr>
              <a:t>Woore</a:t>
            </a:r>
            <a:r>
              <a:rPr lang="en-GB" sz="1200" dirty="0">
                <a:latin typeface="Century Gothic" panose="020B0502020202020204" pitchFamily="34" charset="0"/>
              </a:rPr>
              <a:t>, R. (2007) ‘“</a:t>
            </a:r>
            <a:r>
              <a:rPr lang="en-GB" sz="1200" dirty="0" err="1">
                <a:latin typeface="Century Gothic" panose="020B0502020202020204" pitchFamily="34" charset="0"/>
              </a:rPr>
              <a:t>Weisse</a:t>
            </a:r>
            <a:r>
              <a:rPr lang="en-GB" sz="1200" dirty="0">
                <a:latin typeface="Century Gothic" panose="020B0502020202020204" pitchFamily="34" charset="0"/>
              </a:rPr>
              <a:t> </a:t>
            </a:r>
            <a:r>
              <a:rPr lang="en-GB" sz="1200" dirty="0" err="1">
                <a:latin typeface="Century Gothic" panose="020B0502020202020204" pitchFamily="34" charset="0"/>
              </a:rPr>
              <a:t>Maus</a:t>
            </a:r>
            <a:r>
              <a:rPr lang="en-GB" sz="1200" dirty="0">
                <a:latin typeface="Century Gothic" panose="020B0502020202020204" pitchFamily="34" charset="0"/>
              </a:rPr>
              <a:t> in </a:t>
            </a:r>
            <a:r>
              <a:rPr lang="en-GB" sz="1200" dirty="0" err="1">
                <a:latin typeface="Century Gothic" panose="020B0502020202020204" pitchFamily="34" charset="0"/>
              </a:rPr>
              <a:t>Meinem</a:t>
            </a:r>
            <a:r>
              <a:rPr lang="en-GB" sz="1200" dirty="0">
                <a:latin typeface="Century Gothic" panose="020B0502020202020204" pitchFamily="34" charset="0"/>
              </a:rPr>
              <a:t> </a:t>
            </a:r>
            <a:r>
              <a:rPr lang="en-GB" sz="1200" dirty="0" err="1">
                <a:latin typeface="Century Gothic" panose="020B0502020202020204" pitchFamily="34" charset="0"/>
              </a:rPr>
              <a:t>Haus</a:t>
            </a:r>
            <a:r>
              <a:rPr lang="en-GB" sz="1200" dirty="0">
                <a:latin typeface="Century Gothic" panose="020B0502020202020204" pitchFamily="34" charset="0"/>
              </a:rPr>
              <a:t>”: Using Poems and Learner Strategies to Help Learners Decode the Sounds of the L2’. Language Learning Journal, vol. 35, no. 2, pp. 175-188.</a:t>
            </a:r>
          </a:p>
          <a:p>
            <a:r>
              <a:rPr lang="en-GB" sz="1200" dirty="0" err="1">
                <a:latin typeface="Century Gothic" panose="020B0502020202020204" pitchFamily="34" charset="0"/>
              </a:rPr>
              <a:t>Woore</a:t>
            </a:r>
            <a:r>
              <a:rPr lang="en-GB" sz="12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latin typeface="Century Gothic" panose="020B0502020202020204" pitchFamily="34" charset="0"/>
              </a:rPr>
              <a:t>Woore</a:t>
            </a:r>
            <a:r>
              <a:rPr lang="en-GB" sz="12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latin typeface="Century Gothic" panose="020B0502020202020204" pitchFamily="34" charset="0"/>
              </a:rPr>
              <a:t>Woore</a:t>
            </a:r>
            <a:r>
              <a:rPr lang="en-GB" sz="120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latin typeface="Century Gothic" panose="020B0502020202020204" pitchFamily="34" charset="0"/>
              </a:rPr>
              <a:t>Woore</a:t>
            </a:r>
            <a:r>
              <a:rPr lang="en-GB" sz="12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latin typeface="Century Gothic" panose="020B0502020202020204" pitchFamily="34" charset="0"/>
              </a:rPr>
              <a:t>Woore</a:t>
            </a:r>
            <a:r>
              <a:rPr lang="en-GB" sz="12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latin typeface="Century Gothic" panose="020B0502020202020204" pitchFamily="34" charset="0"/>
              </a:rPr>
              <a:t>Woore</a:t>
            </a:r>
            <a:r>
              <a:rPr lang="en-GB" sz="1200" dirty="0">
                <a:latin typeface="Century Gothic" panose="020B0502020202020204" pitchFamily="34" charset="0"/>
              </a:rPr>
              <a:t>, R., Graham, S., Porter, A., Courtney, L. and </a:t>
            </a:r>
            <a:r>
              <a:rPr lang="en-GB" sz="1200" dirty="0" err="1">
                <a:latin typeface="Century Gothic" panose="020B0502020202020204" pitchFamily="34" charset="0"/>
              </a:rPr>
              <a:t>Savory</a:t>
            </a:r>
            <a:r>
              <a:rPr lang="en-GB" sz="12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73944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9632606" y="25525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penser</a:t>
            </a:r>
            <a:endParaRPr lang="en-GB" sz="3600" b="1" dirty="0">
              <a:solidFill>
                <a:srgbClr val="5B9BD5">
                  <a:lumMod val="50000"/>
                </a:srgbClr>
              </a:solidFill>
              <a:latin typeface="Century Gothic" panose="020B0502020202020204" pitchFamily="34" charset="0"/>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demande</a:t>
            </a:r>
            <a:endParaRPr lang="en-GB" sz="3200" b="1" dirty="0">
              <a:solidFill>
                <a:srgbClr val="5B9BD5">
                  <a:lumMod val="50000"/>
                </a:srgbClr>
              </a:solidFill>
              <a:latin typeface="Century Gothic" panose="020B0502020202020204" pitchFamily="34" charset="0"/>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met</a:t>
            </a:r>
          </a:p>
        </p:txBody>
      </p:sp>
      <p:sp>
        <p:nvSpPr>
          <p:cNvPr id="42" name="TextBox 41"/>
          <p:cNvSpPr txBox="1"/>
          <p:nvPr/>
        </p:nvSpPr>
        <p:spPr>
          <a:xfrm>
            <a:off x="5009540" y="19245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donne</a:t>
            </a:r>
            <a:endParaRPr lang="en-GB" sz="3600" b="1" dirty="0">
              <a:solidFill>
                <a:srgbClr val="5B9BD5">
                  <a:lumMod val="50000"/>
                </a:srgbClr>
              </a:solidFill>
              <a:latin typeface="Century Gothic" panose="020B0502020202020204" pitchFamily="34" charset="0"/>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vient</a:t>
            </a:r>
            <a:endParaRPr lang="en-GB" sz="3600" b="1" dirty="0">
              <a:solidFill>
                <a:srgbClr val="5B9BD5">
                  <a:lumMod val="50000"/>
                </a:srgbClr>
              </a:solidFill>
              <a:latin typeface="Century Gothic" panose="020B0502020202020204" pitchFamily="34" charset="0"/>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a:t>
            </a:r>
          </a:p>
        </p:txBody>
      </p:sp>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xmlns="" val="20000"/>
                    </a:ext>
                  </a:extLst>
                </a:gridCol>
                <a:gridCol w="2316290">
                  <a:extLst>
                    <a:ext uri="{9D8B030D-6E8A-4147-A177-3AD203B41FA5}">
                      <a16:colId xmlns:a16="http://schemas.microsoft.com/office/drawing/2014/main" xmlns="" val="20001"/>
                    </a:ext>
                  </a:extLst>
                </a:gridCol>
                <a:gridCol w="2316290">
                  <a:extLst>
                    <a:ext uri="{9D8B030D-6E8A-4147-A177-3AD203B41FA5}">
                      <a16:colId xmlns:a16="http://schemas.microsoft.com/office/drawing/2014/main" xmlns="" val="20002"/>
                    </a:ext>
                  </a:extLst>
                </a:gridCol>
                <a:gridCol w="2316290">
                  <a:extLst>
                    <a:ext uri="{9D8B030D-6E8A-4147-A177-3AD203B41FA5}">
                      <a16:colId xmlns:a16="http://schemas.microsoft.com/office/drawing/2014/main" xmlns="" val="20003"/>
                    </a:ext>
                  </a:extLst>
                </a:gridCol>
                <a:gridCol w="2316290">
                  <a:extLst>
                    <a:ext uri="{9D8B030D-6E8A-4147-A177-3AD203B41FA5}">
                      <a16:colId xmlns:a16="http://schemas.microsoft.com/office/drawing/2014/main" xmlns=""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extBox 2"/>
          <p:cNvSpPr txBox="1"/>
          <p:nvPr/>
        </p:nvSpPr>
        <p:spPr>
          <a:xfrm>
            <a:off x="4974608" y="10036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faire</a:t>
            </a:r>
          </a:p>
        </p:txBody>
      </p:sp>
      <p:sp>
        <p:nvSpPr>
          <p:cNvPr id="4" name="TextBox 3"/>
          <p:cNvSpPr txBox="1"/>
          <p:nvPr/>
        </p:nvSpPr>
        <p:spPr>
          <a:xfrm>
            <a:off x="4836916" y="11657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4988385" y="689752"/>
            <a:ext cx="2303715"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25</a:t>
            </a:r>
          </a:p>
        </p:txBody>
      </p:sp>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25 most common French verbs </a:t>
            </a:r>
          </a:p>
        </p:txBody>
      </p:sp>
      <p:sp>
        <p:nvSpPr>
          <p:cNvPr id="9" name="TextBox 8"/>
          <p:cNvSpPr txBox="1"/>
          <p:nvPr/>
        </p:nvSpPr>
        <p:spPr>
          <a:xfrm>
            <a:off x="348475" y="1003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être</a:t>
            </a:r>
            <a:endParaRPr lang="en-GB" sz="3600" b="1" dirty="0">
              <a:solidFill>
                <a:srgbClr val="5B9BD5">
                  <a:lumMod val="50000"/>
                </a:srgbClr>
              </a:solidFill>
              <a:latin typeface="Century Gothic" panose="020B0502020202020204" pitchFamily="34" charset="0"/>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est</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a:t>
            </a:r>
          </a:p>
        </p:txBody>
      </p:sp>
      <p:sp>
        <p:nvSpPr>
          <p:cNvPr id="14" name="TextBox 13"/>
          <p:cNvSpPr txBox="1"/>
          <p:nvPr/>
        </p:nvSpPr>
        <p:spPr>
          <a:xfrm>
            <a:off x="2659572" y="10036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avoir</a:t>
            </a:r>
            <a:endParaRPr lang="en-GB" sz="3600" b="1" dirty="0">
              <a:solidFill>
                <a:srgbClr val="5B9BD5">
                  <a:lumMod val="50000"/>
                </a:srgbClr>
              </a:solidFill>
              <a:latin typeface="Century Gothic" panose="020B0502020202020204" pitchFamily="34" charset="0"/>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a:t>
            </a:r>
          </a:p>
        </p:txBody>
      </p:sp>
      <p:sp>
        <p:nvSpPr>
          <p:cNvPr id="29" name="TextBox 28"/>
          <p:cNvSpPr txBox="1"/>
          <p:nvPr/>
        </p:nvSpPr>
        <p:spPr>
          <a:xfrm>
            <a:off x="7292101" y="1003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aller</a:t>
            </a:r>
            <a:endParaRPr lang="en-GB" sz="3600" b="1" dirty="0">
              <a:solidFill>
                <a:srgbClr val="5B9BD5">
                  <a:lumMod val="50000"/>
                </a:srgbClr>
              </a:solidFill>
              <a:latin typeface="Century Gothic" panose="020B0502020202020204" pitchFamily="34" charset="0"/>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va</a:t>
            </a:r>
            <a:endParaRPr lang="en-GB" sz="3600" b="1" dirty="0">
              <a:solidFill>
                <a:srgbClr val="5B9BD5">
                  <a:lumMod val="50000"/>
                </a:srgbClr>
              </a:solidFill>
              <a:latin typeface="Century Gothic" panose="020B0502020202020204" pitchFamily="34" charset="0"/>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53</a:t>
            </a:r>
          </a:p>
        </p:txBody>
      </p:sp>
      <p:sp>
        <p:nvSpPr>
          <p:cNvPr id="32" name="TextBox 31"/>
          <p:cNvSpPr txBox="1"/>
          <p:nvPr/>
        </p:nvSpPr>
        <p:spPr>
          <a:xfrm>
            <a:off x="9621287" y="1003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trouver</a:t>
            </a:r>
            <a:endParaRPr lang="en-GB" sz="3600" b="1" dirty="0">
              <a:solidFill>
                <a:srgbClr val="5B9BD5">
                  <a:lumMod val="50000"/>
                </a:srgbClr>
              </a:solidFill>
              <a:latin typeface="Century Gothic" panose="020B0502020202020204" pitchFamily="34" charset="0"/>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a:t>
            </a:r>
            <a:endParaRPr lang="en-GB" sz="3600" b="1" dirty="0">
              <a:solidFill>
                <a:srgbClr val="5B9BD5">
                  <a:lumMod val="50000"/>
                </a:srgbClr>
              </a:solidFill>
              <a:latin typeface="Century Gothic" panose="020B0502020202020204" pitchFamily="34" charset="0"/>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83</a:t>
            </a:r>
          </a:p>
        </p:txBody>
      </p:sp>
      <p:sp>
        <p:nvSpPr>
          <p:cNvPr id="35" name="TextBox 34"/>
          <p:cNvSpPr txBox="1"/>
          <p:nvPr/>
        </p:nvSpPr>
        <p:spPr>
          <a:xfrm>
            <a:off x="7317574" y="11489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goes | is going</a:t>
            </a:r>
          </a:p>
        </p:txBody>
      </p:sp>
      <p:sp>
        <p:nvSpPr>
          <p:cNvPr id="36" name="TextBox 35"/>
          <p:cNvSpPr txBox="1"/>
          <p:nvPr/>
        </p:nvSpPr>
        <p:spPr>
          <a:xfrm>
            <a:off x="7317574" y="5640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go| going</a:t>
            </a:r>
          </a:p>
        </p:txBody>
      </p:sp>
      <p:sp>
        <p:nvSpPr>
          <p:cNvPr id="37" name="TextBox 36"/>
          <p:cNvSpPr txBox="1"/>
          <p:nvPr/>
        </p:nvSpPr>
        <p:spPr>
          <a:xfrm>
            <a:off x="9623751" y="11657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find| finding</a:t>
            </a:r>
          </a:p>
        </p:txBody>
      </p:sp>
      <p:sp>
        <p:nvSpPr>
          <p:cNvPr id="39" name="TextBox 38"/>
          <p:cNvSpPr txBox="1"/>
          <p:nvPr/>
        </p:nvSpPr>
        <p:spPr>
          <a:xfrm>
            <a:off x="2673350" y="1889413"/>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passe</a:t>
            </a:r>
            <a:endParaRPr lang="en-GB" sz="3600" b="1" dirty="0">
              <a:solidFill>
                <a:srgbClr val="5B9BD5">
                  <a:lumMod val="50000"/>
                </a:srgbClr>
              </a:solidFill>
              <a:latin typeface="Century Gothic" panose="020B0502020202020204" pitchFamily="34" charset="0"/>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45</a:t>
            </a:r>
          </a:p>
        </p:txBody>
      </p:sp>
      <p:sp>
        <p:nvSpPr>
          <p:cNvPr id="45" name="TextBox 44"/>
          <p:cNvSpPr txBox="1"/>
          <p:nvPr/>
        </p:nvSpPr>
        <p:spPr>
          <a:xfrm>
            <a:off x="369630" y="13351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venir</a:t>
            </a:r>
            <a:endParaRPr lang="en-GB" sz="3600" b="1" dirty="0">
              <a:solidFill>
                <a:srgbClr val="5B9BD5">
                  <a:lumMod val="50000"/>
                </a:srgbClr>
              </a:solidFill>
              <a:latin typeface="Century Gothic" panose="020B0502020202020204" pitchFamily="34" charset="0"/>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88</a:t>
            </a:r>
          </a:p>
        </p:txBody>
      </p:sp>
      <p:sp>
        <p:nvSpPr>
          <p:cNvPr id="50" name="TextBox 49"/>
          <p:cNvSpPr txBox="1"/>
          <p:nvPr/>
        </p:nvSpPr>
        <p:spPr>
          <a:xfrm>
            <a:off x="2680727" y="133519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90</a:t>
            </a:r>
          </a:p>
        </p:txBody>
      </p:sp>
      <p:sp>
        <p:nvSpPr>
          <p:cNvPr id="54" name="TextBox 53"/>
          <p:cNvSpPr txBox="1"/>
          <p:nvPr/>
        </p:nvSpPr>
        <p:spPr>
          <a:xfrm>
            <a:off x="7313256" y="1335196"/>
            <a:ext cx="23046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dit</a:t>
            </a:r>
            <a:endParaRPr lang="en-GB" sz="3600" b="1" dirty="0">
              <a:solidFill>
                <a:srgbClr val="5B9BD5">
                  <a:lumMod val="50000"/>
                </a:srgbClr>
              </a:solidFill>
              <a:latin typeface="Century Gothic" panose="020B0502020202020204" pitchFamily="34" charset="0"/>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37</a:t>
            </a:r>
          </a:p>
        </p:txBody>
      </p:sp>
      <p:sp>
        <p:nvSpPr>
          <p:cNvPr id="57" name="TextBox 56"/>
          <p:cNvSpPr txBox="1"/>
          <p:nvPr/>
        </p:nvSpPr>
        <p:spPr>
          <a:xfrm>
            <a:off x="9642442" y="133519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prendre</a:t>
            </a:r>
            <a:endParaRPr lang="en-GB" sz="3600" b="1" dirty="0">
              <a:solidFill>
                <a:srgbClr val="5B9BD5">
                  <a:lumMod val="50000"/>
                </a:srgbClr>
              </a:solidFill>
              <a:latin typeface="Century Gothic" panose="020B0502020202020204" pitchFamily="34" charset="0"/>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a:t>
            </a:r>
            <a:endParaRPr lang="en-GB" sz="3600" b="1" dirty="0">
              <a:solidFill>
                <a:srgbClr val="5B9BD5">
                  <a:lumMod val="50000"/>
                </a:srgbClr>
              </a:solidFill>
              <a:latin typeface="Century Gothic" panose="020B0502020202020204" pitchFamily="34" charset="0"/>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43</a:t>
            </a:r>
          </a:p>
        </p:txBody>
      </p:sp>
      <p:sp>
        <p:nvSpPr>
          <p:cNvPr id="60" name="TextBox 59"/>
          <p:cNvSpPr txBox="1"/>
          <p:nvPr/>
        </p:nvSpPr>
        <p:spPr>
          <a:xfrm>
            <a:off x="7338729" y="23837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tell, say| telling, saying</a:t>
            </a:r>
          </a:p>
        </p:txBody>
      </p:sp>
      <p:sp>
        <p:nvSpPr>
          <p:cNvPr id="62" name="TextBox 61"/>
          <p:cNvSpPr txBox="1"/>
          <p:nvPr/>
        </p:nvSpPr>
        <p:spPr>
          <a:xfrm>
            <a:off x="9644906" y="24005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takes | is taking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take | taking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doit</a:t>
            </a:r>
            <a:endParaRPr lang="en-GB" sz="3600" b="1" dirty="0">
              <a:solidFill>
                <a:srgbClr val="5B9BD5">
                  <a:lumMod val="50000"/>
                </a:srgbClr>
              </a:solidFill>
              <a:latin typeface="Century Gothic" panose="020B0502020202020204" pitchFamily="34" charset="0"/>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peut</a:t>
            </a:r>
            <a:endParaRPr lang="en-GB" sz="3600" b="1" dirty="0">
              <a:solidFill>
                <a:srgbClr val="5B9BD5">
                  <a:lumMod val="50000"/>
                </a:srgbClr>
              </a:solidFill>
              <a:latin typeface="Century Gothic" panose="020B0502020202020204" pitchFamily="34" charset="0"/>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porte</a:t>
            </a:r>
            <a:endParaRPr lang="en-GB" sz="3600" b="1" dirty="0">
              <a:solidFill>
                <a:srgbClr val="5B9BD5">
                  <a:lumMod val="50000"/>
                </a:srgbClr>
              </a:solidFill>
              <a:latin typeface="Century Gothic" panose="020B0502020202020204" pitchFamily="34" charset="0"/>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algn="ctr"/>
            <a:r>
              <a:rPr lang="en-GB" sz="3200" b="1" dirty="0">
                <a:solidFill>
                  <a:srgbClr val="5B9BD5">
                    <a:lumMod val="50000"/>
                  </a:srgbClr>
                </a:solidFill>
                <a:latin typeface="Century Gothic" panose="020B0502020202020204" pitchFamily="34" charset="0"/>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asks | is asking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80</a:t>
            </a:r>
          </a:p>
        </p:txBody>
      </p:sp>
      <p:sp>
        <p:nvSpPr>
          <p:cNvPr id="72" name="TextBox 71"/>
          <p:cNvSpPr txBox="1"/>
          <p:nvPr/>
        </p:nvSpPr>
        <p:spPr>
          <a:xfrm>
            <a:off x="359794" y="25525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mettre</a:t>
            </a:r>
            <a:endParaRPr lang="en-GB" sz="3600" b="1" dirty="0">
              <a:solidFill>
                <a:srgbClr val="5B9BD5">
                  <a:lumMod val="50000"/>
                </a:srgbClr>
              </a:solidFill>
              <a:latin typeface="Century Gothic" panose="020B0502020202020204" pitchFamily="34" charset="0"/>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27</a:t>
            </a:r>
          </a:p>
        </p:txBody>
      </p:sp>
      <p:sp>
        <p:nvSpPr>
          <p:cNvPr id="77" name="TextBox 76"/>
          <p:cNvSpPr txBox="1"/>
          <p:nvPr/>
        </p:nvSpPr>
        <p:spPr>
          <a:xfrm>
            <a:off x="2670891" y="255256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algn="ctr"/>
            <a:r>
              <a:rPr lang="en-GB" sz="900" dirty="0">
                <a:solidFill>
                  <a:srgbClr val="5B9BD5">
                    <a:lumMod val="50000"/>
                  </a:srgbClr>
                </a:solidFill>
                <a:latin typeface="Century Gothic" panose="020B0502020202020204" pitchFamily="34" charset="0"/>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105</a:t>
            </a:r>
          </a:p>
        </p:txBody>
      </p:sp>
      <p:sp>
        <p:nvSpPr>
          <p:cNvPr id="81" name="TextBox 80"/>
          <p:cNvSpPr txBox="1"/>
          <p:nvPr/>
        </p:nvSpPr>
        <p:spPr>
          <a:xfrm>
            <a:off x="7303420" y="25525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rester</a:t>
            </a:r>
            <a:endParaRPr lang="en-GB" sz="3600" b="1" dirty="0">
              <a:solidFill>
                <a:srgbClr val="5B9BD5">
                  <a:lumMod val="50000"/>
                </a:srgbClr>
              </a:solidFill>
              <a:latin typeface="Century Gothic" panose="020B0502020202020204" pitchFamily="34" charset="0"/>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a:t>
            </a:r>
            <a:endParaRPr lang="en-GB" sz="3600" b="1" dirty="0">
              <a:solidFill>
                <a:srgbClr val="5B9BD5">
                  <a:lumMod val="50000"/>
                </a:srgbClr>
              </a:solidFill>
              <a:latin typeface="Century Gothic" panose="020B0502020202020204" pitchFamily="34" charset="0"/>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100</a:t>
            </a:r>
          </a:p>
        </p:txBody>
      </p:sp>
      <p:sp>
        <p:nvSpPr>
          <p:cNvPr id="85" name="TextBox 84"/>
          <p:cNvSpPr txBox="1"/>
          <p:nvPr/>
        </p:nvSpPr>
        <p:spPr>
          <a:xfrm>
            <a:off x="9646389" y="3130229"/>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a:t>
            </a:r>
            <a:endParaRPr lang="en-GB" sz="3600" b="1" dirty="0">
              <a:solidFill>
                <a:srgbClr val="5B9BD5">
                  <a:lumMod val="50000"/>
                </a:srgbClr>
              </a:solidFill>
              <a:latin typeface="Century Gothic" panose="020B0502020202020204" pitchFamily="34" charset="0"/>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116</a:t>
            </a:r>
          </a:p>
        </p:txBody>
      </p:sp>
      <p:sp>
        <p:nvSpPr>
          <p:cNvPr id="87" name="TextBox 86"/>
          <p:cNvSpPr txBox="1"/>
          <p:nvPr/>
        </p:nvSpPr>
        <p:spPr>
          <a:xfrm>
            <a:off x="7328893" y="36011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stay | staying</a:t>
            </a:r>
          </a:p>
        </p:txBody>
      </p:sp>
      <p:sp>
        <p:nvSpPr>
          <p:cNvPr id="89" name="TextBox 88"/>
          <p:cNvSpPr txBox="1"/>
          <p:nvPr/>
        </p:nvSpPr>
        <p:spPr>
          <a:xfrm>
            <a:off x="9635070" y="36179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thinks | is thinking</a:t>
            </a:r>
          </a:p>
        </p:txBody>
      </p:sp>
      <p:sp>
        <p:nvSpPr>
          <p:cNvPr id="90" name="TextBox 89"/>
          <p:cNvSpPr txBox="1"/>
          <p:nvPr/>
        </p:nvSpPr>
        <p:spPr>
          <a:xfrm>
            <a:off x="9635070" y="30330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think | thinking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veut</a:t>
            </a:r>
            <a:endParaRPr lang="en-GB" sz="3600" b="1" dirty="0">
              <a:solidFill>
                <a:srgbClr val="5B9BD5">
                  <a:lumMod val="50000"/>
                </a:srgbClr>
              </a:solidFill>
              <a:latin typeface="Century Gothic" panose="020B0502020202020204" pitchFamily="34" charset="0"/>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 to, must</a:t>
            </a:r>
          </a:p>
        </p:txBody>
      </p:sp>
      <p:sp>
        <p:nvSpPr>
          <p:cNvPr id="94" name="TextBox 93"/>
          <p:cNvSpPr txBox="1"/>
          <p:nvPr/>
        </p:nvSpPr>
        <p:spPr>
          <a:xfrm>
            <a:off x="4984039" y="42508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39</a:t>
            </a:r>
          </a:p>
        </p:txBody>
      </p:sp>
      <p:sp>
        <p:nvSpPr>
          <p:cNvPr id="96" name="TextBox 95"/>
          <p:cNvSpPr txBox="1"/>
          <p:nvPr/>
        </p:nvSpPr>
        <p:spPr>
          <a:xfrm>
            <a:off x="369226" y="37873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pouvoir</a:t>
            </a:r>
            <a:endParaRPr lang="en-GB" sz="3600" b="1" dirty="0">
              <a:solidFill>
                <a:srgbClr val="5B9BD5">
                  <a:lumMod val="50000"/>
                </a:srgbClr>
              </a:solidFill>
              <a:latin typeface="Century Gothic" panose="020B0502020202020204" pitchFamily="34" charset="0"/>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a:t>
            </a:r>
          </a:p>
        </p:txBody>
      </p:sp>
      <p:sp>
        <p:nvSpPr>
          <p:cNvPr id="100" name="TextBox 99"/>
          <p:cNvSpPr txBox="1"/>
          <p:nvPr/>
        </p:nvSpPr>
        <p:spPr>
          <a:xfrm>
            <a:off x="2680323" y="378739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vouloir</a:t>
            </a:r>
            <a:endParaRPr lang="en-GB" sz="3600" b="1" dirty="0">
              <a:solidFill>
                <a:srgbClr val="5B9BD5">
                  <a:lumMod val="50000"/>
                </a:srgbClr>
              </a:solidFill>
              <a:latin typeface="Century Gothic" panose="020B0502020202020204" pitchFamily="34" charset="0"/>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wants</a:t>
            </a:r>
          </a:p>
        </p:txBody>
      </p:sp>
      <p:sp>
        <p:nvSpPr>
          <p:cNvPr id="102" name="TextBox 101"/>
          <p:cNvSpPr txBox="1"/>
          <p:nvPr/>
        </p:nvSpPr>
        <p:spPr>
          <a:xfrm>
            <a:off x="2680322" y="43094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57</a:t>
            </a:r>
          </a:p>
        </p:txBody>
      </p:sp>
      <p:sp>
        <p:nvSpPr>
          <p:cNvPr id="104" name="TextBox 103"/>
          <p:cNvSpPr txBox="1"/>
          <p:nvPr/>
        </p:nvSpPr>
        <p:spPr>
          <a:xfrm>
            <a:off x="7312852" y="378739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voir</a:t>
            </a:r>
            <a:endParaRPr lang="en-GB" sz="3600" b="1" dirty="0">
              <a:solidFill>
                <a:srgbClr val="5B9BD5">
                  <a:lumMod val="50000"/>
                </a:srgbClr>
              </a:solidFill>
              <a:latin typeface="Century Gothic" panose="020B0502020202020204" pitchFamily="34" charset="0"/>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voit</a:t>
            </a:r>
            <a:endParaRPr lang="en-GB" sz="3600" b="1" dirty="0">
              <a:solidFill>
                <a:srgbClr val="5B9BD5">
                  <a:lumMod val="50000"/>
                </a:srgbClr>
              </a:solidFill>
              <a:latin typeface="Century Gothic" panose="020B0502020202020204" pitchFamily="34" charset="0"/>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69</a:t>
            </a:r>
          </a:p>
        </p:txBody>
      </p:sp>
      <p:sp>
        <p:nvSpPr>
          <p:cNvPr id="107" name="TextBox 106"/>
          <p:cNvSpPr txBox="1"/>
          <p:nvPr/>
        </p:nvSpPr>
        <p:spPr>
          <a:xfrm>
            <a:off x="9642038" y="3787396"/>
            <a:ext cx="2308638"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sait</a:t>
            </a:r>
            <a:endParaRPr lang="en-GB" sz="3600" b="1" dirty="0">
              <a:solidFill>
                <a:srgbClr val="5B9BD5">
                  <a:lumMod val="50000"/>
                </a:srgbClr>
              </a:solidFill>
              <a:latin typeface="Century Gothic" panose="020B0502020202020204" pitchFamily="34" charset="0"/>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67</a:t>
            </a:r>
          </a:p>
        </p:txBody>
      </p:sp>
      <p:sp>
        <p:nvSpPr>
          <p:cNvPr id="110" name="TextBox 109"/>
          <p:cNvSpPr txBox="1"/>
          <p:nvPr/>
        </p:nvSpPr>
        <p:spPr>
          <a:xfrm>
            <a:off x="7350048" y="48359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see | seeing</a:t>
            </a:r>
          </a:p>
        </p:txBody>
      </p:sp>
      <p:sp>
        <p:nvSpPr>
          <p:cNvPr id="112" name="TextBox 111"/>
          <p:cNvSpPr txBox="1"/>
          <p:nvPr/>
        </p:nvSpPr>
        <p:spPr>
          <a:xfrm>
            <a:off x="9656225" y="48527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know | knowing</a:t>
            </a:r>
          </a:p>
        </p:txBody>
      </p:sp>
      <p:sp>
        <p:nvSpPr>
          <p:cNvPr id="114" name="TextBox 113"/>
          <p:cNvSpPr txBox="1"/>
          <p:nvPr/>
        </p:nvSpPr>
        <p:spPr>
          <a:xfrm>
            <a:off x="4999704" y="5572811"/>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a:t>
            </a:r>
            <a:endParaRPr lang="en-GB" sz="3600" b="1" dirty="0">
              <a:solidFill>
                <a:srgbClr val="5B9BD5">
                  <a:lumMod val="50000"/>
                </a:srgbClr>
              </a:solidFill>
              <a:latin typeface="Century Gothic" panose="020B0502020202020204" pitchFamily="34" charset="0"/>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tient</a:t>
            </a:r>
            <a:endParaRPr lang="en-GB" sz="3600" b="1" dirty="0">
              <a:solidFill>
                <a:srgbClr val="5B9BD5">
                  <a:lumMod val="50000"/>
                </a:srgbClr>
              </a:solidFill>
              <a:latin typeface="Century Gothic" panose="020B0502020202020204" pitchFamily="34" charset="0"/>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a:t>
            </a:r>
            <a:endParaRPr lang="en-GB" sz="3600" b="1" dirty="0">
              <a:solidFill>
                <a:srgbClr val="5B9BD5">
                  <a:lumMod val="50000"/>
                </a:srgbClr>
              </a:solidFill>
              <a:latin typeface="Century Gothic" panose="020B0502020202020204" pitchFamily="34" charset="0"/>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parler</a:t>
            </a:r>
            <a:endParaRPr lang="en-GB" sz="3600" b="1" dirty="0">
              <a:solidFill>
                <a:srgbClr val="5B9BD5">
                  <a:lumMod val="50000"/>
                </a:srgbClr>
              </a:solidFill>
              <a:latin typeface="Century Gothic" panose="020B0502020202020204" pitchFamily="34" charset="0"/>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speaks | is speaking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106</a:t>
            </a:r>
          </a:p>
        </p:txBody>
      </p:sp>
      <p:sp>
        <p:nvSpPr>
          <p:cNvPr id="121" name="TextBox 120"/>
          <p:cNvSpPr txBox="1"/>
          <p:nvPr/>
        </p:nvSpPr>
        <p:spPr>
          <a:xfrm>
            <a:off x="359794" y="4995148"/>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tenir</a:t>
            </a:r>
            <a:endParaRPr lang="en-GB" sz="3600" b="1" dirty="0">
              <a:solidFill>
                <a:srgbClr val="5B9BD5">
                  <a:lumMod val="50000"/>
                </a:srgbClr>
              </a:solidFill>
              <a:latin typeface="Century Gothic" panose="020B0502020202020204" pitchFamily="34" charset="0"/>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104</a:t>
            </a:r>
          </a:p>
        </p:txBody>
      </p:sp>
      <p:sp>
        <p:nvSpPr>
          <p:cNvPr id="125" name="TextBox 124"/>
          <p:cNvSpPr txBox="1"/>
          <p:nvPr/>
        </p:nvSpPr>
        <p:spPr>
          <a:xfrm>
            <a:off x="2635722" y="5053763"/>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montrer</a:t>
            </a:r>
            <a:endParaRPr lang="en-GB" sz="3600" b="1" dirty="0">
              <a:solidFill>
                <a:srgbClr val="5B9BD5">
                  <a:lumMod val="50000"/>
                </a:srgbClr>
              </a:solidFill>
              <a:latin typeface="Century Gothic" panose="020B0502020202020204" pitchFamily="34" charset="0"/>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108</a:t>
            </a:r>
          </a:p>
        </p:txBody>
      </p:sp>
      <p:sp>
        <p:nvSpPr>
          <p:cNvPr id="129" name="TextBox 128"/>
          <p:cNvSpPr txBox="1"/>
          <p:nvPr/>
        </p:nvSpPr>
        <p:spPr>
          <a:xfrm>
            <a:off x="7303420" y="4995148"/>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falloir</a:t>
            </a:r>
            <a:endParaRPr lang="en-GB" sz="3600" b="1" dirty="0">
              <a:solidFill>
                <a:srgbClr val="5B9BD5">
                  <a:lumMod val="50000"/>
                </a:srgbClr>
              </a:solidFill>
              <a:latin typeface="Century Gothic" panose="020B0502020202020204" pitchFamily="34" charset="0"/>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faut</a:t>
            </a:r>
            <a:endParaRPr lang="en-GB" sz="3600" b="1" dirty="0">
              <a:solidFill>
                <a:srgbClr val="5B9BD5">
                  <a:lumMod val="50000"/>
                </a:srgbClr>
              </a:solidFill>
              <a:latin typeface="Century Gothic" panose="020B0502020202020204" pitchFamily="34" charset="0"/>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68</a:t>
            </a:r>
          </a:p>
        </p:txBody>
      </p:sp>
      <p:sp>
        <p:nvSpPr>
          <p:cNvPr id="132" name="TextBox 131"/>
          <p:cNvSpPr txBox="1"/>
          <p:nvPr/>
        </p:nvSpPr>
        <p:spPr>
          <a:xfrm>
            <a:off x="9607107" y="5076328"/>
            <a:ext cx="2308638" cy="461665"/>
          </a:xfrm>
          <a:prstGeom prst="rect">
            <a:avLst/>
          </a:prstGeom>
          <a:noFill/>
        </p:spPr>
        <p:txBody>
          <a:bodyPr wrap="square" rtlCol="0">
            <a:spAutoFit/>
          </a:bodyPr>
          <a:lstStyle/>
          <a:p>
            <a:pPr algn="ctr"/>
            <a:r>
              <a:rPr lang="en-GB" sz="2400" b="1" dirty="0" err="1">
                <a:solidFill>
                  <a:srgbClr val="5B9BD5">
                    <a:lumMod val="50000"/>
                  </a:srgbClr>
                </a:solidFill>
                <a:latin typeface="Century Gothic" panose="020B0502020202020204" pitchFamily="34" charset="0"/>
              </a:rPr>
              <a:t>comprendre</a:t>
            </a:r>
            <a:endParaRPr lang="en-GB" sz="2400" b="1" dirty="0">
              <a:solidFill>
                <a:srgbClr val="5B9BD5">
                  <a:lumMod val="50000"/>
                </a:srgbClr>
              </a:solidFill>
              <a:latin typeface="Century Gothic" panose="020B0502020202020204" pitchFamily="34" charset="0"/>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comprend</a:t>
            </a:r>
            <a:endParaRPr lang="en-GB" sz="3200" b="1" dirty="0">
              <a:solidFill>
                <a:srgbClr val="5B9BD5">
                  <a:lumMod val="50000"/>
                </a:srgbClr>
              </a:solidFill>
              <a:latin typeface="Century Gothic" panose="020B0502020202020204" pitchFamily="34" charset="0"/>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95</a:t>
            </a:r>
          </a:p>
        </p:txBody>
      </p:sp>
      <p:sp>
        <p:nvSpPr>
          <p:cNvPr id="135" name="TextBox 134"/>
          <p:cNvSpPr txBox="1"/>
          <p:nvPr/>
        </p:nvSpPr>
        <p:spPr>
          <a:xfrm>
            <a:off x="7328893" y="604368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necessary</a:t>
            </a:r>
          </a:p>
        </p:txBody>
      </p:sp>
      <p:sp>
        <p:nvSpPr>
          <p:cNvPr id="137" name="TextBox 136"/>
          <p:cNvSpPr txBox="1"/>
          <p:nvPr/>
        </p:nvSpPr>
        <p:spPr>
          <a:xfrm>
            <a:off x="9635070" y="606050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understand | understanding</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Tree>
    <p:extLst>
      <p:ext uri="{BB962C8B-B14F-4D97-AF65-F5344CB8AC3E}">
        <p14:creationId xmlns:p14="http://schemas.microsoft.com/office/powerpoint/2010/main" val="2856442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xmlns="" val="20000"/>
                    </a:ext>
                  </a:extLst>
                </a:gridCol>
                <a:gridCol w="2316290">
                  <a:extLst>
                    <a:ext uri="{9D8B030D-6E8A-4147-A177-3AD203B41FA5}">
                      <a16:colId xmlns:a16="http://schemas.microsoft.com/office/drawing/2014/main" xmlns="" val="20001"/>
                    </a:ext>
                  </a:extLst>
                </a:gridCol>
                <a:gridCol w="2316290">
                  <a:extLst>
                    <a:ext uri="{9D8B030D-6E8A-4147-A177-3AD203B41FA5}">
                      <a16:colId xmlns:a16="http://schemas.microsoft.com/office/drawing/2014/main" xmlns="" val="20002"/>
                    </a:ext>
                  </a:extLst>
                </a:gridCol>
                <a:gridCol w="2316290">
                  <a:extLst>
                    <a:ext uri="{9D8B030D-6E8A-4147-A177-3AD203B41FA5}">
                      <a16:colId xmlns:a16="http://schemas.microsoft.com/office/drawing/2014/main" xmlns="" val="20003"/>
                    </a:ext>
                  </a:extLst>
                </a:gridCol>
                <a:gridCol w="2316290">
                  <a:extLst>
                    <a:ext uri="{9D8B030D-6E8A-4147-A177-3AD203B41FA5}">
                      <a16:colId xmlns:a16="http://schemas.microsoft.com/office/drawing/2014/main" xmlns=""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15 high-frequency concrete French verbs </a:t>
            </a:r>
          </a:p>
        </p:txBody>
      </p:sp>
      <p:sp>
        <p:nvSpPr>
          <p:cNvPr id="9" name="TextBox 8"/>
          <p:cNvSpPr txBox="1"/>
          <p:nvPr/>
        </p:nvSpPr>
        <p:spPr>
          <a:xfrm>
            <a:off x="350934" y="23455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jouer</a:t>
            </a:r>
            <a:endParaRPr lang="en-GB" sz="4000" b="1" dirty="0">
              <a:solidFill>
                <a:srgbClr val="5B9BD5">
                  <a:lumMod val="50000"/>
                </a:srgbClr>
              </a:solidFill>
              <a:latin typeface="Century Gothic" panose="020B0502020202020204" pitchFamily="34" charset="0"/>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joue</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219</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
        <p:nvSpPr>
          <p:cNvPr id="140" name="TextBox 139"/>
          <p:cNvSpPr txBox="1"/>
          <p:nvPr/>
        </p:nvSpPr>
        <p:spPr>
          <a:xfrm>
            <a:off x="2664486" y="242205"/>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1338</a:t>
            </a:r>
          </a:p>
        </p:txBody>
      </p:sp>
      <p:sp>
        <p:nvSpPr>
          <p:cNvPr id="145" name="TextBox 144"/>
          <p:cNvSpPr txBox="1"/>
          <p:nvPr/>
        </p:nvSpPr>
        <p:spPr>
          <a:xfrm>
            <a:off x="4973055" y="242205"/>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écouter</a:t>
            </a:r>
            <a:endParaRPr lang="en-GB" sz="4000" b="1" dirty="0">
              <a:solidFill>
                <a:srgbClr val="5B9BD5">
                  <a:lumMod val="50000"/>
                </a:srgbClr>
              </a:solidFill>
              <a:latin typeface="Century Gothic" panose="020B0502020202020204" pitchFamily="34" charset="0"/>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écoute</a:t>
            </a:r>
            <a:endParaRPr lang="en-GB" sz="3600" b="1" dirty="0">
              <a:solidFill>
                <a:srgbClr val="5B9BD5">
                  <a:lumMod val="50000"/>
                </a:srgbClr>
              </a:solidFill>
              <a:latin typeface="Century Gothic" panose="020B0502020202020204" pitchFamily="34" charset="0"/>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429</a:t>
            </a:r>
          </a:p>
        </p:txBody>
      </p:sp>
      <p:sp>
        <p:nvSpPr>
          <p:cNvPr id="150" name="TextBox 149"/>
          <p:cNvSpPr txBox="1"/>
          <p:nvPr/>
        </p:nvSpPr>
        <p:spPr>
          <a:xfrm>
            <a:off x="7281703" y="271552"/>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chante</a:t>
            </a:r>
            <a:endParaRPr lang="en-GB" sz="3600" b="1" dirty="0">
              <a:solidFill>
                <a:srgbClr val="5B9BD5">
                  <a:lumMod val="50000"/>
                </a:srgbClr>
              </a:solidFill>
              <a:latin typeface="Century Gothic" panose="020B0502020202020204" pitchFamily="34" charset="0"/>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1820</a:t>
            </a:r>
          </a:p>
        </p:txBody>
      </p:sp>
      <p:sp>
        <p:nvSpPr>
          <p:cNvPr id="155" name="TextBox 154"/>
          <p:cNvSpPr txBox="1"/>
          <p:nvPr/>
        </p:nvSpPr>
        <p:spPr>
          <a:xfrm>
            <a:off x="9590272" y="31929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étudier</a:t>
            </a:r>
            <a:endParaRPr lang="en-GB" sz="4000" b="1" dirty="0">
              <a:solidFill>
                <a:srgbClr val="5B9BD5">
                  <a:lumMod val="50000"/>
                </a:srgbClr>
              </a:solidFill>
              <a:latin typeface="Century Gothic" panose="020B0502020202020204" pitchFamily="34" charset="0"/>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étudie</a:t>
            </a:r>
            <a:endParaRPr lang="en-GB" sz="3600" b="1" dirty="0">
              <a:solidFill>
                <a:srgbClr val="5B9BD5">
                  <a:lumMod val="50000"/>
                </a:srgbClr>
              </a:solidFill>
              <a:latin typeface="Century Gothic" panose="020B0502020202020204" pitchFamily="34" charset="0"/>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960</a:t>
            </a:r>
          </a:p>
        </p:txBody>
      </p:sp>
      <p:sp>
        <p:nvSpPr>
          <p:cNvPr id="160" name="TextBox 159"/>
          <p:cNvSpPr txBox="1"/>
          <p:nvPr/>
        </p:nvSpPr>
        <p:spPr>
          <a:xfrm>
            <a:off x="366898" y="2333871"/>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regarder</a:t>
            </a:r>
            <a:endParaRPr lang="en-GB" sz="3600" b="1" dirty="0">
              <a:solidFill>
                <a:srgbClr val="5B9BD5">
                  <a:lumMod val="50000"/>
                </a:srgbClr>
              </a:solidFill>
              <a:latin typeface="Century Gothic" panose="020B0502020202020204" pitchFamily="34" charset="0"/>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a:t>
            </a:r>
            <a:endParaRPr lang="en-GB" sz="3600" b="1" dirty="0">
              <a:solidFill>
                <a:srgbClr val="5B9BD5">
                  <a:lumMod val="50000"/>
                </a:srgbClr>
              </a:solidFill>
              <a:latin typeface="Century Gothic" panose="020B0502020202020204" pitchFamily="34" charset="0"/>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425</a:t>
            </a:r>
          </a:p>
        </p:txBody>
      </p:sp>
      <p:sp>
        <p:nvSpPr>
          <p:cNvPr id="165" name="TextBox 164"/>
          <p:cNvSpPr txBox="1"/>
          <p:nvPr/>
        </p:nvSpPr>
        <p:spPr>
          <a:xfrm>
            <a:off x="2664486" y="2265090"/>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écrire</a:t>
            </a:r>
            <a:endParaRPr lang="en-GB" sz="4000" b="1" dirty="0">
              <a:solidFill>
                <a:srgbClr val="5B9BD5">
                  <a:lumMod val="50000"/>
                </a:srgbClr>
              </a:solidFill>
              <a:latin typeface="Century Gothic" panose="020B0502020202020204" pitchFamily="34" charset="0"/>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écrit</a:t>
            </a:r>
            <a:endParaRPr lang="en-GB" sz="3600" b="1" dirty="0">
              <a:solidFill>
                <a:srgbClr val="5B9BD5">
                  <a:lumMod val="50000"/>
                </a:srgbClr>
              </a:solidFill>
              <a:latin typeface="Century Gothic" panose="020B0502020202020204" pitchFamily="34" charset="0"/>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382</a:t>
            </a:r>
          </a:p>
        </p:txBody>
      </p:sp>
      <p:sp>
        <p:nvSpPr>
          <p:cNvPr id="170" name="TextBox 169"/>
          <p:cNvSpPr txBox="1"/>
          <p:nvPr/>
        </p:nvSpPr>
        <p:spPr>
          <a:xfrm>
            <a:off x="4973218" y="2367405"/>
            <a:ext cx="2311096"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apprendre</a:t>
            </a:r>
            <a:endParaRPr lang="en-GB" sz="3200" b="1" dirty="0">
              <a:solidFill>
                <a:srgbClr val="5B9BD5">
                  <a:lumMod val="50000"/>
                </a:srgbClr>
              </a:solidFill>
              <a:latin typeface="Century Gothic" panose="020B0502020202020204" pitchFamily="34" charset="0"/>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apprend</a:t>
            </a:r>
            <a:endParaRPr lang="en-GB" sz="3600" b="1" dirty="0">
              <a:solidFill>
                <a:srgbClr val="5B9BD5">
                  <a:lumMod val="50000"/>
                </a:srgbClr>
              </a:solidFill>
              <a:latin typeface="Century Gothic" panose="020B0502020202020204" pitchFamily="34" charset="0"/>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327</a:t>
            </a:r>
          </a:p>
        </p:txBody>
      </p:sp>
      <p:sp>
        <p:nvSpPr>
          <p:cNvPr id="175" name="TextBox 174"/>
          <p:cNvSpPr txBox="1"/>
          <p:nvPr/>
        </p:nvSpPr>
        <p:spPr>
          <a:xfrm>
            <a:off x="7281703" y="229443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dormir</a:t>
            </a:r>
            <a:endParaRPr lang="en-GB" sz="4000" b="1" dirty="0">
              <a:solidFill>
                <a:srgbClr val="5B9BD5">
                  <a:lumMod val="50000"/>
                </a:srgbClr>
              </a:solidFill>
              <a:latin typeface="Century Gothic" panose="020B0502020202020204" pitchFamily="34" charset="0"/>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dort</a:t>
            </a:r>
            <a:endParaRPr lang="en-GB" sz="3600" b="1" dirty="0">
              <a:solidFill>
                <a:srgbClr val="5B9BD5">
                  <a:lumMod val="50000"/>
                </a:srgbClr>
              </a:solidFill>
              <a:latin typeface="Century Gothic" panose="020B0502020202020204" pitchFamily="34" charset="0"/>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1836</a:t>
            </a:r>
          </a:p>
        </p:txBody>
      </p:sp>
      <p:sp>
        <p:nvSpPr>
          <p:cNvPr id="180" name="TextBox 179"/>
          <p:cNvSpPr txBox="1"/>
          <p:nvPr/>
        </p:nvSpPr>
        <p:spPr>
          <a:xfrm>
            <a:off x="9592056" y="2308266"/>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travailler</a:t>
            </a:r>
            <a:endParaRPr lang="en-GB" sz="4000" b="1" dirty="0">
              <a:solidFill>
                <a:srgbClr val="5B9BD5">
                  <a:lumMod val="50000"/>
                </a:srgbClr>
              </a:solidFill>
              <a:latin typeface="Century Gothic" panose="020B0502020202020204" pitchFamily="34" charset="0"/>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travaille</a:t>
            </a:r>
            <a:endParaRPr lang="en-GB" sz="3600" b="1" dirty="0">
              <a:solidFill>
                <a:srgbClr val="5B9BD5">
                  <a:lumMod val="50000"/>
                </a:srgbClr>
              </a:solidFill>
              <a:latin typeface="Century Gothic" panose="020B0502020202020204" pitchFamily="34" charset="0"/>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290</a:t>
            </a:r>
          </a:p>
        </p:txBody>
      </p:sp>
      <p:sp>
        <p:nvSpPr>
          <p:cNvPr id="185" name="TextBox 184"/>
          <p:cNvSpPr txBox="1"/>
          <p:nvPr/>
        </p:nvSpPr>
        <p:spPr>
          <a:xfrm>
            <a:off x="367237" y="4268087"/>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préparer</a:t>
            </a:r>
            <a:endParaRPr lang="en-GB" sz="3600" b="1" dirty="0">
              <a:solidFill>
                <a:srgbClr val="5B9BD5">
                  <a:lumMod val="50000"/>
                </a:srgbClr>
              </a:solidFill>
              <a:latin typeface="Century Gothic" panose="020B0502020202020204" pitchFamily="34" charset="0"/>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a:t>
            </a:r>
            <a:endParaRPr lang="en-GB" sz="3600" b="1" dirty="0">
              <a:solidFill>
                <a:srgbClr val="5B9BD5">
                  <a:lumMod val="50000"/>
                </a:srgbClr>
              </a:solidFill>
              <a:latin typeface="Century Gothic" panose="020B0502020202020204" pitchFamily="34" charset="0"/>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201</a:t>
            </a:r>
          </a:p>
        </p:txBody>
      </p:sp>
      <p:sp>
        <p:nvSpPr>
          <p:cNvPr id="190" name="TextBox 189"/>
          <p:cNvSpPr txBox="1"/>
          <p:nvPr/>
        </p:nvSpPr>
        <p:spPr>
          <a:xfrm>
            <a:off x="2680789" y="4275741"/>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413</a:t>
            </a:r>
          </a:p>
        </p:txBody>
      </p:sp>
      <p:sp>
        <p:nvSpPr>
          <p:cNvPr id="195" name="TextBox 194"/>
          <p:cNvSpPr txBox="1"/>
          <p:nvPr/>
        </p:nvSpPr>
        <p:spPr>
          <a:xfrm>
            <a:off x="4989358" y="427574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sortir</a:t>
            </a:r>
            <a:endParaRPr lang="en-GB" sz="4000" b="1" dirty="0">
              <a:solidFill>
                <a:srgbClr val="5B9BD5">
                  <a:lumMod val="50000"/>
                </a:srgbClr>
              </a:solidFill>
              <a:latin typeface="Century Gothic" panose="020B0502020202020204" pitchFamily="34" charset="0"/>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309</a:t>
            </a:r>
          </a:p>
        </p:txBody>
      </p:sp>
      <p:sp>
        <p:nvSpPr>
          <p:cNvPr id="200" name="TextBox 199"/>
          <p:cNvSpPr txBox="1"/>
          <p:nvPr/>
        </p:nvSpPr>
        <p:spPr>
          <a:xfrm>
            <a:off x="7298006" y="4305088"/>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courir</a:t>
            </a:r>
            <a:endParaRPr lang="en-GB" sz="4000" b="1" dirty="0">
              <a:solidFill>
                <a:srgbClr val="5B9BD5">
                  <a:lumMod val="50000"/>
                </a:srgbClr>
              </a:solidFill>
              <a:latin typeface="Century Gothic" panose="020B0502020202020204" pitchFamily="34" charset="0"/>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1447</a:t>
            </a:r>
          </a:p>
        </p:txBody>
      </p:sp>
      <p:sp>
        <p:nvSpPr>
          <p:cNvPr id="205" name="TextBox 204"/>
          <p:cNvSpPr txBox="1"/>
          <p:nvPr/>
        </p:nvSpPr>
        <p:spPr>
          <a:xfrm>
            <a:off x="9610815" y="4310497"/>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marche</a:t>
            </a:r>
            <a:endParaRPr lang="en-GB" sz="3600" b="1" dirty="0">
              <a:solidFill>
                <a:srgbClr val="5B9BD5">
                  <a:lumMod val="50000"/>
                </a:srgbClr>
              </a:solidFill>
              <a:latin typeface="Century Gothic" panose="020B0502020202020204" pitchFamily="34" charset="0"/>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1532</a:t>
            </a:r>
          </a:p>
        </p:txBody>
      </p:sp>
    </p:spTree>
    <p:extLst>
      <p:ext uri="{BB962C8B-B14F-4D97-AF65-F5344CB8AC3E}">
        <p14:creationId xmlns:p14="http://schemas.microsoft.com/office/powerpoint/2010/main" val="3919397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a:solidFill>
                  <a:schemeClr val="bg1"/>
                </a:solidFill>
              </a:rPr>
              <a:t>How to teach and learn vocabulary</a:t>
            </a:r>
          </a:p>
        </p:txBody>
      </p:sp>
      <p:sp>
        <p:nvSpPr>
          <p:cNvPr id="5" name="Content Placeholder 4"/>
          <p:cNvSpPr>
            <a:spLocks noGrp="1"/>
          </p:cNvSpPr>
          <p:nvPr>
            <p:ph idx="1"/>
          </p:nvPr>
        </p:nvSpPr>
        <p:spPr>
          <a:xfrm>
            <a:off x="838200" y="1809894"/>
            <a:ext cx="10515600" cy="5264423"/>
          </a:xfrm>
        </p:spPr>
        <p:txBody>
          <a:bodyPr>
            <a:normAutofit/>
          </a:bodyPr>
          <a:lstStyle/>
          <a:p>
            <a:pPr marL="514350" indent="-514350">
              <a:buFont typeface="+mj-lt"/>
              <a:buAutoNum type="arabicPeriod"/>
            </a:pPr>
            <a:r>
              <a:rPr lang="en-GB" b="1" dirty="0">
                <a:solidFill>
                  <a:srgbClr val="EA5F00"/>
                </a:solidFill>
              </a:rPr>
              <a:t>Introduction </a:t>
            </a:r>
            <a:r>
              <a:rPr lang="en-GB" dirty="0"/>
              <a:t/>
            </a:r>
            <a:br>
              <a:rPr lang="en-GB" dirty="0"/>
            </a:br>
            <a:r>
              <a:rPr lang="en-GB"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i="1" dirty="0"/>
              <a:t>(i.e. speed of retrieval building, controlled production, e.g. sentence-building)</a:t>
            </a:r>
          </a:p>
          <a:p>
            <a:pPr marL="514350" indent="-514350">
              <a:buFont typeface="+mj-lt"/>
              <a:buAutoNum type="arabicPeriod"/>
            </a:pPr>
            <a:r>
              <a:rPr lang="en-GB" b="1" dirty="0">
                <a:solidFill>
                  <a:srgbClr val="EA5F00"/>
                </a:solidFill>
              </a:rPr>
              <a:t>Developing use </a:t>
            </a:r>
            <a:r>
              <a:rPr lang="en-GB" dirty="0"/>
              <a:t/>
            </a:r>
            <a:br>
              <a:rPr lang="en-GB" dirty="0"/>
            </a:br>
            <a:r>
              <a:rPr lang="en-GB" i="1" dirty="0"/>
              <a:t>(i.e. revisiting across different contexts, modalities, synthesising with previously-learnt language)</a:t>
            </a:r>
          </a:p>
          <a:p>
            <a:pPr marL="514350" indent="-514350">
              <a:buFont typeface="+mj-lt"/>
              <a:buAutoNum type="arabicPeriod"/>
            </a:pPr>
            <a:r>
              <a:rPr lang="en-GB" b="1" dirty="0">
                <a:solidFill>
                  <a:srgbClr val="EA5F00"/>
                </a:solidFill>
              </a:rPr>
              <a:t>Assessment</a:t>
            </a:r>
          </a:p>
        </p:txBody>
      </p:sp>
      <p:sp>
        <p:nvSpPr>
          <p:cNvPr id="2" name="TextBox 1"/>
          <p:cNvSpPr txBox="1"/>
          <p:nvPr/>
        </p:nvSpPr>
        <p:spPr>
          <a:xfrm>
            <a:off x="208494" y="1163991"/>
            <a:ext cx="10315832" cy="584775"/>
          </a:xfrm>
          <a:prstGeom prst="rect">
            <a:avLst/>
          </a:prstGeom>
          <a:noFill/>
        </p:spPr>
        <p:txBody>
          <a:bodyPr wrap="square" rtlCol="0">
            <a:spAutoFit/>
          </a:bodyPr>
          <a:lstStyle/>
          <a:p>
            <a:r>
              <a:rPr lang="en-GB" sz="3200" dirty="0">
                <a:solidFill>
                  <a:srgbClr val="4472C4">
                    <a:lumMod val="50000"/>
                  </a:srgbClr>
                </a:solidFill>
                <a:latin typeface="Century Gothic" panose="020B0502020202020204" pitchFamily="34" charset="0"/>
              </a:rPr>
              <a:t>Stages of vocabulary learning</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
        <p:nvSpPr>
          <p:cNvPr id="7" name="Rounded Rectangle 6"/>
          <p:cNvSpPr/>
          <p:nvPr/>
        </p:nvSpPr>
        <p:spPr>
          <a:xfrm>
            <a:off x="8489244" y="730427"/>
            <a:ext cx="3451850" cy="13457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Topic-based vocabulary lists of one single word class are not optimal.</a:t>
            </a:r>
          </a:p>
        </p:txBody>
      </p:sp>
    </p:spTree>
    <p:extLst>
      <p:ext uri="{BB962C8B-B14F-4D97-AF65-F5344CB8AC3E}">
        <p14:creationId xmlns:p14="http://schemas.microsoft.com/office/powerpoint/2010/main" val="297873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1082953"/>
              </p:ext>
            </p:extLst>
          </p:nvPr>
        </p:nvGraphicFramePr>
        <p:xfrm>
          <a:off x="188383" y="1325563"/>
          <a:ext cx="6425455" cy="4876302"/>
        </p:xfrm>
        <a:graphic>
          <a:graphicData uri="http://schemas.openxmlformats.org/drawingml/2006/table">
            <a:tbl>
              <a:tblPr firstRow="1" firstCol="1" bandRow="1">
                <a:tableStyleId>{5940675A-B579-460E-94D1-54222C63F5DA}</a:tableStyleId>
              </a:tblPr>
              <a:tblGrid>
                <a:gridCol w="433807">
                  <a:extLst>
                    <a:ext uri="{9D8B030D-6E8A-4147-A177-3AD203B41FA5}">
                      <a16:colId xmlns:a16="http://schemas.microsoft.com/office/drawing/2014/main" xmlns="" val="20000"/>
                    </a:ext>
                  </a:extLst>
                </a:gridCol>
                <a:gridCol w="1783886">
                  <a:extLst>
                    <a:ext uri="{9D8B030D-6E8A-4147-A177-3AD203B41FA5}">
                      <a16:colId xmlns:a16="http://schemas.microsoft.com/office/drawing/2014/main" xmlns="" val="20001"/>
                    </a:ext>
                  </a:extLst>
                </a:gridCol>
                <a:gridCol w="2103881">
                  <a:extLst>
                    <a:ext uri="{9D8B030D-6E8A-4147-A177-3AD203B41FA5}">
                      <a16:colId xmlns:a16="http://schemas.microsoft.com/office/drawing/2014/main" xmlns="" val="20002"/>
                    </a:ext>
                  </a:extLst>
                </a:gridCol>
                <a:gridCol w="2103881">
                  <a:extLst>
                    <a:ext uri="{9D8B030D-6E8A-4147-A177-3AD203B41FA5}">
                      <a16:colId xmlns:a16="http://schemas.microsoft.com/office/drawing/2014/main" xmlns="" val="20003"/>
                    </a:ext>
                  </a:extLst>
                </a:gridCol>
              </a:tblGrid>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806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437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202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8</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1042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9</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833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10</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1114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En</a:t>
            </a:r>
            <a:r>
              <a:rPr lang="en-GB" sz="3600" b="1" dirty="0">
                <a:solidFill>
                  <a:prstClr val="white"/>
                </a:solidFill>
                <a:latin typeface="Century Gothic" panose="020B0502020202020204" pitchFamily="34" charset="0"/>
              </a:rPr>
              <a:t> la ciudad [in town]</a:t>
            </a:r>
          </a:p>
        </p:txBody>
      </p:sp>
      <p:pic>
        <p:nvPicPr>
          <p:cNvPr id="6" name="Picture 5"/>
          <p:cNvPicPr/>
          <p:nvPr/>
        </p:nvPicPr>
        <p:blipFill>
          <a:blip r:embed="rId4"/>
          <a:stretch>
            <a:fillRect/>
          </a:stretch>
        </p:blipFill>
        <p:spPr>
          <a:xfrm>
            <a:off x="6803316" y="2671975"/>
            <a:ext cx="5257800" cy="2183477"/>
          </a:xfrm>
          <a:prstGeom prst="rect">
            <a:avLst/>
          </a:prstGeom>
        </p:spPr>
      </p:pic>
      <p:sp>
        <p:nvSpPr>
          <p:cNvPr id="8" name="TextBox 7"/>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Victoria Hobson / Rachel Hawkes</a:t>
            </a:r>
          </a:p>
        </p:txBody>
      </p:sp>
    </p:spTree>
    <p:extLst>
      <p:ext uri="{BB962C8B-B14F-4D97-AF65-F5344CB8AC3E}">
        <p14:creationId xmlns:p14="http://schemas.microsoft.com/office/powerpoint/2010/main" val="981735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fr-FR" sz="2000" b="1" dirty="0">
                <a:solidFill>
                  <a:schemeClr val="bg1"/>
                </a:solidFill>
              </a:rPr>
              <a:t>Décrire les gens [</a:t>
            </a:r>
            <a:r>
              <a:rPr lang="fr-FR" sz="2000" b="1" dirty="0" err="1">
                <a:solidFill>
                  <a:schemeClr val="bg1"/>
                </a:solidFill>
              </a:rPr>
              <a:t>describing</a:t>
            </a:r>
            <a:r>
              <a:rPr lang="fr-FR" sz="2000" b="1" dirty="0">
                <a:solidFill>
                  <a:schemeClr val="bg1"/>
                </a:solidFill>
              </a:rPr>
              <a:t> people]</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a:t>
            </a:r>
          </a:p>
        </p:txBody>
      </p:sp>
      <p:graphicFrame>
        <p:nvGraphicFramePr>
          <p:cNvPr id="5" name="Table 4"/>
          <p:cNvGraphicFramePr>
            <a:graphicFrameLocks noGrp="1"/>
          </p:cNvGraphicFramePr>
          <p:nvPr>
            <p:extLst/>
          </p:nvPr>
        </p:nvGraphicFramePr>
        <p:xfrm>
          <a:off x="1314449" y="1476372"/>
          <a:ext cx="9058276" cy="4371982"/>
        </p:xfrm>
        <a:graphic>
          <a:graphicData uri="http://schemas.openxmlformats.org/drawingml/2006/table">
            <a:tbl>
              <a:tblPr firstRow="1" firstCol="1" bandRow="1">
                <a:tableStyleId>{5940675A-B579-460E-94D1-54222C63F5DA}</a:tableStyleId>
              </a:tblPr>
              <a:tblGrid>
                <a:gridCol w="611559">
                  <a:extLst>
                    <a:ext uri="{9D8B030D-6E8A-4147-A177-3AD203B41FA5}">
                      <a16:colId xmlns:a16="http://schemas.microsoft.com/office/drawing/2014/main" xmlns="" val="20000"/>
                    </a:ext>
                  </a:extLst>
                </a:gridCol>
                <a:gridCol w="2514831">
                  <a:extLst>
                    <a:ext uri="{9D8B030D-6E8A-4147-A177-3AD203B41FA5}">
                      <a16:colId xmlns:a16="http://schemas.microsoft.com/office/drawing/2014/main" xmlns="" val="20001"/>
                    </a:ext>
                  </a:extLst>
                </a:gridCol>
                <a:gridCol w="2965943">
                  <a:extLst>
                    <a:ext uri="{9D8B030D-6E8A-4147-A177-3AD203B41FA5}">
                      <a16:colId xmlns:a16="http://schemas.microsoft.com/office/drawing/2014/main" xmlns="" val="20002"/>
                    </a:ext>
                  </a:extLst>
                </a:gridCol>
                <a:gridCol w="2965943">
                  <a:extLst>
                    <a:ext uri="{9D8B030D-6E8A-4147-A177-3AD203B41FA5}">
                      <a16:colId xmlns:a16="http://schemas.microsoft.com/office/drawing/2014/main" xmlns="" val="20003"/>
                    </a:ext>
                  </a:extLst>
                </a:gridCol>
              </a:tblGrid>
              <a:tr h="422502">
                <a:tc>
                  <a:txBody>
                    <a:bodyPr/>
                    <a:lstStyle/>
                    <a:p>
                      <a:pPr algn="ctr">
                        <a:lnSpc>
                          <a:spcPct val="107000"/>
                        </a:lnSpc>
                        <a:spcAft>
                          <a:spcPts val="0"/>
                        </a:spcAft>
                      </a:pPr>
                      <a:r>
                        <a:rPr lang="en-GB" sz="2000" dirty="0">
                          <a:solidFill>
                            <a:schemeClr val="accent1">
                              <a:lumMod val="75000"/>
                            </a:schemeClr>
                          </a:solidFill>
                          <a:effectLst/>
                          <a:latin typeface="Century Gothic" panose="020B0502020202020204" pitchFamily="34" charset="0"/>
                        </a:rPr>
                        <a:t> </a:t>
                      </a:r>
                      <a:endParaRPr lang="en-GB" sz="200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Word</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Frequency ranking</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Part of speech</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89845">
                <a:tc>
                  <a:txBody>
                    <a:bodyPr/>
                    <a:lstStyle/>
                    <a:p>
                      <a:pPr algn="ctr">
                        <a:lnSpc>
                          <a:spcPct val="107000"/>
                        </a:lnSpc>
                        <a:spcAft>
                          <a:spcPts val="0"/>
                        </a:spcAft>
                      </a:pPr>
                      <a:r>
                        <a:rPr lang="en-GB" sz="2000" b="0" dirty="0">
                          <a:solidFill>
                            <a:schemeClr val="accent1">
                              <a:lumMod val="75000"/>
                            </a:schemeClr>
                          </a:solidFill>
                          <a:effectLst/>
                          <a:latin typeface="Century Gothic" panose="020B0502020202020204" pitchFamily="34" charset="0"/>
                        </a:rPr>
                        <a:t>1</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la </a:t>
                      </a:r>
                      <a:r>
                        <a:rPr lang="en-GB" sz="2000" b="0" dirty="0" err="1">
                          <a:solidFill>
                            <a:schemeClr val="accent1">
                              <a:lumMod val="75000"/>
                            </a:schemeClr>
                          </a:solidFill>
                          <a:effectLst/>
                          <a:latin typeface="Century Gothic" panose="020B0502020202020204" pitchFamily="34" charset="0"/>
                        </a:rPr>
                        <a:t>fille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629</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noun</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2</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le</a:t>
                      </a:r>
                      <a:r>
                        <a:rPr lang="en-GB" sz="2000" b="0" baseline="0" dirty="0">
                          <a:solidFill>
                            <a:schemeClr val="accent1">
                              <a:lumMod val="75000"/>
                            </a:schemeClr>
                          </a:solidFill>
                          <a:effectLst/>
                          <a:latin typeface="Century Gothic" panose="020B0502020202020204" pitchFamily="34" charset="0"/>
                          <a:ea typeface="+mn-ea"/>
                          <a:cs typeface="+mn-cs"/>
                        </a:rPr>
                        <a:t> </a:t>
                      </a:r>
                      <a:r>
                        <a:rPr lang="en-GB" sz="2000" b="0" baseline="0" dirty="0" err="1">
                          <a:solidFill>
                            <a:schemeClr val="accent1">
                              <a:lumMod val="75000"/>
                            </a:schemeClr>
                          </a:solidFill>
                          <a:effectLst/>
                          <a:latin typeface="Century Gothic" panose="020B0502020202020204" pitchFamily="34" charset="0"/>
                          <a:ea typeface="+mn-ea"/>
                          <a:cs typeface="+mn-cs"/>
                        </a:rPr>
                        <a:t>fils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735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a:solidFill>
                            <a:schemeClr val="accent1">
                              <a:lumMod val="75000"/>
                            </a:schemeClr>
                          </a:solidFill>
                          <a:effectLst/>
                          <a:latin typeface="Century Gothic" panose="020B0502020202020204" pitchFamily="34" charset="0"/>
                        </a:rPr>
                        <a:t>noun</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3</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1">
                              <a:lumMod val="75000"/>
                            </a:schemeClr>
                          </a:solidFill>
                          <a:latin typeface="Century Gothic" panose="020B0502020202020204" pitchFamily="34" charset="0"/>
                        </a:rPr>
                        <a:t>les </a:t>
                      </a:r>
                      <a:r>
                        <a:rPr lang="en-GB" b="0" dirty="0" err="1">
                          <a:solidFill>
                            <a:schemeClr val="accent1">
                              <a:lumMod val="75000"/>
                            </a:schemeClr>
                          </a:solidFill>
                          <a:latin typeface="Century Gothic" panose="020B0502020202020204" pitchFamily="34" charset="0"/>
                        </a:rPr>
                        <a:t>cheveux</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2296</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a:solidFill>
                            <a:schemeClr val="accent1">
                              <a:lumMod val="75000"/>
                            </a:schemeClr>
                          </a:solidFill>
                          <a:effectLst/>
                          <a:latin typeface="Century Gothic" panose="020B0502020202020204" pitchFamily="34" charset="0"/>
                        </a:rPr>
                        <a:t>noun</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4</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a:solidFill>
                            <a:schemeClr val="accent1">
                              <a:lumMod val="75000"/>
                            </a:schemeClr>
                          </a:solidFill>
                          <a:latin typeface="Century Gothic" panose="020B0502020202020204" pitchFamily="34" charset="0"/>
                        </a:rPr>
                        <a:t>ans</a:t>
                      </a:r>
                      <a:r>
                        <a:rPr lang="en-GB" b="0" dirty="0">
                          <a:solidFill>
                            <a:schemeClr val="accent1">
                              <a:lumMod val="75000"/>
                            </a:schemeClr>
                          </a:solidFill>
                          <a:latin typeface="Century Gothic" panose="020B0502020202020204" pitchFamily="34" charset="0"/>
                        </a:rPr>
                        <a:t> (m.pl.)</a:t>
                      </a: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76</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noun</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4087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5</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a:solidFill>
                            <a:schemeClr val="accent1">
                              <a:lumMod val="75000"/>
                            </a:schemeClr>
                          </a:solidFill>
                          <a:latin typeface="Century Gothic" panose="020B0502020202020204" pitchFamily="34" charset="0"/>
                        </a:rPr>
                        <a:t>avoir</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8</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6</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a:solidFill>
                            <a:schemeClr val="accent1">
                              <a:lumMod val="75000"/>
                            </a:schemeClr>
                          </a:solidFill>
                          <a:latin typeface="Century Gothic" panose="020B0502020202020204" pitchFamily="34" charset="0"/>
                        </a:rPr>
                        <a:t>être</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7</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long(s)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202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8</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court(s)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545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9</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err="1">
                          <a:solidFill>
                            <a:schemeClr val="accent1">
                              <a:lumMod val="75000"/>
                            </a:schemeClr>
                          </a:solidFill>
                          <a:effectLst/>
                          <a:latin typeface="Century Gothic" panose="020B0502020202020204" pitchFamily="34" charset="0"/>
                        </a:rPr>
                        <a:t>jeune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152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10</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unique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402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981417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693356" cy="707849"/>
          </a:xfrm>
        </p:spPr>
        <p:txBody>
          <a:bodyPr>
            <a:normAutofit/>
          </a:bodyPr>
          <a:lstStyle/>
          <a:p>
            <a:r>
              <a:rPr lang="en-GB" sz="3600" b="1" dirty="0" err="1">
                <a:solidFill>
                  <a:schemeClr val="bg1"/>
                </a:solidFill>
              </a:rPr>
              <a:t>Unterwegs</a:t>
            </a:r>
            <a:r>
              <a:rPr lang="en-GB" sz="3600" b="1" dirty="0">
                <a:solidFill>
                  <a:schemeClr val="bg1"/>
                </a:solidFill>
              </a:rPr>
              <a:t> [On the road]</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graphicFrame>
        <p:nvGraphicFramePr>
          <p:cNvPr id="8" name="Table 7"/>
          <p:cNvGraphicFramePr>
            <a:graphicFrameLocks noGrp="1"/>
          </p:cNvGraphicFramePr>
          <p:nvPr>
            <p:extLst/>
          </p:nvPr>
        </p:nvGraphicFramePr>
        <p:xfrm>
          <a:off x="1509401" y="1816326"/>
          <a:ext cx="7724912" cy="3310197"/>
        </p:xfrm>
        <a:graphic>
          <a:graphicData uri="http://schemas.openxmlformats.org/drawingml/2006/table">
            <a:tbl>
              <a:tblPr firstRow="1" firstCol="1" bandRow="1">
                <a:tableStyleId>{5940675A-B579-460E-94D1-54222C63F5DA}</a:tableStyleId>
              </a:tblPr>
              <a:tblGrid>
                <a:gridCol w="521538">
                  <a:extLst>
                    <a:ext uri="{9D8B030D-6E8A-4147-A177-3AD203B41FA5}">
                      <a16:colId xmlns:a16="http://schemas.microsoft.com/office/drawing/2014/main" xmlns="" val="20000"/>
                    </a:ext>
                  </a:extLst>
                </a:gridCol>
                <a:gridCol w="2144652">
                  <a:extLst>
                    <a:ext uri="{9D8B030D-6E8A-4147-A177-3AD203B41FA5}">
                      <a16:colId xmlns:a16="http://schemas.microsoft.com/office/drawing/2014/main" xmlns="" val="20001"/>
                    </a:ext>
                  </a:extLst>
                </a:gridCol>
                <a:gridCol w="2529361">
                  <a:extLst>
                    <a:ext uri="{9D8B030D-6E8A-4147-A177-3AD203B41FA5}">
                      <a16:colId xmlns:a16="http://schemas.microsoft.com/office/drawing/2014/main" xmlns="" val="20002"/>
                    </a:ext>
                  </a:extLst>
                </a:gridCol>
                <a:gridCol w="2529361">
                  <a:extLst>
                    <a:ext uri="{9D8B030D-6E8A-4147-A177-3AD203B41FA5}">
                      <a16:colId xmlns:a16="http://schemas.microsoft.com/office/drawing/2014/main" xmlns="" val="20003"/>
                    </a:ext>
                  </a:extLst>
                </a:gridCol>
              </a:tblGrid>
              <a:tr h="0">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1</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Auto</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490</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2</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 Zug</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3</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spät</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171</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4</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schnell</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233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5</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langsam</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604</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6</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169</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7</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1596</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8</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nehmen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139</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9</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215</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adverb</a:t>
                      </a:r>
                    </a:p>
                  </a:txBody>
                  <a:tcPr marL="68580" marR="68580" marT="0" marB="0"/>
                </a:tc>
                <a:extLst>
                  <a:ext uri="{0D108BD9-81ED-4DB2-BD59-A6C34878D82A}">
                    <a16:rowId xmlns:a16="http://schemas.microsoft.com/office/drawing/2014/main" xmlns="" val="10009"/>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10</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die Stadt</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186</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830068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a:solidFill>
                  <a:schemeClr val="bg1"/>
                </a:solidFill>
              </a:rPr>
              <a:t>Developing use</a:t>
            </a:r>
          </a:p>
        </p:txBody>
      </p:sp>
      <p:sp>
        <p:nvSpPr>
          <p:cNvPr id="2" name="Content Placeholder 1"/>
          <p:cNvSpPr>
            <a:spLocks noGrp="1"/>
          </p:cNvSpPr>
          <p:nvPr>
            <p:ph idx="1"/>
          </p:nvPr>
        </p:nvSpPr>
        <p:spPr>
          <a:xfrm>
            <a:off x="838200" y="1622426"/>
            <a:ext cx="10515600" cy="4351338"/>
          </a:xfrm>
        </p:spPr>
        <p:txBody>
          <a:bodyPr/>
          <a:lstStyle/>
          <a:p>
            <a:pPr marL="0" indent="0">
              <a:buNone/>
            </a:pPr>
            <a:r>
              <a:rPr lang="en-GB" b="1" dirty="0"/>
              <a:t>Information gaps</a:t>
            </a:r>
            <a:br>
              <a:rPr lang="en-GB" b="1" dirty="0"/>
            </a:br>
            <a:endParaRPr lang="en-GB" b="1" dirty="0"/>
          </a:p>
          <a:p>
            <a:pPr>
              <a:buFont typeface="Wingdings" panose="05000000000000000000" pitchFamily="2" charset="2"/>
              <a:buChar char="§"/>
            </a:pPr>
            <a:r>
              <a:rPr lang="en-GB" dirty="0"/>
              <a:t>Spot the difference</a:t>
            </a:r>
          </a:p>
          <a:p>
            <a:pPr>
              <a:buFont typeface="Wingdings" panose="05000000000000000000" pitchFamily="2" charset="2"/>
              <a:buChar char="§"/>
            </a:pPr>
            <a:r>
              <a:rPr lang="en-GB" dirty="0"/>
              <a:t>Map tasks</a:t>
            </a:r>
          </a:p>
          <a:p>
            <a:pPr>
              <a:buFont typeface="Wingdings" panose="05000000000000000000" pitchFamily="2" charset="2"/>
              <a:buChar char="§"/>
            </a:pPr>
            <a:r>
              <a:rPr lang="en-GB" dirty="0"/>
              <a:t>Guess who style tasks</a:t>
            </a:r>
          </a:p>
          <a:p>
            <a:pPr>
              <a:buFont typeface="Wingdings" panose="05000000000000000000" pitchFamily="2" charset="2"/>
              <a:buChar char="§"/>
            </a:pPr>
            <a:r>
              <a:rPr lang="en-GB" dirty="0" err="1"/>
              <a:t>Dictogloss</a:t>
            </a: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spTree>
    <p:extLst>
      <p:ext uri="{BB962C8B-B14F-4D97-AF65-F5344CB8AC3E}">
        <p14:creationId xmlns:p14="http://schemas.microsoft.com/office/powerpoint/2010/main" val="2170207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a:t>
            </a:r>
          </a:p>
        </p:txBody>
      </p:sp>
      <p:pic>
        <p:nvPicPr>
          <p:cNvPr id="9" name="Picture 8"/>
          <p:cNvPicPr>
            <a:picLocks noChangeAspect="1"/>
          </p:cNvPicPr>
          <p:nvPr/>
        </p:nvPicPr>
        <p:blipFill>
          <a:blip r:embed="rId4"/>
          <a:stretch>
            <a:fillRect/>
          </a:stretch>
        </p:blipFill>
        <p:spPr>
          <a:xfrm>
            <a:off x="1205278" y="372351"/>
            <a:ext cx="4034937" cy="5732807"/>
          </a:xfrm>
          <a:prstGeom prst="rect">
            <a:avLst/>
          </a:prstGeom>
          <a:effectLst>
            <a:outerShdw blurRad="50800" dist="38100" dir="5400000" algn="t" rotWithShape="0">
              <a:prstClr val="black">
                <a:alpha val="40000"/>
              </a:prstClr>
            </a:outerShdw>
          </a:effectLst>
        </p:spPr>
      </p:pic>
      <p:pic>
        <p:nvPicPr>
          <p:cNvPr id="10" name="Picture 9"/>
          <p:cNvPicPr>
            <a:picLocks noChangeAspect="1"/>
          </p:cNvPicPr>
          <p:nvPr/>
        </p:nvPicPr>
        <p:blipFill>
          <a:blip r:embed="rId5"/>
          <a:stretch>
            <a:fillRect/>
          </a:stretch>
        </p:blipFill>
        <p:spPr>
          <a:xfrm>
            <a:off x="5996355" y="274326"/>
            <a:ext cx="4111502" cy="59288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82669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5BC62D05-AD73-2E40-A74F-3B7DCEF459E4}"/>
              </a:ext>
            </a:extLst>
          </p:cNvPr>
          <p:cNvGrpSpPr/>
          <p:nvPr/>
        </p:nvGrpSpPr>
        <p:grpSpPr>
          <a:xfrm>
            <a:off x="2193568" y="3492914"/>
            <a:ext cx="2534189" cy="2779820"/>
            <a:chOff x="2193568" y="3492914"/>
            <a:chExt cx="2534189" cy="2779820"/>
          </a:xfrm>
        </p:grpSpPr>
        <p:pic>
          <p:nvPicPr>
            <p:cNvPr id="35" name="Picture 34">
              <a:extLst>
                <a:ext uri="{FF2B5EF4-FFF2-40B4-BE49-F238E27FC236}">
                  <a16:creationId xmlns:a16="http://schemas.microsoft.com/office/drawing/2014/main" xmlns="" id="{9B6AA66F-EE63-DF40-BAE3-274280289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68" y="3492914"/>
              <a:ext cx="2534189" cy="2779820"/>
            </a:xfrm>
            <a:prstGeom prst="rect">
              <a:avLst/>
            </a:prstGeom>
          </p:spPr>
        </p:pic>
        <p:sp>
          <p:nvSpPr>
            <p:cNvPr id="36" name="TextBox 35">
              <a:extLst>
                <a:ext uri="{FF2B5EF4-FFF2-40B4-BE49-F238E27FC236}">
                  <a16:creationId xmlns:a16="http://schemas.microsoft.com/office/drawing/2014/main" xmlns="" id="{B593C9A8-5DF0-8541-893A-FAA01CBC4FC8}"/>
                </a:ext>
              </a:extLst>
            </p:cNvPr>
            <p:cNvSpPr txBox="1"/>
            <p:nvPr/>
          </p:nvSpPr>
          <p:spPr>
            <a:xfrm>
              <a:off x="3239287" y="4545358"/>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grpSp>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322121" y="2138366"/>
            <a:ext cx="5414904" cy="1862048"/>
          </a:xfrm>
          <a:prstGeom prst="rect">
            <a:avLst/>
          </a:prstGeom>
          <a:noFill/>
        </p:spPr>
        <p:txBody>
          <a:bodyPr wrap="square" rtlCol="0">
            <a:spAutoFit/>
          </a:bodyPr>
          <a:lstStyle/>
          <a:p>
            <a:pPr algn="ctr">
              <a:defRPr/>
            </a:pPr>
            <a:r>
              <a:rPr lang="en-GB" sz="11500" b="1" dirty="0">
                <a:solidFill>
                  <a:srgbClr val="5B9BD5">
                    <a:lumMod val="50000"/>
                  </a:srgbClr>
                </a:solidFill>
                <a:latin typeface="Century Gothic" panose="020B0502020202020204" pitchFamily="34" charset="0"/>
              </a:rPr>
              <a:t>A</a:t>
            </a:r>
          </a:p>
        </p:txBody>
      </p:sp>
      <p:grpSp>
        <p:nvGrpSpPr>
          <p:cNvPr id="10" name="Group 9">
            <a:extLst>
              <a:ext uri="{FF2B5EF4-FFF2-40B4-BE49-F238E27FC236}">
                <a16:creationId xmlns:a16="http://schemas.microsoft.com/office/drawing/2014/main" xmlns="" id="{6CCF0A67-01B8-9D40-BE97-6436107B8CD9}"/>
              </a:ext>
            </a:extLst>
          </p:cNvPr>
          <p:cNvGrpSpPr/>
          <p:nvPr/>
        </p:nvGrpSpPr>
        <p:grpSpPr>
          <a:xfrm>
            <a:off x="165934" y="165726"/>
            <a:ext cx="2919413" cy="2189560"/>
            <a:chOff x="0" y="0"/>
            <a:chExt cx="2919413" cy="2189560"/>
          </a:xfrm>
        </p:grpSpPr>
        <p:pic>
          <p:nvPicPr>
            <p:cNvPr id="11" name="Picture 10">
              <a:extLst>
                <a:ext uri="{FF2B5EF4-FFF2-40B4-BE49-F238E27FC236}">
                  <a16:creationId xmlns:a16="http://schemas.microsoft.com/office/drawing/2014/main" xmlns="" id="{66A65DEF-0F74-3C44-95C4-C1702DDFD478}"/>
                </a:ext>
              </a:extLst>
            </p:cNvPr>
            <p:cNvPicPr>
              <a:picLocks noChangeAspect="1"/>
            </p:cNvPicPr>
            <p:nvPr/>
          </p:nvPicPr>
          <p:blipFill>
            <a:blip r:embed="rId4"/>
            <a:stretch>
              <a:fillRect/>
            </a:stretch>
          </p:blipFill>
          <p:spPr>
            <a:xfrm>
              <a:off x="0" y="0"/>
              <a:ext cx="2919413" cy="2189560"/>
            </a:xfrm>
            <a:prstGeom prst="rect">
              <a:avLst/>
            </a:prstGeom>
          </p:spPr>
        </p:pic>
        <p:sp>
          <p:nvSpPr>
            <p:cNvPr id="12" name="TextBox 11">
              <a:extLst>
                <a:ext uri="{FF2B5EF4-FFF2-40B4-BE49-F238E27FC236}">
                  <a16:creationId xmlns:a16="http://schemas.microsoft.com/office/drawing/2014/main" xmlns="" id="{D79FADAA-8FB9-544D-B0AA-1E6401FEEC1D}"/>
                </a:ext>
              </a:extLst>
            </p:cNvPr>
            <p:cNvSpPr txBox="1"/>
            <p:nvPr/>
          </p:nvSpPr>
          <p:spPr>
            <a:xfrm>
              <a:off x="2314830" y="122985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grpSp>
      <p:grpSp>
        <p:nvGrpSpPr>
          <p:cNvPr id="13" name="Group 12">
            <a:extLst>
              <a:ext uri="{FF2B5EF4-FFF2-40B4-BE49-F238E27FC236}">
                <a16:creationId xmlns:a16="http://schemas.microsoft.com/office/drawing/2014/main" xmlns="" id="{DE59C47D-B673-664E-ADAA-EF9333578186}"/>
              </a:ext>
            </a:extLst>
          </p:cNvPr>
          <p:cNvGrpSpPr/>
          <p:nvPr/>
        </p:nvGrpSpPr>
        <p:grpSpPr>
          <a:xfrm>
            <a:off x="312090" y="3281460"/>
            <a:ext cx="2125341" cy="2821124"/>
            <a:chOff x="0" y="4036876"/>
            <a:chExt cx="2125341" cy="2821124"/>
          </a:xfrm>
        </p:grpSpPr>
        <p:pic>
          <p:nvPicPr>
            <p:cNvPr id="14" name="Picture 13">
              <a:extLst>
                <a:ext uri="{FF2B5EF4-FFF2-40B4-BE49-F238E27FC236}">
                  <a16:creationId xmlns:a16="http://schemas.microsoft.com/office/drawing/2014/main" xmlns="" id="{E3DB01D5-CCE3-A144-8A8C-B58018AAB4B5}"/>
                </a:ext>
              </a:extLst>
            </p:cNvPr>
            <p:cNvPicPr>
              <a:picLocks noChangeAspect="1"/>
            </p:cNvPicPr>
            <p:nvPr/>
          </p:nvPicPr>
          <p:blipFill>
            <a:blip r:embed="rId5"/>
            <a:stretch>
              <a:fillRect/>
            </a:stretch>
          </p:blipFill>
          <p:spPr>
            <a:xfrm>
              <a:off x="0" y="4041813"/>
              <a:ext cx="2125341" cy="2816187"/>
            </a:xfrm>
            <a:prstGeom prst="rect">
              <a:avLst/>
            </a:prstGeom>
          </p:spPr>
        </p:pic>
        <p:sp>
          <p:nvSpPr>
            <p:cNvPr id="15" name="TextBox 14">
              <a:extLst>
                <a:ext uri="{FF2B5EF4-FFF2-40B4-BE49-F238E27FC236}">
                  <a16:creationId xmlns:a16="http://schemas.microsoft.com/office/drawing/2014/main" xmlns="" id="{9F27ECC5-21F1-E742-9884-A8A64B2B0D57}"/>
                </a:ext>
              </a:extLst>
            </p:cNvPr>
            <p:cNvSpPr txBox="1"/>
            <p:nvPr/>
          </p:nvSpPr>
          <p:spPr>
            <a:xfrm>
              <a:off x="494010" y="4036876"/>
              <a:ext cx="500458" cy="769441"/>
            </a:xfrm>
            <a:prstGeom prst="rect">
              <a:avLst/>
            </a:prstGeom>
            <a:noFill/>
          </p:spPr>
          <p:txBody>
            <a:bodyPr wrap="none" rtlCol="0">
              <a:spAutoFit/>
            </a:bodyPr>
            <a:lstStyle/>
            <a:p>
              <a:r>
                <a:rPr lang="en-US" sz="4400" b="1" dirty="0">
                  <a:solidFill>
                    <a:srgbClr val="EA5F00"/>
                  </a:solidFill>
                  <a:latin typeface="Century Gothic" panose="020B0502020202020204" pitchFamily="34" charset="0"/>
                </a:rPr>
                <a:t>2</a:t>
              </a:r>
            </a:p>
          </p:txBody>
        </p:sp>
      </p:grpSp>
      <p:grpSp>
        <p:nvGrpSpPr>
          <p:cNvPr id="22" name="Group 21">
            <a:extLst>
              <a:ext uri="{FF2B5EF4-FFF2-40B4-BE49-F238E27FC236}">
                <a16:creationId xmlns:a16="http://schemas.microsoft.com/office/drawing/2014/main" xmlns="" id="{C1CC5076-B557-8040-8373-CEFA1D0DB282}"/>
              </a:ext>
            </a:extLst>
          </p:cNvPr>
          <p:cNvGrpSpPr/>
          <p:nvPr/>
        </p:nvGrpSpPr>
        <p:grpSpPr>
          <a:xfrm>
            <a:off x="7721137" y="3074828"/>
            <a:ext cx="1521842" cy="2428875"/>
            <a:chOff x="10237248" y="4376557"/>
            <a:chExt cx="1521842" cy="2428875"/>
          </a:xfrm>
        </p:grpSpPr>
        <p:pic>
          <p:nvPicPr>
            <p:cNvPr id="23" name="Picture 22">
              <a:extLst>
                <a:ext uri="{FF2B5EF4-FFF2-40B4-BE49-F238E27FC236}">
                  <a16:creationId xmlns:a16="http://schemas.microsoft.com/office/drawing/2014/main" xmlns="" id="{9530E6C6-0D69-724A-AD7C-B1E64254ECF7}"/>
                </a:ext>
              </a:extLst>
            </p:cNvPr>
            <p:cNvPicPr>
              <a:picLocks noChangeAspect="1"/>
            </p:cNvPicPr>
            <p:nvPr/>
          </p:nvPicPr>
          <p:blipFill>
            <a:blip r:embed="rId6"/>
            <a:stretch>
              <a:fillRect/>
            </a:stretch>
          </p:blipFill>
          <p:spPr>
            <a:xfrm>
              <a:off x="10237248" y="4376557"/>
              <a:ext cx="1521842" cy="2428875"/>
            </a:xfrm>
            <a:prstGeom prst="rect">
              <a:avLst/>
            </a:prstGeom>
          </p:spPr>
        </p:pic>
        <p:sp>
          <p:nvSpPr>
            <p:cNvPr id="24" name="TextBox 23">
              <a:extLst>
                <a:ext uri="{FF2B5EF4-FFF2-40B4-BE49-F238E27FC236}">
                  <a16:creationId xmlns:a16="http://schemas.microsoft.com/office/drawing/2014/main" xmlns="" id="{C6B595C2-8A27-274B-AE6E-F7C4FE6365AD}"/>
                </a:ext>
              </a:extLst>
            </p:cNvPr>
            <p:cNvSpPr txBox="1"/>
            <p:nvPr/>
          </p:nvSpPr>
          <p:spPr>
            <a:xfrm>
              <a:off x="10692581" y="4664177"/>
              <a:ext cx="224913" cy="1015663"/>
            </a:xfrm>
            <a:prstGeom prst="rect">
              <a:avLst/>
            </a:prstGeom>
            <a:noFill/>
          </p:spPr>
          <p:txBody>
            <a:bodyPr wrap="square" rtlCol="0">
              <a:spAutoFit/>
            </a:bodyPr>
            <a:lstStyle/>
            <a:p>
              <a:r>
                <a:rPr lang="en-US" sz="6000" b="1" dirty="0">
                  <a:solidFill>
                    <a:prstClr val="white"/>
                  </a:solidFill>
                  <a:latin typeface="Century Gothic" panose="020B0502020202020204" pitchFamily="34" charset="0"/>
                </a:rPr>
                <a:t>6</a:t>
              </a:r>
            </a:p>
          </p:txBody>
        </p:sp>
      </p:grpSp>
      <p:grpSp>
        <p:nvGrpSpPr>
          <p:cNvPr id="25" name="Group 24">
            <a:extLst>
              <a:ext uri="{FF2B5EF4-FFF2-40B4-BE49-F238E27FC236}">
                <a16:creationId xmlns:a16="http://schemas.microsoft.com/office/drawing/2014/main" xmlns="" id="{041CD869-C622-2F43-9E74-7DA239F3064E}"/>
              </a:ext>
            </a:extLst>
          </p:cNvPr>
          <p:cNvGrpSpPr/>
          <p:nvPr/>
        </p:nvGrpSpPr>
        <p:grpSpPr>
          <a:xfrm>
            <a:off x="8914805" y="246140"/>
            <a:ext cx="3147747" cy="2146246"/>
            <a:chOff x="9069843" y="464284"/>
            <a:chExt cx="3147747" cy="2146246"/>
          </a:xfrm>
        </p:grpSpPr>
        <p:pic>
          <p:nvPicPr>
            <p:cNvPr id="26" name="Picture 25">
              <a:extLst>
                <a:ext uri="{FF2B5EF4-FFF2-40B4-BE49-F238E27FC236}">
                  <a16:creationId xmlns:a16="http://schemas.microsoft.com/office/drawing/2014/main" xmlns="" id="{2E961969-D357-2047-94E5-CBA463CA08B5}"/>
                </a:ext>
              </a:extLst>
            </p:cNvPr>
            <p:cNvPicPr>
              <a:picLocks noChangeAspect="1"/>
            </p:cNvPicPr>
            <p:nvPr/>
          </p:nvPicPr>
          <p:blipFill>
            <a:blip r:embed="rId7"/>
            <a:stretch>
              <a:fillRect/>
            </a:stretch>
          </p:blipFill>
          <p:spPr>
            <a:xfrm>
              <a:off x="9069843" y="464284"/>
              <a:ext cx="3147747" cy="2091663"/>
            </a:xfrm>
            <a:prstGeom prst="rect">
              <a:avLst/>
            </a:prstGeom>
          </p:spPr>
        </p:pic>
        <p:sp>
          <p:nvSpPr>
            <p:cNvPr id="27" name="TextBox 26">
              <a:extLst>
                <a:ext uri="{FF2B5EF4-FFF2-40B4-BE49-F238E27FC236}">
                  <a16:creationId xmlns:a16="http://schemas.microsoft.com/office/drawing/2014/main" xmlns="" id="{EFA02653-0B7E-CE48-B113-04B50B7255B1}"/>
                </a:ext>
              </a:extLst>
            </p:cNvPr>
            <p:cNvSpPr txBox="1"/>
            <p:nvPr/>
          </p:nvSpPr>
          <p:spPr>
            <a:xfrm>
              <a:off x="10963856" y="1502534"/>
              <a:ext cx="659155" cy="1107996"/>
            </a:xfrm>
            <a:prstGeom prst="rect">
              <a:avLst/>
            </a:prstGeom>
            <a:noFill/>
          </p:spPr>
          <p:txBody>
            <a:bodyPr wrap="none" rtlCol="0">
              <a:spAutoFit/>
            </a:bodyPr>
            <a:lstStyle/>
            <a:p>
              <a:r>
                <a:rPr lang="en-US" sz="6600" b="1" dirty="0">
                  <a:solidFill>
                    <a:srgbClr val="EA5F00"/>
                  </a:solidFill>
                  <a:latin typeface="Century Gothic" panose="020B0502020202020204" pitchFamily="34" charset="0"/>
                </a:rPr>
                <a:t>7</a:t>
              </a:r>
            </a:p>
          </p:txBody>
        </p:sp>
      </p:grpSp>
      <p:grpSp>
        <p:nvGrpSpPr>
          <p:cNvPr id="28" name="Group 27">
            <a:extLst>
              <a:ext uri="{FF2B5EF4-FFF2-40B4-BE49-F238E27FC236}">
                <a16:creationId xmlns:a16="http://schemas.microsoft.com/office/drawing/2014/main" xmlns="" id="{7C3E60CE-4EA8-D448-BEFF-0AD240DC3274}"/>
              </a:ext>
            </a:extLst>
          </p:cNvPr>
          <p:cNvGrpSpPr/>
          <p:nvPr/>
        </p:nvGrpSpPr>
        <p:grpSpPr>
          <a:xfrm>
            <a:off x="5162981" y="244005"/>
            <a:ext cx="3279000" cy="2284862"/>
            <a:chOff x="4990743" y="0"/>
            <a:chExt cx="3279000" cy="2284862"/>
          </a:xfrm>
        </p:grpSpPr>
        <p:pic>
          <p:nvPicPr>
            <p:cNvPr id="29" name="Picture 28">
              <a:extLst>
                <a:ext uri="{FF2B5EF4-FFF2-40B4-BE49-F238E27FC236}">
                  <a16:creationId xmlns:a16="http://schemas.microsoft.com/office/drawing/2014/main" xmlns="" id="{78D859B7-A357-5B46-B8B3-220348A6723F}"/>
                </a:ext>
              </a:extLst>
            </p:cNvPr>
            <p:cNvPicPr>
              <a:picLocks noChangeAspect="1"/>
            </p:cNvPicPr>
            <p:nvPr/>
          </p:nvPicPr>
          <p:blipFill>
            <a:blip r:embed="rId8"/>
            <a:stretch>
              <a:fillRect/>
            </a:stretch>
          </p:blipFill>
          <p:spPr>
            <a:xfrm>
              <a:off x="4990743" y="0"/>
              <a:ext cx="3279000" cy="2189560"/>
            </a:xfrm>
            <a:prstGeom prst="rect">
              <a:avLst/>
            </a:prstGeom>
          </p:spPr>
        </p:pic>
        <p:sp>
          <p:nvSpPr>
            <p:cNvPr id="30" name="TextBox 29">
              <a:extLst>
                <a:ext uri="{FF2B5EF4-FFF2-40B4-BE49-F238E27FC236}">
                  <a16:creationId xmlns:a16="http://schemas.microsoft.com/office/drawing/2014/main" xmlns="" id="{3F10B228-8599-7041-8588-F090E576F367}"/>
                </a:ext>
              </a:extLst>
            </p:cNvPr>
            <p:cNvSpPr txBox="1"/>
            <p:nvPr/>
          </p:nvSpPr>
          <p:spPr>
            <a:xfrm>
              <a:off x="6092289" y="1453865"/>
              <a:ext cx="529312" cy="830997"/>
            </a:xfrm>
            <a:prstGeom prst="rect">
              <a:avLst/>
            </a:prstGeom>
            <a:noFill/>
          </p:spPr>
          <p:txBody>
            <a:bodyPr wrap="none" rtlCol="0">
              <a:spAutoFit/>
            </a:bodyPr>
            <a:lstStyle/>
            <a:p>
              <a:r>
                <a:rPr lang="en-US" sz="4800" b="1" dirty="0">
                  <a:solidFill>
                    <a:srgbClr val="4472C4">
                      <a:lumMod val="50000"/>
                    </a:srgbClr>
                  </a:solidFill>
                  <a:latin typeface="Century Gothic" panose="020B0502020202020204" pitchFamily="34" charset="0"/>
                </a:rPr>
                <a:t>8</a:t>
              </a:r>
            </a:p>
          </p:txBody>
        </p:sp>
      </p:grpSp>
      <p:pic>
        <p:nvPicPr>
          <p:cNvPr id="3" name="Picture 2">
            <a:extLst>
              <a:ext uri="{FF2B5EF4-FFF2-40B4-BE49-F238E27FC236}">
                <a16:creationId xmlns:a16="http://schemas.microsoft.com/office/drawing/2014/main" xmlns="" id="{C4A8B131-84E3-F943-A0C6-1D6EBCEA1116}"/>
              </a:ext>
            </a:extLst>
          </p:cNvPr>
          <p:cNvPicPr>
            <a:picLocks noChangeAspect="1"/>
          </p:cNvPicPr>
          <p:nvPr/>
        </p:nvPicPr>
        <p:blipFill rotWithShape="1">
          <a:blip r:embed="rId9"/>
          <a:srcRect l="3554" r="3115"/>
          <a:stretch/>
        </p:blipFill>
        <p:spPr>
          <a:xfrm>
            <a:off x="4299938" y="3652169"/>
            <a:ext cx="3638861" cy="2590800"/>
          </a:xfrm>
          <a:prstGeom prst="rect">
            <a:avLst/>
          </a:prstGeom>
        </p:spPr>
      </p:pic>
      <p:pic>
        <p:nvPicPr>
          <p:cNvPr id="38" name="Picture 37">
            <a:extLst>
              <a:ext uri="{FF2B5EF4-FFF2-40B4-BE49-F238E27FC236}">
                <a16:creationId xmlns:a16="http://schemas.microsoft.com/office/drawing/2014/main" xmlns="" id="{AEDE8B99-95E0-0843-9B43-7DE835F2EBF8}"/>
              </a:ext>
            </a:extLst>
          </p:cNvPr>
          <p:cNvPicPr>
            <a:picLocks noChangeAspect="1"/>
          </p:cNvPicPr>
          <p:nvPr/>
        </p:nvPicPr>
        <p:blipFill>
          <a:blip r:embed="rId10"/>
          <a:stretch>
            <a:fillRect/>
          </a:stretch>
        </p:blipFill>
        <p:spPr>
          <a:xfrm>
            <a:off x="3323751" y="508468"/>
            <a:ext cx="1879600" cy="2489200"/>
          </a:xfrm>
          <a:prstGeom prst="rect">
            <a:avLst/>
          </a:prstGeom>
        </p:spPr>
      </p:pic>
      <p:pic>
        <p:nvPicPr>
          <p:cNvPr id="5" name="Picture 4">
            <a:extLst>
              <a:ext uri="{FF2B5EF4-FFF2-40B4-BE49-F238E27FC236}">
                <a16:creationId xmlns:a16="http://schemas.microsoft.com/office/drawing/2014/main" xmlns="" id="{3E3D923F-41D2-0645-B6B8-DA945F189AD5}"/>
              </a:ext>
            </a:extLst>
          </p:cNvPr>
          <p:cNvPicPr>
            <a:picLocks noChangeAspect="1"/>
          </p:cNvPicPr>
          <p:nvPr/>
        </p:nvPicPr>
        <p:blipFill>
          <a:blip r:embed="rId11"/>
          <a:stretch>
            <a:fillRect/>
          </a:stretch>
        </p:blipFill>
        <p:spPr>
          <a:xfrm>
            <a:off x="9485544" y="2373834"/>
            <a:ext cx="2590800" cy="3898900"/>
          </a:xfrm>
          <a:prstGeom prst="rect">
            <a:avLst/>
          </a:prstGeom>
        </p:spPr>
      </p:pic>
      <p:sp>
        <p:nvSpPr>
          <p:cNvPr id="39" name="TextBox 38">
            <a:extLst>
              <a:ext uri="{FF2B5EF4-FFF2-40B4-BE49-F238E27FC236}">
                <a16:creationId xmlns:a16="http://schemas.microsoft.com/office/drawing/2014/main" xmlns="" id="{F2AFDE83-3F35-CF40-BB01-867371A6EE7F}"/>
              </a:ext>
            </a:extLst>
          </p:cNvPr>
          <p:cNvSpPr txBox="1"/>
          <p:nvPr/>
        </p:nvSpPr>
        <p:spPr>
          <a:xfrm>
            <a:off x="10659267" y="2367996"/>
            <a:ext cx="529312" cy="830997"/>
          </a:xfrm>
          <a:prstGeom prst="rect">
            <a:avLst/>
          </a:prstGeom>
          <a:noFill/>
        </p:spPr>
        <p:txBody>
          <a:bodyPr wrap="none" rtlCol="0">
            <a:spAutoFit/>
          </a:bodyPr>
          <a:lstStyle/>
          <a:p>
            <a:r>
              <a:rPr lang="en-US" sz="4800" b="1" dirty="0">
                <a:solidFill>
                  <a:prstClr val="white"/>
                </a:solidFill>
                <a:latin typeface="Century Gothic" panose="020B0502020202020204" pitchFamily="34" charset="0"/>
              </a:rPr>
              <a:t>4</a:t>
            </a:r>
          </a:p>
        </p:txBody>
      </p:sp>
      <p:sp>
        <p:nvSpPr>
          <p:cNvPr id="40" name="TextBox 39">
            <a:extLst>
              <a:ext uri="{FF2B5EF4-FFF2-40B4-BE49-F238E27FC236}">
                <a16:creationId xmlns:a16="http://schemas.microsoft.com/office/drawing/2014/main" xmlns="" id="{72A6A3E3-8926-C645-AE5F-625D9A808947}"/>
              </a:ext>
            </a:extLst>
          </p:cNvPr>
          <p:cNvSpPr txBox="1"/>
          <p:nvPr/>
        </p:nvSpPr>
        <p:spPr>
          <a:xfrm>
            <a:off x="4216002" y="1141746"/>
            <a:ext cx="572593" cy="923330"/>
          </a:xfrm>
          <a:prstGeom prst="rect">
            <a:avLst/>
          </a:prstGeom>
          <a:noFill/>
        </p:spPr>
        <p:txBody>
          <a:bodyPr wrap="none" rtlCol="0">
            <a:spAutoFit/>
          </a:bodyPr>
          <a:lstStyle/>
          <a:p>
            <a:r>
              <a:rPr lang="en-US" sz="5400" b="1" dirty="0">
                <a:solidFill>
                  <a:srgbClr val="5B9BD5">
                    <a:lumMod val="50000"/>
                  </a:srgbClr>
                </a:solidFill>
                <a:latin typeface="Century Gothic" panose="020B0502020202020204" pitchFamily="34" charset="0"/>
              </a:rPr>
              <a:t>5</a:t>
            </a:r>
          </a:p>
        </p:txBody>
      </p:sp>
      <p:sp>
        <p:nvSpPr>
          <p:cNvPr id="41" name="TextBox 40">
            <a:extLst>
              <a:ext uri="{FF2B5EF4-FFF2-40B4-BE49-F238E27FC236}">
                <a16:creationId xmlns:a16="http://schemas.microsoft.com/office/drawing/2014/main" xmlns="" id="{45252602-4F2B-4E4F-B82E-5CF1FE29D9D1}"/>
              </a:ext>
            </a:extLst>
          </p:cNvPr>
          <p:cNvSpPr txBox="1"/>
          <p:nvPr/>
        </p:nvSpPr>
        <p:spPr>
          <a:xfrm>
            <a:off x="5279624" y="4765147"/>
            <a:ext cx="702436" cy="1200329"/>
          </a:xfrm>
          <a:prstGeom prst="rect">
            <a:avLst/>
          </a:prstGeom>
          <a:noFill/>
        </p:spPr>
        <p:txBody>
          <a:bodyPr wrap="none" rtlCol="0">
            <a:spAutoFit/>
          </a:bodyPr>
          <a:lstStyle/>
          <a:p>
            <a:r>
              <a:rPr lang="en-US" sz="7200" b="1" dirty="0">
                <a:solidFill>
                  <a:srgbClr val="4472C4">
                    <a:lumMod val="50000"/>
                  </a:srgbClr>
                </a:solidFill>
                <a:latin typeface="Century Gothic" panose="020B0502020202020204" pitchFamily="34" charset="0"/>
              </a:rPr>
              <a:t>9</a:t>
            </a:r>
          </a:p>
        </p:txBody>
      </p:sp>
    </p:spTree>
    <p:extLst>
      <p:ext uri="{BB962C8B-B14F-4D97-AF65-F5344CB8AC3E}">
        <p14:creationId xmlns:p14="http://schemas.microsoft.com/office/powerpoint/2010/main" val="3947630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209875" y="2331940"/>
            <a:ext cx="5414904" cy="1862048"/>
          </a:xfrm>
          <a:prstGeom prst="rect">
            <a:avLst/>
          </a:prstGeom>
          <a:noFill/>
        </p:spPr>
        <p:txBody>
          <a:bodyPr wrap="square" rtlCol="0">
            <a:spAutoFit/>
          </a:bodyPr>
          <a:lstStyle/>
          <a:p>
            <a:pPr algn="ctr">
              <a:defRPr/>
            </a:pPr>
            <a:r>
              <a:rPr lang="en-GB" sz="11500" b="1" dirty="0">
                <a:solidFill>
                  <a:srgbClr val="5B9BD5">
                    <a:lumMod val="50000"/>
                  </a:srgbClr>
                </a:solidFill>
                <a:latin typeface="Century Gothic" panose="020B0502020202020204" pitchFamily="34" charset="0"/>
              </a:rPr>
              <a:t>B</a:t>
            </a:r>
          </a:p>
        </p:txBody>
      </p:sp>
      <p:grpSp>
        <p:nvGrpSpPr>
          <p:cNvPr id="40" name="Group 39">
            <a:extLst>
              <a:ext uri="{FF2B5EF4-FFF2-40B4-BE49-F238E27FC236}">
                <a16:creationId xmlns:a16="http://schemas.microsoft.com/office/drawing/2014/main" xmlns="" id="{0DE1D7C0-2780-EE49-A791-FF943D1515B1}"/>
              </a:ext>
            </a:extLst>
          </p:cNvPr>
          <p:cNvGrpSpPr/>
          <p:nvPr/>
        </p:nvGrpSpPr>
        <p:grpSpPr>
          <a:xfrm>
            <a:off x="3877471" y="3996069"/>
            <a:ext cx="2919413" cy="2189560"/>
            <a:chOff x="4636293" y="4481529"/>
            <a:chExt cx="2919413" cy="2189560"/>
          </a:xfrm>
        </p:grpSpPr>
        <p:pic>
          <p:nvPicPr>
            <p:cNvPr id="41" name="Picture 40">
              <a:extLst>
                <a:ext uri="{FF2B5EF4-FFF2-40B4-BE49-F238E27FC236}">
                  <a16:creationId xmlns:a16="http://schemas.microsoft.com/office/drawing/2014/main" xmlns="" id="{E74210A0-8C15-AF42-97B1-5305677C7F56}"/>
                </a:ext>
              </a:extLst>
            </p:cNvPr>
            <p:cNvPicPr>
              <a:picLocks noChangeAspect="1"/>
            </p:cNvPicPr>
            <p:nvPr/>
          </p:nvPicPr>
          <p:blipFill>
            <a:blip r:embed="rId3"/>
            <a:stretch>
              <a:fillRect/>
            </a:stretch>
          </p:blipFill>
          <p:spPr>
            <a:xfrm>
              <a:off x="4636293" y="4481529"/>
              <a:ext cx="2919413" cy="2189560"/>
            </a:xfrm>
            <a:prstGeom prst="rect">
              <a:avLst/>
            </a:prstGeom>
          </p:spPr>
        </p:pic>
        <p:sp>
          <p:nvSpPr>
            <p:cNvPr id="42" name="TextBox 41">
              <a:extLst>
                <a:ext uri="{FF2B5EF4-FFF2-40B4-BE49-F238E27FC236}">
                  <a16:creationId xmlns:a16="http://schemas.microsoft.com/office/drawing/2014/main" xmlns="" id="{BF0D37C7-50E3-CA47-8740-1A8033F7227B}"/>
                </a:ext>
              </a:extLst>
            </p:cNvPr>
            <p:cNvSpPr txBox="1"/>
            <p:nvPr/>
          </p:nvSpPr>
          <p:spPr>
            <a:xfrm>
              <a:off x="6419676" y="5334278"/>
              <a:ext cx="659155" cy="1107996"/>
            </a:xfrm>
            <a:prstGeom prst="rect">
              <a:avLst/>
            </a:prstGeom>
            <a:noFill/>
          </p:spPr>
          <p:txBody>
            <a:bodyPr wrap="none" rtlCol="0">
              <a:spAutoFit/>
            </a:bodyPr>
            <a:lstStyle/>
            <a:p>
              <a:r>
                <a:rPr lang="en-US" sz="6600" b="1" dirty="0">
                  <a:solidFill>
                    <a:prstClr val="white"/>
                  </a:solidFill>
                  <a:latin typeface="Century Gothic" panose="020B0502020202020204" pitchFamily="34" charset="0"/>
                </a:rPr>
                <a:t>2</a:t>
              </a:r>
            </a:p>
          </p:txBody>
        </p:sp>
      </p:grpSp>
      <p:grpSp>
        <p:nvGrpSpPr>
          <p:cNvPr id="49" name="Group 48">
            <a:extLst>
              <a:ext uri="{FF2B5EF4-FFF2-40B4-BE49-F238E27FC236}">
                <a16:creationId xmlns:a16="http://schemas.microsoft.com/office/drawing/2014/main" xmlns="" id="{0A2A2DD0-6151-B548-9260-A210FCAA1190}"/>
              </a:ext>
            </a:extLst>
          </p:cNvPr>
          <p:cNvGrpSpPr/>
          <p:nvPr/>
        </p:nvGrpSpPr>
        <p:grpSpPr>
          <a:xfrm>
            <a:off x="8060770" y="2940049"/>
            <a:ext cx="3808536" cy="2485987"/>
            <a:chOff x="7854131" y="4335463"/>
            <a:chExt cx="3808536" cy="2485987"/>
          </a:xfrm>
        </p:grpSpPr>
        <p:pic>
          <p:nvPicPr>
            <p:cNvPr id="50" name="Picture 49">
              <a:extLst>
                <a:ext uri="{FF2B5EF4-FFF2-40B4-BE49-F238E27FC236}">
                  <a16:creationId xmlns:a16="http://schemas.microsoft.com/office/drawing/2014/main" xmlns="" id="{8C0ED4E1-4379-8D46-AED1-433AE68584F5}"/>
                </a:ext>
              </a:extLst>
            </p:cNvPr>
            <p:cNvPicPr>
              <a:picLocks noChangeAspect="1"/>
            </p:cNvPicPr>
            <p:nvPr/>
          </p:nvPicPr>
          <p:blipFill rotWithShape="1">
            <a:blip r:embed="rId4"/>
            <a:srcRect r="11670"/>
            <a:stretch/>
          </p:blipFill>
          <p:spPr>
            <a:xfrm>
              <a:off x="7854131" y="4335463"/>
              <a:ext cx="3808536" cy="2485987"/>
            </a:xfrm>
            <a:prstGeom prst="rect">
              <a:avLst/>
            </a:prstGeom>
          </p:spPr>
        </p:pic>
        <p:sp>
          <p:nvSpPr>
            <p:cNvPr id="51" name="TextBox 50">
              <a:extLst>
                <a:ext uri="{FF2B5EF4-FFF2-40B4-BE49-F238E27FC236}">
                  <a16:creationId xmlns:a16="http://schemas.microsoft.com/office/drawing/2014/main" xmlns="" id="{A8493F43-9BFA-C14C-9C89-987F653FB058}"/>
                </a:ext>
              </a:extLst>
            </p:cNvPr>
            <p:cNvSpPr txBox="1"/>
            <p:nvPr/>
          </p:nvSpPr>
          <p:spPr>
            <a:xfrm>
              <a:off x="9459250" y="491038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5</a:t>
              </a:r>
            </a:p>
          </p:txBody>
        </p:sp>
      </p:grpSp>
      <p:grpSp>
        <p:nvGrpSpPr>
          <p:cNvPr id="52" name="Group 51">
            <a:extLst>
              <a:ext uri="{FF2B5EF4-FFF2-40B4-BE49-F238E27FC236}">
                <a16:creationId xmlns:a16="http://schemas.microsoft.com/office/drawing/2014/main" xmlns="" id="{DA19708D-6366-A441-A53D-9E2ED9337DDC}"/>
              </a:ext>
            </a:extLst>
          </p:cNvPr>
          <p:cNvGrpSpPr/>
          <p:nvPr/>
        </p:nvGrpSpPr>
        <p:grpSpPr>
          <a:xfrm>
            <a:off x="4236115" y="391008"/>
            <a:ext cx="3147747" cy="2091663"/>
            <a:chOff x="4370343" y="0"/>
            <a:chExt cx="3147747" cy="2091663"/>
          </a:xfrm>
        </p:grpSpPr>
        <p:pic>
          <p:nvPicPr>
            <p:cNvPr id="53" name="Picture 52">
              <a:extLst>
                <a:ext uri="{FF2B5EF4-FFF2-40B4-BE49-F238E27FC236}">
                  <a16:creationId xmlns:a16="http://schemas.microsoft.com/office/drawing/2014/main" xmlns="" id="{7B9A2174-3177-9146-BF60-8585CC10B1FD}"/>
                </a:ext>
              </a:extLst>
            </p:cNvPr>
            <p:cNvPicPr>
              <a:picLocks noChangeAspect="1"/>
            </p:cNvPicPr>
            <p:nvPr/>
          </p:nvPicPr>
          <p:blipFill>
            <a:blip r:embed="rId5"/>
            <a:stretch>
              <a:fillRect/>
            </a:stretch>
          </p:blipFill>
          <p:spPr>
            <a:xfrm>
              <a:off x="4370343" y="0"/>
              <a:ext cx="3147747" cy="2091663"/>
            </a:xfrm>
            <a:prstGeom prst="rect">
              <a:avLst/>
            </a:prstGeom>
          </p:spPr>
        </p:pic>
        <p:sp>
          <p:nvSpPr>
            <p:cNvPr id="54" name="TextBox 53">
              <a:extLst>
                <a:ext uri="{FF2B5EF4-FFF2-40B4-BE49-F238E27FC236}">
                  <a16:creationId xmlns:a16="http://schemas.microsoft.com/office/drawing/2014/main" xmlns="" id="{A9DF8815-66D3-774E-B972-5647DF61005E}"/>
                </a:ext>
              </a:extLst>
            </p:cNvPr>
            <p:cNvSpPr txBox="1"/>
            <p:nvPr/>
          </p:nvSpPr>
          <p:spPr>
            <a:xfrm>
              <a:off x="6249201" y="991991"/>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6</a:t>
              </a:r>
            </a:p>
          </p:txBody>
        </p:sp>
      </p:grpSp>
      <p:grpSp>
        <p:nvGrpSpPr>
          <p:cNvPr id="55" name="Group 54">
            <a:extLst>
              <a:ext uri="{FF2B5EF4-FFF2-40B4-BE49-F238E27FC236}">
                <a16:creationId xmlns:a16="http://schemas.microsoft.com/office/drawing/2014/main" xmlns="" id="{71602A9D-95CE-E943-8481-88400B5B78A1}"/>
              </a:ext>
            </a:extLst>
          </p:cNvPr>
          <p:cNvGrpSpPr/>
          <p:nvPr/>
        </p:nvGrpSpPr>
        <p:grpSpPr>
          <a:xfrm>
            <a:off x="182720" y="210750"/>
            <a:ext cx="3880625" cy="2595168"/>
            <a:chOff x="26131" y="29371"/>
            <a:chExt cx="3880625" cy="2595168"/>
          </a:xfrm>
        </p:grpSpPr>
        <p:pic>
          <p:nvPicPr>
            <p:cNvPr id="56" name="Picture 55">
              <a:extLst>
                <a:ext uri="{FF2B5EF4-FFF2-40B4-BE49-F238E27FC236}">
                  <a16:creationId xmlns:a16="http://schemas.microsoft.com/office/drawing/2014/main" xmlns="" id="{51DB7877-0E26-EA41-8A85-05805748D706}"/>
                </a:ext>
              </a:extLst>
            </p:cNvPr>
            <p:cNvPicPr>
              <a:picLocks noChangeAspect="1"/>
            </p:cNvPicPr>
            <p:nvPr/>
          </p:nvPicPr>
          <p:blipFill>
            <a:blip r:embed="rId6"/>
            <a:stretch>
              <a:fillRect/>
            </a:stretch>
          </p:blipFill>
          <p:spPr>
            <a:xfrm>
              <a:off x="26131" y="29371"/>
              <a:ext cx="3880625" cy="2595168"/>
            </a:xfrm>
            <a:prstGeom prst="rect">
              <a:avLst/>
            </a:prstGeom>
          </p:spPr>
        </p:pic>
        <p:sp>
          <p:nvSpPr>
            <p:cNvPr id="57" name="TextBox 56">
              <a:extLst>
                <a:ext uri="{FF2B5EF4-FFF2-40B4-BE49-F238E27FC236}">
                  <a16:creationId xmlns:a16="http://schemas.microsoft.com/office/drawing/2014/main" xmlns="" id="{E5112270-91F0-7B45-9F2E-954B20C1E18D}"/>
                </a:ext>
              </a:extLst>
            </p:cNvPr>
            <p:cNvSpPr txBox="1"/>
            <p:nvPr/>
          </p:nvSpPr>
          <p:spPr>
            <a:xfrm>
              <a:off x="2737375" y="218604"/>
              <a:ext cx="615874" cy="1015663"/>
            </a:xfrm>
            <a:prstGeom prst="rect">
              <a:avLst/>
            </a:prstGeom>
            <a:noFill/>
          </p:spPr>
          <p:txBody>
            <a:bodyPr wrap="none" rtlCol="0">
              <a:spAutoFit/>
            </a:bodyPr>
            <a:lstStyle/>
            <a:p>
              <a:r>
                <a:rPr lang="en-US" sz="6000" b="1" dirty="0">
                  <a:solidFill>
                    <a:prstClr val="white"/>
                  </a:solidFill>
                  <a:latin typeface="Century Gothic" panose="020B0502020202020204" pitchFamily="34" charset="0"/>
                </a:rPr>
                <a:t>7</a:t>
              </a:r>
            </a:p>
          </p:txBody>
        </p:sp>
      </p:grpSp>
      <p:grpSp>
        <p:nvGrpSpPr>
          <p:cNvPr id="15" name="Group 14">
            <a:extLst>
              <a:ext uri="{FF2B5EF4-FFF2-40B4-BE49-F238E27FC236}">
                <a16:creationId xmlns:a16="http://schemas.microsoft.com/office/drawing/2014/main" xmlns="" id="{53B993BC-84A3-F942-8E63-45A2F88152E1}"/>
              </a:ext>
            </a:extLst>
          </p:cNvPr>
          <p:cNvGrpSpPr/>
          <p:nvPr/>
        </p:nvGrpSpPr>
        <p:grpSpPr>
          <a:xfrm>
            <a:off x="1561903" y="1595015"/>
            <a:ext cx="2615894" cy="2773750"/>
            <a:chOff x="1338286" y="1703542"/>
            <a:chExt cx="2615894" cy="2773750"/>
          </a:xfrm>
        </p:grpSpPr>
        <p:pic>
          <p:nvPicPr>
            <p:cNvPr id="27" name="Picture 26">
              <a:extLst>
                <a:ext uri="{FF2B5EF4-FFF2-40B4-BE49-F238E27FC236}">
                  <a16:creationId xmlns:a16="http://schemas.microsoft.com/office/drawing/2014/main" xmlns="" id="{21B9A27A-7E50-3E44-AD4B-0522572FC38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286" y="1703542"/>
              <a:ext cx="2615894" cy="2773750"/>
            </a:xfrm>
            <a:prstGeom prst="rect">
              <a:avLst/>
            </a:prstGeom>
          </p:spPr>
        </p:pic>
        <p:sp>
          <p:nvSpPr>
            <p:cNvPr id="35" name="TextBox 34">
              <a:extLst>
                <a:ext uri="{FF2B5EF4-FFF2-40B4-BE49-F238E27FC236}">
                  <a16:creationId xmlns:a16="http://schemas.microsoft.com/office/drawing/2014/main" xmlns="" id="{3E447904-C805-B049-8995-4D5C35531E6E}"/>
                </a:ext>
              </a:extLst>
            </p:cNvPr>
            <p:cNvSpPr txBox="1"/>
            <p:nvPr/>
          </p:nvSpPr>
          <p:spPr>
            <a:xfrm>
              <a:off x="2474579" y="1910825"/>
              <a:ext cx="511679" cy="830997"/>
            </a:xfrm>
            <a:prstGeom prst="rect">
              <a:avLst/>
            </a:prstGeom>
            <a:noFill/>
          </p:spPr>
          <p:txBody>
            <a:bodyPr wrap="none" rtlCol="0">
              <a:spAutoFit/>
            </a:bodyPr>
            <a:lstStyle/>
            <a:p>
              <a:r>
                <a:rPr lang="en-US" sz="4800" b="1" dirty="0">
                  <a:solidFill>
                    <a:prstClr val="white"/>
                  </a:solidFill>
                </a:rPr>
                <a:t>1</a:t>
              </a:r>
            </a:p>
          </p:txBody>
        </p:sp>
      </p:grpSp>
      <p:grpSp>
        <p:nvGrpSpPr>
          <p:cNvPr id="10" name="Group 9">
            <a:extLst>
              <a:ext uri="{FF2B5EF4-FFF2-40B4-BE49-F238E27FC236}">
                <a16:creationId xmlns:a16="http://schemas.microsoft.com/office/drawing/2014/main" xmlns="" id="{20A69503-8346-2948-9001-2954304B8B59}"/>
              </a:ext>
            </a:extLst>
          </p:cNvPr>
          <p:cNvGrpSpPr/>
          <p:nvPr/>
        </p:nvGrpSpPr>
        <p:grpSpPr>
          <a:xfrm>
            <a:off x="6111320" y="3619525"/>
            <a:ext cx="3898900" cy="2590800"/>
            <a:chOff x="6111320" y="3785101"/>
            <a:chExt cx="3898900" cy="2590800"/>
          </a:xfrm>
        </p:grpSpPr>
        <p:pic>
          <p:nvPicPr>
            <p:cNvPr id="9" name="Picture 8">
              <a:extLst>
                <a:ext uri="{FF2B5EF4-FFF2-40B4-BE49-F238E27FC236}">
                  <a16:creationId xmlns:a16="http://schemas.microsoft.com/office/drawing/2014/main" xmlns="" id="{24FF3C51-9ED1-6F42-95DF-4FC6CF1E22A8}"/>
                </a:ext>
              </a:extLst>
            </p:cNvPr>
            <p:cNvPicPr>
              <a:picLocks noChangeAspect="1"/>
            </p:cNvPicPr>
            <p:nvPr/>
          </p:nvPicPr>
          <p:blipFill>
            <a:blip r:embed="rId8"/>
            <a:stretch>
              <a:fillRect/>
            </a:stretch>
          </p:blipFill>
          <p:spPr>
            <a:xfrm>
              <a:off x="6111320" y="3785101"/>
              <a:ext cx="3898900" cy="2590800"/>
            </a:xfrm>
            <a:prstGeom prst="rect">
              <a:avLst/>
            </a:prstGeom>
          </p:spPr>
        </p:pic>
        <p:sp>
          <p:nvSpPr>
            <p:cNvPr id="36" name="TextBox 35">
              <a:extLst>
                <a:ext uri="{FF2B5EF4-FFF2-40B4-BE49-F238E27FC236}">
                  <a16:creationId xmlns:a16="http://schemas.microsoft.com/office/drawing/2014/main" xmlns="" id="{1023E4AE-0BA7-1542-99F6-0B8DFE51D55B}"/>
                </a:ext>
              </a:extLst>
            </p:cNvPr>
            <p:cNvSpPr txBox="1"/>
            <p:nvPr/>
          </p:nvSpPr>
          <p:spPr>
            <a:xfrm>
              <a:off x="7680102" y="523746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3</a:t>
              </a:r>
            </a:p>
          </p:txBody>
        </p:sp>
      </p:grpSp>
      <p:grpSp>
        <p:nvGrpSpPr>
          <p:cNvPr id="14" name="Group 13">
            <a:extLst>
              <a:ext uri="{FF2B5EF4-FFF2-40B4-BE49-F238E27FC236}">
                <a16:creationId xmlns:a16="http://schemas.microsoft.com/office/drawing/2014/main" xmlns="" id="{B7D6392A-2466-404F-BA96-0B64EB2941A0}"/>
              </a:ext>
            </a:extLst>
          </p:cNvPr>
          <p:cNvGrpSpPr/>
          <p:nvPr/>
        </p:nvGrpSpPr>
        <p:grpSpPr>
          <a:xfrm>
            <a:off x="7537885" y="11989"/>
            <a:ext cx="2485987" cy="2485987"/>
            <a:chOff x="7232495" y="321516"/>
            <a:chExt cx="2485987" cy="2485987"/>
          </a:xfrm>
        </p:grpSpPr>
        <p:pic>
          <p:nvPicPr>
            <p:cNvPr id="28" name="Picture 27">
              <a:extLst>
                <a:ext uri="{FF2B5EF4-FFF2-40B4-BE49-F238E27FC236}">
                  <a16:creationId xmlns:a16="http://schemas.microsoft.com/office/drawing/2014/main" xmlns="" id="{6E7B282A-93D9-0D4D-8DA6-97ED96B0F39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495" y="321516"/>
              <a:ext cx="2485987" cy="2485987"/>
            </a:xfrm>
            <a:prstGeom prst="rect">
              <a:avLst/>
            </a:prstGeom>
          </p:spPr>
        </p:pic>
        <p:sp>
          <p:nvSpPr>
            <p:cNvPr id="59" name="TextBox 58">
              <a:extLst>
                <a:ext uri="{FF2B5EF4-FFF2-40B4-BE49-F238E27FC236}">
                  <a16:creationId xmlns:a16="http://schemas.microsoft.com/office/drawing/2014/main" xmlns="" id="{F025EC6E-60F8-8A48-A471-04A4D375A805}"/>
                </a:ext>
              </a:extLst>
            </p:cNvPr>
            <p:cNvSpPr txBox="1"/>
            <p:nvPr/>
          </p:nvSpPr>
          <p:spPr>
            <a:xfrm>
              <a:off x="7374712" y="381085"/>
              <a:ext cx="615874" cy="1015663"/>
            </a:xfrm>
            <a:prstGeom prst="rect">
              <a:avLst/>
            </a:prstGeom>
            <a:noFill/>
          </p:spPr>
          <p:txBody>
            <a:bodyPr wrap="none" rtlCol="0">
              <a:spAutoFit/>
            </a:bodyPr>
            <a:lstStyle/>
            <a:p>
              <a:r>
                <a:rPr lang="en-US" sz="6000" b="1" dirty="0">
                  <a:solidFill>
                    <a:srgbClr val="4472C4">
                      <a:lumMod val="50000"/>
                    </a:srgbClr>
                  </a:solidFill>
                  <a:latin typeface="Century Gothic" panose="020B0502020202020204" pitchFamily="34" charset="0"/>
                </a:rPr>
                <a:t>4</a:t>
              </a:r>
            </a:p>
          </p:txBody>
        </p:sp>
      </p:grpSp>
      <p:grpSp>
        <p:nvGrpSpPr>
          <p:cNvPr id="13" name="Group 12">
            <a:extLst>
              <a:ext uri="{FF2B5EF4-FFF2-40B4-BE49-F238E27FC236}">
                <a16:creationId xmlns:a16="http://schemas.microsoft.com/office/drawing/2014/main" xmlns="" id="{AA44DAC6-1586-6447-9F04-95D83792CC8E}"/>
              </a:ext>
            </a:extLst>
          </p:cNvPr>
          <p:cNvGrpSpPr/>
          <p:nvPr/>
        </p:nvGrpSpPr>
        <p:grpSpPr>
          <a:xfrm>
            <a:off x="10196642" y="210644"/>
            <a:ext cx="1788225" cy="2386892"/>
            <a:chOff x="10377644" y="-22585"/>
            <a:chExt cx="1788225" cy="2386892"/>
          </a:xfrm>
        </p:grpSpPr>
        <p:pic>
          <p:nvPicPr>
            <p:cNvPr id="12" name="Picture 11">
              <a:extLst>
                <a:ext uri="{FF2B5EF4-FFF2-40B4-BE49-F238E27FC236}">
                  <a16:creationId xmlns:a16="http://schemas.microsoft.com/office/drawing/2014/main" xmlns="" id="{16CACDC4-1C7F-F94B-87C7-21F3C01C1D5F}"/>
                </a:ext>
              </a:extLst>
            </p:cNvPr>
            <p:cNvPicPr>
              <a:picLocks noChangeAspect="1"/>
            </p:cNvPicPr>
            <p:nvPr/>
          </p:nvPicPr>
          <p:blipFill>
            <a:blip r:embed="rId10"/>
            <a:stretch>
              <a:fillRect/>
            </a:stretch>
          </p:blipFill>
          <p:spPr>
            <a:xfrm>
              <a:off x="10377644" y="-22585"/>
              <a:ext cx="1788225" cy="2386892"/>
            </a:xfrm>
            <a:prstGeom prst="rect">
              <a:avLst/>
            </a:prstGeom>
          </p:spPr>
        </p:pic>
        <p:sp>
          <p:nvSpPr>
            <p:cNvPr id="60" name="TextBox 59">
              <a:extLst>
                <a:ext uri="{FF2B5EF4-FFF2-40B4-BE49-F238E27FC236}">
                  <a16:creationId xmlns:a16="http://schemas.microsoft.com/office/drawing/2014/main" xmlns="" id="{3AB88D09-B60E-EB4F-B520-61DD1A09CAA3}"/>
                </a:ext>
              </a:extLst>
            </p:cNvPr>
            <p:cNvSpPr txBox="1"/>
            <p:nvPr/>
          </p:nvSpPr>
          <p:spPr>
            <a:xfrm>
              <a:off x="11111295" y="1404090"/>
              <a:ext cx="572593" cy="923330"/>
            </a:xfrm>
            <a:prstGeom prst="rect">
              <a:avLst/>
            </a:prstGeom>
            <a:noFill/>
          </p:spPr>
          <p:txBody>
            <a:bodyPr wrap="none" rtlCol="0">
              <a:spAutoFit/>
            </a:bodyPr>
            <a:lstStyle/>
            <a:p>
              <a:r>
                <a:rPr lang="en-US" sz="5400" b="1" dirty="0">
                  <a:solidFill>
                    <a:srgbClr val="4472C4">
                      <a:lumMod val="50000"/>
                    </a:srgbClr>
                  </a:solidFill>
                  <a:latin typeface="Century Gothic" panose="020B0502020202020204" pitchFamily="34" charset="0"/>
                </a:rPr>
                <a:t>8</a:t>
              </a:r>
            </a:p>
          </p:txBody>
        </p:sp>
      </p:grpSp>
      <p:grpSp>
        <p:nvGrpSpPr>
          <p:cNvPr id="61" name="Group 60">
            <a:extLst>
              <a:ext uri="{FF2B5EF4-FFF2-40B4-BE49-F238E27FC236}">
                <a16:creationId xmlns:a16="http://schemas.microsoft.com/office/drawing/2014/main" xmlns="" id="{1A1F7809-EC3B-2A49-AA8D-D035B934E63D}"/>
              </a:ext>
            </a:extLst>
          </p:cNvPr>
          <p:cNvGrpSpPr/>
          <p:nvPr/>
        </p:nvGrpSpPr>
        <p:grpSpPr>
          <a:xfrm>
            <a:off x="162777" y="3137771"/>
            <a:ext cx="2125341" cy="2922713"/>
            <a:chOff x="0" y="3935287"/>
            <a:chExt cx="2125341" cy="2922713"/>
          </a:xfrm>
        </p:grpSpPr>
        <p:pic>
          <p:nvPicPr>
            <p:cNvPr id="62" name="Picture 61">
              <a:extLst>
                <a:ext uri="{FF2B5EF4-FFF2-40B4-BE49-F238E27FC236}">
                  <a16:creationId xmlns:a16="http://schemas.microsoft.com/office/drawing/2014/main" xmlns="" id="{37BCB82D-5FAD-1C46-9A94-0EB4F89F4CC6}"/>
                </a:ext>
              </a:extLst>
            </p:cNvPr>
            <p:cNvPicPr>
              <a:picLocks noChangeAspect="1"/>
            </p:cNvPicPr>
            <p:nvPr/>
          </p:nvPicPr>
          <p:blipFill>
            <a:blip r:embed="rId11"/>
            <a:stretch>
              <a:fillRect/>
            </a:stretch>
          </p:blipFill>
          <p:spPr>
            <a:xfrm>
              <a:off x="0" y="4041813"/>
              <a:ext cx="2125341" cy="2816187"/>
            </a:xfrm>
            <a:prstGeom prst="rect">
              <a:avLst/>
            </a:prstGeom>
          </p:spPr>
        </p:pic>
        <p:sp>
          <p:nvSpPr>
            <p:cNvPr id="63" name="TextBox 62">
              <a:extLst>
                <a:ext uri="{FF2B5EF4-FFF2-40B4-BE49-F238E27FC236}">
                  <a16:creationId xmlns:a16="http://schemas.microsoft.com/office/drawing/2014/main" xmlns="" id="{572D3973-4760-9741-93F6-ED87F1CEF4F6}"/>
                </a:ext>
              </a:extLst>
            </p:cNvPr>
            <p:cNvSpPr txBox="1"/>
            <p:nvPr/>
          </p:nvSpPr>
          <p:spPr>
            <a:xfrm>
              <a:off x="429980" y="393528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2</a:t>
              </a:r>
            </a:p>
          </p:txBody>
        </p:sp>
      </p:grpSp>
    </p:spTree>
    <p:extLst>
      <p:ext uri="{BB962C8B-B14F-4D97-AF65-F5344CB8AC3E}">
        <p14:creationId xmlns:p14="http://schemas.microsoft.com/office/powerpoint/2010/main" val="362624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30005" y="6494075"/>
            <a:ext cx="3097730"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Rachel Hawkes</a:t>
            </a:r>
          </a:p>
        </p:txBody>
      </p:sp>
      <p:graphicFrame>
        <p:nvGraphicFramePr>
          <p:cNvPr id="84" name="Table 83">
            <a:extLst>
              <a:ext uri="{FF2B5EF4-FFF2-40B4-BE49-F238E27FC236}">
                <a16:creationId xmlns:a16="http://schemas.microsoft.com/office/drawing/2014/main" xmlns="" id="{5B00EE11-9068-4E74-8438-3F6BE68244BD}"/>
              </a:ext>
            </a:extLst>
          </p:cNvPr>
          <p:cNvGraphicFramePr>
            <a:graphicFrameLocks noGrp="1"/>
          </p:cNvGraphicFramePr>
          <p:nvPr>
            <p:extLst>
              <p:ext uri="{D42A27DB-BD31-4B8C-83A1-F6EECF244321}">
                <p14:modId xmlns:p14="http://schemas.microsoft.com/office/powerpoint/2010/main" val="27687848"/>
              </p:ext>
            </p:extLst>
          </p:nvPr>
        </p:nvGraphicFramePr>
        <p:xfrm>
          <a:off x="248049" y="316240"/>
          <a:ext cx="11630682" cy="5769920"/>
        </p:xfrm>
        <a:graphic>
          <a:graphicData uri="http://schemas.openxmlformats.org/drawingml/2006/table">
            <a:tbl>
              <a:tblPr firstRow="1" bandRow="1">
                <a:tableStyleId>{5940675A-B579-460E-94D1-54222C63F5DA}</a:tableStyleId>
              </a:tblPr>
              <a:tblGrid>
                <a:gridCol w="1938447">
                  <a:extLst>
                    <a:ext uri="{9D8B030D-6E8A-4147-A177-3AD203B41FA5}">
                      <a16:colId xmlns:a16="http://schemas.microsoft.com/office/drawing/2014/main" xmlns="" val="1988045768"/>
                    </a:ext>
                  </a:extLst>
                </a:gridCol>
                <a:gridCol w="1938447">
                  <a:extLst>
                    <a:ext uri="{9D8B030D-6E8A-4147-A177-3AD203B41FA5}">
                      <a16:colId xmlns:a16="http://schemas.microsoft.com/office/drawing/2014/main" xmlns="" val="694569702"/>
                    </a:ext>
                  </a:extLst>
                </a:gridCol>
                <a:gridCol w="1938447">
                  <a:extLst>
                    <a:ext uri="{9D8B030D-6E8A-4147-A177-3AD203B41FA5}">
                      <a16:colId xmlns:a16="http://schemas.microsoft.com/office/drawing/2014/main" xmlns="" val="2268552234"/>
                    </a:ext>
                  </a:extLst>
                </a:gridCol>
                <a:gridCol w="1938447">
                  <a:extLst>
                    <a:ext uri="{9D8B030D-6E8A-4147-A177-3AD203B41FA5}">
                      <a16:colId xmlns:a16="http://schemas.microsoft.com/office/drawing/2014/main" xmlns="" val="2419153379"/>
                    </a:ext>
                  </a:extLst>
                </a:gridCol>
                <a:gridCol w="1938447">
                  <a:extLst>
                    <a:ext uri="{9D8B030D-6E8A-4147-A177-3AD203B41FA5}">
                      <a16:colId xmlns:a16="http://schemas.microsoft.com/office/drawing/2014/main" xmlns="" val="2309328029"/>
                    </a:ext>
                  </a:extLst>
                </a:gridCol>
                <a:gridCol w="1938447">
                  <a:extLst>
                    <a:ext uri="{9D8B030D-6E8A-4147-A177-3AD203B41FA5}">
                      <a16:colId xmlns:a16="http://schemas.microsoft.com/office/drawing/2014/main" xmlns=""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812961732"/>
                  </a:ext>
                </a:extLst>
              </a:tr>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pPr algn="ctr"/>
                      <a:r>
                        <a:rPr lang="en-GB" sz="1600" b="1" dirty="0" err="1">
                          <a:solidFill>
                            <a:schemeClr val="accent1">
                              <a:lumMod val="50000"/>
                            </a:schemeClr>
                          </a:solidFill>
                          <a:latin typeface="Century Gothic" panose="020B0502020202020204" pitchFamily="34" charset="0"/>
                        </a:rPr>
                        <a:t>Francophoniques</a:t>
                      </a:r>
                      <a:endParaRPr lang="en-GB" sz="16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264953687"/>
                  </a:ext>
                </a:extLst>
              </a:tr>
            </a:tbl>
          </a:graphicData>
        </a:graphic>
      </p:graphicFrame>
      <p:sp>
        <p:nvSpPr>
          <p:cNvPr id="85" name="TextBox 84"/>
          <p:cNvSpPr txBox="1"/>
          <p:nvPr/>
        </p:nvSpPr>
        <p:spPr>
          <a:xfrm rot="10800000" flipV="1">
            <a:off x="501710" y="29508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6"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798" y="816834"/>
            <a:ext cx="440065" cy="622378"/>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xmlns="" id="{01A4471C-BA12-42B9-A930-96E726DD97EB}"/>
              </a:ext>
            </a:extLst>
          </p:cNvPr>
          <p:cNvSpPr txBox="1"/>
          <p:nvPr/>
        </p:nvSpPr>
        <p:spPr>
          <a:xfrm>
            <a:off x="1343831" y="264311"/>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sp>
        <p:nvSpPr>
          <p:cNvPr id="88" name="TextBox 87">
            <a:extLst>
              <a:ext uri="{FF2B5EF4-FFF2-40B4-BE49-F238E27FC236}">
                <a16:creationId xmlns:a16="http://schemas.microsoft.com/office/drawing/2014/main" xmlns="" id="{27545A5E-73DA-49E9-BB52-FBAA40BA9B21}"/>
              </a:ext>
            </a:extLst>
          </p:cNvPr>
          <p:cNvSpPr txBox="1"/>
          <p:nvPr/>
        </p:nvSpPr>
        <p:spPr>
          <a:xfrm>
            <a:off x="192799" y="254798"/>
            <a:ext cx="6178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89" name="TextBox 88">
            <a:extLst>
              <a:ext uri="{FF2B5EF4-FFF2-40B4-BE49-F238E27FC236}">
                <a16:creationId xmlns:a16="http://schemas.microsoft.com/office/drawing/2014/main" xmlns="" id="{39F0888F-A463-4264-913D-6587DF2B0911}"/>
              </a:ext>
            </a:extLst>
          </p:cNvPr>
          <p:cNvSpPr txBox="1"/>
          <p:nvPr/>
        </p:nvSpPr>
        <p:spPr>
          <a:xfrm>
            <a:off x="2153770" y="192298"/>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0" name="TextBox 89">
            <a:extLst>
              <a:ext uri="{FF2B5EF4-FFF2-40B4-BE49-F238E27FC236}">
                <a16:creationId xmlns:a16="http://schemas.microsoft.com/office/drawing/2014/main" xmlns="" id="{996F03CA-4393-4B59-82AE-47D2DDCE7FC2}"/>
              </a:ext>
            </a:extLst>
          </p:cNvPr>
          <p:cNvSpPr txBox="1"/>
          <p:nvPr/>
        </p:nvSpPr>
        <p:spPr>
          <a:xfrm rot="10800000" flipV="1">
            <a:off x="2517930" y="370346"/>
            <a:ext cx="15657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sp>
        <p:nvSpPr>
          <p:cNvPr id="91" name="TextBox 90">
            <a:extLst>
              <a:ext uri="{FF2B5EF4-FFF2-40B4-BE49-F238E27FC236}">
                <a16:creationId xmlns:a16="http://schemas.microsoft.com/office/drawing/2014/main" xmlns="" id="{E03C17A7-4D3C-4F7A-A902-2FFD30051486}"/>
              </a:ext>
            </a:extLst>
          </p:cNvPr>
          <p:cNvSpPr txBox="1"/>
          <p:nvPr/>
        </p:nvSpPr>
        <p:spPr>
          <a:xfrm>
            <a:off x="4099312" y="25151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2" name="TextBox 91">
            <a:extLst>
              <a:ext uri="{FF2B5EF4-FFF2-40B4-BE49-F238E27FC236}">
                <a16:creationId xmlns:a16="http://schemas.microsoft.com/office/drawing/2014/main" xmlns="" id="{21965192-8A44-404D-A8A2-7FE4D3B6FB7A}"/>
              </a:ext>
            </a:extLst>
          </p:cNvPr>
          <p:cNvSpPr txBox="1"/>
          <p:nvPr/>
        </p:nvSpPr>
        <p:spPr>
          <a:xfrm rot="10800000" flipV="1">
            <a:off x="4341633" y="3939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sp>
        <p:nvSpPr>
          <p:cNvPr id="93" name="TextBox 92">
            <a:extLst>
              <a:ext uri="{FF2B5EF4-FFF2-40B4-BE49-F238E27FC236}">
                <a16:creationId xmlns:a16="http://schemas.microsoft.com/office/drawing/2014/main" xmlns="" id="{56062E12-3005-440B-9F4D-0DE861F6A42E}"/>
              </a:ext>
            </a:extLst>
          </p:cNvPr>
          <p:cNvSpPr txBox="1"/>
          <p:nvPr/>
        </p:nvSpPr>
        <p:spPr>
          <a:xfrm>
            <a:off x="6015235" y="193565"/>
            <a:ext cx="6178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xmlns="" id="{99C1E285-6BD0-46F7-9623-E3508D0E3514}"/>
              </a:ext>
            </a:extLst>
          </p:cNvPr>
          <p:cNvSpPr txBox="1"/>
          <p:nvPr/>
        </p:nvSpPr>
        <p:spPr>
          <a:xfrm rot="10800000" flipV="1">
            <a:off x="6379396" y="3716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sp>
        <p:nvSpPr>
          <p:cNvPr id="95" name="TextBox 94">
            <a:extLst>
              <a:ext uri="{FF2B5EF4-FFF2-40B4-BE49-F238E27FC236}">
                <a16:creationId xmlns:a16="http://schemas.microsoft.com/office/drawing/2014/main" xmlns="" id="{C9F86A72-63E1-4A58-8244-EBCBEBDC45B4}"/>
              </a:ext>
            </a:extLst>
          </p:cNvPr>
          <p:cNvSpPr txBox="1"/>
          <p:nvPr/>
        </p:nvSpPr>
        <p:spPr>
          <a:xfrm>
            <a:off x="8013724" y="18991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96" name="TextBox 95">
            <a:extLst>
              <a:ext uri="{FF2B5EF4-FFF2-40B4-BE49-F238E27FC236}">
                <a16:creationId xmlns:a16="http://schemas.microsoft.com/office/drawing/2014/main" xmlns="" id="{21E497C2-6813-45CF-9B5F-EA40A2480F0D}"/>
              </a:ext>
            </a:extLst>
          </p:cNvPr>
          <p:cNvSpPr txBox="1"/>
          <p:nvPr/>
        </p:nvSpPr>
        <p:spPr>
          <a:xfrm rot="10800000" flipV="1">
            <a:off x="8377885" y="31716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sp>
        <p:nvSpPr>
          <p:cNvPr id="97" name="TextBox 96">
            <a:extLst>
              <a:ext uri="{FF2B5EF4-FFF2-40B4-BE49-F238E27FC236}">
                <a16:creationId xmlns:a16="http://schemas.microsoft.com/office/drawing/2014/main" xmlns="" id="{014393F9-EBBB-46AE-A196-D335BA83A5BF}"/>
              </a:ext>
            </a:extLst>
          </p:cNvPr>
          <p:cNvSpPr txBox="1"/>
          <p:nvPr/>
        </p:nvSpPr>
        <p:spPr>
          <a:xfrm>
            <a:off x="9943589" y="167573"/>
            <a:ext cx="703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98" name="TextBox 97">
            <a:extLst>
              <a:ext uri="{FF2B5EF4-FFF2-40B4-BE49-F238E27FC236}">
                <a16:creationId xmlns:a16="http://schemas.microsoft.com/office/drawing/2014/main" xmlns="" id="{8F5AD61F-FF38-4B02-B6A5-FD573E6CA9AA}"/>
              </a:ext>
            </a:extLst>
          </p:cNvPr>
          <p:cNvSpPr txBox="1"/>
          <p:nvPr/>
        </p:nvSpPr>
        <p:spPr>
          <a:xfrm rot="10800000" flipV="1">
            <a:off x="10024240" y="457236"/>
            <a:ext cx="19097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sp>
        <p:nvSpPr>
          <p:cNvPr id="99" name="TextBox 98">
            <a:extLst>
              <a:ext uri="{FF2B5EF4-FFF2-40B4-BE49-F238E27FC236}">
                <a16:creationId xmlns:a16="http://schemas.microsoft.com/office/drawing/2014/main" xmlns="" id="{A5EA739B-5F9B-49F0-9FB7-66EAED3AA8BD}"/>
              </a:ext>
            </a:extLst>
          </p:cNvPr>
          <p:cNvSpPr txBox="1"/>
          <p:nvPr/>
        </p:nvSpPr>
        <p:spPr>
          <a:xfrm>
            <a:off x="2166470" y="1614698"/>
            <a:ext cx="628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xmlns="" id="{43E99237-64FE-4D6D-A43C-959E364F8A43}"/>
              </a:ext>
            </a:extLst>
          </p:cNvPr>
          <p:cNvSpPr txBox="1"/>
          <p:nvPr/>
        </p:nvSpPr>
        <p:spPr>
          <a:xfrm rot="10800000" flipV="1">
            <a:off x="2477397" y="189305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sp>
        <p:nvSpPr>
          <p:cNvPr id="101" name="TextBox 100">
            <a:extLst>
              <a:ext uri="{FF2B5EF4-FFF2-40B4-BE49-F238E27FC236}">
                <a16:creationId xmlns:a16="http://schemas.microsoft.com/office/drawing/2014/main" xmlns="" id="{0C330699-1A94-4A4B-BBFC-17CFB512D299}"/>
              </a:ext>
            </a:extLst>
          </p:cNvPr>
          <p:cNvSpPr txBox="1"/>
          <p:nvPr/>
        </p:nvSpPr>
        <p:spPr>
          <a:xfrm>
            <a:off x="4072122" y="1739909"/>
            <a:ext cx="617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2" name="TextBox 101">
            <a:extLst>
              <a:ext uri="{FF2B5EF4-FFF2-40B4-BE49-F238E27FC236}">
                <a16:creationId xmlns:a16="http://schemas.microsoft.com/office/drawing/2014/main" xmlns="" id="{35ED4ED2-76E4-4B1D-8687-EA430F13F0A9}"/>
              </a:ext>
            </a:extLst>
          </p:cNvPr>
          <p:cNvSpPr txBox="1"/>
          <p:nvPr/>
        </p:nvSpPr>
        <p:spPr>
          <a:xfrm rot="10800000" flipV="1">
            <a:off x="4002729" y="1948005"/>
            <a:ext cx="2026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xmlns="" id="{6D5BA393-85B6-4ED4-85E5-B2EF5E5A7BDE}"/>
              </a:ext>
            </a:extLst>
          </p:cNvPr>
          <p:cNvSpPr txBox="1"/>
          <p:nvPr/>
        </p:nvSpPr>
        <p:spPr>
          <a:xfrm>
            <a:off x="6027935" y="161596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104" name="TextBox 103">
            <a:extLst>
              <a:ext uri="{FF2B5EF4-FFF2-40B4-BE49-F238E27FC236}">
                <a16:creationId xmlns:a16="http://schemas.microsoft.com/office/drawing/2014/main" xmlns="" id="{CEDDBBF8-14E6-4509-8F5F-F5EF5CC01E85}"/>
              </a:ext>
            </a:extLst>
          </p:cNvPr>
          <p:cNvSpPr txBox="1"/>
          <p:nvPr/>
        </p:nvSpPr>
        <p:spPr>
          <a:xfrm rot="10800000" flipV="1">
            <a:off x="6338862" y="189431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xmlns="" id="{1DBEB9ED-2A1F-4697-A09B-456FE6C025FE}"/>
              </a:ext>
            </a:extLst>
          </p:cNvPr>
          <p:cNvSpPr txBox="1"/>
          <p:nvPr/>
        </p:nvSpPr>
        <p:spPr>
          <a:xfrm>
            <a:off x="8026424" y="1612316"/>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06" name="TextBox 105">
            <a:extLst>
              <a:ext uri="{FF2B5EF4-FFF2-40B4-BE49-F238E27FC236}">
                <a16:creationId xmlns:a16="http://schemas.microsoft.com/office/drawing/2014/main" xmlns="" id="{1084D522-55E2-4A5B-8A07-01AAE18E1CC8}"/>
              </a:ext>
            </a:extLst>
          </p:cNvPr>
          <p:cNvSpPr txBox="1"/>
          <p:nvPr/>
        </p:nvSpPr>
        <p:spPr>
          <a:xfrm rot="10800000" flipV="1">
            <a:off x="7976784" y="1938188"/>
            <a:ext cx="2115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sp>
        <p:nvSpPr>
          <p:cNvPr id="107" name="TextBox 106">
            <a:extLst>
              <a:ext uri="{FF2B5EF4-FFF2-40B4-BE49-F238E27FC236}">
                <a16:creationId xmlns:a16="http://schemas.microsoft.com/office/drawing/2014/main" xmlns="" id="{2D84058D-C626-482F-BA91-88500C8F938A}"/>
              </a:ext>
            </a:extLst>
          </p:cNvPr>
          <p:cNvSpPr txBox="1"/>
          <p:nvPr/>
        </p:nvSpPr>
        <p:spPr>
          <a:xfrm>
            <a:off x="9956289" y="1589973"/>
            <a:ext cx="7541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08" name="TextBox 107">
            <a:extLst>
              <a:ext uri="{FF2B5EF4-FFF2-40B4-BE49-F238E27FC236}">
                <a16:creationId xmlns:a16="http://schemas.microsoft.com/office/drawing/2014/main" xmlns="" id="{97A45DCB-28B8-4DF2-9802-A456A60B9B9A}"/>
              </a:ext>
            </a:extLst>
          </p:cNvPr>
          <p:cNvSpPr txBox="1"/>
          <p:nvPr/>
        </p:nvSpPr>
        <p:spPr>
          <a:xfrm rot="10800000" flipV="1">
            <a:off x="10267217" y="1868326"/>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09" name="TextBox 108">
            <a:extLst>
              <a:ext uri="{FF2B5EF4-FFF2-40B4-BE49-F238E27FC236}">
                <a16:creationId xmlns:a16="http://schemas.microsoft.com/office/drawing/2014/main" xmlns="" id="{74D7DA4E-2E3C-4902-91E3-956B2ED8568F}"/>
              </a:ext>
            </a:extLst>
          </p:cNvPr>
          <p:cNvSpPr txBox="1"/>
          <p:nvPr/>
        </p:nvSpPr>
        <p:spPr>
          <a:xfrm>
            <a:off x="2141070" y="312449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0" name="TextBox 109">
            <a:extLst>
              <a:ext uri="{FF2B5EF4-FFF2-40B4-BE49-F238E27FC236}">
                <a16:creationId xmlns:a16="http://schemas.microsoft.com/office/drawing/2014/main" xmlns="" id="{30EB85E3-56EB-4612-B609-3B14E89B4C41}"/>
              </a:ext>
            </a:extLst>
          </p:cNvPr>
          <p:cNvSpPr txBox="1"/>
          <p:nvPr/>
        </p:nvSpPr>
        <p:spPr>
          <a:xfrm rot="10800000" flipV="1">
            <a:off x="2429835" y="340178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sp>
        <p:nvSpPr>
          <p:cNvPr id="111" name="TextBox 110">
            <a:extLst>
              <a:ext uri="{FF2B5EF4-FFF2-40B4-BE49-F238E27FC236}">
                <a16:creationId xmlns:a16="http://schemas.microsoft.com/office/drawing/2014/main" xmlns="" id="{0274EA15-8BBA-40D4-BB2D-8167BA6E09E9}"/>
              </a:ext>
            </a:extLst>
          </p:cNvPr>
          <p:cNvSpPr txBox="1"/>
          <p:nvPr/>
        </p:nvSpPr>
        <p:spPr>
          <a:xfrm>
            <a:off x="4076710" y="31329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2" name="TextBox 111">
            <a:extLst>
              <a:ext uri="{FF2B5EF4-FFF2-40B4-BE49-F238E27FC236}">
                <a16:creationId xmlns:a16="http://schemas.microsoft.com/office/drawing/2014/main" xmlns="" id="{62C49B10-00BF-49E6-A895-1F83B78E6B83}"/>
              </a:ext>
            </a:extLst>
          </p:cNvPr>
          <p:cNvSpPr txBox="1"/>
          <p:nvPr/>
        </p:nvSpPr>
        <p:spPr>
          <a:xfrm rot="10800000" flipV="1">
            <a:off x="4367023" y="332729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xmlns="" id="{DF8E537E-0A92-4C3F-A84C-B7641CD6E24F}"/>
              </a:ext>
            </a:extLst>
          </p:cNvPr>
          <p:cNvSpPr txBox="1"/>
          <p:nvPr/>
        </p:nvSpPr>
        <p:spPr>
          <a:xfrm>
            <a:off x="6002535" y="312575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4" name="TextBox 113">
            <a:extLst>
              <a:ext uri="{FF2B5EF4-FFF2-40B4-BE49-F238E27FC236}">
                <a16:creationId xmlns:a16="http://schemas.microsoft.com/office/drawing/2014/main" xmlns="" id="{C83EC0DD-C666-4BE1-A219-EACDF3FCF29A}"/>
              </a:ext>
            </a:extLst>
          </p:cNvPr>
          <p:cNvSpPr txBox="1"/>
          <p:nvPr/>
        </p:nvSpPr>
        <p:spPr>
          <a:xfrm rot="10800000" flipV="1">
            <a:off x="6365634" y="3286447"/>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5" name="TextBox 114">
            <a:extLst>
              <a:ext uri="{FF2B5EF4-FFF2-40B4-BE49-F238E27FC236}">
                <a16:creationId xmlns:a16="http://schemas.microsoft.com/office/drawing/2014/main" xmlns="" id="{9351C3B1-1F70-43C0-A675-D42A0D00E041}"/>
              </a:ext>
            </a:extLst>
          </p:cNvPr>
          <p:cNvSpPr txBox="1"/>
          <p:nvPr/>
        </p:nvSpPr>
        <p:spPr>
          <a:xfrm>
            <a:off x="8001024" y="3106610"/>
            <a:ext cx="725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6" name="TextBox 115">
            <a:extLst>
              <a:ext uri="{FF2B5EF4-FFF2-40B4-BE49-F238E27FC236}">
                <a16:creationId xmlns:a16="http://schemas.microsoft.com/office/drawing/2014/main" xmlns="" id="{5D8D2485-8D4A-4D28-A36A-CC9EC8E7A802}"/>
              </a:ext>
            </a:extLst>
          </p:cNvPr>
          <p:cNvSpPr txBox="1"/>
          <p:nvPr/>
        </p:nvSpPr>
        <p:spPr>
          <a:xfrm rot="10800000" flipV="1">
            <a:off x="7793164" y="3460958"/>
            <a:ext cx="2413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7" name="TextBox 116">
            <a:extLst>
              <a:ext uri="{FF2B5EF4-FFF2-40B4-BE49-F238E27FC236}">
                <a16:creationId xmlns:a16="http://schemas.microsoft.com/office/drawing/2014/main" xmlns="" id="{2F8936E1-731C-404F-9C28-6691D4531F7B}"/>
              </a:ext>
            </a:extLst>
          </p:cNvPr>
          <p:cNvSpPr txBox="1"/>
          <p:nvPr/>
        </p:nvSpPr>
        <p:spPr>
          <a:xfrm>
            <a:off x="9946388" y="305327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t>
            </a:r>
          </a:p>
        </p:txBody>
      </p:sp>
      <p:sp>
        <p:nvSpPr>
          <p:cNvPr id="118" name="TextBox 117">
            <a:extLst>
              <a:ext uri="{FF2B5EF4-FFF2-40B4-BE49-F238E27FC236}">
                <a16:creationId xmlns:a16="http://schemas.microsoft.com/office/drawing/2014/main" xmlns="" id="{094B7D7E-86F8-4600-8314-92AD775DA28C}"/>
              </a:ext>
            </a:extLst>
          </p:cNvPr>
          <p:cNvSpPr txBox="1"/>
          <p:nvPr/>
        </p:nvSpPr>
        <p:spPr>
          <a:xfrm rot="10800000" flipV="1">
            <a:off x="10160870" y="331763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xmlns="" id="{13542DAC-EFE5-46DC-8FA5-026CE595EAF8}"/>
              </a:ext>
            </a:extLst>
          </p:cNvPr>
          <p:cNvSpPr txBox="1"/>
          <p:nvPr/>
        </p:nvSpPr>
        <p:spPr>
          <a:xfrm>
            <a:off x="227443" y="4474975"/>
            <a:ext cx="828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qu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0" name="TextBox 119">
            <a:extLst>
              <a:ext uri="{FF2B5EF4-FFF2-40B4-BE49-F238E27FC236}">
                <a16:creationId xmlns:a16="http://schemas.microsoft.com/office/drawing/2014/main" xmlns="" id="{ED96C7D3-A868-4DAB-86BD-2FE3B06701FC}"/>
              </a:ext>
            </a:extLst>
          </p:cNvPr>
          <p:cNvSpPr txBox="1"/>
          <p:nvPr/>
        </p:nvSpPr>
        <p:spPr>
          <a:xfrm rot="10800000" flipV="1">
            <a:off x="168989" y="4802935"/>
            <a:ext cx="2117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sp>
        <p:nvSpPr>
          <p:cNvPr id="121" name="TextBox 120">
            <a:extLst>
              <a:ext uri="{FF2B5EF4-FFF2-40B4-BE49-F238E27FC236}">
                <a16:creationId xmlns:a16="http://schemas.microsoft.com/office/drawing/2014/main" xmlns="" id="{7B5C26A8-7B71-4279-9EE2-C510DFC5D38F}"/>
              </a:ext>
            </a:extLst>
          </p:cNvPr>
          <p:cNvSpPr txBox="1"/>
          <p:nvPr/>
        </p:nvSpPr>
        <p:spPr>
          <a:xfrm>
            <a:off x="2169268" y="4608882"/>
            <a:ext cx="617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p>
        </p:txBody>
      </p:sp>
      <p:sp>
        <p:nvSpPr>
          <p:cNvPr id="122" name="TextBox 121">
            <a:extLst>
              <a:ext uri="{FF2B5EF4-FFF2-40B4-BE49-F238E27FC236}">
                <a16:creationId xmlns:a16="http://schemas.microsoft.com/office/drawing/2014/main" xmlns="" id="{F3E63A21-1BDE-476A-92C2-8EB9BD70FE3F}"/>
              </a:ext>
            </a:extLst>
          </p:cNvPr>
          <p:cNvSpPr txBox="1"/>
          <p:nvPr/>
        </p:nvSpPr>
        <p:spPr>
          <a:xfrm rot="10800000" flipV="1">
            <a:off x="2518075" y="475005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sp>
        <p:nvSpPr>
          <p:cNvPr id="123" name="TextBox 122">
            <a:extLst>
              <a:ext uri="{FF2B5EF4-FFF2-40B4-BE49-F238E27FC236}">
                <a16:creationId xmlns:a16="http://schemas.microsoft.com/office/drawing/2014/main" xmlns="" id="{D41C6E57-4D35-4169-9849-ED23F8D3C62C}"/>
              </a:ext>
            </a:extLst>
          </p:cNvPr>
          <p:cNvSpPr txBox="1"/>
          <p:nvPr/>
        </p:nvSpPr>
        <p:spPr>
          <a:xfrm>
            <a:off x="4096303" y="4549503"/>
            <a:ext cx="1050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xmlns="" id="{D774E798-DCC0-4A23-9F7F-2542DFEF1E6F}"/>
              </a:ext>
            </a:extLst>
          </p:cNvPr>
          <p:cNvSpPr txBox="1"/>
          <p:nvPr/>
        </p:nvSpPr>
        <p:spPr>
          <a:xfrm rot="10800000" flipV="1">
            <a:off x="4156405" y="4973385"/>
            <a:ext cx="1944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25" name="TextBox 124">
            <a:extLst>
              <a:ext uri="{FF2B5EF4-FFF2-40B4-BE49-F238E27FC236}">
                <a16:creationId xmlns:a16="http://schemas.microsoft.com/office/drawing/2014/main" xmlns="" id="{763C53C1-83E6-4BCE-AC51-787BF2C39253}"/>
              </a:ext>
            </a:extLst>
          </p:cNvPr>
          <p:cNvSpPr txBox="1"/>
          <p:nvPr/>
        </p:nvSpPr>
        <p:spPr>
          <a:xfrm>
            <a:off x="6027935" y="4558323"/>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xmlns="" id="{4C4B103E-2AC9-42E0-ADCB-E68C5C630067}"/>
              </a:ext>
            </a:extLst>
          </p:cNvPr>
          <p:cNvSpPr txBox="1"/>
          <p:nvPr/>
        </p:nvSpPr>
        <p:spPr>
          <a:xfrm rot="10800000" flipV="1">
            <a:off x="6741470" y="479857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sp>
        <p:nvSpPr>
          <p:cNvPr id="127" name="TextBox 126">
            <a:extLst>
              <a:ext uri="{FF2B5EF4-FFF2-40B4-BE49-F238E27FC236}">
                <a16:creationId xmlns:a16="http://schemas.microsoft.com/office/drawing/2014/main" xmlns="" id="{975B4752-88C0-49C4-8AEF-D7F978987CBF}"/>
              </a:ext>
            </a:extLst>
          </p:cNvPr>
          <p:cNvSpPr txBox="1"/>
          <p:nvPr/>
        </p:nvSpPr>
        <p:spPr>
          <a:xfrm>
            <a:off x="8001024" y="4513512"/>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un</a:t>
            </a:r>
          </a:p>
        </p:txBody>
      </p:sp>
      <p:sp>
        <p:nvSpPr>
          <p:cNvPr id="128" name="TextBox 127">
            <a:extLst>
              <a:ext uri="{FF2B5EF4-FFF2-40B4-BE49-F238E27FC236}">
                <a16:creationId xmlns:a16="http://schemas.microsoft.com/office/drawing/2014/main" xmlns="" id="{7B916371-9E01-470E-AAFB-F168B5C88AF7}"/>
              </a:ext>
            </a:extLst>
          </p:cNvPr>
          <p:cNvSpPr txBox="1"/>
          <p:nvPr/>
        </p:nvSpPr>
        <p:spPr>
          <a:xfrm rot="10800000" flipV="1">
            <a:off x="8255955" y="476735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un</a:t>
            </a:r>
          </a:p>
        </p:txBody>
      </p:sp>
      <p:sp>
        <p:nvSpPr>
          <p:cNvPr id="129" name="TextBox 128">
            <a:extLst>
              <a:ext uri="{FF2B5EF4-FFF2-40B4-BE49-F238E27FC236}">
                <a16:creationId xmlns:a16="http://schemas.microsoft.com/office/drawing/2014/main" xmlns="" id="{B03DF363-E700-482A-BC53-0482F6A774B5}"/>
              </a:ext>
            </a:extLst>
          </p:cNvPr>
          <p:cNvSpPr txBox="1"/>
          <p:nvPr/>
        </p:nvSpPr>
        <p:spPr>
          <a:xfrm>
            <a:off x="227443" y="3077975"/>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0" name="TextBox 129">
            <a:extLst>
              <a:ext uri="{FF2B5EF4-FFF2-40B4-BE49-F238E27FC236}">
                <a16:creationId xmlns:a16="http://schemas.microsoft.com/office/drawing/2014/main" xmlns="" id="{CFF633DF-21BB-4D80-AAFB-6FD51031B09E}"/>
              </a:ext>
            </a:extLst>
          </p:cNvPr>
          <p:cNvSpPr txBox="1"/>
          <p:nvPr/>
        </p:nvSpPr>
        <p:spPr>
          <a:xfrm rot="10800000" flipV="1">
            <a:off x="527778" y="3403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sp>
        <p:nvSpPr>
          <p:cNvPr id="131" name="TextBox 130">
            <a:extLst>
              <a:ext uri="{FF2B5EF4-FFF2-40B4-BE49-F238E27FC236}">
                <a16:creationId xmlns:a16="http://schemas.microsoft.com/office/drawing/2014/main" xmlns="" id="{7026BCF3-722A-4F1B-A3F1-136B1C7BB54E}"/>
              </a:ext>
            </a:extLst>
          </p:cNvPr>
          <p:cNvSpPr txBox="1"/>
          <p:nvPr/>
        </p:nvSpPr>
        <p:spPr>
          <a:xfrm>
            <a:off x="227444" y="160477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2" name="TextBox 131">
            <a:extLst>
              <a:ext uri="{FF2B5EF4-FFF2-40B4-BE49-F238E27FC236}">
                <a16:creationId xmlns:a16="http://schemas.microsoft.com/office/drawing/2014/main" xmlns="" id="{CA8E401A-544D-4E74-A192-EC5C5F5D3657}"/>
              </a:ext>
            </a:extLst>
          </p:cNvPr>
          <p:cNvSpPr txBox="1"/>
          <p:nvPr/>
        </p:nvSpPr>
        <p:spPr>
          <a:xfrm rot="10800000" flipV="1">
            <a:off x="538371" y="188312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33" name="Picture 132">
            <a:extLst>
              <a:ext uri="{FF2B5EF4-FFF2-40B4-BE49-F238E27FC236}">
                <a16:creationId xmlns:a16="http://schemas.microsoft.com/office/drawing/2014/main" xmlns="" id="{99090549-7892-4E6B-AD51-BE1C6E619926}"/>
              </a:ext>
            </a:extLst>
          </p:cNvPr>
          <p:cNvPicPr>
            <a:picLocks noChangeAspect="1"/>
          </p:cNvPicPr>
          <p:nvPr/>
        </p:nvPicPr>
        <p:blipFill>
          <a:blip r:embed="rId5"/>
          <a:stretch>
            <a:fillRect/>
          </a:stretch>
        </p:blipFill>
        <p:spPr>
          <a:xfrm>
            <a:off x="2539514" y="984256"/>
            <a:ext cx="1167328" cy="584776"/>
          </a:xfrm>
          <a:prstGeom prst="rect">
            <a:avLst/>
          </a:prstGeom>
        </p:spPr>
      </p:pic>
      <p:pic>
        <p:nvPicPr>
          <p:cNvPr id="134" name="Picture 133">
            <a:extLst>
              <a:ext uri="{FF2B5EF4-FFF2-40B4-BE49-F238E27FC236}">
                <a16:creationId xmlns:a16="http://schemas.microsoft.com/office/drawing/2014/main" xmlns="" id="{BC51C7ED-F0B9-42FB-9B0A-4887289559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127" y="1028857"/>
            <a:ext cx="617838" cy="626244"/>
          </a:xfrm>
          <a:prstGeom prst="rect">
            <a:avLst/>
          </a:prstGeom>
        </p:spPr>
      </p:pic>
      <p:pic>
        <p:nvPicPr>
          <p:cNvPr id="135" name="Picture 4" descr="White Blue Rounded Rectangle Clip Art">
            <a:extLst>
              <a:ext uri="{FF2B5EF4-FFF2-40B4-BE49-F238E27FC236}">
                <a16:creationId xmlns:a16="http://schemas.microsoft.com/office/drawing/2014/main" xmlns="" id="{F1F96B8A-6E2E-4D2A-942F-758E20AA3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3050" y="933730"/>
            <a:ext cx="617838" cy="74438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C:\Users\wdj\Google Drive\Primary\Y5 SoW\From Tracy\Pronouns\i.png">
            <a:extLst>
              <a:ext uri="{FF2B5EF4-FFF2-40B4-BE49-F238E27FC236}">
                <a16:creationId xmlns:a16="http://schemas.microsoft.com/office/drawing/2014/main" xmlns="" id="{F258159D-F05A-4259-B2CD-DDC81DA1B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2268" y="900437"/>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 descr="Left Blue Arrow Clip Art">
            <a:extLst>
              <a:ext uri="{FF2B5EF4-FFF2-40B4-BE49-F238E27FC236}">
                <a16:creationId xmlns:a16="http://schemas.microsoft.com/office/drawing/2014/main" xmlns="" id="{E114C42E-CA2F-4057-9EDF-116FD2E44A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47080" y="1046582"/>
            <a:ext cx="615454" cy="61545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Users\wdj\Google Drive\Primary\Y5 SoW\From Tracy\Pronouns\you.png">
            <a:extLst>
              <a:ext uri="{FF2B5EF4-FFF2-40B4-BE49-F238E27FC236}">
                <a16:creationId xmlns:a16="http://schemas.microsoft.com/office/drawing/2014/main" xmlns="" id="{6A4467AF-C0D1-4D34-BDA7-BC1E9A96DF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202" y="2324854"/>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38" descr="C:\Users\wdj\Google Drive\Primary\Y5 SoW\From Tracy\Pronouns\we.png">
            <a:extLst>
              <a:ext uri="{FF2B5EF4-FFF2-40B4-BE49-F238E27FC236}">
                <a16:creationId xmlns:a16="http://schemas.microsoft.com/office/drawing/2014/main" xmlns="" id="{ED95C482-3FF1-4677-B755-76C0D1633A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59163" y="2426967"/>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a:extLst>
              <a:ext uri="{FF2B5EF4-FFF2-40B4-BE49-F238E27FC236}">
                <a16:creationId xmlns:a16="http://schemas.microsoft.com/office/drawing/2014/main" xmlns="" id="{523DC9B6-EFAC-4481-A633-5B5655C6B429}"/>
              </a:ext>
            </a:extLst>
          </p:cNvPr>
          <p:cNvSpPr txBox="1"/>
          <p:nvPr/>
        </p:nvSpPr>
        <p:spPr>
          <a:xfrm>
            <a:off x="5237233" y="1924376"/>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pic>
        <p:nvPicPr>
          <p:cNvPr id="141" name="Picture 2" descr="Ink Pen Clip Art">
            <a:extLst>
              <a:ext uri="{FF2B5EF4-FFF2-40B4-BE49-F238E27FC236}">
                <a16:creationId xmlns:a16="http://schemas.microsoft.com/office/drawing/2014/main" xmlns="" id="{14E717C6-BF25-4407-929E-D82A7D4FCD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5398" y="2427213"/>
            <a:ext cx="481451" cy="68090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Little Boy Clip Art">
            <a:extLst>
              <a:ext uri="{FF2B5EF4-FFF2-40B4-BE49-F238E27FC236}">
                <a16:creationId xmlns:a16="http://schemas.microsoft.com/office/drawing/2014/main" xmlns="" id="{E49D00D8-964A-46E3-8D01-A80E050888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84949" y="2388197"/>
            <a:ext cx="359702" cy="74937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Quiet Sign Clip Art">
            <a:extLst>
              <a:ext uri="{FF2B5EF4-FFF2-40B4-BE49-F238E27FC236}">
                <a16:creationId xmlns:a16="http://schemas.microsoft.com/office/drawing/2014/main" xmlns="" id="{DE6A7C78-2703-42BB-92D2-C316500E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293" y="2456321"/>
            <a:ext cx="481451" cy="68091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Red No Circle Clip Art">
            <a:extLst>
              <a:ext uri="{FF2B5EF4-FFF2-40B4-BE49-F238E27FC236}">
                <a16:creationId xmlns:a16="http://schemas.microsoft.com/office/drawing/2014/main" xmlns="" id="{6928737E-441A-465B-88EB-BE88E42D09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61428" y="2379475"/>
            <a:ext cx="694675" cy="68772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Kiddy Train Clip Art">
            <a:extLst>
              <a:ext uri="{FF2B5EF4-FFF2-40B4-BE49-F238E27FC236}">
                <a16:creationId xmlns:a16="http://schemas.microsoft.com/office/drawing/2014/main" xmlns="" id="{DBAE4220-9024-4353-99F2-7361C20698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136" y="3867850"/>
            <a:ext cx="780493" cy="68683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Asian Anime Boy Head Clip Art">
            <a:extLst>
              <a:ext uri="{FF2B5EF4-FFF2-40B4-BE49-F238E27FC236}">
                <a16:creationId xmlns:a16="http://schemas.microsoft.com/office/drawing/2014/main" xmlns="" id="{41E19572-D3D3-48A1-8587-E7E50D041C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0786" y="3886394"/>
            <a:ext cx="617838" cy="67962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Tick1 Clip Art">
            <a:extLst>
              <a:ext uri="{FF2B5EF4-FFF2-40B4-BE49-F238E27FC236}">
                <a16:creationId xmlns:a16="http://schemas.microsoft.com/office/drawing/2014/main" xmlns="" id="{CD10F3F9-6E99-4BD8-9BBB-6BBC64FCA5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0260" y="3902405"/>
            <a:ext cx="694675" cy="69467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http://www.clker.com/cliparts/2/n/7/1/j/V/scientist-microscope-md.png">
            <a:extLst>
              <a:ext uri="{FF2B5EF4-FFF2-40B4-BE49-F238E27FC236}">
                <a16:creationId xmlns:a16="http://schemas.microsoft.com/office/drawing/2014/main" xmlns="" id="{4AEA714D-1F2E-436B-8520-37418C7FB9DD}"/>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73" y="3791590"/>
            <a:ext cx="741001" cy="90566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imple Folder Seek Clip Art">
            <a:extLst>
              <a:ext uri="{FF2B5EF4-FFF2-40B4-BE49-F238E27FC236}">
                <a16:creationId xmlns:a16="http://schemas.microsoft.com/office/drawing/2014/main" xmlns="" id="{2D3E9C67-8888-4F6E-83E8-C12B09FC0D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10307" y="3934557"/>
            <a:ext cx="789367" cy="78936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Ruffled Map Clip Art">
            <a:extLst>
              <a:ext uri="{FF2B5EF4-FFF2-40B4-BE49-F238E27FC236}">
                <a16:creationId xmlns:a16="http://schemas.microsoft.com/office/drawing/2014/main" xmlns="" id="{33F92BC7-6CB2-40C4-B0F2-41F5061DFA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75253" y="3865514"/>
            <a:ext cx="730477" cy="73047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Blue Question Mark Clip Art">
            <a:extLst>
              <a:ext uri="{FF2B5EF4-FFF2-40B4-BE49-F238E27FC236}">
                <a16:creationId xmlns:a16="http://schemas.microsoft.com/office/drawing/2014/main" xmlns="" id="{6D93D005-EBB0-4648-897F-906E7681BF6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0931" y="5396369"/>
            <a:ext cx="687140" cy="67339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Smiling Sun Clip Art">
            <a:extLst>
              <a:ext uri="{FF2B5EF4-FFF2-40B4-BE49-F238E27FC236}">
                <a16:creationId xmlns:a16="http://schemas.microsoft.com/office/drawing/2014/main" xmlns="" id="{07743BF1-F1C6-44B7-BFAC-6D1FA6F516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7299" y="5262171"/>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Warning - Banana Skin Clip Art">
            <a:extLst>
              <a:ext uri="{FF2B5EF4-FFF2-40B4-BE49-F238E27FC236}">
                <a16:creationId xmlns:a16="http://schemas.microsoft.com/office/drawing/2014/main" xmlns="" id="{6DB1C69A-9447-4F32-BDDF-F35EAD2E3D7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0341" y="5323244"/>
            <a:ext cx="762158" cy="6706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Symbol Thumbs Up Clip Art">
            <a:extLst>
              <a:ext uri="{FF2B5EF4-FFF2-40B4-BE49-F238E27FC236}">
                <a16:creationId xmlns:a16="http://schemas.microsoft.com/office/drawing/2014/main" xmlns="" id="{8261BBBB-1744-49B3-BE60-93C611EF6D7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43175" y="5278451"/>
            <a:ext cx="604161" cy="74587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White Blue Rounded Rectangle Clip Art">
            <a:extLst>
              <a:ext uri="{FF2B5EF4-FFF2-40B4-BE49-F238E27FC236}">
                <a16:creationId xmlns:a16="http://schemas.microsoft.com/office/drawing/2014/main" xmlns="" id="{9DDF4446-BB29-4525-A931-11EADCB4B4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6506" y="5297033"/>
            <a:ext cx="418145" cy="69690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a:extLst>
              <a:ext uri="{FF2B5EF4-FFF2-40B4-BE49-F238E27FC236}">
                <a16:creationId xmlns:a16="http://schemas.microsoft.com/office/drawing/2014/main" xmlns="" id="{F096F9A1-8E8D-4BCF-A97C-4527680F86D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8542" y="1015310"/>
            <a:ext cx="789367" cy="665700"/>
          </a:xfrm>
          <a:prstGeom prst="rect">
            <a:avLst/>
          </a:prstGeom>
        </p:spPr>
      </p:pic>
      <p:sp>
        <p:nvSpPr>
          <p:cNvPr id="157" name="Down Arrow 14">
            <a:extLst>
              <a:ext uri="{FF2B5EF4-FFF2-40B4-BE49-F238E27FC236}">
                <a16:creationId xmlns:a16="http://schemas.microsoft.com/office/drawing/2014/main" xmlns="" id="{A8031724-ED70-42C7-A29F-2CFF3E5F2814}"/>
              </a:ext>
            </a:extLst>
          </p:cNvPr>
          <p:cNvSpPr/>
          <p:nvPr/>
        </p:nvSpPr>
        <p:spPr>
          <a:xfrm>
            <a:off x="711032" y="961633"/>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58" name="Picture 15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02450" y="5387710"/>
            <a:ext cx="441033" cy="641011"/>
          </a:xfrm>
          <a:prstGeom prst="rect">
            <a:avLst/>
          </a:prstGeom>
        </p:spPr>
      </p:pic>
      <p:sp>
        <p:nvSpPr>
          <p:cNvPr id="159" name="TextBox 158">
            <a:extLst>
              <a:ext uri="{FF2B5EF4-FFF2-40B4-BE49-F238E27FC236}">
                <a16:creationId xmlns:a16="http://schemas.microsoft.com/office/drawing/2014/main" xmlns="" id="{523DC9B6-EFAC-4481-A633-5B5655C6B429}"/>
              </a:ext>
            </a:extLst>
          </p:cNvPr>
          <p:cNvSpPr txBox="1"/>
          <p:nvPr/>
        </p:nvSpPr>
        <p:spPr>
          <a:xfrm>
            <a:off x="3113232" y="5131939"/>
            <a:ext cx="481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Tree>
    <p:extLst>
      <p:ext uri="{BB962C8B-B14F-4D97-AF65-F5344CB8AC3E}">
        <p14:creationId xmlns:p14="http://schemas.microsoft.com/office/powerpoint/2010/main" val="17079076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49629" y="337257"/>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Guess where</a:t>
            </a:r>
          </a:p>
        </p:txBody>
      </p:sp>
      <p:sp>
        <p:nvSpPr>
          <p:cNvPr id="5" name="Rectangle 4"/>
          <p:cNvSpPr/>
          <p:nvPr/>
        </p:nvSpPr>
        <p:spPr>
          <a:xfrm>
            <a:off x="149629" y="1370710"/>
            <a:ext cx="6348940" cy="4185761"/>
          </a:xfrm>
          <a:prstGeom prst="rect">
            <a:avLst/>
          </a:prstGeom>
        </p:spPr>
        <p:txBody>
          <a:bodyPr wrap="square">
            <a:spAutoFit/>
          </a:bodyPr>
          <a:lstStyle/>
          <a:p>
            <a:r>
              <a:rPr lang="en-GB" sz="1400" b="1" dirty="0">
                <a:solidFill>
                  <a:srgbClr val="4472C4">
                    <a:lumMod val="50000"/>
                  </a:srgbClr>
                </a:solidFill>
                <a:latin typeface="Century Gothic" panose="020B0502020202020204" pitchFamily="34" charset="0"/>
              </a:rPr>
              <a:t>Preparation</a:t>
            </a:r>
          </a:p>
          <a:p>
            <a:r>
              <a:rPr lang="en-GB" sz="1400" dirty="0">
                <a:solidFill>
                  <a:srgbClr val="4472C4">
                    <a:lumMod val="50000"/>
                  </a:srgbClr>
                </a:solidFill>
                <a:latin typeface="Century Gothic" panose="020B0502020202020204" pitchFamily="34" charset="0"/>
              </a:rPr>
              <a:t>For each pair of pupils, you will need three sets of the pictures.</a:t>
            </a:r>
          </a:p>
          <a:p>
            <a:r>
              <a:rPr lang="en-GB" sz="1400" dirty="0">
                <a:solidFill>
                  <a:srgbClr val="4472C4">
                    <a:lumMod val="50000"/>
                  </a:srgbClr>
                </a:solidFill>
                <a:latin typeface="Century Gothic" panose="020B0502020202020204" pitchFamily="34" charset="0"/>
              </a:rPr>
              <a:t>Cut them into individual cards along the dotted lines. </a:t>
            </a:r>
          </a:p>
          <a:p>
            <a:r>
              <a:rPr lang="en-GB" sz="1400" dirty="0">
                <a:solidFill>
                  <a:srgbClr val="4472C4">
                    <a:lumMod val="50000"/>
                  </a:srgbClr>
                </a:solidFill>
                <a:latin typeface="Century Gothic" panose="020B0502020202020204" pitchFamily="34" charset="0"/>
              </a:rPr>
              <a:t>You can print them in colour or in black and white.</a:t>
            </a:r>
          </a:p>
          <a:p>
            <a:r>
              <a:rPr lang="en-GB" sz="1400" dirty="0">
                <a:solidFill>
                  <a:srgbClr val="4472C4">
                    <a:lumMod val="50000"/>
                  </a:srgbClr>
                </a:solidFill>
                <a:latin typeface="Century Gothic" panose="020B0502020202020204" pitchFamily="34" charset="0"/>
              </a:rPr>
              <a:t>This activity takes time to prepare but the cards can be re-used time and again.</a:t>
            </a:r>
          </a:p>
          <a:p>
            <a:r>
              <a:rPr lang="en-GB" sz="1400" b="1" dirty="0">
                <a:solidFill>
                  <a:srgbClr val="4472C4">
                    <a:lumMod val="50000"/>
                  </a:srgbClr>
                </a:solidFill>
                <a:latin typeface="Century Gothic" panose="020B0502020202020204" pitchFamily="34" charset="0"/>
              </a:rPr>
              <a:t>Game</a:t>
            </a:r>
          </a:p>
          <a:p>
            <a:r>
              <a:rPr lang="en-GB" sz="1400" dirty="0">
                <a:solidFill>
                  <a:srgbClr val="4472C4">
                    <a:lumMod val="50000"/>
                  </a:srgbClr>
                </a:solidFill>
                <a:latin typeface="Century Gothic" panose="020B0502020202020204" pitchFamily="34" charset="0"/>
              </a:rPr>
              <a:t>Players: 2</a:t>
            </a:r>
          </a:p>
          <a:p>
            <a:r>
              <a:rPr lang="en-GB" sz="1400" dirty="0">
                <a:solidFill>
                  <a:srgbClr val="4472C4">
                    <a:lumMod val="50000"/>
                  </a:srgbClr>
                </a:solidFill>
                <a:latin typeface="Century Gothic" panose="020B0502020202020204" pitchFamily="34" charset="0"/>
              </a:rPr>
              <a:t>Goal: guess which card the other person has</a:t>
            </a:r>
          </a:p>
          <a:p>
            <a:r>
              <a:rPr lang="en-GB" sz="1400" dirty="0">
                <a:solidFill>
                  <a:srgbClr val="4472C4">
                    <a:lumMod val="50000"/>
                  </a:srgbClr>
                </a:solidFill>
                <a:latin typeface="Century Gothic" panose="020B0502020202020204" pitchFamily="34" charset="0"/>
              </a:rPr>
              <a:t>How to play: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This game is a variation on ‘Guess who?’.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Each player has a set of 24 cards in front of him/her.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Both players pick a card from a third set without showing the other player.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Players take turns asking each other yes/no questions about what is on the target card (e.g. Is there a car?) and turn over any cards that the answers eliminate.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The winner is the player who correctly identifies their opponent’s card first.</a:t>
            </a:r>
          </a:p>
        </p:txBody>
      </p:sp>
      <p:graphicFrame>
        <p:nvGraphicFramePr>
          <p:cNvPr id="7" name="Table 6"/>
          <p:cNvGraphicFramePr>
            <a:graphicFrameLocks noGrp="1"/>
          </p:cNvGraphicFramePr>
          <p:nvPr>
            <p:extLst/>
          </p:nvPr>
        </p:nvGraphicFramePr>
        <p:xfrm>
          <a:off x="6498570" y="1621191"/>
          <a:ext cx="5431117" cy="4392480"/>
        </p:xfrm>
        <a:graphic>
          <a:graphicData uri="http://schemas.openxmlformats.org/drawingml/2006/table">
            <a:tbl>
              <a:tblPr firstRow="1" firstCol="1" bandRow="1"/>
              <a:tblGrid>
                <a:gridCol w="1786714">
                  <a:extLst>
                    <a:ext uri="{9D8B030D-6E8A-4147-A177-3AD203B41FA5}">
                      <a16:colId xmlns:a16="http://schemas.microsoft.com/office/drawing/2014/main" xmlns="" val="20000"/>
                    </a:ext>
                  </a:extLst>
                </a:gridCol>
                <a:gridCol w="1302469">
                  <a:extLst>
                    <a:ext uri="{9D8B030D-6E8A-4147-A177-3AD203B41FA5}">
                      <a16:colId xmlns:a16="http://schemas.microsoft.com/office/drawing/2014/main" xmlns="" val="20001"/>
                    </a:ext>
                  </a:extLst>
                </a:gridCol>
                <a:gridCol w="2341934">
                  <a:extLst>
                    <a:ext uri="{9D8B030D-6E8A-4147-A177-3AD203B41FA5}">
                      <a16:colId xmlns:a16="http://schemas.microsoft.com/office/drawing/2014/main" xmlns="" val="20002"/>
                    </a:ext>
                  </a:extLst>
                </a:gridCol>
              </a:tblGrid>
              <a:tr h="292832">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class</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frequency</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92832">
                <a:tc>
                  <a:txBody>
                    <a:bodyPr/>
                    <a:lstStyle/>
                    <a:p>
                      <a:pPr algn="l">
                        <a:lnSpc>
                          <a:spcPct val="107000"/>
                        </a:lnSpc>
                        <a:spcAft>
                          <a:spcPts val="800"/>
                        </a:spcAft>
                      </a:pPr>
                      <a:r>
                        <a:rPr lang="fr-FR"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geben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57</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Auto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490</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Zug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1596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Bus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1580</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Person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331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Flugzeug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1395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Fluss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1551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Straße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355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Stadt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186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Brücke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2062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sonnig</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&lt;4000 [953] </a:t>
                      </a:r>
                      <a:r>
                        <a:rPr lang="en-GB"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Sonne</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sein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regnen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3642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pic>
        <p:nvPicPr>
          <p:cNvPr id="8" name="Picture 7"/>
          <p:cNvPicPr>
            <a:picLocks noChangeAspect="1"/>
          </p:cNvPicPr>
          <p:nvPr/>
        </p:nvPicPr>
        <p:blipFill>
          <a:blip r:embed="rId5"/>
          <a:stretch>
            <a:fillRect/>
          </a:stretch>
        </p:blipFill>
        <p:spPr>
          <a:xfrm>
            <a:off x="8266264" y="149269"/>
            <a:ext cx="1961471" cy="1346681"/>
          </a:xfrm>
          <a:prstGeom prst="rect">
            <a:avLst/>
          </a:prstGeom>
        </p:spPr>
      </p:pic>
    </p:spTree>
    <p:extLst>
      <p:ext uri="{BB962C8B-B14F-4D97-AF65-F5344CB8AC3E}">
        <p14:creationId xmlns:p14="http://schemas.microsoft.com/office/powerpoint/2010/main" val="2725792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72570" y="294041"/>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Guess where</a:t>
            </a:r>
          </a:p>
        </p:txBody>
      </p:sp>
      <p:pic>
        <p:nvPicPr>
          <p:cNvPr id="2" name="Picture 1"/>
          <p:cNvPicPr>
            <a:picLocks noChangeAspect="1"/>
          </p:cNvPicPr>
          <p:nvPr/>
        </p:nvPicPr>
        <p:blipFill>
          <a:blip r:embed="rId5"/>
          <a:stretch>
            <a:fillRect/>
          </a:stretch>
        </p:blipFill>
        <p:spPr>
          <a:xfrm>
            <a:off x="172570" y="1317812"/>
            <a:ext cx="3447584" cy="4868956"/>
          </a:xfrm>
          <a:prstGeom prst="rect">
            <a:avLst/>
          </a:prstGeom>
        </p:spPr>
      </p:pic>
      <p:pic>
        <p:nvPicPr>
          <p:cNvPr id="5" name="Picture 4"/>
          <p:cNvPicPr>
            <a:picLocks noChangeAspect="1"/>
          </p:cNvPicPr>
          <p:nvPr/>
        </p:nvPicPr>
        <p:blipFill>
          <a:blip r:embed="rId6"/>
          <a:stretch>
            <a:fillRect/>
          </a:stretch>
        </p:blipFill>
        <p:spPr>
          <a:xfrm>
            <a:off x="4137398" y="1284152"/>
            <a:ext cx="3462898" cy="4902615"/>
          </a:xfrm>
          <a:prstGeom prst="rect">
            <a:avLst/>
          </a:prstGeom>
        </p:spPr>
      </p:pic>
      <p:pic>
        <p:nvPicPr>
          <p:cNvPr id="7" name="Picture 6"/>
          <p:cNvPicPr>
            <a:picLocks noChangeAspect="1"/>
          </p:cNvPicPr>
          <p:nvPr/>
        </p:nvPicPr>
        <p:blipFill>
          <a:blip r:embed="rId7"/>
          <a:stretch>
            <a:fillRect/>
          </a:stretch>
        </p:blipFill>
        <p:spPr>
          <a:xfrm>
            <a:off x="8117541" y="1284153"/>
            <a:ext cx="3471417" cy="4902615"/>
          </a:xfrm>
          <a:prstGeom prst="rect">
            <a:avLst/>
          </a:prstGeom>
        </p:spPr>
      </p:pic>
    </p:spTree>
    <p:extLst>
      <p:ext uri="{BB962C8B-B14F-4D97-AF65-F5344CB8AC3E}">
        <p14:creationId xmlns:p14="http://schemas.microsoft.com/office/powerpoint/2010/main" val="3789947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pic>
        <p:nvPicPr>
          <p:cNvPr id="5" name="Picture 4"/>
          <p:cNvPicPr>
            <a:picLocks noChangeAspect="1"/>
          </p:cNvPicPr>
          <p:nvPr/>
        </p:nvPicPr>
        <p:blipFill>
          <a:blip r:embed="rId5"/>
          <a:stretch>
            <a:fillRect/>
          </a:stretch>
        </p:blipFill>
        <p:spPr>
          <a:xfrm>
            <a:off x="300039" y="1580198"/>
            <a:ext cx="5749070" cy="3300392"/>
          </a:xfrm>
          <a:prstGeom prst="rect">
            <a:avLst/>
          </a:prstGeom>
        </p:spPr>
      </p:pic>
      <p:sp>
        <p:nvSpPr>
          <p:cNvPr id="9" name="Action Button: Forward or Next 8">
            <a:hlinkClick r:id="" action="ppaction://noaction" highlightClick="1">
              <a:snd r:embed="rId6" name="vanina_matieres_preferees.wav"/>
            </a:hlinkClick>
          </p:cNvPr>
          <p:cNvSpPr/>
          <p:nvPr/>
        </p:nvSpPr>
        <p:spPr>
          <a:xfrm>
            <a:off x="11145328" y="296863"/>
            <a:ext cx="828136" cy="867128"/>
          </a:xfrm>
          <a:prstGeom prst="actionButtonForwardNext">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0" name="Table 9"/>
          <p:cNvGraphicFramePr>
            <a:graphicFrameLocks noGrp="1"/>
          </p:cNvGraphicFramePr>
          <p:nvPr>
            <p:extLst/>
          </p:nvPr>
        </p:nvGraphicFramePr>
        <p:xfrm>
          <a:off x="6203284" y="1359729"/>
          <a:ext cx="5430697" cy="4304861"/>
        </p:xfrm>
        <a:graphic>
          <a:graphicData uri="http://schemas.openxmlformats.org/drawingml/2006/table">
            <a:tbl>
              <a:tblPr firstRow="1" firstCol="1" bandRow="1">
                <a:tableStyleId>{5940675A-B579-460E-94D1-54222C63F5DA}</a:tableStyleId>
              </a:tblPr>
              <a:tblGrid>
                <a:gridCol w="535273">
                  <a:extLst>
                    <a:ext uri="{9D8B030D-6E8A-4147-A177-3AD203B41FA5}">
                      <a16:colId xmlns:a16="http://schemas.microsoft.com/office/drawing/2014/main" xmlns="" val="20000"/>
                    </a:ext>
                  </a:extLst>
                </a:gridCol>
                <a:gridCol w="1842735">
                  <a:extLst>
                    <a:ext uri="{9D8B030D-6E8A-4147-A177-3AD203B41FA5}">
                      <a16:colId xmlns:a16="http://schemas.microsoft.com/office/drawing/2014/main" xmlns="" val="20001"/>
                    </a:ext>
                  </a:extLst>
                </a:gridCol>
                <a:gridCol w="1674055">
                  <a:extLst>
                    <a:ext uri="{9D8B030D-6E8A-4147-A177-3AD203B41FA5}">
                      <a16:colId xmlns:a16="http://schemas.microsoft.com/office/drawing/2014/main" xmlns="" val="20002"/>
                    </a:ext>
                  </a:extLst>
                </a:gridCol>
                <a:gridCol w="1378634">
                  <a:extLst>
                    <a:ext uri="{9D8B030D-6E8A-4147-A177-3AD203B41FA5}">
                      <a16:colId xmlns:a16="http://schemas.microsoft.com/office/drawing/2014/main" xmlns="" val="20003"/>
                    </a:ext>
                  </a:extLst>
                </a:gridCol>
              </a:tblGrid>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err="1">
                          <a:solidFill>
                            <a:schemeClr val="accent1">
                              <a:lumMod val="50000"/>
                            </a:schemeClr>
                          </a:solidFill>
                          <a:effectLst/>
                          <a:latin typeface="Century Gothic" panose="020B0502020202020204" pitchFamily="34" charset="0"/>
                        </a:rPr>
                        <a:t>PoS</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B0502020202020204" pitchFamily="34" charset="0"/>
                        </a:rPr>
                        <a:t>être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5</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verb</a:t>
                      </a:r>
                    </a:p>
                  </a:txBody>
                  <a:tcPr marL="68580" marR="68580" marT="0" marB="0" anchor="ctr"/>
                </a:tc>
                <a:extLst>
                  <a:ext uri="{0D108BD9-81ED-4DB2-BD59-A6C34878D82A}">
                    <a16:rowId xmlns:a16="http://schemas.microsoft.com/office/drawing/2014/main" xmlns="" val="10001"/>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2</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matière</a:t>
                      </a:r>
                      <a:r>
                        <a:rPr lang="en-GB" sz="2000" dirty="0">
                          <a:solidFill>
                            <a:schemeClr val="accent5">
                              <a:lumMod val="50000"/>
                            </a:schemeClr>
                          </a:solidFill>
                          <a:latin typeface="Century Gothic" panose="020B0502020202020204" pitchFamily="34" charset="0"/>
                        </a:rPr>
                        <a:t>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562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xmlns="" val="10002"/>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3</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facile</a:t>
                      </a:r>
                    </a:p>
                  </a:txBody>
                  <a:tcPr marL="68580" marR="68580" marT="0" marB="0" anchor="ctr"/>
                </a:tc>
                <a:tc>
                  <a:txBody>
                    <a:bodyPr/>
                    <a:lstStyle/>
                    <a:p>
                      <a:r>
                        <a:rPr lang="en-GB" sz="2000">
                          <a:solidFill>
                            <a:schemeClr val="accent5">
                              <a:lumMod val="50000"/>
                            </a:schemeClr>
                          </a:solidFill>
                          <a:latin typeface="Century Gothic" panose="020B0502020202020204" pitchFamily="34" charset="0"/>
                        </a:rPr>
                        <a:t>822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adjective</a:t>
                      </a:r>
                    </a:p>
                  </a:txBody>
                  <a:tcPr marL="68580" marR="68580" marT="0" marB="0" anchor="ctr"/>
                </a:tc>
                <a:extLst>
                  <a:ext uri="{0D108BD9-81ED-4DB2-BD59-A6C34878D82A}">
                    <a16:rowId xmlns:a16="http://schemas.microsoft.com/office/drawing/2014/main" xmlns="" val="10003"/>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4</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anglais</a:t>
                      </a:r>
                      <a:r>
                        <a:rPr lang="en-GB" sz="2000" dirty="0">
                          <a:solidFill>
                            <a:schemeClr val="accent5">
                              <a:lumMod val="50000"/>
                            </a:schemeClr>
                          </a:solidFill>
                          <a:latin typeface="Century Gothic" panose="020B0502020202020204" pitchFamily="34" charset="0"/>
                        </a:rPr>
                        <a:t> (m)</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784</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xmlns="" val="10004"/>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5</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car</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176</a:t>
                      </a:r>
                    </a:p>
                  </a:txBody>
                  <a:tcPr marL="68580" marR="68580" marT="0" marB="0" anchor="ctr"/>
                </a:tc>
                <a:tc>
                  <a:txBody>
                    <a:bodyPr/>
                    <a:lstStyle/>
                    <a:p>
                      <a:r>
                        <a:rPr lang="en-GB" sz="1600" dirty="0">
                          <a:solidFill>
                            <a:schemeClr val="accent5">
                              <a:lumMod val="50000"/>
                            </a:schemeClr>
                          </a:solidFill>
                          <a:latin typeface="Century Gothic" panose="020B0502020202020204" pitchFamily="34" charset="0"/>
                        </a:rPr>
                        <a:t>conjunction</a:t>
                      </a:r>
                    </a:p>
                  </a:txBody>
                  <a:tcPr marL="68580" marR="68580" marT="0" marB="0" anchor="ctr"/>
                </a:tc>
                <a:extLst>
                  <a:ext uri="{0D108BD9-81ED-4DB2-BD59-A6C34878D82A}">
                    <a16:rowId xmlns:a16="http://schemas.microsoft.com/office/drawing/2014/main" xmlns="" val="10005"/>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6</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classe</a:t>
                      </a:r>
                      <a:r>
                        <a:rPr lang="en-GB" sz="2000" dirty="0">
                          <a:solidFill>
                            <a:schemeClr val="accent5">
                              <a:lumMod val="50000"/>
                            </a:schemeClr>
                          </a:solidFill>
                          <a:latin typeface="Century Gothic" panose="020B0502020202020204" pitchFamily="34" charset="0"/>
                        </a:rPr>
                        <a:t>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778</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xmlns="" val="10006"/>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7</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aimer</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242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verb</a:t>
                      </a:r>
                    </a:p>
                  </a:txBody>
                  <a:tcPr marL="68580" marR="68580" marT="0" marB="0" anchor="ctr"/>
                </a:tc>
                <a:extLst>
                  <a:ext uri="{0D108BD9-81ED-4DB2-BD59-A6C34878D82A}">
                    <a16:rowId xmlns:a16="http://schemas.microsoft.com/office/drawing/2014/main" xmlns="" val="10007"/>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8</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beau/belle</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393</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adjective</a:t>
                      </a:r>
                    </a:p>
                  </a:txBody>
                  <a:tcPr marL="68580" marR="68580" marT="0" marB="0" anchor="ctr"/>
                </a:tc>
                <a:extLst>
                  <a:ext uri="{0D108BD9-81ED-4DB2-BD59-A6C34878D82A}">
                    <a16:rowId xmlns:a16="http://schemas.microsoft.com/office/drawing/2014/main" xmlns="" val="10008"/>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9</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langue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712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xmlns="" val="10009"/>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10</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espagnol</a:t>
                      </a:r>
                      <a:r>
                        <a:rPr lang="en-GB" sz="2000" dirty="0">
                          <a:solidFill>
                            <a:schemeClr val="accent5">
                              <a:lumMod val="50000"/>
                            </a:schemeClr>
                          </a:solidFill>
                          <a:latin typeface="Century Gothic" panose="020B0502020202020204" pitchFamily="34" charset="0"/>
                        </a:rPr>
                        <a:t> (m)</a:t>
                      </a:r>
                    </a:p>
                  </a:txBody>
                  <a:tcPr marL="68580" marR="68580" marT="0" marB="0" anchor="ctr"/>
                </a:tc>
                <a:tc>
                  <a:txBody>
                    <a:bodyPr/>
                    <a:lstStyle/>
                    <a:p>
                      <a:r>
                        <a:rPr lang="en-GB" sz="2000">
                          <a:solidFill>
                            <a:schemeClr val="accent5">
                              <a:lumMod val="50000"/>
                            </a:schemeClr>
                          </a:solidFill>
                          <a:latin typeface="Century Gothic" panose="020B0502020202020204" pitchFamily="34" charset="0"/>
                        </a:rPr>
                        <a:t>1666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557109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245092" y="134872"/>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GRAMMAR</a:t>
            </a:r>
          </a:p>
        </p:txBody>
      </p:sp>
      <p:sp>
        <p:nvSpPr>
          <p:cNvPr id="14" name="Title 3"/>
          <p:cNvSpPr txBox="1">
            <a:spLocks/>
          </p:cNvSpPr>
          <p:nvPr/>
        </p:nvSpPr>
        <p:spPr>
          <a:xfrm>
            <a:off x="95073" y="1033654"/>
            <a:ext cx="8098894"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verb paradigms (staging / minimal pairs)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input processing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output activities (trapping the forms</a:t>
            </a:r>
            <a:r>
              <a:rPr lang="en-GB" sz="3200" dirty="0">
                <a:solidFill>
                  <a:prstClr val="white"/>
                </a:solidFill>
                <a:latin typeface="Century Gothic" panose="020B0502020202020204" pitchFamily="34" charset="0"/>
              </a:rPr>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9750" y="2847608"/>
            <a:ext cx="11984447" cy="332398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152142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936828" y="6494075"/>
            <a:ext cx="329090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Emma Marsden / Rachel Hawkes</a:t>
            </a:r>
          </a:p>
        </p:txBody>
      </p:sp>
      <p:sp>
        <p:nvSpPr>
          <p:cNvPr id="2" name="Title 1"/>
          <p:cNvSpPr>
            <a:spLocks noGrp="1"/>
          </p:cNvSpPr>
          <p:nvPr>
            <p:ph type="title"/>
          </p:nvPr>
        </p:nvSpPr>
        <p:spPr/>
        <p:txBody>
          <a:bodyPr/>
          <a:lstStyle/>
          <a:p>
            <a:r>
              <a:rPr lang="en-GB" dirty="0"/>
              <a:t>Verb paradigm teaching</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GB" dirty="0"/>
              <a:t>Infinitive (long form) and 3</a:t>
            </a:r>
            <a:r>
              <a:rPr lang="en-GB" baseline="30000" dirty="0"/>
              <a:t>rd</a:t>
            </a:r>
            <a:r>
              <a:rPr lang="en-GB" dirty="0"/>
              <a:t> person singular (short form)</a:t>
            </a:r>
          </a:p>
          <a:p>
            <a:pPr>
              <a:buFont typeface="Wingdings" panose="05000000000000000000" pitchFamily="2" charset="2"/>
              <a:buChar char="§"/>
            </a:pPr>
            <a:r>
              <a:rPr lang="en-GB" dirty="0"/>
              <a:t>1</a:t>
            </a:r>
            <a:r>
              <a:rPr lang="en-GB" baseline="30000" dirty="0"/>
              <a:t>st</a:t>
            </a:r>
            <a:r>
              <a:rPr lang="en-GB" dirty="0"/>
              <a:t> person singular and 2</a:t>
            </a:r>
            <a:r>
              <a:rPr lang="en-GB" baseline="30000" dirty="0"/>
              <a:t>nd</a:t>
            </a:r>
            <a:r>
              <a:rPr lang="en-GB" dirty="0"/>
              <a:t> person singular</a:t>
            </a:r>
          </a:p>
          <a:p>
            <a:pPr>
              <a:buFont typeface="Wingdings" panose="05000000000000000000" pitchFamily="2" charset="2"/>
              <a:buChar char="§"/>
            </a:pPr>
            <a:r>
              <a:rPr lang="en-GB" dirty="0"/>
              <a:t>3</a:t>
            </a:r>
            <a:r>
              <a:rPr lang="en-GB" baseline="30000" dirty="0"/>
              <a:t>rd</a:t>
            </a:r>
            <a:r>
              <a:rPr lang="en-GB" dirty="0"/>
              <a:t> person singular (briefly revisited)</a:t>
            </a:r>
          </a:p>
          <a:p>
            <a:pPr>
              <a:buFont typeface="Wingdings" panose="05000000000000000000" pitchFamily="2" charset="2"/>
              <a:buChar char="§"/>
            </a:pPr>
            <a:r>
              <a:rPr lang="en-GB" dirty="0"/>
              <a:t>3</a:t>
            </a:r>
            <a:r>
              <a:rPr lang="en-GB" baseline="30000" dirty="0"/>
              <a:t>rd</a:t>
            </a:r>
            <a:r>
              <a:rPr lang="en-GB" dirty="0"/>
              <a:t> person singular and 3</a:t>
            </a:r>
            <a:r>
              <a:rPr lang="en-GB" baseline="30000" dirty="0"/>
              <a:t>rd</a:t>
            </a:r>
            <a:r>
              <a:rPr lang="en-GB" dirty="0"/>
              <a:t> person plural</a:t>
            </a:r>
          </a:p>
          <a:p>
            <a:pPr>
              <a:buFont typeface="Wingdings" panose="05000000000000000000" pitchFamily="2" charset="2"/>
              <a:buChar char="§"/>
            </a:pPr>
            <a:r>
              <a:rPr lang="en-GB" dirty="0"/>
              <a:t>1</a:t>
            </a:r>
            <a:r>
              <a:rPr lang="en-GB" baseline="30000" dirty="0"/>
              <a:t>st</a:t>
            </a:r>
            <a:r>
              <a:rPr lang="en-GB" dirty="0"/>
              <a:t> person singular and 1</a:t>
            </a:r>
            <a:r>
              <a:rPr lang="en-GB" baseline="30000" dirty="0"/>
              <a:t>st</a:t>
            </a:r>
            <a:r>
              <a:rPr lang="en-GB" dirty="0"/>
              <a:t> person plural</a:t>
            </a:r>
          </a:p>
          <a:p>
            <a:pPr>
              <a:buFont typeface="Wingdings" panose="05000000000000000000" pitchFamily="2" charset="2"/>
              <a:buChar char="§"/>
            </a:pPr>
            <a:r>
              <a:rPr lang="en-GB" dirty="0"/>
              <a:t>2</a:t>
            </a:r>
            <a:r>
              <a:rPr lang="en-GB" baseline="30000" dirty="0"/>
              <a:t>nd</a:t>
            </a:r>
            <a:r>
              <a:rPr lang="en-GB" dirty="0"/>
              <a:t> person singular and 2</a:t>
            </a:r>
            <a:r>
              <a:rPr lang="en-GB" baseline="30000" dirty="0"/>
              <a:t>nd</a:t>
            </a:r>
            <a:r>
              <a:rPr lang="en-GB" dirty="0"/>
              <a:t> person formal</a:t>
            </a:r>
          </a:p>
          <a:p>
            <a:pPr>
              <a:buFont typeface="Wingdings" panose="05000000000000000000" pitchFamily="2" charset="2"/>
              <a:buChar char="§"/>
            </a:pPr>
            <a:r>
              <a:rPr lang="en-GB" dirty="0"/>
              <a:t>2</a:t>
            </a:r>
            <a:r>
              <a:rPr lang="en-GB" baseline="30000" dirty="0"/>
              <a:t>nd</a:t>
            </a:r>
            <a:r>
              <a:rPr lang="en-GB" dirty="0"/>
              <a:t> person singular and 2</a:t>
            </a:r>
            <a:r>
              <a:rPr lang="en-GB" baseline="30000" dirty="0"/>
              <a:t>nd</a:t>
            </a:r>
            <a:r>
              <a:rPr lang="en-GB" dirty="0"/>
              <a:t> person plural (Gm, </a:t>
            </a:r>
            <a:r>
              <a:rPr lang="en-GB" dirty="0" err="1"/>
              <a:t>Sp</a:t>
            </a:r>
            <a:r>
              <a:rPr lang="en-GB" dirty="0"/>
              <a:t>)</a:t>
            </a:r>
          </a:p>
          <a:p>
            <a:pPr>
              <a:buFont typeface="Wingdings" panose="05000000000000000000" pitchFamily="2" charset="2"/>
              <a:buChar char="§"/>
            </a:pPr>
            <a:r>
              <a:rPr lang="en-GB" dirty="0"/>
              <a:t>whole paradigm</a:t>
            </a:r>
          </a:p>
          <a:p>
            <a:pPr>
              <a:buFont typeface="Wingdings" panose="05000000000000000000" pitchFamily="2" charset="2"/>
              <a:buChar char="§"/>
            </a:pPr>
            <a:endParaRPr lang="en-GB" dirty="0"/>
          </a:p>
        </p:txBody>
      </p:sp>
    </p:spTree>
    <p:extLst>
      <p:ext uri="{BB962C8B-B14F-4D97-AF65-F5344CB8AC3E}">
        <p14:creationId xmlns:p14="http://schemas.microsoft.com/office/powerpoint/2010/main" val="42693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Input processing</a:t>
            </a:r>
          </a:p>
        </p:txBody>
      </p:sp>
      <p:sp>
        <p:nvSpPr>
          <p:cNvPr id="5" name="Content Placeholder 2"/>
          <p:cNvSpPr txBox="1">
            <a:spLocks/>
          </p:cNvSpPr>
          <p:nvPr/>
        </p:nvSpPr>
        <p:spPr>
          <a:xfrm>
            <a:off x="676775" y="1636849"/>
            <a:ext cx="1138688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E87D1E"/>
              </a:buClr>
              <a:buSzPts val="2000"/>
              <a:buFont typeface="Arial" panose="020B0604020202020204" pitchFamily="34" charset="0"/>
              <a:buNone/>
            </a:pPr>
            <a:r>
              <a:rPr lang="en-GB" b="1" i="1" dirty="0">
                <a:solidFill>
                  <a:srgbClr val="104F75"/>
                </a:solidFill>
                <a:ea typeface="Calibri"/>
                <a:cs typeface="Calibri"/>
                <a:sym typeface="Calibri"/>
              </a:rPr>
              <a:t>Key grammar recommendations from the Pedagogy Review</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Provide an explicit but succinct description of the grammatical feature to be taught</a:t>
            </a:r>
            <a:endParaRPr lang="en-GB" dirty="0"/>
          </a:p>
          <a:p>
            <a:pPr>
              <a:buClr>
                <a:srgbClr val="E87D1E"/>
              </a:buClr>
              <a:buSzPts val="2000"/>
              <a:buFont typeface="Noto Sans Symbols"/>
              <a:buChar char="▪"/>
            </a:pPr>
            <a:r>
              <a:rPr lang="en-GB" b="1" dirty="0">
                <a:solidFill>
                  <a:srgbClr val="104F75"/>
                </a:solidFill>
                <a:ea typeface="Calibri"/>
                <a:cs typeface="Calibri"/>
                <a:sym typeface="Calibri"/>
              </a:rPr>
              <a:t>Provide practice of the grammar point in ‘input language’ (reading / listening)</a:t>
            </a:r>
          </a:p>
          <a:p>
            <a:pPr>
              <a:buClr>
                <a:srgbClr val="E87D1E"/>
              </a:buClr>
              <a:buSzPts val="2000"/>
              <a:buFont typeface="Noto Sans Symbols"/>
              <a:buChar char="▪"/>
            </a:pPr>
            <a:r>
              <a:rPr lang="en-GB" dirty="0">
                <a:solidFill>
                  <a:srgbClr val="104F75"/>
                </a:solidFill>
                <a:ea typeface="Calibri"/>
                <a:cs typeface="Calibri"/>
                <a:sym typeface="Calibri"/>
              </a:rPr>
              <a:t>Provide practice in productive use of the features being taught</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Practice productive use in free writing and speech in a range of contexts</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Utilise standard grammatical terminology</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Build on knowledge developed at key stage 2</a:t>
            </a:r>
            <a:endParaRPr lang="en-GB" dirty="0"/>
          </a:p>
          <a:p>
            <a:endParaRPr lang="en-GB" dirty="0"/>
          </a:p>
        </p:txBody>
      </p:sp>
    </p:spTree>
    <p:extLst>
      <p:ext uri="{BB962C8B-B14F-4D97-AF65-F5344CB8AC3E}">
        <p14:creationId xmlns:p14="http://schemas.microsoft.com/office/powerpoint/2010/main" val="50443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555;p48"/>
          <p:cNvSpPr txBox="1">
            <a:spLocks/>
          </p:cNvSpPr>
          <p:nvPr/>
        </p:nvSpPr>
        <p:spPr>
          <a:xfrm>
            <a:off x="310245" y="983522"/>
            <a:ext cx="11732575" cy="83802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104F75"/>
              </a:buClr>
              <a:buSzPts val="1800"/>
              <a:buFont typeface="Arial" panose="020B0604020202020204" pitchFamily="34" charset="0"/>
              <a:buNone/>
            </a:pPr>
            <a:r>
              <a:rPr lang="en-GB" sz="2000" b="1" i="1" dirty="0">
                <a:solidFill>
                  <a:srgbClr val="104F75"/>
                </a:solidFill>
              </a:rPr>
              <a:t>Example: French 1</a:t>
            </a:r>
            <a:r>
              <a:rPr lang="en-GB" sz="2000" b="1" i="1" baseline="30000" dirty="0">
                <a:solidFill>
                  <a:srgbClr val="104F75"/>
                </a:solidFill>
              </a:rPr>
              <a:t>st</a:t>
            </a:r>
            <a:r>
              <a:rPr lang="en-GB" sz="2000" b="1" i="1" dirty="0">
                <a:solidFill>
                  <a:srgbClr val="104F75"/>
                </a:solidFill>
              </a:rPr>
              <a:t> person present versus past tense with </a:t>
            </a:r>
            <a:r>
              <a:rPr lang="en-GB" sz="2000" b="1" i="1" dirty="0" err="1">
                <a:solidFill>
                  <a:srgbClr val="104F75"/>
                </a:solidFill>
              </a:rPr>
              <a:t>avoir</a:t>
            </a:r>
            <a:r>
              <a:rPr lang="en-GB" sz="2000" b="1" i="1" dirty="0">
                <a:solidFill>
                  <a:srgbClr val="104F75"/>
                </a:solidFill>
              </a:rPr>
              <a:t> (je vs. </a:t>
            </a:r>
            <a:r>
              <a:rPr lang="en-GB" sz="2000" b="1" i="1" dirty="0" err="1">
                <a:solidFill>
                  <a:srgbClr val="104F75"/>
                </a:solidFill>
              </a:rPr>
              <a:t>j’ai</a:t>
            </a:r>
            <a:r>
              <a:rPr lang="en-GB" sz="2000" b="1" i="1" dirty="0">
                <a:solidFill>
                  <a:srgbClr val="104F75"/>
                </a:solidFill>
              </a:rPr>
              <a:t>)</a:t>
            </a:r>
            <a:br>
              <a:rPr lang="en-GB" sz="2000" b="1" i="1" dirty="0">
                <a:solidFill>
                  <a:srgbClr val="104F75"/>
                </a:solidFill>
              </a:rPr>
            </a:br>
            <a:endParaRPr lang="en-GB" sz="2000" b="1" dirty="0">
              <a:solidFill>
                <a:srgbClr val="104F75"/>
              </a:solidFill>
            </a:endParaRPr>
          </a:p>
          <a:p>
            <a:pPr marL="0" indent="0">
              <a:spcBef>
                <a:spcPts val="0"/>
              </a:spcBef>
              <a:buClr>
                <a:srgbClr val="104F75"/>
              </a:buClr>
              <a:buSzPts val="1800"/>
              <a:buFont typeface="Arial" panose="020B0604020202020204" pitchFamily="34" charset="0"/>
              <a:buNone/>
            </a:pPr>
            <a:r>
              <a:rPr lang="en-GB" sz="2000" dirty="0">
                <a:solidFill>
                  <a:srgbClr val="104F75"/>
                </a:solidFill>
              </a:rPr>
              <a:t>Listen to these people talking about what they normally do at the weekend and what they did last weekend. You will hear each sentence twice.</a:t>
            </a:r>
          </a:p>
          <a:p>
            <a:pPr marL="0" indent="0">
              <a:spcBef>
                <a:spcPts val="0"/>
              </a:spcBef>
              <a:buClr>
                <a:srgbClr val="E87D1E"/>
              </a:buClr>
              <a:buSzPts val="2200"/>
              <a:buFont typeface="Arial" panose="020B0604020202020204" pitchFamily="34" charset="0"/>
              <a:buNone/>
            </a:pPr>
            <a:endParaRPr lang="en-GB" sz="1800" b="1" dirty="0">
              <a:solidFill>
                <a:srgbClr val="104F75"/>
              </a:solidFill>
            </a:endParaRPr>
          </a:p>
          <a:p>
            <a:pPr marL="0" indent="0">
              <a:spcBef>
                <a:spcPts val="0"/>
              </a:spcBef>
              <a:buClr>
                <a:prstClr val="black"/>
              </a:buClr>
              <a:buSzPts val="1400"/>
              <a:buFont typeface="Arial" panose="020B0604020202020204" pitchFamily="34" charset="0"/>
              <a:buNone/>
            </a:pPr>
            <a:endParaRPr lang="en-GB" sz="1600" b="1" dirty="0">
              <a:solidFill>
                <a:srgbClr val="104F75"/>
              </a:solidFill>
            </a:endParaRPr>
          </a:p>
          <a:p>
            <a:pPr marL="495300" indent="-190500">
              <a:buClr>
                <a:srgbClr val="E87D1E"/>
              </a:buClr>
              <a:buSzPts val="2400"/>
              <a:buFont typeface="Noto Sans Symbols"/>
              <a:buNone/>
            </a:pPr>
            <a:endParaRPr lang="en-GB" sz="1600" b="1" dirty="0">
              <a:solidFill>
                <a:srgbClr val="104F75"/>
              </a:solidFill>
            </a:endParaRPr>
          </a:p>
        </p:txBody>
      </p:sp>
      <p:sp>
        <p:nvSpPr>
          <p:cNvPr id="3" name="Google Shape;558;p48"/>
          <p:cNvSpPr txBox="1"/>
          <p:nvPr/>
        </p:nvSpPr>
        <p:spPr>
          <a:xfrm>
            <a:off x="187721" y="2589569"/>
            <a:ext cx="6727430" cy="3061900"/>
          </a:xfrm>
          <a:prstGeom prst="rect">
            <a:avLst/>
          </a:prstGeom>
          <a:noFill/>
          <a:ln>
            <a:noFill/>
          </a:ln>
        </p:spPr>
        <p:txBody>
          <a:bodyPr spcFirstLastPara="1" wrap="square" lIns="91425" tIns="45700" rIns="91425" bIns="45700" anchor="t" anchorCtr="0">
            <a:noAutofit/>
          </a:bodyPr>
          <a:lstStyle/>
          <a:p>
            <a:r>
              <a:rPr lang="en-GB" sz="2000" dirty="0">
                <a:solidFill>
                  <a:srgbClr val="104F75"/>
                </a:solidFill>
                <a:latin typeface="Century Gothic" panose="020B0502020202020204" pitchFamily="34" charset="0"/>
                <a:ea typeface="Calibri"/>
                <a:cs typeface="Calibri"/>
                <a:sym typeface="Calibri"/>
              </a:rPr>
              <a:t>You will hear the whole sentence but the only clue is whether you hear “</a:t>
            </a:r>
            <a:r>
              <a:rPr lang="en-GB" sz="2000" i="1" dirty="0">
                <a:solidFill>
                  <a:srgbClr val="104F75"/>
                </a:solidFill>
                <a:latin typeface="Century Gothic" panose="020B0502020202020204" pitchFamily="34" charset="0"/>
                <a:ea typeface="Calibri"/>
                <a:cs typeface="Calibri"/>
                <a:sym typeface="Calibri"/>
              </a:rPr>
              <a:t>je</a:t>
            </a:r>
            <a:r>
              <a:rPr lang="en-GB" sz="2000" dirty="0">
                <a:solidFill>
                  <a:srgbClr val="104F75"/>
                </a:solidFill>
                <a:latin typeface="Century Gothic" panose="020B0502020202020204" pitchFamily="34" charset="0"/>
                <a:ea typeface="Calibri"/>
                <a:cs typeface="Calibri"/>
                <a:sym typeface="Calibri"/>
              </a:rPr>
              <a:t>” (something happens regularly) or “</a:t>
            </a:r>
            <a:r>
              <a:rPr lang="en-GB" sz="2000" i="1" dirty="0" err="1">
                <a:solidFill>
                  <a:srgbClr val="104F75"/>
                </a:solidFill>
                <a:latin typeface="Century Gothic" panose="020B0502020202020204" pitchFamily="34" charset="0"/>
                <a:ea typeface="Calibri"/>
                <a:cs typeface="Calibri"/>
                <a:sym typeface="Calibri"/>
              </a:rPr>
              <a:t>j’ai</a:t>
            </a:r>
            <a:r>
              <a:rPr lang="en-GB" sz="2000" dirty="0">
                <a:solidFill>
                  <a:srgbClr val="104F75"/>
                </a:solidFill>
                <a:latin typeface="Century Gothic" panose="020B0502020202020204" pitchFamily="34" charset="0"/>
                <a:ea typeface="Calibri"/>
                <a:cs typeface="Calibri"/>
                <a:sym typeface="Calibri"/>
              </a:rPr>
              <a:t>” (past).</a:t>
            </a:r>
            <a:endParaRPr dirty="0">
              <a:solidFill>
                <a:prstClr val="black"/>
              </a:solidFill>
              <a:latin typeface="Century Gothic" panose="020B0502020202020204" pitchFamily="34" charset="0"/>
            </a:endParaRPr>
          </a:p>
          <a:p>
            <a:r>
              <a:rPr lang="en-GB" sz="2000" dirty="0">
                <a:solidFill>
                  <a:srgbClr val="104F75"/>
                </a:solidFill>
                <a:latin typeface="Century Gothic" panose="020B0502020202020204" pitchFamily="34" charset="0"/>
                <a:ea typeface="Calibri"/>
                <a:cs typeface="Calibri"/>
                <a:sym typeface="Calibri"/>
              </a:rPr>
              <a:t/>
            </a:r>
            <a:br>
              <a:rPr lang="en-GB" sz="2000" dirty="0">
                <a:solidFill>
                  <a:srgbClr val="104F75"/>
                </a:solidFill>
                <a:latin typeface="Century Gothic" panose="020B0502020202020204" pitchFamily="34" charset="0"/>
                <a:ea typeface="Calibri"/>
                <a:cs typeface="Calibri"/>
                <a:sym typeface="Calibri"/>
              </a:rPr>
            </a:br>
            <a:r>
              <a:rPr lang="en-GB" sz="2000" dirty="0">
                <a:solidFill>
                  <a:srgbClr val="104F75"/>
                </a:solidFill>
                <a:latin typeface="Century Gothic" panose="020B0502020202020204" pitchFamily="34" charset="0"/>
                <a:ea typeface="Calibri"/>
                <a:cs typeface="Calibri"/>
                <a:sym typeface="Calibri"/>
              </a:rPr>
              <a:t>1. </a:t>
            </a:r>
            <a:r>
              <a:rPr lang="en-GB" sz="2000" dirty="0" err="1">
                <a:solidFill>
                  <a:srgbClr val="104F75"/>
                </a:solidFill>
                <a:latin typeface="Century Gothic" panose="020B0502020202020204" pitchFamily="34" charset="0"/>
                <a:ea typeface="Calibri"/>
                <a:cs typeface="Calibri"/>
                <a:sym typeface="Calibri"/>
              </a:rPr>
              <a:t>Normalement</a:t>
            </a:r>
            <a:r>
              <a:rPr lang="en-GB" sz="2000" dirty="0">
                <a:solidFill>
                  <a:srgbClr val="104F75"/>
                </a:solidFill>
                <a:latin typeface="Century Gothic" panose="020B0502020202020204" pitchFamily="34" charset="0"/>
                <a:ea typeface="Calibri"/>
                <a:cs typeface="Calibri"/>
                <a:sym typeface="Calibri"/>
              </a:rPr>
              <a:t>		Le weekend </a:t>
            </a:r>
            <a:r>
              <a:rPr lang="en-GB" sz="2000" dirty="0" err="1">
                <a:solidFill>
                  <a:srgbClr val="104F75"/>
                </a:solidFill>
                <a:latin typeface="Century Gothic" panose="020B0502020202020204" pitchFamily="34" charset="0"/>
                <a:ea typeface="Calibri"/>
                <a:cs typeface="Calibri"/>
                <a:sym typeface="Calibri"/>
              </a:rPr>
              <a:t>dernier</a:t>
            </a:r>
            <a:r>
              <a:rPr lang="en-GB" sz="2000" dirty="0">
                <a:solidFill>
                  <a:srgbClr val="104F75"/>
                </a:solidFill>
                <a:latin typeface="Century Gothic" panose="020B0502020202020204" pitchFamily="34" charset="0"/>
                <a:ea typeface="Calibri"/>
                <a:cs typeface="Calibri"/>
                <a:sym typeface="Calibri"/>
              </a:rPr>
              <a:t/>
            </a:r>
            <a:br>
              <a:rPr lang="en-GB" sz="2000" dirty="0">
                <a:solidFill>
                  <a:srgbClr val="104F75"/>
                </a:solidFill>
                <a:latin typeface="Century Gothic" panose="020B0502020202020204" pitchFamily="34" charset="0"/>
                <a:ea typeface="Calibri"/>
                <a:cs typeface="Calibri"/>
                <a:sym typeface="Calibri"/>
              </a:rPr>
            </a:br>
            <a:r>
              <a:rPr lang="en-GB" sz="2000" dirty="0">
                <a:solidFill>
                  <a:srgbClr val="104F75"/>
                </a:solidFill>
                <a:latin typeface="Century Gothic" panose="020B0502020202020204" pitchFamily="34" charset="0"/>
                <a:ea typeface="Calibri"/>
                <a:cs typeface="Calibri"/>
                <a:sym typeface="Calibri"/>
              </a:rPr>
              <a:t>2. </a:t>
            </a:r>
            <a:r>
              <a:rPr lang="en-GB" sz="2000" dirty="0" err="1">
                <a:solidFill>
                  <a:srgbClr val="104F75"/>
                </a:solidFill>
                <a:latin typeface="Century Gothic" panose="020B0502020202020204" pitchFamily="34" charset="0"/>
                <a:ea typeface="Calibri"/>
                <a:cs typeface="Calibri"/>
                <a:sym typeface="Calibri"/>
              </a:rPr>
              <a:t>Normalement</a:t>
            </a:r>
            <a:r>
              <a:rPr lang="en-GB" sz="2000" dirty="0">
                <a:solidFill>
                  <a:srgbClr val="104F75"/>
                </a:solidFill>
                <a:latin typeface="Century Gothic" panose="020B0502020202020204" pitchFamily="34" charset="0"/>
                <a:ea typeface="Calibri"/>
                <a:cs typeface="Calibri"/>
                <a:sym typeface="Calibri"/>
              </a:rPr>
              <a:t>		Le weekend </a:t>
            </a:r>
            <a:r>
              <a:rPr lang="en-GB" sz="2000" dirty="0" err="1">
                <a:solidFill>
                  <a:srgbClr val="104F75"/>
                </a:solidFill>
                <a:latin typeface="Century Gothic" panose="020B0502020202020204" pitchFamily="34" charset="0"/>
                <a:ea typeface="Calibri"/>
                <a:cs typeface="Calibri"/>
                <a:sym typeface="Calibri"/>
              </a:rPr>
              <a:t>dernier</a:t>
            </a:r>
            <a:r>
              <a:rPr lang="en-GB" sz="2000" dirty="0">
                <a:solidFill>
                  <a:srgbClr val="104F75"/>
                </a:solidFill>
                <a:latin typeface="Century Gothic" panose="020B0502020202020204" pitchFamily="34" charset="0"/>
                <a:ea typeface="Calibri"/>
                <a:cs typeface="Calibri"/>
                <a:sym typeface="Calibri"/>
              </a:rPr>
              <a:t/>
            </a:r>
            <a:br>
              <a:rPr lang="en-GB" sz="2000" dirty="0">
                <a:solidFill>
                  <a:srgbClr val="104F75"/>
                </a:solidFill>
                <a:latin typeface="Century Gothic" panose="020B0502020202020204" pitchFamily="34" charset="0"/>
                <a:ea typeface="Calibri"/>
                <a:cs typeface="Calibri"/>
                <a:sym typeface="Calibri"/>
              </a:rPr>
            </a:br>
            <a:r>
              <a:rPr lang="en-GB" sz="2000" dirty="0">
                <a:solidFill>
                  <a:srgbClr val="104F75"/>
                </a:solidFill>
                <a:latin typeface="Century Gothic" panose="020B0502020202020204" pitchFamily="34" charset="0"/>
                <a:ea typeface="Calibri"/>
                <a:cs typeface="Calibri"/>
                <a:sym typeface="Calibri"/>
              </a:rPr>
              <a:t>3. </a:t>
            </a:r>
            <a:r>
              <a:rPr lang="en-GB" sz="2000" dirty="0" err="1">
                <a:solidFill>
                  <a:srgbClr val="104F75"/>
                </a:solidFill>
                <a:latin typeface="Century Gothic" panose="020B0502020202020204" pitchFamily="34" charset="0"/>
                <a:ea typeface="Calibri"/>
                <a:cs typeface="Calibri"/>
                <a:sym typeface="Calibri"/>
              </a:rPr>
              <a:t>Normalement</a:t>
            </a:r>
            <a:r>
              <a:rPr lang="en-GB" sz="2000" dirty="0">
                <a:solidFill>
                  <a:srgbClr val="104F75"/>
                </a:solidFill>
                <a:latin typeface="Century Gothic" panose="020B0502020202020204" pitchFamily="34" charset="0"/>
                <a:ea typeface="Calibri"/>
                <a:cs typeface="Calibri"/>
                <a:sym typeface="Calibri"/>
              </a:rPr>
              <a:t>		Le weekend </a:t>
            </a:r>
            <a:r>
              <a:rPr lang="en-GB" sz="2000" dirty="0" err="1">
                <a:solidFill>
                  <a:srgbClr val="104F75"/>
                </a:solidFill>
                <a:latin typeface="Century Gothic" panose="020B0502020202020204" pitchFamily="34" charset="0"/>
                <a:ea typeface="Calibri"/>
                <a:cs typeface="Calibri"/>
                <a:sym typeface="Calibri"/>
              </a:rPr>
              <a:t>dernier</a:t>
            </a:r>
            <a:endParaRPr sz="2000" dirty="0">
              <a:solidFill>
                <a:srgbClr val="104F75"/>
              </a:solidFill>
              <a:latin typeface="Century Gothic" panose="020B0502020202020204" pitchFamily="34" charset="0"/>
              <a:ea typeface="Calibri"/>
              <a:cs typeface="Calibri"/>
              <a:sym typeface="Calibri"/>
            </a:endParaRPr>
          </a:p>
          <a:p>
            <a:r>
              <a:rPr lang="en-GB" sz="2000" dirty="0">
                <a:solidFill>
                  <a:srgbClr val="104F75"/>
                </a:solidFill>
                <a:latin typeface="Century Gothic" panose="020B0502020202020204" pitchFamily="34" charset="0"/>
                <a:ea typeface="Calibri"/>
                <a:cs typeface="Calibri"/>
                <a:sym typeface="Calibri"/>
              </a:rPr>
              <a:t>4. </a:t>
            </a:r>
            <a:r>
              <a:rPr lang="en-GB" sz="2000" dirty="0" err="1">
                <a:solidFill>
                  <a:srgbClr val="104F75"/>
                </a:solidFill>
                <a:latin typeface="Century Gothic" panose="020B0502020202020204" pitchFamily="34" charset="0"/>
                <a:ea typeface="Calibri"/>
                <a:cs typeface="Calibri"/>
                <a:sym typeface="Calibri"/>
              </a:rPr>
              <a:t>Normalement</a:t>
            </a:r>
            <a:r>
              <a:rPr lang="en-GB" sz="2000" dirty="0">
                <a:solidFill>
                  <a:srgbClr val="104F75"/>
                </a:solidFill>
                <a:latin typeface="Century Gothic" panose="020B0502020202020204" pitchFamily="34" charset="0"/>
                <a:ea typeface="Calibri"/>
                <a:cs typeface="Calibri"/>
                <a:sym typeface="Calibri"/>
              </a:rPr>
              <a:t>		Le weekend </a:t>
            </a:r>
            <a:r>
              <a:rPr lang="en-GB" sz="2000" dirty="0" err="1">
                <a:solidFill>
                  <a:srgbClr val="104F75"/>
                </a:solidFill>
                <a:latin typeface="Century Gothic" panose="020B0502020202020204" pitchFamily="34" charset="0"/>
                <a:ea typeface="Calibri"/>
                <a:cs typeface="Calibri"/>
                <a:sym typeface="Calibri"/>
              </a:rPr>
              <a:t>dernier</a:t>
            </a:r>
            <a:r>
              <a:rPr lang="en-GB" sz="2000" dirty="0">
                <a:solidFill>
                  <a:srgbClr val="104F75"/>
                </a:solidFill>
                <a:latin typeface="Century Gothic" panose="020B0502020202020204" pitchFamily="34" charset="0"/>
                <a:ea typeface="Calibri"/>
                <a:cs typeface="Calibri"/>
                <a:sym typeface="Calibri"/>
              </a:rPr>
              <a:t/>
            </a:r>
            <a:br>
              <a:rPr lang="en-GB" sz="2000" dirty="0">
                <a:solidFill>
                  <a:srgbClr val="104F75"/>
                </a:solidFill>
                <a:latin typeface="Century Gothic" panose="020B0502020202020204" pitchFamily="34" charset="0"/>
                <a:ea typeface="Calibri"/>
                <a:cs typeface="Calibri"/>
                <a:sym typeface="Calibri"/>
              </a:rPr>
            </a:br>
            <a:r>
              <a:rPr lang="en-GB" sz="2000" dirty="0">
                <a:solidFill>
                  <a:srgbClr val="104F75"/>
                </a:solidFill>
                <a:latin typeface="Century Gothic" panose="020B0502020202020204" pitchFamily="34" charset="0"/>
                <a:ea typeface="Calibri"/>
                <a:cs typeface="Calibri"/>
                <a:sym typeface="Calibri"/>
              </a:rPr>
              <a:t>5. </a:t>
            </a:r>
            <a:r>
              <a:rPr lang="en-GB" sz="2000" dirty="0" err="1">
                <a:solidFill>
                  <a:srgbClr val="104F75"/>
                </a:solidFill>
                <a:latin typeface="Century Gothic" panose="020B0502020202020204" pitchFamily="34" charset="0"/>
                <a:ea typeface="Calibri"/>
                <a:cs typeface="Calibri"/>
                <a:sym typeface="Calibri"/>
              </a:rPr>
              <a:t>Normalement</a:t>
            </a:r>
            <a:r>
              <a:rPr lang="en-GB" sz="2000" dirty="0">
                <a:solidFill>
                  <a:srgbClr val="104F75"/>
                </a:solidFill>
                <a:latin typeface="Century Gothic" panose="020B0502020202020204" pitchFamily="34" charset="0"/>
                <a:ea typeface="Calibri"/>
                <a:cs typeface="Calibri"/>
                <a:sym typeface="Calibri"/>
              </a:rPr>
              <a:t>		Le weekend </a:t>
            </a:r>
            <a:r>
              <a:rPr lang="en-GB" sz="2000" dirty="0" err="1">
                <a:solidFill>
                  <a:srgbClr val="104F75"/>
                </a:solidFill>
                <a:latin typeface="Century Gothic" panose="020B0502020202020204" pitchFamily="34" charset="0"/>
                <a:ea typeface="Calibri"/>
                <a:cs typeface="Calibri"/>
                <a:sym typeface="Calibri"/>
              </a:rPr>
              <a:t>dernier</a:t>
            </a:r>
            <a:r>
              <a:rPr lang="en-GB" sz="2000" dirty="0">
                <a:solidFill>
                  <a:srgbClr val="104F75"/>
                </a:solidFill>
                <a:latin typeface="Century Gothic" panose="020B0502020202020204" pitchFamily="34" charset="0"/>
                <a:ea typeface="Calibri"/>
                <a:cs typeface="Calibri"/>
                <a:sym typeface="Calibri"/>
              </a:rPr>
              <a:t/>
            </a:r>
            <a:br>
              <a:rPr lang="en-GB" sz="2000" dirty="0">
                <a:solidFill>
                  <a:srgbClr val="104F75"/>
                </a:solidFill>
                <a:latin typeface="Century Gothic" panose="020B0502020202020204" pitchFamily="34" charset="0"/>
                <a:ea typeface="Calibri"/>
                <a:cs typeface="Calibri"/>
                <a:sym typeface="Calibri"/>
              </a:rPr>
            </a:br>
            <a:endParaRPr sz="2000" dirty="0">
              <a:solidFill>
                <a:srgbClr val="104F75"/>
              </a:solidFill>
              <a:latin typeface="Century Gothic" panose="020B0502020202020204" pitchFamily="34" charset="0"/>
              <a:ea typeface="Calibri"/>
              <a:cs typeface="Calibri"/>
              <a:sym typeface="Calibri"/>
            </a:endParaRPr>
          </a:p>
        </p:txBody>
      </p:sp>
      <p:sp>
        <p:nvSpPr>
          <p:cNvPr id="4" name="Google Shape;559;p48"/>
          <p:cNvSpPr/>
          <p:nvPr/>
        </p:nvSpPr>
        <p:spPr>
          <a:xfrm>
            <a:off x="6915151" y="2196058"/>
            <a:ext cx="5014737" cy="3210841"/>
          </a:xfrm>
          <a:prstGeom prst="roundRect">
            <a:avLst>
              <a:gd name="adj" fmla="val 16667"/>
            </a:avLst>
          </a:prstGeom>
          <a:solidFill>
            <a:srgbClr val="FDF3ED"/>
          </a:solidFill>
          <a:ln w="28575" cap="flat" cmpd="sng">
            <a:solidFill>
              <a:srgbClr val="E87D1E"/>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r>
              <a:rPr lang="en-GB" sz="2000">
                <a:solidFill>
                  <a:srgbClr val="104F75"/>
                </a:solidFill>
                <a:latin typeface="Century Gothic" panose="020B0502020202020204" pitchFamily="34" charset="0"/>
                <a:ea typeface="Calibri"/>
                <a:cs typeface="Calibri"/>
                <a:sym typeface="Calibri"/>
              </a:rPr>
              <a:t>Removed temporal adverb</a:t>
            </a:r>
            <a:endParaRPr sz="1400">
              <a:solidFill>
                <a:srgbClr val="104F75"/>
              </a:solidFill>
              <a:latin typeface="Century Gothic" panose="020B0502020202020204" pitchFamily="34" charset="0"/>
              <a:ea typeface="Arial"/>
              <a:cs typeface="Arial"/>
              <a:sym typeface="Arial"/>
            </a:endParaRPr>
          </a:p>
          <a:p>
            <a:r>
              <a:rPr lang="en-GB" sz="2000" b="1">
                <a:solidFill>
                  <a:srgbClr val="104F75"/>
                </a:solidFill>
                <a:latin typeface="Century Gothic" panose="020B0502020202020204" pitchFamily="34" charset="0"/>
                <a:ea typeface="Calibri"/>
                <a:cs typeface="Calibri"/>
                <a:sym typeface="Calibri"/>
              </a:rPr>
              <a:t>and</a:t>
            </a:r>
            <a:endParaRPr sz="2000" b="1">
              <a:solidFill>
                <a:srgbClr val="104F75"/>
              </a:solidFill>
              <a:latin typeface="Century Gothic" panose="020B0502020202020204" pitchFamily="34" charset="0"/>
              <a:ea typeface="Calibri"/>
              <a:cs typeface="Calibri"/>
              <a:sym typeface="Calibri"/>
            </a:endParaRPr>
          </a:p>
          <a:p>
            <a:r>
              <a:rPr lang="en-GB" sz="2000">
                <a:solidFill>
                  <a:srgbClr val="104F75"/>
                </a:solidFill>
                <a:latin typeface="Century Gothic" panose="020B0502020202020204" pitchFamily="34" charset="0"/>
                <a:ea typeface="Calibri"/>
                <a:cs typeface="Calibri"/>
                <a:sym typeface="Calibri"/>
              </a:rPr>
              <a:t>kept main verb constant </a:t>
            </a:r>
            <a:endParaRPr sz="2000">
              <a:solidFill>
                <a:srgbClr val="104F75"/>
              </a:solidFill>
              <a:latin typeface="Century Gothic" panose="020B0502020202020204" pitchFamily="34" charset="0"/>
              <a:ea typeface="Calibri"/>
              <a:cs typeface="Calibri"/>
              <a:sym typeface="Calibri"/>
            </a:endParaRPr>
          </a:p>
          <a:p>
            <a:r>
              <a:rPr lang="en-GB" sz="2000">
                <a:solidFill>
                  <a:srgbClr val="104F75"/>
                </a:solidFill>
                <a:latin typeface="Century Gothic" panose="020B0502020202020204" pitchFamily="34" charset="0"/>
                <a:ea typeface="Calibri"/>
                <a:cs typeface="Calibri"/>
                <a:sym typeface="Calibri"/>
              </a:rPr>
              <a:t>(no phonemic difference between present tense and past participle, e.g. </a:t>
            </a:r>
            <a:r>
              <a:rPr lang="en-GB" sz="2000" i="1">
                <a:solidFill>
                  <a:srgbClr val="104F75"/>
                </a:solidFill>
                <a:latin typeface="Century Gothic" panose="020B0502020202020204" pitchFamily="34" charset="0"/>
                <a:ea typeface="Calibri"/>
                <a:cs typeface="Calibri"/>
                <a:sym typeface="Calibri"/>
              </a:rPr>
              <a:t>fais </a:t>
            </a:r>
            <a:r>
              <a:rPr lang="en-GB" sz="2000">
                <a:solidFill>
                  <a:srgbClr val="104F75"/>
                </a:solidFill>
                <a:latin typeface="Century Gothic" panose="020B0502020202020204" pitchFamily="34" charset="0"/>
                <a:ea typeface="Calibri"/>
                <a:cs typeface="Calibri"/>
                <a:sym typeface="Calibri"/>
              </a:rPr>
              <a:t>vs. </a:t>
            </a:r>
            <a:r>
              <a:rPr lang="en-GB" sz="2000" i="1">
                <a:solidFill>
                  <a:srgbClr val="104F75"/>
                </a:solidFill>
                <a:latin typeface="Century Gothic" panose="020B0502020202020204" pitchFamily="34" charset="0"/>
                <a:ea typeface="Calibri"/>
                <a:cs typeface="Calibri"/>
                <a:sym typeface="Calibri"/>
              </a:rPr>
              <a:t>fait</a:t>
            </a:r>
            <a:r>
              <a:rPr lang="en-GB" sz="2000">
                <a:solidFill>
                  <a:srgbClr val="104F75"/>
                </a:solidFill>
                <a:latin typeface="Century Gothic" panose="020B0502020202020204" pitchFamily="34" charset="0"/>
                <a:ea typeface="Calibri"/>
                <a:cs typeface="Calibri"/>
                <a:sym typeface="Calibri"/>
              </a:rPr>
              <a:t>)</a:t>
            </a:r>
            <a:endParaRPr sz="1400">
              <a:solidFill>
                <a:srgbClr val="104F75"/>
              </a:solidFill>
              <a:latin typeface="Century Gothic" panose="020B0502020202020204" pitchFamily="34" charset="0"/>
              <a:ea typeface="Arial"/>
              <a:cs typeface="Arial"/>
              <a:sym typeface="Arial"/>
            </a:endParaRPr>
          </a:p>
          <a:p>
            <a:endParaRPr sz="2000">
              <a:solidFill>
                <a:srgbClr val="000000"/>
              </a:solidFill>
              <a:latin typeface="Century Gothic" panose="020B0502020202020204" pitchFamily="34" charset="0"/>
              <a:ea typeface="Calibri"/>
              <a:cs typeface="Calibri"/>
              <a:sym typeface="Calibri"/>
            </a:endParaRPr>
          </a:p>
          <a:p>
            <a:r>
              <a:rPr lang="en-GB" sz="2000" b="1">
                <a:solidFill>
                  <a:srgbClr val="ED7D31"/>
                </a:solidFill>
                <a:latin typeface="Century Gothic" panose="020B0502020202020204" pitchFamily="34" charset="0"/>
                <a:ea typeface="Calibri"/>
                <a:cs typeface="Calibri"/>
                <a:sym typeface="Calibri"/>
              </a:rPr>
              <a:t>→ Use presence/absence of auxiliary</a:t>
            </a:r>
            <a:r>
              <a:rPr lang="en-GB" sz="2000" b="1">
                <a:solidFill>
                  <a:srgbClr val="104F75"/>
                </a:solidFill>
                <a:latin typeface="Century Gothic" panose="020B0502020202020204" pitchFamily="34" charset="0"/>
                <a:ea typeface="Calibri"/>
                <a:cs typeface="Calibri"/>
                <a:sym typeface="Calibri"/>
              </a:rPr>
              <a:t> </a:t>
            </a:r>
            <a:r>
              <a:rPr lang="en-GB" sz="2000">
                <a:solidFill>
                  <a:srgbClr val="104F75"/>
                </a:solidFill>
                <a:latin typeface="Century Gothic" panose="020B0502020202020204" pitchFamily="34" charset="0"/>
                <a:ea typeface="Calibri"/>
                <a:cs typeface="Calibri"/>
                <a:sym typeface="Calibri"/>
              </a:rPr>
              <a:t>and</a:t>
            </a:r>
            <a:r>
              <a:rPr lang="en-GB" sz="2000" b="1">
                <a:solidFill>
                  <a:srgbClr val="104F75"/>
                </a:solidFill>
                <a:latin typeface="Century Gothic" panose="020B0502020202020204" pitchFamily="34" charset="0"/>
                <a:ea typeface="Calibri"/>
                <a:cs typeface="Calibri"/>
                <a:sym typeface="Calibri"/>
              </a:rPr>
              <a:t> </a:t>
            </a:r>
            <a:r>
              <a:rPr lang="en-GB" sz="2000" b="1">
                <a:solidFill>
                  <a:srgbClr val="ED7D31"/>
                </a:solidFill>
                <a:latin typeface="Century Gothic" panose="020B0502020202020204" pitchFamily="34" charset="0"/>
                <a:ea typeface="Calibri"/>
                <a:cs typeface="Calibri"/>
                <a:sym typeface="Calibri"/>
              </a:rPr>
              <a:t>connect to meaning </a:t>
            </a:r>
            <a:r>
              <a:rPr lang="en-GB" sz="2000">
                <a:solidFill>
                  <a:srgbClr val="104F75"/>
                </a:solidFill>
                <a:latin typeface="Century Gothic" panose="020B0502020202020204" pitchFamily="34" charset="0"/>
                <a:ea typeface="Calibri"/>
                <a:cs typeface="Calibri"/>
                <a:sym typeface="Calibri"/>
              </a:rPr>
              <a:t>to identify the tense</a:t>
            </a:r>
            <a:endParaRPr sz="1400">
              <a:solidFill>
                <a:srgbClr val="104F75"/>
              </a:solidFill>
              <a:latin typeface="Century Gothic" panose="020B0502020202020204" pitchFamily="34" charset="0"/>
              <a:ea typeface="Arial"/>
              <a:cs typeface="Arial"/>
              <a:sym typeface="Arial"/>
            </a:endParaRPr>
          </a:p>
        </p:txBody>
      </p:sp>
      <p:pic>
        <p:nvPicPr>
          <p:cNvPr id="6" name="Google Shape;561;p48"/>
          <p:cNvPicPr preferRelativeResize="0"/>
          <p:nvPr/>
        </p:nvPicPr>
        <p:blipFill rotWithShape="1">
          <a:blip r:embed="rId3">
            <a:alphaModFix/>
          </a:blip>
          <a:srcRect/>
          <a:stretch/>
        </p:blipFill>
        <p:spPr>
          <a:xfrm>
            <a:off x="187720" y="216465"/>
            <a:ext cx="609600" cy="609600"/>
          </a:xfrm>
          <a:prstGeom prst="rect">
            <a:avLst/>
          </a:prstGeom>
          <a:noFill/>
          <a:ln>
            <a:noFill/>
          </a:ln>
        </p:spPr>
      </p:pic>
      <p:sp>
        <p:nvSpPr>
          <p:cNvPr id="7" name="Rectangle 6"/>
          <p:cNvSpPr/>
          <p:nvPr/>
        </p:nvSpPr>
        <p:spPr>
          <a:xfrm>
            <a:off x="187720" y="5721814"/>
            <a:ext cx="12180743" cy="646331"/>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Marsden, E. (2006). Exploring input processing in the classroom: An experimental comparison of processing instruction and enriched input. </a:t>
            </a:r>
            <a:r>
              <a:rPr lang="en-GB" i="1" dirty="0">
                <a:solidFill>
                  <a:schemeClr val="accent5">
                    <a:lumMod val="50000"/>
                  </a:schemeClr>
                </a:solidFill>
                <a:latin typeface="Century Gothic" panose="020B0502020202020204" pitchFamily="34" charset="0"/>
              </a:rPr>
              <a:t>Language Learning</a:t>
            </a:r>
            <a:r>
              <a:rPr lang="en-GB" dirty="0">
                <a:solidFill>
                  <a:schemeClr val="accent5">
                    <a:lumMod val="50000"/>
                  </a:schemeClr>
                </a:solidFill>
                <a:latin typeface="Century Gothic" panose="020B0502020202020204" pitchFamily="34" charset="0"/>
              </a:rPr>
              <a:t>, 56, 507–566. </a:t>
            </a:r>
          </a:p>
        </p:txBody>
      </p:sp>
      <p:sp>
        <p:nvSpPr>
          <p:cNvPr id="10" name="TextBox 9"/>
          <p:cNvSpPr txBox="1"/>
          <p:nvPr/>
        </p:nvSpPr>
        <p:spPr>
          <a:xfrm>
            <a:off x="6278091" y="6487592"/>
            <a:ext cx="3290907"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Emma Marsden</a:t>
            </a:r>
          </a:p>
        </p:txBody>
      </p:sp>
    </p:spTree>
    <p:extLst>
      <p:ext uri="{BB962C8B-B14F-4D97-AF65-F5344CB8AC3E}">
        <p14:creationId xmlns:p14="http://schemas.microsoft.com/office/powerpoint/2010/main" val="38150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6278091" y="6487592"/>
            <a:ext cx="3290907"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Emma Marsden / Rowena </a:t>
            </a:r>
            <a:r>
              <a:rPr lang="en-GB" sz="1200" dirty="0" err="1">
                <a:solidFill>
                  <a:prstClr val="white"/>
                </a:solidFill>
                <a:latin typeface="Century Gothic" panose="020B0502020202020204" pitchFamily="34" charset="0"/>
              </a:rPr>
              <a:t>Kasprowicz</a:t>
            </a:r>
            <a:endParaRPr lang="en-GB" sz="1200" dirty="0">
              <a:solidFill>
                <a:prstClr val="white"/>
              </a:solidFill>
              <a:latin typeface="Century Gothic" panose="020B0502020202020204" pitchFamily="34" charset="0"/>
            </a:endParaRPr>
          </a:p>
        </p:txBody>
      </p:sp>
      <p:pic>
        <p:nvPicPr>
          <p:cNvPr id="8" name="Google Shape;430;p39"/>
          <p:cNvPicPr preferRelativeResize="0"/>
          <p:nvPr/>
        </p:nvPicPr>
        <p:blipFill rotWithShape="1">
          <a:blip r:embed="rId4">
            <a:alphaModFix/>
          </a:blip>
          <a:srcRect l="8764"/>
          <a:stretch/>
        </p:blipFill>
        <p:spPr>
          <a:xfrm>
            <a:off x="1524000" y="236997"/>
            <a:ext cx="8988039" cy="6067550"/>
          </a:xfrm>
          <a:prstGeom prst="rect">
            <a:avLst/>
          </a:prstGeom>
          <a:noFill/>
          <a:ln>
            <a:noFill/>
          </a:ln>
        </p:spPr>
      </p:pic>
      <p:sp>
        <p:nvSpPr>
          <p:cNvPr id="9" name="Google Shape;431;p39"/>
          <p:cNvSpPr txBox="1"/>
          <p:nvPr/>
        </p:nvSpPr>
        <p:spPr>
          <a:xfrm>
            <a:off x="8062067" y="236997"/>
            <a:ext cx="2449972" cy="841256"/>
          </a:xfrm>
          <a:prstGeom prst="rect">
            <a:avLst/>
          </a:prstGeom>
          <a:solidFill>
            <a:schemeClr val="lt1"/>
          </a:solidFill>
          <a:ln w="57150" cap="flat" cmpd="sng">
            <a:solidFill>
              <a:schemeClr val="accent4"/>
            </a:solidFill>
            <a:prstDash val="solid"/>
            <a:miter lim="400000"/>
            <a:headEnd type="none" w="sm" len="sm"/>
            <a:tailEnd type="none" w="sm" len="sm"/>
          </a:ln>
        </p:spPr>
        <p:txBody>
          <a:bodyPr spcFirstLastPara="1" wrap="square" lIns="50800" tIns="50800" rIns="50800" bIns="50800" anchor="ctr" anchorCtr="0">
            <a:noAutofit/>
          </a:bodyPr>
          <a:lstStyle/>
          <a:p>
            <a:pPr>
              <a:buClr>
                <a:srgbClr val="535353"/>
              </a:buClr>
              <a:buSzPts val="2400"/>
              <a:buFont typeface="Calibri"/>
              <a:buNone/>
            </a:pPr>
            <a:r>
              <a:rPr lang="en-GB" sz="2000" kern="0" dirty="0">
                <a:solidFill>
                  <a:srgbClr val="104F75"/>
                </a:solidFill>
                <a:latin typeface="Century Gothic" panose="020B0502020202020204" pitchFamily="34" charset="0"/>
                <a:ea typeface="Calibri"/>
                <a:cs typeface="Calibri"/>
                <a:sym typeface="Calibri"/>
              </a:rPr>
              <a:t>Feed ONE robot or ALL of the robots?</a:t>
            </a:r>
            <a:endParaRPr sz="1600" kern="0" dirty="0">
              <a:solidFill>
                <a:srgbClr val="104F75"/>
              </a:solidFill>
              <a:latin typeface="Century Gothic" panose="020B0502020202020204" pitchFamily="34" charset="0"/>
              <a:ea typeface="Calibri"/>
              <a:cs typeface="Calibri"/>
              <a:sym typeface="Calibri"/>
            </a:endParaRPr>
          </a:p>
        </p:txBody>
      </p:sp>
      <p:sp>
        <p:nvSpPr>
          <p:cNvPr id="11" name="Google Shape;432;p39"/>
          <p:cNvSpPr txBox="1"/>
          <p:nvPr/>
        </p:nvSpPr>
        <p:spPr>
          <a:xfrm>
            <a:off x="3373302" y="3732389"/>
            <a:ext cx="7138737" cy="2171105"/>
          </a:xfrm>
          <a:prstGeom prst="rect">
            <a:avLst/>
          </a:prstGeom>
          <a:solidFill>
            <a:schemeClr val="lt1"/>
          </a:solidFill>
          <a:ln w="57150" cap="flat" cmpd="sng">
            <a:solidFill>
              <a:srgbClr val="104F75"/>
            </a:solidFill>
            <a:prstDash val="solid"/>
            <a:round/>
            <a:headEnd type="none" w="sm" len="sm"/>
            <a:tailEnd type="none" w="sm" len="sm"/>
          </a:ln>
        </p:spPr>
        <p:txBody>
          <a:bodyPr spcFirstLastPara="1" wrap="square" lIns="91425" tIns="45700" rIns="91425" bIns="45700" anchor="t" anchorCtr="0">
            <a:noAutofit/>
          </a:bodyPr>
          <a:lstStyle/>
          <a:p>
            <a:pPr>
              <a:buClr>
                <a:srgbClr val="104F75"/>
              </a:buClr>
              <a:buSzPts val="2200"/>
              <a:buFont typeface="Calibri"/>
              <a:buNone/>
            </a:pPr>
            <a:r>
              <a:rPr lang="en-GB" sz="2200" b="1" i="1" kern="0" dirty="0">
                <a:solidFill>
                  <a:srgbClr val="104F75"/>
                </a:solidFill>
                <a:latin typeface="Century Gothic" panose="020B0502020202020204" pitchFamily="34" charset="0"/>
                <a:ea typeface="Calibri"/>
                <a:cs typeface="Calibri"/>
                <a:sym typeface="Calibri"/>
              </a:rPr>
              <a:t>Practising present tense 1</a:t>
            </a:r>
            <a:r>
              <a:rPr lang="en-GB" sz="2200" b="1" i="1" kern="0" baseline="30000" dirty="0">
                <a:solidFill>
                  <a:srgbClr val="104F75"/>
                </a:solidFill>
                <a:latin typeface="Century Gothic" panose="020B0502020202020204" pitchFamily="34" charset="0"/>
                <a:ea typeface="Calibri"/>
                <a:cs typeface="Calibri"/>
                <a:sym typeface="Calibri"/>
              </a:rPr>
              <a:t>st</a:t>
            </a:r>
            <a:r>
              <a:rPr lang="en-GB" sz="2200" b="1" i="1" kern="0" dirty="0">
                <a:solidFill>
                  <a:srgbClr val="104F75"/>
                </a:solidFill>
                <a:latin typeface="Century Gothic" panose="020B0502020202020204" pitchFamily="34" charset="0"/>
                <a:ea typeface="Calibri"/>
                <a:cs typeface="Calibri"/>
                <a:sym typeface="Calibri"/>
              </a:rPr>
              <a:t> person singular/plural verb endings in French</a:t>
            </a:r>
            <a:endParaRPr b="1" kern="0" dirty="0">
              <a:solidFill>
                <a:srgbClr val="104F75"/>
              </a:solidFill>
              <a:latin typeface="Century Gothic" panose="020B0502020202020204" pitchFamily="34" charset="0"/>
              <a:ea typeface="Calibri"/>
              <a:cs typeface="Calibri"/>
              <a:sym typeface="Calibri"/>
            </a:endParaRPr>
          </a:p>
          <a:p>
            <a:pPr marL="342900" indent="-342900">
              <a:buClr>
                <a:srgbClr val="44546A"/>
              </a:buClr>
              <a:buSzPts val="2200"/>
              <a:buFont typeface="Arial"/>
              <a:buChar char="•"/>
            </a:pPr>
            <a:r>
              <a:rPr lang="en-GB" sz="2200" kern="0" dirty="0">
                <a:solidFill>
                  <a:srgbClr val="104F75"/>
                </a:solidFill>
                <a:latin typeface="Century Gothic" panose="020B0502020202020204" pitchFamily="34" charset="0"/>
                <a:ea typeface="Calibri"/>
                <a:cs typeface="Calibri"/>
                <a:sym typeface="Calibri"/>
              </a:rPr>
              <a:t>High accuracy when pronoun is present</a:t>
            </a:r>
            <a:endParaRPr kern="0" dirty="0">
              <a:solidFill>
                <a:srgbClr val="104F75"/>
              </a:solidFill>
              <a:latin typeface="Century Gothic" panose="020B0502020202020204" pitchFamily="34" charset="0"/>
              <a:ea typeface="Calibri"/>
              <a:cs typeface="Calibri"/>
              <a:sym typeface="Calibri"/>
            </a:endParaRPr>
          </a:p>
          <a:p>
            <a:pPr marL="342900" indent="-342900">
              <a:buClr>
                <a:srgbClr val="44546A"/>
              </a:buClr>
              <a:buSzPts val="2200"/>
              <a:buFont typeface="Arial"/>
              <a:buChar char="•"/>
            </a:pPr>
            <a:r>
              <a:rPr lang="en-GB" sz="2200" kern="0" dirty="0">
                <a:solidFill>
                  <a:srgbClr val="104F75"/>
                </a:solidFill>
                <a:latin typeface="Century Gothic" panose="020B0502020202020204" pitchFamily="34" charset="0"/>
                <a:ea typeface="Calibri"/>
                <a:cs typeface="Calibri"/>
                <a:sym typeface="Calibri"/>
              </a:rPr>
              <a:t>Drop in accuracy when pronoun is removed</a:t>
            </a:r>
            <a:endParaRPr kern="0" dirty="0">
              <a:solidFill>
                <a:srgbClr val="104F75"/>
              </a:solidFill>
              <a:latin typeface="Century Gothic" panose="020B0502020202020204" pitchFamily="34" charset="0"/>
              <a:ea typeface="Calibri"/>
              <a:cs typeface="Calibri"/>
              <a:sym typeface="Calibri"/>
            </a:endParaRPr>
          </a:p>
          <a:p>
            <a:pPr marL="342900" indent="-342900">
              <a:buClr>
                <a:srgbClr val="44546A"/>
              </a:buClr>
              <a:buSzPts val="2200"/>
              <a:buFont typeface="Arial"/>
              <a:buChar char="•"/>
            </a:pPr>
            <a:r>
              <a:rPr lang="en-GB" sz="2200" kern="0" dirty="0">
                <a:solidFill>
                  <a:srgbClr val="104F75"/>
                </a:solidFill>
                <a:latin typeface="Century Gothic" panose="020B0502020202020204" pitchFamily="34" charset="0"/>
                <a:ea typeface="Calibri"/>
                <a:cs typeface="Calibri"/>
                <a:sym typeface="Calibri"/>
              </a:rPr>
              <a:t>Increase in accuracy when attention is on the verb ending</a:t>
            </a:r>
            <a:endParaRPr kern="0" dirty="0">
              <a:solidFill>
                <a:srgbClr val="104F75"/>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749475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6278091" y="6487592"/>
            <a:ext cx="3290907"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Emma Marsden / Rowena </a:t>
            </a:r>
            <a:r>
              <a:rPr lang="en-GB" sz="1200" dirty="0" err="1">
                <a:solidFill>
                  <a:prstClr val="white"/>
                </a:solidFill>
                <a:latin typeface="Century Gothic" panose="020B0502020202020204" pitchFamily="34" charset="0"/>
              </a:rPr>
              <a:t>Kasprowicz</a:t>
            </a:r>
            <a:endParaRPr lang="en-GB" sz="1200" dirty="0">
              <a:solidFill>
                <a:prstClr val="white"/>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1608108" y="1376795"/>
            <a:ext cx="9059893" cy="5072332"/>
          </a:xfrm>
          <a:prstGeom prst="rect">
            <a:avLst/>
          </a:prstGeom>
        </p:spPr>
      </p:pic>
      <p:sp>
        <p:nvSpPr>
          <p:cNvPr id="4" name="TextBox 3"/>
          <p:cNvSpPr txBox="1"/>
          <p:nvPr/>
        </p:nvSpPr>
        <p:spPr>
          <a:xfrm>
            <a:off x="2987042" y="2112297"/>
            <a:ext cx="6048103" cy="3139321"/>
          </a:xfrm>
          <a:prstGeom prst="rect">
            <a:avLst/>
          </a:prstGeom>
          <a:solidFill>
            <a:schemeClr val="bg1"/>
          </a:solidFill>
          <a:ln w="28575">
            <a:solidFill>
              <a:schemeClr val="accent1"/>
            </a:solidFill>
          </a:ln>
        </p:spPr>
        <p:txBody>
          <a:bodyPr wrap="square" rtlCol="0">
            <a:spAutoFit/>
          </a:bodyPr>
          <a:lstStyle/>
          <a:p>
            <a:pPr algn="ctr"/>
            <a:r>
              <a:rPr lang="en-GB" dirty="0">
                <a:solidFill>
                  <a:schemeClr val="accent5">
                    <a:lumMod val="50000"/>
                  </a:schemeClr>
                </a:solidFill>
                <a:latin typeface="Century Gothic" panose="020B0502020202020204" pitchFamily="34" charset="0"/>
              </a:rPr>
              <a:t>You are at the supermarket with your dad. </a:t>
            </a:r>
          </a:p>
          <a:p>
            <a:pPr algn="ctr"/>
            <a:r>
              <a:rPr lang="en-GB" dirty="0">
                <a:solidFill>
                  <a:schemeClr val="accent5">
                    <a:lumMod val="50000"/>
                  </a:schemeClr>
                </a:solidFill>
                <a:latin typeface="Century Gothic" panose="020B0502020202020204" pitchFamily="34" charset="0"/>
              </a:rPr>
              <a:t>Fetch the items your dad asks for. </a:t>
            </a:r>
          </a:p>
          <a:p>
            <a:pPr algn="ctr"/>
            <a:r>
              <a:rPr lang="en-GB" dirty="0">
                <a:solidFill>
                  <a:schemeClr val="accent5">
                    <a:lumMod val="50000"/>
                  </a:schemeClr>
                </a:solidFill>
                <a:latin typeface="Century Gothic" panose="020B0502020202020204" pitchFamily="34" charset="0"/>
              </a:rPr>
              <a:t>It’s quite noisy in the supermarket, </a:t>
            </a:r>
          </a:p>
          <a:p>
            <a:pPr algn="ctr"/>
            <a:r>
              <a:rPr lang="en-GB" dirty="0">
                <a:solidFill>
                  <a:schemeClr val="accent5">
                    <a:lumMod val="50000"/>
                  </a:schemeClr>
                </a:solidFill>
                <a:latin typeface="Century Gothic" panose="020B0502020202020204" pitchFamily="34" charset="0"/>
              </a:rPr>
              <a:t>so it’s hard to hear what your dad is saying.</a:t>
            </a:r>
          </a:p>
          <a:p>
            <a:pPr algn="ctr"/>
            <a:r>
              <a:rPr lang="en-GB" dirty="0">
                <a:solidFill>
                  <a:schemeClr val="accent5">
                    <a:lumMod val="50000"/>
                  </a:schemeClr>
                </a:solidFill>
                <a:latin typeface="Century Gothic" panose="020B0502020202020204" pitchFamily="34" charset="0"/>
              </a:rPr>
              <a:t>Two items will appear each time. </a:t>
            </a:r>
          </a:p>
          <a:p>
            <a:pPr algn="ctr"/>
            <a:r>
              <a:rPr lang="en-GB" dirty="0">
                <a:solidFill>
                  <a:schemeClr val="accent5">
                    <a:lumMod val="50000"/>
                  </a:schemeClr>
                </a:solidFill>
                <a:latin typeface="Century Gothic" panose="020B0502020202020204" pitchFamily="34" charset="0"/>
              </a:rPr>
              <a:t>Decide which item your dad asked for and race to fetch it.</a:t>
            </a:r>
          </a:p>
          <a:p>
            <a:pPr algn="ctr"/>
            <a:endParaRPr lang="en-GB" dirty="0">
              <a:solidFill>
                <a:schemeClr val="accent5">
                  <a:lumMod val="50000"/>
                </a:schemeClr>
              </a:solidFill>
              <a:latin typeface="Century Gothic" panose="020B0502020202020204" pitchFamily="34" charset="0"/>
            </a:endParaRPr>
          </a:p>
          <a:p>
            <a:pPr algn="ctr"/>
            <a:r>
              <a:rPr lang="en-GB" dirty="0">
                <a:solidFill>
                  <a:schemeClr val="accent5">
                    <a:lumMod val="50000"/>
                  </a:schemeClr>
                </a:solidFill>
                <a:latin typeface="Century Gothic" panose="020B0502020202020204" pitchFamily="34" charset="0"/>
              </a:rPr>
              <a:t>Watch out!</a:t>
            </a:r>
          </a:p>
          <a:p>
            <a:pPr algn="ctr"/>
            <a:r>
              <a:rPr lang="en-GB" dirty="0">
                <a:solidFill>
                  <a:schemeClr val="accent5">
                    <a:lumMod val="50000"/>
                  </a:schemeClr>
                </a:solidFill>
                <a:latin typeface="Century Gothic" panose="020B0502020202020204" pitchFamily="34" charset="0"/>
              </a:rPr>
              <a:t>If you fetch the wrong item you will get a time penalty!</a:t>
            </a:r>
          </a:p>
        </p:txBody>
      </p:sp>
      <p:sp>
        <p:nvSpPr>
          <p:cNvPr id="5" name="Title 1">
            <a:extLst>
              <a:ext uri="{FF2B5EF4-FFF2-40B4-BE49-F238E27FC236}">
                <a16:creationId xmlns:a16="http://schemas.microsoft.com/office/drawing/2014/main" xmlns="" id="{0062B1A3-CB49-944F-A519-EC73F3FB7CD0}"/>
              </a:ext>
            </a:extLst>
          </p:cNvPr>
          <p:cNvSpPr>
            <a:spLocks noGrp="1"/>
          </p:cNvSpPr>
          <p:nvPr>
            <p:ph type="title"/>
          </p:nvPr>
        </p:nvSpPr>
        <p:spPr>
          <a:xfrm>
            <a:off x="1939636" y="443073"/>
            <a:ext cx="8312728" cy="933723"/>
          </a:xfrm>
        </p:spPr>
        <p:txBody>
          <a:bodyPr>
            <a:normAutofit fontScale="90000"/>
          </a:bodyPr>
          <a:lstStyle/>
          <a:p>
            <a:r>
              <a:rPr lang="en-US" sz="3600" dirty="0"/>
              <a:t>Using anticipation to make gender ‘task essential’!</a:t>
            </a:r>
          </a:p>
        </p:txBody>
      </p:sp>
    </p:spTree>
    <p:extLst>
      <p:ext uri="{BB962C8B-B14F-4D97-AF65-F5344CB8AC3E}">
        <p14:creationId xmlns:p14="http://schemas.microsoft.com/office/powerpoint/2010/main" val="2645636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6278091" y="6487592"/>
            <a:ext cx="3290907"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Emma Marsden / Rowena </a:t>
            </a:r>
            <a:r>
              <a:rPr lang="en-GB" sz="1200" dirty="0" err="1">
                <a:solidFill>
                  <a:prstClr val="white"/>
                </a:solidFill>
                <a:latin typeface="Century Gothic" panose="020B0502020202020204" pitchFamily="34" charset="0"/>
              </a:rPr>
              <a:t>Kasprowicz</a:t>
            </a:r>
            <a:endParaRPr lang="en-GB" sz="1200" dirty="0">
              <a:solidFill>
                <a:prstClr val="white"/>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1608108" y="957547"/>
            <a:ext cx="9059893" cy="5072332"/>
          </a:xfrm>
          <a:prstGeom prst="rect">
            <a:avLst/>
          </a:prstGeom>
        </p:spPr>
      </p:pic>
      <p:pic>
        <p:nvPicPr>
          <p:cNvPr id="4" name="Picture 2" descr="http://images.clipartpanda.com/cocoa-clipart-pc5MyMyc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4629" y="3445177"/>
            <a:ext cx="510977" cy="415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3133096" y="3493714"/>
            <a:ext cx="325378" cy="318093"/>
          </a:xfrm>
          <a:prstGeom prst="rect">
            <a:avLst/>
          </a:prstGeom>
        </p:spPr>
      </p:pic>
      <p:sp>
        <p:nvSpPr>
          <p:cNvPr id="6" name="Oval Callout 5"/>
          <p:cNvSpPr/>
          <p:nvPr/>
        </p:nvSpPr>
        <p:spPr>
          <a:xfrm>
            <a:off x="1283369" y="3811808"/>
            <a:ext cx="4433810" cy="2069448"/>
          </a:xfrm>
          <a:prstGeom prst="wedgeEllipseCallout">
            <a:avLst>
              <a:gd name="adj1" fmla="val 41395"/>
              <a:gd name="adj2" fmla="val 473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black"/>
                </a:solidFill>
                <a:latin typeface="Century Gothic" panose="020B0502020202020204" pitchFamily="34" charset="0"/>
              </a:rPr>
              <a:t>Hmmm,</a:t>
            </a:r>
          </a:p>
          <a:p>
            <a:pPr algn="ctr"/>
            <a:r>
              <a:rPr lang="en-GB" sz="2400" dirty="0">
                <a:solidFill>
                  <a:prstClr val="black"/>
                </a:solidFill>
                <a:latin typeface="Century Gothic" panose="020B0502020202020204" pitchFamily="34" charset="0"/>
              </a:rPr>
              <a:t>le </a:t>
            </a:r>
            <a:r>
              <a:rPr lang="en-GB" sz="2400" dirty="0" err="1">
                <a:solidFill>
                  <a:prstClr val="black"/>
                </a:solidFill>
                <a:latin typeface="Century Gothic" panose="020B0502020202020204" pitchFamily="34" charset="0"/>
              </a:rPr>
              <a:t>chocolat</a:t>
            </a:r>
            <a:r>
              <a:rPr lang="en-GB" sz="2400" dirty="0">
                <a:solidFill>
                  <a:prstClr val="black"/>
                </a:solidFill>
                <a:latin typeface="Century Gothic" panose="020B0502020202020204" pitchFamily="34" charset="0"/>
              </a:rPr>
              <a:t> </a:t>
            </a:r>
            <a:r>
              <a:rPr lang="en-GB" sz="2400" dirty="0" err="1">
                <a:solidFill>
                  <a:prstClr val="black"/>
                </a:solidFill>
                <a:latin typeface="Century Gothic" panose="020B0502020202020204" pitchFamily="34" charset="0"/>
              </a:rPr>
              <a:t>ou</a:t>
            </a:r>
            <a:r>
              <a:rPr lang="en-GB" sz="2400" dirty="0">
                <a:solidFill>
                  <a:prstClr val="black"/>
                </a:solidFill>
                <a:latin typeface="Century Gothic" panose="020B0502020202020204" pitchFamily="34" charset="0"/>
              </a:rPr>
              <a:t> la glace.</a:t>
            </a:r>
          </a:p>
          <a:p>
            <a:pPr algn="ctr"/>
            <a:r>
              <a:rPr lang="en-GB" sz="2400" b="1" dirty="0" err="1">
                <a:solidFill>
                  <a:prstClr val="black"/>
                </a:solidFill>
                <a:latin typeface="Century Gothic" panose="020B0502020202020204" pitchFamily="34" charset="0"/>
              </a:rPr>
              <a:t>Trouves</a:t>
            </a:r>
            <a:r>
              <a:rPr lang="en-GB" sz="2400" b="1" dirty="0">
                <a:solidFill>
                  <a:prstClr val="black"/>
                </a:solidFill>
                <a:latin typeface="Century Gothic" panose="020B0502020202020204" pitchFamily="34" charset="0"/>
              </a:rPr>
              <a:t> le </a:t>
            </a:r>
            <a:r>
              <a:rPr lang="en-GB" sz="2400" b="1" dirty="0">
                <a:solidFill>
                  <a:prstClr val="white">
                    <a:lumMod val="75000"/>
                  </a:prstClr>
                </a:solidFill>
                <a:latin typeface="Century Gothic" panose="020B0502020202020204" pitchFamily="34" charset="0"/>
              </a:rPr>
              <a:t>……..…, </a:t>
            </a:r>
          </a:p>
          <a:p>
            <a:pPr algn="ctr"/>
            <a:r>
              <a:rPr lang="en-GB" sz="2400" dirty="0" err="1">
                <a:solidFill>
                  <a:prstClr val="black"/>
                </a:solidFill>
                <a:latin typeface="Century Gothic" panose="020B0502020202020204" pitchFamily="34" charset="0"/>
              </a:rPr>
              <a:t>s’il</a:t>
            </a:r>
            <a:r>
              <a:rPr lang="en-GB" sz="2400" dirty="0">
                <a:solidFill>
                  <a:prstClr val="black"/>
                </a:solidFill>
                <a:latin typeface="Century Gothic" panose="020B0502020202020204" pitchFamily="34" charset="0"/>
              </a:rPr>
              <a:t> </a:t>
            </a:r>
            <a:r>
              <a:rPr lang="en-GB" sz="2400" dirty="0" err="1">
                <a:solidFill>
                  <a:prstClr val="black"/>
                </a:solidFill>
                <a:latin typeface="Century Gothic" panose="020B0502020202020204" pitchFamily="34" charset="0"/>
              </a:rPr>
              <a:t>te</a:t>
            </a:r>
            <a:r>
              <a:rPr lang="en-GB" sz="2400" dirty="0">
                <a:solidFill>
                  <a:prstClr val="black"/>
                </a:solidFill>
                <a:latin typeface="Century Gothic" panose="020B0502020202020204" pitchFamily="34" charset="0"/>
              </a:rPr>
              <a:t> plait. </a:t>
            </a:r>
          </a:p>
        </p:txBody>
      </p:sp>
      <p:sp>
        <p:nvSpPr>
          <p:cNvPr id="7" name="Title 1">
            <a:extLst>
              <a:ext uri="{FF2B5EF4-FFF2-40B4-BE49-F238E27FC236}">
                <a16:creationId xmlns:a16="http://schemas.microsoft.com/office/drawing/2014/main" xmlns="" id="{FA62A234-45F2-4D45-9C45-75B8FB2B4BA3}"/>
              </a:ext>
            </a:extLst>
          </p:cNvPr>
          <p:cNvSpPr>
            <a:spLocks noGrp="1"/>
          </p:cNvSpPr>
          <p:nvPr>
            <p:ph type="title"/>
          </p:nvPr>
        </p:nvSpPr>
        <p:spPr>
          <a:xfrm>
            <a:off x="1939636" y="443073"/>
            <a:ext cx="8312728" cy="514475"/>
          </a:xfrm>
        </p:spPr>
        <p:txBody>
          <a:bodyPr>
            <a:normAutofit/>
          </a:bodyPr>
          <a:lstStyle/>
          <a:p>
            <a:pPr algn="ctr"/>
            <a:r>
              <a:rPr lang="en-US" sz="2400" dirty="0"/>
              <a:t>Using anticipation to make gender task essential!</a:t>
            </a:r>
          </a:p>
        </p:txBody>
      </p:sp>
    </p:spTree>
    <p:extLst>
      <p:ext uri="{BB962C8B-B14F-4D97-AF65-F5344CB8AC3E}">
        <p14:creationId xmlns:p14="http://schemas.microsoft.com/office/powerpoint/2010/main" val="192602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87878"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French</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nvPr>
        </p:nvGraphicFramePr>
        <p:xfrm>
          <a:off x="331470" y="1078170"/>
          <a:ext cx="11452860" cy="4983946"/>
        </p:xfrm>
        <a:graphic>
          <a:graphicData uri="http://schemas.openxmlformats.org/drawingml/2006/table">
            <a:tbl>
              <a:tblPr firstRow="1" firstCol="1" bandRow="1">
                <a:tableStyleId>{5C22544A-7EE6-4342-B048-85BDC9FD1C3A}</a:tableStyleId>
              </a:tblPr>
              <a:tblGrid>
                <a:gridCol w="1604809">
                  <a:extLst>
                    <a:ext uri="{9D8B030D-6E8A-4147-A177-3AD203B41FA5}">
                      <a16:colId xmlns:a16="http://schemas.microsoft.com/office/drawing/2014/main" xmlns="" val="20000"/>
                    </a:ext>
                  </a:extLst>
                </a:gridCol>
                <a:gridCol w="1629498">
                  <a:extLst>
                    <a:ext uri="{9D8B030D-6E8A-4147-A177-3AD203B41FA5}">
                      <a16:colId xmlns:a16="http://schemas.microsoft.com/office/drawing/2014/main" xmlns="" val="20001"/>
                    </a:ext>
                  </a:extLst>
                </a:gridCol>
                <a:gridCol w="2462998">
                  <a:extLst>
                    <a:ext uri="{9D8B030D-6E8A-4147-A177-3AD203B41FA5}">
                      <a16:colId xmlns:a16="http://schemas.microsoft.com/office/drawing/2014/main" xmlns="" val="20002"/>
                    </a:ext>
                  </a:extLst>
                </a:gridCol>
                <a:gridCol w="1644776">
                  <a:extLst>
                    <a:ext uri="{9D8B030D-6E8A-4147-A177-3AD203B41FA5}">
                      <a16:colId xmlns:a16="http://schemas.microsoft.com/office/drawing/2014/main" xmlns="" val="20003"/>
                    </a:ext>
                  </a:extLst>
                </a:gridCol>
                <a:gridCol w="1681882">
                  <a:extLst>
                    <a:ext uri="{9D8B030D-6E8A-4147-A177-3AD203B41FA5}">
                      <a16:colId xmlns:a16="http://schemas.microsoft.com/office/drawing/2014/main" xmlns="" val="20004"/>
                    </a:ext>
                  </a:extLst>
                </a:gridCol>
                <a:gridCol w="2428897">
                  <a:extLst>
                    <a:ext uri="{9D8B030D-6E8A-4147-A177-3AD203B41FA5}">
                      <a16:colId xmlns:a16="http://schemas.microsoft.com/office/drawing/2014/main" xmlns="" val="20005"/>
                    </a:ext>
                  </a:extLst>
                </a:gridCol>
              </a:tblGrid>
              <a:tr h="706890">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xmlns="" val="10000"/>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12</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2</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a</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2"/>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i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13</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eu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a:solidFill>
                            <a:srgbClr val="000099"/>
                          </a:solidFill>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4"/>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5</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5"/>
                  </a:ext>
                </a:extLst>
              </a:tr>
              <a:tr h="389161">
                <a:tc>
                  <a:txBody>
                    <a:bodyPr/>
                    <a:lstStyle/>
                    <a:p>
                      <a:pPr algn="ctr">
                        <a:spcAft>
                          <a:spcPts val="0"/>
                        </a:spcAft>
                      </a:pPr>
                      <a:r>
                        <a:rPr lang="en-GB" sz="2000" kern="100" dirty="0">
                          <a:solidFill>
                            <a:srgbClr val="000099"/>
                          </a:solidFill>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8</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 /eau / au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6"/>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7"/>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17</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8"/>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SFe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18</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9"/>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é</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10"/>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7</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en / an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11"/>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2069953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6278091" y="6487592"/>
            <a:ext cx="3290907"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Emma Marsden / Rowena </a:t>
            </a:r>
            <a:r>
              <a:rPr lang="en-GB" sz="1200" dirty="0" err="1">
                <a:solidFill>
                  <a:prstClr val="white"/>
                </a:solidFill>
                <a:latin typeface="Century Gothic" panose="020B0502020202020204" pitchFamily="34" charset="0"/>
              </a:rPr>
              <a:t>Kasprowicz</a:t>
            </a:r>
            <a:endParaRPr lang="en-GB" sz="1200" dirty="0">
              <a:solidFill>
                <a:prstClr val="white"/>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1620442" y="915480"/>
            <a:ext cx="8951119" cy="4874531"/>
          </a:xfrm>
          <a:prstGeom prst="rect">
            <a:avLst/>
          </a:prstGeom>
        </p:spPr>
      </p:pic>
      <p:pic>
        <p:nvPicPr>
          <p:cNvPr id="4" name="Picture 2" descr="http://images.clipartpanda.com/cocoa-clipart-pc5MyMyc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4629" y="3445177"/>
            <a:ext cx="510977" cy="415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3113687" y="3582716"/>
            <a:ext cx="325378" cy="318093"/>
          </a:xfrm>
          <a:prstGeom prst="rect">
            <a:avLst/>
          </a:prstGeom>
        </p:spPr>
      </p:pic>
      <p:pic>
        <p:nvPicPr>
          <p:cNvPr id="6" name="Picture 5"/>
          <p:cNvPicPr>
            <a:picLocks noChangeAspect="1"/>
          </p:cNvPicPr>
          <p:nvPr/>
        </p:nvPicPr>
        <p:blipFill>
          <a:blip r:embed="rId6"/>
          <a:stretch>
            <a:fillRect/>
          </a:stretch>
        </p:blipFill>
        <p:spPr>
          <a:xfrm>
            <a:off x="8072954" y="3860345"/>
            <a:ext cx="314325" cy="328613"/>
          </a:xfrm>
          <a:prstGeom prst="rect">
            <a:avLst/>
          </a:prstGeom>
        </p:spPr>
      </p:pic>
      <p:sp>
        <p:nvSpPr>
          <p:cNvPr id="7" name="Heart 6"/>
          <p:cNvSpPr/>
          <p:nvPr/>
        </p:nvSpPr>
        <p:spPr>
          <a:xfrm>
            <a:off x="8485604" y="3582715"/>
            <a:ext cx="470930" cy="357574"/>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prstClr val="white"/>
                </a:solidFill>
              </a:rPr>
              <a:t>+1</a:t>
            </a:r>
          </a:p>
        </p:txBody>
      </p:sp>
      <p:sp>
        <p:nvSpPr>
          <p:cNvPr id="8" name="TextBox 7"/>
          <p:cNvSpPr txBox="1"/>
          <p:nvPr/>
        </p:nvSpPr>
        <p:spPr>
          <a:xfrm>
            <a:off x="9352472" y="5690199"/>
            <a:ext cx="1197656" cy="300082"/>
          </a:xfrm>
          <a:prstGeom prst="rect">
            <a:avLst/>
          </a:prstGeom>
          <a:noFill/>
        </p:spPr>
        <p:txBody>
          <a:bodyPr wrap="square" rtlCol="0">
            <a:spAutoFit/>
          </a:bodyPr>
          <a:lstStyle/>
          <a:p>
            <a:pPr algn="r"/>
            <a:r>
              <a:rPr lang="en-GB" sz="1350" dirty="0">
                <a:solidFill>
                  <a:prstClr val="black"/>
                </a:solidFill>
              </a:rPr>
              <a:t>Correct 1</a:t>
            </a:r>
          </a:p>
        </p:txBody>
      </p:sp>
      <p:pic>
        <p:nvPicPr>
          <p:cNvPr id="9" name="Picture 8"/>
          <p:cNvPicPr>
            <a:picLocks noChangeAspect="1"/>
          </p:cNvPicPr>
          <p:nvPr/>
        </p:nvPicPr>
        <p:blipFill>
          <a:blip r:embed="rId7"/>
          <a:stretch>
            <a:fillRect/>
          </a:stretch>
        </p:blipFill>
        <p:spPr>
          <a:xfrm>
            <a:off x="5607158" y="3920550"/>
            <a:ext cx="368072" cy="487123"/>
          </a:xfrm>
          <a:prstGeom prst="rect">
            <a:avLst/>
          </a:prstGeom>
        </p:spPr>
      </p:pic>
    </p:spTree>
    <p:extLst>
      <p:ext uri="{BB962C8B-B14F-4D97-AF65-F5344CB8AC3E}">
        <p14:creationId xmlns:p14="http://schemas.microsoft.com/office/powerpoint/2010/main" val="3024353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71"/>
        <p:cNvGrpSpPr/>
        <p:nvPr/>
      </p:nvGrpSpPr>
      <p:grpSpPr>
        <a:xfrm>
          <a:off x="0" y="0"/>
          <a:ext cx="0" cy="0"/>
          <a:chOff x="0" y="0"/>
          <a:chExt cx="0" cy="0"/>
        </a:xfrm>
      </p:grpSpPr>
      <p:pic>
        <p:nvPicPr>
          <p:cNvPr id="72" name="Google Shape;72;p13"/>
          <p:cNvPicPr preferRelativeResize="0"/>
          <p:nvPr/>
        </p:nvPicPr>
        <p:blipFill rotWithShape="1">
          <a:blip r:embed="rId3">
            <a:alphaModFix/>
          </a:blip>
          <a:srcRect/>
          <a:stretch/>
        </p:blipFill>
        <p:spPr>
          <a:xfrm>
            <a:off x="294640" y="269192"/>
            <a:ext cx="10363200" cy="867128"/>
          </a:xfrm>
          <a:prstGeom prst="rect">
            <a:avLst/>
          </a:prstGeom>
          <a:noFill/>
          <a:ln>
            <a:noFill/>
          </a:ln>
        </p:spPr>
      </p:pic>
      <p:sp>
        <p:nvSpPr>
          <p:cNvPr id="73" name="Google Shape;73;p13"/>
          <p:cNvSpPr txBox="1">
            <a:spLocks noGrp="1"/>
          </p:cNvSpPr>
          <p:nvPr>
            <p:ph type="title"/>
          </p:nvPr>
        </p:nvSpPr>
        <p:spPr>
          <a:xfrm>
            <a:off x="294640" y="0"/>
            <a:ext cx="1118616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Century Gothic"/>
              <a:buNone/>
            </a:pPr>
            <a:r>
              <a:rPr lang="en-GB" sz="2800" b="1" dirty="0">
                <a:solidFill>
                  <a:schemeClr val="lt1"/>
                </a:solidFill>
              </a:rPr>
              <a:t>Formal &amp; informal Spanish: </a:t>
            </a:r>
            <a:r>
              <a:rPr lang="en-GB" sz="2400" b="1" dirty="0">
                <a:solidFill>
                  <a:schemeClr val="lt1"/>
                </a:solidFill>
              </a:rPr>
              <a:t>using verbs with </a:t>
            </a:r>
            <a:r>
              <a:rPr lang="en-GB" sz="2400" b="1" i="1" dirty="0" err="1">
                <a:solidFill>
                  <a:schemeClr val="lt1"/>
                </a:solidFill>
              </a:rPr>
              <a:t>tú</a:t>
            </a:r>
            <a:r>
              <a:rPr lang="en-GB" sz="2400" b="1" dirty="0">
                <a:solidFill>
                  <a:schemeClr val="lt1"/>
                </a:solidFill>
              </a:rPr>
              <a:t> and </a:t>
            </a:r>
            <a:r>
              <a:rPr lang="en-GB" sz="2400" b="1" i="1" dirty="0" err="1">
                <a:solidFill>
                  <a:schemeClr val="lt1"/>
                </a:solidFill>
              </a:rPr>
              <a:t>usted</a:t>
            </a:r>
            <a:endParaRPr sz="2400" b="1" i="1" dirty="0">
              <a:solidFill>
                <a:schemeClr val="lt1"/>
              </a:solidFill>
            </a:endParaRPr>
          </a:p>
        </p:txBody>
      </p:sp>
      <p:sp>
        <p:nvSpPr>
          <p:cNvPr id="74" name="Google Shape;74;p13"/>
          <p:cNvSpPr txBox="1"/>
          <p:nvPr/>
        </p:nvSpPr>
        <p:spPr>
          <a:xfrm>
            <a:off x="7673058" y="6463595"/>
            <a:ext cx="1986844" cy="276999"/>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GB" sz="1200" kern="0" dirty="0">
                <a:solidFill>
                  <a:srgbClr val="FFFFFF"/>
                </a:solidFill>
                <a:latin typeface="Century Gothic"/>
                <a:ea typeface="Century Gothic"/>
                <a:cs typeface="Century Gothic"/>
                <a:sym typeface="Century Gothic"/>
              </a:rPr>
              <a:t>Nick Avery</a:t>
            </a:r>
            <a:endParaRPr sz="1200" kern="0" dirty="0">
              <a:solidFill>
                <a:srgbClr val="FFFFFF"/>
              </a:solidFill>
              <a:latin typeface="Century Gothic"/>
              <a:ea typeface="Century Gothic"/>
              <a:cs typeface="Century Gothic"/>
              <a:sym typeface="Century Gothic"/>
            </a:endParaRPr>
          </a:p>
        </p:txBody>
      </p:sp>
      <p:sp>
        <p:nvSpPr>
          <p:cNvPr id="75" name="Google Shape;75;p13"/>
          <p:cNvSpPr/>
          <p:nvPr/>
        </p:nvSpPr>
        <p:spPr>
          <a:xfrm>
            <a:off x="432700" y="2890821"/>
            <a:ext cx="10715105" cy="1771155"/>
          </a:xfrm>
          <a:prstGeom prst="rect">
            <a:avLst/>
          </a:prstGeom>
          <a:noFill/>
          <a:ln>
            <a:noFill/>
          </a:ln>
        </p:spPr>
        <p:txBody>
          <a:bodyPr spcFirstLastPara="1" wrap="square" lIns="91425" tIns="45700" rIns="91425" bIns="45700" anchor="t" anchorCtr="0">
            <a:noAutofit/>
          </a:bodyPr>
          <a:lstStyle/>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For regular Spanish verbs ending in -</a:t>
            </a:r>
            <a:r>
              <a:rPr lang="en-GB" sz="2000" kern="0" dirty="0" err="1">
                <a:solidFill>
                  <a:srgbClr val="4472C4">
                    <a:lumMod val="50000"/>
                  </a:srgbClr>
                </a:solidFill>
                <a:latin typeface="Century Gothic"/>
                <a:ea typeface="Century Gothic"/>
                <a:cs typeface="Century Gothic"/>
                <a:sym typeface="Century Gothic"/>
              </a:rPr>
              <a:t>ar</a:t>
            </a:r>
            <a:r>
              <a:rPr lang="en-GB" sz="2000" kern="0" dirty="0">
                <a:solidFill>
                  <a:srgbClr val="4472C4">
                    <a:lumMod val="50000"/>
                  </a:srgbClr>
                </a:solidFill>
                <a:latin typeface="Century Gothic"/>
                <a:ea typeface="Century Gothic"/>
                <a:cs typeface="Century Gothic"/>
                <a:sym typeface="Century Gothic"/>
              </a:rPr>
              <a:t> (e.g. </a:t>
            </a:r>
            <a:r>
              <a:rPr lang="en-GB" sz="2000" kern="0" dirty="0" err="1">
                <a:solidFill>
                  <a:srgbClr val="4472C4">
                    <a:lumMod val="50000"/>
                  </a:srgbClr>
                </a:solidFill>
                <a:latin typeface="Century Gothic"/>
                <a:ea typeface="Century Gothic"/>
                <a:cs typeface="Century Gothic"/>
                <a:sym typeface="Century Gothic"/>
              </a:rPr>
              <a:t>hablar</a:t>
            </a:r>
            <a:r>
              <a:rPr lang="en-GB" sz="2000" kern="0" dirty="0">
                <a:solidFill>
                  <a:srgbClr val="4472C4">
                    <a:lumMod val="50000"/>
                  </a:srgbClr>
                </a:solidFill>
                <a:latin typeface="Century Gothic"/>
                <a:ea typeface="Century Gothic"/>
                <a:cs typeface="Century Gothic"/>
                <a:sym typeface="Century Gothic"/>
              </a:rPr>
              <a:t>):</a:t>
            </a:r>
            <a:endParaRPr sz="2000" kern="0" dirty="0">
              <a:solidFill>
                <a:srgbClr val="4472C4">
                  <a:lumMod val="50000"/>
                </a:srgbClr>
              </a:solidFill>
              <a:latin typeface="Calibri"/>
              <a:ea typeface="Calibri"/>
              <a:cs typeface="Calibri"/>
              <a:sym typeface="Calibri"/>
            </a:endParaRPr>
          </a:p>
          <a:p>
            <a:pPr marL="342900" indent="-342900">
              <a:lnSpc>
                <a:spcPct val="107000"/>
              </a:lnSpc>
              <a:spcBef>
                <a:spcPts val="800"/>
              </a:spcBef>
              <a:buClr>
                <a:srgbClr val="000000"/>
              </a:buClr>
              <a:buSzPts val="2000"/>
              <a:buFont typeface="Wingdings" panose="05000000000000000000" pitchFamily="2" charset="2"/>
              <a:buChar char="§"/>
            </a:pPr>
            <a:r>
              <a:rPr lang="en-GB" sz="2000" kern="0" dirty="0">
                <a:solidFill>
                  <a:srgbClr val="4472C4">
                    <a:lumMod val="50000"/>
                  </a:srgbClr>
                </a:solidFill>
                <a:latin typeface="Century Gothic"/>
                <a:ea typeface="Century Gothic"/>
                <a:cs typeface="Century Gothic"/>
                <a:sym typeface="Century Gothic"/>
              </a:rPr>
              <a:t>Remove -</a:t>
            </a:r>
            <a:r>
              <a:rPr lang="en-GB" sz="2000" kern="0" dirty="0" err="1">
                <a:solidFill>
                  <a:srgbClr val="4472C4">
                    <a:lumMod val="50000"/>
                  </a:srgbClr>
                </a:solidFill>
                <a:latin typeface="Century Gothic"/>
                <a:ea typeface="Century Gothic"/>
                <a:cs typeface="Century Gothic"/>
                <a:sym typeface="Century Gothic"/>
              </a:rPr>
              <a:t>ar</a:t>
            </a:r>
            <a:r>
              <a:rPr lang="en-GB" sz="2000" kern="0" dirty="0">
                <a:solidFill>
                  <a:srgbClr val="4472C4">
                    <a:lumMod val="50000"/>
                  </a:srgbClr>
                </a:solidFill>
                <a:latin typeface="Century Gothic"/>
                <a:ea typeface="Century Gothic"/>
                <a:cs typeface="Century Gothic"/>
                <a:sym typeface="Century Gothic"/>
              </a:rPr>
              <a:t> and add </a:t>
            </a:r>
            <a:r>
              <a:rPr lang="en-GB" sz="2000" b="1" kern="0" dirty="0">
                <a:solidFill>
                  <a:srgbClr val="4472C4">
                    <a:lumMod val="50000"/>
                  </a:srgbClr>
                </a:solidFill>
                <a:latin typeface="Century Gothic"/>
                <a:ea typeface="Century Gothic"/>
                <a:cs typeface="Century Gothic"/>
                <a:sym typeface="Century Gothic"/>
              </a:rPr>
              <a:t>-as</a:t>
            </a:r>
            <a:r>
              <a:rPr lang="en-GB" sz="2000" kern="0" dirty="0">
                <a:solidFill>
                  <a:srgbClr val="4472C4">
                    <a:lumMod val="50000"/>
                  </a:srgbClr>
                </a:solidFill>
                <a:latin typeface="Century Gothic"/>
                <a:ea typeface="Century Gothic"/>
                <a:cs typeface="Century Gothic"/>
                <a:sym typeface="Century Gothic"/>
              </a:rPr>
              <a:t> to talk to ‘you’ informally (e.g. your friend).</a:t>
            </a:r>
            <a:endParaRPr sz="2000" kern="0" dirty="0">
              <a:solidFill>
                <a:srgbClr val="4472C4">
                  <a:lumMod val="50000"/>
                </a:srgbClr>
              </a:solidFill>
              <a:latin typeface="Calibri"/>
              <a:ea typeface="Calibri"/>
              <a:cs typeface="Calibri"/>
              <a:sym typeface="Calibri"/>
            </a:endParaRPr>
          </a:p>
          <a:p>
            <a:pPr marL="342900" indent="-342900">
              <a:lnSpc>
                <a:spcPct val="107000"/>
              </a:lnSpc>
              <a:buClr>
                <a:srgbClr val="000000"/>
              </a:buClr>
              <a:buSzPts val="2000"/>
              <a:buFont typeface="Wingdings" panose="05000000000000000000" pitchFamily="2" charset="2"/>
              <a:buChar char="§"/>
            </a:pPr>
            <a:r>
              <a:rPr lang="en-GB" sz="2000" kern="0" dirty="0">
                <a:solidFill>
                  <a:srgbClr val="4472C4">
                    <a:lumMod val="50000"/>
                  </a:srgbClr>
                </a:solidFill>
                <a:latin typeface="Century Gothic"/>
                <a:ea typeface="Century Gothic"/>
                <a:cs typeface="Century Gothic"/>
                <a:sym typeface="Century Gothic"/>
              </a:rPr>
              <a:t>Remove -</a:t>
            </a:r>
            <a:r>
              <a:rPr lang="en-GB" sz="2000" kern="0" dirty="0" err="1">
                <a:solidFill>
                  <a:srgbClr val="4472C4">
                    <a:lumMod val="50000"/>
                  </a:srgbClr>
                </a:solidFill>
                <a:latin typeface="Century Gothic"/>
                <a:ea typeface="Century Gothic"/>
                <a:cs typeface="Century Gothic"/>
                <a:sym typeface="Century Gothic"/>
              </a:rPr>
              <a:t>ar</a:t>
            </a:r>
            <a:r>
              <a:rPr lang="en-GB" sz="2000" kern="0" dirty="0">
                <a:solidFill>
                  <a:srgbClr val="4472C4">
                    <a:lumMod val="50000"/>
                  </a:srgbClr>
                </a:solidFill>
                <a:latin typeface="Century Gothic"/>
                <a:ea typeface="Century Gothic"/>
                <a:cs typeface="Century Gothic"/>
                <a:sym typeface="Century Gothic"/>
              </a:rPr>
              <a:t> and add </a:t>
            </a:r>
            <a:r>
              <a:rPr lang="en-GB" sz="2000" b="1" kern="0" dirty="0">
                <a:solidFill>
                  <a:srgbClr val="4472C4">
                    <a:lumMod val="50000"/>
                  </a:srgbClr>
                </a:solidFill>
                <a:latin typeface="Century Gothic"/>
                <a:ea typeface="Century Gothic"/>
                <a:cs typeface="Century Gothic"/>
                <a:sym typeface="Century Gothic"/>
              </a:rPr>
              <a:t>-a</a:t>
            </a:r>
            <a:r>
              <a:rPr lang="en-GB" sz="2000" kern="0" dirty="0">
                <a:solidFill>
                  <a:srgbClr val="4472C4">
                    <a:lumMod val="50000"/>
                  </a:srgbClr>
                </a:solidFill>
                <a:latin typeface="Century Gothic"/>
                <a:ea typeface="Century Gothic"/>
                <a:cs typeface="Century Gothic"/>
                <a:sym typeface="Century Gothic"/>
              </a:rPr>
              <a:t> to talk to ‘you’ politely (e.g. in a job interview).</a:t>
            </a:r>
            <a:endParaRPr sz="2000" kern="0" dirty="0">
              <a:solidFill>
                <a:srgbClr val="4472C4">
                  <a:lumMod val="50000"/>
                </a:srgbClr>
              </a:solidFill>
              <a:latin typeface="Calibri"/>
              <a:ea typeface="Calibri"/>
              <a:cs typeface="Calibri"/>
              <a:sym typeface="Calibri"/>
            </a:endParaRPr>
          </a:p>
          <a:p>
            <a:pPr>
              <a:lnSpc>
                <a:spcPct val="107000"/>
              </a:lnSpc>
              <a:spcBef>
                <a:spcPts val="800"/>
              </a:spcBef>
              <a:buClr>
                <a:srgbClr val="000000"/>
              </a:buClr>
              <a:buFont typeface="Arial"/>
              <a:buNone/>
            </a:pPr>
            <a:endParaRPr sz="2000" kern="0" dirty="0">
              <a:solidFill>
                <a:srgbClr val="4472C4">
                  <a:lumMod val="50000"/>
                </a:srgbClr>
              </a:solidFill>
              <a:latin typeface="Calibri"/>
              <a:ea typeface="Calibri"/>
              <a:cs typeface="Calibri"/>
              <a:sym typeface="Calibri"/>
            </a:endParaRPr>
          </a:p>
        </p:txBody>
      </p:sp>
      <p:sp>
        <p:nvSpPr>
          <p:cNvPr id="2" name="Rounded Rectangular Callout 1"/>
          <p:cNvSpPr/>
          <p:nvPr/>
        </p:nvSpPr>
        <p:spPr>
          <a:xfrm>
            <a:off x="8541175" y="1410853"/>
            <a:ext cx="3373120" cy="1483360"/>
          </a:xfrm>
          <a:prstGeom prst="wedgeRoundRectCallout">
            <a:avLst>
              <a:gd name="adj1" fmla="val -26857"/>
              <a:gd name="adj2" fmla="val 107021"/>
              <a:gd name="adj3" fmla="val 16667"/>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GB" sz="1400" kern="0" dirty="0">
                <a:solidFill>
                  <a:srgbClr val="FFFFFF"/>
                </a:solidFill>
                <a:latin typeface="Century Gothic" panose="020B0502020202020204" pitchFamily="34" charset="0"/>
                <a:sym typeface="Arial"/>
              </a:rPr>
              <a:t>The </a:t>
            </a:r>
            <a:r>
              <a:rPr lang="en-GB" sz="1400" b="1" kern="0" dirty="0">
                <a:solidFill>
                  <a:srgbClr val="FF6801"/>
                </a:solidFill>
                <a:latin typeface="Century Gothic" panose="020B0502020202020204" pitchFamily="34" charset="0"/>
                <a:sym typeface="Arial"/>
              </a:rPr>
              <a:t>-a </a:t>
            </a:r>
            <a:r>
              <a:rPr lang="en-GB" sz="1400" kern="0" dirty="0">
                <a:solidFill>
                  <a:srgbClr val="FFFFFF"/>
                </a:solidFill>
                <a:latin typeface="Century Gothic" panose="020B0502020202020204" pitchFamily="34" charset="0"/>
                <a:sym typeface="Arial"/>
              </a:rPr>
              <a:t>verb ending is the same as the ending for ‘he/she’. This might seem confusing, but normally it is clear whether the speaker is referring to you (polite) or he/she”</a:t>
            </a:r>
          </a:p>
        </p:txBody>
      </p:sp>
      <p:sp>
        <p:nvSpPr>
          <p:cNvPr id="3" name="Rectangle 2"/>
          <p:cNvSpPr/>
          <p:nvPr/>
        </p:nvSpPr>
        <p:spPr>
          <a:xfrm>
            <a:off x="432700" y="1680115"/>
            <a:ext cx="8233780" cy="750975"/>
          </a:xfrm>
          <a:prstGeom prst="rect">
            <a:avLst/>
          </a:prstGeom>
        </p:spPr>
        <p:txBody>
          <a:bodyPr wrap="square">
            <a:spAutoFit/>
          </a:bodyPr>
          <a:lstStyle/>
          <a:p>
            <a:pPr>
              <a:lnSpc>
                <a:spcPct val="107000"/>
              </a:lnSpc>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In Spanish the verb ending changes depending on whether </a:t>
            </a:r>
            <a:br>
              <a:rPr lang="en-GB" sz="2000" kern="0" dirty="0">
                <a:solidFill>
                  <a:srgbClr val="4472C4">
                    <a:lumMod val="50000"/>
                  </a:srgbClr>
                </a:solidFill>
                <a:latin typeface="Century Gothic"/>
                <a:ea typeface="Century Gothic"/>
                <a:cs typeface="Century Gothic"/>
                <a:sym typeface="Century Gothic"/>
              </a:rPr>
            </a:br>
            <a:r>
              <a:rPr lang="en-GB" sz="2000" kern="0" dirty="0">
                <a:solidFill>
                  <a:srgbClr val="4472C4">
                    <a:lumMod val="50000"/>
                  </a:srgbClr>
                </a:solidFill>
                <a:latin typeface="Century Gothic"/>
                <a:ea typeface="Century Gothic"/>
                <a:cs typeface="Century Gothic"/>
                <a:sym typeface="Century Gothic"/>
              </a:rPr>
              <a:t>we talk to </a:t>
            </a:r>
            <a:r>
              <a:rPr lang="en-GB" sz="2000" b="1" i="1" kern="0" dirty="0" err="1">
                <a:solidFill>
                  <a:srgbClr val="4472C4">
                    <a:lumMod val="50000"/>
                  </a:srgbClr>
                </a:solidFill>
                <a:latin typeface="Century Gothic"/>
                <a:ea typeface="Century Gothic"/>
                <a:cs typeface="Century Gothic"/>
                <a:sym typeface="Century Gothic"/>
              </a:rPr>
              <a:t>tú</a:t>
            </a:r>
            <a:r>
              <a:rPr lang="en-GB" sz="2000" kern="0" dirty="0">
                <a:solidFill>
                  <a:srgbClr val="4472C4">
                    <a:lumMod val="50000"/>
                  </a:srgbClr>
                </a:solidFill>
                <a:latin typeface="Century Gothic"/>
                <a:ea typeface="Century Gothic"/>
                <a:cs typeface="Century Gothic"/>
                <a:sym typeface="Century Gothic"/>
              </a:rPr>
              <a:t> (informal ‘you’) or </a:t>
            </a:r>
            <a:r>
              <a:rPr lang="en-GB" sz="2000" b="1" i="1" kern="0" dirty="0" err="1">
                <a:solidFill>
                  <a:srgbClr val="4472C4">
                    <a:lumMod val="50000"/>
                  </a:srgbClr>
                </a:solidFill>
                <a:latin typeface="Century Gothic"/>
                <a:ea typeface="Century Gothic"/>
                <a:cs typeface="Century Gothic"/>
                <a:sym typeface="Century Gothic"/>
              </a:rPr>
              <a:t>usted</a:t>
            </a:r>
            <a:r>
              <a:rPr lang="en-GB" sz="2000" kern="0" dirty="0">
                <a:solidFill>
                  <a:srgbClr val="4472C4">
                    <a:lumMod val="50000"/>
                  </a:srgbClr>
                </a:solidFill>
                <a:latin typeface="Century Gothic"/>
                <a:ea typeface="Century Gothic"/>
                <a:cs typeface="Century Gothic"/>
                <a:sym typeface="Century Gothic"/>
              </a:rPr>
              <a:t> (polite ‘you’).</a:t>
            </a:r>
            <a:endParaRPr lang="en-GB" sz="2000" kern="0" dirty="0">
              <a:solidFill>
                <a:srgbClr val="4472C4">
                  <a:lumMod val="50000"/>
                </a:srgbClr>
              </a:solidFill>
              <a:latin typeface="Calibri"/>
              <a:ea typeface="Calibri"/>
              <a:cs typeface="Calibri"/>
              <a:sym typeface="Calibri"/>
            </a:endParaRPr>
          </a:p>
        </p:txBody>
      </p:sp>
      <p:sp>
        <p:nvSpPr>
          <p:cNvPr id="4" name="Rectangle 3"/>
          <p:cNvSpPr/>
          <p:nvPr/>
        </p:nvSpPr>
        <p:spPr>
          <a:xfrm>
            <a:off x="432700" y="4623248"/>
            <a:ext cx="11566260" cy="1285480"/>
          </a:xfrm>
          <a:prstGeom prst="rect">
            <a:avLst/>
          </a:prstGeom>
        </p:spPr>
        <p:txBody>
          <a:bodyPr wrap="square">
            <a:spAutoFit/>
          </a:bodyPr>
          <a:lstStyle/>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Compare:</a:t>
            </a:r>
            <a:endParaRPr lang="en-GB" sz="1400" kern="0" dirty="0">
              <a:solidFill>
                <a:srgbClr val="4472C4">
                  <a:lumMod val="50000"/>
                </a:srgbClr>
              </a:solidFill>
              <a:cs typeface="Arial"/>
              <a:sym typeface="Arial"/>
            </a:endParaRPr>
          </a:p>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a:t>
            </a:r>
            <a:r>
              <a:rPr lang="en-GB" sz="2000" kern="0" dirty="0" err="1">
                <a:solidFill>
                  <a:srgbClr val="4472C4">
                    <a:lumMod val="50000"/>
                  </a:srgbClr>
                </a:solidFill>
                <a:latin typeface="Century Gothic"/>
                <a:ea typeface="Century Gothic"/>
                <a:cs typeface="Century Gothic"/>
                <a:sym typeface="Century Gothic"/>
              </a:rPr>
              <a:t>Necesit</a:t>
            </a:r>
            <a:r>
              <a:rPr lang="en-GB" sz="2000" b="1" kern="0" dirty="0" err="1">
                <a:solidFill>
                  <a:srgbClr val="4472C4">
                    <a:lumMod val="50000"/>
                  </a:srgbClr>
                </a:solidFill>
                <a:latin typeface="Century Gothic"/>
                <a:ea typeface="Century Gothic"/>
                <a:cs typeface="Century Gothic"/>
                <a:sym typeface="Century Gothic"/>
              </a:rPr>
              <a:t>as</a:t>
            </a:r>
            <a:r>
              <a:rPr lang="en-GB" sz="2000" kern="0" dirty="0">
                <a:solidFill>
                  <a:srgbClr val="4472C4">
                    <a:lumMod val="50000"/>
                  </a:srgbClr>
                </a:solidFill>
                <a:latin typeface="Century Gothic"/>
                <a:ea typeface="Century Gothic"/>
                <a:cs typeface="Century Gothic"/>
                <a:sym typeface="Century Gothic"/>
              </a:rPr>
              <a:t> </a:t>
            </a:r>
            <a:r>
              <a:rPr lang="en-GB" sz="2000" kern="0" dirty="0" err="1">
                <a:solidFill>
                  <a:srgbClr val="4472C4">
                    <a:lumMod val="50000"/>
                  </a:srgbClr>
                </a:solidFill>
                <a:latin typeface="Century Gothic"/>
                <a:ea typeface="Century Gothic"/>
                <a:cs typeface="Century Gothic"/>
                <a:sym typeface="Century Gothic"/>
              </a:rPr>
              <a:t>una</a:t>
            </a:r>
            <a:r>
              <a:rPr lang="en-GB" sz="2000" kern="0" dirty="0">
                <a:solidFill>
                  <a:srgbClr val="4472C4">
                    <a:lumMod val="50000"/>
                  </a:srgbClr>
                </a:solidFill>
                <a:latin typeface="Century Gothic"/>
                <a:ea typeface="Century Gothic"/>
                <a:cs typeface="Century Gothic"/>
                <a:sym typeface="Century Gothic"/>
              </a:rPr>
              <a:t> </a:t>
            </a:r>
            <a:r>
              <a:rPr lang="en-GB" sz="2000" kern="0" dirty="0" err="1">
                <a:solidFill>
                  <a:srgbClr val="4472C4">
                    <a:lumMod val="50000"/>
                  </a:srgbClr>
                </a:solidFill>
                <a:latin typeface="Century Gothic"/>
                <a:ea typeface="Century Gothic"/>
                <a:cs typeface="Century Gothic"/>
                <a:sym typeface="Century Gothic"/>
              </a:rPr>
              <a:t>bolsa</a:t>
            </a:r>
            <a:r>
              <a:rPr lang="en-GB" sz="2000" kern="0" dirty="0">
                <a:solidFill>
                  <a:srgbClr val="4472C4">
                    <a:lumMod val="50000"/>
                  </a:srgbClr>
                </a:solidFill>
                <a:latin typeface="Century Gothic"/>
                <a:ea typeface="Century Gothic"/>
                <a:cs typeface="Century Gothic"/>
                <a:sym typeface="Century Gothic"/>
              </a:rPr>
              <a:t>?	= Do you need a bag? (informal)</a:t>
            </a:r>
            <a:endParaRPr lang="en-GB" sz="1400" kern="0" dirty="0">
              <a:solidFill>
                <a:srgbClr val="4472C4">
                  <a:lumMod val="50000"/>
                </a:srgbClr>
              </a:solidFill>
              <a:cs typeface="Arial"/>
              <a:sym typeface="Arial"/>
            </a:endParaRPr>
          </a:p>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a:t>
            </a:r>
            <a:r>
              <a:rPr lang="en-GB" sz="2000" kern="0" dirty="0" err="1">
                <a:solidFill>
                  <a:srgbClr val="4472C4">
                    <a:lumMod val="50000"/>
                  </a:srgbClr>
                </a:solidFill>
                <a:latin typeface="Century Gothic"/>
                <a:ea typeface="Century Gothic"/>
                <a:cs typeface="Century Gothic"/>
                <a:sym typeface="Century Gothic"/>
              </a:rPr>
              <a:t>Necesit</a:t>
            </a:r>
            <a:r>
              <a:rPr lang="en-GB" sz="2000" b="1" kern="0" dirty="0" err="1">
                <a:solidFill>
                  <a:srgbClr val="4472C4">
                    <a:lumMod val="50000"/>
                  </a:srgbClr>
                </a:solidFill>
                <a:latin typeface="Century Gothic"/>
                <a:ea typeface="Century Gothic"/>
                <a:cs typeface="Century Gothic"/>
                <a:sym typeface="Century Gothic"/>
              </a:rPr>
              <a:t>a</a:t>
            </a:r>
            <a:r>
              <a:rPr lang="en-GB" sz="2000" kern="0" dirty="0">
                <a:solidFill>
                  <a:srgbClr val="4472C4">
                    <a:lumMod val="50000"/>
                  </a:srgbClr>
                </a:solidFill>
                <a:latin typeface="Century Gothic"/>
                <a:ea typeface="Century Gothic"/>
                <a:cs typeface="Century Gothic"/>
                <a:sym typeface="Century Gothic"/>
              </a:rPr>
              <a:t> </a:t>
            </a:r>
            <a:r>
              <a:rPr lang="en-GB" sz="2000" kern="0" dirty="0" err="1">
                <a:solidFill>
                  <a:srgbClr val="4472C4">
                    <a:lumMod val="50000"/>
                  </a:srgbClr>
                </a:solidFill>
                <a:latin typeface="Century Gothic"/>
                <a:ea typeface="Century Gothic"/>
                <a:cs typeface="Century Gothic"/>
                <a:sym typeface="Century Gothic"/>
              </a:rPr>
              <a:t>una</a:t>
            </a:r>
            <a:r>
              <a:rPr lang="en-GB" sz="2000" kern="0" dirty="0">
                <a:solidFill>
                  <a:srgbClr val="4472C4">
                    <a:lumMod val="50000"/>
                  </a:srgbClr>
                </a:solidFill>
                <a:latin typeface="Century Gothic"/>
                <a:ea typeface="Century Gothic"/>
                <a:cs typeface="Century Gothic"/>
                <a:sym typeface="Century Gothic"/>
              </a:rPr>
              <a:t> </a:t>
            </a:r>
            <a:r>
              <a:rPr lang="en-GB" sz="2000" kern="0" dirty="0" err="1">
                <a:solidFill>
                  <a:srgbClr val="4472C4">
                    <a:lumMod val="50000"/>
                  </a:srgbClr>
                </a:solidFill>
                <a:latin typeface="Century Gothic"/>
                <a:ea typeface="Century Gothic"/>
                <a:cs typeface="Century Gothic"/>
                <a:sym typeface="Century Gothic"/>
              </a:rPr>
              <a:t>bolsa</a:t>
            </a:r>
            <a:r>
              <a:rPr lang="en-GB" sz="2000" kern="0" dirty="0">
                <a:solidFill>
                  <a:srgbClr val="4472C4">
                    <a:lumMod val="50000"/>
                  </a:srgbClr>
                </a:solidFill>
                <a:latin typeface="Century Gothic"/>
                <a:ea typeface="Century Gothic"/>
                <a:cs typeface="Century Gothic"/>
                <a:sym typeface="Century Gothic"/>
              </a:rPr>
              <a:t>?	    	= Do you need a bag? (polite)</a:t>
            </a:r>
            <a:endParaRPr lang="en-GB" sz="1400" kern="0" dirty="0">
              <a:solidFill>
                <a:srgbClr val="4472C4">
                  <a:lumMod val="50000"/>
                </a:srgbClr>
              </a:solidFill>
              <a:cs typeface="Arial"/>
              <a:sym typeface="Arial"/>
            </a:endParaRPr>
          </a:p>
        </p:txBody>
      </p:sp>
    </p:spTree>
    <p:extLst>
      <p:ext uri="{BB962C8B-B14F-4D97-AF65-F5344CB8AC3E}">
        <p14:creationId xmlns:p14="http://schemas.microsoft.com/office/powerpoint/2010/main" val="336646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 grpId="0" animBg="1"/>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p:nvPr/>
        </p:nvSpPr>
        <p:spPr>
          <a:xfrm>
            <a:off x="5047011" y="151448"/>
            <a:ext cx="7144989" cy="388696"/>
          </a:xfrm>
          <a:prstGeom prst="rect">
            <a:avLst/>
          </a:prstGeom>
          <a:noFill/>
          <a:ln>
            <a:noFill/>
          </a:ln>
        </p:spPr>
        <p:txBody>
          <a:bodyPr spcFirstLastPara="1" wrap="square" lIns="91425" tIns="45700" rIns="91425" bIns="45700" anchor="t" anchorCtr="0">
            <a:noAutofit/>
          </a:bodyPr>
          <a:lstStyle/>
          <a:p>
            <a:pPr algn="ctr">
              <a:lnSpc>
                <a:spcPct val="107000"/>
              </a:lnSpc>
              <a:buClr>
                <a:srgbClr val="000000"/>
              </a:buClr>
              <a:buFont typeface="Arial"/>
              <a:buNone/>
            </a:pPr>
            <a:r>
              <a:rPr lang="en-GB" sz="2400" b="1" kern="0" dirty="0">
                <a:solidFill>
                  <a:srgbClr val="4472C4">
                    <a:lumMod val="50000"/>
                  </a:srgbClr>
                </a:solidFill>
                <a:latin typeface="Century Gothic"/>
                <a:ea typeface="Century Gothic"/>
                <a:cs typeface="Century Gothic"/>
                <a:sym typeface="Century Gothic"/>
              </a:rPr>
              <a:t>¿</a:t>
            </a:r>
            <a:r>
              <a:rPr lang="en-GB" sz="2400" b="1" kern="0" dirty="0" err="1">
                <a:solidFill>
                  <a:srgbClr val="4472C4">
                    <a:lumMod val="50000"/>
                  </a:srgbClr>
                </a:solidFill>
                <a:latin typeface="Century Gothic"/>
                <a:ea typeface="Century Gothic"/>
                <a:cs typeface="Century Gothic"/>
                <a:sym typeface="Century Gothic"/>
              </a:rPr>
              <a:t>Entrevista</a:t>
            </a:r>
            <a:r>
              <a:rPr lang="en-GB" sz="2400" b="1" kern="0" dirty="0">
                <a:solidFill>
                  <a:srgbClr val="4472C4">
                    <a:lumMod val="50000"/>
                  </a:srgbClr>
                </a:solidFill>
                <a:latin typeface="Century Gothic"/>
                <a:ea typeface="Century Gothic"/>
                <a:cs typeface="Century Gothic"/>
                <a:sym typeface="Century Gothic"/>
              </a:rPr>
              <a:t> con el director o con </a:t>
            </a:r>
            <a:r>
              <a:rPr lang="en-GB" sz="2400" b="1" kern="0" dirty="0" err="1">
                <a:solidFill>
                  <a:srgbClr val="4472C4">
                    <a:lumMod val="50000"/>
                  </a:srgbClr>
                </a:solidFill>
                <a:latin typeface="Century Gothic"/>
                <a:ea typeface="Century Gothic"/>
                <a:cs typeface="Century Gothic"/>
                <a:sym typeface="Century Gothic"/>
              </a:rPr>
              <a:t>otro</a:t>
            </a:r>
            <a:r>
              <a:rPr lang="en-GB" sz="2400" b="1" kern="0" dirty="0">
                <a:solidFill>
                  <a:srgbClr val="4472C4">
                    <a:lumMod val="50000"/>
                  </a:srgbClr>
                </a:solidFill>
                <a:latin typeface="Century Gothic"/>
                <a:ea typeface="Century Gothic"/>
                <a:cs typeface="Century Gothic"/>
                <a:sym typeface="Century Gothic"/>
              </a:rPr>
              <a:t> </a:t>
            </a:r>
            <a:r>
              <a:rPr lang="en-GB" sz="2400" b="1" kern="0" dirty="0" err="1">
                <a:solidFill>
                  <a:srgbClr val="4472C4">
                    <a:lumMod val="50000"/>
                  </a:srgbClr>
                </a:solidFill>
                <a:latin typeface="Century Gothic"/>
                <a:ea typeface="Century Gothic"/>
                <a:cs typeface="Century Gothic"/>
                <a:sym typeface="Century Gothic"/>
              </a:rPr>
              <a:t>alumno</a:t>
            </a:r>
            <a:r>
              <a:rPr lang="en-GB" sz="2400" b="1" kern="0" dirty="0">
                <a:solidFill>
                  <a:srgbClr val="4472C4">
                    <a:lumMod val="50000"/>
                  </a:srgbClr>
                </a:solidFill>
                <a:latin typeface="Century Gothic"/>
                <a:ea typeface="Century Gothic"/>
                <a:cs typeface="Century Gothic"/>
                <a:sym typeface="Century Gothic"/>
              </a:rPr>
              <a:t>?</a:t>
            </a:r>
            <a:endParaRPr sz="2400" kern="0" dirty="0">
              <a:solidFill>
                <a:srgbClr val="4472C4">
                  <a:lumMod val="50000"/>
                </a:srgbClr>
              </a:solidFill>
              <a:latin typeface="Calibri"/>
              <a:ea typeface="Calibri"/>
              <a:cs typeface="Calibri"/>
              <a:sym typeface="Calibri"/>
            </a:endParaRPr>
          </a:p>
        </p:txBody>
      </p:sp>
      <p:pic>
        <p:nvPicPr>
          <p:cNvPr id="81" name="Google Shape;81;p14" descr="http://www.clker.com/cliparts/i/k/z/W/L/7/teacher-manager-between-chair-and-desk-md.png"/>
          <p:cNvPicPr preferRelativeResize="0"/>
          <p:nvPr/>
        </p:nvPicPr>
        <p:blipFill rotWithShape="1">
          <a:blip r:embed="rId3">
            <a:alphaModFix/>
          </a:blip>
          <a:srcRect/>
          <a:stretch/>
        </p:blipFill>
        <p:spPr>
          <a:xfrm>
            <a:off x="262921" y="151448"/>
            <a:ext cx="2552065" cy="2287905"/>
          </a:xfrm>
          <a:prstGeom prst="rect">
            <a:avLst/>
          </a:prstGeom>
          <a:noFill/>
          <a:ln>
            <a:noFill/>
          </a:ln>
        </p:spPr>
      </p:pic>
      <p:pic>
        <p:nvPicPr>
          <p:cNvPr id="82" name="Google Shape;82;p14" descr="http://www.clker.com/cliparts/G/g/C/1/d/4/female-student-md.png"/>
          <p:cNvPicPr preferRelativeResize="0"/>
          <p:nvPr/>
        </p:nvPicPr>
        <p:blipFill rotWithShape="1">
          <a:blip r:embed="rId4">
            <a:alphaModFix/>
          </a:blip>
          <a:srcRect/>
          <a:stretch/>
        </p:blipFill>
        <p:spPr>
          <a:xfrm>
            <a:off x="2980720" y="151448"/>
            <a:ext cx="1554480" cy="2210752"/>
          </a:xfrm>
          <a:prstGeom prst="rect">
            <a:avLst/>
          </a:prstGeom>
          <a:noFill/>
          <a:ln>
            <a:noFill/>
          </a:ln>
        </p:spPr>
      </p:pic>
      <p:sp>
        <p:nvSpPr>
          <p:cNvPr id="83" name="Google Shape;83;p14"/>
          <p:cNvSpPr/>
          <p:nvPr/>
        </p:nvSpPr>
        <p:spPr>
          <a:xfrm>
            <a:off x="100362" y="2598699"/>
            <a:ext cx="6316947" cy="4007194"/>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Font typeface="Arial"/>
              <a:buNone/>
            </a:pPr>
            <a:r>
              <a:rPr lang="en-GB" kern="0" dirty="0">
                <a:solidFill>
                  <a:srgbClr val="4472C4">
                    <a:lumMod val="50000"/>
                  </a:srgbClr>
                </a:solidFill>
                <a:latin typeface="Century Gothic"/>
                <a:ea typeface="Century Gothic"/>
                <a:cs typeface="Century Gothic"/>
                <a:sym typeface="Century Gothic"/>
              </a:rPr>
              <a:t>Oops!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The transcripts from two interviews have got mixed up!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One was an interview between a pupil and the head teacher. The other was between two pupils.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Read the extracts from the questions asked by a pupil.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If the question was to the head teacher, tick ‘el director’. </a:t>
            </a:r>
            <a:br>
              <a:rPr lang="en-GB" kern="0" dirty="0">
                <a:solidFill>
                  <a:srgbClr val="4472C4">
                    <a:lumMod val="50000"/>
                  </a:srgbClr>
                </a:solidFill>
                <a:latin typeface="Century Gothic"/>
                <a:ea typeface="Century Gothic"/>
                <a:cs typeface="Century Gothic"/>
                <a:sym typeface="Century Gothic"/>
              </a:rPr>
            </a:br>
            <a:r>
              <a:rPr lang="en-GB" kern="0" dirty="0">
                <a:solidFill>
                  <a:srgbClr val="4472C4">
                    <a:lumMod val="50000"/>
                  </a:srgbClr>
                </a:solidFill>
                <a:latin typeface="Century Gothic"/>
                <a:ea typeface="Century Gothic"/>
                <a:cs typeface="Century Gothic"/>
                <a:sym typeface="Century Gothic"/>
              </a:rPr>
              <a:t>If the question was addressed to another pupil, tick ‘</a:t>
            </a:r>
            <a:r>
              <a:rPr lang="en-GB" kern="0" dirty="0" err="1">
                <a:solidFill>
                  <a:srgbClr val="4472C4">
                    <a:lumMod val="50000"/>
                  </a:srgbClr>
                </a:solidFill>
                <a:latin typeface="Century Gothic"/>
                <a:ea typeface="Century Gothic"/>
                <a:cs typeface="Century Gothic"/>
                <a:sym typeface="Century Gothic"/>
              </a:rPr>
              <a:t>otro</a:t>
            </a:r>
            <a:r>
              <a:rPr lang="en-GB" kern="0" dirty="0">
                <a:solidFill>
                  <a:srgbClr val="4472C4">
                    <a:lumMod val="50000"/>
                  </a:srgbClr>
                </a:solidFill>
                <a:latin typeface="Century Gothic"/>
                <a:ea typeface="Century Gothic"/>
                <a:cs typeface="Century Gothic"/>
                <a:sym typeface="Century Gothic"/>
              </a:rPr>
              <a:t> </a:t>
            </a:r>
            <a:r>
              <a:rPr lang="en-GB" kern="0" dirty="0" err="1">
                <a:solidFill>
                  <a:srgbClr val="4472C4">
                    <a:lumMod val="50000"/>
                  </a:srgbClr>
                </a:solidFill>
                <a:latin typeface="Century Gothic"/>
                <a:ea typeface="Century Gothic"/>
                <a:cs typeface="Century Gothic"/>
                <a:sym typeface="Century Gothic"/>
              </a:rPr>
              <a:t>alumno</a:t>
            </a:r>
            <a:r>
              <a:rPr lang="en-GB" kern="0" dirty="0">
                <a:solidFill>
                  <a:srgbClr val="4472C4">
                    <a:lumMod val="50000"/>
                  </a:srgbClr>
                </a:solidFill>
                <a:latin typeface="Century Gothic"/>
                <a:ea typeface="Century Gothic"/>
                <a:cs typeface="Century Gothic"/>
                <a:sym typeface="Century Gothic"/>
              </a:rPr>
              <a:t>’. </a:t>
            </a:r>
            <a:endParaRPr kern="0" dirty="0">
              <a:solidFill>
                <a:srgbClr val="4472C4">
                  <a:lumMod val="50000"/>
                </a:srgbClr>
              </a:solidFill>
              <a:latin typeface="Calibri"/>
              <a:ea typeface="Calibri"/>
              <a:cs typeface="Calibri"/>
              <a:sym typeface="Calibri"/>
            </a:endParaRPr>
          </a:p>
        </p:txBody>
      </p:sp>
      <p:graphicFrame>
        <p:nvGraphicFramePr>
          <p:cNvPr id="84" name="Google Shape;84;p14"/>
          <p:cNvGraphicFramePr/>
          <p:nvPr>
            <p:extLst>
              <p:ext uri="{D42A27DB-BD31-4B8C-83A1-F6EECF244321}">
                <p14:modId xmlns:p14="http://schemas.microsoft.com/office/powerpoint/2010/main" val="4265351272"/>
              </p:ext>
            </p:extLst>
          </p:nvPr>
        </p:nvGraphicFramePr>
        <p:xfrm>
          <a:off x="6461774" y="1300480"/>
          <a:ext cx="5422250" cy="4425061"/>
        </p:xfrm>
        <a:graphic>
          <a:graphicData uri="http://schemas.openxmlformats.org/drawingml/2006/table">
            <a:tbl>
              <a:tblPr firstRow="1" firstCol="1" bandRow="1">
                <a:noFill/>
              </a:tblPr>
              <a:tblGrid>
                <a:gridCol w="2516500">
                  <a:extLst>
                    <a:ext uri="{9D8B030D-6E8A-4147-A177-3AD203B41FA5}">
                      <a16:colId xmlns:a16="http://schemas.microsoft.com/office/drawing/2014/main" xmlns="" val="20000"/>
                    </a:ext>
                  </a:extLst>
                </a:gridCol>
                <a:gridCol w="1600825">
                  <a:extLst>
                    <a:ext uri="{9D8B030D-6E8A-4147-A177-3AD203B41FA5}">
                      <a16:colId xmlns:a16="http://schemas.microsoft.com/office/drawing/2014/main" xmlns="" val="20001"/>
                    </a:ext>
                  </a:extLst>
                </a:gridCol>
                <a:gridCol w="1304925">
                  <a:extLst>
                    <a:ext uri="{9D8B030D-6E8A-4147-A177-3AD203B41FA5}">
                      <a16:colId xmlns:a16="http://schemas.microsoft.com/office/drawing/2014/main" xmlns="" val="20002"/>
                    </a:ext>
                  </a:extLst>
                </a:gridCol>
              </a:tblGrid>
              <a:tr h="609600">
                <a:tc>
                  <a:txBody>
                    <a:bodyPr/>
                    <a:lstStyle/>
                    <a:p>
                      <a:pPr marL="0" marR="0" lvl="0" indent="0" algn="r" rtl="0">
                        <a:lnSpc>
                          <a:spcPct val="107000"/>
                        </a:lnSpc>
                        <a:spcBef>
                          <a:spcPts val="0"/>
                        </a:spcBef>
                        <a:spcAft>
                          <a:spcPts val="0"/>
                        </a:spcAft>
                        <a:buNone/>
                      </a:pPr>
                      <a:r>
                        <a:rPr lang="en-GB" sz="1800" u="none" strike="noStrike" cap="none" dirty="0">
                          <a:solidFill>
                            <a:schemeClr val="accent5">
                              <a:lumMod val="50000"/>
                            </a:schemeClr>
                          </a:solidFill>
                          <a:latin typeface="Century Gothic"/>
                          <a:ea typeface="Century Gothic"/>
                          <a:cs typeface="Century Gothic"/>
                          <a:sym typeface="Century Gothic"/>
                        </a:rPr>
                        <a:t> </a:t>
                      </a: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r" rtl="0">
                        <a:lnSpc>
                          <a:spcPct val="107000"/>
                        </a:lnSpc>
                        <a:spcBef>
                          <a:spcPts val="0"/>
                        </a:spcBef>
                        <a:spcAft>
                          <a:spcPts val="0"/>
                        </a:spcAft>
                        <a:buNone/>
                      </a:pPr>
                      <a:r>
                        <a:rPr lang="en-GB" sz="1800" u="none" strike="noStrike" cap="none" dirty="0" err="1">
                          <a:solidFill>
                            <a:schemeClr val="accent5">
                              <a:lumMod val="50000"/>
                            </a:schemeClr>
                          </a:solidFill>
                          <a:latin typeface="Century Gothic"/>
                          <a:ea typeface="Century Gothic"/>
                          <a:cs typeface="Century Gothic"/>
                          <a:sym typeface="Century Gothic"/>
                        </a:rPr>
                        <a:t>otro</a:t>
                      </a:r>
                      <a:r>
                        <a:rPr lang="en-GB" sz="1800" u="none" strike="noStrike" cap="none" dirty="0">
                          <a:solidFill>
                            <a:schemeClr val="accent5">
                              <a:lumMod val="50000"/>
                            </a:schemeClr>
                          </a:solidFill>
                          <a:latin typeface="Century Gothic"/>
                          <a:ea typeface="Century Gothic"/>
                          <a:cs typeface="Century Gothic"/>
                          <a:sym typeface="Century Gothic"/>
                        </a:rPr>
                        <a:t> </a:t>
                      </a:r>
                      <a:r>
                        <a:rPr lang="en-GB" sz="1800" u="none" strike="noStrike" cap="none" dirty="0" err="1">
                          <a:solidFill>
                            <a:schemeClr val="accent5">
                              <a:lumMod val="50000"/>
                            </a:schemeClr>
                          </a:solidFill>
                          <a:latin typeface="Century Gothic"/>
                          <a:ea typeface="Century Gothic"/>
                          <a:cs typeface="Century Gothic"/>
                          <a:sym typeface="Century Gothic"/>
                        </a:rPr>
                        <a:t>alumno</a:t>
                      </a:r>
                      <a:endParaRPr dirty="0">
                        <a:solidFill>
                          <a:schemeClr val="accent5">
                            <a:lumMod val="50000"/>
                          </a:schemeClr>
                        </a:solidFill>
                      </a:endParaRPr>
                    </a:p>
                    <a:p>
                      <a:pPr marL="0" marR="0" lvl="0" indent="0" algn="ctr" rtl="0">
                        <a:lnSpc>
                          <a:spcPct val="107000"/>
                        </a:lnSpc>
                        <a:spcBef>
                          <a:spcPts val="0"/>
                        </a:spcBef>
                        <a:spcAft>
                          <a:spcPts val="0"/>
                        </a:spcAft>
                        <a:buNone/>
                      </a:pPr>
                      <a:r>
                        <a:rPr lang="en-GB" sz="1800" u="none" strike="noStrike" cap="none" dirty="0">
                          <a:solidFill>
                            <a:schemeClr val="accent5">
                              <a:lumMod val="50000"/>
                            </a:schemeClr>
                          </a:solidFill>
                          <a:latin typeface="Century Gothic"/>
                          <a:ea typeface="Century Gothic"/>
                          <a:cs typeface="Century Gothic"/>
                          <a:sym typeface="Century Gothic"/>
                        </a:rPr>
                        <a:t>(</a:t>
                      </a:r>
                      <a:r>
                        <a:rPr lang="en-GB" sz="1800" u="none" strike="noStrike" cap="none" dirty="0" err="1">
                          <a:solidFill>
                            <a:schemeClr val="accent5">
                              <a:lumMod val="50000"/>
                            </a:schemeClr>
                          </a:solidFill>
                          <a:latin typeface="Century Gothic"/>
                          <a:ea typeface="Century Gothic"/>
                          <a:cs typeface="Century Gothic"/>
                          <a:sym typeface="Century Gothic"/>
                        </a:rPr>
                        <a:t>tú</a:t>
                      </a:r>
                      <a:r>
                        <a:rPr lang="en-GB" sz="1800" u="none" strike="noStrike" cap="none" dirty="0">
                          <a:solidFill>
                            <a:schemeClr val="accent5">
                              <a:lumMod val="50000"/>
                            </a:schemeClr>
                          </a:solidFill>
                          <a:latin typeface="Century Gothic"/>
                          <a:ea typeface="Century Gothic"/>
                          <a:cs typeface="Century Gothic"/>
                          <a:sym typeface="Century Gothic"/>
                        </a:rPr>
                        <a:t>) </a:t>
                      </a: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r" rtl="0">
                        <a:lnSpc>
                          <a:spcPct val="107000"/>
                        </a:lnSpc>
                        <a:spcBef>
                          <a:spcPts val="0"/>
                        </a:spcBef>
                        <a:spcAft>
                          <a:spcPts val="0"/>
                        </a:spcAft>
                        <a:buNone/>
                      </a:pPr>
                      <a:r>
                        <a:rPr lang="en-GB" sz="1800" u="none" strike="noStrike" cap="none">
                          <a:solidFill>
                            <a:schemeClr val="accent5">
                              <a:lumMod val="50000"/>
                            </a:schemeClr>
                          </a:solidFill>
                          <a:latin typeface="Century Gothic"/>
                          <a:ea typeface="Century Gothic"/>
                          <a:cs typeface="Century Gothic"/>
                          <a:sym typeface="Century Gothic"/>
                        </a:rPr>
                        <a:t>el director</a:t>
                      </a:r>
                      <a:endParaRPr>
                        <a:solidFill>
                          <a:schemeClr val="accent5">
                            <a:lumMod val="50000"/>
                          </a:schemeClr>
                        </a:solidFill>
                      </a:endParaRPr>
                    </a:p>
                    <a:p>
                      <a:pPr marL="0" marR="0" lvl="0" indent="0" algn="ctr" rtl="0">
                        <a:lnSpc>
                          <a:spcPct val="107000"/>
                        </a:lnSpc>
                        <a:spcBef>
                          <a:spcPts val="0"/>
                        </a:spcBef>
                        <a:spcAft>
                          <a:spcPts val="0"/>
                        </a:spcAft>
                        <a:buNone/>
                      </a:pPr>
                      <a:r>
                        <a:rPr lang="en-GB" sz="1800" u="none" strike="noStrike" cap="none">
                          <a:solidFill>
                            <a:schemeClr val="accent5">
                              <a:lumMod val="50000"/>
                            </a:schemeClr>
                          </a:solidFill>
                          <a:latin typeface="Century Gothic"/>
                          <a:ea typeface="Century Gothic"/>
                          <a:cs typeface="Century Gothic"/>
                          <a:sym typeface="Century Gothic"/>
                        </a:rPr>
                        <a:t>(usted)</a:t>
                      </a:r>
                      <a:endParaRPr sz="180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xmlns="" val="10000"/>
                  </a:ext>
                </a:extLst>
              </a:tr>
              <a:tr h="248300">
                <a:tc>
                  <a:txBody>
                    <a:bodyPr/>
                    <a:lstStyle/>
                    <a:p>
                      <a:pPr marL="0" marR="0" lvl="0" indent="0" algn="l" rtl="0">
                        <a:lnSpc>
                          <a:spcPct val="107000"/>
                        </a:lnSpc>
                        <a:spcBef>
                          <a:spcPts val="0"/>
                        </a:spcBef>
                        <a:spcAft>
                          <a:spcPts val="0"/>
                        </a:spcAft>
                        <a:buNone/>
                      </a:pPr>
                      <a:r>
                        <a:rPr lang="en-GB" sz="1800" i="0" u="none" strike="noStrike" cap="none" dirty="0">
                          <a:solidFill>
                            <a:schemeClr val="accent5">
                              <a:lumMod val="50000"/>
                            </a:schemeClr>
                          </a:solidFill>
                          <a:latin typeface="Century Gothic"/>
                          <a:ea typeface="Century Gothic"/>
                          <a:cs typeface="Century Gothic"/>
                          <a:sym typeface="Century Gothic"/>
                        </a:rPr>
                        <a:t>…¿À </a:t>
                      </a:r>
                      <a:r>
                        <a:rPr lang="en-GB" sz="1800" i="0" u="none" strike="noStrike" cap="none" dirty="0" err="1">
                          <a:solidFill>
                            <a:schemeClr val="accent5">
                              <a:lumMod val="50000"/>
                            </a:schemeClr>
                          </a:solidFill>
                          <a:latin typeface="Century Gothic"/>
                          <a:ea typeface="Century Gothic"/>
                          <a:cs typeface="Century Gothic"/>
                          <a:sym typeface="Century Gothic"/>
                        </a:rPr>
                        <a:t>qué</a:t>
                      </a:r>
                      <a:r>
                        <a:rPr lang="en-GB" sz="1800" i="0" u="none" strike="noStrike" cap="none" dirty="0">
                          <a:solidFill>
                            <a:schemeClr val="accent5">
                              <a:lumMod val="50000"/>
                            </a:schemeClr>
                          </a:solidFill>
                          <a:latin typeface="Century Gothic"/>
                          <a:ea typeface="Century Gothic"/>
                          <a:cs typeface="Century Gothic"/>
                          <a:sym typeface="Century Gothic"/>
                        </a:rPr>
                        <a:t> hora </a:t>
                      </a:r>
                      <a:r>
                        <a:rPr lang="en-GB" sz="1800" i="0" u="none" strike="noStrike" cap="none" dirty="0" err="1">
                          <a:solidFill>
                            <a:schemeClr val="accent5">
                              <a:lumMod val="50000"/>
                            </a:schemeClr>
                          </a:solidFill>
                          <a:latin typeface="Century Gothic"/>
                          <a:ea typeface="Century Gothic"/>
                          <a:cs typeface="Century Gothic"/>
                          <a:sym typeface="Century Gothic"/>
                        </a:rPr>
                        <a:t>llegas</a:t>
                      </a:r>
                      <a:r>
                        <a:rPr lang="en-GB" sz="1800" i="0" u="none" strike="noStrike" cap="none" dirty="0">
                          <a:solidFill>
                            <a:schemeClr val="accent5">
                              <a:lumMod val="50000"/>
                            </a:schemeClr>
                          </a:solidFill>
                          <a:latin typeface="Century Gothic"/>
                          <a:ea typeface="Century Gothic"/>
                          <a:cs typeface="Century Gothic"/>
                          <a:sym typeface="Century Gothic"/>
                        </a:rPr>
                        <a:t> al </a:t>
                      </a:r>
                      <a:r>
                        <a:rPr lang="en-GB" sz="1800" i="0" u="none" strike="noStrike" cap="none" dirty="0" err="1">
                          <a:solidFill>
                            <a:schemeClr val="accent5">
                              <a:lumMod val="50000"/>
                            </a:schemeClr>
                          </a:solidFill>
                          <a:latin typeface="Century Gothic"/>
                          <a:ea typeface="Century Gothic"/>
                          <a:cs typeface="Century Gothic"/>
                          <a:sym typeface="Century Gothic"/>
                        </a:rPr>
                        <a:t>colegio</a:t>
                      </a:r>
                      <a:r>
                        <a:rPr lang="en-GB" sz="1800" i="0" u="none" strike="noStrike" cap="none" dirty="0">
                          <a:solidFill>
                            <a:schemeClr val="accent5">
                              <a:lumMod val="50000"/>
                            </a:schemeClr>
                          </a:solidFill>
                          <a:latin typeface="Century Gothic"/>
                          <a:ea typeface="Century Gothic"/>
                          <a:cs typeface="Century Gothic"/>
                          <a:sym typeface="Century Gothic"/>
                        </a:rPr>
                        <a:t>?...</a:t>
                      </a:r>
                      <a:endParaRPr sz="1800" i="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xmlns="" val="10001"/>
                  </a:ext>
                </a:extLst>
              </a:tr>
              <a:tr h="248300">
                <a:tc>
                  <a:txBody>
                    <a:bodyPr/>
                    <a:lstStyle/>
                    <a:p>
                      <a:pPr marL="0" marR="0" lvl="0" indent="0" algn="l" rtl="0">
                        <a:lnSpc>
                          <a:spcPct val="107000"/>
                        </a:lnSpc>
                        <a:spcBef>
                          <a:spcPts val="0"/>
                        </a:spcBef>
                        <a:spcAft>
                          <a:spcPts val="0"/>
                        </a:spcAft>
                        <a:buNone/>
                      </a:pPr>
                      <a:r>
                        <a:rPr lang="en-GB" sz="1800" i="0" u="none" strike="noStrike" cap="none">
                          <a:solidFill>
                            <a:schemeClr val="accent5">
                              <a:lumMod val="50000"/>
                            </a:schemeClr>
                          </a:solidFill>
                          <a:latin typeface="Century Gothic"/>
                          <a:ea typeface="Century Gothic"/>
                          <a:cs typeface="Century Gothic"/>
                          <a:sym typeface="Century Gothic"/>
                        </a:rPr>
                        <a:t>…¿Habla con los profesores?... </a:t>
                      </a:r>
                      <a:endParaRPr sz="1800" i="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xmlns="" val="10002"/>
                  </a:ext>
                </a:extLst>
              </a:tr>
              <a:tr h="248300">
                <a:tc>
                  <a:txBody>
                    <a:bodyPr/>
                    <a:lstStyle/>
                    <a:p>
                      <a:pPr marL="0" marR="0" lvl="0" indent="0" algn="l" rtl="0">
                        <a:lnSpc>
                          <a:spcPct val="107000"/>
                        </a:lnSpc>
                        <a:spcBef>
                          <a:spcPts val="0"/>
                        </a:spcBef>
                        <a:spcAft>
                          <a:spcPts val="0"/>
                        </a:spcAft>
                        <a:buNone/>
                      </a:pPr>
                      <a:r>
                        <a:rPr lang="en-GB" sz="1800" i="0" u="none" strike="noStrike" cap="none">
                          <a:solidFill>
                            <a:schemeClr val="accent5">
                              <a:lumMod val="50000"/>
                            </a:schemeClr>
                          </a:solidFill>
                          <a:latin typeface="Century Gothic"/>
                          <a:ea typeface="Century Gothic"/>
                          <a:cs typeface="Century Gothic"/>
                          <a:sym typeface="Century Gothic"/>
                        </a:rPr>
                        <a:t>…¿Estás en el colegio todos los días?...</a:t>
                      </a:r>
                      <a:endParaRPr sz="1800" i="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xmlns="" val="10003"/>
                  </a:ext>
                </a:extLst>
              </a:tr>
              <a:tr h="248300">
                <a:tc>
                  <a:txBody>
                    <a:bodyPr/>
                    <a:lstStyle/>
                    <a:p>
                      <a:pPr marL="0" marR="0" lvl="0" indent="0" algn="l" rtl="0">
                        <a:lnSpc>
                          <a:spcPct val="107000"/>
                        </a:lnSpc>
                        <a:spcBef>
                          <a:spcPts val="0"/>
                        </a:spcBef>
                        <a:spcAft>
                          <a:spcPts val="0"/>
                        </a:spcAft>
                        <a:buNone/>
                      </a:pPr>
                      <a:r>
                        <a:rPr lang="en-GB" sz="1800" i="0" u="none" strike="noStrike" cap="none">
                          <a:solidFill>
                            <a:schemeClr val="accent5">
                              <a:lumMod val="50000"/>
                            </a:schemeClr>
                          </a:solidFill>
                          <a:latin typeface="Century Gothic"/>
                          <a:ea typeface="Century Gothic"/>
                          <a:cs typeface="Century Gothic"/>
                          <a:sym typeface="Century Gothic"/>
                        </a:rPr>
                        <a:t>...¿Participa en alguna asamblea escolar?...</a:t>
                      </a:r>
                      <a:endParaRPr sz="1800" i="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xmlns="" val="10004"/>
                  </a:ext>
                </a:extLst>
              </a:tr>
              <a:tr h="248300">
                <a:tc>
                  <a:txBody>
                    <a:bodyPr/>
                    <a:lstStyle/>
                    <a:p>
                      <a:pPr marL="0" marR="0" lvl="0" indent="0" algn="l" rtl="0">
                        <a:lnSpc>
                          <a:spcPct val="107000"/>
                        </a:lnSpc>
                        <a:spcBef>
                          <a:spcPts val="0"/>
                        </a:spcBef>
                        <a:spcAft>
                          <a:spcPts val="0"/>
                        </a:spcAft>
                        <a:buNone/>
                      </a:pPr>
                      <a:r>
                        <a:rPr lang="en-GB" sz="1800" i="0" u="none" strike="noStrike" cap="none" dirty="0">
                          <a:solidFill>
                            <a:schemeClr val="accent5">
                              <a:lumMod val="50000"/>
                            </a:schemeClr>
                          </a:solidFill>
                          <a:latin typeface="Century Gothic"/>
                          <a:ea typeface="Century Gothic"/>
                          <a:cs typeface="Century Gothic"/>
                          <a:sym typeface="Century Gothic"/>
                        </a:rPr>
                        <a:t>…¿Llama a </a:t>
                      </a:r>
                      <a:r>
                        <a:rPr lang="en-GB" sz="1800" i="0" u="none" strike="noStrike" cap="none" dirty="0" err="1">
                          <a:solidFill>
                            <a:schemeClr val="accent5">
                              <a:lumMod val="50000"/>
                            </a:schemeClr>
                          </a:solidFill>
                          <a:latin typeface="Century Gothic"/>
                          <a:ea typeface="Century Gothic"/>
                          <a:cs typeface="Century Gothic"/>
                          <a:sym typeface="Century Gothic"/>
                        </a:rPr>
                        <a:t>los</a:t>
                      </a:r>
                      <a:r>
                        <a:rPr lang="en-GB" sz="1800" i="0" u="none" strike="noStrike" cap="none" dirty="0">
                          <a:solidFill>
                            <a:schemeClr val="accent5">
                              <a:lumMod val="50000"/>
                            </a:schemeClr>
                          </a:solidFill>
                          <a:latin typeface="Century Gothic"/>
                          <a:ea typeface="Century Gothic"/>
                          <a:cs typeface="Century Gothic"/>
                          <a:sym typeface="Century Gothic"/>
                        </a:rPr>
                        <a:t> padres de </a:t>
                      </a:r>
                      <a:r>
                        <a:rPr lang="en-GB" sz="1800" i="0" u="none" strike="noStrike" cap="none" dirty="0" err="1">
                          <a:solidFill>
                            <a:schemeClr val="accent5">
                              <a:lumMod val="50000"/>
                            </a:schemeClr>
                          </a:solidFill>
                          <a:latin typeface="Century Gothic"/>
                          <a:ea typeface="Century Gothic"/>
                          <a:cs typeface="Century Gothic"/>
                          <a:sym typeface="Century Gothic"/>
                        </a:rPr>
                        <a:t>los</a:t>
                      </a:r>
                      <a:r>
                        <a:rPr lang="en-GB" sz="1800" i="0" u="none" strike="noStrike" cap="none" dirty="0">
                          <a:solidFill>
                            <a:schemeClr val="accent5">
                              <a:lumMod val="50000"/>
                            </a:schemeClr>
                          </a:solidFill>
                          <a:latin typeface="Century Gothic"/>
                          <a:ea typeface="Century Gothic"/>
                          <a:cs typeface="Century Gothic"/>
                          <a:sym typeface="Century Gothic"/>
                        </a:rPr>
                        <a:t> </a:t>
                      </a:r>
                      <a:r>
                        <a:rPr lang="en-GB" sz="1800" i="0" u="none" strike="noStrike" cap="none" dirty="0" err="1">
                          <a:solidFill>
                            <a:schemeClr val="accent5">
                              <a:lumMod val="50000"/>
                            </a:schemeClr>
                          </a:solidFill>
                          <a:latin typeface="Century Gothic"/>
                          <a:ea typeface="Century Gothic"/>
                          <a:cs typeface="Century Gothic"/>
                          <a:sym typeface="Century Gothic"/>
                        </a:rPr>
                        <a:t>alumnos</a:t>
                      </a:r>
                      <a:r>
                        <a:rPr lang="en-GB" sz="1800" i="0" u="none" strike="noStrike" cap="none" dirty="0">
                          <a:solidFill>
                            <a:schemeClr val="accent5">
                              <a:lumMod val="50000"/>
                            </a:schemeClr>
                          </a:solidFill>
                          <a:latin typeface="Century Gothic"/>
                          <a:ea typeface="Century Gothic"/>
                          <a:cs typeface="Century Gothic"/>
                          <a:sym typeface="Century Gothic"/>
                        </a:rPr>
                        <a:t>?...</a:t>
                      </a:r>
                      <a:endParaRPr sz="1800" i="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r" rtl="0">
                        <a:lnSpc>
                          <a:spcPct val="107000"/>
                        </a:lnSpc>
                        <a:spcBef>
                          <a:spcPts val="0"/>
                        </a:spcBef>
                        <a:spcAft>
                          <a:spcPts val="0"/>
                        </a:spcAft>
                        <a:buNone/>
                      </a:pPr>
                      <a:endParaRPr sz="1800" u="none" strike="noStrike" cap="none">
                        <a:solidFill>
                          <a:schemeClr val="accent5">
                            <a:lumMod val="50000"/>
                          </a:schemeClr>
                        </a:solidFill>
                        <a:latin typeface="Century Gothic"/>
                        <a:ea typeface="Century Gothic"/>
                        <a:cs typeface="Century Gothic"/>
                        <a:sym typeface="Century Gothic"/>
                      </a:endParaRPr>
                    </a:p>
                  </a:txBody>
                  <a:tcPr marL="68575" marR="68575" marT="0" marB="0"/>
                </a:tc>
                <a:tc>
                  <a:txBody>
                    <a:bodyPr/>
                    <a:lstStyle/>
                    <a:p>
                      <a:pPr marL="0" marR="0" lvl="0" indent="0" algn="ctr" rtl="0">
                        <a:lnSpc>
                          <a:spcPct val="107000"/>
                        </a:lnSpc>
                        <a:spcBef>
                          <a:spcPts val="0"/>
                        </a:spcBef>
                        <a:spcAft>
                          <a:spcPts val="0"/>
                        </a:spcAft>
                        <a:buNone/>
                      </a:pPr>
                      <a:endParaRPr sz="1800" u="none" strike="noStrike" cap="none" dirty="0">
                        <a:solidFill>
                          <a:schemeClr val="accent5">
                            <a:lumMod val="50000"/>
                          </a:schemeClr>
                        </a:solidFill>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xmlns="" val="10005"/>
                  </a:ext>
                </a:extLst>
              </a:tr>
            </a:tbl>
          </a:graphicData>
        </a:graphic>
      </p:graphicFrame>
      <p:sp>
        <p:nvSpPr>
          <p:cNvPr id="2" name="Rectangle 1"/>
          <p:cNvSpPr/>
          <p:nvPr/>
        </p:nvSpPr>
        <p:spPr>
          <a:xfrm>
            <a:off x="6417309" y="5843953"/>
            <a:ext cx="3581430" cy="388696"/>
          </a:xfrm>
          <a:prstGeom prst="rect">
            <a:avLst/>
          </a:prstGeom>
        </p:spPr>
        <p:txBody>
          <a:bodyPr wrap="none">
            <a:spAutoFit/>
          </a:bodyPr>
          <a:lstStyle/>
          <a:p>
            <a:pPr>
              <a:lnSpc>
                <a:spcPct val="107000"/>
              </a:lnSpc>
              <a:spcBef>
                <a:spcPts val="800"/>
              </a:spcBef>
              <a:buClr>
                <a:srgbClr val="000000"/>
              </a:buClr>
              <a:buFont typeface="Arial"/>
              <a:buNone/>
            </a:pPr>
            <a:r>
              <a:rPr lang="en-GB" b="1" kern="0" dirty="0">
                <a:solidFill>
                  <a:srgbClr val="4472C4">
                    <a:lumMod val="50000"/>
                  </a:srgbClr>
                </a:solidFill>
                <a:latin typeface="Century Gothic"/>
                <a:ea typeface="Century Gothic"/>
                <a:cs typeface="Century Gothic"/>
                <a:sym typeface="Century Gothic"/>
              </a:rPr>
              <a:t>Hint: look at the verb endings! </a:t>
            </a:r>
            <a:endParaRPr lang="en-GB" b="1" kern="0" dirty="0">
              <a:solidFill>
                <a:srgbClr val="4472C4">
                  <a:lumMod val="50000"/>
                </a:srgbClr>
              </a:solidFill>
              <a:latin typeface="Calibri"/>
              <a:ea typeface="Calibri"/>
              <a:cs typeface="Calibri"/>
              <a:sym typeface="Calibri"/>
            </a:endParaRPr>
          </a:p>
        </p:txBody>
      </p:sp>
      <p:sp>
        <p:nvSpPr>
          <p:cNvPr id="3" name="TextBox 2"/>
          <p:cNvSpPr txBox="1"/>
          <p:nvPr/>
        </p:nvSpPr>
        <p:spPr>
          <a:xfrm>
            <a:off x="9438640" y="1854578"/>
            <a:ext cx="863600"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9" name="TextBox 8"/>
          <p:cNvSpPr txBox="1"/>
          <p:nvPr/>
        </p:nvSpPr>
        <p:spPr>
          <a:xfrm>
            <a:off x="10881360" y="2442558"/>
            <a:ext cx="863600"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10" name="TextBox 9"/>
          <p:cNvSpPr txBox="1"/>
          <p:nvPr/>
        </p:nvSpPr>
        <p:spPr>
          <a:xfrm>
            <a:off x="9438640" y="3154514"/>
            <a:ext cx="863600"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11" name="TextBox 10"/>
          <p:cNvSpPr txBox="1"/>
          <p:nvPr/>
        </p:nvSpPr>
        <p:spPr>
          <a:xfrm>
            <a:off x="10881360" y="4060554"/>
            <a:ext cx="863600"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12" name="TextBox 11"/>
          <p:cNvSpPr txBox="1"/>
          <p:nvPr/>
        </p:nvSpPr>
        <p:spPr>
          <a:xfrm>
            <a:off x="10875025" y="4891857"/>
            <a:ext cx="863600"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13" name="Google Shape;74;p13"/>
          <p:cNvSpPr txBox="1"/>
          <p:nvPr/>
        </p:nvSpPr>
        <p:spPr>
          <a:xfrm>
            <a:off x="7673058" y="6463595"/>
            <a:ext cx="1986844" cy="276999"/>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GB" sz="1200" kern="0" dirty="0">
                <a:solidFill>
                  <a:srgbClr val="FFFFFF"/>
                </a:solidFill>
                <a:latin typeface="Century Gothic"/>
                <a:ea typeface="Century Gothic"/>
                <a:cs typeface="Century Gothic"/>
                <a:sym typeface="Century Gothic"/>
              </a:rPr>
              <a:t>Nick Avery</a:t>
            </a:r>
            <a:endParaRPr sz="1200" kern="0"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722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7" name="Google Shape;72;p13"/>
          <p:cNvPicPr preferRelativeResize="0"/>
          <p:nvPr/>
        </p:nvPicPr>
        <p:blipFill rotWithShape="1">
          <a:blip r:embed="rId3">
            <a:alphaModFix/>
          </a:blip>
          <a:srcRect/>
          <a:stretch/>
        </p:blipFill>
        <p:spPr>
          <a:xfrm>
            <a:off x="294640" y="269192"/>
            <a:ext cx="10363200" cy="867128"/>
          </a:xfrm>
          <a:prstGeom prst="rect">
            <a:avLst/>
          </a:prstGeom>
          <a:noFill/>
          <a:ln>
            <a:noFill/>
          </a:ln>
        </p:spPr>
      </p:pic>
      <p:sp>
        <p:nvSpPr>
          <p:cNvPr id="8" name="Google Shape;73;p13"/>
          <p:cNvSpPr txBox="1">
            <a:spLocks noGrp="1"/>
          </p:cNvSpPr>
          <p:nvPr>
            <p:ph type="title"/>
          </p:nvPr>
        </p:nvSpPr>
        <p:spPr>
          <a:xfrm>
            <a:off x="294640" y="0"/>
            <a:ext cx="1118616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Century Gothic"/>
              <a:buNone/>
            </a:pPr>
            <a:r>
              <a:rPr lang="en-GB" sz="2800" b="1" dirty="0">
                <a:solidFill>
                  <a:schemeClr val="lt1"/>
                </a:solidFill>
              </a:rPr>
              <a:t>Formal &amp; informal Spanish: </a:t>
            </a:r>
            <a:r>
              <a:rPr lang="en-GB" sz="2400" b="1" dirty="0">
                <a:solidFill>
                  <a:schemeClr val="lt1"/>
                </a:solidFill>
              </a:rPr>
              <a:t>using verbs with </a:t>
            </a:r>
            <a:r>
              <a:rPr lang="en-GB" sz="2400" b="1" i="1" dirty="0" err="1">
                <a:solidFill>
                  <a:schemeClr val="lt1"/>
                </a:solidFill>
              </a:rPr>
              <a:t>tú</a:t>
            </a:r>
            <a:r>
              <a:rPr lang="en-GB" sz="2400" b="1" dirty="0">
                <a:solidFill>
                  <a:schemeClr val="lt1"/>
                </a:solidFill>
              </a:rPr>
              <a:t> and </a:t>
            </a:r>
            <a:r>
              <a:rPr lang="en-GB" sz="2400" b="1" i="1" dirty="0" err="1">
                <a:solidFill>
                  <a:schemeClr val="lt1"/>
                </a:solidFill>
              </a:rPr>
              <a:t>usted</a:t>
            </a:r>
            <a:endParaRPr sz="2400" b="1" i="1" dirty="0">
              <a:solidFill>
                <a:schemeClr val="lt1"/>
              </a:solidFill>
            </a:endParaRPr>
          </a:p>
        </p:txBody>
      </p:sp>
      <p:sp>
        <p:nvSpPr>
          <p:cNvPr id="9" name="Rectangle 8"/>
          <p:cNvSpPr/>
          <p:nvPr/>
        </p:nvSpPr>
        <p:spPr>
          <a:xfrm>
            <a:off x="294640" y="1564155"/>
            <a:ext cx="8233780" cy="750975"/>
          </a:xfrm>
          <a:prstGeom prst="rect">
            <a:avLst/>
          </a:prstGeom>
        </p:spPr>
        <p:txBody>
          <a:bodyPr wrap="square">
            <a:spAutoFit/>
          </a:bodyPr>
          <a:lstStyle/>
          <a:p>
            <a:pPr>
              <a:lnSpc>
                <a:spcPct val="107000"/>
              </a:lnSpc>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In Spanish the verb ending changes depending on whether </a:t>
            </a:r>
            <a:br>
              <a:rPr lang="en-GB" sz="2000" kern="0" dirty="0">
                <a:solidFill>
                  <a:srgbClr val="4472C4">
                    <a:lumMod val="50000"/>
                  </a:srgbClr>
                </a:solidFill>
                <a:latin typeface="Century Gothic"/>
                <a:ea typeface="Century Gothic"/>
                <a:cs typeface="Century Gothic"/>
                <a:sym typeface="Century Gothic"/>
              </a:rPr>
            </a:br>
            <a:r>
              <a:rPr lang="en-GB" sz="2000" kern="0" dirty="0">
                <a:solidFill>
                  <a:srgbClr val="4472C4">
                    <a:lumMod val="50000"/>
                  </a:srgbClr>
                </a:solidFill>
                <a:latin typeface="Century Gothic"/>
                <a:ea typeface="Century Gothic"/>
                <a:cs typeface="Century Gothic"/>
                <a:sym typeface="Century Gothic"/>
              </a:rPr>
              <a:t>we talk to </a:t>
            </a:r>
            <a:r>
              <a:rPr lang="en-GB" sz="2000" b="1" i="1" kern="0" dirty="0" err="1">
                <a:solidFill>
                  <a:srgbClr val="4472C4">
                    <a:lumMod val="50000"/>
                  </a:srgbClr>
                </a:solidFill>
                <a:latin typeface="Century Gothic"/>
                <a:ea typeface="Century Gothic"/>
                <a:cs typeface="Century Gothic"/>
                <a:sym typeface="Century Gothic"/>
              </a:rPr>
              <a:t>tú</a:t>
            </a:r>
            <a:r>
              <a:rPr lang="en-GB" sz="2000" kern="0" dirty="0">
                <a:solidFill>
                  <a:srgbClr val="4472C4">
                    <a:lumMod val="50000"/>
                  </a:srgbClr>
                </a:solidFill>
                <a:latin typeface="Century Gothic"/>
                <a:ea typeface="Century Gothic"/>
                <a:cs typeface="Century Gothic"/>
                <a:sym typeface="Century Gothic"/>
              </a:rPr>
              <a:t> (informal ‘you’) or </a:t>
            </a:r>
            <a:r>
              <a:rPr lang="en-GB" sz="2000" b="1" i="1" kern="0" dirty="0" err="1">
                <a:solidFill>
                  <a:srgbClr val="4472C4">
                    <a:lumMod val="50000"/>
                  </a:srgbClr>
                </a:solidFill>
                <a:latin typeface="Century Gothic"/>
                <a:ea typeface="Century Gothic"/>
                <a:cs typeface="Century Gothic"/>
                <a:sym typeface="Century Gothic"/>
              </a:rPr>
              <a:t>usted</a:t>
            </a:r>
            <a:r>
              <a:rPr lang="en-GB" sz="2000" kern="0" dirty="0">
                <a:solidFill>
                  <a:srgbClr val="4472C4">
                    <a:lumMod val="50000"/>
                  </a:srgbClr>
                </a:solidFill>
                <a:latin typeface="Century Gothic"/>
                <a:ea typeface="Century Gothic"/>
                <a:cs typeface="Century Gothic"/>
                <a:sym typeface="Century Gothic"/>
              </a:rPr>
              <a:t> (polite ‘you’).</a:t>
            </a:r>
            <a:endParaRPr lang="en-GB" sz="2000" kern="0" dirty="0">
              <a:solidFill>
                <a:srgbClr val="4472C4">
                  <a:lumMod val="50000"/>
                </a:srgbClr>
              </a:solidFill>
              <a:latin typeface="Calibri"/>
              <a:ea typeface="Calibri"/>
              <a:cs typeface="Calibri"/>
              <a:sym typeface="Calibri"/>
            </a:endParaRPr>
          </a:p>
        </p:txBody>
      </p:sp>
      <p:sp>
        <p:nvSpPr>
          <p:cNvPr id="10" name="Google Shape;75;p13"/>
          <p:cNvSpPr/>
          <p:nvPr/>
        </p:nvSpPr>
        <p:spPr>
          <a:xfrm>
            <a:off x="294640" y="2758085"/>
            <a:ext cx="10715105" cy="1771155"/>
          </a:xfrm>
          <a:prstGeom prst="rect">
            <a:avLst/>
          </a:prstGeom>
          <a:noFill/>
          <a:ln>
            <a:noFill/>
          </a:ln>
        </p:spPr>
        <p:txBody>
          <a:bodyPr spcFirstLastPara="1" wrap="square" lIns="91425" tIns="45700" rIns="91425" bIns="45700" anchor="t" anchorCtr="0">
            <a:noAutofit/>
          </a:bodyPr>
          <a:lstStyle/>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For regular Spanish verbs ending in -</a:t>
            </a:r>
            <a:r>
              <a:rPr lang="en-GB" sz="2000" kern="0" dirty="0" err="1">
                <a:solidFill>
                  <a:srgbClr val="4472C4">
                    <a:lumMod val="50000"/>
                  </a:srgbClr>
                </a:solidFill>
                <a:latin typeface="Century Gothic"/>
                <a:ea typeface="Century Gothic"/>
                <a:cs typeface="Century Gothic"/>
                <a:sym typeface="Century Gothic"/>
              </a:rPr>
              <a:t>er</a:t>
            </a:r>
            <a:r>
              <a:rPr lang="en-GB" sz="2000" kern="0" dirty="0">
                <a:solidFill>
                  <a:srgbClr val="4472C4">
                    <a:lumMod val="50000"/>
                  </a:srgbClr>
                </a:solidFill>
                <a:latin typeface="Century Gothic"/>
                <a:ea typeface="Century Gothic"/>
                <a:cs typeface="Century Gothic"/>
                <a:sym typeface="Century Gothic"/>
              </a:rPr>
              <a:t> (e.g. comer) and -</a:t>
            </a:r>
            <a:r>
              <a:rPr lang="en-GB" sz="2000" kern="0" dirty="0" err="1">
                <a:solidFill>
                  <a:srgbClr val="4472C4">
                    <a:lumMod val="50000"/>
                  </a:srgbClr>
                </a:solidFill>
                <a:latin typeface="Century Gothic"/>
                <a:ea typeface="Century Gothic"/>
                <a:cs typeface="Century Gothic"/>
                <a:sym typeface="Century Gothic"/>
              </a:rPr>
              <a:t>ir</a:t>
            </a:r>
            <a:r>
              <a:rPr lang="en-GB" sz="2000" kern="0" dirty="0">
                <a:solidFill>
                  <a:srgbClr val="4472C4">
                    <a:lumMod val="50000"/>
                  </a:srgbClr>
                </a:solidFill>
                <a:latin typeface="Century Gothic"/>
                <a:ea typeface="Century Gothic"/>
                <a:cs typeface="Century Gothic"/>
                <a:sym typeface="Century Gothic"/>
              </a:rPr>
              <a:t> (</a:t>
            </a:r>
            <a:r>
              <a:rPr lang="en-GB" sz="2000" kern="0" dirty="0" err="1">
                <a:solidFill>
                  <a:srgbClr val="4472C4">
                    <a:lumMod val="50000"/>
                  </a:srgbClr>
                </a:solidFill>
                <a:latin typeface="Century Gothic"/>
                <a:ea typeface="Century Gothic"/>
                <a:cs typeface="Century Gothic"/>
                <a:sym typeface="Century Gothic"/>
              </a:rPr>
              <a:t>vivir</a:t>
            </a:r>
            <a:r>
              <a:rPr lang="en-GB" sz="2000" kern="0" dirty="0">
                <a:solidFill>
                  <a:srgbClr val="4472C4">
                    <a:lumMod val="50000"/>
                  </a:srgbClr>
                </a:solidFill>
                <a:latin typeface="Century Gothic"/>
                <a:ea typeface="Century Gothic"/>
                <a:cs typeface="Century Gothic"/>
                <a:sym typeface="Century Gothic"/>
              </a:rPr>
              <a:t>):</a:t>
            </a:r>
          </a:p>
          <a:p>
            <a:pPr marL="342900" indent="-342900">
              <a:lnSpc>
                <a:spcPct val="107000"/>
              </a:lnSpc>
              <a:spcBef>
                <a:spcPts val="800"/>
              </a:spcBef>
              <a:buClr>
                <a:srgbClr val="000000"/>
              </a:buClr>
              <a:buSzPts val="2000"/>
              <a:buFont typeface="Noto Sans Symbols"/>
              <a:buChar char="∙"/>
            </a:pPr>
            <a:r>
              <a:rPr lang="en-GB" sz="2000" kern="0" dirty="0">
                <a:solidFill>
                  <a:srgbClr val="4472C4">
                    <a:lumMod val="50000"/>
                  </a:srgbClr>
                </a:solidFill>
                <a:latin typeface="Century Gothic"/>
                <a:ea typeface="Century Gothic"/>
                <a:cs typeface="Century Gothic"/>
                <a:sym typeface="Century Gothic"/>
              </a:rPr>
              <a:t>Remove -</a:t>
            </a:r>
            <a:r>
              <a:rPr lang="en-GB" sz="2000" kern="0" dirty="0" err="1">
                <a:solidFill>
                  <a:srgbClr val="4472C4">
                    <a:lumMod val="50000"/>
                  </a:srgbClr>
                </a:solidFill>
                <a:latin typeface="Century Gothic"/>
                <a:ea typeface="Century Gothic"/>
                <a:cs typeface="Century Gothic"/>
                <a:sym typeface="Century Gothic"/>
              </a:rPr>
              <a:t>er</a:t>
            </a:r>
            <a:r>
              <a:rPr lang="en-GB" sz="2000" kern="0" dirty="0">
                <a:solidFill>
                  <a:srgbClr val="4472C4">
                    <a:lumMod val="50000"/>
                  </a:srgbClr>
                </a:solidFill>
                <a:latin typeface="Century Gothic"/>
                <a:ea typeface="Century Gothic"/>
                <a:cs typeface="Century Gothic"/>
                <a:sym typeface="Century Gothic"/>
              </a:rPr>
              <a:t> / -</a:t>
            </a:r>
            <a:r>
              <a:rPr lang="en-GB" sz="2000" kern="0" dirty="0" err="1">
                <a:solidFill>
                  <a:srgbClr val="4472C4">
                    <a:lumMod val="50000"/>
                  </a:srgbClr>
                </a:solidFill>
                <a:latin typeface="Century Gothic"/>
                <a:ea typeface="Century Gothic"/>
                <a:cs typeface="Century Gothic"/>
                <a:sym typeface="Century Gothic"/>
              </a:rPr>
              <a:t>ir</a:t>
            </a:r>
            <a:r>
              <a:rPr lang="en-GB" sz="2000" kern="0" dirty="0">
                <a:solidFill>
                  <a:srgbClr val="4472C4">
                    <a:lumMod val="50000"/>
                  </a:srgbClr>
                </a:solidFill>
                <a:latin typeface="Century Gothic"/>
                <a:ea typeface="Century Gothic"/>
                <a:cs typeface="Century Gothic"/>
                <a:sym typeface="Century Gothic"/>
              </a:rPr>
              <a:t> and add </a:t>
            </a:r>
            <a:r>
              <a:rPr lang="en-GB" sz="2000" b="1" kern="0" dirty="0">
                <a:solidFill>
                  <a:srgbClr val="4472C4">
                    <a:lumMod val="50000"/>
                  </a:srgbClr>
                </a:solidFill>
                <a:latin typeface="Century Gothic"/>
                <a:ea typeface="Century Gothic"/>
                <a:cs typeface="Century Gothic"/>
                <a:sym typeface="Century Gothic"/>
              </a:rPr>
              <a:t>-</a:t>
            </a:r>
            <a:r>
              <a:rPr lang="en-GB" sz="2000" b="1" kern="0" dirty="0" err="1">
                <a:solidFill>
                  <a:srgbClr val="4472C4">
                    <a:lumMod val="50000"/>
                  </a:srgbClr>
                </a:solidFill>
                <a:latin typeface="Century Gothic"/>
                <a:ea typeface="Century Gothic"/>
                <a:cs typeface="Century Gothic"/>
                <a:sym typeface="Century Gothic"/>
              </a:rPr>
              <a:t>es</a:t>
            </a:r>
            <a:r>
              <a:rPr lang="en-GB" sz="2000" kern="0" dirty="0">
                <a:solidFill>
                  <a:srgbClr val="4472C4">
                    <a:lumMod val="50000"/>
                  </a:srgbClr>
                </a:solidFill>
                <a:latin typeface="Century Gothic"/>
                <a:ea typeface="Century Gothic"/>
                <a:cs typeface="Century Gothic"/>
                <a:sym typeface="Century Gothic"/>
              </a:rPr>
              <a:t> to talk to ‘you’ informally (e.g. your friend).</a:t>
            </a:r>
            <a:endParaRPr lang="en-GB" sz="2000" kern="0" dirty="0">
              <a:solidFill>
                <a:srgbClr val="4472C4">
                  <a:lumMod val="50000"/>
                </a:srgbClr>
              </a:solidFill>
              <a:cs typeface="Arial"/>
              <a:sym typeface="Arial"/>
            </a:endParaRPr>
          </a:p>
          <a:p>
            <a:pPr marL="342900" indent="-342900">
              <a:lnSpc>
                <a:spcPct val="107000"/>
              </a:lnSpc>
              <a:buClr>
                <a:srgbClr val="000000"/>
              </a:buClr>
              <a:buSzPts val="2000"/>
              <a:buFont typeface="Noto Sans Symbols"/>
              <a:buChar char="∙"/>
            </a:pPr>
            <a:r>
              <a:rPr lang="en-GB" sz="2000" kern="0" dirty="0">
                <a:solidFill>
                  <a:srgbClr val="4472C4">
                    <a:lumMod val="50000"/>
                  </a:srgbClr>
                </a:solidFill>
                <a:latin typeface="Century Gothic"/>
                <a:ea typeface="Century Gothic"/>
                <a:cs typeface="Century Gothic"/>
                <a:sym typeface="Century Gothic"/>
              </a:rPr>
              <a:t>Remove -</a:t>
            </a:r>
            <a:r>
              <a:rPr lang="en-GB" sz="2000" kern="0" dirty="0" err="1">
                <a:solidFill>
                  <a:srgbClr val="4472C4">
                    <a:lumMod val="50000"/>
                  </a:srgbClr>
                </a:solidFill>
                <a:latin typeface="Century Gothic"/>
                <a:ea typeface="Century Gothic"/>
                <a:cs typeface="Century Gothic"/>
                <a:sym typeface="Century Gothic"/>
              </a:rPr>
              <a:t>er</a:t>
            </a:r>
            <a:r>
              <a:rPr lang="en-GB" sz="2000" kern="0" dirty="0">
                <a:solidFill>
                  <a:srgbClr val="4472C4">
                    <a:lumMod val="50000"/>
                  </a:srgbClr>
                </a:solidFill>
                <a:latin typeface="Century Gothic"/>
                <a:ea typeface="Century Gothic"/>
                <a:cs typeface="Century Gothic"/>
                <a:sym typeface="Century Gothic"/>
              </a:rPr>
              <a:t> / -</a:t>
            </a:r>
            <a:r>
              <a:rPr lang="en-GB" sz="2000" kern="0" dirty="0" err="1">
                <a:solidFill>
                  <a:srgbClr val="4472C4">
                    <a:lumMod val="50000"/>
                  </a:srgbClr>
                </a:solidFill>
                <a:latin typeface="Century Gothic"/>
                <a:ea typeface="Century Gothic"/>
                <a:cs typeface="Century Gothic"/>
                <a:sym typeface="Century Gothic"/>
              </a:rPr>
              <a:t>ir</a:t>
            </a:r>
            <a:r>
              <a:rPr lang="en-GB" sz="2000" kern="0" dirty="0">
                <a:solidFill>
                  <a:srgbClr val="4472C4">
                    <a:lumMod val="50000"/>
                  </a:srgbClr>
                </a:solidFill>
                <a:latin typeface="Century Gothic"/>
                <a:ea typeface="Century Gothic"/>
                <a:cs typeface="Century Gothic"/>
                <a:sym typeface="Century Gothic"/>
              </a:rPr>
              <a:t> and add </a:t>
            </a:r>
            <a:r>
              <a:rPr lang="en-GB" sz="2000" b="1" kern="0" dirty="0">
                <a:solidFill>
                  <a:srgbClr val="4472C4">
                    <a:lumMod val="50000"/>
                  </a:srgbClr>
                </a:solidFill>
                <a:latin typeface="Century Gothic"/>
                <a:ea typeface="Century Gothic"/>
                <a:cs typeface="Century Gothic"/>
                <a:sym typeface="Century Gothic"/>
              </a:rPr>
              <a:t>-e</a:t>
            </a:r>
            <a:r>
              <a:rPr lang="en-GB" sz="2000" kern="0" dirty="0">
                <a:solidFill>
                  <a:srgbClr val="4472C4">
                    <a:lumMod val="50000"/>
                  </a:srgbClr>
                </a:solidFill>
                <a:latin typeface="Century Gothic"/>
                <a:ea typeface="Century Gothic"/>
                <a:cs typeface="Century Gothic"/>
                <a:sym typeface="Century Gothic"/>
              </a:rPr>
              <a:t> to talk to ‘you’ formally (e.g. in a job interview).</a:t>
            </a:r>
            <a:endParaRPr lang="en-GB" sz="2000" kern="0" dirty="0">
              <a:solidFill>
                <a:srgbClr val="4472C4">
                  <a:lumMod val="50000"/>
                </a:srgbClr>
              </a:solidFill>
              <a:cs typeface="Arial"/>
              <a:sym typeface="Arial"/>
            </a:endParaRPr>
          </a:p>
        </p:txBody>
      </p:sp>
      <p:sp>
        <p:nvSpPr>
          <p:cNvPr id="11" name="Rectangle 10"/>
          <p:cNvSpPr/>
          <p:nvPr/>
        </p:nvSpPr>
        <p:spPr>
          <a:xfrm>
            <a:off x="294640" y="4555700"/>
            <a:ext cx="11566260" cy="1717393"/>
          </a:xfrm>
          <a:prstGeom prst="rect">
            <a:avLst/>
          </a:prstGeom>
        </p:spPr>
        <p:txBody>
          <a:bodyPr wrap="square">
            <a:spAutoFit/>
          </a:bodyPr>
          <a:lstStyle/>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Compare:</a:t>
            </a:r>
          </a:p>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a:t>
            </a:r>
            <a:r>
              <a:rPr lang="en-GB" sz="2000" kern="0" dirty="0" err="1">
                <a:solidFill>
                  <a:srgbClr val="4472C4">
                    <a:lumMod val="50000"/>
                  </a:srgbClr>
                </a:solidFill>
                <a:latin typeface="Century Gothic"/>
                <a:ea typeface="Century Gothic"/>
                <a:cs typeface="Century Gothic"/>
                <a:sym typeface="Century Gothic"/>
              </a:rPr>
              <a:t>Entiend</a:t>
            </a:r>
            <a:r>
              <a:rPr lang="en-GB" sz="2000" b="1" kern="0" dirty="0" err="1">
                <a:solidFill>
                  <a:srgbClr val="4472C4">
                    <a:lumMod val="50000"/>
                  </a:srgbClr>
                </a:solidFill>
                <a:latin typeface="Century Gothic"/>
                <a:ea typeface="Century Gothic"/>
                <a:cs typeface="Century Gothic"/>
                <a:sym typeface="Century Gothic"/>
              </a:rPr>
              <a:t>e</a:t>
            </a:r>
            <a:r>
              <a:rPr lang="en-GB" sz="2000" kern="0" dirty="0">
                <a:solidFill>
                  <a:srgbClr val="4472C4">
                    <a:lumMod val="50000"/>
                  </a:srgbClr>
                </a:solidFill>
                <a:latin typeface="Century Gothic"/>
                <a:ea typeface="Century Gothic"/>
                <a:cs typeface="Century Gothic"/>
                <a:sym typeface="Century Gothic"/>
              </a:rPr>
              <a:t>? – Do you understand? (polite)</a:t>
            </a:r>
            <a:endParaRPr lang="en-GB" sz="2000" kern="0" dirty="0">
              <a:solidFill>
                <a:srgbClr val="4472C4">
                  <a:lumMod val="50000"/>
                </a:srgbClr>
              </a:solidFill>
              <a:cs typeface="Arial"/>
              <a:sym typeface="Arial"/>
            </a:endParaRPr>
          </a:p>
          <a:p>
            <a:pPr>
              <a:lnSpc>
                <a:spcPct val="107000"/>
              </a:lnSpc>
              <a:spcBef>
                <a:spcPts val="800"/>
              </a:spcBef>
              <a:buClr>
                <a:srgbClr val="000000"/>
              </a:buClr>
              <a:buFont typeface="Arial"/>
              <a:buNone/>
            </a:pPr>
            <a:r>
              <a:rPr lang="en-GB" sz="2000" kern="0" dirty="0">
                <a:solidFill>
                  <a:srgbClr val="4472C4">
                    <a:lumMod val="50000"/>
                  </a:srgbClr>
                </a:solidFill>
                <a:latin typeface="Century Gothic"/>
                <a:ea typeface="Century Gothic"/>
                <a:cs typeface="Century Gothic"/>
                <a:sym typeface="Century Gothic"/>
              </a:rPr>
              <a:t>¿</a:t>
            </a:r>
            <a:r>
              <a:rPr lang="en-GB" sz="2000" kern="0" dirty="0" err="1">
                <a:solidFill>
                  <a:srgbClr val="4472C4">
                    <a:lumMod val="50000"/>
                  </a:srgbClr>
                </a:solidFill>
                <a:latin typeface="Century Gothic"/>
                <a:ea typeface="Century Gothic"/>
                <a:cs typeface="Century Gothic"/>
                <a:sym typeface="Century Gothic"/>
              </a:rPr>
              <a:t>Entiend</a:t>
            </a:r>
            <a:r>
              <a:rPr lang="en-GB" sz="2000" b="1" kern="0" dirty="0" err="1">
                <a:solidFill>
                  <a:srgbClr val="4472C4">
                    <a:lumMod val="50000"/>
                  </a:srgbClr>
                </a:solidFill>
                <a:latin typeface="Century Gothic"/>
                <a:ea typeface="Century Gothic"/>
                <a:cs typeface="Century Gothic"/>
                <a:sym typeface="Century Gothic"/>
              </a:rPr>
              <a:t>es</a:t>
            </a:r>
            <a:r>
              <a:rPr lang="en-GB" sz="2000" kern="0" dirty="0">
                <a:solidFill>
                  <a:srgbClr val="4472C4">
                    <a:lumMod val="50000"/>
                  </a:srgbClr>
                </a:solidFill>
                <a:latin typeface="Century Gothic"/>
                <a:ea typeface="Century Gothic"/>
                <a:cs typeface="Century Gothic"/>
                <a:sym typeface="Century Gothic"/>
              </a:rPr>
              <a:t>? – Do you understand? (informal)</a:t>
            </a:r>
          </a:p>
          <a:p>
            <a:pPr>
              <a:lnSpc>
                <a:spcPct val="107000"/>
              </a:lnSpc>
              <a:spcBef>
                <a:spcPts val="800"/>
              </a:spcBef>
              <a:buClr>
                <a:srgbClr val="000000"/>
              </a:buClr>
              <a:buFont typeface="Arial"/>
              <a:buNone/>
            </a:pPr>
            <a:endParaRPr lang="en-GB" sz="2000" kern="0" dirty="0">
              <a:solidFill>
                <a:srgbClr val="4472C4">
                  <a:lumMod val="50000"/>
                </a:srgbClr>
              </a:solidFill>
              <a:latin typeface="Century Gothic"/>
              <a:ea typeface="Century Gothic"/>
              <a:cs typeface="Century Gothic"/>
              <a:sym typeface="Century Gothic"/>
            </a:endParaRPr>
          </a:p>
        </p:txBody>
      </p:sp>
      <p:sp>
        <p:nvSpPr>
          <p:cNvPr id="12" name="Rounded Rectangular Callout 11"/>
          <p:cNvSpPr/>
          <p:nvPr/>
        </p:nvSpPr>
        <p:spPr>
          <a:xfrm>
            <a:off x="8337975" y="1274725"/>
            <a:ext cx="3373120" cy="1483360"/>
          </a:xfrm>
          <a:prstGeom prst="wedgeRoundRectCallout">
            <a:avLst>
              <a:gd name="adj1" fmla="val -8784"/>
              <a:gd name="adj2" fmla="val 107021"/>
              <a:gd name="adj3" fmla="val 16667"/>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GB" sz="1400" kern="0" dirty="0">
                <a:solidFill>
                  <a:srgbClr val="FFFFFF"/>
                </a:solidFill>
                <a:latin typeface="Century Gothic" panose="020B0502020202020204" pitchFamily="34" charset="0"/>
                <a:sym typeface="Arial"/>
              </a:rPr>
              <a:t>The </a:t>
            </a:r>
            <a:r>
              <a:rPr lang="en-GB" sz="1400" b="1" kern="0" dirty="0">
                <a:solidFill>
                  <a:srgbClr val="FF6801"/>
                </a:solidFill>
                <a:latin typeface="Century Gothic" panose="020B0502020202020204" pitchFamily="34" charset="0"/>
                <a:sym typeface="Arial"/>
              </a:rPr>
              <a:t>-e </a:t>
            </a:r>
            <a:r>
              <a:rPr lang="en-GB" sz="1400" kern="0" dirty="0">
                <a:solidFill>
                  <a:srgbClr val="FFFFFF"/>
                </a:solidFill>
                <a:latin typeface="Century Gothic" panose="020B0502020202020204" pitchFamily="34" charset="0"/>
                <a:sym typeface="Arial"/>
              </a:rPr>
              <a:t>verb ending is the same as the ending for ‘he/she’. This might seem confusing, but normally it is clear whether the speaker is referring to you (polite) or he/she”</a:t>
            </a:r>
          </a:p>
        </p:txBody>
      </p:sp>
      <p:sp>
        <p:nvSpPr>
          <p:cNvPr id="13" name="Google Shape;74;p13"/>
          <p:cNvSpPr txBox="1"/>
          <p:nvPr/>
        </p:nvSpPr>
        <p:spPr>
          <a:xfrm>
            <a:off x="7673058" y="6463595"/>
            <a:ext cx="1986844" cy="276999"/>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GB" sz="1200" kern="0" dirty="0">
                <a:solidFill>
                  <a:srgbClr val="FFFFFF"/>
                </a:solidFill>
                <a:latin typeface="Century Gothic"/>
                <a:ea typeface="Century Gothic"/>
                <a:cs typeface="Century Gothic"/>
                <a:sym typeface="Century Gothic"/>
              </a:rPr>
              <a:t>Nick Avery</a:t>
            </a:r>
            <a:endParaRPr sz="1200" kern="0"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1579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p:nvPr/>
        </p:nvSpPr>
        <p:spPr>
          <a:xfrm>
            <a:off x="424846" y="658139"/>
            <a:ext cx="11533473" cy="981423"/>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Font typeface="Arial"/>
              <a:buNone/>
            </a:pPr>
            <a:r>
              <a:rPr lang="en-GB" sz="2400" kern="0" dirty="0">
                <a:solidFill>
                  <a:srgbClr val="4472C4">
                    <a:lumMod val="50000"/>
                  </a:srgbClr>
                </a:solidFill>
                <a:latin typeface="Century Gothic"/>
                <a:ea typeface="Century Gothic"/>
                <a:cs typeface="Century Gothic"/>
                <a:sym typeface="Century Gothic"/>
              </a:rPr>
              <a:t>Listen and decide if the following sentences are informal or polite. </a:t>
            </a:r>
            <a:br>
              <a:rPr lang="en-GB" sz="2400" kern="0" dirty="0">
                <a:solidFill>
                  <a:srgbClr val="4472C4">
                    <a:lumMod val="50000"/>
                  </a:srgbClr>
                </a:solidFill>
                <a:latin typeface="Century Gothic"/>
                <a:ea typeface="Century Gothic"/>
                <a:cs typeface="Century Gothic"/>
                <a:sym typeface="Century Gothic"/>
              </a:rPr>
            </a:br>
            <a:r>
              <a:rPr lang="en-GB" sz="2400" kern="0" dirty="0">
                <a:solidFill>
                  <a:srgbClr val="4472C4">
                    <a:lumMod val="50000"/>
                  </a:srgbClr>
                </a:solidFill>
                <a:latin typeface="Century Gothic"/>
                <a:ea typeface="Century Gothic"/>
                <a:cs typeface="Century Gothic"/>
                <a:sym typeface="Century Gothic"/>
              </a:rPr>
              <a:t>You can only work this out from the </a:t>
            </a:r>
            <a:r>
              <a:rPr lang="en-GB" sz="2400" b="1" kern="0" dirty="0">
                <a:solidFill>
                  <a:srgbClr val="4472C4">
                    <a:lumMod val="50000"/>
                  </a:srgbClr>
                </a:solidFill>
                <a:latin typeface="Century Gothic"/>
                <a:ea typeface="Century Gothic"/>
                <a:cs typeface="Century Gothic"/>
                <a:sym typeface="Century Gothic"/>
              </a:rPr>
              <a:t>verb ending</a:t>
            </a:r>
            <a:r>
              <a:rPr lang="en-GB" sz="2400" kern="0" dirty="0">
                <a:solidFill>
                  <a:srgbClr val="4472C4">
                    <a:lumMod val="50000"/>
                  </a:srgbClr>
                </a:solidFill>
                <a:latin typeface="Century Gothic"/>
                <a:ea typeface="Century Gothic"/>
                <a:cs typeface="Century Gothic"/>
                <a:sym typeface="Century Gothic"/>
              </a:rPr>
              <a:t>.</a:t>
            </a:r>
            <a:endParaRPr sz="2400" b="1" kern="0" dirty="0">
              <a:solidFill>
                <a:srgbClr val="4472C4">
                  <a:lumMod val="50000"/>
                </a:srgbClr>
              </a:solidFill>
              <a:latin typeface="Calibri"/>
              <a:ea typeface="Calibri"/>
              <a:cs typeface="Calibri"/>
              <a:sym typeface="Calibri"/>
            </a:endParaRPr>
          </a:p>
        </p:txBody>
      </p:sp>
      <p:graphicFrame>
        <p:nvGraphicFramePr>
          <p:cNvPr id="100" name="Google Shape;100;p16"/>
          <p:cNvGraphicFramePr/>
          <p:nvPr>
            <p:extLst>
              <p:ext uri="{D42A27DB-BD31-4B8C-83A1-F6EECF244321}">
                <p14:modId xmlns:p14="http://schemas.microsoft.com/office/powerpoint/2010/main" val="877068224"/>
              </p:ext>
            </p:extLst>
          </p:nvPr>
        </p:nvGraphicFramePr>
        <p:xfrm>
          <a:off x="1479550" y="2100787"/>
          <a:ext cx="8128025" cy="3517692"/>
        </p:xfrm>
        <a:graphic>
          <a:graphicData uri="http://schemas.openxmlformats.org/drawingml/2006/table">
            <a:tbl>
              <a:tblPr firstRow="1" bandRow="1">
                <a:noFill/>
              </a:tblPr>
              <a:tblGrid>
                <a:gridCol w="440125">
                  <a:extLst>
                    <a:ext uri="{9D8B030D-6E8A-4147-A177-3AD203B41FA5}">
                      <a16:colId xmlns:a16="http://schemas.microsoft.com/office/drawing/2014/main" xmlns="" val="20000"/>
                    </a:ext>
                  </a:extLst>
                </a:gridCol>
                <a:gridCol w="3843950">
                  <a:extLst>
                    <a:ext uri="{9D8B030D-6E8A-4147-A177-3AD203B41FA5}">
                      <a16:colId xmlns:a16="http://schemas.microsoft.com/office/drawing/2014/main" xmlns="" val="20001"/>
                    </a:ext>
                  </a:extLst>
                </a:gridCol>
                <a:gridCol w="3843950">
                  <a:extLst>
                    <a:ext uri="{9D8B030D-6E8A-4147-A177-3AD203B41FA5}">
                      <a16:colId xmlns:a16="http://schemas.microsoft.com/office/drawing/2014/main" xmlns="" val="20002"/>
                    </a:ext>
                  </a:extLst>
                </a:gridCol>
              </a:tblGrid>
              <a:tr h="586282">
                <a:tc>
                  <a:txBody>
                    <a:bodyPr/>
                    <a:lstStyle/>
                    <a:p>
                      <a:pPr marL="0" marR="0" lvl="0" indent="0" algn="l"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ea typeface="Century Gothic"/>
                          <a:cs typeface="Century Gothic"/>
                          <a:sym typeface="Century Gothic"/>
                        </a:rPr>
                        <a:t>Informal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tú</a:t>
                      </a:r>
                      <a:r>
                        <a:rPr lang="en-GB" sz="2000" dirty="0">
                          <a:solidFill>
                            <a:schemeClr val="accent5">
                              <a:lumMod val="50000"/>
                            </a:schemeClr>
                          </a:solidFill>
                          <a:latin typeface="Century Gothic" panose="020B0502020202020204" pitchFamily="34" charset="0"/>
                          <a:ea typeface="Century Gothic"/>
                          <a:cs typeface="Century Gothic"/>
                          <a:sym typeface="Century Gothic"/>
                        </a:rPr>
                        <a:t>)</a:t>
                      </a:r>
                      <a:endParaRPr sz="2000" dirty="0">
                        <a:solidFill>
                          <a:schemeClr val="accent5">
                            <a:lumMod val="50000"/>
                          </a:schemeClr>
                        </a:solidFill>
                        <a:latin typeface="Century Gothic" panose="020B0502020202020204" pitchFamily="34" charset="0"/>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ea typeface="Century Gothic"/>
                          <a:cs typeface="Century Gothic"/>
                          <a:sym typeface="Century Gothic"/>
                        </a:rPr>
                        <a:t>Formal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usted</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endParaRPr sz="2000" dirty="0">
                        <a:solidFill>
                          <a:schemeClr val="accent5">
                            <a:lumMod val="50000"/>
                          </a:schemeClr>
                        </a:solidFill>
                        <a:latin typeface="Century Gothic" panose="020B0502020202020204" pitchFamily="34" charset="0"/>
                        <a:ea typeface="Century Gothic"/>
                        <a:cs typeface="Century Gothic"/>
                        <a:sym typeface="Century Gothic"/>
                      </a:endParaRPr>
                    </a:p>
                  </a:txBody>
                  <a:tcPr marL="91450" marR="91450" marT="45725" marB="45725" anchor="ctr"/>
                </a:tc>
                <a:extLst>
                  <a:ext uri="{0D108BD9-81ED-4DB2-BD59-A6C34878D82A}">
                    <a16:rowId xmlns:a16="http://schemas.microsoft.com/office/drawing/2014/main" xmlns="" val="10000"/>
                  </a:ext>
                </a:extLst>
              </a:tr>
              <a:tr h="586282">
                <a:tc>
                  <a:txBody>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ea typeface="Century Gothic"/>
                          <a:cs typeface="Century Gothic"/>
                          <a:sym typeface="Century Gothic"/>
                        </a:rPr>
                        <a:t>1.</a:t>
                      </a:r>
                      <a:endParaRPr sz="2000" dirty="0">
                        <a:solidFill>
                          <a:schemeClr val="accent5">
                            <a:lumMod val="50000"/>
                          </a:schemeClr>
                        </a:solidFill>
                        <a:latin typeface="Century Gothic" panose="020B0502020202020204" pitchFamily="34" charset="0"/>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sz="2000">
                        <a:latin typeface="Century Gothic" panose="020B0502020202020204" pitchFamily="34" charset="0"/>
                        <a:ea typeface="Century Gothic"/>
                        <a:cs typeface="Century Gothic"/>
                        <a:sym typeface="Century Gothic"/>
                      </a:endParaRPr>
                    </a:p>
                  </a:txBody>
                  <a:tcPr marL="91450" marR="91450" marT="45725" marB="45725"/>
                </a:tc>
                <a:extLst>
                  <a:ext uri="{0D108BD9-81ED-4DB2-BD59-A6C34878D82A}">
                    <a16:rowId xmlns:a16="http://schemas.microsoft.com/office/drawing/2014/main" xmlns="" val="10001"/>
                  </a:ext>
                </a:extLst>
              </a:tr>
              <a:tr h="586282">
                <a:tc>
                  <a:txBody>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ea typeface="Century Gothic"/>
                          <a:cs typeface="Century Gothic"/>
                          <a:sym typeface="Century Gothic"/>
                        </a:rPr>
                        <a:t>2.</a:t>
                      </a:r>
                      <a:endParaRPr sz="2000" dirty="0">
                        <a:solidFill>
                          <a:schemeClr val="accent5">
                            <a:lumMod val="50000"/>
                          </a:schemeClr>
                        </a:solidFill>
                        <a:latin typeface="Century Gothic" panose="020B0502020202020204" pitchFamily="34" charset="0"/>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extLst>
                  <a:ext uri="{0D108BD9-81ED-4DB2-BD59-A6C34878D82A}">
                    <a16:rowId xmlns:a16="http://schemas.microsoft.com/office/drawing/2014/main" xmlns="" val="10002"/>
                  </a:ext>
                </a:extLst>
              </a:tr>
              <a:tr h="586282">
                <a:tc>
                  <a:txBody>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ea typeface="Century Gothic"/>
                          <a:cs typeface="Century Gothic"/>
                          <a:sym typeface="Century Gothic"/>
                        </a:rPr>
                        <a:t>3.</a:t>
                      </a:r>
                      <a:endParaRPr sz="2000" dirty="0">
                        <a:solidFill>
                          <a:schemeClr val="accent5">
                            <a:lumMod val="50000"/>
                          </a:schemeClr>
                        </a:solidFill>
                        <a:latin typeface="Century Gothic" panose="020B0502020202020204" pitchFamily="34" charset="0"/>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wentieth Century"/>
                        <a:buNone/>
                      </a:pPr>
                      <a:endParaRPr sz="2000" dirty="0">
                        <a:latin typeface="Century Gothic" panose="020B0502020202020204" pitchFamily="34" charset="0"/>
                        <a:ea typeface="Century Gothic"/>
                        <a:cs typeface="Century Gothic"/>
                        <a:sym typeface="Century Gothic"/>
                      </a:endParaRPr>
                    </a:p>
                  </a:txBody>
                  <a:tcPr marL="91450" marR="91450" marT="45725" marB="45725"/>
                </a:tc>
                <a:extLst>
                  <a:ext uri="{0D108BD9-81ED-4DB2-BD59-A6C34878D82A}">
                    <a16:rowId xmlns:a16="http://schemas.microsoft.com/office/drawing/2014/main" xmlns="" val="10003"/>
                  </a:ext>
                </a:extLst>
              </a:tr>
              <a:tr h="586282">
                <a:tc>
                  <a:txBody>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ea typeface="Century Gothic"/>
                          <a:cs typeface="Century Gothic"/>
                          <a:sym typeface="Century Gothic"/>
                        </a:rPr>
                        <a:t>4.</a:t>
                      </a:r>
                      <a:endParaRPr sz="2000" dirty="0">
                        <a:solidFill>
                          <a:schemeClr val="accent5">
                            <a:lumMod val="50000"/>
                          </a:schemeClr>
                        </a:solidFill>
                        <a:latin typeface="Century Gothic" panose="020B0502020202020204" pitchFamily="34" charset="0"/>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extLst>
                  <a:ext uri="{0D108BD9-81ED-4DB2-BD59-A6C34878D82A}">
                    <a16:rowId xmlns:a16="http://schemas.microsoft.com/office/drawing/2014/main" xmlns="" val="10004"/>
                  </a:ext>
                </a:extLst>
              </a:tr>
              <a:tr h="586282">
                <a:tc>
                  <a:txBody>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ea typeface="Century Gothic"/>
                          <a:cs typeface="Century Gothic"/>
                          <a:sym typeface="Century Gothic"/>
                        </a:rPr>
                        <a:t>5.</a:t>
                      </a:r>
                      <a:endParaRPr sz="2000" dirty="0">
                        <a:solidFill>
                          <a:schemeClr val="accent5">
                            <a:lumMod val="50000"/>
                          </a:schemeClr>
                        </a:solidFill>
                        <a:latin typeface="Century Gothic" panose="020B0502020202020204" pitchFamily="34" charset="0"/>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Twentieth Century"/>
                        <a:buNone/>
                      </a:pPr>
                      <a:endParaRPr sz="2000">
                        <a:latin typeface="Century Gothic" panose="020B0502020202020204" pitchFamily="34" charset="0"/>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endParaRPr sz="2000" dirty="0">
                        <a:latin typeface="Century Gothic" panose="020B0502020202020204" pitchFamily="34" charset="0"/>
                        <a:ea typeface="Century Gothic"/>
                        <a:cs typeface="Century Gothic"/>
                        <a:sym typeface="Century Gothic"/>
                      </a:endParaRPr>
                    </a:p>
                  </a:txBody>
                  <a:tcPr marL="91450" marR="91450" marT="45725" marB="45725"/>
                </a:tc>
                <a:extLst>
                  <a:ext uri="{0D108BD9-81ED-4DB2-BD59-A6C34878D82A}">
                    <a16:rowId xmlns:a16="http://schemas.microsoft.com/office/drawing/2014/main" xmlns="" val="10005"/>
                  </a:ext>
                </a:extLst>
              </a:tr>
            </a:tbl>
          </a:graphicData>
        </a:graphic>
      </p:graphicFrame>
      <p:sp>
        <p:nvSpPr>
          <p:cNvPr id="4" name="TextBox 3"/>
          <p:cNvSpPr txBox="1"/>
          <p:nvPr/>
        </p:nvSpPr>
        <p:spPr>
          <a:xfrm>
            <a:off x="7112000" y="2667378"/>
            <a:ext cx="863600"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5" name="TextBox 4"/>
          <p:cNvSpPr txBox="1"/>
          <p:nvPr/>
        </p:nvSpPr>
        <p:spPr>
          <a:xfrm>
            <a:off x="3180080" y="3252153"/>
            <a:ext cx="863600"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6" name="TextBox 5"/>
          <p:cNvSpPr txBox="1"/>
          <p:nvPr/>
        </p:nvSpPr>
        <p:spPr>
          <a:xfrm>
            <a:off x="7030720" y="3859633"/>
            <a:ext cx="863600"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7" name="TextBox 6"/>
          <p:cNvSpPr txBox="1"/>
          <p:nvPr/>
        </p:nvSpPr>
        <p:spPr>
          <a:xfrm>
            <a:off x="7030720" y="4439838"/>
            <a:ext cx="863600"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8" name="TextBox 7"/>
          <p:cNvSpPr txBox="1"/>
          <p:nvPr/>
        </p:nvSpPr>
        <p:spPr>
          <a:xfrm>
            <a:off x="3180080" y="4986109"/>
            <a:ext cx="863600"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Bookshelf Symbol 7" panose="05010101010101010101" pitchFamily="2" charset="2"/>
                <a:cs typeface="Arial"/>
                <a:sym typeface="Arial"/>
              </a:rPr>
              <a:t>p</a:t>
            </a:r>
          </a:p>
        </p:txBody>
      </p:sp>
      <p:sp>
        <p:nvSpPr>
          <p:cNvPr id="9" name="Google Shape;74;p13"/>
          <p:cNvSpPr txBox="1"/>
          <p:nvPr/>
        </p:nvSpPr>
        <p:spPr>
          <a:xfrm>
            <a:off x="7673058" y="6463595"/>
            <a:ext cx="1986844" cy="276999"/>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GB" sz="1200" kern="0" dirty="0">
                <a:solidFill>
                  <a:srgbClr val="FFFFFF"/>
                </a:solidFill>
                <a:latin typeface="Century Gothic"/>
                <a:ea typeface="Century Gothic"/>
                <a:cs typeface="Century Gothic"/>
                <a:sym typeface="Century Gothic"/>
              </a:rPr>
              <a:t>Nick Avery</a:t>
            </a:r>
            <a:endParaRPr sz="1200" kern="0"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9880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Output activities (trapping the forms)</a:t>
            </a:r>
          </a:p>
        </p:txBody>
      </p:sp>
      <p:sp>
        <p:nvSpPr>
          <p:cNvPr id="5" name="Content Placeholder 2"/>
          <p:cNvSpPr txBox="1">
            <a:spLocks/>
          </p:cNvSpPr>
          <p:nvPr/>
        </p:nvSpPr>
        <p:spPr>
          <a:xfrm>
            <a:off x="676775" y="1636849"/>
            <a:ext cx="1138688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E87D1E"/>
              </a:buClr>
              <a:buSzPts val="2000"/>
              <a:buFont typeface="Arial" panose="020B0604020202020204" pitchFamily="34" charset="0"/>
              <a:buNone/>
            </a:pPr>
            <a:r>
              <a:rPr lang="en-GB" b="1" i="1" dirty="0">
                <a:solidFill>
                  <a:srgbClr val="104F75"/>
                </a:solidFill>
                <a:ea typeface="Calibri"/>
                <a:cs typeface="Calibri"/>
                <a:sym typeface="Calibri"/>
              </a:rPr>
              <a:t>Key grammar recommendations from the Pedagogy Review</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Provide an explicit but succinct description of the grammatical feature to be taught</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Provide practice of the grammar point in ‘input language’ (reading / listening)</a:t>
            </a:r>
          </a:p>
          <a:p>
            <a:pPr>
              <a:buClr>
                <a:srgbClr val="E87D1E"/>
              </a:buClr>
              <a:buSzPts val="2000"/>
              <a:buFont typeface="Noto Sans Symbols"/>
              <a:buChar char="▪"/>
            </a:pPr>
            <a:r>
              <a:rPr lang="en-GB" b="1" dirty="0">
                <a:solidFill>
                  <a:srgbClr val="104F75"/>
                </a:solidFill>
                <a:ea typeface="Calibri"/>
                <a:cs typeface="Calibri"/>
                <a:sym typeface="Calibri"/>
              </a:rPr>
              <a:t>Provide practice in productive use of the features being taught</a:t>
            </a:r>
            <a:endParaRPr lang="en-GB" b="1"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Practice productive use in free writing and speech in a range of contexts</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Utilise standard grammatical terminology</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Build on knowledge developed at key stage 2</a:t>
            </a:r>
            <a:endParaRPr lang="en-GB" dirty="0">
              <a:solidFill>
                <a:srgbClr val="4472C4">
                  <a:lumMod val="50000"/>
                </a:srgbClr>
              </a:solidFill>
            </a:endParaRPr>
          </a:p>
          <a:p>
            <a:endParaRPr lang="en-GB" dirty="0">
              <a:solidFill>
                <a:srgbClr val="4472C4">
                  <a:lumMod val="50000"/>
                </a:srgbClr>
              </a:solidFill>
            </a:endParaRPr>
          </a:p>
        </p:txBody>
      </p:sp>
    </p:spTree>
    <p:extLst>
      <p:ext uri="{BB962C8B-B14F-4D97-AF65-F5344CB8AC3E}">
        <p14:creationId xmlns:p14="http://schemas.microsoft.com/office/powerpoint/2010/main" val="180357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1034" y="296768"/>
            <a:ext cx="4291670" cy="5961157"/>
          </a:xfrm>
          <a:prstGeom prst="rect">
            <a:avLst/>
          </a:prstGeom>
          <a:effectLst>
            <a:outerShdw blurRad="50800" dist="38100" dir="5400000" algn="t" rotWithShape="0">
              <a:prstClr val="black">
                <a:alpha val="40000"/>
              </a:prstClr>
            </a:outerShdw>
          </a:effectLst>
        </p:spPr>
      </p:pic>
      <p:sp>
        <p:nvSpPr>
          <p:cNvPr id="3" name="Title 2"/>
          <p:cNvSpPr>
            <a:spLocks noGrp="1"/>
          </p:cNvSpPr>
          <p:nvPr>
            <p:ph type="title"/>
          </p:nvPr>
        </p:nvSpPr>
        <p:spPr>
          <a:xfrm>
            <a:off x="839788" y="457200"/>
            <a:ext cx="5371826" cy="1600200"/>
          </a:xfrm>
        </p:spPr>
        <p:txBody>
          <a:bodyPr anchor="ctr"/>
          <a:lstStyle/>
          <a:p>
            <a:r>
              <a:rPr lang="en-GB" dirty="0"/>
              <a:t>Adjectival agreement</a:t>
            </a:r>
            <a:br>
              <a:rPr lang="en-GB" dirty="0"/>
            </a:br>
            <a:r>
              <a:rPr lang="en-GB" dirty="0"/>
              <a:t>(French)</a:t>
            </a:r>
          </a:p>
        </p:txBody>
      </p:sp>
      <p:sp>
        <p:nvSpPr>
          <p:cNvPr id="5" name="Text Placeholder 4"/>
          <p:cNvSpPr>
            <a:spLocks noGrp="1"/>
          </p:cNvSpPr>
          <p:nvPr>
            <p:ph type="body" sz="half" idx="2"/>
          </p:nvPr>
        </p:nvSpPr>
        <p:spPr>
          <a:xfrm>
            <a:off x="839788" y="2057400"/>
            <a:ext cx="5907853" cy="3811588"/>
          </a:xfrm>
        </p:spPr>
        <p:txBody>
          <a:bodyPr>
            <a:normAutofit/>
          </a:bodyPr>
          <a:lstStyle/>
          <a:p>
            <a:pPr marL="285750" indent="-285750">
              <a:buFont typeface="Wingdings" panose="05000000000000000000" pitchFamily="2" charset="2"/>
              <a:buChar char="§"/>
            </a:pPr>
            <a:r>
              <a:rPr lang="en-GB" sz="2000" dirty="0"/>
              <a:t>Focus in on one colour</a:t>
            </a:r>
          </a:p>
          <a:p>
            <a:pPr marL="285750" indent="-285750">
              <a:buFont typeface="Wingdings" panose="05000000000000000000" pitchFamily="2" charset="2"/>
              <a:buChar char="§"/>
            </a:pPr>
            <a:r>
              <a:rPr lang="en-GB" sz="2000" dirty="0"/>
              <a:t>Choose a colour where some of the changes are audible (violet(s), </a:t>
            </a:r>
            <a:r>
              <a:rPr lang="en-GB" sz="2000" dirty="0" err="1"/>
              <a:t>violette</a:t>
            </a:r>
            <a:r>
              <a:rPr lang="en-GB" sz="2000" dirty="0"/>
              <a:t>(s))</a:t>
            </a:r>
          </a:p>
          <a:p>
            <a:pPr marL="285750" indent="-285750">
              <a:buFont typeface="Wingdings" panose="05000000000000000000" pitchFamily="2" charset="2"/>
              <a:buChar char="§"/>
            </a:pPr>
            <a:r>
              <a:rPr lang="en-GB" sz="2000" dirty="0"/>
              <a:t>Practise in writing as well as speaking, to ensure that all the changes are practised</a:t>
            </a:r>
          </a:p>
        </p:txBody>
      </p:sp>
    </p:spTree>
    <p:extLst>
      <p:ext uri="{BB962C8B-B14F-4D97-AF65-F5344CB8AC3E}">
        <p14:creationId xmlns:p14="http://schemas.microsoft.com/office/powerpoint/2010/main" val="608165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24" y="362050"/>
            <a:ext cx="11928676" cy="1325563"/>
          </a:xfrm>
        </p:spPr>
        <p:txBody>
          <a:bodyPr>
            <a:normAutofit/>
          </a:bodyPr>
          <a:lstStyle/>
          <a:p>
            <a:r>
              <a:rPr lang="en-GB" dirty="0"/>
              <a:t>10 </a:t>
            </a:r>
            <a:r>
              <a:rPr lang="en-GB" sz="2400" b="1" dirty="0">
                <a:solidFill>
                  <a:srgbClr val="EA5F00"/>
                </a:solidFill>
              </a:rPr>
              <a:t>little</a:t>
            </a:r>
            <a:r>
              <a:rPr lang="en-GB" dirty="0"/>
              <a:t> changes that make a </a:t>
            </a:r>
            <a:r>
              <a:rPr lang="en-GB" b="1" dirty="0">
                <a:solidFill>
                  <a:srgbClr val="EA5F00"/>
                </a:solidFill>
              </a:rPr>
              <a:t>BIG</a:t>
            </a:r>
            <a:r>
              <a:rPr lang="en-GB" dirty="0"/>
              <a:t> difference</a:t>
            </a:r>
          </a:p>
        </p:txBody>
      </p:sp>
      <p:sp>
        <p:nvSpPr>
          <p:cNvPr id="3" name="Content Placeholder 2"/>
          <p:cNvSpPr>
            <a:spLocks noGrp="1"/>
          </p:cNvSpPr>
          <p:nvPr>
            <p:ph idx="1"/>
          </p:nvPr>
        </p:nvSpPr>
        <p:spPr>
          <a:xfrm>
            <a:off x="490960" y="1458410"/>
            <a:ext cx="6679861" cy="5000264"/>
          </a:xfrm>
        </p:spPr>
        <p:txBody>
          <a:bodyPr>
            <a:normAutofit fontScale="85000" lnSpcReduction="20000"/>
          </a:bodyPr>
          <a:lstStyle/>
          <a:p>
            <a:pPr>
              <a:buFont typeface="Wingdings" panose="05000000000000000000" pitchFamily="2" charset="2"/>
              <a:buChar char="§"/>
            </a:pPr>
            <a:r>
              <a:rPr lang="en-GB" dirty="0"/>
              <a:t>Phonics </a:t>
            </a:r>
          </a:p>
          <a:p>
            <a:pPr lvl="1">
              <a:buFont typeface="Wingdings" panose="05000000000000000000" pitchFamily="2" charset="2"/>
              <a:buChar char="§"/>
            </a:pPr>
            <a:r>
              <a:rPr lang="en-GB" dirty="0"/>
              <a:t>high-frequency ‘source’ words</a:t>
            </a:r>
          </a:p>
          <a:p>
            <a:pPr lvl="1">
              <a:buFont typeface="Wingdings" panose="05000000000000000000" pitchFamily="2" charset="2"/>
              <a:buChar char="§"/>
            </a:pPr>
            <a:r>
              <a:rPr lang="en-GB" dirty="0"/>
              <a:t>staged roll out with more intensive practice activities (and systematic revisiting)</a:t>
            </a:r>
          </a:p>
          <a:p>
            <a:pPr lvl="1">
              <a:buFont typeface="Wingdings" panose="05000000000000000000" pitchFamily="2" charset="2"/>
              <a:buChar char="§"/>
            </a:pPr>
            <a:r>
              <a:rPr lang="en-GB" dirty="0"/>
              <a:t>much more time for French</a:t>
            </a:r>
          </a:p>
          <a:p>
            <a:pPr lvl="1">
              <a:buFont typeface="Wingdings" panose="05000000000000000000" pitchFamily="2" charset="2"/>
              <a:buChar char="§"/>
            </a:pPr>
            <a:endParaRPr lang="en-GB" dirty="0"/>
          </a:p>
          <a:p>
            <a:pPr>
              <a:buFont typeface="Wingdings" panose="05000000000000000000" pitchFamily="2" charset="2"/>
              <a:buChar char="§"/>
            </a:pPr>
            <a:r>
              <a:rPr lang="en-GB" dirty="0"/>
              <a:t>Vocabulary</a:t>
            </a:r>
          </a:p>
          <a:p>
            <a:pPr lvl="1">
              <a:buFont typeface="Wingdings" panose="05000000000000000000" pitchFamily="2" charset="2"/>
              <a:buChar char="§"/>
            </a:pPr>
            <a:r>
              <a:rPr lang="en-GB" dirty="0"/>
              <a:t>the frequency principle</a:t>
            </a:r>
          </a:p>
          <a:p>
            <a:pPr lvl="1">
              <a:buFont typeface="Wingdings" panose="05000000000000000000" pitchFamily="2" charset="2"/>
              <a:buChar char="§"/>
            </a:pPr>
            <a:r>
              <a:rPr lang="en-GB" dirty="0"/>
              <a:t>the verb lexicon</a:t>
            </a:r>
          </a:p>
          <a:p>
            <a:pPr lvl="1">
              <a:buFont typeface="Wingdings" panose="05000000000000000000" pitchFamily="2" charset="2"/>
              <a:buChar char="§"/>
            </a:pPr>
            <a:r>
              <a:rPr lang="en-GB" dirty="0"/>
              <a:t>mixed word class vocabulary sets</a:t>
            </a:r>
          </a:p>
          <a:p>
            <a:pPr lvl="1">
              <a:buFont typeface="Wingdings" panose="05000000000000000000" pitchFamily="2" charset="2"/>
              <a:buChar char="§"/>
            </a:pPr>
            <a:r>
              <a:rPr lang="en-GB" dirty="0"/>
              <a:t>developing depth (e.g. through information gaps)</a:t>
            </a:r>
          </a:p>
          <a:p>
            <a:pPr lvl="1">
              <a:buFont typeface="Wingdings" panose="05000000000000000000" pitchFamily="2" charset="2"/>
              <a:buChar char="§"/>
            </a:pPr>
            <a:r>
              <a:rPr lang="en-GB" dirty="0"/>
              <a:t>Systematic 4-stage revisiting (within a week, within a month, within a term, within a year)</a:t>
            </a:r>
            <a:br>
              <a:rPr lang="en-GB" dirty="0"/>
            </a:br>
            <a:endParaRPr lang="en-GB" dirty="0"/>
          </a:p>
          <a:p>
            <a:pPr>
              <a:buFont typeface="Wingdings" panose="05000000000000000000" pitchFamily="2" charset="2"/>
              <a:buChar char="§"/>
            </a:pPr>
            <a:r>
              <a:rPr lang="en-GB" dirty="0"/>
              <a:t>Grammar</a:t>
            </a:r>
          </a:p>
          <a:p>
            <a:pPr lvl="1">
              <a:buFont typeface="Wingdings" panose="05000000000000000000" pitchFamily="2" charset="2"/>
              <a:buChar char="§"/>
            </a:pPr>
            <a:r>
              <a:rPr lang="en-GB" dirty="0"/>
              <a:t>verb paradigms (staging / minimal pairs)</a:t>
            </a:r>
          </a:p>
          <a:p>
            <a:pPr lvl="1">
              <a:buFont typeface="Wingdings" panose="05000000000000000000" pitchFamily="2" charset="2"/>
              <a:buChar char="§"/>
            </a:pPr>
            <a:r>
              <a:rPr lang="en-GB" dirty="0"/>
              <a:t>input processing</a:t>
            </a:r>
          </a:p>
          <a:p>
            <a:pPr lvl="1">
              <a:buFont typeface="Wingdings" panose="05000000000000000000" pitchFamily="2" charset="2"/>
              <a:buChar char="§"/>
            </a:pPr>
            <a:r>
              <a:rPr lang="en-GB" dirty="0"/>
              <a:t>output activities (trapping the forms)</a:t>
            </a:r>
          </a:p>
        </p:txBody>
      </p:sp>
      <p:sp>
        <p:nvSpPr>
          <p:cNvPr id="4" name="Rounded Rectangle 3"/>
          <p:cNvSpPr/>
          <p:nvPr/>
        </p:nvSpPr>
        <p:spPr>
          <a:xfrm>
            <a:off x="7425559" y="3168868"/>
            <a:ext cx="4477407" cy="2695903"/>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All NCELP resources and CPD materials are here: </a:t>
            </a:r>
            <a:r>
              <a:rPr lang="en-GB" sz="2400" dirty="0">
                <a:hlinkClick r:id="rId3"/>
              </a:rPr>
              <a:t>https://resources.ncelp.org/</a:t>
            </a:r>
            <a:r>
              <a:rPr lang="en-GB" sz="2400" b="1" dirty="0">
                <a:solidFill>
                  <a:schemeClr val="bg1"/>
                </a:solidFill>
                <a:latin typeface="Century Gothic" panose="020B0502020202020204" pitchFamily="34" charset="0"/>
              </a:rPr>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 There is a fully searchable resource portal.</a:t>
            </a:r>
          </a:p>
        </p:txBody>
      </p:sp>
    </p:spTree>
    <p:extLst>
      <p:ext uri="{BB962C8B-B14F-4D97-AF65-F5344CB8AC3E}">
        <p14:creationId xmlns:p14="http://schemas.microsoft.com/office/powerpoint/2010/main" val="4172380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French </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ext uri="{D42A27DB-BD31-4B8C-83A1-F6EECF244321}">
                <p14:modId xmlns:p14="http://schemas.microsoft.com/office/powerpoint/2010/main" val="2398489889"/>
              </p:ext>
            </p:extLst>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extLst>
                    <a:ext uri="{9D8B030D-6E8A-4147-A177-3AD203B41FA5}">
                      <a16:colId xmlns:a16="http://schemas.microsoft.com/office/drawing/2014/main" xmlns="" val="20000"/>
                    </a:ext>
                  </a:extLst>
                </a:gridCol>
                <a:gridCol w="1750817">
                  <a:extLst>
                    <a:ext uri="{9D8B030D-6E8A-4147-A177-3AD203B41FA5}">
                      <a16:colId xmlns:a16="http://schemas.microsoft.com/office/drawing/2014/main" xmlns="" val="20001"/>
                    </a:ext>
                  </a:extLst>
                </a:gridCol>
                <a:gridCol w="1169186">
                  <a:extLst>
                    <a:ext uri="{9D8B030D-6E8A-4147-A177-3AD203B41FA5}">
                      <a16:colId xmlns:a16="http://schemas.microsoft.com/office/drawing/2014/main" xmlns="" val="20002"/>
                    </a:ext>
                  </a:extLst>
                </a:gridCol>
                <a:gridCol w="1233048">
                  <a:extLst>
                    <a:ext uri="{9D8B030D-6E8A-4147-A177-3AD203B41FA5}">
                      <a16:colId xmlns:a16="http://schemas.microsoft.com/office/drawing/2014/main" xmlns="" val="20003"/>
                    </a:ext>
                  </a:extLst>
                </a:gridCol>
                <a:gridCol w="1105324">
                  <a:extLst>
                    <a:ext uri="{9D8B030D-6E8A-4147-A177-3AD203B41FA5}">
                      <a16:colId xmlns:a16="http://schemas.microsoft.com/office/drawing/2014/main" xmlns="" val="20004"/>
                    </a:ext>
                  </a:extLst>
                </a:gridCol>
                <a:gridCol w="1973542">
                  <a:extLst>
                    <a:ext uri="{9D8B030D-6E8A-4147-A177-3AD203B41FA5}">
                      <a16:colId xmlns:a16="http://schemas.microsoft.com/office/drawing/2014/main" xmlns="" val="20005"/>
                    </a:ext>
                  </a:extLst>
                </a:gridCol>
                <a:gridCol w="1479610">
                  <a:extLst>
                    <a:ext uri="{9D8B030D-6E8A-4147-A177-3AD203B41FA5}">
                      <a16:colId xmlns:a16="http://schemas.microsoft.com/office/drawing/2014/main" xmlns="" val="20006"/>
                    </a:ext>
                  </a:extLst>
                </a:gridCol>
                <a:gridCol w="1726576">
                  <a:extLst>
                    <a:ext uri="{9D8B030D-6E8A-4147-A177-3AD203B41FA5}">
                      <a16:colId xmlns:a16="http://schemas.microsoft.com/office/drawing/2014/main" xmlns="" val="20007"/>
                    </a:ext>
                  </a:extLst>
                </a:gridCol>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extLst>
                  <a:ext uri="{0D108BD9-81ED-4DB2-BD59-A6C34878D82A}">
                    <a16:rowId xmlns:a16="http://schemas.microsoft.com/office/drawing/2014/main" xmlns="" val="10001"/>
                  </a:ext>
                </a:extLst>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extLst>
                  <a:ext uri="{0D108BD9-81ED-4DB2-BD59-A6C34878D82A}">
                    <a16:rowId xmlns:a16="http://schemas.microsoft.com/office/drawing/2014/main" xmlns="" val="10002"/>
                  </a:ext>
                </a:extLst>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extLst>
                  <a:ext uri="{0D108BD9-81ED-4DB2-BD59-A6C34878D82A}">
                    <a16:rowId xmlns:a16="http://schemas.microsoft.com/office/drawing/2014/main" xmlns="" val="10003"/>
                  </a:ext>
                </a:extLst>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extLst>
                  <a:ext uri="{0D108BD9-81ED-4DB2-BD59-A6C34878D82A}">
                    <a16:rowId xmlns:a16="http://schemas.microsoft.com/office/drawing/2014/main" xmlns="" val="10004"/>
                  </a:ext>
                </a:extLst>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extLst>
                  <a:ext uri="{0D108BD9-81ED-4DB2-BD59-A6C34878D82A}">
                    <a16:rowId xmlns:a16="http://schemas.microsoft.com/office/drawing/2014/main" xmlns="" val="10005"/>
                  </a:ext>
                </a:extLst>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extLst>
                  <a:ext uri="{0D108BD9-81ED-4DB2-BD59-A6C34878D82A}">
                    <a16:rowId xmlns:a16="http://schemas.microsoft.com/office/drawing/2014/main" xmlns="" val="10006"/>
                  </a:ext>
                </a:extLst>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extLst>
                  <a:ext uri="{0D108BD9-81ED-4DB2-BD59-A6C34878D82A}">
                    <a16:rowId xmlns:a16="http://schemas.microsoft.com/office/drawing/2014/main" xmlns="" val="10007"/>
                  </a:ext>
                </a:extLst>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extLst>
                  <a:ext uri="{0D108BD9-81ED-4DB2-BD59-A6C34878D82A}">
                    <a16:rowId xmlns:a16="http://schemas.microsoft.com/office/drawing/2014/main" xmlns="" val="10008"/>
                  </a:ext>
                </a:extLst>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extLst>
                  <a:ext uri="{0D108BD9-81ED-4DB2-BD59-A6C34878D82A}">
                    <a16:rowId xmlns:a16="http://schemas.microsoft.com/office/drawing/2014/main" xmlns="" val="10009"/>
                  </a:ext>
                </a:extLst>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extLst>
                  <a:ext uri="{0D108BD9-81ED-4DB2-BD59-A6C34878D82A}">
                    <a16:rowId xmlns:a16="http://schemas.microsoft.com/office/drawing/2014/main" xmlns="" val="10010"/>
                  </a:ext>
                </a:extLst>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extLst>
                  <a:ext uri="{0D108BD9-81ED-4DB2-BD59-A6C34878D82A}">
                    <a16:rowId xmlns:a16="http://schemas.microsoft.com/office/drawing/2014/main" xmlns="" val="10011"/>
                  </a:ext>
                </a:extLst>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0012"/>
                  </a:ext>
                </a:extLst>
              </a:tr>
            </a:tbl>
          </a:graphicData>
        </a:graphic>
      </p:graphicFrame>
      <p:sp>
        <p:nvSpPr>
          <p:cNvPr id="5" name="TextBox 4"/>
          <p:cNvSpPr txBox="1"/>
          <p:nvPr/>
        </p:nvSpPr>
        <p:spPr>
          <a:xfrm>
            <a:off x="7187877"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6885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6089" y="156165"/>
            <a:ext cx="1538686" cy="1377790"/>
          </a:xfrm>
          <a:prstGeom prst="rect">
            <a:avLst/>
          </a:prstGeom>
        </p:spPr>
      </p:pic>
      <p:graphicFrame>
        <p:nvGraphicFramePr>
          <p:cNvPr id="9" name="Table 8">
            <a:extLst>
              <a:ext uri="{FF2B5EF4-FFF2-40B4-BE49-F238E27FC236}">
                <a16:creationId xmlns:a16="http://schemas.microsoft.com/office/drawing/2014/main" xmlns="" id="{5B00EE11-9068-4E74-8438-3F6BE68244BD}"/>
              </a:ext>
            </a:extLst>
          </p:cNvPr>
          <p:cNvGraphicFramePr>
            <a:graphicFrameLocks noGrp="1"/>
          </p:cNvGraphicFramePr>
          <p:nvPr>
            <p:extLst/>
          </p:nvPr>
        </p:nvGraphicFramePr>
        <p:xfrm>
          <a:off x="335703" y="173577"/>
          <a:ext cx="11540065" cy="1231542"/>
        </p:xfrm>
        <a:graphic>
          <a:graphicData uri="http://schemas.openxmlformats.org/drawingml/2006/table">
            <a:tbl>
              <a:tblPr firstRow="1" bandRow="1">
                <a:tableStyleId>{5940675A-B579-460E-94D1-54222C63F5DA}</a:tableStyleId>
              </a:tblPr>
              <a:tblGrid>
                <a:gridCol w="2308013">
                  <a:extLst>
                    <a:ext uri="{9D8B030D-6E8A-4147-A177-3AD203B41FA5}">
                      <a16:colId xmlns:a16="http://schemas.microsoft.com/office/drawing/2014/main" xmlns="" val="1988045768"/>
                    </a:ext>
                  </a:extLst>
                </a:gridCol>
                <a:gridCol w="2308013">
                  <a:extLst>
                    <a:ext uri="{9D8B030D-6E8A-4147-A177-3AD203B41FA5}">
                      <a16:colId xmlns:a16="http://schemas.microsoft.com/office/drawing/2014/main" xmlns="" val="694569702"/>
                    </a:ext>
                  </a:extLst>
                </a:gridCol>
                <a:gridCol w="2308013">
                  <a:extLst>
                    <a:ext uri="{9D8B030D-6E8A-4147-A177-3AD203B41FA5}">
                      <a16:colId xmlns:a16="http://schemas.microsoft.com/office/drawing/2014/main" xmlns="" val="2268552234"/>
                    </a:ext>
                  </a:extLst>
                </a:gridCol>
                <a:gridCol w="2308013">
                  <a:extLst>
                    <a:ext uri="{9D8B030D-6E8A-4147-A177-3AD203B41FA5}">
                      <a16:colId xmlns:a16="http://schemas.microsoft.com/office/drawing/2014/main" xmlns="" val="2419153379"/>
                    </a:ext>
                  </a:extLst>
                </a:gridCol>
                <a:gridCol w="2308013">
                  <a:extLst>
                    <a:ext uri="{9D8B030D-6E8A-4147-A177-3AD203B41FA5}">
                      <a16:colId xmlns:a16="http://schemas.microsoft.com/office/drawing/2014/main" xmlns="" val="2309328029"/>
                    </a:ext>
                  </a:extLst>
                </a:gridCol>
              </a:tblGrid>
              <a:tr h="1231542">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4044428657"/>
                  </a:ext>
                </a:extLst>
              </a:tr>
            </a:tbl>
          </a:graphicData>
        </a:graphic>
      </p:graphicFrame>
      <p:sp>
        <p:nvSpPr>
          <p:cNvPr id="11" name="TextBox 10"/>
          <p:cNvSpPr txBox="1"/>
          <p:nvPr/>
        </p:nvSpPr>
        <p:spPr>
          <a:xfrm rot="10800000" flipV="1">
            <a:off x="225296" y="859487"/>
            <a:ext cx="157486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s</a:t>
            </a:r>
            <a:r>
              <a:rPr lang="en-GB" sz="3200" dirty="0" err="1">
                <a:solidFill>
                  <a:srgbClr val="E65D00"/>
                </a:solidFill>
                <a:latin typeface="Century Gothic" panose="020B0502020202020204" pitchFamily="34" charset="0"/>
                <a:cs typeface="Calibri" panose="020F0502020204030204" pitchFamily="34" charset="0"/>
              </a:rPr>
              <a:t>a</a:t>
            </a:r>
            <a:r>
              <a:rPr lang="en-GB" sz="3200" dirty="0" err="1">
                <a:solidFill>
                  <a:srgbClr val="5B9BD5">
                    <a:lumMod val="50000"/>
                  </a:srgbClr>
                </a:solidFill>
                <a:latin typeface="Century Gothic" panose="020B0502020202020204" pitchFamily="34" charset="0"/>
                <a:cs typeface="Calibri" panose="020F0502020204030204" pitchFamily="34" charset="0"/>
              </a:rPr>
              <a:t>gen</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27545A5E-73DA-49E9-BB52-FBAA40BA9B21}"/>
              </a:ext>
            </a:extLst>
          </p:cNvPr>
          <p:cNvSpPr txBox="1"/>
          <p:nvPr/>
        </p:nvSpPr>
        <p:spPr>
          <a:xfrm>
            <a:off x="31195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a:t>
            </a:r>
          </a:p>
        </p:txBody>
      </p:sp>
      <p:sp>
        <p:nvSpPr>
          <p:cNvPr id="13" name="TextBox 12">
            <a:extLst>
              <a:ext uri="{FF2B5EF4-FFF2-40B4-BE49-F238E27FC236}">
                <a16:creationId xmlns:a16="http://schemas.microsoft.com/office/drawing/2014/main" xmlns="" id="{39F0888F-A463-4264-913D-6587DF2B0911}"/>
              </a:ext>
            </a:extLst>
          </p:cNvPr>
          <p:cNvSpPr txBox="1"/>
          <p:nvPr/>
        </p:nvSpPr>
        <p:spPr>
          <a:xfrm>
            <a:off x="2542573"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e</a:t>
            </a:r>
          </a:p>
        </p:txBody>
      </p:sp>
      <p:sp>
        <p:nvSpPr>
          <p:cNvPr id="14" name="TextBox 13">
            <a:extLst>
              <a:ext uri="{FF2B5EF4-FFF2-40B4-BE49-F238E27FC236}">
                <a16:creationId xmlns:a16="http://schemas.microsoft.com/office/drawing/2014/main" xmlns="" id="{996F03CA-4393-4B59-82AE-47D2DDCE7FC2}"/>
              </a:ext>
            </a:extLst>
          </p:cNvPr>
          <p:cNvSpPr txBox="1"/>
          <p:nvPr/>
        </p:nvSpPr>
        <p:spPr>
          <a:xfrm rot="10800000" flipV="1">
            <a:off x="2274092" y="863522"/>
            <a:ext cx="2208598" cy="584775"/>
          </a:xfrm>
          <a:prstGeom prst="rect">
            <a:avLst/>
          </a:prstGeom>
          <a:no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cs typeface="Calibri" panose="020F0502020204030204" pitchFamily="34" charset="0"/>
              </a:rPr>
              <a:t>g</a:t>
            </a:r>
            <a:r>
              <a:rPr lang="en-GB" sz="3200" dirty="0" err="1">
                <a:solidFill>
                  <a:srgbClr val="E65D00"/>
                </a:solidFill>
                <a:latin typeface="Century Gothic" panose="020B0502020202020204" pitchFamily="34" charset="0"/>
                <a:cs typeface="Calibri" panose="020F0502020204030204" pitchFamily="34" charset="0"/>
              </a:rPr>
              <a:t>e</a:t>
            </a:r>
            <a:r>
              <a:rPr lang="en-GB" sz="3200" dirty="0" err="1">
                <a:solidFill>
                  <a:srgbClr val="5B9BD5">
                    <a:lumMod val="50000"/>
                  </a:srgbClr>
                </a:solidFill>
                <a:latin typeface="Century Gothic" panose="020B0502020202020204" pitchFamily="34" charset="0"/>
                <a:cs typeface="Calibri" panose="020F0502020204030204" pitchFamily="34" charset="0"/>
              </a:rPr>
              <a:t>ben</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E03C17A7-4D3C-4F7A-A902-2FFD30051486}"/>
              </a:ext>
            </a:extLst>
          </p:cNvPr>
          <p:cNvSpPr txBox="1"/>
          <p:nvPr/>
        </p:nvSpPr>
        <p:spPr>
          <a:xfrm>
            <a:off x="4943874" y="79981"/>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ei</a:t>
            </a:r>
            <a:endParaRPr lang="en-GB" sz="2800" b="1" dirty="0">
              <a:solidFill>
                <a:srgbClr val="5B9BD5">
                  <a:lumMod val="50000"/>
                </a:srgbClr>
              </a:solidFill>
              <a:latin typeface="Century Gothic" panose="020B0502020202020204" pitchFamily="34" charset="0"/>
            </a:endParaRPr>
          </a:p>
        </p:txBody>
      </p:sp>
      <p:sp>
        <p:nvSpPr>
          <p:cNvPr id="16" name="TextBox 15">
            <a:extLst>
              <a:ext uri="{FF2B5EF4-FFF2-40B4-BE49-F238E27FC236}">
                <a16:creationId xmlns:a16="http://schemas.microsoft.com/office/drawing/2014/main" xmlns="" id="{21965192-8A44-404D-A8A2-7FE4D3B6FB7A}"/>
              </a:ext>
            </a:extLst>
          </p:cNvPr>
          <p:cNvSpPr txBox="1"/>
          <p:nvPr/>
        </p:nvSpPr>
        <p:spPr>
          <a:xfrm rot="10800000" flipV="1">
            <a:off x="6184924" y="873356"/>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fr</a:t>
            </a:r>
            <a:r>
              <a:rPr lang="en-GB" sz="3200" dirty="0" err="1">
                <a:solidFill>
                  <a:srgbClr val="E65D00"/>
                </a:solidFill>
                <a:latin typeface="Century Gothic" panose="020B0502020202020204" pitchFamily="34" charset="0"/>
                <a:cs typeface="Calibri" panose="020F0502020204030204" pitchFamily="34" charset="0"/>
              </a:rPr>
              <a:t>ei</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56062E12-3005-440B-9F4D-0DE861F6A42E}"/>
              </a:ext>
            </a:extLst>
          </p:cNvPr>
          <p:cNvSpPr txBox="1"/>
          <p:nvPr/>
        </p:nvSpPr>
        <p:spPr>
          <a:xfrm>
            <a:off x="720835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w</a:t>
            </a:r>
          </a:p>
        </p:txBody>
      </p:sp>
      <p:sp>
        <p:nvSpPr>
          <p:cNvPr id="18" name="TextBox 17">
            <a:extLst>
              <a:ext uri="{FF2B5EF4-FFF2-40B4-BE49-F238E27FC236}">
                <a16:creationId xmlns:a16="http://schemas.microsoft.com/office/drawing/2014/main" xmlns="" id="{C9F86A72-63E1-4A58-8244-EBCBEBDC45B4}"/>
              </a:ext>
            </a:extLst>
          </p:cNvPr>
          <p:cNvSpPr txBox="1"/>
          <p:nvPr/>
        </p:nvSpPr>
        <p:spPr>
          <a:xfrm>
            <a:off x="953092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z</a:t>
            </a:r>
          </a:p>
        </p:txBody>
      </p:sp>
      <p:sp>
        <p:nvSpPr>
          <p:cNvPr id="19" name="TextBox 18">
            <a:extLst>
              <a:ext uri="{FF2B5EF4-FFF2-40B4-BE49-F238E27FC236}">
                <a16:creationId xmlns:a16="http://schemas.microsoft.com/office/drawing/2014/main" xmlns="" id="{21E497C2-6813-45CF-9B5F-EA40A2480F0D}"/>
              </a:ext>
            </a:extLst>
          </p:cNvPr>
          <p:cNvSpPr txBox="1"/>
          <p:nvPr/>
        </p:nvSpPr>
        <p:spPr>
          <a:xfrm rot="10800000" flipV="1">
            <a:off x="7779327" y="914158"/>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W</a:t>
            </a:r>
            <a:r>
              <a:rPr lang="en-GB" sz="3200" dirty="0">
                <a:solidFill>
                  <a:srgbClr val="5B9BD5">
                    <a:lumMod val="50000"/>
                  </a:srgbClr>
                </a:solidFill>
                <a:latin typeface="Century Gothic" panose="020B0502020202020204" pitchFamily="34" charset="0"/>
                <a:cs typeface="Arial" panose="020B0604020202020204" pitchFamily="34" charset="0"/>
              </a:rPr>
              <a:t>elt</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8F5AD61F-FF38-4B02-B6A5-FD573E6CA9AA}"/>
              </a:ext>
            </a:extLst>
          </p:cNvPr>
          <p:cNvSpPr txBox="1"/>
          <p:nvPr/>
        </p:nvSpPr>
        <p:spPr>
          <a:xfrm rot="10800000" flipV="1">
            <a:off x="9371184" y="858612"/>
            <a:ext cx="2769668"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Z</a:t>
            </a:r>
            <a:r>
              <a:rPr lang="en-GB" sz="3200" dirty="0">
                <a:solidFill>
                  <a:srgbClr val="5B9BD5">
                    <a:lumMod val="50000"/>
                  </a:srgbClr>
                </a:solidFill>
                <a:latin typeface="Century Gothic" panose="020B0502020202020204" pitchFamily="34" charset="0"/>
                <a:cs typeface="Calibri" panose="020F0502020204030204" pitchFamily="34" charset="0"/>
              </a:rPr>
              <a:t>ug</a:t>
            </a:r>
          </a:p>
        </p:txBody>
      </p:sp>
      <p:graphicFrame>
        <p:nvGraphicFramePr>
          <p:cNvPr id="21" name="Table 20">
            <a:extLst>
              <a:ext uri="{FF2B5EF4-FFF2-40B4-BE49-F238E27FC236}">
                <a16:creationId xmlns:a16="http://schemas.microsoft.com/office/drawing/2014/main" xmlns="" id="{5B00EE11-9068-4E74-8438-3F6BE68244BD}"/>
              </a:ext>
            </a:extLst>
          </p:cNvPr>
          <p:cNvGraphicFramePr>
            <a:graphicFrameLocks noGrp="1"/>
          </p:cNvGraphicFramePr>
          <p:nvPr>
            <p:extLst/>
          </p:nvPr>
        </p:nvGraphicFramePr>
        <p:xfrm>
          <a:off x="335703" y="1401215"/>
          <a:ext cx="11540064" cy="1219632"/>
        </p:xfrm>
        <a:graphic>
          <a:graphicData uri="http://schemas.openxmlformats.org/drawingml/2006/table">
            <a:tbl>
              <a:tblPr firstRow="1" bandRow="1">
                <a:tableStyleId>{5940675A-B579-460E-94D1-54222C63F5DA}</a:tableStyleId>
              </a:tblPr>
              <a:tblGrid>
                <a:gridCol w="2885016">
                  <a:extLst>
                    <a:ext uri="{9D8B030D-6E8A-4147-A177-3AD203B41FA5}">
                      <a16:colId xmlns:a16="http://schemas.microsoft.com/office/drawing/2014/main" xmlns="" val="1988045768"/>
                    </a:ext>
                  </a:extLst>
                </a:gridCol>
                <a:gridCol w="2885016">
                  <a:extLst>
                    <a:ext uri="{9D8B030D-6E8A-4147-A177-3AD203B41FA5}">
                      <a16:colId xmlns:a16="http://schemas.microsoft.com/office/drawing/2014/main" xmlns="" val="694569702"/>
                    </a:ext>
                  </a:extLst>
                </a:gridCol>
                <a:gridCol w="2885016">
                  <a:extLst>
                    <a:ext uri="{9D8B030D-6E8A-4147-A177-3AD203B41FA5}">
                      <a16:colId xmlns:a16="http://schemas.microsoft.com/office/drawing/2014/main" xmlns="" val="2268552234"/>
                    </a:ext>
                  </a:extLst>
                </a:gridCol>
                <a:gridCol w="2885016">
                  <a:extLst>
                    <a:ext uri="{9D8B030D-6E8A-4147-A177-3AD203B41FA5}">
                      <a16:colId xmlns:a16="http://schemas.microsoft.com/office/drawing/2014/main" xmlns="" val="2419153379"/>
                    </a:ext>
                  </a:extLst>
                </a:gridCol>
              </a:tblGrid>
              <a:tr h="1219632">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44428657"/>
                  </a:ext>
                </a:extLst>
              </a:tr>
            </a:tbl>
          </a:graphicData>
        </a:graphic>
      </p:graphicFrame>
      <p:graphicFrame>
        <p:nvGraphicFramePr>
          <p:cNvPr id="22" name="Table 21">
            <a:extLst>
              <a:ext uri="{FF2B5EF4-FFF2-40B4-BE49-F238E27FC236}">
                <a16:creationId xmlns:a16="http://schemas.microsoft.com/office/drawing/2014/main" xmlns="" id="{5B00EE11-9068-4E74-8438-3F6BE68244BD}"/>
              </a:ext>
            </a:extLst>
          </p:cNvPr>
          <p:cNvGraphicFramePr>
            <a:graphicFrameLocks noGrp="1"/>
          </p:cNvGraphicFramePr>
          <p:nvPr>
            <p:extLst/>
          </p:nvPr>
        </p:nvGraphicFramePr>
        <p:xfrm>
          <a:off x="335702" y="2620847"/>
          <a:ext cx="11540064" cy="3551721"/>
        </p:xfrm>
        <a:graphic>
          <a:graphicData uri="http://schemas.openxmlformats.org/drawingml/2006/table">
            <a:tbl>
              <a:tblPr firstRow="1" bandRow="1">
                <a:tableStyleId>{5940675A-B579-460E-94D1-54222C63F5DA}</a:tableStyleId>
              </a:tblPr>
              <a:tblGrid>
                <a:gridCol w="1923344">
                  <a:extLst>
                    <a:ext uri="{9D8B030D-6E8A-4147-A177-3AD203B41FA5}">
                      <a16:colId xmlns:a16="http://schemas.microsoft.com/office/drawing/2014/main" xmlns="" val="1988045768"/>
                    </a:ext>
                  </a:extLst>
                </a:gridCol>
                <a:gridCol w="1923344">
                  <a:extLst>
                    <a:ext uri="{9D8B030D-6E8A-4147-A177-3AD203B41FA5}">
                      <a16:colId xmlns:a16="http://schemas.microsoft.com/office/drawing/2014/main" xmlns="" val="694569702"/>
                    </a:ext>
                  </a:extLst>
                </a:gridCol>
                <a:gridCol w="1923344">
                  <a:extLst>
                    <a:ext uri="{9D8B030D-6E8A-4147-A177-3AD203B41FA5}">
                      <a16:colId xmlns:a16="http://schemas.microsoft.com/office/drawing/2014/main" xmlns="" val="2268552234"/>
                    </a:ext>
                  </a:extLst>
                </a:gridCol>
                <a:gridCol w="1923344">
                  <a:extLst>
                    <a:ext uri="{9D8B030D-6E8A-4147-A177-3AD203B41FA5}">
                      <a16:colId xmlns:a16="http://schemas.microsoft.com/office/drawing/2014/main" xmlns="" val="2419153379"/>
                    </a:ext>
                  </a:extLst>
                </a:gridCol>
                <a:gridCol w="1923344">
                  <a:extLst>
                    <a:ext uri="{9D8B030D-6E8A-4147-A177-3AD203B41FA5}">
                      <a16:colId xmlns:a16="http://schemas.microsoft.com/office/drawing/2014/main" xmlns="" val="2309328029"/>
                    </a:ext>
                  </a:extLst>
                </a:gridCol>
                <a:gridCol w="1923344">
                  <a:extLst>
                    <a:ext uri="{9D8B030D-6E8A-4147-A177-3AD203B41FA5}">
                      <a16:colId xmlns:a16="http://schemas.microsoft.com/office/drawing/2014/main" xmlns="" val="20005"/>
                    </a:ext>
                  </a:extLst>
                </a:gridCol>
              </a:tblGrid>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4044428657"/>
                  </a:ext>
                </a:extLst>
              </a:tr>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10001"/>
                  </a:ext>
                </a:extLst>
              </a:tr>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23" name="TextBox 22">
            <a:extLst>
              <a:ext uri="{FF2B5EF4-FFF2-40B4-BE49-F238E27FC236}">
                <a16:creationId xmlns:a16="http://schemas.microsoft.com/office/drawing/2014/main" xmlns="" id="{27545A5E-73DA-49E9-BB52-FBAA40BA9B21}"/>
              </a:ext>
            </a:extLst>
          </p:cNvPr>
          <p:cNvSpPr txBox="1"/>
          <p:nvPr/>
        </p:nvSpPr>
        <p:spPr>
          <a:xfrm>
            <a:off x="301412" y="1342083"/>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i</a:t>
            </a:r>
            <a:endParaRPr lang="en-GB" sz="2800" b="1" dirty="0">
              <a:solidFill>
                <a:srgbClr val="5B9BD5">
                  <a:lumMod val="50000"/>
                </a:srgbClr>
              </a:solidFill>
              <a:latin typeface="Century Gothic" panose="020B0502020202020204" pitchFamily="34" charset="0"/>
            </a:endParaRPr>
          </a:p>
        </p:txBody>
      </p:sp>
      <p:sp>
        <p:nvSpPr>
          <p:cNvPr id="24" name="TextBox 23">
            <a:extLst>
              <a:ext uri="{FF2B5EF4-FFF2-40B4-BE49-F238E27FC236}">
                <a16:creationId xmlns:a16="http://schemas.microsoft.com/office/drawing/2014/main" xmlns="" id="{39F0888F-A463-4264-913D-6587DF2B0911}"/>
              </a:ext>
            </a:extLst>
          </p:cNvPr>
          <p:cNvSpPr txBox="1"/>
          <p:nvPr/>
        </p:nvSpPr>
        <p:spPr>
          <a:xfrm>
            <a:off x="3091180" y="131715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a:t>
            </a:r>
            <a:r>
              <a:rPr lang="en-GB" sz="2800" b="1" dirty="0" err="1">
                <a:solidFill>
                  <a:srgbClr val="5B9BD5">
                    <a:lumMod val="50000"/>
                  </a:srgbClr>
                </a:solidFill>
                <a:latin typeface="Century Gothic" panose="020B0502020202020204" pitchFamily="34" charset="0"/>
              </a:rPr>
              <a:t>ie</a:t>
            </a:r>
            <a:endParaRPr lang="en-GB" sz="2800" b="1" dirty="0">
              <a:solidFill>
                <a:srgbClr val="5B9BD5">
                  <a:lumMod val="50000"/>
                </a:srgbClr>
              </a:solidFill>
              <a:latin typeface="Century Gothic" panose="020B0502020202020204" pitchFamily="34" charset="0"/>
            </a:endParaRPr>
          </a:p>
        </p:txBody>
      </p:sp>
      <p:sp>
        <p:nvSpPr>
          <p:cNvPr id="25" name="TextBox 24">
            <a:extLst>
              <a:ext uri="{FF2B5EF4-FFF2-40B4-BE49-F238E27FC236}">
                <a16:creationId xmlns:a16="http://schemas.microsoft.com/office/drawing/2014/main" xmlns="" id="{E03C17A7-4D3C-4F7A-A902-2FFD30051486}"/>
              </a:ext>
            </a:extLst>
          </p:cNvPr>
          <p:cNvSpPr txBox="1"/>
          <p:nvPr/>
        </p:nvSpPr>
        <p:spPr>
          <a:xfrm>
            <a:off x="6052815" y="1309835"/>
            <a:ext cx="823360"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ch</a:t>
            </a:r>
            <a:endParaRPr lang="en-GB" sz="2800" b="1" dirty="0">
              <a:solidFill>
                <a:srgbClr val="5B9BD5">
                  <a:lumMod val="50000"/>
                </a:srgbClr>
              </a:solidFill>
              <a:latin typeface="Century Gothic" panose="020B0502020202020204" pitchFamily="34" charset="0"/>
            </a:endParaRPr>
          </a:p>
        </p:txBody>
      </p:sp>
      <p:sp>
        <p:nvSpPr>
          <p:cNvPr id="26" name="TextBox 25">
            <a:extLst>
              <a:ext uri="{FF2B5EF4-FFF2-40B4-BE49-F238E27FC236}">
                <a16:creationId xmlns:a16="http://schemas.microsoft.com/office/drawing/2014/main" xmlns="" id="{56062E12-3005-440B-9F4D-0DE861F6A42E}"/>
              </a:ext>
            </a:extLst>
          </p:cNvPr>
          <p:cNvSpPr txBox="1"/>
          <p:nvPr/>
        </p:nvSpPr>
        <p:spPr>
          <a:xfrm>
            <a:off x="8958398" y="1295000"/>
            <a:ext cx="814251"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sch</a:t>
            </a:r>
            <a:endParaRPr lang="en-GB" sz="2800" b="1" dirty="0">
              <a:solidFill>
                <a:srgbClr val="5B9BD5">
                  <a:lumMod val="50000"/>
                </a:srgbClr>
              </a:solidFill>
              <a:latin typeface="Century Gothic" panose="020B0502020202020204" pitchFamily="34" charset="0"/>
            </a:endParaRPr>
          </a:p>
        </p:txBody>
      </p:sp>
      <p:sp>
        <p:nvSpPr>
          <p:cNvPr id="27" name="TextBox 26">
            <a:extLst>
              <a:ext uri="{FF2B5EF4-FFF2-40B4-BE49-F238E27FC236}">
                <a16:creationId xmlns:a16="http://schemas.microsoft.com/office/drawing/2014/main" xmlns="" id="{27545A5E-73DA-49E9-BB52-FBAA40BA9B21}"/>
              </a:ext>
            </a:extLst>
          </p:cNvPr>
          <p:cNvSpPr txBox="1"/>
          <p:nvPr/>
        </p:nvSpPr>
        <p:spPr>
          <a:xfrm>
            <a:off x="301412" y="2475133"/>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o</a:t>
            </a:r>
          </a:p>
        </p:txBody>
      </p:sp>
      <p:sp>
        <p:nvSpPr>
          <p:cNvPr id="28" name="TextBox 27">
            <a:extLst>
              <a:ext uri="{FF2B5EF4-FFF2-40B4-BE49-F238E27FC236}">
                <a16:creationId xmlns:a16="http://schemas.microsoft.com/office/drawing/2014/main" xmlns="" id="{39F0888F-A463-4264-913D-6587DF2B0911}"/>
              </a:ext>
            </a:extLst>
          </p:cNvPr>
          <p:cNvSpPr txBox="1"/>
          <p:nvPr/>
        </p:nvSpPr>
        <p:spPr>
          <a:xfrm>
            <a:off x="2119662" y="250495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u</a:t>
            </a:r>
          </a:p>
        </p:txBody>
      </p:sp>
      <p:sp>
        <p:nvSpPr>
          <p:cNvPr id="29" name="TextBox 28">
            <a:extLst>
              <a:ext uri="{FF2B5EF4-FFF2-40B4-BE49-F238E27FC236}">
                <a16:creationId xmlns:a16="http://schemas.microsoft.com/office/drawing/2014/main" xmlns="" id="{E03C17A7-4D3C-4F7A-A902-2FFD30051486}"/>
              </a:ext>
            </a:extLst>
          </p:cNvPr>
          <p:cNvSpPr txBox="1"/>
          <p:nvPr/>
        </p:nvSpPr>
        <p:spPr>
          <a:xfrm>
            <a:off x="4178176" y="2504951"/>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er</a:t>
            </a:r>
            <a:endParaRPr lang="en-GB" sz="2800" b="1" dirty="0">
              <a:solidFill>
                <a:srgbClr val="5B9BD5">
                  <a:lumMod val="50000"/>
                </a:srgbClr>
              </a:solidFill>
              <a:latin typeface="Century Gothic" panose="020B0502020202020204" pitchFamily="34" charset="0"/>
            </a:endParaRPr>
          </a:p>
        </p:txBody>
      </p:sp>
      <p:sp>
        <p:nvSpPr>
          <p:cNvPr id="30" name="TextBox 29">
            <a:extLst>
              <a:ext uri="{FF2B5EF4-FFF2-40B4-BE49-F238E27FC236}">
                <a16:creationId xmlns:a16="http://schemas.microsoft.com/office/drawing/2014/main" xmlns="" id="{56062E12-3005-440B-9F4D-0DE861F6A42E}"/>
              </a:ext>
            </a:extLst>
          </p:cNvPr>
          <p:cNvSpPr txBox="1"/>
          <p:nvPr/>
        </p:nvSpPr>
        <p:spPr>
          <a:xfrm>
            <a:off x="6105734" y="246545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r</a:t>
            </a:r>
          </a:p>
        </p:txBody>
      </p:sp>
      <p:sp>
        <p:nvSpPr>
          <p:cNvPr id="31" name="TextBox 30">
            <a:extLst>
              <a:ext uri="{FF2B5EF4-FFF2-40B4-BE49-F238E27FC236}">
                <a16:creationId xmlns:a16="http://schemas.microsoft.com/office/drawing/2014/main" xmlns="" id="{C9F86A72-63E1-4A58-8244-EBCBEBDC45B4}"/>
              </a:ext>
            </a:extLst>
          </p:cNvPr>
          <p:cNvSpPr txBox="1"/>
          <p:nvPr/>
        </p:nvSpPr>
        <p:spPr>
          <a:xfrm>
            <a:off x="9908453" y="2475120"/>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s</a:t>
            </a:r>
          </a:p>
        </p:txBody>
      </p:sp>
      <p:sp>
        <p:nvSpPr>
          <p:cNvPr id="32" name="TextBox 31">
            <a:extLst>
              <a:ext uri="{FF2B5EF4-FFF2-40B4-BE49-F238E27FC236}">
                <a16:creationId xmlns:a16="http://schemas.microsoft.com/office/drawing/2014/main" xmlns="" id="{C9F86A72-63E1-4A58-8244-EBCBEBDC45B4}"/>
              </a:ext>
            </a:extLst>
          </p:cNvPr>
          <p:cNvSpPr txBox="1"/>
          <p:nvPr/>
        </p:nvSpPr>
        <p:spPr>
          <a:xfrm>
            <a:off x="8029214" y="2478977"/>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v</a:t>
            </a:r>
          </a:p>
        </p:txBody>
      </p:sp>
      <p:sp>
        <p:nvSpPr>
          <p:cNvPr id="33" name="TextBox 32">
            <a:extLst>
              <a:ext uri="{FF2B5EF4-FFF2-40B4-BE49-F238E27FC236}">
                <a16:creationId xmlns:a16="http://schemas.microsoft.com/office/drawing/2014/main" xmlns="" id="{C9F86A72-63E1-4A58-8244-EBCBEBDC45B4}"/>
              </a:ext>
            </a:extLst>
          </p:cNvPr>
          <p:cNvSpPr txBox="1"/>
          <p:nvPr/>
        </p:nvSpPr>
        <p:spPr>
          <a:xfrm>
            <a:off x="11523014" y="2501107"/>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ß</a:t>
            </a:r>
          </a:p>
        </p:txBody>
      </p:sp>
      <p:sp>
        <p:nvSpPr>
          <p:cNvPr id="34" name="TextBox 33">
            <a:extLst>
              <a:ext uri="{FF2B5EF4-FFF2-40B4-BE49-F238E27FC236}">
                <a16:creationId xmlns:a16="http://schemas.microsoft.com/office/drawing/2014/main" xmlns="" id="{27545A5E-73DA-49E9-BB52-FBAA40BA9B21}"/>
              </a:ext>
            </a:extLst>
          </p:cNvPr>
          <p:cNvSpPr txBox="1"/>
          <p:nvPr/>
        </p:nvSpPr>
        <p:spPr>
          <a:xfrm>
            <a:off x="301412" y="371372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ü</a:t>
            </a:r>
          </a:p>
        </p:txBody>
      </p:sp>
      <p:sp>
        <p:nvSpPr>
          <p:cNvPr id="35" name="TextBox 34">
            <a:extLst>
              <a:ext uri="{FF2B5EF4-FFF2-40B4-BE49-F238E27FC236}">
                <a16:creationId xmlns:a16="http://schemas.microsoft.com/office/drawing/2014/main" xmlns="" id="{39F0888F-A463-4264-913D-6587DF2B0911}"/>
              </a:ext>
            </a:extLst>
          </p:cNvPr>
          <p:cNvSpPr txBox="1"/>
          <p:nvPr/>
        </p:nvSpPr>
        <p:spPr>
          <a:xfrm>
            <a:off x="2119662" y="3720679"/>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ö</a:t>
            </a:r>
          </a:p>
        </p:txBody>
      </p:sp>
      <p:sp>
        <p:nvSpPr>
          <p:cNvPr id="36" name="TextBox 35">
            <a:extLst>
              <a:ext uri="{FF2B5EF4-FFF2-40B4-BE49-F238E27FC236}">
                <a16:creationId xmlns:a16="http://schemas.microsoft.com/office/drawing/2014/main" xmlns="" id="{E03C17A7-4D3C-4F7A-A902-2FFD30051486}"/>
              </a:ext>
            </a:extLst>
          </p:cNvPr>
          <p:cNvSpPr txBox="1"/>
          <p:nvPr/>
        </p:nvSpPr>
        <p:spPr>
          <a:xfrm>
            <a:off x="4143886" y="3720679"/>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ä</a:t>
            </a:r>
          </a:p>
        </p:txBody>
      </p:sp>
      <p:sp>
        <p:nvSpPr>
          <p:cNvPr id="37" name="TextBox 36">
            <a:extLst>
              <a:ext uri="{FF2B5EF4-FFF2-40B4-BE49-F238E27FC236}">
                <a16:creationId xmlns:a16="http://schemas.microsoft.com/office/drawing/2014/main" xmlns="" id="{56062E12-3005-440B-9F4D-0DE861F6A42E}"/>
              </a:ext>
            </a:extLst>
          </p:cNvPr>
          <p:cNvSpPr txBox="1"/>
          <p:nvPr/>
        </p:nvSpPr>
        <p:spPr>
          <a:xfrm>
            <a:off x="6105733" y="3681180"/>
            <a:ext cx="770441"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au</a:t>
            </a:r>
          </a:p>
        </p:txBody>
      </p:sp>
      <p:sp>
        <p:nvSpPr>
          <p:cNvPr id="38" name="TextBox 37">
            <a:extLst>
              <a:ext uri="{FF2B5EF4-FFF2-40B4-BE49-F238E27FC236}">
                <a16:creationId xmlns:a16="http://schemas.microsoft.com/office/drawing/2014/main" xmlns="" id="{C9F86A72-63E1-4A58-8244-EBCBEBDC45B4}"/>
              </a:ext>
            </a:extLst>
          </p:cNvPr>
          <p:cNvSpPr txBox="1"/>
          <p:nvPr/>
        </p:nvSpPr>
        <p:spPr>
          <a:xfrm>
            <a:off x="9898413" y="3713721"/>
            <a:ext cx="657592"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äu</a:t>
            </a:r>
            <a:endParaRPr lang="en-GB" sz="2800" b="1" dirty="0">
              <a:solidFill>
                <a:srgbClr val="5B9BD5">
                  <a:lumMod val="50000"/>
                </a:srgbClr>
              </a:solidFill>
              <a:latin typeface="Century Gothic" panose="020B0502020202020204" pitchFamily="34" charset="0"/>
            </a:endParaRPr>
          </a:p>
        </p:txBody>
      </p:sp>
      <p:sp>
        <p:nvSpPr>
          <p:cNvPr id="39" name="TextBox 38">
            <a:extLst>
              <a:ext uri="{FF2B5EF4-FFF2-40B4-BE49-F238E27FC236}">
                <a16:creationId xmlns:a16="http://schemas.microsoft.com/office/drawing/2014/main" xmlns="" id="{C9F86A72-63E1-4A58-8244-EBCBEBDC45B4}"/>
              </a:ext>
            </a:extLst>
          </p:cNvPr>
          <p:cNvSpPr txBox="1"/>
          <p:nvPr/>
        </p:nvSpPr>
        <p:spPr>
          <a:xfrm>
            <a:off x="8029214" y="3694705"/>
            <a:ext cx="63688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eu</a:t>
            </a:r>
            <a:endParaRPr lang="en-GB" sz="2800" b="1" dirty="0">
              <a:solidFill>
                <a:srgbClr val="5B9BD5">
                  <a:lumMod val="50000"/>
                </a:srgbClr>
              </a:solidFill>
              <a:latin typeface="Century Gothic" panose="020B0502020202020204" pitchFamily="34" charset="0"/>
            </a:endParaRPr>
          </a:p>
        </p:txBody>
      </p:sp>
      <p:sp>
        <p:nvSpPr>
          <p:cNvPr id="40" name="TextBox 39">
            <a:extLst>
              <a:ext uri="{FF2B5EF4-FFF2-40B4-BE49-F238E27FC236}">
                <a16:creationId xmlns:a16="http://schemas.microsoft.com/office/drawing/2014/main" xmlns="" id="{27545A5E-73DA-49E9-BB52-FBAA40BA9B21}"/>
              </a:ext>
            </a:extLst>
          </p:cNvPr>
          <p:cNvSpPr txBox="1"/>
          <p:nvPr/>
        </p:nvSpPr>
        <p:spPr>
          <a:xfrm>
            <a:off x="320462" y="488060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-d</a:t>
            </a:r>
          </a:p>
        </p:txBody>
      </p:sp>
      <p:sp>
        <p:nvSpPr>
          <p:cNvPr id="41" name="TextBox 40">
            <a:extLst>
              <a:ext uri="{FF2B5EF4-FFF2-40B4-BE49-F238E27FC236}">
                <a16:creationId xmlns:a16="http://schemas.microsoft.com/office/drawing/2014/main" xmlns="" id="{39F0888F-A463-4264-913D-6587DF2B0911}"/>
              </a:ext>
            </a:extLst>
          </p:cNvPr>
          <p:cNvSpPr txBox="1"/>
          <p:nvPr/>
        </p:nvSpPr>
        <p:spPr>
          <a:xfrm>
            <a:off x="2193972" y="4875392"/>
            <a:ext cx="748794"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t>
            </a:r>
            <a:r>
              <a:rPr lang="en-GB" sz="2800" b="1" dirty="0" err="1">
                <a:solidFill>
                  <a:srgbClr val="5B9BD5">
                    <a:lumMod val="50000"/>
                  </a:srgbClr>
                </a:solidFill>
                <a:latin typeface="Century Gothic" panose="020B0502020202020204" pitchFamily="34" charset="0"/>
              </a:rPr>
              <a:t>ig</a:t>
            </a:r>
            <a:endParaRPr lang="en-GB" sz="2800" b="1" dirty="0">
              <a:solidFill>
                <a:srgbClr val="5B9BD5">
                  <a:lumMod val="50000"/>
                </a:srgbClr>
              </a:solidFill>
              <a:latin typeface="Century Gothic" panose="020B0502020202020204" pitchFamily="34" charset="0"/>
            </a:endParaRPr>
          </a:p>
        </p:txBody>
      </p:sp>
      <p:sp>
        <p:nvSpPr>
          <p:cNvPr id="42" name="TextBox 41">
            <a:extLst>
              <a:ext uri="{FF2B5EF4-FFF2-40B4-BE49-F238E27FC236}">
                <a16:creationId xmlns:a16="http://schemas.microsoft.com/office/drawing/2014/main" xmlns="" id="{E03C17A7-4D3C-4F7A-A902-2FFD30051486}"/>
              </a:ext>
            </a:extLst>
          </p:cNvPr>
          <p:cNvSpPr txBox="1"/>
          <p:nvPr/>
        </p:nvSpPr>
        <p:spPr>
          <a:xfrm>
            <a:off x="4127430" y="4906576"/>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st</a:t>
            </a:r>
            <a:r>
              <a:rPr lang="en-GB" sz="2800" b="1" dirty="0">
                <a:solidFill>
                  <a:srgbClr val="5B9BD5">
                    <a:lumMod val="50000"/>
                  </a:srgbClr>
                </a:solidFill>
                <a:latin typeface="Century Gothic" panose="020B0502020202020204" pitchFamily="34" charset="0"/>
              </a:rPr>
              <a:t>-</a:t>
            </a:r>
          </a:p>
        </p:txBody>
      </p:sp>
      <p:sp>
        <p:nvSpPr>
          <p:cNvPr id="43" name="TextBox 42">
            <a:extLst>
              <a:ext uri="{FF2B5EF4-FFF2-40B4-BE49-F238E27FC236}">
                <a16:creationId xmlns:a16="http://schemas.microsoft.com/office/drawing/2014/main" xmlns="" id="{56062E12-3005-440B-9F4D-0DE861F6A42E}"/>
              </a:ext>
            </a:extLst>
          </p:cNvPr>
          <p:cNvSpPr txBox="1"/>
          <p:nvPr/>
        </p:nvSpPr>
        <p:spPr>
          <a:xfrm>
            <a:off x="6124784" y="4870921"/>
            <a:ext cx="751390"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sp</a:t>
            </a:r>
            <a:r>
              <a:rPr lang="en-GB" sz="2800" b="1" dirty="0">
                <a:solidFill>
                  <a:srgbClr val="5B9BD5">
                    <a:lumMod val="50000"/>
                  </a:srgbClr>
                </a:solidFill>
                <a:latin typeface="Century Gothic" panose="020B0502020202020204" pitchFamily="34" charset="0"/>
              </a:rPr>
              <a:t>-</a:t>
            </a:r>
          </a:p>
        </p:txBody>
      </p:sp>
      <p:sp>
        <p:nvSpPr>
          <p:cNvPr id="44" name="TextBox 43">
            <a:extLst>
              <a:ext uri="{FF2B5EF4-FFF2-40B4-BE49-F238E27FC236}">
                <a16:creationId xmlns:a16="http://schemas.microsoft.com/office/drawing/2014/main" xmlns="" id="{C9F86A72-63E1-4A58-8244-EBCBEBDC45B4}"/>
              </a:ext>
            </a:extLst>
          </p:cNvPr>
          <p:cNvSpPr txBox="1"/>
          <p:nvPr/>
        </p:nvSpPr>
        <p:spPr>
          <a:xfrm>
            <a:off x="9931752" y="488060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th</a:t>
            </a:r>
            <a:endParaRPr lang="en-GB" sz="2800" b="1" dirty="0">
              <a:solidFill>
                <a:srgbClr val="5B9BD5">
                  <a:lumMod val="50000"/>
                </a:srgbClr>
              </a:solidFill>
              <a:latin typeface="Century Gothic" panose="020B0502020202020204" pitchFamily="34" charset="0"/>
            </a:endParaRPr>
          </a:p>
        </p:txBody>
      </p:sp>
      <p:sp>
        <p:nvSpPr>
          <p:cNvPr id="45" name="TextBox 44">
            <a:extLst>
              <a:ext uri="{FF2B5EF4-FFF2-40B4-BE49-F238E27FC236}">
                <a16:creationId xmlns:a16="http://schemas.microsoft.com/office/drawing/2014/main" xmlns="" id="{C9F86A72-63E1-4A58-8244-EBCBEBDC45B4}"/>
              </a:ext>
            </a:extLst>
          </p:cNvPr>
          <p:cNvSpPr txBox="1"/>
          <p:nvPr/>
        </p:nvSpPr>
        <p:spPr>
          <a:xfrm>
            <a:off x="8048264" y="4884446"/>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j</a:t>
            </a:r>
          </a:p>
        </p:txBody>
      </p:sp>
      <p:pic>
        <p:nvPicPr>
          <p:cNvPr id="46" name="Picture 4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610" y="274359"/>
            <a:ext cx="1348307" cy="793236"/>
          </a:xfrm>
          <a:prstGeom prst="rect">
            <a:avLst/>
          </a:prstGeom>
        </p:spPr>
      </p:pic>
      <p:pic>
        <p:nvPicPr>
          <p:cNvPr id="47" name="Picture 4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9303" y="147271"/>
            <a:ext cx="937830" cy="929304"/>
          </a:xfrm>
          <a:prstGeom prst="rect">
            <a:avLst/>
          </a:prstGeom>
        </p:spPr>
      </p:pic>
      <p:pic>
        <p:nvPicPr>
          <p:cNvPr id="48" name="Picture 4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7968" y="142611"/>
            <a:ext cx="1258879" cy="987403"/>
          </a:xfrm>
          <a:prstGeom prst="rect">
            <a:avLst/>
          </a:prstGeom>
        </p:spPr>
      </p:pic>
      <p:pic>
        <p:nvPicPr>
          <p:cNvPr id="49" name="Picture 4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46446" y="198147"/>
            <a:ext cx="1240994" cy="699275"/>
          </a:xfrm>
          <a:prstGeom prst="rect">
            <a:avLst/>
          </a:prstGeom>
        </p:spPr>
      </p:pic>
      <p:pic>
        <p:nvPicPr>
          <p:cNvPr id="50" name="Picture 4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344" y="1517216"/>
            <a:ext cx="1567178" cy="1075860"/>
          </a:xfrm>
          <a:prstGeom prst="rect">
            <a:avLst/>
          </a:prstGeom>
        </p:spPr>
      </p:pic>
      <p:sp>
        <p:nvSpPr>
          <p:cNvPr id="51" name="TextBox 50">
            <a:extLst>
              <a:ext uri="{FF2B5EF4-FFF2-40B4-BE49-F238E27FC236}">
                <a16:creationId xmlns:a16="http://schemas.microsoft.com/office/drawing/2014/main" xmlns="" id="{21E497C2-6813-45CF-9B5F-EA40A2480F0D}"/>
              </a:ext>
            </a:extLst>
          </p:cNvPr>
          <p:cNvSpPr txBox="1"/>
          <p:nvPr/>
        </p:nvSpPr>
        <p:spPr>
          <a:xfrm rot="10800000" flipV="1">
            <a:off x="58096" y="2101760"/>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w</a:t>
            </a:r>
            <a:r>
              <a:rPr lang="en-GB" sz="3200" dirty="0" err="1">
                <a:solidFill>
                  <a:srgbClr val="E65D00"/>
                </a:solidFill>
                <a:latin typeface="Century Gothic" panose="020B0502020202020204" pitchFamily="34" charset="0"/>
                <a:cs typeface="Calibri" panose="020F0502020204030204" pitchFamily="34" charset="0"/>
              </a:rPr>
              <a:t>i</a:t>
            </a:r>
            <a:r>
              <a:rPr lang="en-GB" sz="3200" dirty="0" err="1">
                <a:solidFill>
                  <a:srgbClr val="5B9BD5">
                    <a:lumMod val="50000"/>
                  </a:srgbClr>
                </a:solidFill>
                <a:latin typeface="Century Gothic" panose="020B0502020202020204" pitchFamily="34" charset="0"/>
                <a:cs typeface="Arial" panose="020B0604020202020204" pitchFamily="34" charset="0"/>
              </a:rPr>
              <a:t>r</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2" name="Picture 5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08958" y="1447162"/>
            <a:ext cx="1224095" cy="1108515"/>
          </a:xfrm>
          <a:prstGeom prst="rect">
            <a:avLst/>
          </a:prstGeom>
        </p:spPr>
      </p:pic>
      <p:sp>
        <p:nvSpPr>
          <p:cNvPr id="53" name="TextBox 52">
            <a:extLst>
              <a:ext uri="{FF2B5EF4-FFF2-40B4-BE49-F238E27FC236}">
                <a16:creationId xmlns:a16="http://schemas.microsoft.com/office/drawing/2014/main" xmlns="" id="{21E497C2-6813-45CF-9B5F-EA40A2480F0D}"/>
              </a:ext>
            </a:extLst>
          </p:cNvPr>
          <p:cNvSpPr txBox="1"/>
          <p:nvPr/>
        </p:nvSpPr>
        <p:spPr>
          <a:xfrm rot="10800000" flipV="1">
            <a:off x="4423342" y="2120133"/>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L</a:t>
            </a:r>
            <a:r>
              <a:rPr lang="en-GB" sz="3200" dirty="0" err="1">
                <a:solidFill>
                  <a:srgbClr val="E65D00"/>
                </a:solidFill>
                <a:latin typeface="Century Gothic" panose="020B0502020202020204" pitchFamily="34" charset="0"/>
                <a:cs typeface="Calibri" panose="020F0502020204030204" pitchFamily="34" charset="0"/>
              </a:rPr>
              <a:t>ie</a:t>
            </a:r>
            <a:r>
              <a:rPr lang="en-GB" sz="3200" dirty="0" err="1">
                <a:solidFill>
                  <a:srgbClr val="5B9BD5">
                    <a:lumMod val="50000"/>
                  </a:srgbClr>
                </a:solidFill>
                <a:latin typeface="Century Gothic" panose="020B0502020202020204" pitchFamily="34" charset="0"/>
                <a:cs typeface="Arial" panose="020B0604020202020204" pitchFamily="34" charset="0"/>
              </a:rPr>
              <a:t>be</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4" name="Picture 5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491" y="1446097"/>
            <a:ext cx="1348131" cy="925486"/>
          </a:xfrm>
          <a:prstGeom prst="rect">
            <a:avLst/>
          </a:prstGeom>
        </p:spPr>
      </p:pic>
      <p:sp>
        <p:nvSpPr>
          <p:cNvPr id="55" name="TextBox 54">
            <a:extLst>
              <a:ext uri="{FF2B5EF4-FFF2-40B4-BE49-F238E27FC236}">
                <a16:creationId xmlns:a16="http://schemas.microsoft.com/office/drawing/2014/main" xmlns="" id="{21E497C2-6813-45CF-9B5F-EA40A2480F0D}"/>
              </a:ext>
            </a:extLst>
          </p:cNvPr>
          <p:cNvSpPr txBox="1"/>
          <p:nvPr/>
        </p:nvSpPr>
        <p:spPr>
          <a:xfrm rot="10800000" flipV="1">
            <a:off x="5832182" y="2095204"/>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i</a:t>
            </a:r>
            <a:r>
              <a:rPr lang="en-GB" sz="3200" dirty="0" err="1">
                <a:solidFill>
                  <a:srgbClr val="E65D00"/>
                </a:solidFill>
                <a:latin typeface="Century Gothic" panose="020B0502020202020204" pitchFamily="34" charset="0"/>
                <a:cs typeface="Calibri" panose="020F0502020204030204" pitchFamily="34" charset="0"/>
              </a:rPr>
              <a:t>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41539" y="1471969"/>
            <a:ext cx="708145" cy="660935"/>
          </a:xfrm>
          <a:prstGeom prst="rect">
            <a:avLst/>
          </a:prstGeom>
        </p:spPr>
      </p:pic>
      <p:sp>
        <p:nvSpPr>
          <p:cNvPr id="57" name="TextBox 56">
            <a:extLst>
              <a:ext uri="{FF2B5EF4-FFF2-40B4-BE49-F238E27FC236}">
                <a16:creationId xmlns:a16="http://schemas.microsoft.com/office/drawing/2014/main" xmlns="" id="{21E497C2-6813-45CF-9B5F-EA40A2480F0D}"/>
              </a:ext>
            </a:extLst>
          </p:cNvPr>
          <p:cNvSpPr txBox="1"/>
          <p:nvPr/>
        </p:nvSpPr>
        <p:spPr>
          <a:xfrm rot="10800000" flipV="1">
            <a:off x="7779327" y="2087298"/>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Bu</a:t>
            </a:r>
            <a:r>
              <a:rPr lang="en-GB" sz="3200" dirty="0" err="1">
                <a:solidFill>
                  <a:srgbClr val="E65D00"/>
                </a:solidFill>
                <a:latin typeface="Century Gothic" panose="020B0502020202020204" pitchFamily="34" charset="0"/>
                <a:cs typeface="Calibri" panose="020F0502020204030204" pitchFamily="34" charset="0"/>
              </a:rPr>
              <a:t>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8" name="Picture 5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4715" y="1352373"/>
            <a:ext cx="870183" cy="922694"/>
          </a:xfrm>
          <a:prstGeom prst="rect">
            <a:avLst/>
          </a:prstGeom>
        </p:spPr>
      </p:pic>
      <p:sp>
        <p:nvSpPr>
          <p:cNvPr id="59" name="TextBox 58">
            <a:extLst>
              <a:ext uri="{FF2B5EF4-FFF2-40B4-BE49-F238E27FC236}">
                <a16:creationId xmlns:a16="http://schemas.microsoft.com/office/drawing/2014/main" xmlns="" id="{21E497C2-6813-45CF-9B5F-EA40A2480F0D}"/>
              </a:ext>
            </a:extLst>
          </p:cNvPr>
          <p:cNvSpPr txBox="1"/>
          <p:nvPr/>
        </p:nvSpPr>
        <p:spPr>
          <a:xfrm rot="10800000" flipV="1">
            <a:off x="9460638" y="2083149"/>
            <a:ext cx="2194164"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sch</a:t>
            </a:r>
            <a:r>
              <a:rPr lang="en-GB" sz="3200" dirty="0" err="1">
                <a:solidFill>
                  <a:srgbClr val="5B9BD5">
                    <a:lumMod val="50000"/>
                  </a:srgbClr>
                </a:solidFill>
                <a:latin typeface="Century Gothic" panose="020B0502020202020204" pitchFamily="34" charset="0"/>
                <a:cs typeface="Arial" panose="020B0604020202020204" pitchFamily="34" charset="0"/>
              </a:rPr>
              <a:t>reiben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60" name="Picture 59"/>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9514" y="2621717"/>
            <a:ext cx="969869" cy="925542"/>
          </a:xfrm>
          <a:prstGeom prst="rect">
            <a:avLst/>
          </a:prstGeom>
        </p:spPr>
      </p:pic>
      <p:sp>
        <p:nvSpPr>
          <p:cNvPr id="61" name="TextBox 60">
            <a:extLst>
              <a:ext uri="{FF2B5EF4-FFF2-40B4-BE49-F238E27FC236}">
                <a16:creationId xmlns:a16="http://schemas.microsoft.com/office/drawing/2014/main" xmlns="" id="{21E497C2-6813-45CF-9B5F-EA40A2480F0D}"/>
              </a:ext>
            </a:extLst>
          </p:cNvPr>
          <p:cNvSpPr txBox="1"/>
          <p:nvPr/>
        </p:nvSpPr>
        <p:spPr>
          <a:xfrm rot="10800000" flipV="1">
            <a:off x="233006" y="3299391"/>
            <a:ext cx="1073321" cy="553998"/>
          </a:xfrm>
          <a:prstGeom prst="rect">
            <a:avLst/>
          </a:prstGeom>
          <a:noFill/>
        </p:spPr>
        <p:txBody>
          <a:bodyPr wrap="square" rtlCol="0">
            <a:spAutoFit/>
          </a:bodyPr>
          <a:lstStyle/>
          <a:p>
            <a:pPr algn="ctr">
              <a:defRPr/>
            </a:pPr>
            <a:r>
              <a:rPr lang="en-GB" sz="3000" dirty="0">
                <a:solidFill>
                  <a:srgbClr val="5B9BD5">
                    <a:lumMod val="50000"/>
                  </a:srgbClr>
                </a:solidFill>
                <a:latin typeface="Century Gothic" panose="020B0502020202020204" pitchFamily="34" charset="0"/>
                <a:cs typeface="Arial" panose="020B0604020202020204" pitchFamily="34" charset="0"/>
              </a:rPr>
              <a:t>w</a:t>
            </a:r>
            <a:r>
              <a:rPr lang="en-GB" sz="3000" dirty="0">
                <a:solidFill>
                  <a:srgbClr val="E65D00"/>
                </a:solidFill>
                <a:latin typeface="Century Gothic" panose="020B0502020202020204" pitchFamily="34" charset="0"/>
                <a:cs typeface="Calibri" panose="020F0502020204030204" pitchFamily="34" charset="0"/>
              </a:rPr>
              <a:t>o</a:t>
            </a:r>
            <a:r>
              <a:rPr lang="en-GB" sz="3000" dirty="0">
                <a:solidFill>
                  <a:srgbClr val="5B9BD5">
                    <a:lumMod val="50000"/>
                  </a:srgbClr>
                </a:solidFill>
                <a:latin typeface="Century Gothic" panose="020B0502020202020204" pitchFamily="34" charset="0"/>
                <a:cs typeface="Arial" panose="020B0604020202020204" pitchFamily="34" charset="0"/>
              </a:rPr>
              <a:t>?</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62" name="Picture 61"/>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7199" y="2621353"/>
            <a:ext cx="1282003" cy="880089"/>
          </a:xfrm>
          <a:prstGeom prst="rect">
            <a:avLst/>
          </a:prstGeom>
        </p:spPr>
      </p:pic>
      <p:sp>
        <p:nvSpPr>
          <p:cNvPr id="63" name="TextBox 62">
            <a:extLst>
              <a:ext uri="{FF2B5EF4-FFF2-40B4-BE49-F238E27FC236}">
                <a16:creationId xmlns:a16="http://schemas.microsoft.com/office/drawing/2014/main" xmlns="" id="{21E497C2-6813-45CF-9B5F-EA40A2480F0D}"/>
              </a:ext>
            </a:extLst>
          </p:cNvPr>
          <p:cNvSpPr txBox="1"/>
          <p:nvPr/>
        </p:nvSpPr>
        <p:spPr>
          <a:xfrm rot="10800000" flipV="1">
            <a:off x="2721879" y="3334455"/>
            <a:ext cx="1073321" cy="553998"/>
          </a:xfrm>
          <a:prstGeom prst="rect">
            <a:avLst/>
          </a:prstGeom>
          <a:noFill/>
        </p:spPr>
        <p:txBody>
          <a:bodyPr wrap="square" rtlCol="0">
            <a:spAutoFit/>
          </a:bodyPr>
          <a:lstStyle/>
          <a:p>
            <a:pPr algn="ctr">
              <a:defRPr/>
            </a:pPr>
            <a:r>
              <a:rPr lang="en-GB" sz="3000" dirty="0">
                <a:solidFill>
                  <a:srgbClr val="5B9BD5">
                    <a:lumMod val="50000"/>
                  </a:srgbClr>
                </a:solidFill>
                <a:latin typeface="Century Gothic" panose="020B0502020202020204" pitchFamily="34" charset="0"/>
                <a:cs typeface="Arial" panose="020B0604020202020204" pitchFamily="34" charset="0"/>
              </a:rPr>
              <a:t>d</a:t>
            </a:r>
            <a:r>
              <a:rPr lang="en-GB" sz="3000" dirty="0">
                <a:solidFill>
                  <a:srgbClr val="E65D00"/>
                </a:solidFill>
                <a:latin typeface="Century Gothic" panose="020B0502020202020204" pitchFamily="34" charset="0"/>
                <a:cs typeface="Calibri" panose="020F0502020204030204" pitchFamily="34" charset="0"/>
              </a:rPr>
              <a:t>u</a:t>
            </a:r>
          </a:p>
        </p:txBody>
      </p:sp>
      <p:pic>
        <p:nvPicPr>
          <p:cNvPr id="64" name="Picture 63"/>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0177" y="2659978"/>
            <a:ext cx="1182004" cy="811440"/>
          </a:xfrm>
          <a:prstGeom prst="rect">
            <a:avLst/>
          </a:prstGeom>
        </p:spPr>
      </p:pic>
      <p:sp>
        <p:nvSpPr>
          <p:cNvPr id="65" name="TextBox 64">
            <a:extLst>
              <a:ext uri="{FF2B5EF4-FFF2-40B4-BE49-F238E27FC236}">
                <a16:creationId xmlns:a16="http://schemas.microsoft.com/office/drawing/2014/main" xmlns="" id="{21E497C2-6813-45CF-9B5F-EA40A2480F0D}"/>
              </a:ext>
            </a:extLst>
          </p:cNvPr>
          <p:cNvSpPr txBox="1"/>
          <p:nvPr/>
        </p:nvSpPr>
        <p:spPr>
          <a:xfrm rot="10800000" flipV="1">
            <a:off x="4715626" y="3298715"/>
            <a:ext cx="1073321" cy="553998"/>
          </a:xfrm>
          <a:prstGeom prst="rect">
            <a:avLst/>
          </a:prstGeom>
          <a:noFill/>
        </p:spPr>
        <p:txBody>
          <a:bodyPr wrap="square" rtlCol="0">
            <a:spAutoFit/>
          </a:bodyPr>
          <a:lstStyle/>
          <a:p>
            <a:pPr algn="ctr">
              <a:defRPr/>
            </a:pPr>
            <a:r>
              <a:rPr lang="en-GB" sz="3000" dirty="0" err="1">
                <a:solidFill>
                  <a:srgbClr val="E65D00"/>
                </a:solidFill>
                <a:latin typeface="Century Gothic" panose="020B0502020202020204" pitchFamily="34" charset="0"/>
                <a:cs typeface="Calibri" panose="020F0502020204030204" pitchFamily="34" charset="0"/>
              </a:rPr>
              <a:t>er</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66" name="Picture 65"/>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2487" y="2704074"/>
            <a:ext cx="1153471" cy="827645"/>
          </a:xfrm>
          <a:prstGeom prst="rect">
            <a:avLst/>
          </a:prstGeom>
        </p:spPr>
      </p:pic>
      <p:pic>
        <p:nvPicPr>
          <p:cNvPr id="67" name="Picture 6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946973" y="2975870"/>
            <a:ext cx="935716" cy="547286"/>
          </a:xfrm>
          <a:prstGeom prst="rect">
            <a:avLst/>
          </a:prstGeom>
        </p:spPr>
      </p:pic>
      <p:sp>
        <p:nvSpPr>
          <p:cNvPr id="68" name="TextBox 67">
            <a:extLst>
              <a:ext uri="{FF2B5EF4-FFF2-40B4-BE49-F238E27FC236}">
                <a16:creationId xmlns:a16="http://schemas.microsoft.com/office/drawing/2014/main" xmlns="" id="{996F03CA-4393-4B59-82AE-47D2DDCE7FC2}"/>
              </a:ext>
            </a:extLst>
          </p:cNvPr>
          <p:cNvSpPr txBox="1"/>
          <p:nvPr/>
        </p:nvSpPr>
        <p:spPr>
          <a:xfrm rot="10800000" flipV="1">
            <a:off x="6376477" y="3329494"/>
            <a:ext cx="1390514" cy="523220"/>
          </a:xfrm>
          <a:prstGeom prst="rect">
            <a:avLst/>
          </a:prstGeom>
          <a:noFill/>
        </p:spPr>
        <p:txBody>
          <a:bodyPr wrap="square" rtlCol="0">
            <a:spAutoFit/>
          </a:bodyPr>
          <a:lstStyle/>
          <a:p>
            <a:pPr algn="ctr">
              <a:defRPr/>
            </a:pPr>
            <a:r>
              <a:rPr lang="en-GB" sz="2800" dirty="0">
                <a:solidFill>
                  <a:srgbClr val="E65D00"/>
                </a:solidFill>
                <a:latin typeface="Century Gothic" panose="020B0502020202020204" pitchFamily="34" charset="0"/>
                <a:cs typeface="Calibri" panose="020F0502020204030204" pitchFamily="34" charset="0"/>
              </a:rPr>
              <a:t>r</a:t>
            </a:r>
            <a:r>
              <a:rPr lang="en-GB" sz="2800" dirty="0">
                <a:solidFill>
                  <a:srgbClr val="5B9BD5">
                    <a:lumMod val="50000"/>
                  </a:srgbClr>
                </a:solidFill>
                <a:latin typeface="Century Gothic" panose="020B0502020202020204" pitchFamily="34" charset="0"/>
                <a:cs typeface="Calibri" panose="020F0502020204030204" pitchFamily="34" charset="0"/>
              </a:rPr>
              <a:t>ed</a:t>
            </a:r>
            <a:r>
              <a:rPr lang="en-GB" sz="2800" dirty="0" err="1">
                <a:solidFill>
                  <a:srgbClr val="5B9BD5">
                    <a:lumMod val="50000"/>
                  </a:srgbClr>
                </a:solidFill>
                <a:latin typeface="Century Gothic" panose="020B0502020202020204" pitchFamily="34" charset="0"/>
                <a:cs typeface="Calibri" panose="020F0502020204030204" pitchFamily="34" charset="0"/>
              </a:rPr>
              <a:t>en</a:t>
            </a:r>
            <a:endParaRPr lang="en-GB" sz="2800" dirty="0">
              <a:solidFill>
                <a:srgbClr val="5B9BD5">
                  <a:lumMod val="50000"/>
                </a:srgbClr>
              </a:solidFill>
              <a:latin typeface="Century Gothic" panose="020B0502020202020204" pitchFamily="34" charset="0"/>
              <a:cs typeface="Calibri" panose="020F0502020204030204" pitchFamily="34" charset="0"/>
            </a:endParaRPr>
          </a:p>
        </p:txBody>
      </p:sp>
      <p:pic>
        <p:nvPicPr>
          <p:cNvPr id="69" name="Picture 6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271" y="2624206"/>
            <a:ext cx="1231735" cy="1116564"/>
          </a:xfrm>
          <a:prstGeom prst="rect">
            <a:avLst/>
          </a:prstGeom>
        </p:spPr>
      </p:pic>
      <p:pic>
        <p:nvPicPr>
          <p:cNvPr id="70" name="Picture 69"/>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039912" y="2824338"/>
            <a:ext cx="691444" cy="791130"/>
          </a:xfrm>
          <a:prstGeom prst="rect">
            <a:avLst/>
          </a:prstGeom>
        </p:spPr>
      </p:pic>
      <p:sp>
        <p:nvSpPr>
          <p:cNvPr id="71" name="TextBox 70">
            <a:extLst>
              <a:ext uri="{FF2B5EF4-FFF2-40B4-BE49-F238E27FC236}">
                <a16:creationId xmlns:a16="http://schemas.microsoft.com/office/drawing/2014/main" xmlns="" id="{996F03CA-4393-4B59-82AE-47D2DDCE7FC2}"/>
              </a:ext>
            </a:extLst>
          </p:cNvPr>
          <p:cNvSpPr txBox="1"/>
          <p:nvPr/>
        </p:nvSpPr>
        <p:spPr>
          <a:xfrm rot="10800000" flipV="1">
            <a:off x="9729371" y="3405410"/>
            <a:ext cx="1390514" cy="461665"/>
          </a:xfrm>
          <a:prstGeom prst="rect">
            <a:avLst/>
          </a:prstGeom>
          <a:noFill/>
        </p:spPr>
        <p:txBody>
          <a:bodyPr wrap="square" rtlCol="0">
            <a:spAutoFit/>
          </a:bodyPr>
          <a:lstStyle/>
          <a:p>
            <a:pPr algn="ctr">
              <a:defRPr/>
            </a:pPr>
            <a:r>
              <a:rPr lang="en-GB" sz="2400" dirty="0" err="1">
                <a:solidFill>
                  <a:srgbClr val="E65D00"/>
                </a:solidFill>
                <a:latin typeface="Century Gothic" panose="020B0502020202020204" pitchFamily="34" charset="0"/>
                <a:cs typeface="Calibri" panose="020F0502020204030204" pitchFamily="34" charset="0"/>
              </a:rPr>
              <a:t>s</a:t>
            </a:r>
            <a:r>
              <a:rPr lang="en-GB" sz="2400" dirty="0" err="1">
                <a:solidFill>
                  <a:srgbClr val="5B9BD5">
                    <a:lumMod val="50000"/>
                  </a:srgbClr>
                </a:solidFill>
                <a:latin typeface="Century Gothic" panose="020B0502020202020204" pitchFamily="34" charset="0"/>
                <a:cs typeface="Calibri" panose="020F0502020204030204" pitchFamily="34" charset="0"/>
              </a:rPr>
              <a:t>ollen</a:t>
            </a:r>
            <a:endParaRPr lang="en-GB" sz="2400" dirty="0">
              <a:solidFill>
                <a:srgbClr val="5B9BD5">
                  <a:lumMod val="50000"/>
                </a:srgbClr>
              </a:solidFill>
              <a:latin typeface="Century Gothic" panose="020B0502020202020204" pitchFamily="34" charset="0"/>
              <a:cs typeface="Calibri" panose="020F0502020204030204" pitchFamily="34" charset="0"/>
            </a:endParaRPr>
          </a:p>
        </p:txBody>
      </p:sp>
      <p:pic>
        <p:nvPicPr>
          <p:cNvPr id="72" name="Picture 71"/>
          <p:cNvPicPr>
            <a:picLocks noChangeAspect="1"/>
          </p:cNvPicPr>
          <p:nvPr/>
        </p:nvPicPr>
        <p:blipFill>
          <a:blip r:embed="rId2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888446" y="2643039"/>
            <a:ext cx="444819" cy="1109694"/>
          </a:xfrm>
          <a:prstGeom prst="rect">
            <a:avLst/>
          </a:prstGeom>
        </p:spPr>
      </p:pic>
      <p:sp>
        <p:nvSpPr>
          <p:cNvPr id="73" name="TextBox 72">
            <a:extLst>
              <a:ext uri="{FF2B5EF4-FFF2-40B4-BE49-F238E27FC236}">
                <a16:creationId xmlns:a16="http://schemas.microsoft.com/office/drawing/2014/main" xmlns="" id="{21E497C2-6813-45CF-9B5F-EA40A2480F0D}"/>
              </a:ext>
            </a:extLst>
          </p:cNvPr>
          <p:cNvSpPr txBox="1"/>
          <p:nvPr/>
        </p:nvSpPr>
        <p:spPr>
          <a:xfrm rot="10800000" flipV="1">
            <a:off x="10822000" y="3430581"/>
            <a:ext cx="1522382" cy="400110"/>
          </a:xfrm>
          <a:prstGeom prst="rect">
            <a:avLst/>
          </a:prstGeom>
          <a:noFill/>
        </p:spPr>
        <p:txBody>
          <a:bodyPr wrap="square" rtlCol="0">
            <a:spAutoFit/>
          </a:bodyPr>
          <a:lstStyle/>
          <a:p>
            <a:pPr algn="ctr">
              <a:defRPr/>
            </a:pPr>
            <a:r>
              <a:rPr lang="en-GB" sz="2000" dirty="0" err="1">
                <a:solidFill>
                  <a:srgbClr val="5B9BD5">
                    <a:lumMod val="50000"/>
                  </a:srgbClr>
                </a:solidFill>
                <a:latin typeface="Century Gothic" panose="020B0502020202020204" pitchFamily="34" charset="0"/>
                <a:cs typeface="Arial" panose="020B0604020202020204" pitchFamily="34" charset="0"/>
              </a:rPr>
              <a:t>gro</a:t>
            </a:r>
            <a:r>
              <a:rPr lang="en-GB" sz="2000" dirty="0" err="1">
                <a:solidFill>
                  <a:srgbClr val="E65D00"/>
                </a:solidFill>
                <a:latin typeface="Century Gothic" panose="020B0502020202020204" pitchFamily="34" charset="0"/>
                <a:cs typeface="Calibri" panose="020F0502020204030204" pitchFamily="34" charset="0"/>
              </a:rPr>
              <a:t>ß</a:t>
            </a:r>
            <a:endParaRPr lang="en-GB" sz="2000" dirty="0">
              <a:solidFill>
                <a:srgbClr val="E65D00"/>
              </a:solidFill>
              <a:latin typeface="Century Gothic" panose="020B0502020202020204" pitchFamily="34" charset="0"/>
              <a:cs typeface="Calibri" panose="020F0502020204030204" pitchFamily="34" charset="0"/>
            </a:endParaRPr>
          </a:p>
        </p:txBody>
      </p:sp>
      <p:pic>
        <p:nvPicPr>
          <p:cNvPr id="74" name="Picture 7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25385" y="3906412"/>
            <a:ext cx="600931" cy="979001"/>
          </a:xfrm>
          <a:prstGeom prst="rect">
            <a:avLst/>
          </a:prstGeom>
        </p:spPr>
      </p:pic>
      <p:sp>
        <p:nvSpPr>
          <p:cNvPr id="75" name="TextBox 74">
            <a:extLst>
              <a:ext uri="{FF2B5EF4-FFF2-40B4-BE49-F238E27FC236}">
                <a16:creationId xmlns:a16="http://schemas.microsoft.com/office/drawing/2014/main" xmlns="" id="{21E497C2-6813-45CF-9B5F-EA40A2480F0D}"/>
              </a:ext>
            </a:extLst>
          </p:cNvPr>
          <p:cNvSpPr txBox="1"/>
          <p:nvPr/>
        </p:nvSpPr>
        <p:spPr>
          <a:xfrm rot="10800000" flipV="1">
            <a:off x="73670" y="4493491"/>
            <a:ext cx="1073321" cy="553998"/>
          </a:xfrm>
          <a:prstGeom prst="rect">
            <a:avLst/>
          </a:prstGeom>
          <a:noFill/>
        </p:spPr>
        <p:txBody>
          <a:bodyPr wrap="square" rtlCol="0">
            <a:spAutoFit/>
          </a:bodyPr>
          <a:lstStyle/>
          <a:p>
            <a:pPr algn="ctr">
              <a:defRPr/>
            </a:pPr>
            <a:r>
              <a:rPr lang="en-GB" sz="3000" dirty="0" err="1">
                <a:solidFill>
                  <a:srgbClr val="5B9BD5">
                    <a:lumMod val="50000"/>
                  </a:srgbClr>
                </a:solidFill>
                <a:latin typeface="Century Gothic" panose="020B0502020202020204" pitchFamily="34" charset="0"/>
                <a:cs typeface="Arial" panose="020B0604020202020204" pitchFamily="34" charset="0"/>
              </a:rPr>
              <a:t>T</a:t>
            </a:r>
            <a:r>
              <a:rPr lang="en-GB" sz="3000" dirty="0" err="1">
                <a:solidFill>
                  <a:srgbClr val="E65D00"/>
                </a:solidFill>
                <a:latin typeface="Century Gothic" panose="020B0502020202020204" pitchFamily="34" charset="0"/>
                <a:cs typeface="Calibri" panose="020F0502020204030204" pitchFamily="34" charset="0"/>
              </a:rPr>
              <a:t>ü</a:t>
            </a:r>
            <a:r>
              <a:rPr lang="en-GB" sz="3000" dirty="0" err="1">
                <a:solidFill>
                  <a:srgbClr val="5B9BD5">
                    <a:lumMod val="50000"/>
                  </a:srgbClr>
                </a:solidFill>
                <a:latin typeface="Century Gothic" panose="020B0502020202020204" pitchFamily="34" charset="0"/>
                <a:cs typeface="Arial" panose="020B0604020202020204" pitchFamily="34" charset="0"/>
              </a:rPr>
              <a:t>r</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76" name="Picture 75"/>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7817" y="3779026"/>
            <a:ext cx="780106" cy="1175981"/>
          </a:xfrm>
          <a:prstGeom prst="rect">
            <a:avLst/>
          </a:prstGeom>
        </p:spPr>
      </p:pic>
      <p:sp>
        <p:nvSpPr>
          <p:cNvPr id="77" name="TextBox 76">
            <a:extLst>
              <a:ext uri="{FF2B5EF4-FFF2-40B4-BE49-F238E27FC236}">
                <a16:creationId xmlns:a16="http://schemas.microsoft.com/office/drawing/2014/main" xmlns="" id="{21E497C2-6813-45CF-9B5F-EA40A2480F0D}"/>
              </a:ext>
            </a:extLst>
          </p:cNvPr>
          <p:cNvSpPr txBox="1"/>
          <p:nvPr/>
        </p:nvSpPr>
        <p:spPr>
          <a:xfrm rot="10800000" flipV="1">
            <a:off x="2126880" y="4464582"/>
            <a:ext cx="1524229"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sch</a:t>
            </a:r>
            <a:r>
              <a:rPr lang="en-GB" sz="3200" dirty="0" err="1">
                <a:solidFill>
                  <a:srgbClr val="E65D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78" name="Picture 77"/>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2261" y="3806013"/>
            <a:ext cx="1024831" cy="1101565"/>
          </a:xfrm>
          <a:prstGeom prst="rect">
            <a:avLst/>
          </a:prstGeom>
        </p:spPr>
      </p:pic>
      <p:sp>
        <p:nvSpPr>
          <p:cNvPr id="79" name="TextBox 78">
            <a:extLst>
              <a:ext uri="{FF2B5EF4-FFF2-40B4-BE49-F238E27FC236}">
                <a16:creationId xmlns:a16="http://schemas.microsoft.com/office/drawing/2014/main" xmlns="" id="{21E497C2-6813-45CF-9B5F-EA40A2480F0D}"/>
              </a:ext>
            </a:extLst>
          </p:cNvPr>
          <p:cNvSpPr txBox="1"/>
          <p:nvPr/>
        </p:nvSpPr>
        <p:spPr>
          <a:xfrm rot="10800000" flipV="1">
            <a:off x="4062272" y="4457942"/>
            <a:ext cx="1190419"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sp</a:t>
            </a:r>
            <a:r>
              <a:rPr lang="en-GB" sz="3200" dirty="0" err="1">
                <a:solidFill>
                  <a:srgbClr val="E65D00"/>
                </a:solidFill>
                <a:latin typeface="Century Gothic" panose="020B0502020202020204" pitchFamily="34" charset="0"/>
                <a:cs typeface="Calibri" panose="020F0502020204030204" pitchFamily="34" charset="0"/>
              </a:rPr>
              <a:t>ä</a:t>
            </a:r>
            <a:r>
              <a:rPr lang="en-GB" sz="3200" dirty="0" err="1">
                <a:solidFill>
                  <a:srgbClr val="5B9BD5">
                    <a:lumMod val="50000"/>
                  </a:srgbClr>
                </a:solidFill>
                <a:latin typeface="Century Gothic" panose="020B0502020202020204" pitchFamily="34" charset="0"/>
                <a:cs typeface="Arial" panose="020B0604020202020204" pitchFamily="34" charset="0"/>
              </a:rPr>
              <a:t>t</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80" name="Picture 79"/>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4653" y="3806446"/>
            <a:ext cx="1126327" cy="741682"/>
          </a:xfrm>
          <a:prstGeom prst="rect">
            <a:avLst/>
          </a:prstGeom>
        </p:spPr>
      </p:pic>
      <p:sp>
        <p:nvSpPr>
          <p:cNvPr id="81" name="TextBox 80">
            <a:extLst>
              <a:ext uri="{FF2B5EF4-FFF2-40B4-BE49-F238E27FC236}">
                <a16:creationId xmlns:a16="http://schemas.microsoft.com/office/drawing/2014/main" xmlns="" id="{21E497C2-6813-45CF-9B5F-EA40A2480F0D}"/>
              </a:ext>
            </a:extLst>
          </p:cNvPr>
          <p:cNvSpPr txBox="1"/>
          <p:nvPr/>
        </p:nvSpPr>
        <p:spPr>
          <a:xfrm rot="10800000" flipV="1">
            <a:off x="5969977" y="4453680"/>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H</a:t>
            </a:r>
            <a:r>
              <a:rPr lang="en-GB" sz="3200" dirty="0" err="1">
                <a:solidFill>
                  <a:srgbClr val="E65D00"/>
                </a:solidFill>
                <a:latin typeface="Century Gothic" panose="020B0502020202020204" pitchFamily="34" charset="0"/>
                <a:cs typeface="Calibri" panose="020F0502020204030204" pitchFamily="34" charset="0"/>
              </a:rPr>
              <a:t>au</a:t>
            </a:r>
            <a:r>
              <a:rPr lang="en-GB" sz="3200" dirty="0" err="1">
                <a:solidFill>
                  <a:srgbClr val="5B9BD5">
                    <a:lumMod val="50000"/>
                  </a:srgbClr>
                </a:solidFill>
                <a:latin typeface="Century Gothic" panose="020B0502020202020204" pitchFamily="34" charset="0"/>
                <a:cs typeface="Arial" panose="020B0604020202020204" pitchFamily="34" charset="0"/>
              </a:rPr>
              <a:t>s</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82" name="Picture 81"/>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9614" y="3818467"/>
            <a:ext cx="917041" cy="917041"/>
          </a:xfrm>
          <a:prstGeom prst="rect">
            <a:avLst/>
          </a:prstGeom>
        </p:spPr>
      </p:pic>
      <p:sp>
        <p:nvSpPr>
          <p:cNvPr id="83" name="TextBox 82">
            <a:extLst>
              <a:ext uri="{FF2B5EF4-FFF2-40B4-BE49-F238E27FC236}">
                <a16:creationId xmlns:a16="http://schemas.microsoft.com/office/drawing/2014/main" xmlns="" id="{21E497C2-6813-45CF-9B5F-EA40A2480F0D}"/>
              </a:ext>
            </a:extLst>
          </p:cNvPr>
          <p:cNvSpPr txBox="1"/>
          <p:nvPr/>
        </p:nvSpPr>
        <p:spPr>
          <a:xfrm rot="10800000" flipV="1">
            <a:off x="7971584" y="4595493"/>
            <a:ext cx="2068327" cy="461665"/>
          </a:xfrm>
          <a:prstGeom prst="rect">
            <a:avLst/>
          </a:prstGeom>
          <a:noFill/>
        </p:spPr>
        <p:txBody>
          <a:bodyPr wrap="square" rtlCol="0">
            <a:spAutoFit/>
          </a:bodyPr>
          <a:lstStyle/>
          <a:p>
            <a:pPr>
              <a:defRPr/>
            </a:pPr>
            <a:r>
              <a:rPr lang="en-GB" sz="2400" dirty="0">
                <a:solidFill>
                  <a:srgbClr val="5B9BD5">
                    <a:lumMod val="50000"/>
                  </a:srgbClr>
                </a:solidFill>
                <a:latin typeface="Century Gothic" panose="020B0502020202020204" pitchFamily="34" charset="0"/>
                <a:cs typeface="Arial" panose="020B0604020202020204" pitchFamily="34" charset="0"/>
              </a:rPr>
              <a:t>D</a:t>
            </a:r>
            <a:r>
              <a:rPr lang="en-GB" sz="2400" dirty="0">
                <a:solidFill>
                  <a:srgbClr val="E65D00"/>
                </a:solidFill>
                <a:latin typeface="Century Gothic" panose="020B0502020202020204" pitchFamily="34" charset="0"/>
                <a:cs typeface="Calibri" panose="020F0502020204030204" pitchFamily="34" charset="0"/>
              </a:rPr>
              <a:t>eu</a:t>
            </a:r>
            <a:r>
              <a:rPr lang="en-GB" sz="2400" dirty="0">
                <a:solidFill>
                  <a:srgbClr val="5B9BD5">
                    <a:lumMod val="50000"/>
                  </a:srgbClr>
                </a:solidFill>
                <a:latin typeface="Century Gothic" panose="020B0502020202020204" pitchFamily="34" charset="0"/>
                <a:cs typeface="Arial" panose="020B0604020202020204" pitchFamily="34" charset="0"/>
              </a:rPr>
              <a:t>tschland</a:t>
            </a:r>
            <a:endParaRPr lang="en-GB" sz="2400" dirty="0">
              <a:solidFill>
                <a:srgbClr val="E65D00"/>
              </a:solidFill>
              <a:latin typeface="Century Gothic" panose="020B0502020202020204" pitchFamily="34" charset="0"/>
              <a:cs typeface="Calibri" panose="020F0502020204030204" pitchFamily="34" charset="0"/>
            </a:endParaRPr>
          </a:p>
        </p:txBody>
      </p:sp>
      <p:pic>
        <p:nvPicPr>
          <p:cNvPr id="84" name="Picture 83"/>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6290" y="3809117"/>
            <a:ext cx="1278763" cy="903742"/>
          </a:xfrm>
          <a:prstGeom prst="rect">
            <a:avLst/>
          </a:prstGeom>
        </p:spPr>
      </p:pic>
      <p:sp>
        <p:nvSpPr>
          <p:cNvPr id="85" name="TextBox 84">
            <a:extLst>
              <a:ext uri="{FF2B5EF4-FFF2-40B4-BE49-F238E27FC236}">
                <a16:creationId xmlns:a16="http://schemas.microsoft.com/office/drawing/2014/main" xmlns="" id="{21E497C2-6813-45CF-9B5F-EA40A2480F0D}"/>
              </a:ext>
            </a:extLst>
          </p:cNvPr>
          <p:cNvSpPr txBox="1"/>
          <p:nvPr/>
        </p:nvSpPr>
        <p:spPr>
          <a:xfrm rot="10800000" flipV="1">
            <a:off x="9931948" y="4543740"/>
            <a:ext cx="1878760" cy="461665"/>
          </a:xfrm>
          <a:prstGeom prst="rect">
            <a:avLst/>
          </a:prstGeom>
          <a:noFill/>
        </p:spPr>
        <p:txBody>
          <a:bodyPr wrap="square" rtlCol="0">
            <a:spAutoFit/>
          </a:bodyPr>
          <a:lstStyle/>
          <a:p>
            <a:pPr>
              <a:defRPr/>
            </a:pPr>
            <a:r>
              <a:rPr lang="en-GB" sz="2400" dirty="0" err="1">
                <a:solidFill>
                  <a:srgbClr val="5B9BD5">
                    <a:lumMod val="50000"/>
                  </a:srgbClr>
                </a:solidFill>
                <a:latin typeface="Century Gothic" panose="020B0502020202020204" pitchFamily="34" charset="0"/>
                <a:cs typeface="Arial" panose="020B0604020202020204" pitchFamily="34" charset="0"/>
              </a:rPr>
              <a:t>M</a:t>
            </a:r>
            <a:r>
              <a:rPr lang="en-GB" sz="2400" dirty="0" err="1">
                <a:solidFill>
                  <a:srgbClr val="E65D00"/>
                </a:solidFill>
                <a:latin typeface="Century Gothic" panose="020B0502020202020204" pitchFamily="34" charset="0"/>
                <a:cs typeface="Calibri" panose="020F0502020204030204" pitchFamily="34" charset="0"/>
              </a:rPr>
              <a:t>äu</a:t>
            </a:r>
            <a:r>
              <a:rPr lang="en-GB" sz="2400" dirty="0" err="1">
                <a:solidFill>
                  <a:srgbClr val="5B9BD5">
                    <a:lumMod val="50000"/>
                  </a:srgbClr>
                </a:solidFill>
                <a:latin typeface="Century Gothic" panose="020B0502020202020204" pitchFamily="34" charset="0"/>
                <a:cs typeface="Arial" panose="020B0604020202020204" pitchFamily="34" charset="0"/>
              </a:rPr>
              <a:t>se</a:t>
            </a:r>
            <a:endParaRPr lang="en-GB" sz="2400" dirty="0">
              <a:solidFill>
                <a:srgbClr val="E65D00"/>
              </a:solidFill>
              <a:latin typeface="Century Gothic" panose="020B0502020202020204" pitchFamily="34" charset="0"/>
              <a:cs typeface="Calibri" panose="020F0502020204030204" pitchFamily="34" charset="0"/>
            </a:endParaRPr>
          </a:p>
        </p:txBody>
      </p:sp>
      <p:pic>
        <p:nvPicPr>
          <p:cNvPr id="86" name="Picture 85"/>
          <p:cNvPicPr>
            <a:picLocks noChangeAspect="1"/>
          </p:cNvPicPr>
          <p:nvPr/>
        </p:nvPicPr>
        <p:blipFill>
          <a:blip r:embed="rId2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94270" y="5123116"/>
            <a:ext cx="999701" cy="999701"/>
          </a:xfrm>
          <a:prstGeom prst="rect">
            <a:avLst/>
          </a:prstGeom>
        </p:spPr>
      </p:pic>
      <p:sp>
        <p:nvSpPr>
          <p:cNvPr id="87" name="TextBox 86">
            <a:extLst>
              <a:ext uri="{FF2B5EF4-FFF2-40B4-BE49-F238E27FC236}">
                <a16:creationId xmlns:a16="http://schemas.microsoft.com/office/drawing/2014/main" xmlns="" id="{21E497C2-6813-45CF-9B5F-EA40A2480F0D}"/>
              </a:ext>
            </a:extLst>
          </p:cNvPr>
          <p:cNvSpPr txBox="1"/>
          <p:nvPr/>
        </p:nvSpPr>
        <p:spPr>
          <a:xfrm rot="10800000" flipV="1">
            <a:off x="120018" y="563838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cs typeface="Arial" panose="020B0604020202020204" pitchFamily="34" charset="0"/>
              </a:rPr>
              <a:t>un</a:t>
            </a:r>
            <a:r>
              <a:rPr lang="en-GB" sz="3200" dirty="0">
                <a:solidFill>
                  <a:srgbClr val="E65D00"/>
                </a:solidFill>
                <a:latin typeface="Century Gothic" panose="020B0502020202020204" pitchFamily="34" charset="0"/>
                <a:cs typeface="Calibri" panose="020F0502020204030204" pitchFamily="34" charset="0"/>
              </a:rPr>
              <a:t>d</a:t>
            </a:r>
          </a:p>
        </p:txBody>
      </p:sp>
      <p:pic>
        <p:nvPicPr>
          <p:cNvPr id="88" name="Picture 87"/>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0908" y="4853716"/>
            <a:ext cx="1100212" cy="1100212"/>
          </a:xfrm>
          <a:prstGeom prst="rect">
            <a:avLst/>
          </a:prstGeom>
        </p:spPr>
      </p:pic>
      <p:sp>
        <p:nvSpPr>
          <p:cNvPr id="89" name="TextBox 88">
            <a:extLst>
              <a:ext uri="{FF2B5EF4-FFF2-40B4-BE49-F238E27FC236}">
                <a16:creationId xmlns:a16="http://schemas.microsoft.com/office/drawing/2014/main" xmlns="" id="{21E497C2-6813-45CF-9B5F-EA40A2480F0D}"/>
              </a:ext>
            </a:extLst>
          </p:cNvPr>
          <p:cNvSpPr txBox="1"/>
          <p:nvPr/>
        </p:nvSpPr>
        <p:spPr>
          <a:xfrm rot="10800000" flipV="1">
            <a:off x="2088625" y="5630103"/>
            <a:ext cx="1678742"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richt</a:t>
            </a:r>
            <a:r>
              <a:rPr lang="en-GB" sz="3200" dirty="0" err="1">
                <a:solidFill>
                  <a:srgbClr val="E65D00"/>
                </a:solidFill>
                <a:latin typeface="Century Gothic" panose="020B0502020202020204" pitchFamily="34" charset="0"/>
                <a:cs typeface="Calibri" panose="020F0502020204030204" pitchFamily="34" charset="0"/>
              </a:rPr>
              <a:t>ig</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0" name="Picture 89"/>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1009" y="5005183"/>
            <a:ext cx="951877" cy="1130354"/>
          </a:xfrm>
          <a:prstGeom prst="rect">
            <a:avLst/>
          </a:prstGeom>
        </p:spPr>
      </p:pic>
      <p:sp>
        <p:nvSpPr>
          <p:cNvPr id="91" name="TextBox 90">
            <a:extLst>
              <a:ext uri="{FF2B5EF4-FFF2-40B4-BE49-F238E27FC236}">
                <a16:creationId xmlns:a16="http://schemas.microsoft.com/office/drawing/2014/main" xmlns="" id="{21E497C2-6813-45CF-9B5F-EA40A2480F0D}"/>
              </a:ext>
            </a:extLst>
          </p:cNvPr>
          <p:cNvSpPr txBox="1"/>
          <p:nvPr/>
        </p:nvSpPr>
        <p:spPr>
          <a:xfrm rot="10800000" flipV="1">
            <a:off x="3865070" y="5641397"/>
            <a:ext cx="1678742"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st</a:t>
            </a:r>
            <a:r>
              <a:rPr lang="en-GB" sz="3200" dirty="0">
                <a:solidFill>
                  <a:srgbClr val="5B9BD5">
                    <a:lumMod val="50000"/>
                  </a:srgbClr>
                </a:solidFill>
                <a:latin typeface="Century Gothic" panose="020B0502020202020204" pitchFamily="34" charset="0"/>
                <a:cs typeface="Arial" panose="020B0604020202020204" pitchFamily="34" charset="0"/>
              </a:rPr>
              <a:t>ark</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xmlns="" id="{21E497C2-6813-45CF-9B5F-EA40A2480F0D}"/>
              </a:ext>
            </a:extLst>
          </p:cNvPr>
          <p:cNvSpPr txBox="1"/>
          <p:nvPr/>
        </p:nvSpPr>
        <p:spPr>
          <a:xfrm rot="10800000" flipV="1">
            <a:off x="6032822" y="5645822"/>
            <a:ext cx="1678742"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sp</a:t>
            </a:r>
            <a:r>
              <a:rPr lang="en-GB" sz="3200" dirty="0" err="1">
                <a:solidFill>
                  <a:srgbClr val="5B9BD5">
                    <a:lumMod val="50000"/>
                  </a:srgbClr>
                </a:solidFill>
                <a:latin typeface="Century Gothic" panose="020B0502020202020204" pitchFamily="34" charset="0"/>
                <a:cs typeface="Arial" panose="020B0604020202020204" pitchFamily="34" charset="0"/>
              </a:rPr>
              <a:t>ielen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3" name="Picture 92"/>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0639" y="5032188"/>
            <a:ext cx="985556" cy="847017"/>
          </a:xfrm>
          <a:prstGeom prst="rect">
            <a:avLst/>
          </a:prstGeom>
        </p:spPr>
      </p:pic>
      <p:pic>
        <p:nvPicPr>
          <p:cNvPr id="94" name="Picture 93"/>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8179" y="5187297"/>
            <a:ext cx="1183295" cy="1013049"/>
          </a:xfrm>
          <a:prstGeom prst="rect">
            <a:avLst/>
          </a:prstGeom>
        </p:spPr>
      </p:pic>
      <p:sp>
        <p:nvSpPr>
          <p:cNvPr id="95" name="TextBox 94">
            <a:extLst>
              <a:ext uri="{FF2B5EF4-FFF2-40B4-BE49-F238E27FC236}">
                <a16:creationId xmlns:a16="http://schemas.microsoft.com/office/drawing/2014/main" xmlns="" id="{21E497C2-6813-45CF-9B5F-EA40A2480F0D}"/>
              </a:ext>
            </a:extLst>
          </p:cNvPr>
          <p:cNvSpPr txBox="1"/>
          <p:nvPr/>
        </p:nvSpPr>
        <p:spPr>
          <a:xfrm rot="10800000" flipV="1">
            <a:off x="7962491" y="5638386"/>
            <a:ext cx="663294"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j</a:t>
            </a:r>
            <a:r>
              <a:rPr lang="en-GB" sz="3200" dirty="0" err="1">
                <a:solidFill>
                  <a:srgbClr val="5B9BD5">
                    <a:lumMod val="50000"/>
                  </a:srgbClr>
                </a:solidFill>
                <a:latin typeface="Century Gothic" panose="020B0502020202020204" pitchFamily="34" charset="0"/>
                <a:cs typeface="Arial" panose="020B0604020202020204" pitchFamily="34" charset="0"/>
              </a:rPr>
              <a:t>a</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6" name="Picture 95"/>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01985" y="5039625"/>
            <a:ext cx="927371" cy="735274"/>
          </a:xfrm>
          <a:prstGeom prst="rect">
            <a:avLst/>
          </a:prstGeom>
        </p:spPr>
      </p:pic>
      <p:sp>
        <p:nvSpPr>
          <p:cNvPr id="97" name="TextBox 96">
            <a:extLst>
              <a:ext uri="{FF2B5EF4-FFF2-40B4-BE49-F238E27FC236}">
                <a16:creationId xmlns:a16="http://schemas.microsoft.com/office/drawing/2014/main" xmlns="" id="{21E497C2-6813-45CF-9B5F-EA40A2480F0D}"/>
              </a:ext>
            </a:extLst>
          </p:cNvPr>
          <p:cNvSpPr txBox="1"/>
          <p:nvPr/>
        </p:nvSpPr>
        <p:spPr>
          <a:xfrm rot="10800000" flipV="1">
            <a:off x="9898413" y="5638387"/>
            <a:ext cx="2436973" cy="584775"/>
          </a:xfrm>
          <a:prstGeom prst="rect">
            <a:avLst/>
          </a:prstGeom>
          <a:noFill/>
        </p:spPr>
        <p:txBody>
          <a:bodyPr wrap="square" rtlCol="0">
            <a:spAutoFit/>
          </a:bodyPr>
          <a:lstStyle/>
          <a:p>
            <a:pPr>
              <a:defRPr/>
            </a:pPr>
            <a:r>
              <a:rPr lang="en-GB" sz="3200" dirty="0" err="1">
                <a:solidFill>
                  <a:srgbClr val="E65D00"/>
                </a:solidFill>
                <a:latin typeface="Century Gothic" panose="020B0502020202020204" pitchFamily="34" charset="0"/>
                <a:cs typeface="Calibri" panose="020F0502020204030204" pitchFamily="34" charset="0"/>
              </a:rPr>
              <a:t>Th</a:t>
            </a:r>
            <a:r>
              <a:rPr lang="en-GB" sz="3200" dirty="0" err="1">
                <a:solidFill>
                  <a:srgbClr val="5B9BD5">
                    <a:lumMod val="50000"/>
                  </a:srgbClr>
                </a:solidFill>
                <a:latin typeface="Century Gothic" panose="020B0502020202020204" pitchFamily="34" charset="0"/>
                <a:cs typeface="Arial" panose="020B0604020202020204" pitchFamily="34" charset="0"/>
              </a:rPr>
              <a:t>eater</a:t>
            </a:r>
            <a:endParaRPr lang="en-GB" sz="3200" dirty="0">
              <a:solidFill>
                <a:srgbClr val="E65D00"/>
              </a:solidFill>
              <a:latin typeface="Century Gothic" panose="020B0502020202020204" pitchFamily="34" charset="0"/>
              <a:cs typeface="Calibri" panose="020F0502020204030204" pitchFamily="34" charset="0"/>
            </a:endParaRPr>
          </a:p>
        </p:txBody>
      </p:sp>
      <p:cxnSp>
        <p:nvCxnSpPr>
          <p:cNvPr id="98" name="Straight Connector 97"/>
          <p:cNvCxnSpPr/>
          <p:nvPr/>
        </p:nvCxnSpPr>
        <p:spPr>
          <a:xfrm>
            <a:off x="10883206" y="2616234"/>
            <a:ext cx="0" cy="1189779"/>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xmlns="" id="{996F03CA-4393-4B59-82AE-47D2DDCE7FC2}"/>
              </a:ext>
            </a:extLst>
          </p:cNvPr>
          <p:cNvSpPr txBox="1"/>
          <p:nvPr/>
        </p:nvSpPr>
        <p:spPr>
          <a:xfrm rot="10800000" flipV="1">
            <a:off x="7927774" y="3298715"/>
            <a:ext cx="1043567"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vo</a:t>
            </a:r>
            <a:r>
              <a:rPr lang="en-GB" sz="3200" dirty="0" err="1">
                <a:solidFill>
                  <a:srgbClr val="E65D00"/>
                </a:solidFill>
                <a:latin typeface="Century Gothic" panose="020B0502020202020204" pitchFamily="34" charset="0"/>
                <a:cs typeface="Calibri" panose="020F0502020204030204" pitchFamily="34" charset="0"/>
              </a:rPr>
              <a:t>r</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904781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graphicFrame>
        <p:nvGraphicFramePr>
          <p:cNvPr id="100" name="Table 99"/>
          <p:cNvGraphicFramePr>
            <a:graphicFrameLocks noGrp="1"/>
          </p:cNvGraphicFramePr>
          <p:nvPr>
            <p:extLst>
              <p:ext uri="{D42A27DB-BD31-4B8C-83A1-F6EECF244321}">
                <p14:modId xmlns:p14="http://schemas.microsoft.com/office/powerpoint/2010/main" val="448286296"/>
              </p:ext>
            </p:extLst>
          </p:nvPr>
        </p:nvGraphicFramePr>
        <p:xfrm>
          <a:off x="339264" y="669905"/>
          <a:ext cx="5455745" cy="5120640"/>
        </p:xfrm>
        <a:graphic>
          <a:graphicData uri="http://schemas.openxmlformats.org/drawingml/2006/table">
            <a:tbl>
              <a:tblPr firstRow="1" firstCol="1" bandRow="1">
                <a:tableStyleId>{ED083AE6-46FA-4A59-8FB0-9F97EB10719F}</a:tableStyleId>
              </a:tblPr>
              <a:tblGrid>
                <a:gridCol w="2094397">
                  <a:extLst>
                    <a:ext uri="{9D8B030D-6E8A-4147-A177-3AD203B41FA5}">
                      <a16:colId xmlns:a16="http://schemas.microsoft.com/office/drawing/2014/main" xmlns="" val="20000"/>
                    </a:ext>
                  </a:extLst>
                </a:gridCol>
                <a:gridCol w="3361348">
                  <a:extLst>
                    <a:ext uri="{9D8B030D-6E8A-4147-A177-3AD203B41FA5}">
                      <a16:colId xmlns:a16="http://schemas.microsoft.com/office/drawing/2014/main" xmlns="" val="20001"/>
                    </a:ext>
                  </a:extLst>
                </a:gridCol>
              </a:tblGrid>
              <a:tr h="492237">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910046">
                <a:tc>
                  <a:txBody>
                    <a:bodyPr/>
                    <a:lstStyle/>
                    <a:p>
                      <a:pPr algn="ctr">
                        <a:spcAft>
                          <a:spcPts val="0"/>
                        </a:spcAft>
                      </a:pPr>
                      <a:r>
                        <a:rPr lang="en-GB" sz="2400" b="0" kern="100" dirty="0">
                          <a:solidFill>
                            <a:srgbClr val="002060"/>
                          </a:solidFill>
                          <a:effectLst/>
                          <a:latin typeface="Century Gothic" panose="020B0502020202020204" pitchFamily="34" charset="0"/>
                        </a:rPr>
                        <a:t>Group 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 (long), a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e (long),</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dirty="0">
                          <a:solidFill>
                            <a:srgbClr val="002060"/>
                          </a:solidFill>
                          <a:effectLst/>
                          <a:latin typeface="Century Gothic" panose="020B0502020202020204" pitchFamily="34" charset="0"/>
                          <a:ea typeface="Calibri" panose="020F0502020204030204" pitchFamily="34" charset="0"/>
                        </a:rPr>
                        <a:t> e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w</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z</a:t>
                      </a:r>
                    </a:p>
                  </a:txBody>
                  <a:tcPr marL="68580" marR="68580" marT="0" marB="0" anchor="ctr"/>
                </a:tc>
                <a:extLst>
                  <a:ext uri="{0D108BD9-81ED-4DB2-BD59-A6C34878D82A}">
                    <a16:rowId xmlns:a16="http://schemas.microsoft.com/office/drawing/2014/main" xmlns="" val="10001"/>
                  </a:ext>
                </a:extLst>
              </a:tr>
              <a:tr h="728037">
                <a:tc>
                  <a:txBody>
                    <a:bodyPr/>
                    <a:lstStyle/>
                    <a:p>
                      <a:pPr algn="ctr">
                        <a:spcAft>
                          <a:spcPts val="0"/>
                        </a:spcAft>
                      </a:pPr>
                      <a:r>
                        <a:rPr lang="en-GB" sz="2400" b="0" kern="100" dirty="0">
                          <a:solidFill>
                            <a:srgbClr val="002060"/>
                          </a:solidFill>
                          <a:effectLst/>
                          <a:latin typeface="Century Gothic" panose="020B0502020202020204" pitchFamily="34" charset="0"/>
                        </a:rPr>
                        <a:t>Group 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(long), </a:t>
                      </a: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ie</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ch</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sch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2"/>
                  </a:ext>
                </a:extLst>
              </a:tr>
              <a:tr h="364018">
                <a:tc>
                  <a:txBody>
                    <a:bodyPr/>
                    <a:lstStyle/>
                    <a:p>
                      <a:pPr algn="ctr">
                        <a:spcAft>
                          <a:spcPts val="0"/>
                        </a:spcAft>
                      </a:pPr>
                      <a:r>
                        <a:rPr lang="en-GB" sz="2400" b="0" kern="100" dirty="0">
                          <a:solidFill>
                            <a:srgbClr val="002060"/>
                          </a:solidFill>
                          <a:effectLst/>
                          <a:latin typeface="Century Gothic" panose="020B0502020202020204" pitchFamily="34" charset="0"/>
                        </a:rPr>
                        <a:t>Group 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o (long), o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u (long), u (short)</a:t>
                      </a:r>
                    </a:p>
                  </a:txBody>
                  <a:tcPr marL="68580" marR="68580" marT="0" marB="0" anchor="ctr"/>
                </a:tc>
                <a:extLst>
                  <a:ext uri="{0D108BD9-81ED-4DB2-BD59-A6C34878D82A}">
                    <a16:rowId xmlns:a16="http://schemas.microsoft.com/office/drawing/2014/main" xmlns="" val="10003"/>
                  </a:ext>
                </a:extLst>
              </a:tr>
              <a:tr h="910046">
                <a:tc>
                  <a:txBody>
                    <a:bodyPr/>
                    <a:lstStyle/>
                    <a:p>
                      <a:pPr algn="ctr">
                        <a:spcAft>
                          <a:spcPts val="0"/>
                        </a:spcAft>
                      </a:pPr>
                      <a:r>
                        <a:rPr lang="en-GB" sz="2400" b="0" kern="100" dirty="0">
                          <a:solidFill>
                            <a:srgbClr val="002060"/>
                          </a:solidFill>
                          <a:effectLst/>
                          <a:latin typeface="Century Gothic" panose="020B0502020202020204" pitchFamily="34" charset="0"/>
                        </a:rPr>
                        <a:t>Group 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(unstressed)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(vocalic),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(consonantal)</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v</a:t>
                      </a:r>
                    </a:p>
                  </a:txBody>
                  <a:tcPr marL="68580" marR="68580" marT="0" marB="0" anchor="ctr"/>
                </a:tc>
                <a:extLst>
                  <a:ext uri="{0D108BD9-81ED-4DB2-BD59-A6C34878D82A}">
                    <a16:rowId xmlns:a16="http://schemas.microsoft.com/office/drawing/2014/main" xmlns="" val="10004"/>
                  </a:ext>
                </a:extLst>
              </a:tr>
            </a:tbl>
          </a:graphicData>
        </a:graphic>
      </p:graphicFrame>
      <p:graphicFrame>
        <p:nvGraphicFramePr>
          <p:cNvPr id="101" name="Table 100"/>
          <p:cNvGraphicFramePr>
            <a:graphicFrameLocks noGrp="1"/>
          </p:cNvGraphicFramePr>
          <p:nvPr>
            <p:extLst>
              <p:ext uri="{D42A27DB-BD31-4B8C-83A1-F6EECF244321}">
                <p14:modId xmlns:p14="http://schemas.microsoft.com/office/powerpoint/2010/main" val="3268087614"/>
              </p:ext>
            </p:extLst>
          </p:nvPr>
        </p:nvGraphicFramePr>
        <p:xfrm>
          <a:off x="5954882" y="669906"/>
          <a:ext cx="5920887" cy="4297680"/>
        </p:xfrm>
        <a:graphic>
          <a:graphicData uri="http://schemas.openxmlformats.org/drawingml/2006/table">
            <a:tbl>
              <a:tblPr firstRow="1" firstCol="1" bandRow="1">
                <a:tableStyleId>{ED083AE6-46FA-4A59-8FB0-9F97EB10719F}</a:tableStyleId>
              </a:tblPr>
              <a:tblGrid>
                <a:gridCol w="2335877">
                  <a:extLst>
                    <a:ext uri="{9D8B030D-6E8A-4147-A177-3AD203B41FA5}">
                      <a16:colId xmlns:a16="http://schemas.microsoft.com/office/drawing/2014/main" xmlns="" val="20000"/>
                    </a:ext>
                  </a:extLst>
                </a:gridCol>
                <a:gridCol w="3585010">
                  <a:extLst>
                    <a:ext uri="{9D8B030D-6E8A-4147-A177-3AD203B41FA5}">
                      <a16:colId xmlns:a16="http://schemas.microsoft.com/office/drawing/2014/main" xmlns="" val="20001"/>
                    </a:ext>
                  </a:extLst>
                </a:gridCol>
              </a:tblGrid>
              <a:tr h="268184">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201138">
                <a:tc>
                  <a:txBody>
                    <a:bodyPr/>
                    <a:lstStyle/>
                    <a:p>
                      <a:pPr algn="ctr">
                        <a:spcAft>
                          <a:spcPts val="0"/>
                        </a:spcAft>
                      </a:pPr>
                      <a:r>
                        <a:rPr lang="en-GB" sz="2400" b="0" kern="100" dirty="0">
                          <a:solidFill>
                            <a:srgbClr val="002060"/>
                          </a:solidFill>
                          <a:effectLst/>
                          <a:latin typeface="Century Gothic" panose="020B0502020202020204" pitchFamily="34" charset="0"/>
                        </a:rPr>
                        <a:t>Group 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s (start/middle)</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ss</a:t>
                      </a:r>
                      <a:r>
                        <a:rPr lang="en-GB" sz="1800" b="0" kern="100" baseline="0" dirty="0">
                          <a:solidFill>
                            <a:srgbClr val="002060"/>
                          </a:solidFill>
                          <a:effectLst/>
                          <a:latin typeface="Century Gothic" panose="020B0502020202020204" pitchFamily="34" charset="0"/>
                          <a:ea typeface="Calibri" panose="020F0502020204030204" pitchFamily="34" charset="0"/>
                        </a:rPr>
                        <a:t> / ß / -s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301707">
                <a:tc>
                  <a:txBody>
                    <a:bodyPr/>
                    <a:lstStyle/>
                    <a:p>
                      <a:pPr algn="ctr">
                        <a:spcAft>
                          <a:spcPts val="0"/>
                        </a:spcAft>
                      </a:pPr>
                      <a:r>
                        <a:rPr lang="en-GB" sz="2400" b="0" kern="100" dirty="0">
                          <a:solidFill>
                            <a:srgbClr val="002060"/>
                          </a:solidFill>
                          <a:effectLst/>
                          <a:latin typeface="Century Gothic" panose="020B0502020202020204" pitchFamily="34" charset="0"/>
                        </a:rPr>
                        <a:t>Group 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ü (long), ü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ö (long), ö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ä (long), ä (short)</a:t>
                      </a:r>
                    </a:p>
                  </a:txBody>
                  <a:tcPr marL="68580" marR="68580" marT="0" marB="0" anchor="ctr"/>
                </a:tc>
                <a:extLst>
                  <a:ext uri="{0D108BD9-81ED-4DB2-BD59-A6C34878D82A}">
                    <a16:rowId xmlns:a16="http://schemas.microsoft.com/office/drawing/2014/main" xmlns="" val="10002"/>
                  </a:ext>
                </a:extLst>
              </a:tr>
              <a:tr h="301707">
                <a:tc>
                  <a:txBody>
                    <a:bodyPr/>
                    <a:lstStyle/>
                    <a:p>
                      <a:pPr algn="ctr">
                        <a:spcAft>
                          <a:spcPts val="0"/>
                        </a:spcAft>
                      </a:pPr>
                      <a:r>
                        <a:rPr lang="en-GB" sz="2400" b="0" kern="100" dirty="0">
                          <a:solidFill>
                            <a:srgbClr val="002060"/>
                          </a:solidFill>
                          <a:effectLst/>
                          <a:latin typeface="Century Gothic" panose="020B0502020202020204" pitchFamily="34" charset="0"/>
                        </a:rPr>
                        <a:t>Group 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au</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eu</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äu</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r h="502846">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Group</a:t>
                      </a:r>
                      <a:r>
                        <a:rPr lang="en-GB" sz="2400" b="0" kern="100" baseline="0" dirty="0">
                          <a:solidFill>
                            <a:srgbClr val="002060"/>
                          </a:solidFill>
                          <a:effectLst/>
                          <a:latin typeface="Century Gothic" panose="020B0502020202020204" pitchFamily="34" charset="0"/>
                          <a:ea typeface="+mn-ea"/>
                        </a:rPr>
                        <a:t> 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a:t>
                      </a:r>
                      <a:r>
                        <a:rPr lang="en-GB" sz="1800" b="0" kern="100" dirty="0" err="1">
                          <a:solidFill>
                            <a:srgbClr val="002060"/>
                          </a:solidFill>
                          <a:effectLst/>
                          <a:latin typeface="Century Gothic" panose="020B0502020202020204" pitchFamily="34" charset="0"/>
                          <a:ea typeface="Calibri" panose="020F0502020204030204" pitchFamily="34" charset="0"/>
                        </a:rPr>
                        <a:t>ig</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st</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800" b="0" kern="100" dirty="0" err="1">
                          <a:solidFill>
                            <a:srgbClr val="002060"/>
                          </a:solidFill>
                          <a:effectLst/>
                          <a:latin typeface="Century Gothic" panose="020B0502020202020204" pitchFamily="34" charset="0"/>
                          <a:ea typeface="Calibri" panose="020F0502020204030204" pitchFamily="34" charset="0"/>
                        </a:rPr>
                        <a:t>sp</a:t>
                      </a:r>
                      <a:r>
                        <a:rPr lang="en-GB" sz="1800" b="0" kern="100" dirty="0">
                          <a:solidFill>
                            <a:srgbClr val="002060"/>
                          </a:solidFill>
                          <a:effectLst/>
                          <a:latin typeface="Century Gothic" panose="020B0502020202020204" pitchFamily="34" charset="0"/>
                          <a:ea typeface="Calibri" panose="020F0502020204030204" pitchFamily="34" charset="0"/>
                        </a:rPr>
                        <a: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j</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th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102" name="TextBox 101"/>
          <p:cNvSpPr txBox="1"/>
          <p:nvPr/>
        </p:nvSpPr>
        <p:spPr>
          <a:xfrm>
            <a:off x="1592580" y="8513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German</a:t>
            </a:r>
            <a:endParaRPr lang="en-GB" sz="3200" dirty="0">
              <a:solidFill>
                <a:prstClr val="black"/>
              </a:solidFill>
              <a:latin typeface="Century Gothic" panose="020B0502020202020204" pitchFamily="34" charset="0"/>
            </a:endParaRPr>
          </a:p>
        </p:txBody>
      </p:sp>
      <p:sp>
        <p:nvSpPr>
          <p:cNvPr id="7" name="TextBox 6"/>
          <p:cNvSpPr txBox="1"/>
          <p:nvPr/>
        </p:nvSpPr>
        <p:spPr>
          <a:xfrm>
            <a:off x="5817299" y="5007555"/>
            <a:ext cx="6196052" cy="1446550"/>
          </a:xfrm>
          <a:prstGeom prst="rect">
            <a:avLst/>
          </a:prstGeom>
          <a:noFill/>
        </p:spPr>
        <p:txBody>
          <a:bodyPr wrap="square" rtlCol="0">
            <a:spAutoFit/>
          </a:bodyPr>
          <a:lstStyle/>
          <a:p>
            <a:r>
              <a:rPr lang="en-GB" sz="800" dirty="0">
                <a:solidFill>
                  <a:srgbClr val="002060"/>
                </a:solidFill>
              </a:rPr>
              <a:t>1) The long vowels </a:t>
            </a:r>
            <a:r>
              <a:rPr lang="en-GB" sz="800" dirty="0" err="1">
                <a:solidFill>
                  <a:srgbClr val="002060"/>
                </a:solidFill>
              </a:rPr>
              <a:t>a,e,i,o,u</a:t>
            </a:r>
            <a:r>
              <a:rPr lang="en-GB" sz="800" dirty="0">
                <a:solidFill>
                  <a:srgbClr val="002060"/>
                </a:solidFill>
              </a:rPr>
              <a:t> in German are less straightforward than the short vowels. They are presented together for contrast purposes. Later they can be contrasted with the trickier ä, ö, ü.</a:t>
            </a:r>
            <a:br>
              <a:rPr lang="en-GB" sz="800" dirty="0">
                <a:solidFill>
                  <a:srgbClr val="002060"/>
                </a:solidFill>
              </a:rPr>
            </a:br>
            <a:r>
              <a:rPr lang="en-GB" sz="800" dirty="0">
                <a:solidFill>
                  <a:srgbClr val="002060"/>
                </a:solidFill>
              </a:rPr>
              <a:t>2) Likewise the ‘</a:t>
            </a:r>
            <a:r>
              <a:rPr lang="en-GB" sz="800" dirty="0" err="1">
                <a:solidFill>
                  <a:srgbClr val="002060"/>
                </a:solidFill>
              </a:rPr>
              <a:t>er</a:t>
            </a:r>
            <a:r>
              <a:rPr lang="en-GB" sz="800" dirty="0">
                <a:solidFill>
                  <a:srgbClr val="002060"/>
                </a:solidFill>
              </a:rPr>
              <a:t>’ unstressed sound is very similar to the –</a:t>
            </a:r>
            <a:r>
              <a:rPr lang="en-GB" sz="800" dirty="0" err="1">
                <a:solidFill>
                  <a:srgbClr val="002060"/>
                </a:solidFill>
              </a:rPr>
              <a:t>er</a:t>
            </a:r>
            <a:r>
              <a:rPr lang="en-GB" sz="800" dirty="0">
                <a:solidFill>
                  <a:srgbClr val="002060"/>
                </a:solidFill>
              </a:rPr>
              <a:t> at the end of ‘mother’, but the ‘</a:t>
            </a:r>
            <a:r>
              <a:rPr lang="en-GB" sz="800" dirty="0" err="1">
                <a:solidFill>
                  <a:srgbClr val="002060"/>
                </a:solidFill>
              </a:rPr>
              <a:t>er</a:t>
            </a:r>
            <a:r>
              <a:rPr lang="en-GB" sz="800" dirty="0">
                <a:solidFill>
                  <a:srgbClr val="002060"/>
                </a:solidFill>
              </a:rPr>
              <a:t>’ stressed is a rather different sound, so the two are presented together.  </a:t>
            </a:r>
            <a:br>
              <a:rPr lang="en-GB" sz="800" dirty="0">
                <a:solidFill>
                  <a:srgbClr val="002060"/>
                </a:solidFill>
              </a:rPr>
            </a:br>
            <a:r>
              <a:rPr lang="en-GB" sz="800" dirty="0">
                <a:solidFill>
                  <a:srgbClr val="002060"/>
                </a:solidFill>
              </a:rPr>
              <a:t>3. A tentative, suggested time frame might be to spend 10-12 minutes each lesson on phonics.  So, for example, a / e would be lesson 1, </a:t>
            </a:r>
            <a:r>
              <a:rPr lang="en-GB" sz="800" dirty="0" err="1">
                <a:solidFill>
                  <a:srgbClr val="002060"/>
                </a:solidFill>
              </a:rPr>
              <a:t>ei</a:t>
            </a:r>
            <a:r>
              <a:rPr lang="en-GB" sz="800" dirty="0">
                <a:solidFill>
                  <a:srgbClr val="002060"/>
                </a:solidFill>
              </a:rPr>
              <a:t>/w/z in lesson 2.  The following week would revisit all of these, before starting in Week 3 with Group 2.  This would put the initial introduction and practice phase at 16 weeks, just over one term.  After that, specific contrasts would be practised regularly: u/ü, o/ö, </a:t>
            </a:r>
            <a:r>
              <a:rPr lang="en-GB" sz="800" dirty="0" err="1">
                <a:solidFill>
                  <a:srgbClr val="002060"/>
                </a:solidFill>
              </a:rPr>
              <a:t>a,ä</a:t>
            </a:r>
            <a:r>
              <a:rPr lang="en-GB" sz="800" dirty="0">
                <a:solidFill>
                  <a:srgbClr val="002060"/>
                </a:solidFill>
              </a:rPr>
              <a:t>, </a:t>
            </a:r>
            <a:r>
              <a:rPr lang="en-GB" sz="800" dirty="0" err="1">
                <a:solidFill>
                  <a:srgbClr val="002060"/>
                </a:solidFill>
              </a:rPr>
              <a:t>ei</a:t>
            </a:r>
            <a:r>
              <a:rPr lang="en-GB" sz="800" dirty="0">
                <a:solidFill>
                  <a:srgbClr val="002060"/>
                </a:solidFill>
              </a:rPr>
              <a:t>/</a:t>
            </a:r>
            <a:r>
              <a:rPr lang="en-GB" sz="800" dirty="0" err="1">
                <a:solidFill>
                  <a:srgbClr val="002060"/>
                </a:solidFill>
              </a:rPr>
              <a:t>ie</a:t>
            </a:r>
            <a:r>
              <a:rPr lang="en-GB" sz="800" dirty="0">
                <a:solidFill>
                  <a:srgbClr val="002060"/>
                </a:solidFill>
              </a:rPr>
              <a:t>, z/s-, </a:t>
            </a:r>
            <a:r>
              <a:rPr lang="en-GB" sz="800" dirty="0" err="1">
                <a:solidFill>
                  <a:srgbClr val="002060"/>
                </a:solidFill>
              </a:rPr>
              <a:t>sch</a:t>
            </a:r>
            <a:r>
              <a:rPr lang="en-GB" sz="800" dirty="0">
                <a:solidFill>
                  <a:srgbClr val="002060"/>
                </a:solidFill>
              </a:rPr>
              <a:t>/</a:t>
            </a:r>
            <a:r>
              <a:rPr lang="en-GB" sz="800" dirty="0" err="1">
                <a:solidFill>
                  <a:srgbClr val="002060"/>
                </a:solidFill>
              </a:rPr>
              <a:t>st</a:t>
            </a:r>
            <a:r>
              <a:rPr lang="en-GB" sz="800" dirty="0">
                <a:solidFill>
                  <a:srgbClr val="002060"/>
                </a:solidFill>
              </a:rPr>
              <a:t>/</a:t>
            </a:r>
            <a:r>
              <a:rPr lang="en-GB" sz="800" dirty="0" err="1">
                <a:solidFill>
                  <a:srgbClr val="002060"/>
                </a:solidFill>
              </a:rPr>
              <a:t>sp</a:t>
            </a:r>
            <a:r>
              <a:rPr lang="en-GB" sz="800" dirty="0">
                <a:solidFill>
                  <a:srgbClr val="002060"/>
                </a:solidFill>
              </a:rPr>
              <a:t>, v/w and </a:t>
            </a:r>
            <a:r>
              <a:rPr lang="en-GB" sz="800" dirty="0" err="1">
                <a:solidFill>
                  <a:srgbClr val="002060"/>
                </a:solidFill>
              </a:rPr>
              <a:t>sch</a:t>
            </a:r>
            <a:r>
              <a:rPr lang="en-GB" sz="800" dirty="0">
                <a:solidFill>
                  <a:srgbClr val="002060"/>
                </a:solidFill>
              </a:rPr>
              <a:t>/</a:t>
            </a:r>
            <a:r>
              <a:rPr lang="en-GB" sz="800" dirty="0" err="1">
                <a:solidFill>
                  <a:srgbClr val="002060"/>
                </a:solidFill>
              </a:rPr>
              <a:t>ch</a:t>
            </a:r>
            <a:r>
              <a:rPr lang="en-GB" sz="800" dirty="0">
                <a:solidFill>
                  <a:srgbClr val="002060"/>
                </a:solidFill>
              </a:rPr>
              <a:t>, as well as other tasks that combine several SSCs. This would run over the spring term.  The summer term of Y1 would continue to develop and apply SSC knowledge, including through the use of more extended, authentic texts.</a:t>
            </a:r>
            <a:br>
              <a:rPr lang="en-GB" sz="800" dirty="0">
                <a:solidFill>
                  <a:srgbClr val="002060"/>
                </a:solidFill>
              </a:rPr>
            </a:br>
            <a:r>
              <a:rPr lang="en-GB" sz="800" dirty="0">
                <a:solidFill>
                  <a:srgbClr val="002060"/>
                </a:solidFill>
              </a:rPr>
              <a:t>4) Diagnostic assessment of pupils’ development would also inform the re-visiting of specifically challenging SSCs.</a:t>
            </a:r>
            <a:br>
              <a:rPr lang="en-GB" sz="800" dirty="0">
                <a:solidFill>
                  <a:srgbClr val="002060"/>
                </a:solidFill>
              </a:rPr>
            </a:br>
            <a:endParaRPr lang="en-GB" sz="800" dirty="0">
              <a:solidFill>
                <a:srgbClr val="002060"/>
              </a:solidFill>
            </a:endParaRPr>
          </a:p>
        </p:txBody>
      </p:sp>
    </p:spTree>
    <p:extLst>
      <p:ext uri="{BB962C8B-B14F-4D97-AF65-F5344CB8AC3E}">
        <p14:creationId xmlns:p14="http://schemas.microsoft.com/office/powerpoint/2010/main" val="91343548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3.xml><?xml version="1.0" encoding="utf-8"?>
<a:theme xmlns:a="http://schemas.openxmlformats.org/drawingml/2006/main" name="1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otalTime>2131</TotalTime>
  <Words>5607</Words>
  <Application>Microsoft Office PowerPoint</Application>
  <PresentationFormat>Widescreen</PresentationFormat>
  <Paragraphs>1561</Paragraphs>
  <Slides>67</Slides>
  <Notes>50</Notes>
  <HiddenSlides>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67</vt:i4>
      </vt:variant>
    </vt:vector>
  </HeadingPairs>
  <TitlesOfParts>
    <vt:vector size="92" baseType="lpstr">
      <vt:lpstr>Noto Sans Symbols</vt:lpstr>
      <vt:lpstr>SimSun</vt:lpstr>
      <vt:lpstr>华文仿宋</vt:lpstr>
      <vt:lpstr>Twentieth Century</vt:lpstr>
      <vt:lpstr>Arial</vt:lpstr>
      <vt:lpstr>Bookshelf Symbol 7</vt:lpstr>
      <vt:lpstr>Calibri</vt:lpstr>
      <vt:lpstr>Century Gothic</vt:lpstr>
      <vt:lpstr>Imprint MT Shadow</vt:lpstr>
      <vt:lpstr>Times New Roman</vt:lpstr>
      <vt:lpstr>Tw Cen MT</vt:lpstr>
      <vt:lpstr>Wingdings</vt:lpstr>
      <vt:lpstr>1_Office Theme</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PowerPoint Presentation</vt:lpstr>
      <vt:lpstr>PowerPoint Presentation</vt:lpstr>
      <vt:lpstr>10 little changes that make a BIG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words?</vt:lpstr>
      <vt:lpstr>GCSE frequency lists</vt:lpstr>
      <vt:lpstr>PowerPoint Presentation</vt:lpstr>
      <vt:lpstr>Which words?</vt:lpstr>
      <vt:lpstr>First encounters with high-frequency verbs</vt:lpstr>
      <vt:lpstr>Examples – 25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teach and learn vocabulary</vt:lpstr>
      <vt:lpstr>PowerPoint Presentation</vt:lpstr>
      <vt:lpstr>Décrire les gens [describing people]</vt:lpstr>
      <vt:lpstr>Unterwegs [On the road]</vt:lpstr>
      <vt:lpstr>Developing use</vt:lpstr>
      <vt:lpstr>PowerPoint Presentation</vt:lpstr>
      <vt:lpstr>PowerPoint Presentation</vt:lpstr>
      <vt:lpstr>PowerPoint Presentation</vt:lpstr>
      <vt:lpstr>PowerPoint Presentation</vt:lpstr>
      <vt:lpstr>PowerPoint Presentation</vt:lpstr>
      <vt:lpstr>Dictogloss</vt:lpstr>
      <vt:lpstr>PowerPoint Presentation</vt:lpstr>
      <vt:lpstr>Verb paradigm teaching</vt:lpstr>
      <vt:lpstr>Input processing</vt:lpstr>
      <vt:lpstr>PowerPoint Presentation</vt:lpstr>
      <vt:lpstr>PowerPoint Presentation</vt:lpstr>
      <vt:lpstr>Using anticipation to make gender ‘task essential’!</vt:lpstr>
      <vt:lpstr>Using anticipation to make gender task essential!</vt:lpstr>
      <vt:lpstr>PowerPoint Presentation</vt:lpstr>
      <vt:lpstr>Formal &amp; informal Spanish: using verbs with tú and usted</vt:lpstr>
      <vt:lpstr>PowerPoint Presentation</vt:lpstr>
      <vt:lpstr>Formal &amp; informal Spanish: using verbs with tú and usted</vt:lpstr>
      <vt:lpstr>PowerPoint Presentation</vt:lpstr>
      <vt:lpstr>Output activities (trapping the forms)</vt:lpstr>
      <vt:lpstr>Adjectival agreement (French)</vt:lpstr>
      <vt:lpstr>10 little changes that make a BIG difference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55</cp:revision>
  <dcterms:created xsi:type="dcterms:W3CDTF">2019-04-06T18:25:19Z</dcterms:created>
  <dcterms:modified xsi:type="dcterms:W3CDTF">2019-06-18T18:46:18Z</dcterms:modified>
</cp:coreProperties>
</file>