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Lst>
  <p:notesMasterIdLst>
    <p:notesMasterId r:id="rId34"/>
  </p:notesMasterIdLst>
  <p:sldIdLst>
    <p:sldId id="264" r:id="rId3"/>
    <p:sldId id="293" r:id="rId4"/>
    <p:sldId id="266" r:id="rId5"/>
    <p:sldId id="290" r:id="rId6"/>
    <p:sldId id="299" r:id="rId7"/>
    <p:sldId id="300" r:id="rId8"/>
    <p:sldId id="298" r:id="rId9"/>
    <p:sldId id="294" r:id="rId10"/>
    <p:sldId id="273" r:id="rId11"/>
    <p:sldId id="640" r:id="rId12"/>
    <p:sldId id="291" r:id="rId13"/>
    <p:sldId id="265" r:id="rId14"/>
    <p:sldId id="297" r:id="rId15"/>
    <p:sldId id="270" r:id="rId16"/>
    <p:sldId id="271" r:id="rId17"/>
    <p:sldId id="295" r:id="rId18"/>
    <p:sldId id="296" r:id="rId19"/>
    <p:sldId id="275" r:id="rId20"/>
    <p:sldId id="276" r:id="rId21"/>
    <p:sldId id="277" r:id="rId22"/>
    <p:sldId id="282" r:id="rId23"/>
    <p:sldId id="619" r:id="rId24"/>
    <p:sldId id="635" r:id="rId25"/>
    <p:sldId id="284" r:id="rId26"/>
    <p:sldId id="279" r:id="rId27"/>
    <p:sldId id="641" r:id="rId28"/>
    <p:sldId id="637" r:id="rId29"/>
    <p:sldId id="642" r:id="rId30"/>
    <p:sldId id="639" r:id="rId31"/>
    <p:sldId id="285" r:id="rId32"/>
    <p:sldId id="28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5A5"/>
    <a:srgbClr val="BADEFF"/>
    <a:srgbClr val="FFF6D4"/>
    <a:srgbClr val="CBD2E6"/>
    <a:srgbClr val="0055A4"/>
    <a:srgbClr val="4E7293"/>
    <a:srgbClr val="FFEEAB"/>
    <a:srgbClr val="EBF5FF"/>
    <a:srgbClr val="EFF7FF"/>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62" autoAdjust="0"/>
    <p:restoredTop sz="86004" autoAdjust="0"/>
  </p:normalViewPr>
  <p:slideViewPr>
    <p:cSldViewPr snapToGrid="0">
      <p:cViewPr varScale="1">
        <p:scale>
          <a:sx n="58" d="100"/>
          <a:sy n="58" d="100"/>
        </p:scale>
        <p:origin x="1212" y="72"/>
      </p:cViewPr>
      <p:guideLst/>
    </p:cSldViewPr>
  </p:slid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27/02/2023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8" Type="http://schemas.openxmlformats.org/officeDocument/2006/relationships/hyperlink" Target="https://resources.ncelp.org/concern/resources/nc580n29x?locale=en" TargetMode="External"/><Relationship Id="rId13" Type="http://schemas.openxmlformats.org/officeDocument/2006/relationships/hyperlink" Target="https://resources.ncelp.org/concern/resources/fx719n65g?locale=en" TargetMode="External"/><Relationship Id="rId3" Type="http://schemas.openxmlformats.org/officeDocument/2006/relationships/hyperlink" Target="https://resources.ncelp.org/concern/resources/x346d446w?locale=en" TargetMode="External"/><Relationship Id="rId7" Type="http://schemas.openxmlformats.org/officeDocument/2006/relationships/hyperlink" Target="https://resources.ncelp.org/concern/resources/6h440t02q?locale=en" TargetMode="External"/><Relationship Id="rId12" Type="http://schemas.openxmlformats.org/officeDocument/2006/relationships/hyperlink" Target="https://resources.ncelp.org/concern/resources/rj430565j?locale=en"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resources.ncelp.org/concern/resources/z603qx752?locale=en" TargetMode="External"/><Relationship Id="rId11" Type="http://schemas.openxmlformats.org/officeDocument/2006/relationships/hyperlink" Target="https://resources.ncelp.org/concern/resources/0p096736g?locale=en" TargetMode="External"/><Relationship Id="rId5" Type="http://schemas.openxmlformats.org/officeDocument/2006/relationships/hyperlink" Target="https://resources.ncelp.org/concern/resources/p2676v90s?locale=en" TargetMode="External"/><Relationship Id="rId10" Type="http://schemas.openxmlformats.org/officeDocument/2006/relationships/hyperlink" Target="https://resources.ncelp.org/concern/resources/kh04dq93k?locale=en" TargetMode="External"/><Relationship Id="rId4" Type="http://schemas.openxmlformats.org/officeDocument/2006/relationships/hyperlink" Target="https://resources.ncelp.org/concern/resources/47429941z?locale=en" TargetMode="External"/><Relationship Id="rId9" Type="http://schemas.openxmlformats.org/officeDocument/2006/relationships/hyperlink" Target="https://resources.ncelp.org/concern/resources/5712m765d?locale=en"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8" Type="http://schemas.openxmlformats.org/officeDocument/2006/relationships/hyperlink" Target="https://resources.ncelp.org/concern/resources/9w032461d?locale=en" TargetMode="External"/><Relationship Id="rId3" Type="http://schemas.openxmlformats.org/officeDocument/2006/relationships/hyperlink" Target="https://resources.ncelp.org/concern/resources/t148fh25m?locale=en" TargetMode="External"/><Relationship Id="rId7" Type="http://schemas.openxmlformats.org/officeDocument/2006/relationships/hyperlink" Target="https://resources.ncelp.org/concern/resources/c821gk76j?locale=en"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resources.ncelp.org/concern/resources/8k71nh61d?locale=en" TargetMode="External"/><Relationship Id="rId5" Type="http://schemas.openxmlformats.org/officeDocument/2006/relationships/hyperlink" Target="https://resources.ncelp.org/concern/resources/r494vk73v?locale=en" TargetMode="External"/><Relationship Id="rId4" Type="http://schemas.openxmlformats.org/officeDocument/2006/relationships/hyperlink" Target="https://resources.ncelp.org/concern/resources/b2773w16z?locale=en" TargetMode="External"/><Relationship Id="rId9" Type="http://schemas.openxmlformats.org/officeDocument/2006/relationships/hyperlink" Target="https://resources.ncelp.org/concern/resources/ff3656911?locale=en"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resources.ncelp.org/concern/resources/8k71nh61d?locale=en"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s://resources.ncelp.org/concern/resources/ff3656911?locale=en" TargetMode="External"/><Relationship Id="rId5" Type="http://schemas.openxmlformats.org/officeDocument/2006/relationships/hyperlink" Target="https://resources.ncelp.org/concern/resources/9w032461d?locale=en" TargetMode="External"/><Relationship Id="rId4" Type="http://schemas.openxmlformats.org/officeDocument/2006/relationships/hyperlink" Target="https://resources.ncelp.org/concern/resources/c821gk76j?locale=en"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resources.ncelp.org/concern/resources/44558d79n?locale=en" TargetMode="External"/><Relationship Id="rId13" Type="http://schemas.openxmlformats.org/officeDocument/2006/relationships/hyperlink" Target="https://resources.ncelp.org/concern/resources/q811kk60d?locale=en" TargetMode="External"/><Relationship Id="rId18" Type="http://schemas.openxmlformats.org/officeDocument/2006/relationships/hyperlink" Target="https://resources.ncelp.org/concern/resources/k06988306?locale=en" TargetMode="External"/><Relationship Id="rId3" Type="http://schemas.openxmlformats.org/officeDocument/2006/relationships/hyperlink" Target="https://resources.ncelp.org/concern/resources/zc77sq12h?locale=en" TargetMode="External"/><Relationship Id="rId7" Type="http://schemas.openxmlformats.org/officeDocument/2006/relationships/hyperlink" Target="https://resources.ncelp.org/concern/resources/b2773w16z?locale=en" TargetMode="External"/><Relationship Id="rId12" Type="http://schemas.openxmlformats.org/officeDocument/2006/relationships/hyperlink" Target="https://resources.ncelp.org/concern/resources/d791sg92j?locale=en" TargetMode="External"/><Relationship Id="rId17" Type="http://schemas.openxmlformats.org/officeDocument/2006/relationships/hyperlink" Target="https://resources.ncelp.org/concern/resources/t148fh25m?locale=en" TargetMode="External"/><Relationship Id="rId2" Type="http://schemas.openxmlformats.org/officeDocument/2006/relationships/slide" Target="../slides/slide3.xml"/><Relationship Id="rId16" Type="http://schemas.openxmlformats.org/officeDocument/2006/relationships/hyperlink" Target="https://resources.ncelp.org/concern/resources/6d56zw69h?locale=en" TargetMode="External"/><Relationship Id="rId1" Type="http://schemas.openxmlformats.org/officeDocument/2006/relationships/notesMaster" Target="../notesMasters/notesMaster1.xml"/><Relationship Id="rId6" Type="http://schemas.openxmlformats.org/officeDocument/2006/relationships/hyperlink" Target="https://resources.ncelp.org/concern/resources/ks65hc94m?locale=en" TargetMode="External"/><Relationship Id="rId11" Type="http://schemas.openxmlformats.org/officeDocument/2006/relationships/hyperlink" Target="https://resources.ncelp.org/concern/resources/8k71nh61d?locale=en" TargetMode="External"/><Relationship Id="rId5" Type="http://schemas.openxmlformats.org/officeDocument/2006/relationships/hyperlink" Target="https://resources.ncelp.org/concern/resources/h128nd80k?locale=en" TargetMode="External"/><Relationship Id="rId15" Type="http://schemas.openxmlformats.org/officeDocument/2006/relationships/hyperlink" Target="https://resources.ncelp.org/concern/resources/tx31qk44b?locale=en" TargetMode="External"/><Relationship Id="rId10" Type="http://schemas.openxmlformats.org/officeDocument/2006/relationships/hyperlink" Target="https://resources.ncelp.org/concern/resources/nc580n29x?locale=en" TargetMode="External"/><Relationship Id="rId19" Type="http://schemas.openxmlformats.org/officeDocument/2006/relationships/hyperlink" Target="https://resources.ncelp.org/concern/resources/nk322f63q?locale=en" TargetMode="External"/><Relationship Id="rId4" Type="http://schemas.openxmlformats.org/officeDocument/2006/relationships/hyperlink" Target="https://resources.ncelp.org/concern/resources/ng451h574?locale=en" TargetMode="External"/><Relationship Id="rId9" Type="http://schemas.openxmlformats.org/officeDocument/2006/relationships/hyperlink" Target="https://resources.ncelp.org/concern/resources/6h440t02q?locale=en" TargetMode="External"/><Relationship Id="rId14" Type="http://schemas.openxmlformats.org/officeDocument/2006/relationships/hyperlink" Target="https://resources.ncelp.org/concern/resources/zk51vh85h?locale=en"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resources.ncelp.org/concern/resources/8k71nh61d?locale=en" TargetMode="External"/><Relationship Id="rId13" Type="http://schemas.openxmlformats.org/officeDocument/2006/relationships/hyperlink" Target="https://resources.ncelp.org/concern/resources/k06988306?locale=en" TargetMode="External"/><Relationship Id="rId3" Type="http://schemas.openxmlformats.org/officeDocument/2006/relationships/hyperlink" Target="https://resources.ncelp.org/concern/resources/00000028p?locale=en" TargetMode="External"/><Relationship Id="rId7" Type="http://schemas.openxmlformats.org/officeDocument/2006/relationships/hyperlink" Target="https://resources.ncelp.org/concern/resources/6h440t02q?locale=en" TargetMode="External"/><Relationship Id="rId12" Type="http://schemas.openxmlformats.org/officeDocument/2006/relationships/hyperlink" Target="https://resources.ncelp.org/concern/resources/0p096736g?locale=en"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resources.ncelp.org/concern/resources/44558d79n?locale=en" TargetMode="External"/><Relationship Id="rId11" Type="http://schemas.openxmlformats.org/officeDocument/2006/relationships/hyperlink" Target="https://resources.ncelp.org/concern/resources/mw22v671d?locale=en" TargetMode="External"/><Relationship Id="rId5" Type="http://schemas.openxmlformats.org/officeDocument/2006/relationships/hyperlink" Target="https://resources.ncelp.org/concern/resources/p2676v90s?locale=en" TargetMode="External"/><Relationship Id="rId10" Type="http://schemas.openxmlformats.org/officeDocument/2006/relationships/hyperlink" Target="https://resources.ncelp.org/concern/resources/fx719n65g?locale=en" TargetMode="External"/><Relationship Id="rId4" Type="http://schemas.openxmlformats.org/officeDocument/2006/relationships/hyperlink" Target="https://resources.ncelp.org/concern/resources/v692t6588?locale=en" TargetMode="External"/><Relationship Id="rId9" Type="http://schemas.openxmlformats.org/officeDocument/2006/relationships/hyperlink" Target="https://resources.ncelp.org/concern/resources/z316q242n?locale=en"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resources.ncelp.org/concern/resources/nk322f63q?locale=en" TargetMode="External"/><Relationship Id="rId3" Type="http://schemas.openxmlformats.org/officeDocument/2006/relationships/hyperlink" Target="https://resources.ncelp.org/concern/resources/44558d79n?locale=en" TargetMode="External"/><Relationship Id="rId7" Type="http://schemas.openxmlformats.org/officeDocument/2006/relationships/hyperlink" Target="https://resources.ncelp.org/concern/resources/zk51vh85h?locale=en"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resources.ncelp.org/concern/resources/8k71nh61d?locale=en" TargetMode="External"/><Relationship Id="rId5" Type="http://schemas.openxmlformats.org/officeDocument/2006/relationships/hyperlink" Target="https://resources.ncelp.org/concern/resources/nc580n29x?locale=en" TargetMode="External"/><Relationship Id="rId4" Type="http://schemas.openxmlformats.org/officeDocument/2006/relationships/hyperlink" Target="https://resources.ncelp.org/concern/resources/2f75r852k?locale=en"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Artwork by Chloé Motard. All additional pictures selected are available under a Creative Commons license, no attribution required.</a:t>
            </a:r>
            <a:br>
              <a:rPr lang="en-GB" dirty="0"/>
            </a:br>
            <a:r>
              <a:rPr lang="en-GB" b="0" i="0" dirty="0">
                <a:solidFill>
                  <a:srgbClr val="222222"/>
                </a:solidFill>
                <a:effectLst/>
                <a:latin typeface="Arial" panose="020B0604020202020204" pitchFamily="34" charset="0"/>
              </a:rPr>
              <a:t>Native speaker feedback provided by Stéphanie Schmitt.</a:t>
            </a:r>
            <a:br>
              <a:rPr lang="en-GB" dirty="0"/>
            </a:br>
            <a:r>
              <a:rPr lang="en-GB" b="0" i="0" dirty="0">
                <a:solidFill>
                  <a:srgbClr val="222222"/>
                </a:solidFill>
                <a:effectLst/>
                <a:latin typeface="Arial" panose="020B0604020202020204" pitchFamily="34" charset="0"/>
              </a:rPr>
              <a:t>With thanks to Rachel Hawkes for her input on lesson material.</a:t>
            </a:r>
            <a:endParaRPr lang="fr-FR" b="1" dirty="0"/>
          </a:p>
          <a:p>
            <a:endParaRPr lang="fr-FR" b="1" dirty="0"/>
          </a:p>
          <a:p>
            <a:r>
              <a:rPr lang="en-GB" b="1" dirty="0"/>
              <a:t>Lesson one learning </a:t>
            </a:r>
            <a:r>
              <a:rPr lang="en-GB" b="1" noProof="0" dirty="0"/>
              <a:t>outcomes:</a:t>
            </a:r>
            <a:endParaRPr lang="en-GB" b="1" dirty="0"/>
          </a:p>
          <a:p>
            <a:r>
              <a:rPr lang="en-GB" noProof="0" dirty="0"/>
              <a:t>Revise yes/no questions: inversion, intonation, </a:t>
            </a:r>
            <a:r>
              <a:rPr lang="fr-FR" dirty="0"/>
              <a:t>est-ce que (</a:t>
            </a:r>
            <a:r>
              <a:rPr lang="en-GB" noProof="0" dirty="0"/>
              <a:t>single and two-verb structures) (present)</a:t>
            </a:r>
          </a:p>
          <a:p>
            <a:endParaRPr lang="fr-FR" i="0" dirty="0"/>
          </a:p>
          <a:p>
            <a:r>
              <a:rPr lang="en-GB" sz="1200" b="1" dirty="0">
                <a:ea typeface="Calibri"/>
                <a:cs typeface="Calibri"/>
                <a:sym typeface="Calibri"/>
              </a:rPr>
              <a:t>Vocabulary introduced:</a:t>
            </a:r>
            <a:r>
              <a:rPr lang="fr-FR" dirty="0">
                <a:solidFill>
                  <a:srgbClr val="000000"/>
                </a:solidFill>
                <a:latin typeface="Century Gothic" panose="020B0502020202020204" pitchFamily="34" charset="0"/>
              </a:rPr>
              <a:t> </a:t>
            </a:r>
            <a:r>
              <a:rPr lang="fr-FR" dirty="0"/>
              <a:t>rencontrer [329], ne...personne** [84], ne...rien [168], quelqu’un [772], disponible [1205], récent [1178], surtout [235], </a:t>
            </a:r>
            <a:r>
              <a:rPr lang="fr-FR" b="1" dirty="0"/>
              <a:t>H </a:t>
            </a:r>
            <a:r>
              <a:rPr lang="en-GB" b="1" noProof="0" dirty="0"/>
              <a:t>only</a:t>
            </a:r>
            <a:r>
              <a:rPr lang="fr-FR" b="1" dirty="0"/>
              <a:t>: </a:t>
            </a:r>
            <a:r>
              <a:rPr lang="fr-FR" dirty="0"/>
              <a:t>abandonner [740], accompagner [727], interrompre [1479], oser [1634], regretter [1048], impôt [1241], plan [164], direct [839], inquiétant [1997], raciste [4805], précisément [1197]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ea typeface="Calibri"/>
                <a:cs typeface="Calibri"/>
                <a:sym typeface="Calibri"/>
              </a:rPr>
              <a:t>Revisited function words: </a:t>
            </a:r>
            <a:r>
              <a:rPr lang="fr-FR" b="0" dirty="0"/>
              <a:t>connaître, connais, connais! connaît [133], ne…jamais [179], ne…pas (de) [18], est-ce que, est-ce qu'? [n/a], de, de la, de l', du [2]</a:t>
            </a:r>
          </a:p>
          <a:p>
            <a:r>
              <a:rPr lang="en-GB" b="1" noProof="0" dirty="0"/>
              <a:t>Revisited vocabulary</a:t>
            </a:r>
            <a:r>
              <a:rPr lang="fr-FR" b="1" dirty="0"/>
              <a:t>: </a:t>
            </a:r>
          </a:p>
          <a:p>
            <a:r>
              <a:rPr lang="fr-FR" b="1" dirty="0"/>
              <a:t>10.1.1.1: </a:t>
            </a:r>
            <a:r>
              <a:rPr lang="fr-FR" b="0" dirty="0"/>
              <a:t>échanger [1452], danser [2934], dessiner [2086], nager [n/a], mail/e-mail [n/a], texto [n/a] </a:t>
            </a:r>
            <a:r>
              <a:rPr lang="fr-FR" b="1" dirty="0"/>
              <a:t>H </a:t>
            </a:r>
            <a:r>
              <a:rPr lang="en-GB" b="1" noProof="0" dirty="0"/>
              <a:t>only</a:t>
            </a:r>
            <a:r>
              <a:rPr lang="fr-FR" b="1" dirty="0"/>
              <a:t>: </a:t>
            </a:r>
            <a:r>
              <a:rPr lang="fr-FR" b="0" dirty="0"/>
              <a:t>produire [367], rendre [85], les** [1], centaine [1417], véhicule [1959], rare [1233], c’est-à-dire [560]</a:t>
            </a:r>
          </a:p>
          <a:p>
            <a:r>
              <a:rPr lang="fr-FR" b="1" dirty="0"/>
              <a:t>9.3.2.2:  </a:t>
            </a:r>
            <a:r>
              <a:rPr lang="fr-FR" b="0" dirty="0"/>
              <a:t>obtenir [334], promettre (à...de) [854], vendre [710], colonie [3375], indépendance [1651], kilomètre [1435], Métropole [n/a], siècle [603], africain [2289], jusqu'à [n/a], à cause de [n/a] </a:t>
            </a:r>
            <a:r>
              <a:rPr lang="fr-FR" b="1" dirty="0"/>
              <a:t>H </a:t>
            </a:r>
            <a:r>
              <a:rPr lang="en-GB" b="1" noProof="0" dirty="0"/>
              <a:t>only</a:t>
            </a:r>
            <a:r>
              <a:rPr lang="fr-FR" b="1" dirty="0"/>
              <a:t>: </a:t>
            </a:r>
            <a:r>
              <a:rPr lang="fr-FR" b="0" dirty="0"/>
              <a:t>défendre [389], permettre (à…de) [158]</a:t>
            </a:r>
          </a:p>
          <a:p>
            <a:r>
              <a:rPr lang="en-GB" b="1" noProof="0" dirty="0"/>
              <a:t>Thematic revisited vocabulary</a:t>
            </a:r>
            <a:r>
              <a:rPr lang="fr-FR" b="1" dirty="0"/>
              <a:t>: </a:t>
            </a:r>
            <a:r>
              <a:rPr lang="fr-FR" b="0" dirty="0"/>
              <a:t>arriver (à) [174], comprendre [95], perdre [250], oublier [504], ça [54], campagne [666], chemin [895], dollar [432], population [509], situation [223], visite [1072], canadien [611], local [622], seul [101], non [75], oui [284], au revoir [n/a], bonjour [1972] </a:t>
            </a:r>
            <a:r>
              <a:rPr lang="en-GB" b="1" noProof="0" dirty="0"/>
              <a:t>H only: </a:t>
            </a:r>
            <a:r>
              <a:rPr lang="fr-FR" b="0" dirty="0"/>
              <a:t>laisser [196], risquer (de) [322], </a:t>
            </a:r>
          </a:p>
          <a:p>
            <a:endParaRPr lang="en-GB" b="0" i="0" dirty="0">
              <a:solidFill>
                <a:srgbClr val="222222"/>
              </a:solidFill>
              <a:effectLst/>
              <a:latin typeface="Arial" panose="020B0604020202020204" pitchFamily="34" charset="0"/>
            </a:endParaRPr>
          </a:p>
          <a:p>
            <a:r>
              <a:rPr lang="en-GB" b="0" i="0" dirty="0">
                <a:solidFill>
                  <a:srgbClr val="222222"/>
                </a:solidFill>
                <a:effectLst/>
                <a:latin typeface="Arial" panose="020B0604020202020204" pitchFamily="34" charset="0"/>
              </a:rPr>
              <a:t>Source: Lonsdale, D., &amp; Le Bras, Y.  (2009). A Frequency Dictionary of French: Core vocabulary for learners London: Routledge.</a:t>
            </a:r>
            <a:br>
              <a:rPr lang="en-GB" dirty="0"/>
            </a:br>
            <a:r>
              <a:rPr lang="en-GB" b="0" i="0" dirty="0">
                <a:solidFill>
                  <a:srgbClr val="222222"/>
                </a:solidFill>
                <a:effectLst/>
                <a:latin typeface="Arial" panose="020B0604020202020204" pitchFamily="34" charset="0"/>
              </a:rPr>
              <a:t>The frequency rankings for words that occur in this PowerPoint which have been previously introduced in NCELP resources are given in the NCELP SOW and in the resources that first introduced and formally re-visited those words. </a:t>
            </a:r>
            <a:endParaRPr lang="fr-FR" b="0" dirty="0"/>
          </a:p>
        </p:txBody>
      </p:sp>
      <p:sp>
        <p:nvSpPr>
          <p:cNvPr id="4" name="Slide Number Placeholder 3"/>
          <p:cNvSpPr>
            <a:spLocks noGrp="1"/>
          </p:cNvSpPr>
          <p:nvPr>
            <p:ph type="sldNum" sz="quarter" idx="5"/>
          </p:nvPr>
        </p:nvSpPr>
        <p:spPr/>
        <p:txBody>
          <a:bodyPr/>
          <a:lstStyle/>
          <a:p>
            <a:fld id="{051212F4-EB5A-464B-92EC-DACFCB1CC2CD}" type="slidenum">
              <a:rPr lang="en-GB" smtClean="0"/>
              <a:t>1</a:t>
            </a:fld>
            <a:endParaRPr lang="en-GB" dirty="0"/>
          </a:p>
        </p:txBody>
      </p:sp>
    </p:spTree>
    <p:extLst>
      <p:ext uri="{BB962C8B-B14F-4D97-AF65-F5344CB8AC3E}">
        <p14:creationId xmlns:p14="http://schemas.microsoft.com/office/powerpoint/2010/main" val="33985235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noProof="0" dirty="0"/>
              <a:t>Timing: 2 minutes</a:t>
            </a:r>
          </a:p>
          <a:p>
            <a:endParaRPr lang="en-GB" b="1" noProof="0" dirty="0"/>
          </a:p>
          <a:p>
            <a:r>
              <a:rPr lang="en-GB" b="1" noProof="0" dirty="0"/>
              <a:t>Aim: </a:t>
            </a:r>
            <a:r>
              <a:rPr lang="en-GB" b="0" noProof="0" dirty="0"/>
              <a:t>Recap of –s liaison and –t liaison</a:t>
            </a:r>
          </a:p>
          <a:p>
            <a:endParaRPr lang="en-GB" b="1" noProof="0" dirty="0"/>
          </a:p>
          <a:p>
            <a:r>
              <a:rPr lang="en-GB" b="1" noProof="0" dirty="0"/>
              <a:t>Procedure:</a:t>
            </a:r>
          </a:p>
          <a:p>
            <a:pPr marL="228600" indent="-228600">
              <a:buAutoNum type="arabicPeriod"/>
            </a:pPr>
            <a:r>
              <a:rPr lang="en-GB" b="0" noProof="0" dirty="0"/>
              <a:t>Click to reveal explanations and examples.</a:t>
            </a:r>
          </a:p>
          <a:p>
            <a:pPr marL="228600" indent="-228600">
              <a:buAutoNum type="arabicPeriod"/>
            </a:pPr>
            <a:r>
              <a:rPr lang="en-GB" b="0" noProof="0" dirty="0"/>
              <a:t>Ensure understanding.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29599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noProof="0" dirty="0"/>
              <a:t>Timing: 4 minutes</a:t>
            </a:r>
          </a:p>
          <a:p>
            <a:endParaRPr lang="en-GB" b="1" noProof="0" dirty="0"/>
          </a:p>
          <a:p>
            <a:r>
              <a:rPr lang="en-GB" b="1" noProof="0" dirty="0"/>
              <a:t>Aim: </a:t>
            </a:r>
            <a:r>
              <a:rPr lang="en-GB" b="0" noProof="0" dirty="0"/>
              <a:t>Oral production of –s liaison and –t liaison</a:t>
            </a:r>
          </a:p>
          <a:p>
            <a:endParaRPr lang="en-GB" b="1" noProof="0" dirty="0"/>
          </a:p>
          <a:p>
            <a:r>
              <a:rPr lang="en-GB" b="1" noProof="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noProof="0" dirty="0"/>
              <a:t>Students</a:t>
            </a:r>
            <a:r>
              <a:rPr lang="en-GB" b="1" noProof="0" dirty="0"/>
              <a:t> </a:t>
            </a:r>
            <a:r>
              <a:rPr lang="en-GB" b="0" noProof="0" dirty="0"/>
              <a:t>work in pairs and take turns to read out sentences with liaison where appropriate.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noProof="0" dirty="0"/>
              <a:t>Click to play audio to check.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noProof="0" dirty="0"/>
              <a:t>Click to highlight the liaisons.</a:t>
            </a:r>
            <a:endParaRPr lang="en-GB" b="1" noProof="0" dirty="0"/>
          </a:p>
          <a:p>
            <a:endParaRPr lang="fr-F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686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noProof="0" dirty="0"/>
              <a:t>Timing: 5 minutes</a:t>
            </a:r>
          </a:p>
          <a:p>
            <a:endParaRPr lang="en-GB" b="1" noProof="0" dirty="0"/>
          </a:p>
          <a:p>
            <a:r>
              <a:rPr lang="en-GB" b="1" noProof="0" dirty="0"/>
              <a:t>Aim: </a:t>
            </a:r>
            <a:r>
              <a:rPr lang="en-GB" b="0" noProof="0" dirty="0"/>
              <a:t>Aural recognition of new vocabulary (Foundation only)</a:t>
            </a:r>
            <a:endParaRPr lang="en-GB" b="1" noProof="0" dirty="0"/>
          </a:p>
          <a:p>
            <a:endParaRPr lang="en-GB" b="1" noProof="0" dirty="0"/>
          </a:p>
          <a:p>
            <a:r>
              <a:rPr lang="en-GB" b="1" noProof="0" dirty="0"/>
              <a:t>Procedure: </a:t>
            </a:r>
          </a:p>
          <a:p>
            <a:pPr marL="228600" indent="-228600">
              <a:buAutoNum type="arabicPeriod"/>
            </a:pPr>
            <a:r>
              <a:rPr lang="en-GB" b="0" noProof="0" dirty="0"/>
              <a:t>Click the numbers to play audio.</a:t>
            </a:r>
          </a:p>
          <a:p>
            <a:pPr marL="228600" indent="-228600">
              <a:buAutoNum type="arabicPeriod"/>
            </a:pPr>
            <a:r>
              <a:rPr lang="en-GB" b="0" noProof="0" dirty="0"/>
              <a:t>Students choose the correct English word.</a:t>
            </a:r>
          </a:p>
          <a:p>
            <a:pPr marL="228600" indent="-228600">
              <a:buAutoNum type="arabicPeriod"/>
            </a:pPr>
            <a:r>
              <a:rPr lang="en-GB" b="0" noProof="0" dirty="0"/>
              <a:t>Click to reveal answers.</a:t>
            </a:r>
          </a:p>
          <a:p>
            <a:pPr marL="228600" indent="-228600">
              <a:buAutoNum type="arabicPeriod"/>
            </a:pPr>
            <a:endParaRPr lang="en-GB" b="0" noProof="0" dirty="0"/>
          </a:p>
          <a:p>
            <a:pPr marL="0" indent="0">
              <a:buNone/>
            </a:pPr>
            <a:r>
              <a:rPr lang="en-GB" b="1" noProof="0" dirty="0"/>
              <a:t>Transcript:</a:t>
            </a:r>
          </a:p>
          <a:p>
            <a:pPr marL="228600" indent="-228600">
              <a:buAutoNum type="arabicPeriod"/>
            </a:pPr>
            <a:r>
              <a:rPr lang="fr-FR" b="0" dirty="0"/>
              <a:t>quelqu’un</a:t>
            </a:r>
          </a:p>
          <a:p>
            <a:pPr marL="228600" indent="-228600">
              <a:buAutoNum type="arabicPeriod"/>
            </a:pPr>
            <a:r>
              <a:rPr lang="fr-FR" b="0" dirty="0"/>
              <a:t>disponible</a:t>
            </a:r>
          </a:p>
          <a:p>
            <a:pPr marL="228600" indent="-228600">
              <a:buAutoNum type="arabicPeriod"/>
            </a:pPr>
            <a:r>
              <a:rPr lang="fr-FR" b="0" dirty="0"/>
              <a:t>récent</a:t>
            </a:r>
          </a:p>
          <a:p>
            <a:pPr marL="228600" indent="-228600">
              <a:buAutoNum type="arabicPeriod"/>
            </a:pPr>
            <a:r>
              <a:rPr lang="fr-FR" b="0" dirty="0"/>
              <a:t>rencontrer</a:t>
            </a:r>
          </a:p>
          <a:p>
            <a:pPr marL="228600" indent="-228600">
              <a:buAutoNum type="arabicPeriod"/>
            </a:pPr>
            <a:r>
              <a:rPr lang="fr-FR" b="0" dirty="0"/>
              <a:t>ne…personne</a:t>
            </a:r>
          </a:p>
          <a:p>
            <a:pPr marL="228600" indent="-228600">
              <a:buAutoNum type="arabicPeriod"/>
            </a:pPr>
            <a:r>
              <a:rPr lang="fr-FR" b="0" dirty="0"/>
              <a:t>surtout</a:t>
            </a:r>
          </a:p>
          <a:p>
            <a:pPr marL="228600" indent="-228600">
              <a:buAutoNum type="arabicPeriod"/>
            </a:pPr>
            <a:r>
              <a:rPr lang="fr-FR" b="0" dirty="0"/>
              <a:t>ne…rien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18798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noProof="0" dirty="0"/>
              <a:t>Timing: 5 minutes</a:t>
            </a:r>
          </a:p>
          <a:p>
            <a:endParaRPr lang="en-GB" b="1" noProof="0" dirty="0"/>
          </a:p>
          <a:p>
            <a:r>
              <a:rPr lang="en-GB" b="1" noProof="0" dirty="0"/>
              <a:t>Aim: </a:t>
            </a:r>
            <a:r>
              <a:rPr lang="en-GB" b="0" noProof="0" dirty="0"/>
              <a:t>Aural recognition of new vocabulary (Higher only)</a:t>
            </a:r>
            <a:endParaRPr lang="en-GB" b="1" noProof="0" dirty="0"/>
          </a:p>
          <a:p>
            <a:endParaRPr lang="en-GB" b="1" noProof="0" dirty="0"/>
          </a:p>
          <a:p>
            <a:r>
              <a:rPr lang="en-GB" b="1" noProof="0" dirty="0"/>
              <a:t>Procedure: </a:t>
            </a:r>
          </a:p>
          <a:p>
            <a:pPr marL="228600" indent="-228600">
              <a:buAutoNum type="arabicPeriod"/>
            </a:pPr>
            <a:r>
              <a:rPr lang="en-GB" b="0" noProof="0" dirty="0"/>
              <a:t>Click the numbers to play audio.</a:t>
            </a:r>
          </a:p>
          <a:p>
            <a:pPr marL="228600" indent="-228600">
              <a:buAutoNum type="arabicPeriod"/>
            </a:pPr>
            <a:r>
              <a:rPr lang="en-GB" b="0" noProof="0" dirty="0"/>
              <a:t>Students choose the correct English word.</a:t>
            </a:r>
          </a:p>
          <a:p>
            <a:pPr marL="228600" indent="-228600">
              <a:buAutoNum type="arabicPeriod"/>
            </a:pPr>
            <a:r>
              <a:rPr lang="en-GB" b="0" noProof="0" dirty="0"/>
              <a:t>Click to reveal answers.</a:t>
            </a:r>
          </a:p>
          <a:p>
            <a:pPr marL="228600" indent="-228600">
              <a:buAutoNum type="arabicPeriod"/>
            </a:pPr>
            <a:endParaRPr lang="en-GB" b="0" noProof="0" dirty="0"/>
          </a:p>
          <a:p>
            <a:pPr marL="0" indent="0">
              <a:buNone/>
            </a:pPr>
            <a:r>
              <a:rPr lang="en-GB" b="1" noProof="0" dirty="0"/>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FR" b="0" dirty="0"/>
              <a:t>inquiétant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FR" b="0" dirty="0"/>
              <a:t>oser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FR" b="0" dirty="0">
                <a:latin typeface="Century Gothic" panose="020B0502020202020204" pitchFamily="34" charset="0"/>
              </a:rPr>
              <a:t>le plan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FR" b="0" dirty="0"/>
              <a:t>regretter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FR" b="0" dirty="0">
                <a:latin typeface="Century Gothic" panose="020B0502020202020204" pitchFamily="34" charset="0"/>
              </a:rPr>
              <a:t>accompagner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FR" b="0" dirty="0">
                <a:latin typeface="Century Gothic" panose="020B0502020202020204" pitchFamily="34" charset="0"/>
              </a:rPr>
              <a:t>raciste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FR" b="0" dirty="0">
                <a:latin typeface="Century Gothic" panose="020B0502020202020204" pitchFamily="34" charset="0"/>
              </a:rPr>
              <a:t>abandonner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FR" b="0" dirty="0"/>
              <a:t>l’imp</a:t>
            </a:r>
            <a:r>
              <a:rPr lang="fr-FR" b="0" dirty="0">
                <a:latin typeface="Century Gothic" panose="020B0502020202020204" pitchFamily="34" charset="0"/>
              </a:rPr>
              <a:t>ôt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FR" b="0" dirty="0">
                <a:latin typeface="Century Gothic" panose="020B0502020202020204" pitchFamily="34" charset="0"/>
              </a:rPr>
              <a:t>direct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FR" b="0" dirty="0">
                <a:latin typeface="Century Gothic" panose="020B0502020202020204" pitchFamily="34" charset="0"/>
              </a:rPr>
              <a:t>interrompre</a:t>
            </a:r>
            <a:endParaRPr lang="fr-FR"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FR" b="0" dirty="0">
                <a:latin typeface="Century Gothic" panose="020B0502020202020204" pitchFamily="34" charset="0"/>
              </a:rPr>
              <a:t>précisément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77255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noProof="0" dirty="0"/>
              <a:t>Timing:</a:t>
            </a:r>
            <a:r>
              <a:rPr lang="en-GB" b="0" noProof="0" dirty="0"/>
              <a:t> </a:t>
            </a:r>
            <a:r>
              <a:rPr lang="en-GB" b="1" noProof="0" dirty="0"/>
              <a:t>2 minutes</a:t>
            </a:r>
          </a:p>
          <a:p>
            <a:endParaRPr lang="en-GB" b="1" noProof="0" dirty="0"/>
          </a:p>
          <a:p>
            <a:r>
              <a:rPr lang="en-GB" b="1" noProof="0" dirty="0"/>
              <a:t>Aim: </a:t>
            </a:r>
            <a:r>
              <a:rPr lang="en-GB" b="0" noProof="0" dirty="0"/>
              <a:t>Recap of negation with </a:t>
            </a:r>
            <a:r>
              <a:rPr lang="fr-FR" b="0" i="1" dirty="0"/>
              <a:t>ne…pas</a:t>
            </a:r>
            <a:r>
              <a:rPr lang="fr-FR" b="0" i="0" dirty="0"/>
              <a:t> and </a:t>
            </a:r>
            <a:r>
              <a:rPr lang="fr-FR" b="0" i="1" dirty="0"/>
              <a:t>ne…jamais</a:t>
            </a:r>
            <a:endParaRPr lang="fr-FR" b="0" i="0" dirty="0"/>
          </a:p>
          <a:p>
            <a:endParaRPr lang="fr-FR" b="1" i="0" dirty="0"/>
          </a:p>
          <a:p>
            <a:r>
              <a:rPr lang="en-GB" b="1" i="0" noProof="0" dirty="0"/>
              <a:t>Procedure:</a:t>
            </a:r>
          </a:p>
          <a:p>
            <a:pPr marL="228600" indent="-228600">
              <a:buAutoNum type="arabicPeriod"/>
            </a:pPr>
            <a:r>
              <a:rPr lang="en-GB" b="0" i="0" noProof="0" dirty="0"/>
              <a:t>Click to reveal explanations and examples.</a:t>
            </a:r>
          </a:p>
          <a:p>
            <a:pPr marL="228600" indent="-228600">
              <a:buAutoNum type="arabicPeriod"/>
            </a:pPr>
            <a:r>
              <a:rPr lang="en-GB" b="0" i="0" noProof="0" dirty="0"/>
              <a:t>Ensure understanding.</a:t>
            </a:r>
          </a:p>
          <a:p>
            <a:pPr marL="228600" indent="-228600">
              <a:buAutoNum type="arabicPeriod"/>
            </a:pPr>
            <a:endParaRPr lang="fr-FR"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Calibri" panose="020F0502020204030204" pitchFamily="34" charset="0"/>
                <a:ea typeface="Calibri" panose="020F0502020204030204" pitchFamily="34" charset="0"/>
                <a:cs typeface="Times New Roman" panose="02020603050405020304" pitchFamily="18" charset="0"/>
              </a:rPr>
              <a:t>Note: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This grammar point was introduced in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7.3.1.4</a:t>
            </a:r>
            <a:r>
              <a:rPr lang="en-GB" sz="1800" dirty="0">
                <a:effectLst/>
                <a:latin typeface="Calibri" panose="020F0502020204030204" pitchFamily="34" charset="0"/>
                <a:ea typeface="Calibri" panose="020F0502020204030204" pitchFamily="34" charset="0"/>
                <a:cs typeface="Times New Roman" panose="02020603050405020304" pitchFamily="18" charset="0"/>
              </a:rPr>
              <a:t> and revisited in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7.3.1.5</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7.3.2.1</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7.3.2.3</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8.1.1.7</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8.1.2.4</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9"/>
              </a:rPr>
              <a:t>9.1.1.1</a:t>
            </a:r>
            <a:r>
              <a:rPr lang="en-GB" sz="1800" dirty="0">
                <a:effectLst/>
                <a:latin typeface="Calibri" panose="020F0502020204030204" pitchFamily="34" charset="0"/>
                <a:ea typeface="Calibri" panose="020F0502020204030204" pitchFamily="34" charset="0"/>
                <a:cs typeface="Times New Roman" panose="02020603050405020304" pitchFamily="18" charset="0"/>
              </a:rPr>
              <a:t>, and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0"/>
              </a:rPr>
              <a:t>9.1.1.7</a:t>
            </a:r>
            <a:r>
              <a:rPr lang="en-GB" sz="1800" dirty="0">
                <a:effectLst/>
                <a:latin typeface="Calibri" panose="020F0502020204030204" pitchFamily="34" charset="0"/>
                <a:ea typeface="Calibri" panose="020F0502020204030204" pitchFamily="34" charset="0"/>
                <a:cs typeface="Times New Roman" panose="02020603050405020304" pitchFamily="18" charset="0"/>
              </a:rPr>
              <a:t> (single-verb structures) and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7.3.2.3</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1"/>
              </a:rPr>
              <a:t>7.3.2.6</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2"/>
              </a:rPr>
              <a:t>9.1.1.4</a:t>
            </a:r>
            <a:r>
              <a:rPr lang="en-GB" sz="1800" dirty="0">
                <a:effectLst/>
                <a:latin typeface="Calibri" panose="020F0502020204030204" pitchFamily="34" charset="0"/>
                <a:ea typeface="Calibri" panose="020F0502020204030204" pitchFamily="34" charset="0"/>
                <a:cs typeface="Times New Roman" panose="02020603050405020304" pitchFamily="18" charset="0"/>
              </a:rPr>
              <a:t>, and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3"/>
              </a:rPr>
              <a:t>9.1.2.1</a:t>
            </a:r>
            <a:r>
              <a:rPr lang="en-GB" sz="1800" dirty="0">
                <a:effectLst/>
                <a:latin typeface="Calibri" panose="020F0502020204030204" pitchFamily="34" charset="0"/>
                <a:ea typeface="Calibri" panose="020F0502020204030204" pitchFamily="34" charset="0"/>
                <a:cs typeface="Times New Roman" panose="02020603050405020304" pitchFamily="18" charset="0"/>
              </a:rPr>
              <a:t> (two-verb structures).</a:t>
            </a:r>
          </a:p>
          <a:p>
            <a:pPr marL="0" indent="0">
              <a:buNone/>
            </a:pPr>
            <a:endParaRPr lang="fr-FR" b="0" dirty="0"/>
          </a:p>
          <a:p>
            <a:endParaRPr lang="fr-FR" dirty="0"/>
          </a:p>
        </p:txBody>
      </p:sp>
      <p:sp>
        <p:nvSpPr>
          <p:cNvPr id="4" name="Slide Number Placeholder 3"/>
          <p:cNvSpPr>
            <a:spLocks noGrp="1"/>
          </p:cNvSpPr>
          <p:nvPr>
            <p:ph type="sldNum" sz="quarter" idx="5"/>
          </p:nvPr>
        </p:nvSpPr>
        <p:spPr/>
        <p:txBody>
          <a:bodyPr/>
          <a:lstStyle/>
          <a:p>
            <a:fld id="{051212F4-EB5A-464B-92EC-DACFCB1CC2CD}" type="slidenum">
              <a:rPr lang="en-GB" smtClean="0"/>
              <a:t>14</a:t>
            </a:fld>
            <a:endParaRPr lang="en-GB"/>
          </a:p>
        </p:txBody>
      </p:sp>
    </p:spTree>
    <p:extLst>
      <p:ext uri="{BB962C8B-B14F-4D97-AF65-F5344CB8AC3E}">
        <p14:creationId xmlns:p14="http://schemas.microsoft.com/office/powerpoint/2010/main" val="31454838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noProof="0" dirty="0"/>
              <a:t>Timing: 8 minutes</a:t>
            </a:r>
          </a:p>
          <a:p>
            <a:endParaRPr lang="fr-FR" b="1" dirty="0"/>
          </a:p>
          <a:p>
            <a:r>
              <a:rPr lang="en-GB" b="1" noProof="0" dirty="0"/>
              <a:t>Aim: </a:t>
            </a:r>
            <a:r>
              <a:rPr lang="en-GB" b="0" noProof="0" dirty="0"/>
              <a:t>Written recognition of negation with </a:t>
            </a:r>
            <a:r>
              <a:rPr lang="fr-FR" b="0" i="1" dirty="0"/>
              <a:t>ne…pas</a:t>
            </a:r>
            <a:r>
              <a:rPr lang="fr-FR" b="0" i="0" dirty="0"/>
              <a:t> and </a:t>
            </a:r>
            <a:r>
              <a:rPr lang="fr-FR" b="0" i="1" dirty="0"/>
              <a:t>ne…jamais</a:t>
            </a:r>
            <a:r>
              <a:rPr lang="fr-FR" b="0" i="0" dirty="0"/>
              <a:t> </a:t>
            </a:r>
            <a:r>
              <a:rPr lang="en-GB" b="0" i="0" noProof="0" dirty="0"/>
              <a:t>in context</a:t>
            </a:r>
          </a:p>
          <a:p>
            <a:endParaRPr lang="en-GB" b="1" i="0" noProof="0" dirty="0"/>
          </a:p>
          <a:p>
            <a:r>
              <a:rPr lang="en-GB" b="1" i="0" noProof="0" dirty="0"/>
              <a:t>Procedure:</a:t>
            </a:r>
          </a:p>
          <a:p>
            <a:pPr marL="228600" indent="-228600">
              <a:buAutoNum type="arabicPeriod"/>
            </a:pPr>
            <a:r>
              <a:rPr lang="en-GB" b="0" i="0" noProof="0" dirty="0"/>
              <a:t>Students read the text.</a:t>
            </a:r>
          </a:p>
          <a:p>
            <a:pPr marL="228600" indent="-228600">
              <a:buAutoNum type="arabicPeriod"/>
            </a:pPr>
            <a:r>
              <a:rPr lang="en-GB" b="0" i="0" noProof="0" dirty="0"/>
              <a:t>Students list what Jean does, what he doesn’t do, and what he never does.</a:t>
            </a:r>
          </a:p>
          <a:p>
            <a:pPr marL="228600" indent="-228600">
              <a:buAutoNum type="arabicPeriod"/>
            </a:pPr>
            <a:r>
              <a:rPr lang="en-GB" b="0" i="0" noProof="0" dirty="0"/>
              <a:t>Click to reveal answers.</a:t>
            </a:r>
          </a:p>
          <a:p>
            <a:pPr marL="0" indent="0">
              <a:buNone/>
            </a:pPr>
            <a:endParaRPr lang="fr-FR" b="0" i="0" dirty="0"/>
          </a:p>
          <a:p>
            <a:pPr marL="0" indent="0">
              <a:buNone/>
            </a:pPr>
            <a:r>
              <a:rPr lang="fr-FR" b="1" i="0" dirty="0"/>
              <a:t>Note: </a:t>
            </a:r>
          </a:p>
          <a:p>
            <a:pPr marL="0" indent="0">
              <a:buNone/>
            </a:pPr>
            <a:r>
              <a:rPr lang="fr-FR" b="0" i="1" dirty="0"/>
              <a:t>accompagner</a:t>
            </a:r>
            <a:r>
              <a:rPr lang="fr-FR" b="0" i="0" dirty="0"/>
              <a:t> and </a:t>
            </a:r>
            <a:r>
              <a:rPr lang="fr-FR" b="0" i="1" dirty="0"/>
              <a:t>risquer</a:t>
            </a:r>
            <a:r>
              <a:rPr lang="fr-FR" b="0" i="0" dirty="0"/>
              <a:t> </a:t>
            </a:r>
            <a:r>
              <a:rPr lang="en-GB" b="0" i="0" noProof="0" dirty="0"/>
              <a:t>are Higher only vocabulary, so teachers may want to gloss these words for Foundation students.</a:t>
            </a:r>
          </a:p>
          <a:p>
            <a:pPr marL="0" indent="0">
              <a:buNone/>
            </a:pPr>
            <a:endParaRPr lang="fr-FR" b="0" i="0" dirty="0"/>
          </a:p>
          <a:p>
            <a:pPr marL="0" indent="0">
              <a:buNone/>
            </a:pPr>
            <a:r>
              <a:rPr lang="en-GB" b="1" i="0" noProof="0" dirty="0"/>
              <a:t>Word frequency of cognates used (1 is the most frequent word in French):</a:t>
            </a:r>
          </a:p>
          <a:p>
            <a:pPr marL="0" indent="0">
              <a:buNone/>
            </a:pPr>
            <a:r>
              <a:rPr lang="fr-FR" b="0" i="0" dirty="0"/>
              <a:t>différence [738], accent [1694], art [1181]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indent="0">
              <a:buNone/>
            </a:pPr>
            <a:endParaRPr lang="en-GB" b="0" i="0" noProof="0" dirty="0"/>
          </a:p>
          <a:p>
            <a:pPr marL="0" indent="0">
              <a:buNone/>
            </a:pPr>
            <a:r>
              <a:rPr lang="en-GB" b="1" i="0" noProof="0" dirty="0"/>
              <a:t>Word frequency of unknown words used (1 is the most frequent word in French):</a:t>
            </a:r>
          </a:p>
          <a:p>
            <a:pPr marL="0" indent="0">
              <a:buNone/>
            </a:pPr>
            <a:r>
              <a:rPr lang="fr-FR" b="0" dirty="0"/>
              <a:t>asiatique [3277]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fld id="{051212F4-EB5A-464B-92EC-DACFCB1CC2CD}" type="slidenum">
              <a:rPr lang="en-GB" smtClean="0"/>
              <a:t>15</a:t>
            </a:fld>
            <a:endParaRPr lang="en-GB"/>
          </a:p>
        </p:txBody>
      </p:sp>
    </p:spTree>
    <p:extLst>
      <p:ext uri="{BB962C8B-B14F-4D97-AF65-F5344CB8AC3E}">
        <p14:creationId xmlns:p14="http://schemas.microsoft.com/office/powerpoint/2010/main" val="10887174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noProof="0" dirty="0"/>
              <a:t>Foundation version</a:t>
            </a:r>
          </a:p>
          <a:p>
            <a:r>
              <a:rPr lang="en-GB" b="1" noProof="0" dirty="0"/>
              <a:t>Timing: 12 minutes</a:t>
            </a:r>
          </a:p>
          <a:p>
            <a:endParaRPr lang="en-GB" b="1" noProof="0" dirty="0"/>
          </a:p>
          <a:p>
            <a:r>
              <a:rPr lang="en-GB" b="1" noProof="0" dirty="0"/>
              <a:t>Aim: </a:t>
            </a:r>
            <a:r>
              <a:rPr lang="en-GB" b="0" noProof="0" dirty="0"/>
              <a:t>Written production of yes/no questions with inversion, intonation, and </a:t>
            </a:r>
            <a:r>
              <a:rPr lang="fr-FR" b="0" i="1" dirty="0"/>
              <a:t>est-ce que</a:t>
            </a:r>
            <a:r>
              <a:rPr lang="fr-FR" b="0" i="0" dirty="0"/>
              <a:t> </a:t>
            </a:r>
            <a:r>
              <a:rPr lang="en-GB" b="0" i="0" noProof="0" dirty="0"/>
              <a:t>in context</a:t>
            </a:r>
          </a:p>
          <a:p>
            <a:endParaRPr lang="fr-FR" b="1" i="0" dirty="0"/>
          </a:p>
          <a:p>
            <a:r>
              <a:rPr lang="en-GB" b="1" i="0" noProof="0" dirty="0"/>
              <a:t>Procedure:</a:t>
            </a:r>
          </a:p>
          <a:p>
            <a:pPr marL="228600" indent="-228600">
              <a:buAutoNum type="arabicPeriod"/>
            </a:pPr>
            <a:r>
              <a:rPr lang="en-GB" b="0" i="0" noProof="0" dirty="0"/>
              <a:t>Students conjugate the verbs in brackets to complete the questions.</a:t>
            </a:r>
          </a:p>
          <a:p>
            <a:pPr marL="228600" indent="-228600">
              <a:buAutoNum type="arabicPeriod"/>
            </a:pPr>
            <a:r>
              <a:rPr lang="en-GB" b="0" i="0" noProof="0" dirty="0"/>
              <a:t>Click to reveal answers.</a:t>
            </a:r>
          </a:p>
          <a:p>
            <a:pPr marL="228600" indent="-228600">
              <a:buAutoNum type="arabicPeriod"/>
            </a:pPr>
            <a:endParaRPr lang="fr-FR" b="0" i="0" dirty="0"/>
          </a:p>
          <a:p>
            <a:pPr marL="0" indent="0">
              <a:buNone/>
            </a:pPr>
            <a:r>
              <a:rPr lang="fr-FR" b="0" i="0" dirty="0"/>
              <a:t>Note: </a:t>
            </a:r>
            <a:r>
              <a:rPr lang="fr-FR" b="0" i="1" dirty="0"/>
              <a:t>accompagner</a:t>
            </a:r>
            <a:r>
              <a:rPr lang="fr-FR" b="0" i="0" dirty="0"/>
              <a:t> and </a:t>
            </a:r>
            <a:r>
              <a:rPr lang="fr-FR" b="0" i="1" dirty="0"/>
              <a:t>risquer</a:t>
            </a:r>
            <a:r>
              <a:rPr lang="fr-FR" b="0" i="0" dirty="0"/>
              <a:t> are </a:t>
            </a:r>
            <a:r>
              <a:rPr lang="en-GB" b="0" i="0" noProof="0" dirty="0"/>
              <a:t>Higher only vocabulary, so teachers may want to gloss these words for Foundation students.</a:t>
            </a:r>
          </a:p>
          <a:p>
            <a:pPr marL="0" indent="0">
              <a:buNone/>
            </a:pPr>
            <a:endParaRPr lang="en-GB" b="0" i="0" noProof="0" dirty="0"/>
          </a:p>
          <a:p>
            <a:pPr marL="0" indent="0">
              <a:buNone/>
            </a:pPr>
            <a:r>
              <a:rPr lang="en-GB" b="1" i="0" noProof="0" dirty="0"/>
              <a:t>Word frequency of cognates used (1 is the most frequent word in French):</a:t>
            </a:r>
          </a:p>
          <a:p>
            <a:pPr marL="0" indent="0">
              <a:buNone/>
            </a:pPr>
            <a:r>
              <a:rPr lang="fr-FR" b="0" i="0" dirty="0"/>
              <a:t>différence [738], accent [1694], art [1181]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indent="0">
              <a:buNone/>
            </a:pPr>
            <a:endParaRPr lang="fr-FR" b="0" i="0" dirty="0"/>
          </a:p>
          <a:p>
            <a:pPr marL="0" indent="0">
              <a:buNone/>
            </a:pPr>
            <a:r>
              <a:rPr lang="en-GB" b="1" i="0" noProof="0" dirty="0"/>
              <a:t>Word frequency of unknown words used (1 is the most frequent word in French):</a:t>
            </a:r>
          </a:p>
          <a:p>
            <a:pPr marL="0" indent="0">
              <a:buNone/>
            </a:pPr>
            <a:r>
              <a:rPr lang="fr-FR" b="0" dirty="0"/>
              <a:t>asiatique [3277]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indent="0">
              <a:buNone/>
            </a:pPr>
            <a:endParaRPr lang="fr-FR" b="0" dirty="0"/>
          </a:p>
          <a:p>
            <a:endParaRPr lang="fr-FR" dirty="0"/>
          </a:p>
        </p:txBody>
      </p:sp>
      <p:sp>
        <p:nvSpPr>
          <p:cNvPr id="4" name="Slide Number Placeholder 3"/>
          <p:cNvSpPr>
            <a:spLocks noGrp="1"/>
          </p:cNvSpPr>
          <p:nvPr>
            <p:ph type="sldNum" sz="quarter" idx="5"/>
          </p:nvPr>
        </p:nvSpPr>
        <p:spPr/>
        <p:txBody>
          <a:bodyPr/>
          <a:lstStyle/>
          <a:p>
            <a:fld id="{051212F4-EB5A-464B-92EC-DACFCB1CC2CD}" type="slidenum">
              <a:rPr lang="en-GB" smtClean="0"/>
              <a:t>16</a:t>
            </a:fld>
            <a:endParaRPr lang="en-GB"/>
          </a:p>
        </p:txBody>
      </p:sp>
    </p:spTree>
    <p:extLst>
      <p:ext uri="{BB962C8B-B14F-4D97-AF65-F5344CB8AC3E}">
        <p14:creationId xmlns:p14="http://schemas.microsoft.com/office/powerpoint/2010/main" val="6278805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noProof="0" dirty="0"/>
              <a:t>Higher version</a:t>
            </a:r>
          </a:p>
          <a:p>
            <a:r>
              <a:rPr lang="en-GB" b="1" noProof="0" dirty="0"/>
              <a:t>Timing: 12 minutes</a:t>
            </a:r>
          </a:p>
          <a:p>
            <a:endParaRPr lang="en-GB" b="1" noProof="0" dirty="0"/>
          </a:p>
          <a:p>
            <a:r>
              <a:rPr lang="en-GB" b="1" noProof="0" dirty="0"/>
              <a:t>Aim: </a:t>
            </a:r>
            <a:r>
              <a:rPr lang="en-GB" b="0" noProof="0" dirty="0"/>
              <a:t>Written production of yes/no questions with inversion, intonation, and </a:t>
            </a:r>
            <a:r>
              <a:rPr lang="fr-FR" b="0" i="1" noProof="0" dirty="0"/>
              <a:t>est-ce que</a:t>
            </a:r>
            <a:r>
              <a:rPr lang="fr-FR" b="0" i="0" noProof="0" dirty="0"/>
              <a:t> </a:t>
            </a:r>
            <a:r>
              <a:rPr lang="en-GB" b="0" i="0" noProof="0" dirty="0"/>
              <a:t>in context</a:t>
            </a:r>
          </a:p>
          <a:p>
            <a:endParaRPr lang="en-GB" b="1" i="0" noProof="0" dirty="0"/>
          </a:p>
          <a:p>
            <a:r>
              <a:rPr lang="en-GB" b="1" i="0" noProof="0" dirty="0"/>
              <a:t>Procedure:</a:t>
            </a:r>
          </a:p>
          <a:p>
            <a:pPr marL="228600" indent="-228600">
              <a:buAutoNum type="arabicPeriod"/>
            </a:pPr>
            <a:r>
              <a:rPr lang="en-GB" b="0" i="0" noProof="0" dirty="0"/>
              <a:t>Students translate the questions into French, using the form specified in brackets.</a:t>
            </a:r>
          </a:p>
          <a:p>
            <a:pPr marL="228600" indent="-228600">
              <a:buAutoNum type="arabicPeriod"/>
            </a:pPr>
            <a:r>
              <a:rPr lang="en-GB" b="0" i="0" noProof="0" dirty="0"/>
              <a:t>Click to reveal answers.</a:t>
            </a:r>
          </a:p>
          <a:p>
            <a:pPr marL="228600" indent="-228600">
              <a:buAutoNum type="arabicPeriod"/>
            </a:pPr>
            <a:endParaRPr lang="en-GB" b="0" i="0" noProof="0" dirty="0"/>
          </a:p>
          <a:p>
            <a:pPr marL="0" indent="0">
              <a:buNone/>
            </a:pPr>
            <a:r>
              <a:rPr lang="en-GB" b="1" i="0" noProof="0" dirty="0"/>
              <a:t>Word frequency of cognates used (1 is the most frequent word in French):</a:t>
            </a:r>
          </a:p>
          <a:p>
            <a:pPr marL="0" indent="0">
              <a:buNone/>
            </a:pPr>
            <a:r>
              <a:rPr lang="fr-FR" b="0" i="0" dirty="0"/>
              <a:t>différence [738], accent [1694], art [1181]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indent="0">
              <a:buNone/>
            </a:pPr>
            <a:endParaRPr lang="fr-FR" b="0" i="0" dirty="0"/>
          </a:p>
          <a:p>
            <a:pPr marL="0" indent="0">
              <a:buNone/>
            </a:pPr>
            <a:r>
              <a:rPr lang="en-GB" b="1" i="0" noProof="0" dirty="0"/>
              <a:t>Word frequency of unknown words used (1 is the most frequent word in French):</a:t>
            </a:r>
          </a:p>
          <a:p>
            <a:pPr marL="0" indent="0">
              <a:buNone/>
            </a:pPr>
            <a:r>
              <a:rPr lang="fr-FR" b="0" dirty="0"/>
              <a:t>asiatique [3277]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indent="0">
              <a:buNone/>
            </a:pPr>
            <a:endParaRPr lang="fr-FR" b="0" dirty="0"/>
          </a:p>
        </p:txBody>
      </p:sp>
      <p:sp>
        <p:nvSpPr>
          <p:cNvPr id="4" name="Slide Number Placeholder 3"/>
          <p:cNvSpPr>
            <a:spLocks noGrp="1"/>
          </p:cNvSpPr>
          <p:nvPr>
            <p:ph type="sldNum" sz="quarter" idx="5"/>
          </p:nvPr>
        </p:nvSpPr>
        <p:spPr/>
        <p:txBody>
          <a:bodyPr/>
          <a:lstStyle/>
          <a:p>
            <a:fld id="{051212F4-EB5A-464B-92EC-DACFCB1CC2CD}" type="slidenum">
              <a:rPr lang="en-GB" smtClean="0"/>
              <a:t>17</a:t>
            </a:fld>
            <a:endParaRPr lang="en-GB"/>
          </a:p>
        </p:txBody>
      </p:sp>
    </p:spTree>
    <p:extLst>
      <p:ext uri="{BB962C8B-B14F-4D97-AF65-F5344CB8AC3E}">
        <p14:creationId xmlns:p14="http://schemas.microsoft.com/office/powerpoint/2010/main" val="42461682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noProof="0" dirty="0"/>
              <a:t>Timing: 2 minutes</a:t>
            </a:r>
          </a:p>
          <a:p>
            <a:endParaRPr lang="en-GB" b="1" noProof="0" dirty="0"/>
          </a:p>
          <a:p>
            <a:r>
              <a:rPr lang="en-GB" b="1" noProof="0" dirty="0"/>
              <a:t>Aim: </a:t>
            </a:r>
            <a:r>
              <a:rPr lang="en-GB" b="0" noProof="0" dirty="0"/>
              <a:t>Recap of </a:t>
            </a:r>
            <a:r>
              <a:rPr lang="fr-FR" b="0" i="1" dirty="0"/>
              <a:t>jouer </a:t>
            </a:r>
            <a:r>
              <a:rPr lang="fr-FR" b="0" i="1" dirty="0">
                <a:latin typeface="Century Gothic" panose="020B0502020202020204" pitchFamily="34" charset="0"/>
              </a:rPr>
              <a:t>à </a:t>
            </a:r>
            <a:r>
              <a:rPr lang="fr-FR" b="0" i="0" dirty="0">
                <a:latin typeface="Century Gothic" panose="020B0502020202020204" pitchFamily="34" charset="0"/>
              </a:rPr>
              <a:t>+ sport</a:t>
            </a:r>
          </a:p>
          <a:p>
            <a:endParaRPr lang="fr-FR" b="1" i="0" dirty="0">
              <a:latin typeface="Century Gothic" panose="020B0502020202020204" pitchFamily="34" charset="0"/>
            </a:endParaRPr>
          </a:p>
          <a:p>
            <a:r>
              <a:rPr lang="en-GB" b="1" i="0" noProof="0" dirty="0">
                <a:latin typeface="Century Gothic" panose="020B0502020202020204" pitchFamily="34" charset="0"/>
              </a:rPr>
              <a:t>Procedure:</a:t>
            </a:r>
          </a:p>
          <a:p>
            <a:pPr marL="228600" indent="-228600">
              <a:buAutoNum type="arabicPeriod"/>
            </a:pPr>
            <a:r>
              <a:rPr lang="en-GB" b="0" i="0" noProof="0" dirty="0">
                <a:latin typeface="Century Gothic" panose="020B0502020202020204" pitchFamily="34" charset="0"/>
              </a:rPr>
              <a:t>Click to reveal examples and explanations.</a:t>
            </a:r>
          </a:p>
          <a:p>
            <a:pPr marL="228600" indent="-228600">
              <a:buAutoNum type="arabicPeriod"/>
            </a:pPr>
            <a:r>
              <a:rPr lang="en-GB" b="0" i="0" noProof="0" dirty="0">
                <a:latin typeface="Century Gothic" panose="020B0502020202020204" pitchFamily="34" charset="0"/>
              </a:rPr>
              <a:t>Ensure understanding.</a:t>
            </a:r>
          </a:p>
          <a:p>
            <a:pPr marL="228600" indent="-228600">
              <a:buAutoNum type="arabicPeriod"/>
            </a:pPr>
            <a:endParaRPr lang="fr-FR" b="0" i="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Calibri" panose="020F0502020204030204" pitchFamily="34" charset="0"/>
                <a:ea typeface="Calibri" panose="020F0502020204030204" pitchFamily="34" charset="0"/>
                <a:cs typeface="Times New Roman" panose="02020603050405020304" pitchFamily="18" charset="0"/>
              </a:rPr>
              <a:t>Note: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This grammar point was introduced in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7.1.2.4</a:t>
            </a:r>
            <a:r>
              <a:rPr lang="en-GB" sz="1800" dirty="0">
                <a:effectLst/>
                <a:latin typeface="Calibri" panose="020F0502020204030204" pitchFamily="34" charset="0"/>
                <a:ea typeface="Calibri" panose="020F0502020204030204" pitchFamily="34" charset="0"/>
                <a:cs typeface="Times New Roman" panose="02020603050405020304" pitchFamily="18" charset="0"/>
              </a:rPr>
              <a:t> and revisited in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7.2.1.5</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7.3.2.7</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8.1.2.6</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8.3.1.4</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9.2.1.5</a:t>
            </a:r>
            <a:r>
              <a:rPr lang="en-GB" sz="1800" dirty="0">
                <a:effectLst/>
                <a:latin typeface="Calibri" panose="020F0502020204030204" pitchFamily="34" charset="0"/>
                <a:ea typeface="Calibri" panose="020F0502020204030204" pitchFamily="34" charset="0"/>
                <a:cs typeface="Times New Roman" panose="02020603050405020304" pitchFamily="18" charset="0"/>
              </a:rPr>
              <a:t>, and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9"/>
              </a:rPr>
              <a:t>9.2.1.6</a:t>
            </a:r>
            <a:r>
              <a:rPr lang="en-GB" sz="1800" dirty="0">
                <a:effectLst/>
                <a:latin typeface="Calibri" panose="020F0502020204030204" pitchFamily="34" charset="0"/>
                <a:ea typeface="Calibri" panose="020F0502020204030204" pitchFamily="34" charset="0"/>
                <a:cs typeface="Times New Roman" panose="02020603050405020304" pitchFamily="18" charset="0"/>
              </a:rPr>
              <a:t>.</a:t>
            </a:r>
          </a:p>
          <a:p>
            <a:pPr marL="0" indent="0">
              <a:buNone/>
            </a:pPr>
            <a:endParaRPr lang="fr-FR" b="0" dirty="0"/>
          </a:p>
        </p:txBody>
      </p:sp>
      <p:sp>
        <p:nvSpPr>
          <p:cNvPr id="4" name="Slide Number Placeholder 3"/>
          <p:cNvSpPr>
            <a:spLocks noGrp="1"/>
          </p:cNvSpPr>
          <p:nvPr>
            <p:ph type="sldNum" sz="quarter" idx="5"/>
          </p:nvPr>
        </p:nvSpPr>
        <p:spPr/>
        <p:txBody>
          <a:bodyPr/>
          <a:lstStyle/>
          <a:p>
            <a:fld id="{051212F4-EB5A-464B-92EC-DACFCB1CC2CD}" type="slidenum">
              <a:rPr lang="en-GB" smtClean="0"/>
              <a:t>18</a:t>
            </a:fld>
            <a:endParaRPr lang="en-GB"/>
          </a:p>
        </p:txBody>
      </p:sp>
    </p:spTree>
    <p:extLst>
      <p:ext uri="{BB962C8B-B14F-4D97-AF65-F5344CB8AC3E}">
        <p14:creationId xmlns:p14="http://schemas.microsoft.com/office/powerpoint/2010/main" val="28221330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noProof="0" dirty="0"/>
              <a:t>Timing: 2 minutes</a:t>
            </a:r>
          </a:p>
          <a:p>
            <a:endParaRPr lang="en-GB" b="1" noProof="0" dirty="0"/>
          </a:p>
          <a:p>
            <a:r>
              <a:rPr lang="en-GB" b="1" noProof="0" dirty="0"/>
              <a:t>Aim: </a:t>
            </a:r>
            <a:r>
              <a:rPr lang="en-GB" b="0" noProof="0" dirty="0"/>
              <a:t>Recap of </a:t>
            </a:r>
            <a:r>
              <a:rPr lang="fr-FR" b="0" i="1" dirty="0"/>
              <a:t>jouer de</a:t>
            </a:r>
            <a:r>
              <a:rPr lang="fr-FR" b="0" i="0" dirty="0"/>
              <a:t> + instrument</a:t>
            </a:r>
          </a:p>
          <a:p>
            <a:endParaRPr lang="en-GB" b="1" i="0" noProof="0" dirty="0"/>
          </a:p>
          <a:p>
            <a:r>
              <a:rPr lang="en-GB" b="1" i="0" noProof="0" dirty="0"/>
              <a:t>Procedure:</a:t>
            </a:r>
          </a:p>
          <a:p>
            <a:pPr marL="228600" indent="-228600">
              <a:buAutoNum type="arabicPeriod"/>
            </a:pPr>
            <a:r>
              <a:rPr lang="en-GB" b="0" i="0" noProof="0" dirty="0"/>
              <a:t>Click to reveal explanations and examples.</a:t>
            </a:r>
          </a:p>
          <a:p>
            <a:pPr marL="228600" indent="-228600">
              <a:buAutoNum type="arabicPeriod"/>
            </a:pPr>
            <a:r>
              <a:rPr lang="en-GB" b="0" i="0" noProof="0" dirty="0"/>
              <a:t>Ensure understanding.</a:t>
            </a:r>
          </a:p>
          <a:p>
            <a:pPr marL="228600" indent="-228600">
              <a:buAutoNum type="arabicPeriod"/>
            </a:pPr>
            <a:endParaRPr lang="fr-FR"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Calibri" panose="020F0502020204030204" pitchFamily="34" charset="0"/>
                <a:ea typeface="Calibri" panose="020F0502020204030204" pitchFamily="34" charset="0"/>
                <a:cs typeface="Times New Roman" panose="02020603050405020304" pitchFamily="18" charset="0"/>
              </a:rPr>
              <a:t>Note: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This grammar point was introduced in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8.1.2.6</a:t>
            </a:r>
            <a:r>
              <a:rPr lang="en-GB" sz="1800" dirty="0">
                <a:effectLst/>
                <a:latin typeface="Calibri" panose="020F0502020204030204" pitchFamily="34" charset="0"/>
                <a:ea typeface="Calibri" panose="020F0502020204030204" pitchFamily="34" charset="0"/>
                <a:cs typeface="Times New Roman" panose="02020603050405020304" pitchFamily="18" charset="0"/>
              </a:rPr>
              <a:t> and revisited in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8.3.1.4</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9.2.1.5</a:t>
            </a:r>
            <a:r>
              <a:rPr lang="en-GB" sz="1800" dirty="0">
                <a:effectLst/>
                <a:latin typeface="Calibri" panose="020F0502020204030204" pitchFamily="34" charset="0"/>
                <a:ea typeface="Calibri" panose="020F0502020204030204" pitchFamily="34" charset="0"/>
                <a:cs typeface="Times New Roman" panose="02020603050405020304" pitchFamily="18" charset="0"/>
              </a:rPr>
              <a:t>, and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9.2.1.6</a:t>
            </a:r>
            <a:r>
              <a:rPr lang="en-GB" sz="1800" dirty="0">
                <a:effectLst/>
                <a:latin typeface="Calibri" panose="020F0502020204030204" pitchFamily="34" charset="0"/>
                <a:ea typeface="Calibri" panose="020F0502020204030204" pitchFamily="34" charset="0"/>
                <a:cs typeface="Times New Roman" panose="02020603050405020304" pitchFamily="18" charset="0"/>
              </a:rPr>
              <a:t>.</a:t>
            </a:r>
          </a:p>
          <a:p>
            <a:pPr marL="0" indent="0">
              <a:buNone/>
            </a:pPr>
            <a:endParaRPr lang="fr-FR" b="0" dirty="0"/>
          </a:p>
        </p:txBody>
      </p:sp>
      <p:sp>
        <p:nvSpPr>
          <p:cNvPr id="4" name="Slide Number Placeholder 3"/>
          <p:cNvSpPr>
            <a:spLocks noGrp="1"/>
          </p:cNvSpPr>
          <p:nvPr>
            <p:ph type="sldNum" sz="quarter" idx="5"/>
          </p:nvPr>
        </p:nvSpPr>
        <p:spPr/>
        <p:txBody>
          <a:bodyPr/>
          <a:lstStyle/>
          <a:p>
            <a:fld id="{051212F4-EB5A-464B-92EC-DACFCB1CC2CD}" type="slidenum">
              <a:rPr lang="en-GB" smtClean="0"/>
              <a:t>19</a:t>
            </a:fld>
            <a:endParaRPr lang="en-GB"/>
          </a:p>
        </p:txBody>
      </p:sp>
    </p:spTree>
    <p:extLst>
      <p:ext uri="{BB962C8B-B14F-4D97-AF65-F5344CB8AC3E}">
        <p14:creationId xmlns:p14="http://schemas.microsoft.com/office/powerpoint/2010/main" val="172957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15 minutes</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2</a:t>
            </a:fld>
            <a:endParaRPr lang="en-GB" dirty="0"/>
          </a:p>
        </p:txBody>
      </p:sp>
    </p:spTree>
    <p:extLst>
      <p:ext uri="{BB962C8B-B14F-4D97-AF65-F5344CB8AC3E}">
        <p14:creationId xmlns:p14="http://schemas.microsoft.com/office/powerpoint/2010/main" val="27191421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Timing: 5 minutes</a:t>
            </a:r>
          </a:p>
          <a:p>
            <a:endParaRPr lang="fr-FR" b="1" dirty="0"/>
          </a:p>
          <a:p>
            <a:r>
              <a:rPr lang="en-GB" b="1" noProof="0" dirty="0"/>
              <a:t>Aim: </a:t>
            </a:r>
            <a:r>
              <a:rPr lang="en-GB" b="0" noProof="0" dirty="0"/>
              <a:t>Written recognition and oral production </a:t>
            </a:r>
            <a:r>
              <a:rPr lang="fr-FR" b="0" dirty="0"/>
              <a:t>of </a:t>
            </a:r>
            <a:r>
              <a:rPr lang="fr-FR" b="0" i="1" dirty="0"/>
              <a:t>jouer </a:t>
            </a:r>
            <a:r>
              <a:rPr lang="fr-FR" b="0" i="1" dirty="0">
                <a:latin typeface="Century Gothic" panose="020B0502020202020204" pitchFamily="34" charset="0"/>
              </a:rPr>
              <a:t>à</a:t>
            </a:r>
            <a:r>
              <a:rPr lang="fr-FR" b="0" i="0" dirty="0">
                <a:latin typeface="Century Gothic" panose="020B0502020202020204" pitchFamily="34" charset="0"/>
              </a:rPr>
              <a:t> + sport and </a:t>
            </a:r>
            <a:r>
              <a:rPr lang="fr-FR" b="0" i="1" dirty="0">
                <a:latin typeface="Century Gothic" panose="020B0502020202020204" pitchFamily="34" charset="0"/>
              </a:rPr>
              <a:t>jouer de</a:t>
            </a:r>
            <a:r>
              <a:rPr lang="fr-FR" b="0" i="0" dirty="0">
                <a:latin typeface="Century Gothic" panose="020B0502020202020204" pitchFamily="34" charset="0"/>
              </a:rPr>
              <a:t> + </a:t>
            </a:r>
            <a:r>
              <a:rPr lang="en-GB" b="0" i="0" noProof="0" dirty="0">
                <a:latin typeface="Century Gothic" panose="020B0502020202020204" pitchFamily="34" charset="0"/>
              </a:rPr>
              <a:t>instrument</a:t>
            </a:r>
          </a:p>
          <a:p>
            <a:endParaRPr lang="fr-FR" b="1" i="0" dirty="0">
              <a:latin typeface="Century Gothic" panose="020B0502020202020204" pitchFamily="34" charset="0"/>
            </a:endParaRPr>
          </a:p>
          <a:p>
            <a:r>
              <a:rPr lang="en-GB" b="1" i="0" noProof="0" dirty="0">
                <a:latin typeface="Century Gothic" panose="020B0502020202020204" pitchFamily="34" charset="0"/>
              </a:rPr>
              <a:t>Procedure:</a:t>
            </a:r>
          </a:p>
          <a:p>
            <a:pPr marL="228600" indent="-228600">
              <a:buAutoNum type="arabicPeriod"/>
            </a:pPr>
            <a:r>
              <a:rPr lang="en-GB" b="0" i="0" noProof="0" dirty="0">
                <a:latin typeface="Century Gothic" panose="020B0502020202020204" pitchFamily="34" charset="0"/>
              </a:rPr>
              <a:t>Students read the text and choose the correct word according </a:t>
            </a:r>
            <a:r>
              <a:rPr lang="fr-FR" b="0" i="0" dirty="0">
                <a:latin typeface="Century Gothic" panose="020B0502020202020204" pitchFamily="34" charset="0"/>
              </a:rPr>
              <a:t>to </a:t>
            </a:r>
            <a:r>
              <a:rPr lang="fr-FR" b="0" i="1" dirty="0">
                <a:latin typeface="Century Gothic" panose="020B0502020202020204" pitchFamily="34" charset="0"/>
              </a:rPr>
              <a:t>jouer à/jouer de</a:t>
            </a:r>
            <a:r>
              <a:rPr lang="fr-FR" b="0" i="0" dirty="0">
                <a:latin typeface="Century Gothic" panose="020B0502020202020204" pitchFamily="34" charset="0"/>
              </a:rPr>
              <a:t>. </a:t>
            </a:r>
            <a:r>
              <a:rPr lang="en-GB" b="0" i="0" noProof="0" dirty="0">
                <a:latin typeface="Century Gothic" panose="020B0502020202020204" pitchFamily="34" charset="0"/>
              </a:rPr>
              <a:t>The unknown sports and instruments are cognates.</a:t>
            </a:r>
          </a:p>
          <a:p>
            <a:pPr marL="228600" indent="-228600">
              <a:buAutoNum type="arabicPeriod"/>
            </a:pPr>
            <a:r>
              <a:rPr lang="en-GB" b="0" i="0" noProof="0" dirty="0">
                <a:latin typeface="Century Gothic" panose="020B0502020202020204" pitchFamily="34" charset="0"/>
              </a:rPr>
              <a:t>Students orally describe the people in the photos playing sports and instruments.</a:t>
            </a:r>
          </a:p>
          <a:p>
            <a:pPr marL="228600" indent="-228600">
              <a:buAutoNum type="arabicPeriod"/>
            </a:pPr>
            <a:r>
              <a:rPr lang="en-GB" b="0" i="0" noProof="0" dirty="0">
                <a:latin typeface="Century Gothic" panose="020B0502020202020204" pitchFamily="34" charset="0"/>
              </a:rPr>
              <a:t>Students say an instrument or sport they play. This is an opportunity to personalise the vocabulary each student learns according to their interests.</a:t>
            </a:r>
          </a:p>
          <a:p>
            <a:pPr marL="0" indent="0">
              <a:buNone/>
            </a:pPr>
            <a:endParaRPr lang="en-GB" b="0" i="0" noProof="0" dirty="0">
              <a:latin typeface="Century Gothic" panose="020B0502020202020204" pitchFamily="34" charset="0"/>
            </a:endParaRPr>
          </a:p>
          <a:p>
            <a:pPr marL="0" indent="0">
              <a:buNone/>
            </a:pPr>
            <a:r>
              <a:rPr lang="en-GB" b="1" i="0" noProof="0" dirty="0">
                <a:latin typeface="Century Gothic" panose="020B0502020202020204" pitchFamily="34" charset="0"/>
              </a:rPr>
              <a:t>Word frequency of unknown words used (1 is the most frequent word in French):</a:t>
            </a:r>
          </a:p>
          <a:p>
            <a:pPr marL="0" indent="0">
              <a:buNone/>
            </a:pPr>
            <a:r>
              <a:rPr lang="fr-FR" b="0" i="0" dirty="0">
                <a:latin typeface="Century Gothic" panose="020B0502020202020204" pitchFamily="34" charset="0"/>
              </a:rPr>
              <a:t>pétanque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indent="0">
              <a:buNone/>
            </a:pPr>
            <a:endParaRPr lang="fr-FR" b="0" i="0" dirty="0">
              <a:latin typeface="Century Gothic" panose="020B0502020202020204" pitchFamily="34" charset="0"/>
            </a:endParaRPr>
          </a:p>
          <a:p>
            <a:pPr marL="0" indent="0">
              <a:buNone/>
            </a:pPr>
            <a:r>
              <a:rPr lang="en-GB" b="1" i="0" noProof="0" dirty="0">
                <a:latin typeface="Century Gothic" panose="020B0502020202020204" pitchFamily="34" charset="0"/>
              </a:rPr>
              <a:t>Word frequency of cognates used (1 is the most frequent word in French):</a:t>
            </a:r>
          </a:p>
          <a:p>
            <a:pPr marL="0" indent="0">
              <a:buNone/>
            </a:pPr>
            <a:r>
              <a:rPr lang="fr-FR" b="0" i="0" dirty="0">
                <a:latin typeface="Century Gothic" panose="020B0502020202020204" pitchFamily="34" charset="0"/>
              </a:rPr>
              <a:t>piano [4967], rugby [&gt;5000], violon [&gt;5000], golf [4936], flûte [&gt;5000], badminton [&gt;5000], saxophone [&gt;5000], clarinette [&gt;5000], tennis [3867], tuba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indent="0">
              <a:buNone/>
            </a:pPr>
            <a:endParaRPr lang="fr-FR" b="0" i="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051212F4-EB5A-464B-92EC-DACFCB1CC2CD}" type="slidenum">
              <a:rPr lang="en-GB" smtClean="0"/>
              <a:t>20</a:t>
            </a:fld>
            <a:endParaRPr lang="en-GB"/>
          </a:p>
        </p:txBody>
      </p:sp>
    </p:spTree>
    <p:extLst>
      <p:ext uri="{BB962C8B-B14F-4D97-AF65-F5344CB8AC3E}">
        <p14:creationId xmlns:p14="http://schemas.microsoft.com/office/powerpoint/2010/main" val="18876756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Artwork by Chloé Motard. All additional pictures selected are available under a Creative Commons license, no attribution required.</a:t>
            </a:r>
            <a:br>
              <a:rPr lang="en-GB" dirty="0"/>
            </a:br>
            <a:r>
              <a:rPr lang="en-GB" b="0" i="0" dirty="0">
                <a:solidFill>
                  <a:srgbClr val="222222"/>
                </a:solidFill>
                <a:effectLst/>
                <a:latin typeface="Arial" panose="020B0604020202020204" pitchFamily="34" charset="0"/>
              </a:rPr>
              <a:t>Native speaker feedback provided by Stéphanie Schmitt.</a:t>
            </a:r>
            <a:br>
              <a:rPr lang="en-GB" dirty="0"/>
            </a:br>
            <a:r>
              <a:rPr lang="en-GB" b="0" i="0" dirty="0">
                <a:solidFill>
                  <a:srgbClr val="222222"/>
                </a:solidFill>
                <a:effectLst/>
                <a:latin typeface="Arial" panose="020B0604020202020204" pitchFamily="34" charset="0"/>
              </a:rPr>
              <a:t>With thanks to Rachel Hawkes for her input on lesson material.</a:t>
            </a:r>
            <a:endParaRPr lang="fr-FR" b="1" dirty="0"/>
          </a:p>
          <a:p>
            <a:endParaRPr lang="fr-FR" b="1" dirty="0"/>
          </a:p>
          <a:p>
            <a:r>
              <a:rPr lang="en-GB" b="1" noProof="0" dirty="0"/>
              <a:t>Lesson three learning outcomes:</a:t>
            </a:r>
          </a:p>
          <a:p>
            <a:r>
              <a:rPr lang="fr-FR" dirty="0"/>
              <a:t>Consolidation of </a:t>
            </a:r>
            <a:r>
              <a:rPr lang="fr-FR" i="1" dirty="0"/>
              <a:t>ne…pas, ne…jamais</a:t>
            </a:r>
          </a:p>
          <a:p>
            <a:r>
              <a:rPr lang="fr-FR" i="0" dirty="0"/>
              <a:t>Introduction of </a:t>
            </a:r>
            <a:r>
              <a:rPr lang="fr-FR" i="1" dirty="0"/>
              <a:t>ne…rien, ne…personne</a:t>
            </a:r>
            <a:endParaRPr lang="fr-FR" i="0" dirty="0"/>
          </a:p>
          <a:p>
            <a:endParaRPr lang="fr-FR" dirty="0"/>
          </a:p>
          <a:p>
            <a:r>
              <a:rPr lang="en-GB" sz="1200" b="1" dirty="0">
                <a:ea typeface="Calibri"/>
                <a:cs typeface="Calibri"/>
                <a:sym typeface="Calibri"/>
              </a:rPr>
              <a:t>Vocabulary introduced:</a:t>
            </a:r>
            <a:r>
              <a:rPr lang="fr-FR" dirty="0">
                <a:solidFill>
                  <a:srgbClr val="000000"/>
                </a:solidFill>
                <a:latin typeface="Century Gothic" panose="020B0502020202020204" pitchFamily="34" charset="0"/>
              </a:rPr>
              <a:t> </a:t>
            </a:r>
            <a:r>
              <a:rPr lang="fr-FR" dirty="0"/>
              <a:t>rencontrer [329], ne...personne** [84], ne...rien [168], quelqu’un [772], disponible [1205], récent [1178], surtout [235], </a:t>
            </a:r>
            <a:r>
              <a:rPr lang="fr-FR" b="1" dirty="0"/>
              <a:t>H </a:t>
            </a:r>
            <a:r>
              <a:rPr lang="en-GB" b="1" noProof="0" dirty="0"/>
              <a:t>only</a:t>
            </a:r>
            <a:r>
              <a:rPr lang="fr-FR" b="1" dirty="0"/>
              <a:t>: </a:t>
            </a:r>
            <a:r>
              <a:rPr lang="fr-FR" dirty="0"/>
              <a:t>abandonner [740], accompagner [727], interrompre [1479], oser [1634], regretter [1048], impôt [1241], plan [164], direct [839], inquiétant [1997], raciste [4805], précisément [1197]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ea typeface="Calibri"/>
                <a:cs typeface="Calibri"/>
                <a:sym typeface="Calibri"/>
              </a:rPr>
              <a:t>Revisited function words: </a:t>
            </a:r>
            <a:r>
              <a:rPr lang="fr-FR" b="0" dirty="0"/>
              <a:t>connaître, connais, connais! connaît [133], ne…jamais [179], ne…pas (de) [18], est-ce que, est-ce qu'? [n/a], de, de la, de l', du [2]</a:t>
            </a:r>
          </a:p>
          <a:p>
            <a:r>
              <a:rPr lang="en-GB" b="1" noProof="0" dirty="0"/>
              <a:t>Revisited vocabulary</a:t>
            </a:r>
            <a:r>
              <a:rPr lang="fr-FR" b="1" dirty="0"/>
              <a:t>: </a:t>
            </a:r>
          </a:p>
          <a:p>
            <a:r>
              <a:rPr lang="fr-FR" b="1" dirty="0"/>
              <a:t>10.1.1.1: </a:t>
            </a:r>
            <a:r>
              <a:rPr lang="fr-FR" b="0" dirty="0"/>
              <a:t>échanger [1452], danser [2934], dessiner [2086], nager [n/a], mail/e-mail [n/a], texto [n/a] </a:t>
            </a:r>
            <a:r>
              <a:rPr lang="fr-FR" b="1" dirty="0"/>
              <a:t>H </a:t>
            </a:r>
            <a:r>
              <a:rPr lang="en-GB" b="1" noProof="0" dirty="0"/>
              <a:t>only</a:t>
            </a:r>
            <a:r>
              <a:rPr lang="fr-FR" b="1" dirty="0"/>
              <a:t>: </a:t>
            </a:r>
            <a:r>
              <a:rPr lang="fr-FR" b="0" dirty="0"/>
              <a:t>produire [367], rendre [85], les** [1], centaine [1417], véhicule [1959], rare [1233], c’est-à-dire [560]</a:t>
            </a:r>
          </a:p>
          <a:p>
            <a:r>
              <a:rPr lang="fr-FR" b="1" dirty="0"/>
              <a:t>9.3.2.2:  </a:t>
            </a:r>
            <a:r>
              <a:rPr lang="fr-FR" b="0" dirty="0"/>
              <a:t>obtenir [334], promettre (à...de) [854], vendre [710], colonie [3375], indépendance [1651], kilomètre [1435], Métropole [n/a], siècle [603], africain [2289], jusqu'à [n/a], à cause de [n/a] </a:t>
            </a:r>
            <a:r>
              <a:rPr lang="fr-FR" b="1" dirty="0"/>
              <a:t>H </a:t>
            </a:r>
            <a:r>
              <a:rPr lang="en-GB" b="1" noProof="0" dirty="0"/>
              <a:t>only</a:t>
            </a:r>
            <a:r>
              <a:rPr lang="fr-FR" b="1" dirty="0"/>
              <a:t>: </a:t>
            </a:r>
            <a:r>
              <a:rPr lang="fr-FR" b="0" dirty="0"/>
              <a:t>défendre [389], permettre (à…de) [158]</a:t>
            </a:r>
          </a:p>
          <a:p>
            <a:r>
              <a:rPr lang="en-GB" b="1" noProof="0" dirty="0"/>
              <a:t>Thematic revisited vocabulary</a:t>
            </a:r>
            <a:r>
              <a:rPr lang="fr-FR" b="1" dirty="0"/>
              <a:t>: </a:t>
            </a:r>
            <a:r>
              <a:rPr lang="fr-FR" b="0" dirty="0"/>
              <a:t>arriver (à) [174], comprendre [95], perdre [250], oublier [504], ça [54], campagne [666], chemin [895], dollar [432], population [509], situation [223], visite [1072], canadien [611], local [622], seul [101], non [75], oui [284], au revoir [n/a], bonjour [1972] </a:t>
            </a:r>
            <a:r>
              <a:rPr lang="en-GB" b="1" noProof="0" dirty="0"/>
              <a:t>H only: </a:t>
            </a:r>
            <a:r>
              <a:rPr lang="fr-FR" b="0" dirty="0"/>
              <a:t>laisser [196], risquer (de) [322], </a:t>
            </a:r>
          </a:p>
          <a:p>
            <a:endParaRPr lang="en-GB" b="0" i="0" dirty="0">
              <a:solidFill>
                <a:srgbClr val="222222"/>
              </a:solidFill>
              <a:effectLst/>
              <a:latin typeface="Arial" panose="020B0604020202020204" pitchFamily="34" charset="0"/>
            </a:endParaRPr>
          </a:p>
          <a:p>
            <a:r>
              <a:rPr lang="en-GB" b="0" i="0" dirty="0">
                <a:solidFill>
                  <a:srgbClr val="222222"/>
                </a:solidFill>
                <a:effectLst/>
                <a:latin typeface="Arial" panose="020B0604020202020204" pitchFamily="34" charset="0"/>
              </a:rPr>
              <a:t>Source: Lonsdale, D., &amp; Le Bras, Y.  (2009). A Frequency Dictionary of French: Core vocabulary for learners London: Routledge.</a:t>
            </a:r>
            <a:br>
              <a:rPr lang="en-GB" dirty="0"/>
            </a:br>
            <a:r>
              <a:rPr lang="en-GB" b="0" i="0" dirty="0">
                <a:solidFill>
                  <a:srgbClr val="222222"/>
                </a:solidFill>
                <a:effectLst/>
                <a:latin typeface="Arial" panose="020B0604020202020204" pitchFamily="34" charset="0"/>
              </a:rPr>
              <a:t>The frequency rankings for words that occur in this PowerPoint which have been previously introduced in NCELP resources are given in the NCELP SOW and in the resources that first introduced and formally re-visited those words. </a:t>
            </a:r>
            <a:endParaRPr lang="fr-FR" b="0" dirty="0"/>
          </a:p>
          <a:p>
            <a:endParaRPr lang="fr-FR" dirty="0"/>
          </a:p>
        </p:txBody>
      </p:sp>
      <p:sp>
        <p:nvSpPr>
          <p:cNvPr id="4" name="Slide Number Placeholder 3"/>
          <p:cNvSpPr>
            <a:spLocks noGrp="1"/>
          </p:cNvSpPr>
          <p:nvPr>
            <p:ph type="sldNum" sz="quarter" idx="5"/>
          </p:nvPr>
        </p:nvSpPr>
        <p:spPr/>
        <p:txBody>
          <a:bodyPr/>
          <a:lstStyle/>
          <a:p>
            <a:fld id="{051212F4-EB5A-464B-92EC-DACFCB1CC2CD}" type="slidenum">
              <a:rPr lang="en-GB" smtClean="0"/>
              <a:t>21</a:t>
            </a:fld>
            <a:endParaRPr lang="en-GB"/>
          </a:p>
        </p:txBody>
      </p:sp>
    </p:spTree>
    <p:extLst>
      <p:ext uri="{BB962C8B-B14F-4D97-AF65-F5344CB8AC3E}">
        <p14:creationId xmlns:p14="http://schemas.microsoft.com/office/powerpoint/2010/main" val="36416065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pPr marL="0" marR="0" lvl="0" indent="0" algn="l" defTabSz="966064" rtl="0" eaLnBrk="1" fontAlgn="auto" latinLnBrk="0" hangingPunct="1">
              <a:lnSpc>
                <a:spcPct val="100000"/>
              </a:lnSpc>
              <a:spcBef>
                <a:spcPts val="0"/>
              </a:spcBef>
              <a:spcAft>
                <a:spcPts val="0"/>
              </a:spcAft>
              <a:buClrTx/>
              <a:buSzTx/>
              <a:buFontTx/>
              <a:buNone/>
              <a:tabLst/>
              <a:defRPr/>
            </a:pPr>
            <a:r>
              <a:rPr lang="en-GB" b="1" baseline="0" dirty="0"/>
              <a:t>Timing: 30 seconds</a:t>
            </a:r>
          </a:p>
          <a:p>
            <a:pPr marL="0" marR="0" lvl="0" indent="0" algn="l" defTabSz="966064" rtl="0" eaLnBrk="1" fontAlgn="auto" latinLnBrk="0" hangingPunct="1">
              <a:lnSpc>
                <a:spcPct val="100000"/>
              </a:lnSpc>
              <a:spcBef>
                <a:spcPts val="0"/>
              </a:spcBef>
              <a:spcAft>
                <a:spcPts val="0"/>
              </a:spcAft>
              <a:buClrTx/>
              <a:buSzTx/>
              <a:buFontTx/>
              <a:buNone/>
              <a:tabLst/>
              <a:defRPr/>
            </a:pPr>
            <a:r>
              <a:rPr lang="en-GB" b="1" baseline="0" dirty="0"/>
              <a:t>Teachers can choose either or both SSC slides – the first is with audio, the second is without.</a:t>
            </a:r>
          </a:p>
          <a:p>
            <a:pPr defTabSz="966064">
              <a:defRPr/>
            </a:pPr>
            <a:endParaRPr lang="en-GB" b="1" baseline="0" dirty="0"/>
          </a:p>
          <a:p>
            <a:pPr defTabSz="966064">
              <a:defRPr/>
            </a:pPr>
            <a:r>
              <a:rPr lang="en-GB" b="1" baseline="0" dirty="0"/>
              <a:t>Aim: </a:t>
            </a:r>
            <a:r>
              <a:rPr lang="en-GB" b="0" baseline="0" dirty="0"/>
              <a:t>To consolidate SSC </a:t>
            </a:r>
            <a:r>
              <a:rPr lang="en-GB" b="1" baseline="0" dirty="0"/>
              <a:t>[e] </a:t>
            </a:r>
            <a:r>
              <a:rPr lang="en-GB" b="0" baseline="0" dirty="0"/>
              <a:t>in preparation for revising nous and vous forms of verbs like </a:t>
            </a:r>
            <a:r>
              <a:rPr lang="fr-FR" b="0" i="1" baseline="0" noProof="0" dirty="0"/>
              <a:t>prendre </a:t>
            </a:r>
            <a:r>
              <a:rPr lang="fr-FR" b="0" baseline="0" noProof="0" dirty="0"/>
              <a:t>(</a:t>
            </a:r>
            <a:r>
              <a:rPr lang="fr-FR" b="0" i="1" baseline="0" noProof="0" dirty="0"/>
              <a:t>pr</a:t>
            </a:r>
            <a:r>
              <a:rPr lang="fr-FR" b="1" i="1" baseline="0" noProof="0" dirty="0"/>
              <a:t>e</a:t>
            </a:r>
            <a:r>
              <a:rPr lang="fr-FR" b="0" i="1" baseline="0" noProof="0" dirty="0"/>
              <a:t>nons,</a:t>
            </a:r>
            <a:r>
              <a:rPr lang="fr-FR" b="1" i="1" baseline="0" noProof="0" dirty="0"/>
              <a:t> </a:t>
            </a:r>
            <a:r>
              <a:rPr lang="fr-FR" b="0" i="1" baseline="0" noProof="0" dirty="0"/>
              <a:t>pr</a:t>
            </a:r>
            <a:r>
              <a:rPr lang="fr-FR" b="1" i="1" baseline="0" noProof="0" dirty="0"/>
              <a:t>e</a:t>
            </a:r>
            <a:r>
              <a:rPr lang="fr-FR" b="0" i="1" baseline="0" noProof="0" dirty="0"/>
              <a:t>nez</a:t>
            </a:r>
            <a:r>
              <a:rPr lang="en-GB" b="0" baseline="0" dirty="0"/>
              <a:t>)</a:t>
            </a:r>
            <a:endParaRPr lang="en-GB" b="1" baseline="0" dirty="0"/>
          </a:p>
          <a:p>
            <a:pPr defTabSz="966064">
              <a:defRPr/>
            </a:pPr>
            <a:endParaRPr lang="en-GB" b="1" baseline="0" dirty="0"/>
          </a:p>
          <a:p>
            <a:pPr defTabSz="966064">
              <a:defRPr/>
            </a:pPr>
            <a:r>
              <a:rPr lang="en-GB" b="1" baseline="0" dirty="0"/>
              <a:t>Procedure:</a:t>
            </a:r>
            <a:br>
              <a:rPr lang="en-GB" b="0" dirty="0"/>
            </a:br>
            <a:r>
              <a:rPr lang="en-GB" b="0" dirty="0"/>
              <a:t>1. Present the letter(s) and say the </a:t>
            </a:r>
            <a:r>
              <a:rPr lang="en-GB" b="1" dirty="0"/>
              <a:t>[e] </a:t>
            </a:r>
            <a:r>
              <a:rPr lang="en-GB" b="0" dirty="0"/>
              <a:t>sound first, on its own. Students repeat it with you.</a:t>
            </a:r>
            <a:br>
              <a:rPr lang="en-GB" b="0" dirty="0"/>
            </a:br>
            <a:r>
              <a:rPr lang="en-GB" b="0" dirty="0"/>
              <a:t>2. Bring up the word </a:t>
            </a:r>
            <a:r>
              <a:rPr lang="en-GB" b="0" baseline="0" dirty="0"/>
              <a:t>”</a:t>
            </a:r>
            <a:r>
              <a:rPr lang="en-GB" sz="1300" b="1" dirty="0">
                <a:solidFill>
                  <a:srgbClr val="002060"/>
                </a:solidFill>
                <a:latin typeface="Century Gothic" panose="020B0502020202020204" pitchFamily="34" charset="0"/>
              </a:rPr>
              <a:t>je</a:t>
            </a:r>
            <a:r>
              <a:rPr lang="en-GB" sz="1300" dirty="0">
                <a:latin typeface="Century Gothic" panose="020B0502020202020204" pitchFamily="34" charset="0"/>
              </a:rPr>
              <a:t>”</a:t>
            </a:r>
            <a:r>
              <a:rPr lang="en-GB" b="0" dirty="0"/>
              <a:t> on its own, say</a:t>
            </a:r>
            <a:r>
              <a:rPr lang="en-GB" b="0" baseline="0" dirty="0"/>
              <a:t> it, students repeat it, so that they have the opportunity to focus all of their attention on the connection between the written word and its sound.</a:t>
            </a:r>
          </a:p>
          <a:p>
            <a:pPr defTabSz="966064">
              <a:defRPr/>
            </a:pPr>
            <a:r>
              <a:rPr lang="en-GB" b="0" baseline="0" dirty="0"/>
              <a:t>3. </a:t>
            </a:r>
            <a:r>
              <a:rPr lang="en-GB" dirty="0"/>
              <a:t>A</a:t>
            </a:r>
            <a:r>
              <a:rPr lang="en-GB" baseline="0" dirty="0"/>
              <a:t> possible gesture for this would be </a:t>
            </a:r>
            <a:r>
              <a:rPr lang="en-GB" b="0" dirty="0"/>
              <a:t>to</a:t>
            </a:r>
            <a:r>
              <a:rPr lang="en-GB" b="0" baseline="0" dirty="0"/>
              <a:t> </a:t>
            </a:r>
            <a:r>
              <a:rPr lang="en-GB" b="0" dirty="0"/>
              <a:t>point to oneself.</a:t>
            </a:r>
            <a:br>
              <a:rPr lang="en-GB" baseline="0" dirty="0"/>
            </a:br>
            <a:r>
              <a:rPr lang="en-GB" baseline="0" dirty="0"/>
              <a:t>4. Roll back the animations and work through 1-3 again, but this time, dropping your voice completely to listen carefully to the students saying the </a:t>
            </a:r>
            <a:r>
              <a:rPr lang="en-GB" b="1" dirty="0"/>
              <a:t>[e] </a:t>
            </a:r>
            <a:r>
              <a:rPr lang="en-GB" baseline="0" dirty="0"/>
              <a:t>sound, pronouncing </a:t>
            </a:r>
            <a:r>
              <a:rPr lang="en-GB" b="0" baseline="0" dirty="0"/>
              <a:t>”</a:t>
            </a:r>
            <a:r>
              <a:rPr lang="en-GB" b="1" baseline="0" dirty="0"/>
              <a:t>je</a:t>
            </a:r>
            <a:r>
              <a:rPr lang="en-GB" sz="1300" dirty="0">
                <a:latin typeface="Century Gothic" panose="020B0502020202020204" pitchFamily="34" charset="0"/>
              </a:rPr>
              <a:t>” </a:t>
            </a:r>
            <a:r>
              <a:rPr lang="en-GB" baseline="0" dirty="0"/>
              <a:t>and, if using, doing the gesture.</a:t>
            </a:r>
          </a:p>
          <a:p>
            <a:pPr defTabSz="966064">
              <a:defRPr/>
            </a:pPr>
            <a:endParaRPr lang="en-GB" baseline="0" dirty="0"/>
          </a:p>
          <a:p>
            <a:pPr defTabSz="966064">
              <a:defRPr/>
            </a:pPr>
            <a:r>
              <a:rPr lang="en-GB" b="1" dirty="0"/>
              <a:t>Word frequency </a:t>
            </a:r>
            <a:r>
              <a:rPr lang="en-GB" b="1" baseline="0" dirty="0"/>
              <a:t>(1 is the most frequent word in French): </a:t>
            </a:r>
            <a:endParaRPr lang="en-GB" b="1" dirty="0"/>
          </a:p>
          <a:p>
            <a:pPr defTabSz="966064">
              <a:defRPr/>
            </a:pPr>
            <a:r>
              <a:rPr lang="en-GB" b="1" baseline="0" dirty="0"/>
              <a:t>je </a:t>
            </a:r>
            <a:r>
              <a:rPr lang="en-GB" baseline="0" dirty="0"/>
              <a:t>[22].</a:t>
            </a:r>
            <a:br>
              <a:rPr lang="en-GB" baseline="0" dirty="0"/>
            </a:br>
            <a:r>
              <a:rPr lang="de-DE" sz="1300" dirty="0">
                <a:latin typeface="Century Gothic" panose="020B0502020202020204" pitchFamily="34" charset="0"/>
              </a:rPr>
              <a:t>Source: </a:t>
            </a:r>
            <a:r>
              <a:rPr lang="en-GB" sz="1300" dirty="0" err="1">
                <a:latin typeface="Century Gothic" panose="020B0502020202020204" pitchFamily="34" charset="0"/>
              </a:rPr>
              <a:t>Londsale</a:t>
            </a:r>
            <a:r>
              <a:rPr lang="en-GB" sz="1300" dirty="0">
                <a:latin typeface="Century Gothic" panose="020B0502020202020204" pitchFamily="34" charset="0"/>
              </a:rPr>
              <a:t>,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66064"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3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66064" rtl="0" eaLnBrk="1" fontAlgn="auto" latinLnBrk="0" hangingPunct="1">
                <a:lnSpc>
                  <a:spcPct val="100000"/>
                </a:lnSpc>
                <a:spcBef>
                  <a:spcPts val="0"/>
                </a:spcBef>
                <a:spcAft>
                  <a:spcPts val="0"/>
                </a:spcAft>
                <a:buClrTx/>
                <a:buSzTx/>
                <a:buFontTx/>
                <a:buNone/>
                <a:tabLst/>
                <a:defRPr/>
              </a:pPr>
              <a:t>22</a:t>
            </a:fld>
            <a:endParaRPr kumimoji="0" lang="en-GB" sz="13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860342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213899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noProof="0" dirty="0"/>
              <a:t>Timing: 3 minutes</a:t>
            </a:r>
          </a:p>
          <a:p>
            <a:endParaRPr lang="en-GB" b="1" noProof="0" dirty="0"/>
          </a:p>
          <a:p>
            <a:r>
              <a:rPr lang="en-GB" b="1" noProof="0" dirty="0"/>
              <a:t>Aim: </a:t>
            </a:r>
            <a:r>
              <a:rPr lang="en-GB" b="0" noProof="0" dirty="0"/>
              <a:t>Aural recognition of SSCs </a:t>
            </a:r>
            <a:r>
              <a:rPr lang="en-GB" b="1" noProof="0" dirty="0"/>
              <a:t>[e] </a:t>
            </a:r>
            <a:r>
              <a:rPr lang="en-GB" b="0" noProof="0" dirty="0"/>
              <a:t>and </a:t>
            </a:r>
            <a:r>
              <a:rPr lang="en-GB" b="1" noProof="0" dirty="0"/>
              <a:t>[é]</a:t>
            </a:r>
            <a:r>
              <a:rPr lang="en-GB" b="0" noProof="0" dirty="0"/>
              <a:t>.</a:t>
            </a:r>
            <a:endParaRPr lang="en-GB" b="1" noProof="0" dirty="0"/>
          </a:p>
          <a:p>
            <a:endParaRPr lang="en-GB" b="1" noProof="0" dirty="0"/>
          </a:p>
          <a:p>
            <a:r>
              <a:rPr lang="en-GB" b="1" noProof="0" dirty="0"/>
              <a:t>Procedure:</a:t>
            </a:r>
          </a:p>
          <a:p>
            <a:pPr marL="228600" indent="-228600">
              <a:buAutoNum type="arabicPeriod"/>
            </a:pPr>
            <a:r>
              <a:rPr lang="en-GB" b="0" noProof="0" dirty="0"/>
              <a:t>Click the buttons on the left to play the audio.</a:t>
            </a:r>
          </a:p>
          <a:p>
            <a:pPr marL="228600" indent="-228600">
              <a:buAutoNum type="arabicPeriod"/>
            </a:pPr>
            <a:r>
              <a:rPr lang="en-GB" b="0" noProof="0" dirty="0"/>
              <a:t>Students listen and tick which sound they hear.</a:t>
            </a:r>
          </a:p>
          <a:p>
            <a:pPr marL="228600" indent="-228600">
              <a:buAutoNum type="arabicPeriod"/>
            </a:pPr>
            <a:r>
              <a:rPr lang="en-GB" b="0" noProof="0" dirty="0"/>
              <a:t>Click to reveal the answers.</a:t>
            </a:r>
          </a:p>
          <a:p>
            <a:pPr marL="228600" indent="-228600">
              <a:buAutoNum type="arabicPeriod"/>
            </a:pPr>
            <a:endParaRPr lang="en-GB" b="0" noProof="0" dirty="0"/>
          </a:p>
          <a:p>
            <a:pPr marL="0" indent="0">
              <a:buNone/>
            </a:pPr>
            <a:r>
              <a:rPr lang="en-GB" b="1" noProof="0" dirty="0"/>
              <a:t>Word frequency of unknown words used (1 is the most frequent word in French):</a:t>
            </a:r>
          </a:p>
          <a:p>
            <a:pPr marL="0" indent="0">
              <a:buNone/>
            </a:pPr>
            <a:r>
              <a:rPr lang="fr-FR" b="0" dirty="0"/>
              <a:t>lé [&gt;5000], dé [&gt;5000], né [667]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indent="0">
              <a:buNone/>
            </a:pPr>
            <a:endParaRPr lang="fr-FR" b="0" dirty="0"/>
          </a:p>
          <a:p>
            <a:pPr marL="0" indent="0">
              <a:buNone/>
            </a:pPr>
            <a:endParaRPr lang="fr-FR"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1778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noProof="0" dirty="0"/>
              <a:t>Timing: 2 minutes</a:t>
            </a:r>
          </a:p>
          <a:p>
            <a:endParaRPr lang="fr-FR" b="1" dirty="0"/>
          </a:p>
          <a:p>
            <a:r>
              <a:rPr lang="en-GB" b="1" noProof="0" dirty="0"/>
              <a:t>Aim: </a:t>
            </a:r>
            <a:r>
              <a:rPr lang="en-GB" b="0" noProof="0" dirty="0"/>
              <a:t>Introduce </a:t>
            </a:r>
            <a:r>
              <a:rPr lang="en-GB" b="0" i="0" noProof="0" dirty="0"/>
              <a:t>negation with </a:t>
            </a:r>
            <a:r>
              <a:rPr lang="fr-FR" b="0" i="1" dirty="0"/>
              <a:t>ne…rien</a:t>
            </a:r>
            <a:r>
              <a:rPr lang="fr-FR" b="0" i="0" dirty="0"/>
              <a:t> and </a:t>
            </a:r>
            <a:r>
              <a:rPr lang="fr-FR" b="0" i="1" dirty="0"/>
              <a:t>ne…personne</a:t>
            </a:r>
            <a:endParaRPr lang="fr-FR" b="0" i="0" dirty="0"/>
          </a:p>
          <a:p>
            <a:endParaRPr lang="en-GB" b="1" i="0" noProof="0" dirty="0"/>
          </a:p>
          <a:p>
            <a:r>
              <a:rPr lang="en-GB" b="1" i="0" noProof="0" dirty="0"/>
              <a:t>Procedure:</a:t>
            </a:r>
          </a:p>
          <a:p>
            <a:pPr marL="228600" indent="-228600">
              <a:buAutoNum type="arabicPeriod"/>
            </a:pPr>
            <a:r>
              <a:rPr lang="en-GB" b="0" i="0" noProof="0" dirty="0"/>
              <a:t>Click to reveal explanations and examples.</a:t>
            </a:r>
          </a:p>
          <a:p>
            <a:pPr marL="228600" indent="-228600">
              <a:buAutoNum type="arabicPeriod"/>
            </a:pPr>
            <a:r>
              <a:rPr lang="en-GB" b="0" i="0" noProof="0" dirty="0"/>
              <a:t>Ensure understanding.</a:t>
            </a:r>
            <a:endParaRPr lang="en-GB" b="0" noProof="0" dirty="0"/>
          </a:p>
        </p:txBody>
      </p:sp>
      <p:sp>
        <p:nvSpPr>
          <p:cNvPr id="4" name="Slide Number Placeholder 3"/>
          <p:cNvSpPr>
            <a:spLocks noGrp="1"/>
          </p:cNvSpPr>
          <p:nvPr>
            <p:ph type="sldNum" sz="quarter" idx="5"/>
          </p:nvPr>
        </p:nvSpPr>
        <p:spPr/>
        <p:txBody>
          <a:bodyPr/>
          <a:lstStyle/>
          <a:p>
            <a:fld id="{051212F4-EB5A-464B-92EC-DACFCB1CC2CD}" type="slidenum">
              <a:rPr lang="en-GB" smtClean="0"/>
              <a:t>25</a:t>
            </a:fld>
            <a:endParaRPr lang="en-GB"/>
          </a:p>
        </p:txBody>
      </p:sp>
    </p:spTree>
    <p:extLst>
      <p:ext uri="{BB962C8B-B14F-4D97-AF65-F5344CB8AC3E}">
        <p14:creationId xmlns:p14="http://schemas.microsoft.com/office/powerpoint/2010/main" val="32902191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a:t>Foundation version</a:t>
            </a:r>
          </a:p>
          <a:p>
            <a:r>
              <a:rPr lang="en-GB" b="1" noProof="0" dirty="0"/>
              <a:t>Slide 1 of 2</a:t>
            </a:r>
          </a:p>
          <a:p>
            <a:r>
              <a:rPr lang="fr-FR" b="1" dirty="0"/>
              <a:t>Timing: 12 minutes</a:t>
            </a:r>
          </a:p>
          <a:p>
            <a:endParaRPr lang="fr-FR" b="1" dirty="0"/>
          </a:p>
          <a:p>
            <a:r>
              <a:rPr lang="en-GB" b="1" noProof="0" dirty="0"/>
              <a:t>Aim: </a:t>
            </a:r>
            <a:r>
              <a:rPr lang="en-GB" b="0" noProof="0" dirty="0"/>
              <a:t>Aural recognition of negation with </a:t>
            </a:r>
            <a:r>
              <a:rPr lang="fr-FR" b="0" i="1" dirty="0"/>
              <a:t>ne…rien </a:t>
            </a:r>
            <a:r>
              <a:rPr lang="fr-FR" b="0" i="0" dirty="0"/>
              <a:t>and </a:t>
            </a:r>
            <a:r>
              <a:rPr lang="fr-FR" b="0" i="1" dirty="0"/>
              <a:t>ne…personne</a:t>
            </a:r>
            <a:endParaRPr lang="fr-FR" b="0" i="0" dirty="0"/>
          </a:p>
          <a:p>
            <a:endParaRPr lang="fr-FR" b="1" i="0" dirty="0"/>
          </a:p>
          <a:p>
            <a:r>
              <a:rPr lang="en-GB" b="1" i="0" noProof="0" dirty="0"/>
              <a:t>Procedure:</a:t>
            </a:r>
          </a:p>
          <a:p>
            <a:pPr marL="228600" indent="-228600">
              <a:buAutoNum type="arabicPeriod"/>
            </a:pPr>
            <a:r>
              <a:rPr lang="en-GB" b="0" i="0" noProof="0" dirty="0"/>
              <a:t>Click the buttons on the left to play the audio.</a:t>
            </a:r>
          </a:p>
          <a:p>
            <a:pPr marL="228600" indent="-228600">
              <a:buAutoNum type="arabicPeriod"/>
            </a:pPr>
            <a:r>
              <a:rPr lang="en-GB" b="0" i="0" noProof="0" dirty="0"/>
              <a:t>Students listen and choose the correct option according to whether they hear </a:t>
            </a:r>
            <a:r>
              <a:rPr lang="en-GB" b="0" i="1" noProof="0" dirty="0"/>
              <a:t>ne</a:t>
            </a:r>
            <a:r>
              <a:rPr lang="en-GB" b="0" i="0" noProof="0" dirty="0"/>
              <a:t>. The verb is provided in English to support Foundation students.</a:t>
            </a:r>
          </a:p>
          <a:p>
            <a:pPr marL="228600" indent="-228600">
              <a:buAutoNum type="arabicPeriod"/>
            </a:pPr>
            <a:r>
              <a:rPr lang="en-GB" b="0" i="0" noProof="0" dirty="0"/>
              <a:t>Click to reveal answers.</a:t>
            </a:r>
          </a:p>
          <a:p>
            <a:pPr marL="228600" indent="-228600">
              <a:buAutoNum type="arabicPeriod"/>
            </a:pPr>
            <a:r>
              <a:rPr lang="en-GB" b="0" i="0" noProof="0" dirty="0"/>
              <a:t>Click the buttons on the right to listen to the full audio.</a:t>
            </a:r>
            <a:endParaRPr lang="en-GB" b="0" noProof="0" dirty="0"/>
          </a:p>
          <a:p>
            <a:endParaRPr lang="fr-FR" dirty="0"/>
          </a:p>
          <a:p>
            <a:r>
              <a:rPr lang="en-GB" b="1" noProof="0" dirty="0"/>
              <a:t>Transcript:</a:t>
            </a:r>
          </a:p>
          <a:p>
            <a:pPr rtl="0">
              <a:spcBef>
                <a:spcPts val="0"/>
              </a:spcBef>
              <a:spcAft>
                <a:spcPts val="0"/>
              </a:spcAft>
            </a:pPr>
            <a:r>
              <a:rPr lang="fr-FR" sz="1800" b="0" i="0" u="none" strike="noStrike" dirty="0">
                <a:solidFill>
                  <a:srgbClr val="1F4E79"/>
                </a:solidFill>
                <a:effectLst/>
                <a:latin typeface="Century Gothic" panose="020B0502020202020204" pitchFamily="34" charset="0"/>
              </a:rPr>
              <a:t>Je ne mange [rien le matin].</a:t>
            </a:r>
            <a:endParaRPr lang="fr-FR" b="0" dirty="0">
              <a:effectLst/>
            </a:endParaRPr>
          </a:p>
          <a:p>
            <a:pPr rtl="0">
              <a:spcBef>
                <a:spcPts val="0"/>
              </a:spcBef>
              <a:spcAft>
                <a:spcPts val="0"/>
              </a:spcAft>
            </a:pPr>
            <a:r>
              <a:rPr lang="fr-FR" sz="1800" b="0" i="0" u="none" strike="noStrike" dirty="0">
                <a:solidFill>
                  <a:srgbClr val="1F4E79"/>
                </a:solidFill>
                <a:effectLst/>
                <a:latin typeface="Century Gothic" panose="020B0502020202020204" pitchFamily="34" charset="0"/>
              </a:rPr>
              <a:t>Je lis [un livre français en ce moment].</a:t>
            </a:r>
            <a:endParaRPr lang="fr-FR" b="0" dirty="0">
              <a:effectLst/>
            </a:endParaRPr>
          </a:p>
          <a:p>
            <a:pPr rtl="0">
              <a:spcBef>
                <a:spcPts val="0"/>
              </a:spcBef>
              <a:spcAft>
                <a:spcPts val="0"/>
              </a:spcAft>
            </a:pPr>
            <a:r>
              <a:rPr lang="fr-FR" sz="1800" b="0" i="0" u="none" strike="noStrike" dirty="0">
                <a:solidFill>
                  <a:srgbClr val="1F4E79"/>
                </a:solidFill>
                <a:effectLst/>
                <a:latin typeface="Century Gothic" panose="020B0502020202020204" pitchFamily="34" charset="0"/>
              </a:rPr>
              <a:t>Je ne connais [personne dans cette école].</a:t>
            </a:r>
            <a:endParaRPr lang="fr-FR" b="0" dirty="0">
              <a:effectLst/>
            </a:endParaRPr>
          </a:p>
          <a:p>
            <a:pPr rtl="0">
              <a:spcBef>
                <a:spcPts val="0"/>
              </a:spcBef>
              <a:spcAft>
                <a:spcPts val="0"/>
              </a:spcAft>
            </a:pPr>
            <a:r>
              <a:rPr lang="fr-FR" sz="1800" b="0" i="0" u="none" strike="noStrike" dirty="0">
                <a:solidFill>
                  <a:srgbClr val="1F4E79"/>
                </a:solidFill>
                <a:effectLst/>
                <a:latin typeface="Century Gothic" panose="020B0502020202020204" pitchFamily="34" charset="0"/>
              </a:rPr>
              <a:t>Je rencontre [des gens à la piscine].</a:t>
            </a:r>
            <a:endParaRPr lang="fr-FR" b="0" dirty="0">
              <a:effectLst/>
            </a:endParaRPr>
          </a:p>
          <a:p>
            <a:pPr rtl="0">
              <a:spcBef>
                <a:spcPts val="0"/>
              </a:spcBef>
              <a:spcAft>
                <a:spcPts val="0"/>
              </a:spcAft>
            </a:pPr>
            <a:r>
              <a:rPr lang="fr-FR" sz="1800" b="0" i="0" u="none" strike="noStrike" dirty="0">
                <a:solidFill>
                  <a:srgbClr val="1F4E79"/>
                </a:solidFill>
                <a:effectLst/>
                <a:latin typeface="Century Gothic" panose="020B0502020202020204" pitchFamily="34" charset="0"/>
              </a:rPr>
              <a:t>Je dessine [les oiseaux dans le parc].</a:t>
            </a:r>
            <a:endParaRPr lang="fr-FR" b="0" dirty="0">
              <a:effectLst/>
            </a:endParaRPr>
          </a:p>
          <a:p>
            <a:br>
              <a:rPr lang="fr-FR" dirty="0"/>
            </a:br>
            <a:br>
              <a:rPr lang="fr-FR" dirty="0"/>
            </a:br>
            <a:endParaRPr lang="fr-F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61878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noProof="0" dirty="0"/>
              <a:t>Foundation version</a:t>
            </a:r>
          </a:p>
          <a:p>
            <a:r>
              <a:rPr lang="fr-FR" b="1" dirty="0"/>
              <a:t>Slide 2 of 2</a:t>
            </a:r>
            <a:endParaRPr lang="fr-FR" b="1" dirty="0">
              <a:effectLst/>
            </a:endParaRPr>
          </a:p>
          <a:p>
            <a:endParaRPr lang="fr-FR" dirty="0"/>
          </a:p>
          <a:p>
            <a:r>
              <a:rPr lang="en-GB" b="1" noProof="0" dirty="0"/>
              <a:t>Transcript:</a:t>
            </a:r>
          </a:p>
          <a:p>
            <a:pPr rtl="0">
              <a:spcBef>
                <a:spcPts val="0"/>
              </a:spcBef>
              <a:spcAft>
                <a:spcPts val="0"/>
              </a:spcAft>
            </a:pPr>
            <a:r>
              <a:rPr lang="fr-FR" sz="1200" b="0" i="0" u="none" strike="noStrike" noProof="0" dirty="0">
                <a:solidFill>
                  <a:srgbClr val="1F4E79"/>
                </a:solidFill>
                <a:effectLst/>
                <a:latin typeface="Century Gothic" panose="020B0502020202020204" pitchFamily="34" charset="0"/>
              </a:rPr>
              <a:t>Les magasins ne vendent [rien ici].</a:t>
            </a:r>
            <a:endParaRPr lang="fr-FR" b="0" noProof="0" dirty="0">
              <a:effectLst/>
            </a:endParaRPr>
          </a:p>
          <a:p>
            <a:r>
              <a:rPr lang="fr-FR" noProof="0" dirty="0"/>
              <a:t>Je ne regrette [rien].</a:t>
            </a:r>
          </a:p>
          <a:p>
            <a:r>
              <a:rPr lang="fr-FR" noProof="0" dirty="0"/>
              <a:t>J’abandonne [ma vie au Canada].</a:t>
            </a:r>
          </a:p>
          <a:p>
            <a:r>
              <a:rPr lang="fr-FR" noProof="0" dirty="0"/>
              <a:t>Je n’interromps [personne au collège].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2"/>
                </a:solidFill>
              </a:rPr>
              <a:t>Je produis [de petits films pour les réseaux sociaux].</a:t>
            </a:r>
          </a:p>
          <a:p>
            <a:endParaRPr lang="fr-FR" noProof="0"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541650-D3F0-41B0-AA9D-CF72DE37ED3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74342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noProof="0" dirty="0"/>
              <a:t>Higher version</a:t>
            </a:r>
          </a:p>
          <a:p>
            <a:r>
              <a:rPr lang="en-GB" b="1" noProof="0" dirty="0"/>
              <a:t>Slide 1 of 2</a:t>
            </a:r>
          </a:p>
          <a:p>
            <a:r>
              <a:rPr lang="en-GB" b="1" noProof="0" dirty="0"/>
              <a:t>Timing: 12 minutes</a:t>
            </a:r>
          </a:p>
          <a:p>
            <a:endParaRPr lang="fr-FR" b="1" dirty="0"/>
          </a:p>
          <a:p>
            <a:r>
              <a:rPr lang="fr-FR" b="1" dirty="0"/>
              <a:t>Aim: </a:t>
            </a:r>
            <a:r>
              <a:rPr lang="en-GB" b="0" noProof="0" dirty="0"/>
              <a:t>Aural recognition of negation with </a:t>
            </a:r>
            <a:r>
              <a:rPr lang="fr-FR" b="0" i="1" dirty="0"/>
              <a:t>ne…rien </a:t>
            </a:r>
            <a:r>
              <a:rPr lang="fr-FR" b="0" i="0" dirty="0"/>
              <a:t>and </a:t>
            </a:r>
            <a:r>
              <a:rPr lang="fr-FR" b="0" i="1" dirty="0"/>
              <a:t>ne…personne.</a:t>
            </a:r>
            <a:endParaRPr lang="fr-FR" b="0" i="0" dirty="0"/>
          </a:p>
          <a:p>
            <a:endParaRPr lang="fr-FR" b="1" i="0" dirty="0"/>
          </a:p>
          <a:p>
            <a:r>
              <a:rPr lang="en-GB" b="1" i="0" noProof="0" dirty="0"/>
              <a:t>Procedure:</a:t>
            </a:r>
          </a:p>
          <a:p>
            <a:pPr marL="228600" indent="-228600">
              <a:buAutoNum type="arabicPeriod"/>
            </a:pPr>
            <a:r>
              <a:rPr lang="en-GB" b="0" i="0" noProof="0" dirty="0"/>
              <a:t>Click the buttons on the left to play the audio.</a:t>
            </a:r>
          </a:p>
          <a:p>
            <a:pPr marL="228600" indent="-228600">
              <a:buAutoNum type="arabicPeriod"/>
            </a:pPr>
            <a:r>
              <a:rPr lang="en-GB" b="0" i="0" noProof="0" dirty="0"/>
              <a:t>Students listen and choose the correct option according to whether they hear </a:t>
            </a:r>
            <a:r>
              <a:rPr lang="en-GB" b="0" i="1" noProof="0" dirty="0"/>
              <a:t>ne</a:t>
            </a:r>
            <a:r>
              <a:rPr lang="en-GB" b="0" i="0" noProof="0" dirty="0"/>
              <a:t>. Click to reveal answers.</a:t>
            </a:r>
          </a:p>
          <a:p>
            <a:pPr marL="228600" indent="-228600">
              <a:buAutoNum type="arabicPeriod"/>
            </a:pPr>
            <a:r>
              <a:rPr lang="en-GB" b="0" i="0" noProof="0" dirty="0"/>
              <a:t>Students listen again and note the verb in English.</a:t>
            </a:r>
          </a:p>
          <a:p>
            <a:pPr marL="228600" indent="-228600">
              <a:buAutoNum type="arabicPeriod"/>
            </a:pPr>
            <a:r>
              <a:rPr lang="en-GB" b="0" i="0" noProof="0" dirty="0"/>
              <a:t>Click to reveal the English.</a:t>
            </a:r>
          </a:p>
          <a:p>
            <a:pPr marL="228600" indent="-228600">
              <a:buAutoNum type="arabicPeriod"/>
            </a:pPr>
            <a:r>
              <a:rPr lang="en-GB" b="0" i="0" noProof="0" dirty="0"/>
              <a:t>Click the buttons on the right to listen to the full audio.</a:t>
            </a:r>
            <a:endParaRPr lang="en-GB" b="0" noProof="0" dirty="0"/>
          </a:p>
          <a:p>
            <a:endParaRPr lang="fr-FR" dirty="0"/>
          </a:p>
          <a:p>
            <a:pPr rtl="0">
              <a:spcBef>
                <a:spcPts val="0"/>
              </a:spcBef>
              <a:spcAft>
                <a:spcPts val="0"/>
              </a:spcAft>
            </a:pPr>
            <a:r>
              <a:rPr lang="en-GB" sz="1800" b="1" i="0" u="none" strike="noStrike" noProof="0" dirty="0">
                <a:solidFill>
                  <a:srgbClr val="1F4E79"/>
                </a:solidFill>
                <a:effectLst/>
                <a:latin typeface="Century Gothic" panose="020B0502020202020204" pitchFamily="34" charset="0"/>
              </a:rPr>
              <a:t>Transcript:</a:t>
            </a:r>
          </a:p>
          <a:p>
            <a:pPr rtl="0">
              <a:spcBef>
                <a:spcPts val="0"/>
              </a:spcBef>
              <a:spcAft>
                <a:spcPts val="0"/>
              </a:spcAft>
            </a:pPr>
            <a:r>
              <a:rPr lang="fr-FR" sz="1800" b="0" i="0" u="none" strike="noStrike" dirty="0">
                <a:solidFill>
                  <a:srgbClr val="1F4E79"/>
                </a:solidFill>
                <a:effectLst/>
                <a:latin typeface="Century Gothic" panose="020B0502020202020204" pitchFamily="34" charset="0"/>
              </a:rPr>
              <a:t>Je ne mange [rien le matin].</a:t>
            </a:r>
            <a:endParaRPr lang="fr-FR" b="0" dirty="0">
              <a:effectLst/>
            </a:endParaRPr>
          </a:p>
          <a:p>
            <a:pPr rtl="0">
              <a:spcBef>
                <a:spcPts val="0"/>
              </a:spcBef>
              <a:spcAft>
                <a:spcPts val="0"/>
              </a:spcAft>
            </a:pPr>
            <a:r>
              <a:rPr lang="fr-FR" sz="1800" b="0" i="0" u="none" strike="noStrike" dirty="0">
                <a:solidFill>
                  <a:srgbClr val="1F4E79"/>
                </a:solidFill>
                <a:effectLst/>
                <a:latin typeface="Century Gothic" panose="020B0502020202020204" pitchFamily="34" charset="0"/>
              </a:rPr>
              <a:t>Je lis [un livre français en ce moment].</a:t>
            </a:r>
            <a:endParaRPr lang="fr-FR" b="0" dirty="0">
              <a:effectLst/>
            </a:endParaRPr>
          </a:p>
          <a:p>
            <a:pPr rtl="0">
              <a:spcBef>
                <a:spcPts val="0"/>
              </a:spcBef>
              <a:spcAft>
                <a:spcPts val="0"/>
              </a:spcAft>
            </a:pPr>
            <a:r>
              <a:rPr lang="fr-FR" sz="1800" b="0" i="0" u="none" strike="noStrike" dirty="0">
                <a:solidFill>
                  <a:srgbClr val="1F4E79"/>
                </a:solidFill>
                <a:effectLst/>
                <a:latin typeface="Century Gothic" panose="020B0502020202020204" pitchFamily="34" charset="0"/>
              </a:rPr>
              <a:t>Je ne connais [personne dans cette école].</a:t>
            </a:r>
            <a:endParaRPr lang="fr-FR" b="0" dirty="0">
              <a:effectLst/>
            </a:endParaRPr>
          </a:p>
          <a:p>
            <a:pPr rtl="0">
              <a:spcBef>
                <a:spcPts val="0"/>
              </a:spcBef>
              <a:spcAft>
                <a:spcPts val="0"/>
              </a:spcAft>
            </a:pPr>
            <a:r>
              <a:rPr lang="fr-FR" sz="1800" b="0" i="0" u="none" strike="noStrike" dirty="0">
                <a:solidFill>
                  <a:srgbClr val="1F4E79"/>
                </a:solidFill>
                <a:effectLst/>
                <a:latin typeface="Century Gothic" panose="020B0502020202020204" pitchFamily="34" charset="0"/>
              </a:rPr>
              <a:t>Je rencontre [des gens à la piscine].</a:t>
            </a:r>
            <a:endParaRPr lang="fr-FR" b="0" dirty="0">
              <a:effectLst/>
            </a:endParaRPr>
          </a:p>
          <a:p>
            <a:pPr rtl="0">
              <a:spcBef>
                <a:spcPts val="0"/>
              </a:spcBef>
              <a:spcAft>
                <a:spcPts val="0"/>
              </a:spcAft>
            </a:pPr>
            <a:r>
              <a:rPr lang="fr-FR" sz="1800" b="0" i="0" u="none" strike="noStrike" dirty="0">
                <a:solidFill>
                  <a:srgbClr val="1F4E79"/>
                </a:solidFill>
                <a:effectLst/>
                <a:latin typeface="Century Gothic" panose="020B0502020202020204" pitchFamily="34" charset="0"/>
              </a:rPr>
              <a:t>Je dessine [les oiseaux dans le parc].</a:t>
            </a:r>
            <a:endParaRPr lang="fr-FR" b="0" dirty="0">
              <a:effectLst/>
            </a:endParaRPr>
          </a:p>
          <a:p>
            <a:br>
              <a:rPr lang="fr-FR" dirty="0"/>
            </a:br>
            <a:endParaRPr lang="fr-F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09314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noProof="0" dirty="0"/>
              <a:t>Higher version</a:t>
            </a:r>
          </a:p>
          <a:p>
            <a:r>
              <a:rPr lang="en-GB" sz="1800" b="1" noProof="0" dirty="0"/>
              <a:t>Slide 2 of 2</a:t>
            </a:r>
            <a:endParaRPr lang="en-GB" sz="1800" b="1" noProof="0" dirty="0">
              <a:effectLst/>
            </a:endParaRPr>
          </a:p>
          <a:p>
            <a:br>
              <a:rPr lang="fr-FR"/>
            </a:b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541650-D3F0-41B0-AA9D-CF72DE37ED3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0166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noProof="0" dirty="0"/>
              <a:t>Timing: 2 minutes</a:t>
            </a:r>
          </a:p>
          <a:p>
            <a:endParaRPr lang="en-GB" b="1" noProof="0" dirty="0"/>
          </a:p>
          <a:p>
            <a:r>
              <a:rPr lang="en-GB" b="1" noProof="0" dirty="0"/>
              <a:t>Aim: </a:t>
            </a:r>
            <a:r>
              <a:rPr lang="en-GB" b="0" noProof="0" dirty="0"/>
              <a:t>Recap of yes/no questions: intonation</a:t>
            </a:r>
          </a:p>
          <a:p>
            <a:endParaRPr lang="en-GB" b="1" noProof="0" dirty="0"/>
          </a:p>
          <a:p>
            <a:r>
              <a:rPr lang="en-GB" b="1" noProof="0" dirty="0"/>
              <a:t>Procedure:</a:t>
            </a:r>
            <a:endParaRPr lang="en-GB" b="0" noProof="0" dirty="0"/>
          </a:p>
          <a:p>
            <a:pPr marL="228600" indent="-228600">
              <a:buAutoNum type="arabicPeriod"/>
            </a:pPr>
            <a:r>
              <a:rPr lang="en-GB" b="0" noProof="0" dirty="0"/>
              <a:t>Click to reveal explanations and examples.</a:t>
            </a:r>
          </a:p>
          <a:p>
            <a:pPr marL="228600" indent="-228600">
              <a:buAutoNum type="arabicPeriod"/>
            </a:pPr>
            <a:r>
              <a:rPr lang="en-GB" b="0" noProof="0" dirty="0"/>
              <a:t>Ensure understanding.</a:t>
            </a:r>
          </a:p>
          <a:p>
            <a:pPr marL="228600" indent="-228600">
              <a:buAutoNum type="arabicPeriod"/>
            </a:pPr>
            <a:endParaRPr lang="fr-FR" b="0" dirty="0"/>
          </a:p>
          <a:p>
            <a:pPr>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Note:</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This grammar point was introduced in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7.1.1.2</a:t>
            </a:r>
            <a:r>
              <a:rPr lang="en-GB" sz="1800" dirty="0">
                <a:effectLst/>
                <a:latin typeface="Calibri" panose="020F0502020204030204" pitchFamily="34" charset="0"/>
                <a:ea typeface="Calibri" panose="020F0502020204030204" pitchFamily="34" charset="0"/>
                <a:cs typeface="Times New Roman" panose="02020603050405020304" pitchFamily="18" charset="0"/>
              </a:rPr>
              <a:t> and revisited in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7.1.1.3</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7.1.1.4</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7.1.2.5</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7.2.1.5</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8.1.1.2</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9"/>
              </a:rPr>
              <a:t>8.1.1.7</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0"/>
              </a:rPr>
              <a:t>8.1.2.4</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1"/>
              </a:rPr>
              <a:t>8.1.2.6</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2"/>
              </a:rPr>
              <a:t>8.2.2.1</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3"/>
              </a:rPr>
              <a:t>8.3.1.6</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4"/>
              </a:rPr>
              <a:t>9.1.1.2</a:t>
            </a:r>
            <a:r>
              <a:rPr lang="en-GB" sz="1800" dirty="0">
                <a:effectLst/>
                <a:latin typeface="Calibri" panose="020F0502020204030204" pitchFamily="34" charset="0"/>
                <a:ea typeface="Calibri" panose="020F0502020204030204" pitchFamily="34" charset="0"/>
                <a:cs typeface="Times New Roman" panose="02020603050405020304" pitchFamily="18" charset="0"/>
              </a:rPr>
              <a:t>, and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5"/>
              </a:rPr>
              <a:t>9.2.1.1</a:t>
            </a:r>
            <a:r>
              <a:rPr lang="en-GB" sz="1800" dirty="0">
                <a:effectLst/>
                <a:latin typeface="Calibri" panose="020F0502020204030204" pitchFamily="34" charset="0"/>
                <a:ea typeface="Calibri" panose="020F0502020204030204" pitchFamily="34" charset="0"/>
                <a:cs typeface="Times New Roman" panose="02020603050405020304" pitchFamily="18" charset="0"/>
              </a:rPr>
              <a:t> (single-verb structures) and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6"/>
              </a:rPr>
              <a:t>7.1.2.3</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7"/>
              </a:rPr>
              <a:t>7.1.2.4</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8"/>
              </a:rPr>
              <a:t>8.2.2.5</a:t>
            </a:r>
            <a:r>
              <a:rPr lang="en-GB" sz="1800" dirty="0">
                <a:effectLst/>
                <a:latin typeface="Calibri" panose="020F0502020204030204" pitchFamily="34" charset="0"/>
                <a:ea typeface="Calibri" panose="020F0502020204030204" pitchFamily="34" charset="0"/>
                <a:cs typeface="Times New Roman" panose="02020603050405020304" pitchFamily="18" charset="0"/>
              </a:rPr>
              <a:t>, and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9"/>
              </a:rPr>
              <a:t>9.1.1.3</a:t>
            </a:r>
            <a:r>
              <a:rPr lang="en-GB" sz="1800" dirty="0">
                <a:effectLst/>
                <a:latin typeface="Calibri" panose="020F0502020204030204" pitchFamily="34" charset="0"/>
                <a:ea typeface="Calibri" panose="020F0502020204030204" pitchFamily="34" charset="0"/>
                <a:cs typeface="Times New Roman" panose="02020603050405020304" pitchFamily="18" charset="0"/>
              </a:rPr>
              <a:t> (two-verb structures).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05777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noProof="0" dirty="0"/>
              <a:t>Timing: 12 minutes</a:t>
            </a:r>
          </a:p>
          <a:p>
            <a:endParaRPr lang="en-GB" b="1" noProof="0" dirty="0"/>
          </a:p>
          <a:p>
            <a:r>
              <a:rPr lang="en-GB" b="1" noProof="0" dirty="0"/>
              <a:t>Aim: </a:t>
            </a:r>
            <a:r>
              <a:rPr lang="en-GB" b="0" noProof="0" dirty="0"/>
              <a:t>Written production of new and revisited vocabulary in the context of revisited grammar.</a:t>
            </a:r>
          </a:p>
          <a:p>
            <a:endParaRPr lang="en-GB" b="1" noProof="0" dirty="0"/>
          </a:p>
          <a:p>
            <a:r>
              <a:rPr lang="en-GB" b="1" noProof="0" dirty="0"/>
              <a:t>Procedure:</a:t>
            </a:r>
          </a:p>
          <a:p>
            <a:pPr marL="228600" indent="-228600">
              <a:buAutoNum type="arabicPeriod"/>
            </a:pPr>
            <a:r>
              <a:rPr lang="en-GB" b="0" noProof="0" dirty="0"/>
              <a:t>Students translate the sentences into French. </a:t>
            </a:r>
          </a:p>
          <a:p>
            <a:pPr marL="228600" indent="-228600">
              <a:buAutoNum type="arabicPeriod"/>
            </a:pPr>
            <a:r>
              <a:rPr lang="en-GB" b="0" noProof="0" dirty="0"/>
              <a:t>Sentences 7-8 contain Higher vocabulary, so they can be omitted by Foundation students, or they could attempt them with the Higher vocabulary glossed on the whiteboard or on a sheet, although they would need extra support with the use of the plural direct object pronoun </a:t>
            </a:r>
            <a:r>
              <a:rPr lang="en-GB" b="0" i="1" noProof="0" dirty="0"/>
              <a:t>les</a:t>
            </a:r>
            <a:r>
              <a:rPr lang="en-GB" b="0" i="0" noProof="0" dirty="0"/>
              <a:t>.</a:t>
            </a:r>
            <a:endParaRPr lang="en-GB" b="0" noProof="0" dirty="0"/>
          </a:p>
          <a:p>
            <a:pPr marL="228600" indent="-228600">
              <a:buAutoNum type="arabicPeriod"/>
            </a:pPr>
            <a:r>
              <a:rPr lang="en-GB" b="0" noProof="0" dirty="0"/>
              <a:t>Click to reveal answers.</a:t>
            </a:r>
          </a:p>
          <a:p>
            <a:endParaRPr lang="fr-FR" dirty="0"/>
          </a:p>
        </p:txBody>
      </p:sp>
      <p:sp>
        <p:nvSpPr>
          <p:cNvPr id="4" name="Slide Number Placeholder 3"/>
          <p:cNvSpPr>
            <a:spLocks noGrp="1"/>
          </p:cNvSpPr>
          <p:nvPr>
            <p:ph type="sldNum" sz="quarter" idx="5"/>
          </p:nvPr>
        </p:nvSpPr>
        <p:spPr/>
        <p:txBody>
          <a:bodyPr/>
          <a:lstStyle/>
          <a:p>
            <a:fld id="{051212F4-EB5A-464B-92EC-DACFCB1CC2CD}" type="slidenum">
              <a:rPr lang="en-GB" smtClean="0"/>
              <a:t>30</a:t>
            </a:fld>
            <a:endParaRPr lang="en-GB"/>
          </a:p>
        </p:txBody>
      </p:sp>
    </p:spTree>
    <p:extLst>
      <p:ext uri="{BB962C8B-B14F-4D97-AF65-F5344CB8AC3E}">
        <p14:creationId xmlns:p14="http://schemas.microsoft.com/office/powerpoint/2010/main" val="42752222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Timing: 20 minutes</a:t>
            </a:r>
          </a:p>
          <a:p>
            <a:endParaRPr lang="fr-FR" dirty="0"/>
          </a:p>
          <a:p>
            <a:r>
              <a:rPr lang="en-GB" noProof="0" dirty="0"/>
              <a:t>Suggested writing task, which can be used in class or as homework, depending on time available and the needs of the group.</a:t>
            </a:r>
          </a:p>
          <a:p>
            <a:endParaRPr lang="en-GB" noProof="0" dirty="0"/>
          </a:p>
          <a:p>
            <a:r>
              <a:rPr lang="en-GB" noProof="0" dirty="0"/>
              <a:t>Imagining the information suggested will avoid the need to spend time researching, and will ensure coverage of the key structures, which are </a:t>
            </a:r>
            <a:r>
              <a:rPr lang="fr-FR" i="1" noProof="0" dirty="0"/>
              <a:t>ne…pas, ne…jamais, ne…rien, ne…personne.</a:t>
            </a:r>
            <a:r>
              <a:rPr lang="en-GB" i="1" noProof="0" dirty="0"/>
              <a:t> </a:t>
            </a:r>
            <a:r>
              <a:rPr lang="en-GB" i="0" noProof="0" dirty="0"/>
              <a:t>Some students may wish to write in a question and answer format.</a:t>
            </a:r>
          </a:p>
          <a:p>
            <a:endParaRPr lang="en-GB" b="1" i="0" noProof="0" dirty="0"/>
          </a:p>
          <a:p>
            <a:r>
              <a:rPr lang="en-GB" b="1" i="0" noProof="0" dirty="0"/>
              <a:t>Suggested sportspeople: </a:t>
            </a:r>
            <a:r>
              <a:rPr lang="fr-FR" i="0" dirty="0"/>
              <a:t>Kylian Mbappé, Tony Parker, Antoine Griezmann, Wendie Renard, Eugénie Bouchard</a:t>
            </a:r>
          </a:p>
          <a:p>
            <a:r>
              <a:rPr lang="en-GB" b="1" i="0" noProof="0" dirty="0"/>
              <a:t>Suggested musicians: </a:t>
            </a:r>
            <a:r>
              <a:rPr lang="fr-FR" i="0" dirty="0"/>
              <a:t>Zaz, Yseult, David Guetta, Stromae, Cœur de Pirate, Céline Dion</a:t>
            </a:r>
            <a:endParaRPr lang="fr-FR" dirty="0"/>
          </a:p>
        </p:txBody>
      </p:sp>
      <p:sp>
        <p:nvSpPr>
          <p:cNvPr id="4" name="Slide Number Placeholder 3"/>
          <p:cNvSpPr>
            <a:spLocks noGrp="1"/>
          </p:cNvSpPr>
          <p:nvPr>
            <p:ph type="sldNum" sz="quarter" idx="5"/>
          </p:nvPr>
        </p:nvSpPr>
        <p:spPr/>
        <p:txBody>
          <a:bodyPr/>
          <a:lstStyle/>
          <a:p>
            <a:fld id="{051212F4-EB5A-464B-92EC-DACFCB1CC2CD}" type="slidenum">
              <a:rPr lang="en-GB" smtClean="0"/>
              <a:t>31</a:t>
            </a:fld>
            <a:endParaRPr lang="en-GB"/>
          </a:p>
        </p:txBody>
      </p:sp>
    </p:spTree>
    <p:extLst>
      <p:ext uri="{BB962C8B-B14F-4D97-AF65-F5344CB8AC3E}">
        <p14:creationId xmlns:p14="http://schemas.microsoft.com/office/powerpoint/2010/main" val="1173145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noProof="0" dirty="0"/>
              <a:t>Timing: 2 minutes</a:t>
            </a:r>
          </a:p>
          <a:p>
            <a:endParaRPr lang="en-GB" b="1" noProof="0" dirty="0"/>
          </a:p>
          <a:p>
            <a:r>
              <a:rPr lang="en-GB" b="1" noProof="0" dirty="0"/>
              <a:t>Aim: </a:t>
            </a:r>
            <a:r>
              <a:rPr lang="en-GB" b="0" noProof="0" dirty="0"/>
              <a:t>Recap of yes/no questions: inversion</a:t>
            </a:r>
          </a:p>
          <a:p>
            <a:endParaRPr lang="en-GB" b="1" noProof="0" dirty="0"/>
          </a:p>
          <a:p>
            <a:r>
              <a:rPr lang="en-GB" b="1" noProof="0" dirty="0"/>
              <a:t>Procedure:</a:t>
            </a:r>
            <a:endParaRPr lang="en-GB" b="0" noProof="0" dirty="0"/>
          </a:p>
          <a:p>
            <a:pPr marL="228600" indent="-228600">
              <a:buAutoNum type="arabicPeriod"/>
            </a:pPr>
            <a:r>
              <a:rPr lang="en-GB" b="0" noProof="0" dirty="0"/>
              <a:t>Click to reveal explanations and examples.</a:t>
            </a:r>
          </a:p>
          <a:p>
            <a:pPr marL="228600" indent="-228600">
              <a:buAutoNum type="arabicPeriod"/>
            </a:pPr>
            <a:r>
              <a:rPr lang="en-GB" b="0" noProof="0" dirty="0"/>
              <a:t>Ensure understanding.</a:t>
            </a:r>
          </a:p>
          <a:p>
            <a:pPr marL="228600" indent="-228600">
              <a:buAutoNum type="arabicPeriod"/>
            </a:pPr>
            <a:endParaRPr lang="fr-FR"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Calibri" panose="020F0502020204030204" pitchFamily="34" charset="0"/>
                <a:ea typeface="Calibri" panose="020F0502020204030204" pitchFamily="34" charset="0"/>
                <a:cs typeface="Times New Roman" panose="02020603050405020304" pitchFamily="18" charset="0"/>
              </a:rPr>
              <a:t>Note: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This grammar point was introduced in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7.3.1.1</a:t>
            </a:r>
            <a:r>
              <a:rPr lang="en-GB" sz="1800" dirty="0">
                <a:effectLst/>
                <a:latin typeface="Calibri" panose="020F0502020204030204" pitchFamily="34" charset="0"/>
                <a:ea typeface="Calibri" panose="020F0502020204030204" pitchFamily="34" charset="0"/>
                <a:cs typeface="Times New Roman" panose="02020603050405020304" pitchFamily="18" charset="0"/>
              </a:rPr>
              <a:t> and revisited in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7.3.1.2</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7.3.2.1</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8.1.1.2</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8.1.1.7</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8.1.2.6</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9"/>
              </a:rPr>
              <a:t>8.3.2.1</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0"/>
              </a:rPr>
              <a:t>9.1.2.1</a:t>
            </a:r>
            <a:r>
              <a:rPr lang="en-GB" sz="1800" dirty="0">
                <a:effectLst/>
                <a:latin typeface="Calibri" panose="020F0502020204030204" pitchFamily="34" charset="0"/>
                <a:ea typeface="Calibri" panose="020F0502020204030204" pitchFamily="34" charset="0"/>
                <a:cs typeface="Times New Roman" panose="02020603050405020304" pitchFamily="18" charset="0"/>
              </a:rPr>
              <a:t>, and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1"/>
              </a:rPr>
              <a:t>9.1.2.6</a:t>
            </a:r>
            <a:r>
              <a:rPr lang="en-GB" sz="1800" dirty="0">
                <a:effectLst/>
                <a:latin typeface="Calibri" panose="020F0502020204030204" pitchFamily="34" charset="0"/>
                <a:ea typeface="Calibri" panose="020F0502020204030204" pitchFamily="34" charset="0"/>
                <a:cs typeface="Times New Roman" panose="02020603050405020304" pitchFamily="18" charset="0"/>
              </a:rPr>
              <a:t> (single-verb structures) and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7.3.1.2</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7.3.2.1</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2"/>
              </a:rPr>
              <a:t>7.3.2.6</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3"/>
              </a:rPr>
              <a:t>8.2.2.5</a:t>
            </a:r>
            <a:r>
              <a:rPr lang="en-GB" sz="1800" dirty="0">
                <a:effectLst/>
                <a:latin typeface="Calibri" panose="020F0502020204030204" pitchFamily="34" charset="0"/>
                <a:ea typeface="Calibri" panose="020F0502020204030204" pitchFamily="34" charset="0"/>
                <a:cs typeface="Times New Roman" panose="02020603050405020304" pitchFamily="18" charset="0"/>
              </a:rPr>
              <a:t>, and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0"/>
              </a:rPr>
              <a:t>9.1.2.1</a:t>
            </a:r>
            <a:r>
              <a:rPr lang="en-GB" sz="1800" dirty="0">
                <a:effectLst/>
                <a:latin typeface="Calibri" panose="020F0502020204030204" pitchFamily="34" charset="0"/>
                <a:ea typeface="Calibri" panose="020F0502020204030204" pitchFamily="34" charset="0"/>
                <a:cs typeface="Times New Roman" panose="02020603050405020304" pitchFamily="18" charset="0"/>
              </a:rPr>
              <a:t> (two-verb structures).</a:t>
            </a:r>
          </a:p>
          <a:p>
            <a:pPr marL="228600" indent="-228600">
              <a:buAutoNum type="arabicPeriod"/>
            </a:pPr>
            <a:endParaRPr lang="fr-FR" b="1" dirty="0"/>
          </a:p>
        </p:txBody>
      </p:sp>
      <p:sp>
        <p:nvSpPr>
          <p:cNvPr id="4" name="Slide Number Placeholder 3"/>
          <p:cNvSpPr>
            <a:spLocks noGrp="1"/>
          </p:cNvSpPr>
          <p:nvPr>
            <p:ph type="sldNum" sz="quarter" idx="5"/>
          </p:nvPr>
        </p:nvSpPr>
        <p:spPr/>
        <p:txBody>
          <a:bodyPr/>
          <a:lstStyle/>
          <a:p>
            <a:fld id="{051212F4-EB5A-464B-92EC-DACFCB1CC2CD}" type="slidenum">
              <a:rPr lang="en-GB" smtClean="0"/>
              <a:t>4</a:t>
            </a:fld>
            <a:endParaRPr lang="en-GB" dirty="0"/>
          </a:p>
        </p:txBody>
      </p:sp>
    </p:spTree>
    <p:extLst>
      <p:ext uri="{BB962C8B-B14F-4D97-AF65-F5344CB8AC3E}">
        <p14:creationId xmlns:p14="http://schemas.microsoft.com/office/powerpoint/2010/main" val="19517252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Slide 1 of 2</a:t>
            </a:r>
          </a:p>
          <a:p>
            <a:r>
              <a:rPr lang="fr-FR" b="1" dirty="0"/>
              <a:t>Timing: 12 minutes</a:t>
            </a:r>
          </a:p>
          <a:p>
            <a:endParaRPr lang="fr-FR" b="1" dirty="0"/>
          </a:p>
          <a:p>
            <a:r>
              <a:rPr lang="en-GB" b="1" noProof="0" dirty="0"/>
              <a:t>Aim:</a:t>
            </a:r>
            <a:r>
              <a:rPr lang="en-GB" b="0" noProof="0" dirty="0"/>
              <a:t> Aural recognition of yes/no questions with intonation and inversion.</a:t>
            </a:r>
          </a:p>
          <a:p>
            <a:endParaRPr lang="en-GB" b="1" noProof="0" dirty="0"/>
          </a:p>
          <a:p>
            <a:r>
              <a:rPr lang="en-GB" b="1" noProof="0" dirty="0"/>
              <a:t>Procedure:</a:t>
            </a:r>
          </a:p>
          <a:p>
            <a:pPr marL="228600" indent="-228600">
              <a:buAutoNum type="arabicPeriod"/>
            </a:pPr>
            <a:r>
              <a:rPr lang="en-GB" b="0" noProof="0" dirty="0"/>
              <a:t>Click the buttons on the left to play the audio.</a:t>
            </a:r>
          </a:p>
          <a:p>
            <a:pPr marL="228600" indent="-228600">
              <a:buAutoNum type="arabicPeriod"/>
            </a:pPr>
            <a:r>
              <a:rPr lang="en-GB" b="0" noProof="0" dirty="0"/>
              <a:t>Students listen and note whether they hear a statement or a question.</a:t>
            </a:r>
          </a:p>
          <a:p>
            <a:pPr marL="228600" indent="-228600">
              <a:buAutoNum type="arabicPeriod"/>
            </a:pPr>
            <a:r>
              <a:rPr lang="en-GB" b="0" noProof="0" dirty="0"/>
              <a:t>Click to reveal answers.</a:t>
            </a:r>
          </a:p>
          <a:p>
            <a:pPr marL="228600" indent="-228600">
              <a:buAutoNum type="arabicPeriod"/>
            </a:pPr>
            <a:r>
              <a:rPr lang="en-GB" b="0" noProof="0" dirty="0"/>
              <a:t>Students listen again and make notes in English.</a:t>
            </a:r>
          </a:p>
          <a:p>
            <a:pPr marL="228600" indent="-228600">
              <a:buAutoNum type="arabicPeriod"/>
            </a:pPr>
            <a:r>
              <a:rPr lang="en-GB" b="0" noProof="0" dirty="0"/>
              <a:t>Click to reveal English.</a:t>
            </a:r>
          </a:p>
          <a:p>
            <a:pPr marL="228600" indent="-228600">
              <a:buAutoNum type="arabicPeriod"/>
            </a:pPr>
            <a:endParaRPr lang="en-GB" b="0" noProof="0" dirty="0"/>
          </a:p>
          <a:p>
            <a:pPr marL="0" indent="0">
              <a:buNone/>
            </a:pPr>
            <a:r>
              <a:rPr lang="en-GB" b="1" noProof="0" dirty="0"/>
              <a:t>Note: </a:t>
            </a:r>
          </a:p>
          <a:p>
            <a:pPr marL="0" indent="0">
              <a:buNone/>
            </a:pPr>
            <a:r>
              <a:rPr lang="en-GB" b="0" noProof="0" dirty="0"/>
              <a:t>Questions 5-8 use Higher vocabulary, but should still be accessible for Foundation students, since they are listening for intonation and inversion. Teachers could gloss the Higher vocabulary for Foundation students if desired.</a:t>
            </a:r>
          </a:p>
          <a:p>
            <a:pPr marL="228600" indent="-228600">
              <a:buAutoNum type="arabicPeriod"/>
            </a:pPr>
            <a:endParaRPr lang="en-GB" b="0" noProof="0" dirty="0"/>
          </a:p>
          <a:p>
            <a:r>
              <a:rPr lang="en-GB" b="1" noProof="0" dirty="0"/>
              <a:t>Transcript:</a:t>
            </a:r>
          </a:p>
          <a:p>
            <a:r>
              <a:rPr lang="fr-FR" dirty="0"/>
              <a:t>Océane: Tu es canadien…</a:t>
            </a:r>
          </a:p>
          <a:p>
            <a:r>
              <a:rPr lang="fr-FR" dirty="0"/>
              <a:t>Océane: Viens-tu en France sans ta famille ?</a:t>
            </a:r>
          </a:p>
          <a:p>
            <a:r>
              <a:rPr lang="fr-FR" dirty="0"/>
              <a:t>Jean: Oui. Je suis tout seul ici ?</a:t>
            </a:r>
          </a:p>
          <a:p>
            <a:r>
              <a:rPr lang="fr-FR" dirty="0"/>
              <a:t>Océane: On peut t’aider.</a:t>
            </a:r>
          </a:p>
          <a:p>
            <a:r>
              <a:rPr lang="fr-FR" dirty="0"/>
              <a:t>Jean: Sortons-nous ensemble demain ?</a:t>
            </a:r>
          </a:p>
          <a:p>
            <a:r>
              <a:rPr lang="fr-FR" dirty="0"/>
              <a:t>Océane: Tu peux découvrir la ville.</a:t>
            </a:r>
          </a:p>
          <a:p>
            <a:r>
              <a:rPr lang="fr-FR" dirty="0"/>
              <a:t>Jean: Je t’accompagne aux magasins ? (H)</a:t>
            </a:r>
          </a:p>
          <a:p>
            <a:r>
              <a:rPr lang="fr-FR" dirty="0"/>
              <a:t>Océane: Connais-tu les magasins français ? (H)</a:t>
            </a:r>
          </a:p>
          <a:p>
            <a:r>
              <a:rPr lang="fr-FR" dirty="0"/>
              <a:t>Jean: Vendent-ils du fromage canadien ? (H)</a:t>
            </a:r>
          </a:p>
          <a:p>
            <a:r>
              <a:rPr lang="fr-FR" dirty="0"/>
              <a:t>Océane: Peut-être ! Tu aimes ça ? (H)</a:t>
            </a:r>
          </a:p>
          <a:p>
            <a:endParaRPr lang="fr-FR"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4138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2 of 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541650-D3F0-41B0-AA9D-CF72DE37ED3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62230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noProof="0" dirty="0"/>
              <a:t>Timing: 2 minutes</a:t>
            </a:r>
          </a:p>
          <a:p>
            <a:endParaRPr lang="en-GB" b="1" noProof="0" dirty="0"/>
          </a:p>
          <a:p>
            <a:r>
              <a:rPr lang="en-GB" b="1" noProof="0" dirty="0"/>
              <a:t>Aim: </a:t>
            </a:r>
            <a:r>
              <a:rPr lang="en-GB" b="0" noProof="0" dirty="0"/>
              <a:t>Recap of yes/no questions with </a:t>
            </a:r>
            <a:r>
              <a:rPr lang="fr-FR" b="0" i="1" noProof="0" dirty="0"/>
              <a:t>est-ce que.</a:t>
            </a:r>
            <a:endParaRPr lang="fr-FR" b="0" i="0" noProof="0" dirty="0"/>
          </a:p>
          <a:p>
            <a:endParaRPr lang="en-GB" b="1" i="0" noProof="0" dirty="0"/>
          </a:p>
          <a:p>
            <a:r>
              <a:rPr lang="en-GB" b="1" i="0" noProof="0" dirty="0"/>
              <a:t>Procedure:</a:t>
            </a:r>
          </a:p>
          <a:p>
            <a:pPr marL="228600" indent="-228600">
              <a:buAutoNum type="arabicPeriod"/>
            </a:pPr>
            <a:r>
              <a:rPr lang="en-GB" b="0" i="0" noProof="0" dirty="0"/>
              <a:t>Click to reveal explanations and examples.</a:t>
            </a:r>
          </a:p>
          <a:p>
            <a:pPr marL="228600" indent="-228600">
              <a:buAutoNum type="arabicPeriod"/>
            </a:pPr>
            <a:r>
              <a:rPr lang="en-GB" b="0" i="0" noProof="0" dirty="0"/>
              <a:t>Ensure understanding.</a:t>
            </a:r>
          </a:p>
          <a:p>
            <a:pPr marL="228600" indent="-228600">
              <a:buAutoNum type="arabicPeriod"/>
            </a:pPr>
            <a:endParaRPr lang="fr-FR"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Calibri" panose="020F0502020204030204" pitchFamily="34" charset="0"/>
                <a:ea typeface="Calibri" panose="020F0502020204030204" pitchFamily="34" charset="0"/>
                <a:cs typeface="Times New Roman" panose="02020603050405020304" pitchFamily="18" charset="0"/>
              </a:rPr>
              <a:t>Note: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This grammar point was introduced in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8.1.1.2</a:t>
            </a:r>
            <a:r>
              <a:rPr lang="en-GB" sz="1800" dirty="0">
                <a:effectLst/>
                <a:latin typeface="Calibri" panose="020F0502020204030204" pitchFamily="34" charset="0"/>
                <a:ea typeface="Calibri" panose="020F0502020204030204" pitchFamily="34" charset="0"/>
                <a:cs typeface="Times New Roman" panose="02020603050405020304" pitchFamily="18" charset="0"/>
              </a:rPr>
              <a:t> and revisited in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8.1.1.4</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8.1.2.4</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8.1.2.6</a:t>
            </a:r>
            <a:r>
              <a:rPr lang="en-GB" sz="1800" dirty="0">
                <a:effectLst/>
                <a:latin typeface="Calibri" panose="020F0502020204030204" pitchFamily="34" charset="0"/>
                <a:ea typeface="Calibri" panose="020F0502020204030204" pitchFamily="34" charset="0"/>
                <a:cs typeface="Times New Roman" panose="02020603050405020304" pitchFamily="18" charset="0"/>
              </a:rPr>
              <a:t>, and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9.1.1.2</a:t>
            </a:r>
            <a:r>
              <a:rPr lang="en-GB" sz="1800" dirty="0">
                <a:effectLst/>
                <a:latin typeface="Calibri" panose="020F0502020204030204" pitchFamily="34" charset="0"/>
                <a:ea typeface="Calibri" panose="020F0502020204030204" pitchFamily="34" charset="0"/>
                <a:cs typeface="Times New Roman" panose="02020603050405020304" pitchFamily="18" charset="0"/>
              </a:rPr>
              <a:t> (single-verb structures) and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8.1.1.2</a:t>
            </a:r>
            <a:r>
              <a:rPr lang="en-GB" sz="1800" dirty="0">
                <a:effectLst/>
                <a:latin typeface="Calibri" panose="020F0502020204030204" pitchFamily="34" charset="0"/>
                <a:ea typeface="Calibri" panose="020F0502020204030204" pitchFamily="34" charset="0"/>
                <a:cs typeface="Times New Roman" panose="02020603050405020304" pitchFamily="18" charset="0"/>
              </a:rPr>
              <a:t> and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9.1.1.3</a:t>
            </a:r>
            <a:r>
              <a:rPr lang="en-GB" sz="1800" dirty="0">
                <a:effectLst/>
                <a:latin typeface="Calibri" panose="020F0502020204030204" pitchFamily="34" charset="0"/>
                <a:ea typeface="Calibri" panose="020F0502020204030204" pitchFamily="34" charset="0"/>
                <a:cs typeface="Times New Roman" panose="02020603050405020304" pitchFamily="18" charset="0"/>
              </a:rPr>
              <a:t> (two-verb structures).</a:t>
            </a:r>
          </a:p>
          <a:p>
            <a:pPr marL="0" indent="0">
              <a:buNone/>
            </a:pPr>
            <a:endParaRPr lang="fr-FR" b="0"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40895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noProof="0" dirty="0"/>
              <a:t>Timing: 15 minutes</a:t>
            </a:r>
          </a:p>
          <a:p>
            <a:endParaRPr lang="en-GB" b="1" noProof="0" dirty="0"/>
          </a:p>
          <a:p>
            <a:r>
              <a:rPr lang="en-GB" b="1" noProof="0" dirty="0"/>
              <a:t>Aim: </a:t>
            </a:r>
            <a:r>
              <a:rPr lang="en-GB" b="0" noProof="0" dirty="0"/>
              <a:t>Written production of new and revisited vocabulary in the context of revisited grammar.</a:t>
            </a:r>
          </a:p>
          <a:p>
            <a:endParaRPr lang="en-GB" b="1" noProof="0" dirty="0"/>
          </a:p>
          <a:p>
            <a:r>
              <a:rPr lang="en-GB" b="1" noProof="0" dirty="0"/>
              <a:t>Procedure:</a:t>
            </a:r>
          </a:p>
          <a:p>
            <a:pPr marL="228600" indent="-228600">
              <a:buAutoNum type="arabicPeriod"/>
            </a:pPr>
            <a:r>
              <a:rPr lang="en-GB" b="0" noProof="0" dirty="0"/>
              <a:t>Students translate the sentences into French. </a:t>
            </a:r>
          </a:p>
          <a:p>
            <a:pPr marL="228600" indent="-228600">
              <a:buAutoNum type="arabicPeriod"/>
            </a:pPr>
            <a:r>
              <a:rPr lang="en-GB" b="0" noProof="0" dirty="0"/>
              <a:t>Sentences 7-12 contain Higher vocabulary, so they can be omitted by Foundation students, or they could attempt them with the Higher vocabulary glossed on the whiteboard or on a sheet.</a:t>
            </a:r>
          </a:p>
          <a:p>
            <a:pPr marL="228600" indent="-228600">
              <a:buAutoNum type="arabicPeriod"/>
            </a:pPr>
            <a:r>
              <a:rPr lang="en-GB" b="0" noProof="0" dirty="0"/>
              <a:t>Click to reveal answers.</a:t>
            </a:r>
          </a:p>
        </p:txBody>
      </p:sp>
      <p:sp>
        <p:nvSpPr>
          <p:cNvPr id="4" name="Slide Number Placeholder 3"/>
          <p:cNvSpPr>
            <a:spLocks noGrp="1"/>
          </p:cNvSpPr>
          <p:nvPr>
            <p:ph type="sldNum" sz="quarter" idx="5"/>
          </p:nvPr>
        </p:nvSpPr>
        <p:spPr/>
        <p:txBody>
          <a:bodyPr/>
          <a:lstStyle/>
          <a:p>
            <a:fld id="{051212F4-EB5A-464B-92EC-DACFCB1CC2CD}" type="slidenum">
              <a:rPr lang="en-GB" smtClean="0"/>
              <a:t>8</a:t>
            </a:fld>
            <a:endParaRPr lang="en-GB"/>
          </a:p>
        </p:txBody>
      </p:sp>
    </p:spTree>
    <p:extLst>
      <p:ext uri="{BB962C8B-B14F-4D97-AF65-F5344CB8AC3E}">
        <p14:creationId xmlns:p14="http://schemas.microsoft.com/office/powerpoint/2010/main" val="180399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Artwork by Chloé Motard. All additional pictures selected are available under a Creative Commons license, no attribution required.</a:t>
            </a:r>
            <a:br>
              <a:rPr lang="en-GB" dirty="0"/>
            </a:br>
            <a:r>
              <a:rPr lang="en-GB" b="0" i="0" dirty="0">
                <a:solidFill>
                  <a:srgbClr val="222222"/>
                </a:solidFill>
                <a:effectLst/>
                <a:latin typeface="Arial" panose="020B0604020202020204" pitchFamily="34" charset="0"/>
              </a:rPr>
              <a:t>Native speaker feedback provided by Stéphanie Schmitt.</a:t>
            </a:r>
            <a:br>
              <a:rPr lang="en-GB" dirty="0"/>
            </a:br>
            <a:r>
              <a:rPr lang="en-GB" b="0" i="0" dirty="0">
                <a:solidFill>
                  <a:srgbClr val="222222"/>
                </a:solidFill>
                <a:effectLst/>
                <a:latin typeface="Arial" panose="020B0604020202020204" pitchFamily="34" charset="0"/>
              </a:rPr>
              <a:t>With thanks to Rachel Hawkes for her input on lesson material.</a:t>
            </a:r>
            <a:endParaRPr lang="fr-FR" b="1" dirty="0"/>
          </a:p>
          <a:p>
            <a:endParaRPr lang="en-GB" b="1" noProof="0" dirty="0"/>
          </a:p>
          <a:p>
            <a:r>
              <a:rPr lang="en-GB" b="1" noProof="0" dirty="0"/>
              <a:t>Lesson two learning outcomes: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Revise negation: </a:t>
            </a:r>
            <a:r>
              <a:rPr lang="fr-FR" i="1" dirty="0"/>
              <a:t>ne….pas</a:t>
            </a:r>
            <a:r>
              <a:rPr lang="fr-FR" i="0" dirty="0"/>
              <a:t> and </a:t>
            </a:r>
            <a:r>
              <a:rPr lang="fr-FR" i="1" dirty="0"/>
              <a:t>ne…jamais </a:t>
            </a:r>
            <a:r>
              <a:rPr lang="fr-FR" i="0" dirty="0"/>
              <a:t>(</a:t>
            </a:r>
            <a:r>
              <a:rPr lang="en-GB" i="0" noProof="0" dirty="0"/>
              <a:t>single and two-verb structures) (present)</a:t>
            </a:r>
          </a:p>
          <a:p>
            <a:r>
              <a:rPr lang="en-GB" noProof="0" dirty="0"/>
              <a:t>Revise</a:t>
            </a:r>
            <a:r>
              <a:rPr lang="fr-FR" dirty="0"/>
              <a:t> </a:t>
            </a:r>
            <a:r>
              <a:rPr lang="fr-FR" i="1" dirty="0"/>
              <a:t>jouer </a:t>
            </a:r>
            <a:r>
              <a:rPr lang="fr-FR" i="1" dirty="0">
                <a:latin typeface="Century Gothic" panose="020B0502020202020204" pitchFamily="34" charset="0"/>
              </a:rPr>
              <a:t>à/de</a:t>
            </a:r>
            <a:r>
              <a:rPr lang="fr-FR" i="0" dirty="0">
                <a:latin typeface="Century Gothic" panose="020B0502020202020204" pitchFamily="34" charset="0"/>
              </a:rPr>
              <a:t> </a:t>
            </a:r>
            <a:r>
              <a:rPr lang="en-GB" i="0" noProof="0" dirty="0">
                <a:latin typeface="Century Gothic" panose="020B0502020202020204" pitchFamily="34" charset="0"/>
              </a:rPr>
              <a:t>with sports and instruments</a:t>
            </a:r>
          </a:p>
          <a:p>
            <a:r>
              <a:rPr lang="en-GB" i="0" noProof="0" dirty="0">
                <a:latin typeface="Century Gothic" panose="020B0502020202020204" pitchFamily="34" charset="0"/>
              </a:rPr>
              <a:t>Revise contraction of definite article after </a:t>
            </a:r>
            <a:r>
              <a:rPr lang="fr-FR" i="1" dirty="0">
                <a:latin typeface="Century Gothic" panose="020B0502020202020204" pitchFamily="34" charset="0"/>
              </a:rPr>
              <a:t>de</a:t>
            </a:r>
            <a:r>
              <a:rPr lang="fr-FR" i="0" dirty="0">
                <a:latin typeface="Century Gothic" panose="020B0502020202020204" pitchFamily="34" charset="0"/>
              </a:rPr>
              <a:t> (du, de la, des)</a:t>
            </a:r>
          </a:p>
          <a:p>
            <a:endParaRPr lang="fr-FR" i="0" dirty="0"/>
          </a:p>
          <a:p>
            <a:r>
              <a:rPr lang="en-GB" b="1" i="0" noProof="0" dirty="0"/>
              <a:t>Phonics</a:t>
            </a:r>
            <a:r>
              <a:rPr lang="fr-FR" b="1" i="0" dirty="0"/>
              <a:t>: </a:t>
            </a:r>
            <a:r>
              <a:rPr lang="fr-FR" b="0" i="0" dirty="0"/>
              <a:t>s-liaison, t-liaison</a:t>
            </a:r>
          </a:p>
          <a:p>
            <a:r>
              <a:rPr lang="fr-FR" b="0" i="0" dirty="0"/>
              <a:t>[</a:t>
            </a:r>
            <a:r>
              <a:rPr lang="en-GB" b="0" i="0" noProof="0" dirty="0"/>
              <a:t>link to grammar point: yes/no intonation and inversion questions]</a:t>
            </a:r>
          </a:p>
          <a:p>
            <a:endParaRPr lang="fr-FR" dirty="0"/>
          </a:p>
          <a:p>
            <a:r>
              <a:rPr lang="en-GB" sz="1200" b="1" dirty="0">
                <a:ea typeface="Calibri"/>
                <a:cs typeface="Calibri"/>
                <a:sym typeface="Calibri"/>
              </a:rPr>
              <a:t>Vocabulary introduced:</a:t>
            </a:r>
            <a:r>
              <a:rPr lang="fr-FR" dirty="0">
                <a:solidFill>
                  <a:srgbClr val="000000"/>
                </a:solidFill>
                <a:latin typeface="Century Gothic" panose="020B0502020202020204" pitchFamily="34" charset="0"/>
              </a:rPr>
              <a:t> </a:t>
            </a:r>
            <a:r>
              <a:rPr lang="fr-FR" dirty="0"/>
              <a:t>rencontrer [329], ne...personne** [84], ne...rien [168], quelqu’un [772], disponible [1205], récent [1178], surtout [235], </a:t>
            </a:r>
            <a:r>
              <a:rPr lang="fr-FR" b="1" dirty="0"/>
              <a:t>H </a:t>
            </a:r>
            <a:r>
              <a:rPr lang="en-GB" b="1" noProof="0" dirty="0"/>
              <a:t>only</a:t>
            </a:r>
            <a:r>
              <a:rPr lang="fr-FR" b="1" dirty="0"/>
              <a:t>: </a:t>
            </a:r>
            <a:r>
              <a:rPr lang="fr-FR" dirty="0"/>
              <a:t>abandonner [740], accompagner [727], interrompre [1479], oser [1634], regretter [1048], impôt [1241], plan [164], direct [839], inquiétant [1997], raciste [4805], précisément [1197]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ea typeface="Calibri"/>
                <a:cs typeface="Calibri"/>
                <a:sym typeface="Calibri"/>
              </a:rPr>
              <a:t>Revisited function words: </a:t>
            </a:r>
            <a:r>
              <a:rPr lang="fr-FR" b="0" dirty="0"/>
              <a:t>connaître, connais, connais! connaît [133], ne…jamais [179], ne…pas (de) [18], est-ce que, est-ce qu'? [n/a], de, de la, de l', du [2]</a:t>
            </a:r>
          </a:p>
          <a:p>
            <a:r>
              <a:rPr lang="en-GB" b="1" noProof="0" dirty="0"/>
              <a:t>Revisited vocabulary</a:t>
            </a:r>
            <a:r>
              <a:rPr lang="fr-FR" b="1" dirty="0"/>
              <a:t>: </a:t>
            </a:r>
          </a:p>
          <a:p>
            <a:r>
              <a:rPr lang="fr-FR" b="1" dirty="0"/>
              <a:t>10.1.1.1: </a:t>
            </a:r>
            <a:r>
              <a:rPr lang="fr-FR" b="0" dirty="0"/>
              <a:t>échanger [1452], danser [2934], dessiner [2086], nager [n/a], mail/e-mail [n/a], texto [n/a] </a:t>
            </a:r>
            <a:r>
              <a:rPr lang="fr-FR" b="1" dirty="0"/>
              <a:t>H </a:t>
            </a:r>
            <a:r>
              <a:rPr lang="en-GB" b="1" noProof="0" dirty="0"/>
              <a:t>only</a:t>
            </a:r>
            <a:r>
              <a:rPr lang="fr-FR" b="1" dirty="0"/>
              <a:t>: </a:t>
            </a:r>
            <a:r>
              <a:rPr lang="fr-FR" b="0" dirty="0"/>
              <a:t>produire [367], rendre [85], les** [1], centaine [1417], véhicule [1959], rare [1233], c’est-à-dire [560]</a:t>
            </a:r>
          </a:p>
          <a:p>
            <a:r>
              <a:rPr lang="fr-FR" b="1" dirty="0"/>
              <a:t>9.3.2.2:  </a:t>
            </a:r>
            <a:r>
              <a:rPr lang="fr-FR" b="0" dirty="0"/>
              <a:t>obtenir [334], promettre (à...de) [854], vendre [710], colonie [3375], indépendance [1651], kilomètre [1435], Métropole [n/a], siècle [603], africain [2289], jusqu'à [n/a], à cause de [n/a] </a:t>
            </a:r>
            <a:r>
              <a:rPr lang="fr-FR" b="1" dirty="0"/>
              <a:t>H </a:t>
            </a:r>
            <a:r>
              <a:rPr lang="en-GB" b="1" noProof="0" dirty="0"/>
              <a:t>only</a:t>
            </a:r>
            <a:r>
              <a:rPr lang="fr-FR" b="1" dirty="0"/>
              <a:t>: </a:t>
            </a:r>
            <a:r>
              <a:rPr lang="fr-FR" b="0" dirty="0"/>
              <a:t>défendre [389], permettre (à…de) [158]</a:t>
            </a:r>
          </a:p>
          <a:p>
            <a:r>
              <a:rPr lang="en-GB" b="1" noProof="0" dirty="0"/>
              <a:t>Thematic revisited vocabulary</a:t>
            </a:r>
            <a:r>
              <a:rPr lang="fr-FR" b="1" dirty="0"/>
              <a:t>: </a:t>
            </a:r>
            <a:r>
              <a:rPr lang="fr-FR" b="0" dirty="0"/>
              <a:t>arriver (à) [174], comprendre [95], perdre [250], oublier [504], ça [54], campagne [666], chemin [895], dollar [432], population [509], situation [223], visite [1072], canadien [611], local [622], seul [101], non [75], oui [284], au revoir [n/a], bonjour [1972] </a:t>
            </a:r>
            <a:r>
              <a:rPr lang="en-GB" b="1" noProof="0" dirty="0"/>
              <a:t>H only: </a:t>
            </a:r>
            <a:r>
              <a:rPr lang="fr-FR" b="0" dirty="0"/>
              <a:t>laisser [196], risquer (de) [322], </a:t>
            </a:r>
          </a:p>
          <a:p>
            <a:endParaRPr lang="en-GB" b="0" i="0" dirty="0">
              <a:solidFill>
                <a:srgbClr val="222222"/>
              </a:solidFill>
              <a:effectLst/>
              <a:latin typeface="Arial" panose="020B0604020202020204" pitchFamily="34" charset="0"/>
            </a:endParaRPr>
          </a:p>
          <a:p>
            <a:r>
              <a:rPr lang="en-GB" b="0" i="0" dirty="0">
                <a:solidFill>
                  <a:srgbClr val="222222"/>
                </a:solidFill>
                <a:effectLst/>
                <a:latin typeface="Arial" panose="020B0604020202020204" pitchFamily="34" charset="0"/>
              </a:rPr>
              <a:t>Source: Lonsdale, D., &amp; Le Bras, Y.  (2009). A Frequency Dictionary of French: Core vocabulary for learners London: Routledge.</a:t>
            </a:r>
            <a:br>
              <a:rPr lang="en-GB" dirty="0"/>
            </a:br>
            <a:r>
              <a:rPr lang="en-GB" b="0" i="0" dirty="0">
                <a:solidFill>
                  <a:srgbClr val="222222"/>
                </a:solidFill>
                <a:effectLst/>
                <a:latin typeface="Arial" panose="020B0604020202020204" pitchFamily="34" charset="0"/>
              </a:rPr>
              <a:t>The frequency rankings for words that occur in this PowerPoint which have been previously introduced in NCELP resources are given in the NCELP SOW and in the resources that first introduced and formally re-visited those words. </a:t>
            </a:r>
            <a:endParaRPr lang="fr-FR" b="0" dirty="0"/>
          </a:p>
        </p:txBody>
      </p:sp>
      <p:sp>
        <p:nvSpPr>
          <p:cNvPr id="4" name="Slide Number Placeholder 3"/>
          <p:cNvSpPr>
            <a:spLocks noGrp="1"/>
          </p:cNvSpPr>
          <p:nvPr>
            <p:ph type="sldNum" sz="quarter" idx="5"/>
          </p:nvPr>
        </p:nvSpPr>
        <p:spPr/>
        <p:txBody>
          <a:bodyPr/>
          <a:lstStyle/>
          <a:p>
            <a:fld id="{051212F4-EB5A-464B-92EC-DACFCB1CC2CD}" type="slidenum">
              <a:rPr lang="en-GB" smtClean="0"/>
              <a:t>9</a:t>
            </a:fld>
            <a:endParaRPr lang="en-GB"/>
          </a:p>
        </p:txBody>
      </p:sp>
    </p:spTree>
    <p:extLst>
      <p:ext uri="{BB962C8B-B14F-4D97-AF65-F5344CB8AC3E}">
        <p14:creationId xmlns:p14="http://schemas.microsoft.com/office/powerpoint/2010/main" val="7006772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31478" y="6483598"/>
            <a:ext cx="2274092" cy="212871"/>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US"/>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spTree>
    <p:extLst>
      <p:ext uri="{BB962C8B-B14F-4D97-AF65-F5344CB8AC3E}">
        <p14:creationId xmlns:p14="http://schemas.microsoft.com/office/powerpoint/2010/main" val="1179418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9960433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5568103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27072861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8638233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18020041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31478" y="6483598"/>
            <a:ext cx="2274092" cy="212871"/>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US"/>
              <a:t>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spTree>
    <p:extLst>
      <p:ext uri="{BB962C8B-B14F-4D97-AF65-F5344CB8AC3E}">
        <p14:creationId xmlns:p14="http://schemas.microsoft.com/office/powerpoint/2010/main" val="29161442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37232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7123961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9639491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6537348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90363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30339070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42049951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5872663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2817387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1849180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381134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34603694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3757620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3503967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3963118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237907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98047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656843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2230405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808525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48095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809169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image" Target="../media/image1.jpg"/><Relationship Id="rId2" Type="http://schemas.openxmlformats.org/officeDocument/2006/relationships/slideLayout" Target="../slideLayouts/slideLayout16.xml"/><Relationship Id="rId16"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7" r:id="rId1"/>
    <p:sldLayoutId id="2147483673" r:id="rId2"/>
    <p:sldLayoutId id="2147483662" r:id="rId3"/>
    <p:sldLayoutId id="2147483669" r:id="rId4"/>
    <p:sldLayoutId id="2147483668" r:id="rId5"/>
    <p:sldLayoutId id="2147483670" r:id="rId6"/>
    <p:sldLayoutId id="2147483671" r:id="rId7"/>
    <p:sldLayoutId id="2147483672" r:id="rId8"/>
    <p:sldLayoutId id="2147483676" r:id="rId9"/>
    <p:sldLayoutId id="2147483677" r:id="rId10"/>
    <p:sldLayoutId id="2147483674" r:id="rId11"/>
    <p:sldLayoutId id="2147483675" r:id="rId12"/>
    <p:sldLayoutId id="2147483678" r:id="rId13"/>
    <p:sldLayoutId id="2147483679" r:id="rId14"/>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3116440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19.wav"/><Relationship Id="rId7" Type="http://schemas.openxmlformats.org/officeDocument/2006/relationships/audio" Target="../media/audio23.wav"/><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audio" Target="../media/audio22.wav"/><Relationship Id="rId5" Type="http://schemas.openxmlformats.org/officeDocument/2006/relationships/audio" Target="../media/audio21.wav"/><Relationship Id="rId10" Type="http://schemas.openxmlformats.org/officeDocument/2006/relationships/image" Target="../media/image12.png"/><Relationship Id="rId4" Type="http://schemas.openxmlformats.org/officeDocument/2006/relationships/audio" Target="../media/audio20.wav"/><Relationship Id="rId9"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audio" Target="../media/audio29.wav"/><Relationship Id="rId3" Type="http://schemas.openxmlformats.org/officeDocument/2006/relationships/audio" Target="../media/audio24.wav"/><Relationship Id="rId7" Type="http://schemas.openxmlformats.org/officeDocument/2006/relationships/audio" Target="../media/audio28.wav"/><Relationship Id="rId12" Type="http://schemas.openxmlformats.org/officeDocument/2006/relationships/audio" Target="../media/audio33.wav"/><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audio" Target="../media/audio27.wav"/><Relationship Id="rId11" Type="http://schemas.openxmlformats.org/officeDocument/2006/relationships/audio" Target="../media/audio32.wav"/><Relationship Id="rId5" Type="http://schemas.openxmlformats.org/officeDocument/2006/relationships/audio" Target="../media/audio26.wav"/><Relationship Id="rId10" Type="http://schemas.openxmlformats.org/officeDocument/2006/relationships/audio" Target="../media/audio31.wav"/><Relationship Id="rId4" Type="http://schemas.openxmlformats.org/officeDocument/2006/relationships/audio" Target="../media/audio25.wav"/><Relationship Id="rId9" Type="http://schemas.openxmlformats.org/officeDocument/2006/relationships/audio" Target="../media/audio30.wav"/></Relationships>
</file>

<file path=ppt/slides/_rels/slide12.xml.rels><?xml version="1.0" encoding="UTF-8" standalone="yes"?>
<Relationships xmlns="http://schemas.openxmlformats.org/package/2006/relationships"><Relationship Id="rId8" Type="http://schemas.openxmlformats.org/officeDocument/2006/relationships/audio" Target="../media/audio39.wav"/><Relationship Id="rId3" Type="http://schemas.openxmlformats.org/officeDocument/2006/relationships/audio" Target="../media/audio34.wav"/><Relationship Id="rId7" Type="http://schemas.openxmlformats.org/officeDocument/2006/relationships/audio" Target="../media/audio38.wav"/><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audio" Target="../media/audio37.wav"/><Relationship Id="rId5" Type="http://schemas.openxmlformats.org/officeDocument/2006/relationships/audio" Target="../media/audio36.wav"/><Relationship Id="rId4" Type="http://schemas.openxmlformats.org/officeDocument/2006/relationships/audio" Target="../media/audio35.wav"/><Relationship Id="rId9" Type="http://schemas.openxmlformats.org/officeDocument/2006/relationships/audio" Target="../media/audio40.wav"/></Relationships>
</file>

<file path=ppt/slides/_rels/slide13.xml.rels><?xml version="1.0" encoding="UTF-8" standalone="yes"?>
<Relationships xmlns="http://schemas.openxmlformats.org/package/2006/relationships"><Relationship Id="rId8" Type="http://schemas.openxmlformats.org/officeDocument/2006/relationships/audio" Target="../media/audio46.wav"/><Relationship Id="rId13" Type="http://schemas.openxmlformats.org/officeDocument/2006/relationships/audio" Target="../media/audio51.wav"/><Relationship Id="rId3" Type="http://schemas.openxmlformats.org/officeDocument/2006/relationships/audio" Target="../media/audio41.wav"/><Relationship Id="rId7" Type="http://schemas.openxmlformats.org/officeDocument/2006/relationships/audio" Target="../media/audio45.wav"/><Relationship Id="rId12" Type="http://schemas.openxmlformats.org/officeDocument/2006/relationships/audio" Target="../media/audio50.wav"/><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audio" Target="../media/audio44.wav"/><Relationship Id="rId11" Type="http://schemas.openxmlformats.org/officeDocument/2006/relationships/audio" Target="../media/audio49.wav"/><Relationship Id="rId5" Type="http://schemas.openxmlformats.org/officeDocument/2006/relationships/audio" Target="../media/audio43.wav"/><Relationship Id="rId10" Type="http://schemas.openxmlformats.org/officeDocument/2006/relationships/audio" Target="../media/audio48.wav"/><Relationship Id="rId4" Type="http://schemas.openxmlformats.org/officeDocument/2006/relationships/audio" Target="../media/audio42.wav"/><Relationship Id="rId9" Type="http://schemas.openxmlformats.org/officeDocument/2006/relationships/audio" Target="../media/audio47.wav"/></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audio" Target="../media/audio52.wav"/><Relationship Id="rId2" Type="http://schemas.openxmlformats.org/officeDocument/2006/relationships/notesSlide" Target="../notesSlides/notesSlide22.xml"/><Relationship Id="rId1" Type="http://schemas.openxmlformats.org/officeDocument/2006/relationships/slideLayout" Target="../slideLayouts/slideLayout29.xml"/><Relationship Id="rId5" Type="http://schemas.openxmlformats.org/officeDocument/2006/relationships/image" Target="../media/image28.png"/><Relationship Id="rId4" Type="http://schemas.openxmlformats.org/officeDocument/2006/relationships/audio" Target="../media/audio53.wav"/></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7.png"/><Relationship Id="rId7" Type="http://schemas.openxmlformats.org/officeDocument/2006/relationships/audio" Target="../media/audio57.wav"/><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audio" Target="../media/audio56.wav"/><Relationship Id="rId5" Type="http://schemas.openxmlformats.org/officeDocument/2006/relationships/audio" Target="../media/audio55.wav"/><Relationship Id="rId4" Type="http://schemas.openxmlformats.org/officeDocument/2006/relationships/audio" Target="../media/audio54.wav"/></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8" Type="http://schemas.openxmlformats.org/officeDocument/2006/relationships/audio" Target="../media/audio62.wav"/><Relationship Id="rId13" Type="http://schemas.openxmlformats.org/officeDocument/2006/relationships/audio" Target="../media/audio67.wav"/><Relationship Id="rId3" Type="http://schemas.openxmlformats.org/officeDocument/2006/relationships/image" Target="../media/image7.png"/><Relationship Id="rId7" Type="http://schemas.openxmlformats.org/officeDocument/2006/relationships/audio" Target="../media/audio61.wav"/><Relationship Id="rId12" Type="http://schemas.openxmlformats.org/officeDocument/2006/relationships/audio" Target="../media/audio66.wav"/><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audio" Target="../media/audio60.wav"/><Relationship Id="rId11" Type="http://schemas.openxmlformats.org/officeDocument/2006/relationships/audio" Target="../media/audio65.wav"/><Relationship Id="rId5" Type="http://schemas.openxmlformats.org/officeDocument/2006/relationships/audio" Target="../media/audio59.wav"/><Relationship Id="rId10" Type="http://schemas.openxmlformats.org/officeDocument/2006/relationships/audio" Target="../media/audio64.wav"/><Relationship Id="rId4" Type="http://schemas.openxmlformats.org/officeDocument/2006/relationships/audio" Target="../media/audio58.wav"/><Relationship Id="rId9" Type="http://schemas.openxmlformats.org/officeDocument/2006/relationships/audio" Target="../media/audio63.wav"/></Relationships>
</file>

<file path=ppt/slides/_rels/slide27.xml.rels><?xml version="1.0" encoding="UTF-8" standalone="yes"?>
<Relationships xmlns="http://schemas.openxmlformats.org/package/2006/relationships"><Relationship Id="rId8" Type="http://schemas.openxmlformats.org/officeDocument/2006/relationships/audio" Target="../media/audio73.wav"/><Relationship Id="rId13" Type="http://schemas.openxmlformats.org/officeDocument/2006/relationships/image" Target="../media/image7.png"/><Relationship Id="rId3" Type="http://schemas.openxmlformats.org/officeDocument/2006/relationships/audio" Target="../media/audio68.wav"/><Relationship Id="rId7" Type="http://schemas.openxmlformats.org/officeDocument/2006/relationships/audio" Target="../media/audio72.wav"/><Relationship Id="rId12" Type="http://schemas.openxmlformats.org/officeDocument/2006/relationships/audio" Target="../media/audio77.wav"/><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audio" Target="../media/audio71.wav"/><Relationship Id="rId11" Type="http://schemas.openxmlformats.org/officeDocument/2006/relationships/audio" Target="../media/audio76.wav"/><Relationship Id="rId5" Type="http://schemas.openxmlformats.org/officeDocument/2006/relationships/audio" Target="../media/audio70.wav"/><Relationship Id="rId10" Type="http://schemas.openxmlformats.org/officeDocument/2006/relationships/audio" Target="../media/audio75.wav"/><Relationship Id="rId4" Type="http://schemas.openxmlformats.org/officeDocument/2006/relationships/audio" Target="../media/audio69.wav"/><Relationship Id="rId9" Type="http://schemas.openxmlformats.org/officeDocument/2006/relationships/audio" Target="../media/audio74.wav"/></Relationships>
</file>

<file path=ppt/slides/_rels/slide28.xml.rels><?xml version="1.0" encoding="UTF-8" standalone="yes"?>
<Relationships xmlns="http://schemas.openxmlformats.org/package/2006/relationships"><Relationship Id="rId8" Type="http://schemas.openxmlformats.org/officeDocument/2006/relationships/audio" Target="../media/audio62.wav"/><Relationship Id="rId13" Type="http://schemas.openxmlformats.org/officeDocument/2006/relationships/audio" Target="../media/audio67.wav"/><Relationship Id="rId3" Type="http://schemas.openxmlformats.org/officeDocument/2006/relationships/image" Target="../media/image7.png"/><Relationship Id="rId7" Type="http://schemas.openxmlformats.org/officeDocument/2006/relationships/audio" Target="../media/audio61.wav"/><Relationship Id="rId12" Type="http://schemas.openxmlformats.org/officeDocument/2006/relationships/audio" Target="../media/audio66.wav"/><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audio" Target="../media/audio60.wav"/><Relationship Id="rId11" Type="http://schemas.openxmlformats.org/officeDocument/2006/relationships/audio" Target="../media/audio65.wav"/><Relationship Id="rId5" Type="http://schemas.openxmlformats.org/officeDocument/2006/relationships/audio" Target="../media/audio59.wav"/><Relationship Id="rId10" Type="http://schemas.openxmlformats.org/officeDocument/2006/relationships/audio" Target="../media/audio64.wav"/><Relationship Id="rId4" Type="http://schemas.openxmlformats.org/officeDocument/2006/relationships/audio" Target="../media/audio58.wav"/><Relationship Id="rId9" Type="http://schemas.openxmlformats.org/officeDocument/2006/relationships/audio" Target="../media/audio63.wav"/></Relationships>
</file>

<file path=ppt/slides/_rels/slide29.xml.rels><?xml version="1.0" encoding="UTF-8" standalone="yes"?>
<Relationships xmlns="http://schemas.openxmlformats.org/package/2006/relationships"><Relationship Id="rId8" Type="http://schemas.openxmlformats.org/officeDocument/2006/relationships/audio" Target="../media/audio73.wav"/><Relationship Id="rId13" Type="http://schemas.openxmlformats.org/officeDocument/2006/relationships/image" Target="../media/image7.png"/><Relationship Id="rId3" Type="http://schemas.openxmlformats.org/officeDocument/2006/relationships/audio" Target="../media/audio68.wav"/><Relationship Id="rId7" Type="http://schemas.openxmlformats.org/officeDocument/2006/relationships/audio" Target="../media/audio72.wav"/><Relationship Id="rId12" Type="http://schemas.openxmlformats.org/officeDocument/2006/relationships/audio" Target="../media/audio77.wav"/><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audio" Target="../media/audio71.wav"/><Relationship Id="rId11" Type="http://schemas.openxmlformats.org/officeDocument/2006/relationships/audio" Target="../media/audio76.wav"/><Relationship Id="rId5" Type="http://schemas.openxmlformats.org/officeDocument/2006/relationships/audio" Target="../media/audio70.wav"/><Relationship Id="rId10" Type="http://schemas.openxmlformats.org/officeDocument/2006/relationships/audio" Target="../media/audio75.wav"/><Relationship Id="rId4" Type="http://schemas.openxmlformats.org/officeDocument/2006/relationships/audio" Target="../media/audio69.wav"/><Relationship Id="rId9" Type="http://schemas.openxmlformats.org/officeDocument/2006/relationships/audio" Target="../media/audio74.wav"/></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4.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audio" Target="../media/audio1.wav"/><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audio" Target="../media/audio6.wav"/><Relationship Id="rId5" Type="http://schemas.openxmlformats.org/officeDocument/2006/relationships/audio" Target="../media/audio3.wav"/><Relationship Id="rId4" Type="http://schemas.openxmlformats.org/officeDocument/2006/relationships/audio" Target="../media/audio5.wav"/></Relationships>
</file>

<file path=ppt/slides/_rels/slide5.xml.rels><?xml version="1.0" encoding="UTF-8" standalone="yes"?>
<Relationships xmlns="http://schemas.openxmlformats.org/package/2006/relationships"><Relationship Id="rId8" Type="http://schemas.openxmlformats.org/officeDocument/2006/relationships/audio" Target="../media/audio11.wav"/><Relationship Id="rId3" Type="http://schemas.openxmlformats.org/officeDocument/2006/relationships/image" Target="../media/image7.png"/><Relationship Id="rId7" Type="http://schemas.openxmlformats.org/officeDocument/2006/relationships/audio" Target="../media/audio10.wav"/><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audio" Target="../media/audio9.wav"/><Relationship Id="rId5" Type="http://schemas.openxmlformats.org/officeDocument/2006/relationships/audio" Target="../media/audio8.wav"/><Relationship Id="rId4" Type="http://schemas.openxmlformats.org/officeDocument/2006/relationships/audio" Target="../media/audio7.wav"/><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12.wav"/><Relationship Id="rId7" Type="http://schemas.openxmlformats.org/officeDocument/2006/relationships/audio" Target="../media/audio16.wav"/><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audio" Target="../media/audio15.wav"/><Relationship Id="rId5" Type="http://schemas.openxmlformats.org/officeDocument/2006/relationships/audio" Target="../media/audio14.wav"/><Relationship Id="rId4" Type="http://schemas.openxmlformats.org/officeDocument/2006/relationships/audio" Target="../media/audio13.wav"/><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audio" Target="../media/audio17.wav"/><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audio" Target="../media/audio18.wav"/></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extLst>
              <p:ext uri="{D42A27DB-BD31-4B8C-83A1-F6EECF244321}">
                <p14:modId xmlns:p14="http://schemas.microsoft.com/office/powerpoint/2010/main" val="3335528758"/>
              </p:ext>
            </p:extLst>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name="Bitmap Image" r:id="rId3" imgW="0" imgH="0" progId="Paint.Picture">
                  <p:embed/>
                </p:oleObj>
              </mc:Choice>
              <mc:Fallback>
                <p:oleObj name="Bitmap Image" r:id="rId3" imgW="0" imgH="0" progId="Paint.Picture">
                  <p:embed/>
                  <p:pic>
                    <p:nvPicPr>
                      <p:cNvPr id="0" name=""/>
                      <p:cNvPicPr/>
                      <p:nvPr/>
                    </p:nvPicPr>
                    <p:blipFill/>
                    <p:spPr>
                      <a:xfrm>
                        <a:off x="2032000" y="719138"/>
                        <a:ext cx="8128000" cy="5418137"/>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2FCADDDD-F9BA-A786-B969-DD9340053B26}"/>
              </a:ext>
            </a:extLst>
          </p:cNvPr>
          <p:cNvSpPr>
            <a:spLocks noGrp="1"/>
          </p:cNvSpPr>
          <p:nvPr>
            <p:ph type="body" sz="quarter" idx="12"/>
          </p:nvPr>
        </p:nvSpPr>
        <p:spPr>
          <a:xfrm>
            <a:off x="363537" y="4844142"/>
            <a:ext cx="4556806" cy="1478584"/>
          </a:xfrm>
        </p:spPr>
        <p:txBody>
          <a:bodyPr>
            <a:noAutofit/>
          </a:bodyPr>
          <a:lstStyle/>
          <a:p>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a:t>
            </a:r>
            <a:r>
              <a:rPr lang="en-GB" sz="1800" dirty="0"/>
              <a:t>Catherine Salkeld / Elin Glaves</a:t>
            </a:r>
          </a:p>
          <a:p>
            <a:r>
              <a:rPr lang="en-GB" sz="1800" dirty="0">
                <a:solidFill>
                  <a:prstClr val="white"/>
                </a:solidFill>
                <a:latin typeface="Century Gothic" panose="020B0502020202020204" pitchFamily="34" charset="0"/>
              </a:rPr>
              <a:t>Artwork by: Chloé Motard</a:t>
            </a:r>
            <a:endParaRPr lang="en-GB" sz="1800" dirty="0"/>
          </a:p>
          <a:p>
            <a:endParaRPr lang="en-GB" sz="1600" dirty="0"/>
          </a:p>
          <a:p>
            <a:r>
              <a:rPr lang="en-GB" sz="1800" dirty="0"/>
              <a:t>Date updated: 19/12/22</a:t>
            </a:r>
          </a:p>
          <a:p>
            <a:endParaRPr lang="en-GB" sz="1800" dirty="0"/>
          </a:p>
        </p:txBody>
      </p:sp>
      <p:sp>
        <p:nvSpPr>
          <p:cNvPr id="4" name="Text Placeholder 3">
            <a:extLst>
              <a:ext uri="{FF2B5EF4-FFF2-40B4-BE49-F238E27FC236}">
                <a16:creationId xmlns:a16="http://schemas.microsoft.com/office/drawing/2014/main" id="{22EF2AA6-1492-280B-A3A3-DE7C6BC409D2}"/>
              </a:ext>
            </a:extLst>
          </p:cNvPr>
          <p:cNvSpPr>
            <a:spLocks noGrp="1"/>
          </p:cNvSpPr>
          <p:nvPr>
            <p:ph type="body" sz="quarter" idx="13"/>
          </p:nvPr>
        </p:nvSpPr>
        <p:spPr>
          <a:xfrm>
            <a:off x="363537" y="2458541"/>
            <a:ext cx="5253491" cy="1154112"/>
          </a:xfrm>
        </p:spPr>
        <p:txBody>
          <a:bodyPr>
            <a:noAutofit/>
          </a:bodyPr>
          <a:lstStyle/>
          <a:p>
            <a:r>
              <a:rPr lang="fr-FR" sz="2000" dirty="0"/>
              <a:t>Yes/no questions: inversion, intonation, and </a:t>
            </a:r>
            <a:r>
              <a:rPr lang="fr-FR" sz="2000" i="1" dirty="0"/>
              <a:t>est-ce que</a:t>
            </a:r>
            <a:r>
              <a:rPr lang="fr-FR" sz="2000" dirty="0"/>
              <a:t> (</a:t>
            </a:r>
            <a:r>
              <a:rPr lang="en-GB" sz="2000" dirty="0"/>
              <a:t>present</a:t>
            </a:r>
            <a:r>
              <a:rPr lang="fr-FR" sz="2000" dirty="0"/>
              <a:t>)</a:t>
            </a:r>
          </a:p>
        </p:txBody>
      </p:sp>
      <p:sp>
        <p:nvSpPr>
          <p:cNvPr id="5" name="Text Placeholder 4">
            <a:extLst>
              <a:ext uri="{FF2B5EF4-FFF2-40B4-BE49-F238E27FC236}">
                <a16:creationId xmlns:a16="http://schemas.microsoft.com/office/drawing/2014/main" id="{60146CB7-B5D9-9A20-E401-E231E79183E7}"/>
              </a:ext>
            </a:extLst>
          </p:cNvPr>
          <p:cNvSpPr>
            <a:spLocks noGrp="1"/>
          </p:cNvSpPr>
          <p:nvPr>
            <p:ph type="body" sz="quarter" idx="14"/>
          </p:nvPr>
        </p:nvSpPr>
        <p:spPr>
          <a:xfrm>
            <a:off x="363537" y="1110329"/>
            <a:ext cx="7082291" cy="1294946"/>
          </a:xfrm>
        </p:spPr>
        <p:txBody>
          <a:bodyPr>
            <a:normAutofit/>
          </a:bodyPr>
          <a:lstStyle/>
          <a:p>
            <a:r>
              <a:rPr lang="fr-FR" sz="4800" dirty="0"/>
              <a:t>New situations</a:t>
            </a:r>
          </a:p>
          <a:p>
            <a:r>
              <a:rPr lang="fr-FR" sz="2800" dirty="0"/>
              <a:t>Lesson one</a:t>
            </a:r>
          </a:p>
        </p:txBody>
      </p:sp>
      <p:sp>
        <p:nvSpPr>
          <p:cNvPr id="7" name="TextBox 6">
            <a:extLst>
              <a:ext uri="{FF2B5EF4-FFF2-40B4-BE49-F238E27FC236}">
                <a16:creationId xmlns:a16="http://schemas.microsoft.com/office/drawing/2014/main" id="{898631FC-2E25-C7F9-F267-FE09875D0D82}"/>
              </a:ext>
            </a:extLst>
          </p:cNvPr>
          <p:cNvSpPr txBox="1"/>
          <p:nvPr/>
        </p:nvSpPr>
        <p:spPr>
          <a:xfrm>
            <a:off x="363537" y="3619832"/>
            <a:ext cx="4556806" cy="830997"/>
          </a:xfrm>
          <a:prstGeom prst="rect">
            <a:avLst/>
          </a:prstGeom>
          <a:noFill/>
        </p:spPr>
        <p:txBody>
          <a:bodyPr wrap="square">
            <a:spAutoFit/>
          </a:bodyPr>
          <a:lstStyle/>
          <a:p>
            <a:pPr>
              <a:spcBef>
                <a:spcPct val="0"/>
              </a:spcBef>
              <a:buFontTx/>
              <a:buNone/>
              <a:defRPr/>
            </a:pPr>
            <a:r>
              <a:rPr lang="en-GB" sz="2400" b="1" dirty="0">
                <a:solidFill>
                  <a:prstClr val="white"/>
                </a:solidFill>
                <a:ea typeface="+mj-ea"/>
                <a:cs typeface="+mj-cs"/>
              </a:rPr>
              <a:t>Y10 French</a:t>
            </a:r>
          </a:p>
          <a:p>
            <a:pPr>
              <a:spcBef>
                <a:spcPct val="0"/>
              </a:spcBef>
              <a:buFontTx/>
              <a:buNone/>
              <a:defRPr/>
            </a:pPr>
            <a:r>
              <a:rPr lang="en-GB" sz="2400" dirty="0">
                <a:solidFill>
                  <a:prstClr val="white"/>
                </a:solidFill>
                <a:ea typeface="+mj-ea"/>
                <a:cs typeface="+mj-cs"/>
              </a:rPr>
              <a:t>Term 1.1 - Week 4 - Lesson 1</a:t>
            </a:r>
            <a:endParaRPr lang="en-GB" sz="2400" dirty="0"/>
          </a:p>
        </p:txBody>
      </p:sp>
    </p:spTree>
    <p:extLst>
      <p:ext uri="{BB962C8B-B14F-4D97-AF65-F5344CB8AC3E}">
        <p14:creationId xmlns:p14="http://schemas.microsoft.com/office/powerpoint/2010/main" val="3352586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8506EA-2D6C-DF75-3013-6D688F1E8107}"/>
              </a:ext>
            </a:extLst>
          </p:cNvPr>
          <p:cNvSpPr>
            <a:spLocks noGrp="1"/>
          </p:cNvSpPr>
          <p:nvPr>
            <p:ph type="title"/>
          </p:nvPr>
        </p:nvSpPr>
        <p:spPr>
          <a:xfrm>
            <a:off x="-1" y="213557"/>
            <a:ext cx="5521569" cy="647577"/>
          </a:xfrm>
        </p:spPr>
        <p:txBody>
          <a:bodyPr>
            <a:normAutofit/>
          </a:bodyPr>
          <a:lstStyle/>
          <a:p>
            <a:r>
              <a:rPr lang="fr-FR" dirty="0"/>
              <a:t>Liaison</a:t>
            </a:r>
          </a:p>
        </p:txBody>
      </p:sp>
      <p:sp>
        <p:nvSpPr>
          <p:cNvPr id="6" name="TextBox 5">
            <a:extLst>
              <a:ext uri="{FF2B5EF4-FFF2-40B4-BE49-F238E27FC236}">
                <a16:creationId xmlns:a16="http://schemas.microsoft.com/office/drawing/2014/main" id="{EBCD6347-DEF7-B55F-8A5B-9555B442DBED}"/>
              </a:ext>
            </a:extLst>
          </p:cNvPr>
          <p:cNvSpPr txBox="1"/>
          <p:nvPr/>
        </p:nvSpPr>
        <p:spPr>
          <a:xfrm>
            <a:off x="114301" y="861134"/>
            <a:ext cx="11728512"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chemeClr val="tx2"/>
                </a:solidFill>
                <a:effectLst/>
                <a:uLnTx/>
                <a:uFillTx/>
                <a:latin typeface="Century Gothic"/>
              </a:rPr>
              <a:t>Remember, </a:t>
            </a:r>
            <a:r>
              <a:rPr kumimoji="0" lang="en-GB" sz="2200" b="1" i="0" u="none" strike="noStrike" kern="1200" cap="none" spc="0" normalizeH="0" baseline="0" noProof="0" dirty="0">
                <a:ln>
                  <a:noFill/>
                </a:ln>
                <a:solidFill>
                  <a:schemeClr val="accent2"/>
                </a:solidFill>
                <a:effectLst/>
                <a:uLnTx/>
                <a:uFillTx/>
                <a:latin typeface="Century Gothic"/>
              </a:rPr>
              <a:t>-s</a:t>
            </a:r>
            <a:r>
              <a:rPr kumimoji="0" lang="en-GB" sz="2200" b="0" i="0" u="none" strike="noStrike" kern="1200" cap="none" spc="0" normalizeH="0" baseline="0" noProof="0" dirty="0">
                <a:ln>
                  <a:noFill/>
                </a:ln>
                <a:solidFill>
                  <a:schemeClr val="accent2"/>
                </a:solidFill>
                <a:effectLst/>
                <a:uLnTx/>
                <a:uFillTx/>
                <a:latin typeface="Century Gothic"/>
              </a:rPr>
              <a:t> </a:t>
            </a:r>
            <a:r>
              <a:rPr kumimoji="0" lang="en-GB" sz="2200" b="0" i="0" u="none" strike="noStrike" kern="1200" cap="none" spc="0" normalizeH="0" baseline="0" noProof="0" dirty="0">
                <a:ln>
                  <a:noFill/>
                </a:ln>
                <a:solidFill>
                  <a:schemeClr val="tx2"/>
                </a:solidFill>
                <a:effectLst/>
                <a:uLnTx/>
                <a:uFillTx/>
                <a:latin typeface="Century Gothic"/>
              </a:rPr>
              <a:t>or </a:t>
            </a:r>
            <a:r>
              <a:rPr lang="en-GB" sz="2200" b="1" dirty="0">
                <a:solidFill>
                  <a:schemeClr val="accent2"/>
                </a:solidFill>
                <a:latin typeface="Century Gothic"/>
              </a:rPr>
              <a:t>-</a:t>
            </a:r>
            <a:r>
              <a:rPr kumimoji="0" lang="en-GB" sz="2200" b="1" i="0" u="none" strike="noStrike" kern="1200" cap="none" spc="0" normalizeH="0" baseline="0" noProof="0" dirty="0">
                <a:ln>
                  <a:noFill/>
                </a:ln>
                <a:solidFill>
                  <a:schemeClr val="accent2"/>
                </a:solidFill>
                <a:effectLst/>
                <a:uLnTx/>
                <a:uFillTx/>
                <a:latin typeface="Century Gothic"/>
              </a:rPr>
              <a:t>t</a:t>
            </a:r>
            <a:r>
              <a:rPr kumimoji="0" lang="en-GB" sz="2200" b="0" i="0" u="none" strike="noStrike" kern="1200" cap="none" spc="0" normalizeH="0" baseline="0" noProof="0" dirty="0">
                <a:ln>
                  <a:noFill/>
                </a:ln>
                <a:solidFill>
                  <a:schemeClr val="accent2"/>
                </a:solidFill>
                <a:effectLst/>
                <a:uLnTx/>
                <a:uFillTx/>
                <a:latin typeface="Century Gothic"/>
              </a:rPr>
              <a:t> </a:t>
            </a:r>
            <a:r>
              <a:rPr kumimoji="0" lang="en-GB" sz="2200" b="0" i="0" u="none" strike="noStrike" kern="1200" cap="none" spc="0" normalizeH="0" baseline="0" noProof="0" dirty="0">
                <a:ln>
                  <a:noFill/>
                </a:ln>
                <a:solidFill>
                  <a:schemeClr val="tx2"/>
                </a:solidFill>
                <a:effectLst/>
                <a:uLnTx/>
                <a:uFillTx/>
                <a:latin typeface="Century Gothic"/>
              </a:rPr>
              <a:t>at the end of a word would usually be a </a:t>
            </a:r>
            <a:r>
              <a:rPr kumimoji="0" lang="en-GB" sz="2200" b="1" i="0" u="none" strike="noStrike" kern="1200" cap="none" spc="0" normalizeH="0" baseline="0" noProof="0" dirty="0">
                <a:ln>
                  <a:noFill/>
                </a:ln>
                <a:solidFill>
                  <a:schemeClr val="tx2"/>
                </a:solidFill>
                <a:effectLst/>
                <a:uLnTx/>
                <a:uFillTx/>
                <a:latin typeface="Century Gothic"/>
              </a:rPr>
              <a:t>Silent Final Consonant</a:t>
            </a:r>
            <a:r>
              <a:rPr kumimoji="0" lang="en-GB" sz="2200" b="0" i="0" u="none" strike="noStrike" kern="1200" cap="none" spc="0" normalizeH="0" baseline="0" noProof="0" dirty="0">
                <a:ln>
                  <a:noFill/>
                </a:ln>
                <a:solidFill>
                  <a:schemeClr val="tx2"/>
                </a:solidFill>
                <a:effectLst/>
                <a:uLnTx/>
                <a:uFillTx/>
                <a:latin typeface="Century Gothic"/>
              </a:rPr>
              <a:t>.</a:t>
            </a:r>
          </a:p>
        </p:txBody>
      </p:sp>
      <p:sp>
        <p:nvSpPr>
          <p:cNvPr id="8" name="TextBox 7">
            <a:extLst>
              <a:ext uri="{FF2B5EF4-FFF2-40B4-BE49-F238E27FC236}">
                <a16:creationId xmlns:a16="http://schemas.microsoft.com/office/drawing/2014/main" id="{DC0C7E0D-6432-4BE8-24B1-B8E13884C299}"/>
              </a:ext>
            </a:extLst>
          </p:cNvPr>
          <p:cNvSpPr txBox="1"/>
          <p:nvPr/>
        </p:nvSpPr>
        <p:spPr>
          <a:xfrm>
            <a:off x="114300" y="1422859"/>
            <a:ext cx="11660250"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chemeClr val="tx2"/>
                </a:solidFill>
                <a:effectLst/>
                <a:uLnTx/>
                <a:uFillTx/>
                <a:latin typeface="Century Gothic"/>
                <a:ea typeface="+mn-ea"/>
                <a:cs typeface="+mn-cs"/>
              </a:rPr>
              <a:t>When the next word begins with a vowel, </a:t>
            </a:r>
            <a:r>
              <a:rPr kumimoji="0" lang="en-GB" sz="2200" b="1" i="0" u="none" strike="noStrike" kern="1200" cap="none" spc="0" normalizeH="0" baseline="0" noProof="0" dirty="0">
                <a:ln>
                  <a:noFill/>
                </a:ln>
                <a:solidFill>
                  <a:schemeClr val="accent2"/>
                </a:solidFill>
                <a:effectLst/>
                <a:uLnTx/>
                <a:uFillTx/>
                <a:latin typeface="Century Gothic"/>
                <a:ea typeface="+mn-ea"/>
                <a:cs typeface="+mn-cs"/>
              </a:rPr>
              <a:t>-s</a:t>
            </a:r>
            <a:r>
              <a:rPr kumimoji="0" lang="en-GB" sz="2200" b="0" i="0" u="none" strike="noStrike" kern="1200" cap="none" spc="0" normalizeH="0" baseline="0" noProof="0" dirty="0">
                <a:ln>
                  <a:noFill/>
                </a:ln>
                <a:solidFill>
                  <a:schemeClr val="tx2"/>
                </a:solidFill>
                <a:effectLst/>
                <a:uLnTx/>
                <a:uFillTx/>
                <a:latin typeface="Century Gothic"/>
                <a:ea typeface="+mn-ea"/>
                <a:cs typeface="+mn-cs"/>
              </a:rPr>
              <a:t> is pronounced like the English ‘Z’.</a:t>
            </a:r>
          </a:p>
        </p:txBody>
      </p:sp>
      <p:sp>
        <p:nvSpPr>
          <p:cNvPr id="10" name="TextBox 9">
            <a:extLst>
              <a:ext uri="{FF2B5EF4-FFF2-40B4-BE49-F238E27FC236}">
                <a16:creationId xmlns:a16="http://schemas.microsoft.com/office/drawing/2014/main" id="{67BB5C87-8FEB-955E-D334-6C205A0AF313}"/>
              </a:ext>
            </a:extLst>
          </p:cNvPr>
          <p:cNvSpPr txBox="1"/>
          <p:nvPr/>
        </p:nvSpPr>
        <p:spPr>
          <a:xfrm>
            <a:off x="114300" y="1984582"/>
            <a:ext cx="2493229"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chemeClr val="tx2"/>
                </a:solidFill>
                <a:effectLst/>
                <a:uLnTx/>
                <a:uFillTx/>
                <a:latin typeface="Century Gothic"/>
                <a:ea typeface="+mn-ea"/>
                <a:cs typeface="+mn-cs"/>
              </a:rPr>
              <a:t>Il</a:t>
            </a:r>
            <a:r>
              <a:rPr kumimoji="0" lang="fr-FR" sz="2200" b="1" i="0" u="none" strike="noStrike" kern="1200" cap="none" spc="0" normalizeH="0" baseline="0" noProof="0" dirty="0">
                <a:ln>
                  <a:noFill/>
                </a:ln>
                <a:solidFill>
                  <a:schemeClr val="accent2"/>
                </a:solidFill>
                <a:effectLst/>
                <a:uLnTx/>
                <a:uFillTx/>
                <a:latin typeface="Century Gothic"/>
                <a:ea typeface="+mn-ea"/>
                <a:cs typeface="+mn-cs"/>
              </a:rPr>
              <a:t>s</a:t>
            </a:r>
            <a:r>
              <a:rPr kumimoji="0" lang="fr-FR" sz="2200" b="0" i="0" u="none" strike="noStrike" kern="1200" cap="none" spc="0" normalizeH="0" baseline="0" noProof="0" dirty="0">
                <a:ln>
                  <a:noFill/>
                </a:ln>
                <a:solidFill>
                  <a:srgbClr val="525050"/>
                </a:solidFill>
                <a:effectLst/>
                <a:uLnTx/>
                <a:uFillTx/>
                <a:latin typeface="Century Gothic"/>
                <a:ea typeface="+mn-ea"/>
                <a:cs typeface="+mn-cs"/>
              </a:rPr>
              <a:t> </a:t>
            </a:r>
            <a:r>
              <a:rPr kumimoji="0" lang="fr-FR" sz="2200" b="1" i="0" u="none" strike="noStrike" kern="1200" cap="none" spc="0" normalizeH="0" baseline="0" noProof="0" dirty="0">
                <a:ln>
                  <a:noFill/>
                </a:ln>
                <a:solidFill>
                  <a:schemeClr val="accent2"/>
                </a:solidFill>
                <a:effectLst/>
                <a:uLnTx/>
                <a:uFillTx/>
                <a:latin typeface="Century Gothic"/>
                <a:ea typeface="+mn-ea"/>
                <a:cs typeface="+mn-cs"/>
              </a:rPr>
              <a:t>o</a:t>
            </a:r>
            <a:r>
              <a:rPr kumimoji="0" lang="fr-FR" sz="2200" b="0" i="0" u="none" strike="noStrike" kern="1200" cap="none" spc="0" normalizeH="0" baseline="0" noProof="0" dirty="0">
                <a:ln>
                  <a:noFill/>
                </a:ln>
                <a:solidFill>
                  <a:schemeClr val="tx2"/>
                </a:solidFill>
                <a:effectLst/>
                <a:uLnTx/>
                <a:uFillTx/>
                <a:latin typeface="Century Gothic"/>
                <a:ea typeface="+mn-ea"/>
                <a:cs typeface="+mn-cs"/>
              </a:rPr>
              <a:t>nt un chien ?</a:t>
            </a:r>
          </a:p>
        </p:txBody>
      </p:sp>
      <p:sp>
        <p:nvSpPr>
          <p:cNvPr id="12" name="TextBox 11">
            <a:extLst>
              <a:ext uri="{FF2B5EF4-FFF2-40B4-BE49-F238E27FC236}">
                <a16:creationId xmlns:a16="http://schemas.microsoft.com/office/drawing/2014/main" id="{DDF924FE-D30E-EE91-D058-EFAE15A9930D}"/>
              </a:ext>
            </a:extLst>
          </p:cNvPr>
          <p:cNvSpPr txBox="1"/>
          <p:nvPr/>
        </p:nvSpPr>
        <p:spPr>
          <a:xfrm>
            <a:off x="114300" y="2546306"/>
            <a:ext cx="11381645"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chemeClr val="tx2"/>
                </a:solidFill>
                <a:effectLst/>
                <a:uLnTx/>
                <a:uFillTx/>
                <a:latin typeface="Century Gothic"/>
                <a:ea typeface="+mn-ea"/>
                <a:cs typeface="+mn-cs"/>
              </a:rPr>
              <a:t>When the next word begins with a vowel, </a:t>
            </a:r>
            <a:r>
              <a:rPr kumimoji="0" lang="en-GB" sz="2200" b="1" i="0" u="none" strike="noStrike" kern="1200" cap="none" spc="0" normalizeH="0" baseline="0" noProof="0" dirty="0">
                <a:ln>
                  <a:noFill/>
                </a:ln>
                <a:solidFill>
                  <a:schemeClr val="accent2"/>
                </a:solidFill>
                <a:effectLst/>
                <a:uLnTx/>
                <a:uFillTx/>
                <a:latin typeface="Century Gothic"/>
                <a:ea typeface="+mn-ea"/>
                <a:cs typeface="+mn-cs"/>
              </a:rPr>
              <a:t>-t</a:t>
            </a:r>
            <a:r>
              <a:rPr kumimoji="0" lang="en-GB" sz="2200" b="0" i="0" u="none" strike="noStrike" kern="1200" cap="none" spc="0" normalizeH="0" baseline="0" noProof="0" dirty="0">
                <a:ln>
                  <a:noFill/>
                </a:ln>
                <a:solidFill>
                  <a:schemeClr val="tx2"/>
                </a:solidFill>
                <a:effectLst/>
                <a:uLnTx/>
                <a:uFillTx/>
                <a:latin typeface="Century Gothic"/>
                <a:ea typeface="+mn-ea"/>
                <a:cs typeface="+mn-cs"/>
              </a:rPr>
              <a:t> is pronounced.</a:t>
            </a:r>
          </a:p>
        </p:txBody>
      </p:sp>
      <p:sp>
        <p:nvSpPr>
          <p:cNvPr id="14" name="TextBox 13">
            <a:extLst>
              <a:ext uri="{FF2B5EF4-FFF2-40B4-BE49-F238E27FC236}">
                <a16:creationId xmlns:a16="http://schemas.microsoft.com/office/drawing/2014/main" id="{C41AF664-57E4-1AF6-2A27-F6D5A85D7ED7}"/>
              </a:ext>
            </a:extLst>
          </p:cNvPr>
          <p:cNvSpPr txBox="1"/>
          <p:nvPr/>
        </p:nvSpPr>
        <p:spPr>
          <a:xfrm>
            <a:off x="114301" y="3108034"/>
            <a:ext cx="4497355"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chemeClr val="tx2"/>
                </a:solidFill>
                <a:effectLst/>
                <a:uLnTx/>
                <a:uFillTx/>
                <a:latin typeface="Century Gothic"/>
                <a:ea typeface="+mn-ea"/>
                <a:cs typeface="+mn-cs"/>
              </a:rPr>
              <a:t>On</a:t>
            </a:r>
            <a:r>
              <a:rPr kumimoji="0" lang="fr-FR" sz="2200" b="1" i="0" u="none" strike="noStrike" kern="1200" cap="none" spc="0" normalizeH="0" baseline="0" noProof="0" dirty="0">
                <a:ln>
                  <a:noFill/>
                </a:ln>
                <a:solidFill>
                  <a:schemeClr val="accent2"/>
                </a:solidFill>
                <a:effectLst/>
                <a:uLnTx/>
                <a:uFillTx/>
                <a:latin typeface="Century Gothic"/>
                <a:ea typeface="+mn-ea"/>
                <a:cs typeface="+mn-cs"/>
              </a:rPr>
              <a:t>t</a:t>
            </a:r>
            <a:r>
              <a:rPr kumimoji="0" lang="fr-FR" sz="2200" b="0" i="0" u="none" strike="noStrike" kern="1200" cap="none" spc="0" normalizeH="0" baseline="0" noProof="0" dirty="0">
                <a:ln>
                  <a:noFill/>
                </a:ln>
                <a:solidFill>
                  <a:schemeClr val="accent2"/>
                </a:solidFill>
                <a:effectLst/>
                <a:uLnTx/>
                <a:uFillTx/>
                <a:latin typeface="Century Gothic"/>
                <a:ea typeface="+mn-ea"/>
                <a:cs typeface="+mn-cs"/>
              </a:rPr>
              <a:t>-</a:t>
            </a:r>
            <a:r>
              <a:rPr kumimoji="0" lang="fr-FR" sz="2200" b="1" i="0" u="none" strike="noStrike" kern="1200" cap="none" spc="0" normalizeH="0" baseline="0" noProof="0" dirty="0">
                <a:ln>
                  <a:noFill/>
                </a:ln>
                <a:solidFill>
                  <a:schemeClr val="accent2"/>
                </a:solidFill>
                <a:effectLst/>
                <a:uLnTx/>
                <a:uFillTx/>
                <a:latin typeface="Century Gothic"/>
                <a:ea typeface="+mn-ea"/>
                <a:cs typeface="+mn-cs"/>
              </a:rPr>
              <a:t>i</a:t>
            </a:r>
            <a:r>
              <a:rPr kumimoji="0" lang="fr-FR" sz="2200" b="0" i="0" u="none" strike="noStrike" kern="1200" cap="none" spc="0" normalizeH="0" baseline="0" noProof="0" dirty="0">
                <a:ln>
                  <a:noFill/>
                </a:ln>
                <a:solidFill>
                  <a:schemeClr val="tx2"/>
                </a:solidFill>
                <a:effectLst/>
                <a:uLnTx/>
                <a:uFillTx/>
                <a:latin typeface="Century Gothic"/>
                <a:ea typeface="+mn-ea"/>
                <a:cs typeface="+mn-cs"/>
              </a:rPr>
              <a:t>ls un chien ?</a:t>
            </a:r>
          </a:p>
        </p:txBody>
      </p:sp>
      <p:sp>
        <p:nvSpPr>
          <p:cNvPr id="16" name="TextBox 15">
            <a:extLst>
              <a:ext uri="{FF2B5EF4-FFF2-40B4-BE49-F238E27FC236}">
                <a16:creationId xmlns:a16="http://schemas.microsoft.com/office/drawing/2014/main" id="{36D21697-9CE8-9762-560C-0041E0F4D05B}"/>
              </a:ext>
            </a:extLst>
          </p:cNvPr>
          <p:cNvSpPr txBox="1"/>
          <p:nvPr/>
        </p:nvSpPr>
        <p:spPr>
          <a:xfrm>
            <a:off x="114301" y="3669759"/>
            <a:ext cx="11660250"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chemeClr val="tx2"/>
                </a:solidFill>
                <a:effectLst/>
                <a:uLnTx/>
                <a:uFillTx/>
                <a:latin typeface="Century Gothic"/>
                <a:ea typeface="+mn-ea"/>
                <a:cs typeface="+mn-cs"/>
              </a:rPr>
              <a:t>Remember, when the verb in an inversion question ends with a vowel, and the subject pronoun begins with a vowel, we add a </a:t>
            </a:r>
            <a:r>
              <a:rPr kumimoji="0" lang="en-GB" sz="2200" b="1" i="0" u="none" strike="noStrike" kern="1200" cap="none" spc="0" normalizeH="0" baseline="0" noProof="0" dirty="0">
                <a:ln>
                  <a:noFill/>
                </a:ln>
                <a:solidFill>
                  <a:schemeClr val="accent2"/>
                </a:solidFill>
                <a:effectLst/>
                <a:uLnTx/>
                <a:uFillTx/>
                <a:latin typeface="Century Gothic"/>
                <a:ea typeface="+mn-ea"/>
                <a:cs typeface="+mn-cs"/>
              </a:rPr>
              <a:t>t</a:t>
            </a:r>
            <a:r>
              <a:rPr kumimoji="0" lang="en-GB" sz="2200" b="0" i="0" u="none" strike="noStrike" kern="1200" cap="none" spc="0" normalizeH="0" baseline="0" noProof="0" dirty="0">
                <a:ln>
                  <a:noFill/>
                </a:ln>
                <a:solidFill>
                  <a:schemeClr val="tx2"/>
                </a:solidFill>
                <a:effectLst/>
                <a:uLnTx/>
                <a:uFillTx/>
                <a:latin typeface="Century Gothic"/>
                <a:ea typeface="+mn-ea"/>
                <a:cs typeface="+mn-cs"/>
              </a:rPr>
              <a:t> to make it easier to pronounce.</a:t>
            </a:r>
          </a:p>
        </p:txBody>
      </p:sp>
      <p:sp>
        <p:nvSpPr>
          <p:cNvPr id="18" name="TextBox 17">
            <a:extLst>
              <a:ext uri="{FF2B5EF4-FFF2-40B4-BE49-F238E27FC236}">
                <a16:creationId xmlns:a16="http://schemas.microsoft.com/office/drawing/2014/main" id="{C029FE87-0D7A-208D-0BFA-ADB8280DCB43}"/>
              </a:ext>
            </a:extLst>
          </p:cNvPr>
          <p:cNvSpPr txBox="1"/>
          <p:nvPr/>
        </p:nvSpPr>
        <p:spPr>
          <a:xfrm>
            <a:off x="114301" y="4570038"/>
            <a:ext cx="4016828"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chemeClr val="tx2"/>
                </a:solidFill>
                <a:effectLst/>
                <a:uLnTx/>
                <a:uFillTx/>
                <a:latin typeface="Century Gothic"/>
                <a:ea typeface="+mn-ea"/>
                <a:cs typeface="+mn-cs"/>
              </a:rPr>
              <a:t>Mange-</a:t>
            </a:r>
            <a:r>
              <a:rPr kumimoji="0" lang="fr-FR" sz="2200" b="1" i="0" u="none" strike="noStrike" kern="1200" cap="none" spc="0" normalizeH="0" baseline="0" noProof="0" dirty="0">
                <a:ln>
                  <a:noFill/>
                </a:ln>
                <a:solidFill>
                  <a:schemeClr val="accent2"/>
                </a:solidFill>
                <a:effectLst/>
                <a:uLnTx/>
                <a:uFillTx/>
                <a:latin typeface="Century Gothic"/>
                <a:ea typeface="+mn-ea"/>
                <a:cs typeface="+mn-cs"/>
              </a:rPr>
              <a:t>t</a:t>
            </a:r>
            <a:r>
              <a:rPr kumimoji="0" lang="fr-FR" sz="2200" b="0" i="0" u="none" strike="noStrike" kern="1200" cap="none" spc="0" normalizeH="0" baseline="0" noProof="0" dirty="0">
                <a:ln>
                  <a:noFill/>
                </a:ln>
                <a:solidFill>
                  <a:schemeClr val="accent2"/>
                </a:solidFill>
                <a:effectLst/>
                <a:uLnTx/>
                <a:uFillTx/>
                <a:latin typeface="Century Gothic"/>
                <a:ea typeface="+mn-ea"/>
                <a:cs typeface="+mn-cs"/>
              </a:rPr>
              <a:t>-</a:t>
            </a:r>
            <a:r>
              <a:rPr kumimoji="0" lang="fr-FR" sz="2200" b="1" i="0" u="none" strike="noStrike" kern="1200" cap="none" spc="0" normalizeH="0" baseline="0" noProof="0" dirty="0">
                <a:ln>
                  <a:noFill/>
                </a:ln>
                <a:solidFill>
                  <a:schemeClr val="accent2"/>
                </a:solidFill>
                <a:effectLst/>
                <a:uLnTx/>
                <a:uFillTx/>
                <a:latin typeface="Century Gothic"/>
                <a:ea typeface="+mn-ea"/>
                <a:cs typeface="+mn-cs"/>
              </a:rPr>
              <a:t>i</a:t>
            </a:r>
            <a:r>
              <a:rPr kumimoji="0" lang="fr-FR" sz="2200" b="0" i="0" u="none" strike="noStrike" kern="1200" cap="none" spc="0" normalizeH="0" baseline="0" noProof="0" dirty="0">
                <a:ln>
                  <a:noFill/>
                </a:ln>
                <a:solidFill>
                  <a:schemeClr val="tx2"/>
                </a:solidFill>
                <a:effectLst/>
                <a:uLnTx/>
                <a:uFillTx/>
                <a:latin typeface="Century Gothic"/>
                <a:ea typeface="+mn-ea"/>
                <a:cs typeface="+mn-cs"/>
              </a:rPr>
              <a:t>l de la viande ?</a:t>
            </a:r>
          </a:p>
        </p:txBody>
      </p:sp>
      <p:sp>
        <p:nvSpPr>
          <p:cNvPr id="20" name="TextBox 19">
            <a:extLst>
              <a:ext uri="{FF2B5EF4-FFF2-40B4-BE49-F238E27FC236}">
                <a16:creationId xmlns:a16="http://schemas.microsoft.com/office/drawing/2014/main" id="{EF60F201-F9BE-64AE-D4B5-20141A37D0D8}"/>
              </a:ext>
            </a:extLst>
          </p:cNvPr>
          <p:cNvSpPr txBox="1"/>
          <p:nvPr/>
        </p:nvSpPr>
        <p:spPr>
          <a:xfrm>
            <a:off x="114301" y="5131763"/>
            <a:ext cx="3214396"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chemeClr val="tx2"/>
                </a:solidFill>
                <a:effectLst/>
                <a:uLnTx/>
                <a:uFillTx/>
                <a:latin typeface="Century Gothic"/>
                <a:ea typeface="+mn-ea"/>
                <a:cs typeface="+mn-cs"/>
              </a:rPr>
              <a:t>A-</a:t>
            </a:r>
            <a:r>
              <a:rPr kumimoji="0" lang="fr-FR" sz="2200" b="1" i="0" u="none" strike="noStrike" kern="1200" cap="none" spc="0" normalizeH="0" baseline="0" noProof="0" dirty="0">
                <a:ln>
                  <a:noFill/>
                </a:ln>
                <a:solidFill>
                  <a:schemeClr val="accent2"/>
                </a:solidFill>
                <a:effectLst/>
                <a:uLnTx/>
                <a:uFillTx/>
                <a:latin typeface="Century Gothic"/>
                <a:ea typeface="+mn-ea"/>
                <a:cs typeface="+mn-cs"/>
              </a:rPr>
              <a:t>t</a:t>
            </a:r>
            <a:r>
              <a:rPr kumimoji="0" lang="fr-FR" sz="2200" b="0" i="0" u="none" strike="noStrike" kern="1200" cap="none" spc="0" normalizeH="0" baseline="0" noProof="0" dirty="0">
                <a:ln>
                  <a:noFill/>
                </a:ln>
                <a:solidFill>
                  <a:schemeClr val="accent2"/>
                </a:solidFill>
                <a:effectLst/>
                <a:uLnTx/>
                <a:uFillTx/>
                <a:latin typeface="Century Gothic"/>
                <a:ea typeface="+mn-ea"/>
                <a:cs typeface="+mn-cs"/>
              </a:rPr>
              <a:t>-</a:t>
            </a:r>
            <a:r>
              <a:rPr kumimoji="0" lang="fr-FR" sz="2200" b="1" i="0" u="none" strike="noStrike" kern="1200" cap="none" spc="0" normalizeH="0" baseline="0" noProof="0" dirty="0">
                <a:ln>
                  <a:noFill/>
                </a:ln>
                <a:solidFill>
                  <a:schemeClr val="accent2"/>
                </a:solidFill>
                <a:effectLst/>
                <a:uLnTx/>
                <a:uFillTx/>
                <a:latin typeface="Century Gothic"/>
                <a:ea typeface="+mn-ea"/>
                <a:cs typeface="+mn-cs"/>
              </a:rPr>
              <a:t>i</a:t>
            </a:r>
            <a:r>
              <a:rPr kumimoji="0" lang="fr-FR" sz="2200" b="0" i="0" u="none" strike="noStrike" kern="1200" cap="none" spc="0" normalizeH="0" baseline="0" noProof="0" dirty="0">
                <a:ln>
                  <a:noFill/>
                </a:ln>
                <a:solidFill>
                  <a:schemeClr val="tx2"/>
                </a:solidFill>
                <a:effectLst/>
                <a:uLnTx/>
                <a:uFillTx/>
                <a:latin typeface="Century Gothic"/>
                <a:ea typeface="+mn-ea"/>
                <a:cs typeface="+mn-cs"/>
              </a:rPr>
              <a:t>l une voiture ?</a:t>
            </a:r>
          </a:p>
        </p:txBody>
      </p:sp>
      <p:sp>
        <p:nvSpPr>
          <p:cNvPr id="22" name="TextBox 21">
            <a:extLst>
              <a:ext uri="{FF2B5EF4-FFF2-40B4-BE49-F238E27FC236}">
                <a16:creationId xmlns:a16="http://schemas.microsoft.com/office/drawing/2014/main" id="{C6EFCA14-C7D9-9963-4371-646FE72713EC}"/>
              </a:ext>
            </a:extLst>
          </p:cNvPr>
          <p:cNvSpPr txBox="1"/>
          <p:nvPr/>
        </p:nvSpPr>
        <p:spPr>
          <a:xfrm>
            <a:off x="114301" y="5693490"/>
            <a:ext cx="3512975"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chemeClr val="tx2"/>
                </a:solidFill>
                <a:effectLst/>
                <a:uLnTx/>
                <a:uFillTx/>
                <a:latin typeface="Century Gothic"/>
                <a:ea typeface="+mn-ea"/>
                <a:cs typeface="+mn-cs"/>
              </a:rPr>
              <a:t>Pren</a:t>
            </a:r>
            <a:r>
              <a:rPr kumimoji="0" lang="fr-FR" sz="2200" b="1" i="0" u="none" strike="noStrike" kern="1200" cap="none" spc="0" normalizeH="0" baseline="0" noProof="0" dirty="0">
                <a:ln>
                  <a:noFill/>
                </a:ln>
                <a:solidFill>
                  <a:schemeClr val="accent2"/>
                </a:solidFill>
                <a:effectLst/>
                <a:uLnTx/>
                <a:uFillTx/>
                <a:latin typeface="Century Gothic"/>
                <a:ea typeface="+mn-ea"/>
                <a:cs typeface="+mn-cs"/>
              </a:rPr>
              <a:t>d</a:t>
            </a:r>
            <a:r>
              <a:rPr kumimoji="0" lang="fr-FR" sz="2200" b="0" i="0" u="none" strike="noStrike" kern="1200" cap="none" spc="0" normalizeH="0" baseline="0" noProof="0" dirty="0">
                <a:ln>
                  <a:noFill/>
                </a:ln>
                <a:solidFill>
                  <a:schemeClr val="accent2"/>
                </a:solidFill>
                <a:effectLst/>
                <a:uLnTx/>
                <a:uFillTx/>
                <a:latin typeface="Century Gothic"/>
                <a:ea typeface="+mn-ea"/>
                <a:cs typeface="+mn-cs"/>
              </a:rPr>
              <a:t>-</a:t>
            </a:r>
            <a:r>
              <a:rPr kumimoji="0" lang="fr-FR" sz="2200" b="1" i="0" u="none" strike="noStrike" kern="1200" cap="none" spc="0" normalizeH="0" baseline="0" noProof="0" dirty="0">
                <a:ln>
                  <a:noFill/>
                </a:ln>
                <a:solidFill>
                  <a:schemeClr val="accent2"/>
                </a:solidFill>
                <a:effectLst/>
                <a:uLnTx/>
                <a:uFillTx/>
                <a:latin typeface="Century Gothic"/>
                <a:ea typeface="+mn-ea"/>
                <a:cs typeface="+mn-cs"/>
              </a:rPr>
              <a:t>i</a:t>
            </a:r>
            <a:r>
              <a:rPr kumimoji="0" lang="fr-FR" sz="2200" b="0" i="0" u="none" strike="noStrike" kern="1200" cap="none" spc="0" normalizeH="0" baseline="0" noProof="0" dirty="0">
                <a:ln>
                  <a:noFill/>
                </a:ln>
                <a:solidFill>
                  <a:schemeClr val="tx2"/>
                </a:solidFill>
                <a:effectLst/>
                <a:uLnTx/>
                <a:uFillTx/>
                <a:latin typeface="Century Gothic"/>
                <a:ea typeface="+mn-ea"/>
                <a:cs typeface="+mn-cs"/>
              </a:rPr>
              <a:t>l le train ?</a:t>
            </a:r>
          </a:p>
        </p:txBody>
      </p:sp>
      <p:sp>
        <p:nvSpPr>
          <p:cNvPr id="9" name="TextBox 8">
            <a:extLst>
              <a:ext uri="{FF2B5EF4-FFF2-40B4-BE49-F238E27FC236}">
                <a16:creationId xmlns:a16="http://schemas.microsoft.com/office/drawing/2014/main" id="{4F420FDA-23CE-87AE-4E20-AA0F9DEDD72D}"/>
              </a:ext>
            </a:extLst>
          </p:cNvPr>
          <p:cNvSpPr txBox="1"/>
          <p:nvPr/>
        </p:nvSpPr>
        <p:spPr>
          <a:xfrm>
            <a:off x="4849385" y="1963424"/>
            <a:ext cx="3169200"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chemeClr val="tx2"/>
                </a:solidFill>
                <a:effectLst/>
                <a:uLnTx/>
                <a:uFillTx/>
                <a:latin typeface="Century Gothic"/>
                <a:ea typeface="+mn-ea"/>
                <a:cs typeface="+mn-cs"/>
              </a:rPr>
              <a:t>Do they have a dog?</a:t>
            </a:r>
          </a:p>
        </p:txBody>
      </p:sp>
      <p:sp>
        <p:nvSpPr>
          <p:cNvPr id="11" name="TextBox 10">
            <a:extLst>
              <a:ext uri="{FF2B5EF4-FFF2-40B4-BE49-F238E27FC236}">
                <a16:creationId xmlns:a16="http://schemas.microsoft.com/office/drawing/2014/main" id="{3A7D7F49-FCCC-4189-A3F3-9F6F054D9754}"/>
              </a:ext>
            </a:extLst>
          </p:cNvPr>
          <p:cNvSpPr txBox="1"/>
          <p:nvPr/>
        </p:nvSpPr>
        <p:spPr>
          <a:xfrm>
            <a:off x="4849385" y="3108033"/>
            <a:ext cx="3169200"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chemeClr val="tx2"/>
                </a:solidFill>
                <a:effectLst/>
                <a:uLnTx/>
                <a:uFillTx/>
                <a:latin typeface="Century Gothic"/>
                <a:ea typeface="+mn-ea"/>
                <a:cs typeface="+mn-cs"/>
              </a:rPr>
              <a:t>Do they have a dog?</a:t>
            </a:r>
          </a:p>
        </p:txBody>
      </p:sp>
      <p:sp>
        <p:nvSpPr>
          <p:cNvPr id="13" name="TextBox 12">
            <a:extLst>
              <a:ext uri="{FF2B5EF4-FFF2-40B4-BE49-F238E27FC236}">
                <a16:creationId xmlns:a16="http://schemas.microsoft.com/office/drawing/2014/main" id="{F1BF9C8B-AFEA-E9C0-62A1-73C4E3E50DA3}"/>
              </a:ext>
            </a:extLst>
          </p:cNvPr>
          <p:cNvSpPr txBox="1"/>
          <p:nvPr/>
        </p:nvSpPr>
        <p:spPr>
          <a:xfrm>
            <a:off x="4849385" y="4570038"/>
            <a:ext cx="3169200"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chemeClr val="tx2"/>
                </a:solidFill>
                <a:effectLst/>
                <a:uLnTx/>
                <a:uFillTx/>
                <a:latin typeface="Century Gothic"/>
                <a:ea typeface="+mn-ea"/>
                <a:cs typeface="+mn-cs"/>
              </a:rPr>
              <a:t>Does he eat meat?</a:t>
            </a:r>
          </a:p>
        </p:txBody>
      </p:sp>
      <p:sp>
        <p:nvSpPr>
          <p:cNvPr id="15" name="TextBox 14">
            <a:extLst>
              <a:ext uri="{FF2B5EF4-FFF2-40B4-BE49-F238E27FC236}">
                <a16:creationId xmlns:a16="http://schemas.microsoft.com/office/drawing/2014/main" id="{443BF150-C0D1-41A3-CD74-156501A92BFF}"/>
              </a:ext>
            </a:extLst>
          </p:cNvPr>
          <p:cNvSpPr txBox="1"/>
          <p:nvPr/>
        </p:nvSpPr>
        <p:spPr>
          <a:xfrm>
            <a:off x="4849385" y="5089444"/>
            <a:ext cx="3169200"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chemeClr val="tx2"/>
                </a:solidFill>
                <a:effectLst/>
                <a:uLnTx/>
                <a:uFillTx/>
                <a:latin typeface="Century Gothic"/>
                <a:ea typeface="+mn-ea"/>
                <a:cs typeface="+mn-cs"/>
              </a:rPr>
              <a:t>Does he have a car?</a:t>
            </a:r>
          </a:p>
        </p:txBody>
      </p:sp>
      <p:sp>
        <p:nvSpPr>
          <p:cNvPr id="17" name="TextBox 16">
            <a:extLst>
              <a:ext uri="{FF2B5EF4-FFF2-40B4-BE49-F238E27FC236}">
                <a16:creationId xmlns:a16="http://schemas.microsoft.com/office/drawing/2014/main" id="{8E888895-673F-B9DD-75E1-47AB759E0795}"/>
              </a:ext>
            </a:extLst>
          </p:cNvPr>
          <p:cNvSpPr txBox="1"/>
          <p:nvPr/>
        </p:nvSpPr>
        <p:spPr>
          <a:xfrm>
            <a:off x="4849385" y="5643445"/>
            <a:ext cx="3855000"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chemeClr val="tx2"/>
                </a:solidFill>
                <a:effectLst/>
                <a:uLnTx/>
                <a:uFillTx/>
                <a:latin typeface="Century Gothic"/>
                <a:ea typeface="+mn-ea"/>
                <a:cs typeface="+mn-cs"/>
              </a:rPr>
              <a:t>Does he take the train?</a:t>
            </a:r>
          </a:p>
        </p:txBody>
      </p:sp>
      <p:sp>
        <p:nvSpPr>
          <p:cNvPr id="4" name="Arc 3">
            <a:extLst>
              <a:ext uri="{FF2B5EF4-FFF2-40B4-BE49-F238E27FC236}">
                <a16:creationId xmlns:a16="http://schemas.microsoft.com/office/drawing/2014/main" id="{37F281A3-D560-AC5C-50ED-ACD8A2002C48}"/>
              </a:ext>
            </a:extLst>
          </p:cNvPr>
          <p:cNvSpPr/>
          <p:nvPr/>
        </p:nvSpPr>
        <p:spPr>
          <a:xfrm rot="7614976">
            <a:off x="265524" y="1879930"/>
            <a:ext cx="439616" cy="597877"/>
          </a:xfrm>
          <a:prstGeom prst="arc">
            <a:avLst/>
          </a:prstGeom>
          <a:ln w="571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5" name="Arc 4">
            <a:extLst>
              <a:ext uri="{FF2B5EF4-FFF2-40B4-BE49-F238E27FC236}">
                <a16:creationId xmlns:a16="http://schemas.microsoft.com/office/drawing/2014/main" id="{08809C85-B737-30DA-0682-27CE9ECA8288}"/>
              </a:ext>
            </a:extLst>
          </p:cNvPr>
          <p:cNvSpPr/>
          <p:nvPr/>
        </p:nvSpPr>
        <p:spPr>
          <a:xfrm rot="7614976">
            <a:off x="476247" y="3017466"/>
            <a:ext cx="439616" cy="597877"/>
          </a:xfrm>
          <a:prstGeom prst="arc">
            <a:avLst/>
          </a:prstGeom>
          <a:ln w="571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7" name="Arc 6">
            <a:extLst>
              <a:ext uri="{FF2B5EF4-FFF2-40B4-BE49-F238E27FC236}">
                <a16:creationId xmlns:a16="http://schemas.microsoft.com/office/drawing/2014/main" id="{5AE4AA03-CA41-51C4-1E5C-67EA52CCCA74}"/>
              </a:ext>
            </a:extLst>
          </p:cNvPr>
          <p:cNvSpPr/>
          <p:nvPr/>
        </p:nvSpPr>
        <p:spPr>
          <a:xfrm rot="7614976">
            <a:off x="1158230" y="4465383"/>
            <a:ext cx="439616" cy="597877"/>
          </a:xfrm>
          <a:prstGeom prst="arc">
            <a:avLst/>
          </a:prstGeom>
          <a:ln w="571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9" name="Arc 18">
            <a:extLst>
              <a:ext uri="{FF2B5EF4-FFF2-40B4-BE49-F238E27FC236}">
                <a16:creationId xmlns:a16="http://schemas.microsoft.com/office/drawing/2014/main" id="{5BF1206B-A298-44AD-4269-5C2F0E2169D2}"/>
              </a:ext>
            </a:extLst>
          </p:cNvPr>
          <p:cNvSpPr/>
          <p:nvPr/>
        </p:nvSpPr>
        <p:spPr>
          <a:xfrm rot="7614976">
            <a:off x="375715" y="5005947"/>
            <a:ext cx="439616" cy="597877"/>
          </a:xfrm>
          <a:prstGeom prst="arc">
            <a:avLst/>
          </a:prstGeom>
          <a:ln w="571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1" name="Arc 20">
            <a:extLst>
              <a:ext uri="{FF2B5EF4-FFF2-40B4-BE49-F238E27FC236}">
                <a16:creationId xmlns:a16="http://schemas.microsoft.com/office/drawing/2014/main" id="{F6776715-8E8D-33FA-69A8-F73ACAC1D665}"/>
              </a:ext>
            </a:extLst>
          </p:cNvPr>
          <p:cNvSpPr/>
          <p:nvPr/>
        </p:nvSpPr>
        <p:spPr>
          <a:xfrm rot="7614976">
            <a:off x="746748" y="5567951"/>
            <a:ext cx="439616" cy="597877"/>
          </a:xfrm>
          <a:prstGeom prst="arc">
            <a:avLst/>
          </a:prstGeom>
          <a:ln w="571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pic>
        <p:nvPicPr>
          <p:cNvPr id="23" name="Picture 22">
            <a:extLst>
              <a:ext uri="{FF2B5EF4-FFF2-40B4-BE49-F238E27FC236}">
                <a16:creationId xmlns:a16="http://schemas.microsoft.com/office/drawing/2014/main" id="{4C4433B7-C051-64F9-5BC2-5E64CAE734CD}"/>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183610" y="1076577"/>
            <a:ext cx="3801661" cy="3168051"/>
          </a:xfrm>
          <a:prstGeom prst="rect">
            <a:avLst/>
          </a:prstGeom>
        </p:spPr>
      </p:pic>
      <p:pic>
        <p:nvPicPr>
          <p:cNvPr id="25" name="Picture 24">
            <a:extLst>
              <a:ext uri="{FF2B5EF4-FFF2-40B4-BE49-F238E27FC236}">
                <a16:creationId xmlns:a16="http://schemas.microsoft.com/office/drawing/2014/main" id="{10197E85-6810-C84C-5FCF-51C2A408C23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733898" y="5008533"/>
            <a:ext cx="2701083" cy="1354762"/>
          </a:xfrm>
          <a:prstGeom prst="rect">
            <a:avLst/>
          </a:prstGeom>
        </p:spPr>
      </p:pic>
      <p:sp>
        <p:nvSpPr>
          <p:cNvPr id="2" name="Rounded Rectangle 46">
            <a:extLst>
              <a:ext uri="{FF2B5EF4-FFF2-40B4-BE49-F238E27FC236}">
                <a16:creationId xmlns:a16="http://schemas.microsoft.com/office/drawing/2014/main" id="{4232FE15-37E5-AB45-4C07-70639A8D510C}"/>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phonétique</a:t>
            </a:r>
          </a:p>
        </p:txBody>
      </p:sp>
    </p:spTree>
    <p:extLst>
      <p:ext uri="{BB962C8B-B14F-4D97-AF65-F5344CB8AC3E}">
        <p14:creationId xmlns:p14="http://schemas.microsoft.com/office/powerpoint/2010/main" val="397710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ils ont un chien.wav"/>
                                        </p:tgtEl>
                                      </p:cMediaNode>
                                    </p:audio>
                                  </p:sub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ont-ils un chien.wav"/>
                                        </p:tgtEl>
                                      </p:cMediaNode>
                                    </p:audio>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5" name="mangent-ils de la viande.wav"/>
                                        </p:tgtEl>
                                      </p:cMediaNode>
                                    </p:audio>
                                  </p:sub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6" name="a-t-il une voiture.wav"/>
                                        </p:tgtEl>
                                      </p:cMediaNode>
                                    </p:audio>
                                  </p:subTnLst>
                                </p:cTn>
                              </p:par>
                              <p:par>
                                <p:cTn id="61" presetID="1" presetClass="entr" presetSubtype="0" fill="hold" nodeType="with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7" name="prend-il le train.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2" grpId="0"/>
      <p:bldP spid="14" grpId="0"/>
      <p:bldP spid="16" grpId="0"/>
      <p:bldP spid="18" grpId="0"/>
      <p:bldP spid="20" grpId="0"/>
      <p:bldP spid="22" grpId="0"/>
      <p:bldP spid="9" grpId="0"/>
      <p:bldP spid="11" grpId="0"/>
      <p:bldP spid="13" grpId="0"/>
      <p:bldP spid="15" grpId="0"/>
      <p:bldP spid="17" grpId="0"/>
      <p:bldP spid="4" grpId="0" animBg="1"/>
      <p:bldP spid="5" grpId="0" animBg="1"/>
      <p:bldP spid="7" grpId="0" animBg="1"/>
      <p:bldP spid="19" grpId="0" animBg="1"/>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Table 22">
            <a:extLst>
              <a:ext uri="{FF2B5EF4-FFF2-40B4-BE49-F238E27FC236}">
                <a16:creationId xmlns:a16="http://schemas.microsoft.com/office/drawing/2014/main" id="{BE0F454D-D2C0-F97C-982A-F653A25E6A66}"/>
              </a:ext>
            </a:extLst>
          </p:cNvPr>
          <p:cNvGraphicFramePr>
            <a:graphicFrameLocks noGrp="1"/>
          </p:cNvGraphicFramePr>
          <p:nvPr>
            <p:extLst>
              <p:ext uri="{D42A27DB-BD31-4B8C-83A1-F6EECF244321}">
                <p14:modId xmlns:p14="http://schemas.microsoft.com/office/powerpoint/2010/main" val="2793341475"/>
              </p:ext>
            </p:extLst>
          </p:nvPr>
        </p:nvGraphicFramePr>
        <p:xfrm>
          <a:off x="608610" y="1798681"/>
          <a:ext cx="10631612" cy="4060998"/>
        </p:xfrm>
        <a:graphic>
          <a:graphicData uri="http://schemas.openxmlformats.org/drawingml/2006/table">
            <a:tbl>
              <a:tblPr bandRow="1">
                <a:tableStyleId>{5C22544A-7EE6-4342-B048-85BDC9FD1C3A}</a:tableStyleId>
              </a:tblPr>
              <a:tblGrid>
                <a:gridCol w="897774">
                  <a:extLst>
                    <a:ext uri="{9D8B030D-6E8A-4147-A177-3AD203B41FA5}">
                      <a16:colId xmlns:a16="http://schemas.microsoft.com/office/drawing/2014/main" val="2799571252"/>
                    </a:ext>
                  </a:extLst>
                </a:gridCol>
                <a:gridCol w="4438997">
                  <a:extLst>
                    <a:ext uri="{9D8B030D-6E8A-4147-A177-3AD203B41FA5}">
                      <a16:colId xmlns:a16="http://schemas.microsoft.com/office/drawing/2014/main" val="60902659"/>
                    </a:ext>
                  </a:extLst>
                </a:gridCol>
                <a:gridCol w="814647">
                  <a:extLst>
                    <a:ext uri="{9D8B030D-6E8A-4147-A177-3AD203B41FA5}">
                      <a16:colId xmlns:a16="http://schemas.microsoft.com/office/drawing/2014/main" val="4211850548"/>
                    </a:ext>
                  </a:extLst>
                </a:gridCol>
                <a:gridCol w="4480194">
                  <a:extLst>
                    <a:ext uri="{9D8B030D-6E8A-4147-A177-3AD203B41FA5}">
                      <a16:colId xmlns:a16="http://schemas.microsoft.com/office/drawing/2014/main" val="3874536445"/>
                    </a:ext>
                  </a:extLst>
                </a:gridCol>
              </a:tblGrid>
              <a:tr h="868911">
                <a:tc>
                  <a:txBody>
                    <a:bodyPr/>
                    <a:lstStyle/>
                    <a:p>
                      <a:endParaRPr lang="fr-FR" noProof="0"/>
                    </a:p>
                  </a:txBody>
                  <a:tcPr>
                    <a:solidFill>
                      <a:srgbClr val="BADEFF"/>
                    </a:solidFill>
                  </a:tcPr>
                </a:tc>
                <a:tc>
                  <a:txBody>
                    <a:bodyPr/>
                    <a:lstStyle/>
                    <a:p>
                      <a:pPr algn="l"/>
                      <a:r>
                        <a:rPr lang="fr-FR" sz="2400" noProof="0" dirty="0">
                          <a:solidFill>
                            <a:srgbClr val="0055A5"/>
                          </a:solidFill>
                        </a:rPr>
                        <a:t>Fait-il les magasins?</a:t>
                      </a:r>
                    </a:p>
                  </a:txBody>
                  <a:tcPr anchor="ctr">
                    <a:solidFill>
                      <a:srgbClr val="BADEFF"/>
                    </a:solidFill>
                  </a:tcPr>
                </a:tc>
                <a:tc>
                  <a:txBody>
                    <a:bodyPr/>
                    <a:lstStyle/>
                    <a:p>
                      <a:pPr algn="l"/>
                      <a:endParaRPr lang="fr-FR" sz="2400" noProof="0">
                        <a:solidFill>
                          <a:srgbClr val="0055A5"/>
                        </a:solidFill>
                      </a:endParaRPr>
                    </a:p>
                  </a:txBody>
                  <a:tcPr anchor="ctr">
                    <a:solidFill>
                      <a:srgbClr val="BADEFF"/>
                    </a:solidFill>
                  </a:tcPr>
                </a:tc>
                <a:tc>
                  <a:txBody>
                    <a:bodyPr/>
                    <a:lstStyle/>
                    <a:p>
                      <a:pPr algn="l"/>
                      <a:r>
                        <a:rPr lang="fr-FR" sz="2400" noProof="0" dirty="0">
                          <a:solidFill>
                            <a:srgbClr val="0055A5"/>
                          </a:solidFill>
                        </a:rPr>
                        <a:t>Elles organisent un voyage?</a:t>
                      </a:r>
                    </a:p>
                  </a:txBody>
                  <a:tcPr anchor="ctr">
                    <a:solidFill>
                      <a:srgbClr val="BADEFF"/>
                    </a:solidFill>
                  </a:tcPr>
                </a:tc>
                <a:extLst>
                  <a:ext uri="{0D108BD9-81ED-4DB2-BD59-A6C34878D82A}">
                    <a16:rowId xmlns:a16="http://schemas.microsoft.com/office/drawing/2014/main" val="2580350238"/>
                  </a:ext>
                </a:extLst>
              </a:tr>
              <a:tr h="781396">
                <a:tc>
                  <a:txBody>
                    <a:bodyPr/>
                    <a:lstStyle/>
                    <a:p>
                      <a:endParaRPr lang="fr-FR" noProof="0"/>
                    </a:p>
                  </a:txBody>
                  <a:tcPr>
                    <a:solidFill>
                      <a:srgbClr val="FFF6D4"/>
                    </a:solidFill>
                  </a:tcPr>
                </a:tc>
                <a:tc>
                  <a:txBody>
                    <a:bodyPr/>
                    <a:lstStyle/>
                    <a:p>
                      <a:pPr algn="l"/>
                      <a:r>
                        <a:rPr lang="fr-FR" sz="2400" noProof="0">
                          <a:solidFill>
                            <a:srgbClr val="0055A5"/>
                          </a:solidFill>
                        </a:rPr>
                        <a:t>A-t-elle un frère?</a:t>
                      </a:r>
                    </a:p>
                  </a:txBody>
                  <a:tcPr anchor="ctr">
                    <a:solidFill>
                      <a:srgbClr val="FFF6D4"/>
                    </a:solidFill>
                  </a:tcPr>
                </a:tc>
                <a:tc>
                  <a:txBody>
                    <a:bodyPr/>
                    <a:lstStyle/>
                    <a:p>
                      <a:pPr algn="l"/>
                      <a:endParaRPr lang="fr-FR" sz="2400" noProof="0">
                        <a:solidFill>
                          <a:srgbClr val="0055A5"/>
                        </a:solidFill>
                      </a:endParaRPr>
                    </a:p>
                  </a:txBody>
                  <a:tcPr anchor="ctr">
                    <a:solidFill>
                      <a:srgbClr val="FFF6D4"/>
                    </a:solidFill>
                  </a:tcPr>
                </a:tc>
                <a:tc>
                  <a:txBody>
                    <a:bodyPr/>
                    <a:lstStyle/>
                    <a:p>
                      <a:pPr algn="l"/>
                      <a:r>
                        <a:rPr lang="fr-FR" sz="2400" noProof="0" dirty="0">
                          <a:solidFill>
                            <a:srgbClr val="0055A5"/>
                          </a:solidFill>
                        </a:rPr>
                        <a:t>Nous allons en France?</a:t>
                      </a:r>
                    </a:p>
                  </a:txBody>
                  <a:tcPr anchor="ctr">
                    <a:solidFill>
                      <a:srgbClr val="FFF6D4"/>
                    </a:solidFill>
                  </a:tcPr>
                </a:tc>
                <a:extLst>
                  <a:ext uri="{0D108BD9-81ED-4DB2-BD59-A6C34878D82A}">
                    <a16:rowId xmlns:a16="http://schemas.microsoft.com/office/drawing/2014/main" val="1579012423"/>
                  </a:ext>
                </a:extLst>
              </a:tr>
              <a:tr h="814647">
                <a:tc>
                  <a:txBody>
                    <a:bodyPr/>
                    <a:lstStyle/>
                    <a:p>
                      <a:endParaRPr lang="fr-FR" noProof="0"/>
                    </a:p>
                  </a:txBody>
                  <a:tcPr>
                    <a:solidFill>
                      <a:srgbClr val="BADEFF"/>
                    </a:solidFill>
                  </a:tcPr>
                </a:tc>
                <a:tc>
                  <a:txBody>
                    <a:bodyPr/>
                    <a:lstStyle/>
                    <a:p>
                      <a:pPr algn="l"/>
                      <a:r>
                        <a:rPr lang="fr-FR" sz="2400" noProof="0">
                          <a:solidFill>
                            <a:srgbClr val="0055A5"/>
                          </a:solidFill>
                        </a:rPr>
                        <a:t>Ont-ils une grande maison?</a:t>
                      </a:r>
                    </a:p>
                  </a:txBody>
                  <a:tcPr anchor="ctr">
                    <a:solidFill>
                      <a:srgbClr val="BADEFF"/>
                    </a:solidFill>
                  </a:tcPr>
                </a:tc>
                <a:tc>
                  <a:txBody>
                    <a:bodyPr/>
                    <a:lstStyle/>
                    <a:p>
                      <a:pPr algn="l"/>
                      <a:endParaRPr lang="fr-FR" sz="2400" noProof="0">
                        <a:solidFill>
                          <a:srgbClr val="0055A5"/>
                        </a:solidFill>
                      </a:endParaRPr>
                    </a:p>
                  </a:txBody>
                  <a:tcPr anchor="ctr">
                    <a:solidFill>
                      <a:srgbClr val="BADEFF"/>
                    </a:solidFill>
                  </a:tcPr>
                </a:tc>
                <a:tc>
                  <a:txBody>
                    <a:bodyPr/>
                    <a:lstStyle/>
                    <a:p>
                      <a:pPr algn="l"/>
                      <a:r>
                        <a:rPr lang="fr-FR" sz="2400" noProof="0" dirty="0">
                          <a:solidFill>
                            <a:srgbClr val="0055A5"/>
                          </a:solidFill>
                        </a:rPr>
                        <a:t>Vous êtes français?</a:t>
                      </a:r>
                    </a:p>
                  </a:txBody>
                  <a:tcPr anchor="ctr">
                    <a:solidFill>
                      <a:srgbClr val="BADEFF"/>
                    </a:solidFill>
                  </a:tcPr>
                </a:tc>
                <a:extLst>
                  <a:ext uri="{0D108BD9-81ED-4DB2-BD59-A6C34878D82A}">
                    <a16:rowId xmlns:a16="http://schemas.microsoft.com/office/drawing/2014/main" val="1134044214"/>
                  </a:ext>
                </a:extLst>
              </a:tr>
              <a:tr h="798022">
                <a:tc>
                  <a:txBody>
                    <a:bodyPr/>
                    <a:lstStyle/>
                    <a:p>
                      <a:endParaRPr lang="fr-FR" noProof="0"/>
                    </a:p>
                  </a:txBody>
                  <a:tcPr>
                    <a:solidFill>
                      <a:srgbClr val="FFF6D4"/>
                    </a:solidFill>
                  </a:tcPr>
                </a:tc>
                <a:tc>
                  <a:txBody>
                    <a:bodyPr/>
                    <a:lstStyle/>
                    <a:p>
                      <a:pPr algn="l"/>
                      <a:r>
                        <a:rPr lang="fr-FR" sz="2400" noProof="0">
                          <a:solidFill>
                            <a:srgbClr val="0055A5"/>
                          </a:solidFill>
                        </a:rPr>
                        <a:t>Sont-elles anglaises?</a:t>
                      </a:r>
                    </a:p>
                  </a:txBody>
                  <a:tcPr anchor="ctr">
                    <a:solidFill>
                      <a:srgbClr val="FFF6D4"/>
                    </a:solidFill>
                  </a:tcPr>
                </a:tc>
                <a:tc>
                  <a:txBody>
                    <a:bodyPr/>
                    <a:lstStyle/>
                    <a:p>
                      <a:pPr algn="l"/>
                      <a:endParaRPr lang="fr-FR" sz="2400" noProof="0">
                        <a:solidFill>
                          <a:srgbClr val="0055A5"/>
                        </a:solidFill>
                      </a:endParaRPr>
                    </a:p>
                  </a:txBody>
                  <a:tcPr anchor="ctr">
                    <a:solidFill>
                      <a:srgbClr val="FFF6D4"/>
                    </a:solidFill>
                  </a:tcPr>
                </a:tc>
                <a:tc>
                  <a:txBody>
                    <a:bodyPr/>
                    <a:lstStyle/>
                    <a:p>
                      <a:pPr algn="l"/>
                      <a:r>
                        <a:rPr lang="fr-FR" sz="2400" noProof="0" dirty="0">
                          <a:solidFill>
                            <a:srgbClr val="0055A5"/>
                          </a:solidFill>
                        </a:rPr>
                        <a:t>Parle-t-il italien?</a:t>
                      </a:r>
                    </a:p>
                  </a:txBody>
                  <a:tcPr anchor="ctr">
                    <a:solidFill>
                      <a:srgbClr val="FFF6D4"/>
                    </a:solidFill>
                  </a:tcPr>
                </a:tc>
                <a:extLst>
                  <a:ext uri="{0D108BD9-81ED-4DB2-BD59-A6C34878D82A}">
                    <a16:rowId xmlns:a16="http://schemas.microsoft.com/office/drawing/2014/main" val="3319412625"/>
                  </a:ext>
                </a:extLst>
              </a:tr>
              <a:tr h="798022">
                <a:tc>
                  <a:txBody>
                    <a:bodyPr/>
                    <a:lstStyle/>
                    <a:p>
                      <a:endParaRPr lang="fr-FR" noProof="0"/>
                    </a:p>
                  </a:txBody>
                  <a:tcPr>
                    <a:solidFill>
                      <a:srgbClr val="BADEFF"/>
                    </a:solidFill>
                  </a:tcPr>
                </a:tc>
                <a:tc>
                  <a:txBody>
                    <a:bodyPr/>
                    <a:lstStyle/>
                    <a:p>
                      <a:pPr algn="l"/>
                      <a:r>
                        <a:rPr lang="fr-FR" sz="2400" noProof="0">
                          <a:solidFill>
                            <a:srgbClr val="0055A5"/>
                          </a:solidFill>
                        </a:rPr>
                        <a:t>Ils écoutent le professeur?</a:t>
                      </a:r>
                    </a:p>
                  </a:txBody>
                  <a:tcPr anchor="ctr">
                    <a:solidFill>
                      <a:srgbClr val="BADEFF"/>
                    </a:solidFill>
                  </a:tcPr>
                </a:tc>
                <a:tc>
                  <a:txBody>
                    <a:bodyPr/>
                    <a:lstStyle/>
                    <a:p>
                      <a:pPr algn="l"/>
                      <a:endParaRPr lang="fr-FR" sz="2400" noProof="0">
                        <a:solidFill>
                          <a:srgbClr val="0055A5"/>
                        </a:solidFill>
                      </a:endParaRPr>
                    </a:p>
                  </a:txBody>
                  <a:tcPr anchor="ctr">
                    <a:solidFill>
                      <a:srgbClr val="BADEFF"/>
                    </a:solidFill>
                  </a:tcPr>
                </a:tc>
                <a:tc>
                  <a:txBody>
                    <a:bodyPr/>
                    <a:lstStyle/>
                    <a:p>
                      <a:pPr algn="l"/>
                      <a:r>
                        <a:rPr lang="fr-FR" sz="2400" noProof="0" dirty="0">
                          <a:solidFill>
                            <a:srgbClr val="0055A5"/>
                          </a:solidFill>
                        </a:rPr>
                        <a:t>Choisit-elle un livre?</a:t>
                      </a:r>
                    </a:p>
                  </a:txBody>
                  <a:tcPr anchor="ctr">
                    <a:solidFill>
                      <a:srgbClr val="BADEFF"/>
                    </a:solidFill>
                  </a:tcPr>
                </a:tc>
                <a:extLst>
                  <a:ext uri="{0D108BD9-81ED-4DB2-BD59-A6C34878D82A}">
                    <a16:rowId xmlns:a16="http://schemas.microsoft.com/office/drawing/2014/main" val="1907435883"/>
                  </a:ext>
                </a:extLst>
              </a:tr>
            </a:tbl>
          </a:graphicData>
        </a:graphic>
      </p:graphicFrame>
      <p:sp>
        <p:nvSpPr>
          <p:cNvPr id="3" name="Title 2">
            <a:extLst>
              <a:ext uri="{FF2B5EF4-FFF2-40B4-BE49-F238E27FC236}">
                <a16:creationId xmlns:a16="http://schemas.microsoft.com/office/drawing/2014/main" id="{3E8506EA-2D6C-DF75-3013-6D688F1E8107}"/>
              </a:ext>
            </a:extLst>
          </p:cNvPr>
          <p:cNvSpPr>
            <a:spLocks noGrp="1"/>
          </p:cNvSpPr>
          <p:nvPr>
            <p:ph type="title"/>
          </p:nvPr>
        </p:nvSpPr>
        <p:spPr>
          <a:xfrm>
            <a:off x="-1" y="213557"/>
            <a:ext cx="5521569" cy="647577"/>
          </a:xfrm>
        </p:spPr>
        <p:txBody>
          <a:bodyPr>
            <a:normAutofit/>
          </a:bodyPr>
          <a:lstStyle/>
          <a:p>
            <a:r>
              <a:rPr lang="fr-FR" dirty="0"/>
              <a:t>La liaison</a:t>
            </a:r>
          </a:p>
        </p:txBody>
      </p:sp>
      <p:sp>
        <p:nvSpPr>
          <p:cNvPr id="7" name="Text Placeholder 6">
            <a:extLst>
              <a:ext uri="{FF2B5EF4-FFF2-40B4-BE49-F238E27FC236}">
                <a16:creationId xmlns:a16="http://schemas.microsoft.com/office/drawing/2014/main" id="{67AF9B2A-AC23-D672-A782-9A7BF531E0CD}"/>
              </a:ext>
            </a:extLst>
          </p:cNvPr>
          <p:cNvSpPr>
            <a:spLocks noGrp="1"/>
          </p:cNvSpPr>
          <p:nvPr>
            <p:ph type="body" sz="quarter" idx="10"/>
          </p:nvPr>
        </p:nvSpPr>
        <p:spPr>
          <a:xfrm>
            <a:off x="608611" y="1100017"/>
            <a:ext cx="9373590" cy="529389"/>
          </a:xfrm>
        </p:spPr>
        <p:txBody>
          <a:bodyPr>
            <a:normAutofit/>
          </a:bodyPr>
          <a:lstStyle/>
          <a:p>
            <a:r>
              <a:rPr lang="fr-FR" dirty="0">
                <a:solidFill>
                  <a:srgbClr val="0055A5"/>
                </a:solidFill>
              </a:rPr>
              <a:t>Lis les phrases avec un(e) partenaire. Attention aux liaisons !</a:t>
            </a:r>
          </a:p>
          <a:p>
            <a:endParaRPr lang="fr-FR" dirty="0">
              <a:solidFill>
                <a:srgbClr val="0055A5"/>
              </a:solidFill>
            </a:endParaRPr>
          </a:p>
          <a:p>
            <a:endParaRPr lang="fr-FR" dirty="0">
              <a:solidFill>
                <a:srgbClr val="0055A5"/>
              </a:solidFill>
            </a:endParaRPr>
          </a:p>
        </p:txBody>
      </p:sp>
      <p:sp>
        <p:nvSpPr>
          <p:cNvPr id="9" name="Rectangle: Rounded Corners 8">
            <a:hlinkClick r:id="" action="ppaction://noaction">
              <a:snd r:embed="rId3" name="choisit-elle un livre.wav"/>
            </a:hlinkClick>
            <a:extLst>
              <a:ext uri="{FF2B5EF4-FFF2-40B4-BE49-F238E27FC236}">
                <a16:creationId xmlns:a16="http://schemas.microsoft.com/office/drawing/2014/main" id="{69CEAADF-969D-97CA-F598-EAB8B006C5B3}"/>
              </a:ext>
            </a:extLst>
          </p:cNvPr>
          <p:cNvSpPr/>
          <p:nvPr/>
        </p:nvSpPr>
        <p:spPr>
          <a:xfrm>
            <a:off x="6063545" y="5150228"/>
            <a:ext cx="535919" cy="539258"/>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10</a:t>
            </a:r>
          </a:p>
        </p:txBody>
      </p:sp>
      <p:sp>
        <p:nvSpPr>
          <p:cNvPr id="10" name="Rectangle: Rounded Corners 9">
            <a:hlinkClick r:id="" action="ppaction://noaction">
              <a:snd r:embed="rId4" name="parle-t-il italien.wav"/>
            </a:hlinkClick>
            <a:extLst>
              <a:ext uri="{FF2B5EF4-FFF2-40B4-BE49-F238E27FC236}">
                <a16:creationId xmlns:a16="http://schemas.microsoft.com/office/drawing/2014/main" id="{03147F67-D1F1-47F3-1285-861D7BECD1DB}"/>
              </a:ext>
            </a:extLst>
          </p:cNvPr>
          <p:cNvSpPr/>
          <p:nvPr/>
        </p:nvSpPr>
        <p:spPr>
          <a:xfrm>
            <a:off x="6063545" y="4334877"/>
            <a:ext cx="535919" cy="539258"/>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9</a:t>
            </a:r>
          </a:p>
        </p:txBody>
      </p:sp>
      <p:sp>
        <p:nvSpPr>
          <p:cNvPr id="11" name="Rectangle: Rounded Corners 10">
            <a:hlinkClick r:id="" action="ppaction://noaction">
              <a:snd r:embed="rId5" name="vous-etes francais.wav"/>
            </a:hlinkClick>
            <a:extLst>
              <a:ext uri="{FF2B5EF4-FFF2-40B4-BE49-F238E27FC236}">
                <a16:creationId xmlns:a16="http://schemas.microsoft.com/office/drawing/2014/main" id="{4DDBEFA2-46F4-94B3-5999-DDB40BBCC664}"/>
              </a:ext>
            </a:extLst>
          </p:cNvPr>
          <p:cNvSpPr/>
          <p:nvPr/>
        </p:nvSpPr>
        <p:spPr>
          <a:xfrm>
            <a:off x="6063545" y="3537454"/>
            <a:ext cx="535919" cy="539258"/>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8</a:t>
            </a:r>
          </a:p>
        </p:txBody>
      </p:sp>
      <p:sp>
        <p:nvSpPr>
          <p:cNvPr id="12" name="Rectangle: Rounded Corners 11">
            <a:hlinkClick r:id="" action="ppaction://noaction">
              <a:snd r:embed="rId6" name="nous allons en france.wav"/>
            </a:hlinkClick>
            <a:extLst>
              <a:ext uri="{FF2B5EF4-FFF2-40B4-BE49-F238E27FC236}">
                <a16:creationId xmlns:a16="http://schemas.microsoft.com/office/drawing/2014/main" id="{CB60A1DF-2860-D79F-4D18-8F6F37D3C8FD}"/>
              </a:ext>
            </a:extLst>
          </p:cNvPr>
          <p:cNvSpPr/>
          <p:nvPr/>
        </p:nvSpPr>
        <p:spPr>
          <a:xfrm>
            <a:off x="6063545" y="2737450"/>
            <a:ext cx="535919" cy="539258"/>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7</a:t>
            </a:r>
          </a:p>
        </p:txBody>
      </p:sp>
      <p:sp>
        <p:nvSpPr>
          <p:cNvPr id="13" name="Rectangle: Rounded Corners 12">
            <a:hlinkClick r:id="" action="ppaction://noaction">
              <a:snd r:embed="rId7" name="elles-organisent un voyage.wav"/>
            </a:hlinkClick>
            <a:extLst>
              <a:ext uri="{FF2B5EF4-FFF2-40B4-BE49-F238E27FC236}">
                <a16:creationId xmlns:a16="http://schemas.microsoft.com/office/drawing/2014/main" id="{4AEC2D9A-F3D0-CDC9-9EA6-6481A6730694}"/>
              </a:ext>
            </a:extLst>
          </p:cNvPr>
          <p:cNvSpPr/>
          <p:nvPr/>
        </p:nvSpPr>
        <p:spPr>
          <a:xfrm>
            <a:off x="6063545" y="1930668"/>
            <a:ext cx="535919" cy="539258"/>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6</a:t>
            </a:r>
          </a:p>
        </p:txBody>
      </p:sp>
      <p:sp>
        <p:nvSpPr>
          <p:cNvPr id="17" name="Rectangle: Rounded Corners 16">
            <a:hlinkClick r:id="" action="ppaction://noaction">
              <a:snd r:embed="rId8" name="ils-ecoutent le professeur.wav"/>
            </a:hlinkClick>
            <a:extLst>
              <a:ext uri="{FF2B5EF4-FFF2-40B4-BE49-F238E27FC236}">
                <a16:creationId xmlns:a16="http://schemas.microsoft.com/office/drawing/2014/main" id="{7CBE00A4-F7E9-8C26-4386-ADD34ED8AAFB}"/>
              </a:ext>
            </a:extLst>
          </p:cNvPr>
          <p:cNvSpPr/>
          <p:nvPr/>
        </p:nvSpPr>
        <p:spPr>
          <a:xfrm>
            <a:off x="755750" y="5150228"/>
            <a:ext cx="535919" cy="539258"/>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5</a:t>
            </a:r>
          </a:p>
        </p:txBody>
      </p:sp>
      <p:sp>
        <p:nvSpPr>
          <p:cNvPr id="18" name="Rectangle: Rounded Corners 17">
            <a:hlinkClick r:id="" action="ppaction://noaction">
              <a:snd r:embed="rId9" name="sont-elles anglaises.wav"/>
            </a:hlinkClick>
            <a:extLst>
              <a:ext uri="{FF2B5EF4-FFF2-40B4-BE49-F238E27FC236}">
                <a16:creationId xmlns:a16="http://schemas.microsoft.com/office/drawing/2014/main" id="{7C463682-718F-E9F4-7B15-6B5D1E191733}"/>
              </a:ext>
            </a:extLst>
          </p:cNvPr>
          <p:cNvSpPr/>
          <p:nvPr/>
        </p:nvSpPr>
        <p:spPr>
          <a:xfrm>
            <a:off x="755750" y="4334877"/>
            <a:ext cx="535919" cy="539258"/>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4</a:t>
            </a:r>
          </a:p>
        </p:txBody>
      </p:sp>
      <p:sp>
        <p:nvSpPr>
          <p:cNvPr id="19" name="Rectangle: Rounded Corners 18">
            <a:hlinkClick r:id="" action="ppaction://noaction">
              <a:snd r:embed="rId10" name="ont-ils une grande maison.wav"/>
            </a:hlinkClick>
            <a:extLst>
              <a:ext uri="{FF2B5EF4-FFF2-40B4-BE49-F238E27FC236}">
                <a16:creationId xmlns:a16="http://schemas.microsoft.com/office/drawing/2014/main" id="{021D22BE-EAE2-BA62-D33C-B485C77B53BC}"/>
              </a:ext>
            </a:extLst>
          </p:cNvPr>
          <p:cNvSpPr/>
          <p:nvPr/>
        </p:nvSpPr>
        <p:spPr>
          <a:xfrm>
            <a:off x="755750" y="3537454"/>
            <a:ext cx="535919" cy="539258"/>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3</a:t>
            </a:r>
          </a:p>
        </p:txBody>
      </p:sp>
      <p:sp>
        <p:nvSpPr>
          <p:cNvPr id="20" name="Rectangle: Rounded Corners 19">
            <a:hlinkClick r:id="" action="ppaction://noaction">
              <a:snd r:embed="rId11" name="a-t-elle un frere.wav"/>
            </a:hlinkClick>
            <a:extLst>
              <a:ext uri="{FF2B5EF4-FFF2-40B4-BE49-F238E27FC236}">
                <a16:creationId xmlns:a16="http://schemas.microsoft.com/office/drawing/2014/main" id="{24C929DC-0E49-55F2-8221-66A11F19CCCC}"/>
              </a:ext>
            </a:extLst>
          </p:cNvPr>
          <p:cNvSpPr/>
          <p:nvPr/>
        </p:nvSpPr>
        <p:spPr>
          <a:xfrm>
            <a:off x="755750" y="2737450"/>
            <a:ext cx="535919" cy="539258"/>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2</a:t>
            </a:r>
          </a:p>
        </p:txBody>
      </p:sp>
      <p:sp>
        <p:nvSpPr>
          <p:cNvPr id="21" name="Rectangle: Rounded Corners 20">
            <a:hlinkClick r:id="" action="ppaction://noaction">
              <a:snd r:embed="rId12" name="Fait-il les magasins.wav"/>
            </a:hlinkClick>
            <a:extLst>
              <a:ext uri="{FF2B5EF4-FFF2-40B4-BE49-F238E27FC236}">
                <a16:creationId xmlns:a16="http://schemas.microsoft.com/office/drawing/2014/main" id="{AA5F2A51-3EA2-6E2A-098E-AD351E621987}"/>
              </a:ext>
            </a:extLst>
          </p:cNvPr>
          <p:cNvSpPr/>
          <p:nvPr/>
        </p:nvSpPr>
        <p:spPr>
          <a:xfrm>
            <a:off x="755750" y="1930668"/>
            <a:ext cx="535919" cy="539258"/>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1</a:t>
            </a:r>
          </a:p>
        </p:txBody>
      </p:sp>
      <p:sp>
        <p:nvSpPr>
          <p:cNvPr id="2" name="Arc 1">
            <a:extLst>
              <a:ext uri="{FF2B5EF4-FFF2-40B4-BE49-F238E27FC236}">
                <a16:creationId xmlns:a16="http://schemas.microsoft.com/office/drawing/2014/main" id="{D1386932-840B-74F5-6582-1972A9F657D6}"/>
              </a:ext>
            </a:extLst>
          </p:cNvPr>
          <p:cNvSpPr/>
          <p:nvPr/>
        </p:nvSpPr>
        <p:spPr>
          <a:xfrm rot="7614976">
            <a:off x="1821459" y="1899237"/>
            <a:ext cx="439616" cy="597877"/>
          </a:xfrm>
          <a:prstGeom prst="arc">
            <a:avLst/>
          </a:prstGeom>
          <a:ln w="571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6" name="Arc 5">
            <a:extLst>
              <a:ext uri="{FF2B5EF4-FFF2-40B4-BE49-F238E27FC236}">
                <a16:creationId xmlns:a16="http://schemas.microsoft.com/office/drawing/2014/main" id="{C927ADFF-CA74-7162-A933-40006B33F1E6}"/>
              </a:ext>
            </a:extLst>
          </p:cNvPr>
          <p:cNvSpPr/>
          <p:nvPr/>
        </p:nvSpPr>
        <p:spPr>
          <a:xfrm rot="7614976">
            <a:off x="1821459" y="2762382"/>
            <a:ext cx="439616" cy="597877"/>
          </a:xfrm>
          <a:prstGeom prst="arc">
            <a:avLst/>
          </a:prstGeom>
          <a:ln w="571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5" name="Arc 14">
            <a:extLst>
              <a:ext uri="{FF2B5EF4-FFF2-40B4-BE49-F238E27FC236}">
                <a16:creationId xmlns:a16="http://schemas.microsoft.com/office/drawing/2014/main" id="{B770E99A-37A6-239C-F764-6B5340D8261B}"/>
              </a:ext>
            </a:extLst>
          </p:cNvPr>
          <p:cNvSpPr/>
          <p:nvPr/>
        </p:nvSpPr>
        <p:spPr>
          <a:xfrm rot="7614976">
            <a:off x="1821461" y="3562386"/>
            <a:ext cx="439616" cy="597877"/>
          </a:xfrm>
          <a:prstGeom prst="arc">
            <a:avLst/>
          </a:prstGeom>
          <a:ln w="571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3" name="Arc 22">
            <a:extLst>
              <a:ext uri="{FF2B5EF4-FFF2-40B4-BE49-F238E27FC236}">
                <a16:creationId xmlns:a16="http://schemas.microsoft.com/office/drawing/2014/main" id="{E8376F3C-7DEF-AD95-7B58-C01B085AA34F}"/>
              </a:ext>
            </a:extLst>
          </p:cNvPr>
          <p:cNvSpPr/>
          <p:nvPr/>
        </p:nvSpPr>
        <p:spPr>
          <a:xfrm rot="7614976">
            <a:off x="1996351" y="4391234"/>
            <a:ext cx="439616" cy="597877"/>
          </a:xfrm>
          <a:prstGeom prst="arc">
            <a:avLst/>
          </a:prstGeom>
          <a:ln w="571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5" name="Arc 24">
            <a:extLst>
              <a:ext uri="{FF2B5EF4-FFF2-40B4-BE49-F238E27FC236}">
                <a16:creationId xmlns:a16="http://schemas.microsoft.com/office/drawing/2014/main" id="{B4D85E7B-CBE6-DF0E-0571-4ACA46904EC6}"/>
              </a:ext>
            </a:extLst>
          </p:cNvPr>
          <p:cNvSpPr/>
          <p:nvPr/>
        </p:nvSpPr>
        <p:spPr>
          <a:xfrm rot="7614976">
            <a:off x="1682109" y="5176036"/>
            <a:ext cx="439616" cy="597877"/>
          </a:xfrm>
          <a:prstGeom prst="arc">
            <a:avLst/>
          </a:prstGeom>
          <a:ln w="571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7" name="Arc 26">
            <a:extLst>
              <a:ext uri="{FF2B5EF4-FFF2-40B4-BE49-F238E27FC236}">
                <a16:creationId xmlns:a16="http://schemas.microsoft.com/office/drawing/2014/main" id="{8EB02712-F671-2FB2-82E6-07E053D00508}"/>
              </a:ext>
            </a:extLst>
          </p:cNvPr>
          <p:cNvSpPr/>
          <p:nvPr/>
        </p:nvSpPr>
        <p:spPr>
          <a:xfrm rot="7614976">
            <a:off x="7244469" y="1987026"/>
            <a:ext cx="439616" cy="597877"/>
          </a:xfrm>
          <a:prstGeom prst="arc">
            <a:avLst/>
          </a:prstGeom>
          <a:ln w="571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9" name="Arc 28">
            <a:extLst>
              <a:ext uri="{FF2B5EF4-FFF2-40B4-BE49-F238E27FC236}">
                <a16:creationId xmlns:a16="http://schemas.microsoft.com/office/drawing/2014/main" id="{2A4B2C78-1F94-662E-8866-59F3756A20F2}"/>
              </a:ext>
            </a:extLst>
          </p:cNvPr>
          <p:cNvSpPr/>
          <p:nvPr/>
        </p:nvSpPr>
        <p:spPr>
          <a:xfrm rot="7614976">
            <a:off x="7394828" y="2736756"/>
            <a:ext cx="439616" cy="597877"/>
          </a:xfrm>
          <a:prstGeom prst="arc">
            <a:avLst/>
          </a:prstGeom>
          <a:ln w="571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2" name="Arc 31">
            <a:extLst>
              <a:ext uri="{FF2B5EF4-FFF2-40B4-BE49-F238E27FC236}">
                <a16:creationId xmlns:a16="http://schemas.microsoft.com/office/drawing/2014/main" id="{430423B1-E03E-2714-16A1-20E40ACCD00F}"/>
              </a:ext>
            </a:extLst>
          </p:cNvPr>
          <p:cNvSpPr/>
          <p:nvPr/>
        </p:nvSpPr>
        <p:spPr>
          <a:xfrm rot="7614976">
            <a:off x="7394827" y="3562385"/>
            <a:ext cx="439616" cy="597877"/>
          </a:xfrm>
          <a:prstGeom prst="arc">
            <a:avLst/>
          </a:prstGeom>
          <a:ln w="571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3" name="Arc 32">
            <a:extLst>
              <a:ext uri="{FF2B5EF4-FFF2-40B4-BE49-F238E27FC236}">
                <a16:creationId xmlns:a16="http://schemas.microsoft.com/office/drawing/2014/main" id="{C7E1ADE4-BCF2-89B1-0CA4-93F4621F4B07}"/>
              </a:ext>
            </a:extLst>
          </p:cNvPr>
          <p:cNvSpPr/>
          <p:nvPr/>
        </p:nvSpPr>
        <p:spPr>
          <a:xfrm rot="7614976">
            <a:off x="7615501" y="4359808"/>
            <a:ext cx="439616" cy="597877"/>
          </a:xfrm>
          <a:prstGeom prst="arc">
            <a:avLst/>
          </a:prstGeom>
          <a:ln w="571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4" name="Arc 33">
            <a:extLst>
              <a:ext uri="{FF2B5EF4-FFF2-40B4-BE49-F238E27FC236}">
                <a16:creationId xmlns:a16="http://schemas.microsoft.com/office/drawing/2014/main" id="{A6D7C502-B40A-3BCA-9F54-751D32AA5084}"/>
              </a:ext>
            </a:extLst>
          </p:cNvPr>
          <p:cNvSpPr/>
          <p:nvPr/>
        </p:nvSpPr>
        <p:spPr>
          <a:xfrm rot="7614976">
            <a:off x="7615501" y="5163451"/>
            <a:ext cx="439616" cy="597877"/>
          </a:xfrm>
          <a:prstGeom prst="arc">
            <a:avLst/>
          </a:prstGeom>
          <a:ln w="571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4" name="Rounded Rectangle 46">
            <a:extLst>
              <a:ext uri="{FF2B5EF4-FFF2-40B4-BE49-F238E27FC236}">
                <a16:creationId xmlns:a16="http://schemas.microsoft.com/office/drawing/2014/main" id="{E485BA3E-D813-E0CA-E2C6-C653343A98B7}"/>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lire/parler</a:t>
            </a:r>
          </a:p>
        </p:txBody>
      </p:sp>
    </p:spTree>
    <p:extLst>
      <p:ext uri="{BB962C8B-B14F-4D97-AF65-F5344CB8AC3E}">
        <p14:creationId xmlns:p14="http://schemas.microsoft.com/office/powerpoint/2010/main" val="801382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15" grpId="0" animBg="1"/>
      <p:bldP spid="23" grpId="0" animBg="1"/>
      <p:bldP spid="25" grpId="0" animBg="1"/>
      <p:bldP spid="27" grpId="0" animBg="1"/>
      <p:bldP spid="29" grpId="0" animBg="1"/>
      <p:bldP spid="32" grpId="0" animBg="1"/>
      <p:bldP spid="33" grpId="0" animBg="1"/>
      <p:bldP spid="3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7EF1892-5F11-EB1C-B97B-533E01BECE5B}"/>
              </a:ext>
            </a:extLst>
          </p:cNvPr>
          <p:cNvSpPr>
            <a:spLocks noGrp="1"/>
          </p:cNvSpPr>
          <p:nvPr>
            <p:ph type="body" sz="quarter" idx="10"/>
          </p:nvPr>
        </p:nvSpPr>
        <p:spPr>
          <a:xfrm>
            <a:off x="373063" y="1065213"/>
            <a:ext cx="5143317" cy="5105400"/>
          </a:xfrm>
        </p:spPr>
        <p:txBody>
          <a:bodyPr>
            <a:normAutofit/>
          </a:bodyPr>
          <a:lstStyle/>
          <a:p>
            <a:pPr marL="457200" indent="-457200">
              <a:buAutoNum type="alphaUcPeriod"/>
            </a:pPr>
            <a:endParaRPr lang="fr-FR" dirty="0"/>
          </a:p>
          <a:p>
            <a:br>
              <a:rPr lang="en-GB" dirty="0"/>
            </a:br>
            <a:endParaRPr lang="fr-FR" dirty="0"/>
          </a:p>
          <a:p>
            <a:endParaRPr lang="fr-FR" dirty="0"/>
          </a:p>
          <a:p>
            <a:endParaRPr lang="fr-FR" dirty="0"/>
          </a:p>
        </p:txBody>
      </p:sp>
      <p:sp>
        <p:nvSpPr>
          <p:cNvPr id="3" name="Title 2">
            <a:extLst>
              <a:ext uri="{FF2B5EF4-FFF2-40B4-BE49-F238E27FC236}">
                <a16:creationId xmlns:a16="http://schemas.microsoft.com/office/drawing/2014/main" id="{A6E2D9FD-98B4-4747-4416-58E77D251F12}"/>
              </a:ext>
            </a:extLst>
          </p:cNvPr>
          <p:cNvSpPr>
            <a:spLocks noGrp="1"/>
          </p:cNvSpPr>
          <p:nvPr>
            <p:ph type="title"/>
          </p:nvPr>
        </p:nvSpPr>
        <p:spPr/>
        <p:txBody>
          <a:bodyPr/>
          <a:lstStyle/>
          <a:p>
            <a:r>
              <a:rPr lang="fr-FR" dirty="0"/>
              <a:t>Vocabulaire</a:t>
            </a:r>
          </a:p>
        </p:txBody>
      </p:sp>
      <p:graphicFrame>
        <p:nvGraphicFramePr>
          <p:cNvPr id="5" name="Table 5">
            <a:extLst>
              <a:ext uri="{FF2B5EF4-FFF2-40B4-BE49-F238E27FC236}">
                <a16:creationId xmlns:a16="http://schemas.microsoft.com/office/drawing/2014/main" id="{FBB8FD79-6BD8-7314-912C-06A8A200FD9C}"/>
              </a:ext>
            </a:extLst>
          </p:cNvPr>
          <p:cNvGraphicFramePr>
            <a:graphicFrameLocks noGrp="1"/>
          </p:cNvGraphicFramePr>
          <p:nvPr>
            <p:extLst>
              <p:ext uri="{D42A27DB-BD31-4B8C-83A1-F6EECF244321}">
                <p14:modId xmlns:p14="http://schemas.microsoft.com/office/powerpoint/2010/main" val="1595865586"/>
              </p:ext>
            </p:extLst>
          </p:nvPr>
        </p:nvGraphicFramePr>
        <p:xfrm>
          <a:off x="614948" y="1109329"/>
          <a:ext cx="10983494" cy="5061287"/>
        </p:xfrm>
        <a:graphic>
          <a:graphicData uri="http://schemas.openxmlformats.org/drawingml/2006/table">
            <a:tbl>
              <a:tblPr bandRow="1">
                <a:tableStyleId>{5C22544A-7EE6-4342-B048-85BDC9FD1C3A}</a:tableStyleId>
              </a:tblPr>
              <a:tblGrid>
                <a:gridCol w="830988">
                  <a:extLst>
                    <a:ext uri="{9D8B030D-6E8A-4147-A177-3AD203B41FA5}">
                      <a16:colId xmlns:a16="http://schemas.microsoft.com/office/drawing/2014/main" val="3752318719"/>
                    </a:ext>
                  </a:extLst>
                </a:gridCol>
                <a:gridCol w="4660759">
                  <a:extLst>
                    <a:ext uri="{9D8B030D-6E8A-4147-A177-3AD203B41FA5}">
                      <a16:colId xmlns:a16="http://schemas.microsoft.com/office/drawing/2014/main" val="799863805"/>
                    </a:ext>
                  </a:extLst>
                </a:gridCol>
                <a:gridCol w="855579">
                  <a:extLst>
                    <a:ext uri="{9D8B030D-6E8A-4147-A177-3AD203B41FA5}">
                      <a16:colId xmlns:a16="http://schemas.microsoft.com/office/drawing/2014/main" val="133605103"/>
                    </a:ext>
                  </a:extLst>
                </a:gridCol>
                <a:gridCol w="4636168">
                  <a:extLst>
                    <a:ext uri="{9D8B030D-6E8A-4147-A177-3AD203B41FA5}">
                      <a16:colId xmlns:a16="http://schemas.microsoft.com/office/drawing/2014/main" val="3637409008"/>
                    </a:ext>
                  </a:extLst>
                </a:gridCol>
              </a:tblGrid>
              <a:tr h="723041">
                <a:tc>
                  <a:txBody>
                    <a:bodyPr/>
                    <a:lstStyle/>
                    <a:p>
                      <a:pPr algn="ctr"/>
                      <a:r>
                        <a:rPr lang="en-GB" sz="2400" b="1" dirty="0">
                          <a:solidFill>
                            <a:schemeClr val="tx2"/>
                          </a:solidFill>
                        </a:rPr>
                        <a:t>A</a:t>
                      </a:r>
                    </a:p>
                  </a:txBody>
                  <a:tcPr anchor="ctr">
                    <a:solidFill>
                      <a:srgbClr val="BADEFF"/>
                    </a:solidFill>
                  </a:tcPr>
                </a:tc>
                <a:tc>
                  <a:txBody>
                    <a:bodyPr/>
                    <a:lstStyle/>
                    <a:p>
                      <a:pPr algn="ctr"/>
                      <a:r>
                        <a:rPr lang="en-GB" sz="2400" dirty="0">
                          <a:solidFill>
                            <a:schemeClr val="tx2"/>
                          </a:solidFill>
                        </a:rPr>
                        <a:t>nobody</a:t>
                      </a:r>
                    </a:p>
                  </a:txBody>
                  <a:tcPr anchor="ctr">
                    <a:solidFill>
                      <a:srgbClr val="BADEFF"/>
                    </a:solidFill>
                  </a:tcPr>
                </a:tc>
                <a:tc>
                  <a:txBody>
                    <a:bodyPr/>
                    <a:lstStyle/>
                    <a:p>
                      <a:pPr algn="ctr"/>
                      <a:endParaRPr lang="en-GB" sz="2400" dirty="0"/>
                    </a:p>
                  </a:txBody>
                  <a:tcPr anchor="ctr">
                    <a:solidFill>
                      <a:srgbClr val="BADEFF"/>
                    </a:solidFill>
                  </a:tcPr>
                </a:tc>
                <a:tc>
                  <a:txBody>
                    <a:bodyPr/>
                    <a:lstStyle/>
                    <a:p>
                      <a:pPr algn="l"/>
                      <a:r>
                        <a:rPr lang="fr-FR" sz="2400" noProof="0" dirty="0">
                          <a:solidFill>
                            <a:schemeClr val="tx2"/>
                          </a:solidFill>
                        </a:rPr>
                        <a:t>F. quelqu’un</a:t>
                      </a:r>
                    </a:p>
                  </a:txBody>
                  <a:tcPr anchor="ctr">
                    <a:solidFill>
                      <a:srgbClr val="BADEFF"/>
                    </a:solidFill>
                  </a:tcPr>
                </a:tc>
                <a:extLst>
                  <a:ext uri="{0D108BD9-81ED-4DB2-BD59-A6C34878D82A}">
                    <a16:rowId xmlns:a16="http://schemas.microsoft.com/office/drawing/2014/main" val="3197621017"/>
                  </a:ext>
                </a:extLst>
              </a:tr>
              <a:tr h="723041">
                <a:tc>
                  <a:txBody>
                    <a:bodyPr/>
                    <a:lstStyle/>
                    <a:p>
                      <a:pPr algn="ctr"/>
                      <a:r>
                        <a:rPr lang="en-GB" sz="2400" b="1" dirty="0">
                          <a:solidFill>
                            <a:schemeClr val="tx2"/>
                          </a:solidFill>
                        </a:rPr>
                        <a:t>B</a:t>
                      </a:r>
                    </a:p>
                  </a:txBody>
                  <a:tcPr anchor="ctr">
                    <a:solidFill>
                      <a:srgbClr val="FFF6D4"/>
                    </a:solidFill>
                  </a:tcPr>
                </a:tc>
                <a:tc>
                  <a:txBody>
                    <a:bodyPr/>
                    <a:lstStyle/>
                    <a:p>
                      <a:pPr algn="ctr"/>
                      <a:r>
                        <a:rPr lang="en-GB" sz="2400" dirty="0">
                          <a:solidFill>
                            <a:schemeClr val="tx2"/>
                          </a:solidFill>
                        </a:rPr>
                        <a:t>available</a:t>
                      </a:r>
                    </a:p>
                  </a:txBody>
                  <a:tcPr anchor="ctr">
                    <a:solidFill>
                      <a:srgbClr val="FFF6D4"/>
                    </a:solidFill>
                  </a:tcPr>
                </a:tc>
                <a:tc>
                  <a:txBody>
                    <a:bodyPr/>
                    <a:lstStyle/>
                    <a:p>
                      <a:pPr algn="ctr"/>
                      <a:endParaRPr lang="en-GB" sz="2400"/>
                    </a:p>
                  </a:txBody>
                  <a:tcPr anchor="ctr">
                    <a:solidFill>
                      <a:srgbClr val="FFF6D4"/>
                    </a:solidFill>
                  </a:tcPr>
                </a:tc>
                <a:tc>
                  <a:txBody>
                    <a:bodyPr/>
                    <a:lstStyle/>
                    <a:p>
                      <a:pPr algn="l"/>
                      <a:r>
                        <a:rPr lang="fr-FR" sz="2400" noProof="0" dirty="0">
                          <a:solidFill>
                            <a:schemeClr val="tx2"/>
                          </a:solidFill>
                        </a:rPr>
                        <a:t>C. récent</a:t>
                      </a:r>
                    </a:p>
                  </a:txBody>
                  <a:tcPr anchor="ctr">
                    <a:solidFill>
                      <a:srgbClr val="FFF6D4"/>
                    </a:solidFill>
                  </a:tcPr>
                </a:tc>
                <a:extLst>
                  <a:ext uri="{0D108BD9-81ED-4DB2-BD59-A6C34878D82A}">
                    <a16:rowId xmlns:a16="http://schemas.microsoft.com/office/drawing/2014/main" val="901713757"/>
                  </a:ext>
                </a:extLst>
              </a:tr>
              <a:tr h="723041">
                <a:tc>
                  <a:txBody>
                    <a:bodyPr/>
                    <a:lstStyle/>
                    <a:p>
                      <a:pPr algn="ctr"/>
                      <a:r>
                        <a:rPr lang="en-GB" sz="2400" b="1" dirty="0">
                          <a:solidFill>
                            <a:schemeClr val="tx2"/>
                          </a:solidFill>
                        </a:rPr>
                        <a:t>C</a:t>
                      </a:r>
                    </a:p>
                  </a:txBody>
                  <a:tcPr anchor="ctr">
                    <a:solidFill>
                      <a:srgbClr val="BADEFF"/>
                    </a:solidFill>
                  </a:tcPr>
                </a:tc>
                <a:tc>
                  <a:txBody>
                    <a:bodyPr/>
                    <a:lstStyle/>
                    <a:p>
                      <a:pPr algn="ctr"/>
                      <a:r>
                        <a:rPr lang="en-GB" sz="2400" dirty="0">
                          <a:solidFill>
                            <a:schemeClr val="tx2"/>
                          </a:solidFill>
                        </a:rPr>
                        <a:t>recent</a:t>
                      </a:r>
                    </a:p>
                  </a:txBody>
                  <a:tcPr anchor="ctr">
                    <a:solidFill>
                      <a:srgbClr val="BADEFF"/>
                    </a:solidFill>
                  </a:tcPr>
                </a:tc>
                <a:tc>
                  <a:txBody>
                    <a:bodyPr/>
                    <a:lstStyle/>
                    <a:p>
                      <a:pPr algn="ctr"/>
                      <a:endParaRPr lang="en-GB" sz="2400"/>
                    </a:p>
                  </a:txBody>
                  <a:tcPr anchor="ctr">
                    <a:solidFill>
                      <a:srgbClr val="BADEFF"/>
                    </a:solidFill>
                  </a:tcPr>
                </a:tc>
                <a:tc>
                  <a:txBody>
                    <a:bodyPr/>
                    <a:lstStyle/>
                    <a:p>
                      <a:pPr algn="l"/>
                      <a:r>
                        <a:rPr lang="fr-FR" sz="2400" noProof="0" dirty="0">
                          <a:solidFill>
                            <a:schemeClr val="tx2"/>
                          </a:solidFill>
                        </a:rPr>
                        <a:t>E. ne … rien</a:t>
                      </a:r>
                    </a:p>
                  </a:txBody>
                  <a:tcPr anchor="ctr">
                    <a:solidFill>
                      <a:srgbClr val="BADEFF"/>
                    </a:solidFill>
                  </a:tcPr>
                </a:tc>
                <a:extLst>
                  <a:ext uri="{0D108BD9-81ED-4DB2-BD59-A6C34878D82A}">
                    <a16:rowId xmlns:a16="http://schemas.microsoft.com/office/drawing/2014/main" val="1768923663"/>
                  </a:ext>
                </a:extLst>
              </a:tr>
              <a:tr h="723041">
                <a:tc>
                  <a:txBody>
                    <a:bodyPr/>
                    <a:lstStyle/>
                    <a:p>
                      <a:pPr algn="ctr"/>
                      <a:r>
                        <a:rPr lang="en-GB" sz="2400" b="1" dirty="0">
                          <a:solidFill>
                            <a:schemeClr val="tx2"/>
                          </a:solidFill>
                        </a:rPr>
                        <a:t>D</a:t>
                      </a:r>
                    </a:p>
                  </a:txBody>
                  <a:tcPr anchor="ctr">
                    <a:solidFill>
                      <a:srgbClr val="FFF6D4"/>
                    </a:solidFill>
                  </a:tcPr>
                </a:tc>
                <a:tc>
                  <a:txBody>
                    <a:bodyPr/>
                    <a:lstStyle/>
                    <a:p>
                      <a:pPr algn="ctr"/>
                      <a:r>
                        <a:rPr lang="en-GB" sz="2400" dirty="0">
                          <a:solidFill>
                            <a:schemeClr val="tx2"/>
                          </a:solidFill>
                        </a:rPr>
                        <a:t>especially</a:t>
                      </a:r>
                    </a:p>
                  </a:txBody>
                  <a:tcPr anchor="ctr">
                    <a:solidFill>
                      <a:srgbClr val="FFF6D4"/>
                    </a:solidFill>
                  </a:tcPr>
                </a:tc>
                <a:tc>
                  <a:txBody>
                    <a:bodyPr/>
                    <a:lstStyle/>
                    <a:p>
                      <a:pPr algn="ctr"/>
                      <a:endParaRPr lang="en-GB" sz="2400"/>
                    </a:p>
                  </a:txBody>
                  <a:tcPr anchor="ctr">
                    <a:solidFill>
                      <a:srgbClr val="FFF6D4"/>
                    </a:solidFill>
                  </a:tcPr>
                </a:tc>
                <a:tc>
                  <a:txBody>
                    <a:bodyPr/>
                    <a:lstStyle/>
                    <a:p>
                      <a:pPr algn="l"/>
                      <a:r>
                        <a:rPr lang="fr-FR" sz="2400" noProof="0" dirty="0">
                          <a:solidFill>
                            <a:schemeClr val="tx2"/>
                          </a:solidFill>
                        </a:rPr>
                        <a:t>G. rencontrer</a:t>
                      </a:r>
                    </a:p>
                  </a:txBody>
                  <a:tcPr anchor="ctr">
                    <a:solidFill>
                      <a:srgbClr val="FFF6D4"/>
                    </a:solidFill>
                  </a:tcPr>
                </a:tc>
                <a:extLst>
                  <a:ext uri="{0D108BD9-81ED-4DB2-BD59-A6C34878D82A}">
                    <a16:rowId xmlns:a16="http://schemas.microsoft.com/office/drawing/2014/main" val="2048143872"/>
                  </a:ext>
                </a:extLst>
              </a:tr>
              <a:tr h="723041">
                <a:tc>
                  <a:txBody>
                    <a:bodyPr/>
                    <a:lstStyle/>
                    <a:p>
                      <a:pPr algn="ctr"/>
                      <a:r>
                        <a:rPr lang="en-GB" sz="2400" b="1" dirty="0">
                          <a:solidFill>
                            <a:schemeClr val="tx2"/>
                          </a:solidFill>
                        </a:rPr>
                        <a:t>E</a:t>
                      </a:r>
                    </a:p>
                  </a:txBody>
                  <a:tcPr anchor="ctr">
                    <a:solidFill>
                      <a:srgbClr val="BADEFF"/>
                    </a:solidFill>
                  </a:tcPr>
                </a:tc>
                <a:tc>
                  <a:txBody>
                    <a:bodyPr/>
                    <a:lstStyle/>
                    <a:p>
                      <a:pPr algn="ctr"/>
                      <a:r>
                        <a:rPr lang="en-GB" sz="2400" dirty="0">
                          <a:solidFill>
                            <a:schemeClr val="tx2"/>
                          </a:solidFill>
                        </a:rPr>
                        <a:t>nothing</a:t>
                      </a:r>
                    </a:p>
                  </a:txBody>
                  <a:tcPr anchor="ctr">
                    <a:solidFill>
                      <a:srgbClr val="BADEFF"/>
                    </a:solidFill>
                  </a:tcPr>
                </a:tc>
                <a:tc>
                  <a:txBody>
                    <a:bodyPr/>
                    <a:lstStyle/>
                    <a:p>
                      <a:pPr algn="ctr"/>
                      <a:endParaRPr lang="en-GB" sz="2400" dirty="0"/>
                    </a:p>
                  </a:txBody>
                  <a:tcPr anchor="ctr">
                    <a:solidFill>
                      <a:srgbClr val="BADEFF"/>
                    </a:solidFill>
                  </a:tcPr>
                </a:tc>
                <a:tc>
                  <a:txBody>
                    <a:bodyPr/>
                    <a:lstStyle/>
                    <a:p>
                      <a:pPr algn="l"/>
                      <a:r>
                        <a:rPr lang="fr-FR" sz="2400" noProof="0" dirty="0">
                          <a:solidFill>
                            <a:schemeClr val="tx2"/>
                          </a:solidFill>
                        </a:rPr>
                        <a:t>D. surtout</a:t>
                      </a:r>
                    </a:p>
                  </a:txBody>
                  <a:tcPr anchor="ctr">
                    <a:solidFill>
                      <a:srgbClr val="BADEFF"/>
                    </a:solidFill>
                  </a:tcPr>
                </a:tc>
                <a:extLst>
                  <a:ext uri="{0D108BD9-81ED-4DB2-BD59-A6C34878D82A}">
                    <a16:rowId xmlns:a16="http://schemas.microsoft.com/office/drawing/2014/main" val="4279913771"/>
                  </a:ext>
                </a:extLst>
              </a:tr>
              <a:tr h="723041">
                <a:tc>
                  <a:txBody>
                    <a:bodyPr/>
                    <a:lstStyle/>
                    <a:p>
                      <a:pPr algn="ctr"/>
                      <a:r>
                        <a:rPr lang="en-GB" sz="2400" b="1" dirty="0">
                          <a:solidFill>
                            <a:schemeClr val="tx2"/>
                          </a:solidFill>
                        </a:rPr>
                        <a:t>F</a:t>
                      </a:r>
                    </a:p>
                  </a:txBody>
                  <a:tcPr anchor="ctr">
                    <a:solidFill>
                      <a:srgbClr val="FFF6D4"/>
                    </a:solidFill>
                  </a:tcPr>
                </a:tc>
                <a:tc>
                  <a:txBody>
                    <a:bodyPr/>
                    <a:lstStyle/>
                    <a:p>
                      <a:pPr algn="ctr"/>
                      <a:r>
                        <a:rPr lang="en-GB" sz="2400" dirty="0">
                          <a:solidFill>
                            <a:schemeClr val="tx2"/>
                          </a:solidFill>
                        </a:rPr>
                        <a:t>somebody</a:t>
                      </a:r>
                    </a:p>
                  </a:txBody>
                  <a:tcPr anchor="ctr">
                    <a:solidFill>
                      <a:srgbClr val="FFF6D4"/>
                    </a:solidFill>
                  </a:tcPr>
                </a:tc>
                <a:tc>
                  <a:txBody>
                    <a:bodyPr/>
                    <a:lstStyle/>
                    <a:p>
                      <a:pPr algn="ctr"/>
                      <a:endParaRPr lang="en-GB" sz="2400" dirty="0"/>
                    </a:p>
                  </a:txBody>
                  <a:tcPr anchor="ctr">
                    <a:solidFill>
                      <a:srgbClr val="FFF6D4"/>
                    </a:solidFill>
                  </a:tcPr>
                </a:tc>
                <a:tc>
                  <a:txBody>
                    <a:bodyPr/>
                    <a:lstStyle/>
                    <a:p>
                      <a:pPr algn="l"/>
                      <a:r>
                        <a:rPr lang="fr-FR" sz="2400" noProof="0" dirty="0">
                          <a:solidFill>
                            <a:schemeClr val="tx2"/>
                          </a:solidFill>
                        </a:rPr>
                        <a:t>A. ne … personne</a:t>
                      </a:r>
                    </a:p>
                  </a:txBody>
                  <a:tcPr anchor="ctr">
                    <a:solidFill>
                      <a:srgbClr val="FFF6D4"/>
                    </a:solidFill>
                  </a:tcPr>
                </a:tc>
                <a:extLst>
                  <a:ext uri="{0D108BD9-81ED-4DB2-BD59-A6C34878D82A}">
                    <a16:rowId xmlns:a16="http://schemas.microsoft.com/office/drawing/2014/main" val="3962319945"/>
                  </a:ext>
                </a:extLst>
              </a:tr>
              <a:tr h="723041">
                <a:tc>
                  <a:txBody>
                    <a:bodyPr/>
                    <a:lstStyle/>
                    <a:p>
                      <a:pPr algn="ctr"/>
                      <a:r>
                        <a:rPr lang="en-GB" sz="2400" b="1" dirty="0">
                          <a:solidFill>
                            <a:schemeClr val="tx2"/>
                          </a:solidFill>
                        </a:rPr>
                        <a:t>G</a:t>
                      </a:r>
                    </a:p>
                  </a:txBody>
                  <a:tcPr anchor="ctr">
                    <a:solidFill>
                      <a:srgbClr val="BADEFF"/>
                    </a:solidFill>
                  </a:tcPr>
                </a:tc>
                <a:tc>
                  <a:txBody>
                    <a:bodyPr/>
                    <a:lstStyle/>
                    <a:p>
                      <a:pPr algn="ctr"/>
                      <a:r>
                        <a:rPr lang="en-GB" sz="2400" dirty="0">
                          <a:solidFill>
                            <a:schemeClr val="tx2"/>
                          </a:solidFill>
                        </a:rPr>
                        <a:t>to meet</a:t>
                      </a:r>
                    </a:p>
                  </a:txBody>
                  <a:tcPr anchor="ctr">
                    <a:solidFill>
                      <a:srgbClr val="BADEFF"/>
                    </a:solidFill>
                  </a:tcPr>
                </a:tc>
                <a:tc>
                  <a:txBody>
                    <a:bodyPr/>
                    <a:lstStyle/>
                    <a:p>
                      <a:pPr algn="ctr"/>
                      <a:endParaRPr lang="en-GB" sz="2400"/>
                    </a:p>
                  </a:txBody>
                  <a:tcPr anchor="ctr">
                    <a:solidFill>
                      <a:srgbClr val="BADEFF"/>
                    </a:solidFill>
                  </a:tcPr>
                </a:tc>
                <a:tc>
                  <a:txBody>
                    <a:bodyPr/>
                    <a:lstStyle/>
                    <a:p>
                      <a:pPr algn="l"/>
                      <a:r>
                        <a:rPr lang="fr-FR" sz="2400" noProof="0" dirty="0">
                          <a:solidFill>
                            <a:schemeClr val="tx2"/>
                          </a:solidFill>
                        </a:rPr>
                        <a:t>B. disponible</a:t>
                      </a:r>
                    </a:p>
                  </a:txBody>
                  <a:tcPr anchor="ctr">
                    <a:solidFill>
                      <a:srgbClr val="BADEFF"/>
                    </a:solidFill>
                  </a:tcPr>
                </a:tc>
                <a:extLst>
                  <a:ext uri="{0D108BD9-81ED-4DB2-BD59-A6C34878D82A}">
                    <a16:rowId xmlns:a16="http://schemas.microsoft.com/office/drawing/2014/main" val="1018150412"/>
                  </a:ext>
                </a:extLst>
              </a:tr>
            </a:tbl>
          </a:graphicData>
        </a:graphic>
      </p:graphicFrame>
      <p:sp>
        <p:nvSpPr>
          <p:cNvPr id="8" name="Rectangle: Rounded Corners 7">
            <a:hlinkClick r:id="" action="ppaction://noaction">
              <a:snd r:embed="rId3" name="quelqu'un.wav"/>
            </a:hlinkClick>
            <a:extLst>
              <a:ext uri="{FF2B5EF4-FFF2-40B4-BE49-F238E27FC236}">
                <a16:creationId xmlns:a16="http://schemas.microsoft.com/office/drawing/2014/main" id="{B482DDFA-D835-AF95-B486-6EAC11B8474C}"/>
              </a:ext>
            </a:extLst>
          </p:cNvPr>
          <p:cNvSpPr/>
          <p:nvPr/>
        </p:nvSpPr>
        <p:spPr>
          <a:xfrm>
            <a:off x="6281354" y="1245943"/>
            <a:ext cx="501802" cy="504929"/>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1</a:t>
            </a:r>
          </a:p>
        </p:txBody>
      </p:sp>
      <p:sp>
        <p:nvSpPr>
          <p:cNvPr id="9" name="Rectangle: Rounded Corners 8">
            <a:hlinkClick r:id="" action="ppaction://noaction">
              <a:snd r:embed="rId4" name="récent.wav"/>
            </a:hlinkClick>
            <a:extLst>
              <a:ext uri="{FF2B5EF4-FFF2-40B4-BE49-F238E27FC236}">
                <a16:creationId xmlns:a16="http://schemas.microsoft.com/office/drawing/2014/main" id="{CC78491E-1A56-FE50-2ACA-458B54E9F3AB}"/>
              </a:ext>
            </a:extLst>
          </p:cNvPr>
          <p:cNvSpPr/>
          <p:nvPr/>
        </p:nvSpPr>
        <p:spPr>
          <a:xfrm>
            <a:off x="6281354" y="1975502"/>
            <a:ext cx="501802" cy="504929"/>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2</a:t>
            </a:r>
          </a:p>
        </p:txBody>
      </p:sp>
      <p:sp>
        <p:nvSpPr>
          <p:cNvPr id="10" name="Rectangle: Rounded Corners 9">
            <a:hlinkClick r:id="" action="ppaction://noaction">
              <a:snd r:embed="rId5" name="ne rien.wav"/>
            </a:hlinkClick>
            <a:extLst>
              <a:ext uri="{FF2B5EF4-FFF2-40B4-BE49-F238E27FC236}">
                <a16:creationId xmlns:a16="http://schemas.microsoft.com/office/drawing/2014/main" id="{37120498-69F5-19CD-FFAF-5A46261D8A77}"/>
              </a:ext>
            </a:extLst>
          </p:cNvPr>
          <p:cNvSpPr/>
          <p:nvPr/>
        </p:nvSpPr>
        <p:spPr>
          <a:xfrm>
            <a:off x="6281355" y="2703328"/>
            <a:ext cx="501802" cy="504929"/>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3</a:t>
            </a:r>
          </a:p>
        </p:txBody>
      </p:sp>
      <p:sp>
        <p:nvSpPr>
          <p:cNvPr id="11" name="Rectangle: Rounded Corners 10">
            <a:hlinkClick r:id="" action="ppaction://noaction">
              <a:snd r:embed="rId6" name="rencontrer.wav"/>
            </a:hlinkClick>
            <a:extLst>
              <a:ext uri="{FF2B5EF4-FFF2-40B4-BE49-F238E27FC236}">
                <a16:creationId xmlns:a16="http://schemas.microsoft.com/office/drawing/2014/main" id="{628CDC77-3D09-A390-17FF-9645E9BD22F1}"/>
              </a:ext>
            </a:extLst>
          </p:cNvPr>
          <p:cNvSpPr/>
          <p:nvPr/>
        </p:nvSpPr>
        <p:spPr>
          <a:xfrm>
            <a:off x="6281356" y="3415239"/>
            <a:ext cx="501802" cy="504929"/>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4</a:t>
            </a:r>
          </a:p>
        </p:txBody>
      </p:sp>
      <p:sp>
        <p:nvSpPr>
          <p:cNvPr id="14" name="Rectangle: Rounded Corners 13">
            <a:hlinkClick r:id="" action="ppaction://noaction">
              <a:snd r:embed="rId7" name="surtout.wav"/>
            </a:hlinkClick>
            <a:extLst>
              <a:ext uri="{FF2B5EF4-FFF2-40B4-BE49-F238E27FC236}">
                <a16:creationId xmlns:a16="http://schemas.microsoft.com/office/drawing/2014/main" id="{EBE6CBAE-5F87-5795-CA8A-C3EEDBAA1E63}"/>
              </a:ext>
            </a:extLst>
          </p:cNvPr>
          <p:cNvSpPr/>
          <p:nvPr/>
        </p:nvSpPr>
        <p:spPr>
          <a:xfrm>
            <a:off x="6281357" y="4172121"/>
            <a:ext cx="501802" cy="504929"/>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5</a:t>
            </a:r>
          </a:p>
        </p:txBody>
      </p:sp>
      <p:sp>
        <p:nvSpPr>
          <p:cNvPr id="15" name="Rectangle: Rounded Corners 14">
            <a:hlinkClick r:id="" action="ppaction://noaction">
              <a:snd r:embed="rId8" name="ne personne.wav"/>
            </a:hlinkClick>
            <a:extLst>
              <a:ext uri="{FF2B5EF4-FFF2-40B4-BE49-F238E27FC236}">
                <a16:creationId xmlns:a16="http://schemas.microsoft.com/office/drawing/2014/main" id="{3CAF932D-4C30-D774-E913-CCFEE018FAAB}"/>
              </a:ext>
            </a:extLst>
          </p:cNvPr>
          <p:cNvSpPr/>
          <p:nvPr/>
        </p:nvSpPr>
        <p:spPr>
          <a:xfrm>
            <a:off x="6281357" y="4884032"/>
            <a:ext cx="501802" cy="504929"/>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6</a:t>
            </a:r>
          </a:p>
        </p:txBody>
      </p:sp>
      <p:sp>
        <p:nvSpPr>
          <p:cNvPr id="16" name="Rectangle: Rounded Corners 15">
            <a:hlinkClick r:id="" action="ppaction://noaction">
              <a:snd r:embed="rId9" name="disponible.wav"/>
            </a:hlinkClick>
            <a:extLst>
              <a:ext uri="{FF2B5EF4-FFF2-40B4-BE49-F238E27FC236}">
                <a16:creationId xmlns:a16="http://schemas.microsoft.com/office/drawing/2014/main" id="{F79B5E8C-67F7-FE37-2134-978CBC9DF5CF}"/>
              </a:ext>
            </a:extLst>
          </p:cNvPr>
          <p:cNvSpPr/>
          <p:nvPr/>
        </p:nvSpPr>
        <p:spPr>
          <a:xfrm>
            <a:off x="6281357" y="5595943"/>
            <a:ext cx="501802" cy="504929"/>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7</a:t>
            </a:r>
          </a:p>
        </p:txBody>
      </p:sp>
      <p:sp>
        <p:nvSpPr>
          <p:cNvPr id="25" name="Rectangle 24">
            <a:extLst>
              <a:ext uri="{FF2B5EF4-FFF2-40B4-BE49-F238E27FC236}">
                <a16:creationId xmlns:a16="http://schemas.microsoft.com/office/drawing/2014/main" id="{68B7F764-3F57-617B-BEBA-C5597F10BFE1}"/>
              </a:ext>
            </a:extLst>
          </p:cNvPr>
          <p:cNvSpPr/>
          <p:nvPr/>
        </p:nvSpPr>
        <p:spPr>
          <a:xfrm>
            <a:off x="7010053" y="1287000"/>
            <a:ext cx="2583766" cy="369332"/>
          </a:xfrm>
          <a:prstGeom prst="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26" name="Rectangle 25">
            <a:extLst>
              <a:ext uri="{FF2B5EF4-FFF2-40B4-BE49-F238E27FC236}">
                <a16:creationId xmlns:a16="http://schemas.microsoft.com/office/drawing/2014/main" id="{F8ADD91D-3041-9DBD-AC5C-2FD895307E70}"/>
              </a:ext>
            </a:extLst>
          </p:cNvPr>
          <p:cNvSpPr/>
          <p:nvPr/>
        </p:nvSpPr>
        <p:spPr>
          <a:xfrm>
            <a:off x="6956127" y="2724265"/>
            <a:ext cx="2583766" cy="369332"/>
          </a:xfrm>
          <a:prstGeom prst="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27" name="Rectangle 26">
            <a:extLst>
              <a:ext uri="{FF2B5EF4-FFF2-40B4-BE49-F238E27FC236}">
                <a16:creationId xmlns:a16="http://schemas.microsoft.com/office/drawing/2014/main" id="{175E054A-4C9E-45BC-4B2C-EC7DAAE894C1}"/>
              </a:ext>
            </a:extLst>
          </p:cNvPr>
          <p:cNvSpPr/>
          <p:nvPr/>
        </p:nvSpPr>
        <p:spPr>
          <a:xfrm>
            <a:off x="7010053" y="4156139"/>
            <a:ext cx="2583766" cy="369332"/>
          </a:xfrm>
          <a:prstGeom prst="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28" name="Rectangle 27">
            <a:extLst>
              <a:ext uri="{FF2B5EF4-FFF2-40B4-BE49-F238E27FC236}">
                <a16:creationId xmlns:a16="http://schemas.microsoft.com/office/drawing/2014/main" id="{91A5AFE8-BB42-3722-7A99-746DB6C99416}"/>
              </a:ext>
            </a:extLst>
          </p:cNvPr>
          <p:cNvSpPr/>
          <p:nvPr/>
        </p:nvSpPr>
        <p:spPr>
          <a:xfrm>
            <a:off x="7010053" y="5635041"/>
            <a:ext cx="2583766" cy="369332"/>
          </a:xfrm>
          <a:prstGeom prst="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29" name="Rectangle 28">
            <a:extLst>
              <a:ext uri="{FF2B5EF4-FFF2-40B4-BE49-F238E27FC236}">
                <a16:creationId xmlns:a16="http://schemas.microsoft.com/office/drawing/2014/main" id="{85459580-11F0-AF79-A686-508A82EAB897}"/>
              </a:ext>
            </a:extLst>
          </p:cNvPr>
          <p:cNvSpPr/>
          <p:nvPr/>
        </p:nvSpPr>
        <p:spPr>
          <a:xfrm>
            <a:off x="7010053" y="1965994"/>
            <a:ext cx="2475914" cy="369332"/>
          </a:xfrm>
          <a:prstGeom prst="rect">
            <a:avLst/>
          </a:prstGeom>
          <a:solidFill>
            <a:srgbClr val="FFF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30" name="Rectangle 29">
            <a:extLst>
              <a:ext uri="{FF2B5EF4-FFF2-40B4-BE49-F238E27FC236}">
                <a16:creationId xmlns:a16="http://schemas.microsoft.com/office/drawing/2014/main" id="{63893CD6-854D-FE82-F997-A4A95B1A05E2}"/>
              </a:ext>
            </a:extLst>
          </p:cNvPr>
          <p:cNvSpPr/>
          <p:nvPr/>
        </p:nvSpPr>
        <p:spPr>
          <a:xfrm>
            <a:off x="7010053" y="3471888"/>
            <a:ext cx="2475914" cy="369332"/>
          </a:xfrm>
          <a:prstGeom prst="rect">
            <a:avLst/>
          </a:prstGeom>
          <a:solidFill>
            <a:srgbClr val="FFF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31" name="Rectangle 30">
            <a:extLst>
              <a:ext uri="{FF2B5EF4-FFF2-40B4-BE49-F238E27FC236}">
                <a16:creationId xmlns:a16="http://schemas.microsoft.com/office/drawing/2014/main" id="{EEDC3061-51D8-A340-CAA2-C07139A6DD38}"/>
              </a:ext>
            </a:extLst>
          </p:cNvPr>
          <p:cNvSpPr/>
          <p:nvPr/>
        </p:nvSpPr>
        <p:spPr>
          <a:xfrm>
            <a:off x="7010052" y="4868050"/>
            <a:ext cx="2811721" cy="369332"/>
          </a:xfrm>
          <a:prstGeom prst="rect">
            <a:avLst/>
          </a:prstGeom>
          <a:solidFill>
            <a:srgbClr val="FFF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4" name="Rounded Rectangle 46">
            <a:extLst>
              <a:ext uri="{FF2B5EF4-FFF2-40B4-BE49-F238E27FC236}">
                <a16:creationId xmlns:a16="http://schemas.microsoft.com/office/drawing/2014/main" id="{A8059C41-B69A-945C-182A-16C0B3EFE242}"/>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a:t>
            </a:r>
          </a:p>
        </p:txBody>
      </p:sp>
      <p:sp>
        <p:nvSpPr>
          <p:cNvPr id="6" name="TextBox 5">
            <a:extLst>
              <a:ext uri="{FF2B5EF4-FFF2-40B4-BE49-F238E27FC236}">
                <a16:creationId xmlns:a16="http://schemas.microsoft.com/office/drawing/2014/main" id="{862D2DE1-DAA8-33AA-21E7-BDA941F23264}"/>
              </a:ext>
            </a:extLst>
          </p:cNvPr>
          <p:cNvSpPr txBox="1"/>
          <p:nvPr/>
        </p:nvSpPr>
        <p:spPr>
          <a:xfrm>
            <a:off x="4694506" y="289003"/>
            <a:ext cx="489931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rgbClr val="0055A4"/>
                </a:solidFill>
                <a:latin typeface="Century Gothic"/>
              </a:rPr>
              <a:t>Écoute et choisis le mot en anglais.</a:t>
            </a:r>
            <a:endParaRPr kumimoji="0" lang="fr-FR" sz="2000" b="0" i="0" u="none" strike="noStrike" kern="1200" cap="none" spc="0" normalizeH="0" baseline="0" noProof="0" dirty="0">
              <a:ln>
                <a:noFill/>
              </a:ln>
              <a:solidFill>
                <a:srgbClr val="0055A4"/>
              </a:solidFill>
              <a:effectLst/>
              <a:uLnTx/>
              <a:uFillTx/>
              <a:latin typeface="Century Gothic"/>
              <a:ea typeface="+mn-ea"/>
              <a:cs typeface="+mn-cs"/>
            </a:endParaRPr>
          </a:p>
        </p:txBody>
      </p:sp>
    </p:spTree>
    <p:extLst>
      <p:ext uri="{BB962C8B-B14F-4D97-AF65-F5344CB8AC3E}">
        <p14:creationId xmlns:p14="http://schemas.microsoft.com/office/powerpoint/2010/main" val="2623437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30" grpId="0" animBg="1"/>
      <p:bldP spid="3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7EF1892-5F11-EB1C-B97B-533E01BECE5B}"/>
              </a:ext>
            </a:extLst>
          </p:cNvPr>
          <p:cNvSpPr>
            <a:spLocks noGrp="1"/>
          </p:cNvSpPr>
          <p:nvPr>
            <p:ph type="body" sz="quarter" idx="10"/>
          </p:nvPr>
        </p:nvSpPr>
        <p:spPr/>
        <p:txBody>
          <a:bodyPr/>
          <a:lstStyle/>
          <a:p>
            <a:br>
              <a:rPr lang="en-GB" dirty="0"/>
            </a:br>
            <a:endParaRPr lang="fr-FR" dirty="0"/>
          </a:p>
          <a:p>
            <a:endParaRPr lang="fr-FR" dirty="0"/>
          </a:p>
          <a:p>
            <a:endParaRPr lang="fr-FR" dirty="0"/>
          </a:p>
        </p:txBody>
      </p:sp>
      <p:sp>
        <p:nvSpPr>
          <p:cNvPr id="3" name="Title 2">
            <a:extLst>
              <a:ext uri="{FF2B5EF4-FFF2-40B4-BE49-F238E27FC236}">
                <a16:creationId xmlns:a16="http://schemas.microsoft.com/office/drawing/2014/main" id="{A6E2D9FD-98B4-4747-4416-58E77D251F12}"/>
              </a:ext>
            </a:extLst>
          </p:cNvPr>
          <p:cNvSpPr>
            <a:spLocks noGrp="1"/>
          </p:cNvSpPr>
          <p:nvPr>
            <p:ph type="title"/>
          </p:nvPr>
        </p:nvSpPr>
        <p:spPr/>
        <p:txBody>
          <a:bodyPr/>
          <a:lstStyle/>
          <a:p>
            <a:r>
              <a:rPr lang="fr-FR" dirty="0"/>
              <a:t>Vocabulaire</a:t>
            </a:r>
          </a:p>
        </p:txBody>
      </p:sp>
      <p:graphicFrame>
        <p:nvGraphicFramePr>
          <p:cNvPr id="4" name="Table 4">
            <a:extLst>
              <a:ext uri="{FF2B5EF4-FFF2-40B4-BE49-F238E27FC236}">
                <a16:creationId xmlns:a16="http://schemas.microsoft.com/office/drawing/2014/main" id="{918A991C-AB5F-2988-15CE-515194E0A81B}"/>
              </a:ext>
            </a:extLst>
          </p:cNvPr>
          <p:cNvGraphicFramePr>
            <a:graphicFrameLocks noGrp="1"/>
          </p:cNvGraphicFramePr>
          <p:nvPr>
            <p:extLst>
              <p:ext uri="{D42A27DB-BD31-4B8C-83A1-F6EECF244321}">
                <p14:modId xmlns:p14="http://schemas.microsoft.com/office/powerpoint/2010/main" val="508076694"/>
              </p:ext>
            </p:extLst>
          </p:nvPr>
        </p:nvGraphicFramePr>
        <p:xfrm>
          <a:off x="373063" y="897226"/>
          <a:ext cx="11445874" cy="5376965"/>
        </p:xfrm>
        <a:graphic>
          <a:graphicData uri="http://schemas.openxmlformats.org/drawingml/2006/table">
            <a:tbl>
              <a:tblPr bandRow="1">
                <a:tableStyleId>{5C22544A-7EE6-4342-B048-85BDC9FD1C3A}</a:tableStyleId>
              </a:tblPr>
              <a:tblGrid>
                <a:gridCol w="865970">
                  <a:extLst>
                    <a:ext uri="{9D8B030D-6E8A-4147-A177-3AD203B41FA5}">
                      <a16:colId xmlns:a16="http://schemas.microsoft.com/office/drawing/2014/main" val="2307739694"/>
                    </a:ext>
                  </a:extLst>
                </a:gridCol>
                <a:gridCol w="4856966">
                  <a:extLst>
                    <a:ext uri="{9D8B030D-6E8A-4147-A177-3AD203B41FA5}">
                      <a16:colId xmlns:a16="http://schemas.microsoft.com/office/drawing/2014/main" val="3424722686"/>
                    </a:ext>
                  </a:extLst>
                </a:gridCol>
                <a:gridCol w="513348">
                  <a:extLst>
                    <a:ext uri="{9D8B030D-6E8A-4147-A177-3AD203B41FA5}">
                      <a16:colId xmlns:a16="http://schemas.microsoft.com/office/drawing/2014/main" val="691868821"/>
                    </a:ext>
                  </a:extLst>
                </a:gridCol>
                <a:gridCol w="5209590">
                  <a:extLst>
                    <a:ext uri="{9D8B030D-6E8A-4147-A177-3AD203B41FA5}">
                      <a16:colId xmlns:a16="http://schemas.microsoft.com/office/drawing/2014/main" val="1672927256"/>
                    </a:ext>
                  </a:extLst>
                </a:gridCol>
              </a:tblGrid>
              <a:tr h="488815">
                <a:tc>
                  <a:txBody>
                    <a:bodyPr/>
                    <a:lstStyle/>
                    <a:p>
                      <a:pPr algn="ctr"/>
                      <a:r>
                        <a:rPr lang="en-GB" sz="2400" b="1" dirty="0">
                          <a:solidFill>
                            <a:schemeClr val="tx2"/>
                          </a:solidFill>
                        </a:rPr>
                        <a:t>A</a:t>
                      </a:r>
                    </a:p>
                  </a:txBody>
                  <a:tcPr anchor="ctr">
                    <a:solidFill>
                      <a:srgbClr val="BADEFF"/>
                    </a:solidFill>
                  </a:tcPr>
                </a:tc>
                <a:tc>
                  <a:txBody>
                    <a:bodyPr/>
                    <a:lstStyle/>
                    <a:p>
                      <a:pPr algn="ctr"/>
                      <a:r>
                        <a:rPr lang="en-GB" sz="2400" dirty="0">
                          <a:solidFill>
                            <a:schemeClr val="tx2"/>
                          </a:solidFill>
                        </a:rPr>
                        <a:t>tax</a:t>
                      </a:r>
                    </a:p>
                  </a:txBody>
                  <a:tcPr anchor="ctr">
                    <a:solidFill>
                      <a:srgbClr val="BADEFF"/>
                    </a:solidFill>
                  </a:tcPr>
                </a:tc>
                <a:tc>
                  <a:txBody>
                    <a:bodyPr/>
                    <a:lstStyle/>
                    <a:p>
                      <a:pPr algn="ctr"/>
                      <a:endParaRPr lang="en-GB" sz="2400">
                        <a:solidFill>
                          <a:schemeClr val="tx2"/>
                        </a:solidFill>
                      </a:endParaRPr>
                    </a:p>
                  </a:txBody>
                  <a:tcPr anchor="ctr">
                    <a:solidFill>
                      <a:srgbClr val="BADEFF"/>
                    </a:solidFill>
                  </a:tcPr>
                </a:tc>
                <a:tc>
                  <a:txBody>
                    <a:bodyPr/>
                    <a:lstStyle/>
                    <a:p>
                      <a:pPr algn="l"/>
                      <a:r>
                        <a:rPr lang="fr-FR" sz="2400" noProof="0" dirty="0">
                          <a:solidFill>
                            <a:schemeClr val="tx2"/>
                          </a:solidFill>
                        </a:rPr>
                        <a:t>I. inquiétant</a:t>
                      </a:r>
                    </a:p>
                  </a:txBody>
                  <a:tcPr anchor="ctr">
                    <a:solidFill>
                      <a:srgbClr val="BADEFF"/>
                    </a:solidFill>
                  </a:tcPr>
                </a:tc>
                <a:extLst>
                  <a:ext uri="{0D108BD9-81ED-4DB2-BD59-A6C34878D82A}">
                    <a16:rowId xmlns:a16="http://schemas.microsoft.com/office/drawing/2014/main" val="1144156944"/>
                  </a:ext>
                </a:extLst>
              </a:tr>
              <a:tr h="488815">
                <a:tc>
                  <a:txBody>
                    <a:bodyPr/>
                    <a:lstStyle/>
                    <a:p>
                      <a:pPr algn="ctr"/>
                      <a:r>
                        <a:rPr lang="en-GB" sz="2400" b="1" dirty="0">
                          <a:solidFill>
                            <a:schemeClr val="tx2"/>
                          </a:solidFill>
                        </a:rPr>
                        <a:t>B</a:t>
                      </a:r>
                    </a:p>
                  </a:txBody>
                  <a:tcPr anchor="ctr">
                    <a:solidFill>
                      <a:srgbClr val="FFF6D4"/>
                    </a:solidFill>
                  </a:tcPr>
                </a:tc>
                <a:tc>
                  <a:txBody>
                    <a:bodyPr/>
                    <a:lstStyle/>
                    <a:p>
                      <a:pPr algn="ctr"/>
                      <a:r>
                        <a:rPr lang="en-GB" sz="2400" dirty="0">
                          <a:solidFill>
                            <a:schemeClr val="tx2"/>
                          </a:solidFill>
                        </a:rPr>
                        <a:t>racist</a:t>
                      </a:r>
                    </a:p>
                  </a:txBody>
                  <a:tcPr anchor="ctr">
                    <a:solidFill>
                      <a:srgbClr val="FFF6D4"/>
                    </a:solidFill>
                  </a:tcPr>
                </a:tc>
                <a:tc>
                  <a:txBody>
                    <a:bodyPr/>
                    <a:lstStyle/>
                    <a:p>
                      <a:pPr algn="ctr"/>
                      <a:endParaRPr lang="en-GB" sz="2400">
                        <a:solidFill>
                          <a:schemeClr val="tx2"/>
                        </a:solidFill>
                      </a:endParaRPr>
                    </a:p>
                  </a:txBody>
                  <a:tcPr anchor="ctr">
                    <a:solidFill>
                      <a:srgbClr val="FFF6D4"/>
                    </a:solidFill>
                  </a:tcPr>
                </a:tc>
                <a:tc>
                  <a:txBody>
                    <a:bodyPr/>
                    <a:lstStyle/>
                    <a:p>
                      <a:pPr algn="l"/>
                      <a:r>
                        <a:rPr lang="fr-FR" sz="2400" noProof="0" dirty="0">
                          <a:solidFill>
                            <a:schemeClr val="tx2"/>
                          </a:solidFill>
                        </a:rPr>
                        <a:t>C. oser</a:t>
                      </a:r>
                    </a:p>
                  </a:txBody>
                  <a:tcPr anchor="ctr">
                    <a:solidFill>
                      <a:srgbClr val="FFF6D4"/>
                    </a:solidFill>
                  </a:tcPr>
                </a:tc>
                <a:extLst>
                  <a:ext uri="{0D108BD9-81ED-4DB2-BD59-A6C34878D82A}">
                    <a16:rowId xmlns:a16="http://schemas.microsoft.com/office/drawing/2014/main" val="3896094521"/>
                  </a:ext>
                </a:extLst>
              </a:tr>
              <a:tr h="488815">
                <a:tc>
                  <a:txBody>
                    <a:bodyPr/>
                    <a:lstStyle/>
                    <a:p>
                      <a:pPr algn="ctr"/>
                      <a:r>
                        <a:rPr lang="en-GB" sz="2400" b="1" dirty="0">
                          <a:solidFill>
                            <a:schemeClr val="tx2"/>
                          </a:solidFill>
                        </a:rPr>
                        <a:t>C</a:t>
                      </a:r>
                    </a:p>
                  </a:txBody>
                  <a:tcPr anchor="ctr">
                    <a:solidFill>
                      <a:srgbClr val="BADEFF"/>
                    </a:solidFill>
                  </a:tcPr>
                </a:tc>
                <a:tc>
                  <a:txBody>
                    <a:bodyPr/>
                    <a:lstStyle/>
                    <a:p>
                      <a:pPr algn="ctr"/>
                      <a:r>
                        <a:rPr lang="en-GB" sz="2400" dirty="0">
                          <a:solidFill>
                            <a:schemeClr val="tx2"/>
                          </a:solidFill>
                        </a:rPr>
                        <a:t>to dare</a:t>
                      </a:r>
                    </a:p>
                  </a:txBody>
                  <a:tcPr anchor="ctr">
                    <a:solidFill>
                      <a:srgbClr val="BADEFF"/>
                    </a:solidFill>
                  </a:tcPr>
                </a:tc>
                <a:tc>
                  <a:txBody>
                    <a:bodyPr/>
                    <a:lstStyle/>
                    <a:p>
                      <a:pPr algn="ctr"/>
                      <a:endParaRPr lang="en-GB" sz="2400">
                        <a:solidFill>
                          <a:schemeClr val="tx2"/>
                        </a:solidFill>
                      </a:endParaRPr>
                    </a:p>
                  </a:txBody>
                  <a:tcPr anchor="ctr">
                    <a:solidFill>
                      <a:srgbClr val="BADEFF"/>
                    </a:solidFill>
                  </a:tcPr>
                </a:tc>
                <a:tc>
                  <a:txBody>
                    <a:bodyPr/>
                    <a:lstStyle/>
                    <a:p>
                      <a:pPr algn="l"/>
                      <a:r>
                        <a:rPr lang="fr-FR" sz="2400" noProof="0" dirty="0">
                          <a:solidFill>
                            <a:schemeClr val="tx2"/>
                          </a:solidFill>
                        </a:rPr>
                        <a:t>E. le plan (m)</a:t>
                      </a:r>
                    </a:p>
                  </a:txBody>
                  <a:tcPr anchor="ctr">
                    <a:solidFill>
                      <a:srgbClr val="BADEFF"/>
                    </a:solidFill>
                  </a:tcPr>
                </a:tc>
                <a:extLst>
                  <a:ext uri="{0D108BD9-81ED-4DB2-BD59-A6C34878D82A}">
                    <a16:rowId xmlns:a16="http://schemas.microsoft.com/office/drawing/2014/main" val="2949599791"/>
                  </a:ext>
                </a:extLst>
              </a:tr>
              <a:tr h="488815">
                <a:tc>
                  <a:txBody>
                    <a:bodyPr/>
                    <a:lstStyle/>
                    <a:p>
                      <a:pPr algn="ctr"/>
                      <a:r>
                        <a:rPr lang="en-GB" sz="2400" b="1" dirty="0">
                          <a:solidFill>
                            <a:schemeClr val="tx2"/>
                          </a:solidFill>
                        </a:rPr>
                        <a:t>D</a:t>
                      </a:r>
                    </a:p>
                  </a:txBody>
                  <a:tcPr anchor="ctr">
                    <a:solidFill>
                      <a:srgbClr val="FFF6D4"/>
                    </a:solidFill>
                  </a:tcPr>
                </a:tc>
                <a:tc>
                  <a:txBody>
                    <a:bodyPr/>
                    <a:lstStyle/>
                    <a:p>
                      <a:pPr algn="ctr"/>
                      <a:r>
                        <a:rPr lang="en-GB" sz="2400" dirty="0">
                          <a:solidFill>
                            <a:schemeClr val="tx2"/>
                          </a:solidFill>
                        </a:rPr>
                        <a:t>to interrupt</a:t>
                      </a:r>
                    </a:p>
                  </a:txBody>
                  <a:tcPr anchor="ctr">
                    <a:solidFill>
                      <a:srgbClr val="FFF6D4"/>
                    </a:solidFill>
                  </a:tcPr>
                </a:tc>
                <a:tc>
                  <a:txBody>
                    <a:bodyPr/>
                    <a:lstStyle/>
                    <a:p>
                      <a:pPr algn="ctr"/>
                      <a:endParaRPr lang="en-GB" sz="2400">
                        <a:solidFill>
                          <a:schemeClr val="tx2"/>
                        </a:solidFill>
                      </a:endParaRPr>
                    </a:p>
                  </a:txBody>
                  <a:tcPr anchor="ctr">
                    <a:solidFill>
                      <a:srgbClr val="FFF6D4"/>
                    </a:solidFill>
                  </a:tcPr>
                </a:tc>
                <a:tc>
                  <a:txBody>
                    <a:bodyPr/>
                    <a:lstStyle/>
                    <a:p>
                      <a:pPr algn="l"/>
                      <a:r>
                        <a:rPr lang="fr-FR" sz="2400" noProof="0" dirty="0">
                          <a:solidFill>
                            <a:schemeClr val="tx2"/>
                          </a:solidFill>
                        </a:rPr>
                        <a:t>K. regretter</a:t>
                      </a:r>
                    </a:p>
                  </a:txBody>
                  <a:tcPr anchor="ctr">
                    <a:solidFill>
                      <a:srgbClr val="FFF6D4"/>
                    </a:solidFill>
                  </a:tcPr>
                </a:tc>
                <a:extLst>
                  <a:ext uri="{0D108BD9-81ED-4DB2-BD59-A6C34878D82A}">
                    <a16:rowId xmlns:a16="http://schemas.microsoft.com/office/drawing/2014/main" val="3872731422"/>
                  </a:ext>
                </a:extLst>
              </a:tr>
              <a:tr h="488815">
                <a:tc>
                  <a:txBody>
                    <a:bodyPr/>
                    <a:lstStyle/>
                    <a:p>
                      <a:pPr algn="ctr"/>
                      <a:r>
                        <a:rPr lang="en-GB" sz="2400" b="1" dirty="0">
                          <a:solidFill>
                            <a:schemeClr val="tx2"/>
                          </a:solidFill>
                        </a:rPr>
                        <a:t>E</a:t>
                      </a:r>
                    </a:p>
                  </a:txBody>
                  <a:tcPr anchor="ctr">
                    <a:solidFill>
                      <a:srgbClr val="BADEFF"/>
                    </a:solidFill>
                  </a:tcPr>
                </a:tc>
                <a:tc>
                  <a:txBody>
                    <a:bodyPr/>
                    <a:lstStyle/>
                    <a:p>
                      <a:pPr algn="ctr"/>
                      <a:r>
                        <a:rPr lang="en-GB" sz="2400" dirty="0">
                          <a:solidFill>
                            <a:schemeClr val="tx2"/>
                          </a:solidFill>
                        </a:rPr>
                        <a:t>map</a:t>
                      </a:r>
                    </a:p>
                  </a:txBody>
                  <a:tcPr anchor="ctr">
                    <a:solidFill>
                      <a:srgbClr val="BADEFF"/>
                    </a:solidFill>
                  </a:tcPr>
                </a:tc>
                <a:tc>
                  <a:txBody>
                    <a:bodyPr/>
                    <a:lstStyle/>
                    <a:p>
                      <a:pPr algn="ctr"/>
                      <a:endParaRPr lang="en-GB" sz="2400">
                        <a:solidFill>
                          <a:schemeClr val="tx2"/>
                        </a:solidFill>
                      </a:endParaRPr>
                    </a:p>
                  </a:txBody>
                  <a:tcPr anchor="ctr">
                    <a:solidFill>
                      <a:srgbClr val="BADEFF"/>
                    </a:solidFill>
                  </a:tcPr>
                </a:tc>
                <a:tc>
                  <a:txBody>
                    <a:bodyPr/>
                    <a:lstStyle/>
                    <a:p>
                      <a:pPr algn="l"/>
                      <a:r>
                        <a:rPr lang="fr-FR" sz="2400" noProof="0" dirty="0">
                          <a:solidFill>
                            <a:schemeClr val="tx2"/>
                          </a:solidFill>
                        </a:rPr>
                        <a:t>G. accompagner</a:t>
                      </a:r>
                    </a:p>
                  </a:txBody>
                  <a:tcPr anchor="ctr">
                    <a:solidFill>
                      <a:srgbClr val="BADEFF"/>
                    </a:solidFill>
                  </a:tcPr>
                </a:tc>
                <a:extLst>
                  <a:ext uri="{0D108BD9-81ED-4DB2-BD59-A6C34878D82A}">
                    <a16:rowId xmlns:a16="http://schemas.microsoft.com/office/drawing/2014/main" val="525819844"/>
                  </a:ext>
                </a:extLst>
              </a:tr>
              <a:tr h="488815">
                <a:tc>
                  <a:txBody>
                    <a:bodyPr/>
                    <a:lstStyle/>
                    <a:p>
                      <a:pPr algn="ctr"/>
                      <a:r>
                        <a:rPr lang="en-GB" sz="2400" b="1" dirty="0">
                          <a:solidFill>
                            <a:schemeClr val="tx2"/>
                          </a:solidFill>
                        </a:rPr>
                        <a:t>F</a:t>
                      </a:r>
                    </a:p>
                  </a:txBody>
                  <a:tcPr anchor="ctr">
                    <a:solidFill>
                      <a:srgbClr val="FFF6D4"/>
                    </a:solidFill>
                  </a:tcPr>
                </a:tc>
                <a:tc>
                  <a:txBody>
                    <a:bodyPr/>
                    <a:lstStyle/>
                    <a:p>
                      <a:pPr algn="ctr"/>
                      <a:r>
                        <a:rPr lang="en-GB" sz="2400" dirty="0">
                          <a:solidFill>
                            <a:schemeClr val="tx2"/>
                          </a:solidFill>
                        </a:rPr>
                        <a:t>direct</a:t>
                      </a:r>
                    </a:p>
                  </a:txBody>
                  <a:tcPr anchor="ctr">
                    <a:solidFill>
                      <a:srgbClr val="FFF6D4"/>
                    </a:solidFill>
                  </a:tcPr>
                </a:tc>
                <a:tc>
                  <a:txBody>
                    <a:bodyPr/>
                    <a:lstStyle/>
                    <a:p>
                      <a:pPr algn="ctr"/>
                      <a:endParaRPr lang="en-GB" sz="2400">
                        <a:solidFill>
                          <a:schemeClr val="tx2"/>
                        </a:solidFill>
                      </a:endParaRPr>
                    </a:p>
                  </a:txBody>
                  <a:tcPr anchor="ctr">
                    <a:solidFill>
                      <a:srgbClr val="FFF6D4"/>
                    </a:solidFill>
                  </a:tcPr>
                </a:tc>
                <a:tc>
                  <a:txBody>
                    <a:bodyPr/>
                    <a:lstStyle/>
                    <a:p>
                      <a:pPr algn="l"/>
                      <a:r>
                        <a:rPr lang="fr-FR" sz="2400" noProof="0" dirty="0">
                          <a:solidFill>
                            <a:schemeClr val="tx2"/>
                          </a:solidFill>
                        </a:rPr>
                        <a:t>B. raciste</a:t>
                      </a:r>
                    </a:p>
                  </a:txBody>
                  <a:tcPr anchor="ctr">
                    <a:solidFill>
                      <a:srgbClr val="FFF6D4"/>
                    </a:solidFill>
                  </a:tcPr>
                </a:tc>
                <a:extLst>
                  <a:ext uri="{0D108BD9-81ED-4DB2-BD59-A6C34878D82A}">
                    <a16:rowId xmlns:a16="http://schemas.microsoft.com/office/drawing/2014/main" val="256869071"/>
                  </a:ext>
                </a:extLst>
              </a:tr>
              <a:tr h="488815">
                <a:tc>
                  <a:txBody>
                    <a:bodyPr/>
                    <a:lstStyle/>
                    <a:p>
                      <a:pPr algn="ctr"/>
                      <a:r>
                        <a:rPr lang="en-GB" sz="2400" b="1" dirty="0">
                          <a:solidFill>
                            <a:schemeClr val="tx2"/>
                          </a:solidFill>
                        </a:rPr>
                        <a:t>G</a:t>
                      </a:r>
                    </a:p>
                  </a:txBody>
                  <a:tcPr anchor="ctr">
                    <a:solidFill>
                      <a:srgbClr val="BADEFF"/>
                    </a:solidFill>
                  </a:tcPr>
                </a:tc>
                <a:tc>
                  <a:txBody>
                    <a:bodyPr/>
                    <a:lstStyle/>
                    <a:p>
                      <a:pPr algn="ctr"/>
                      <a:r>
                        <a:rPr lang="en-GB" sz="2400" dirty="0">
                          <a:solidFill>
                            <a:schemeClr val="tx2"/>
                          </a:solidFill>
                        </a:rPr>
                        <a:t>to accompany</a:t>
                      </a:r>
                    </a:p>
                  </a:txBody>
                  <a:tcPr anchor="ctr">
                    <a:solidFill>
                      <a:srgbClr val="BADEFF"/>
                    </a:solidFill>
                  </a:tcPr>
                </a:tc>
                <a:tc>
                  <a:txBody>
                    <a:bodyPr/>
                    <a:lstStyle/>
                    <a:p>
                      <a:pPr algn="ctr"/>
                      <a:endParaRPr lang="en-GB" sz="2400" dirty="0">
                        <a:solidFill>
                          <a:schemeClr val="tx2"/>
                        </a:solidFill>
                      </a:endParaRPr>
                    </a:p>
                  </a:txBody>
                  <a:tcPr anchor="ctr">
                    <a:solidFill>
                      <a:srgbClr val="BADEFF"/>
                    </a:solidFill>
                  </a:tcPr>
                </a:tc>
                <a:tc>
                  <a:txBody>
                    <a:bodyPr/>
                    <a:lstStyle/>
                    <a:p>
                      <a:pPr algn="l"/>
                      <a:r>
                        <a:rPr lang="fr-FR" sz="2400" noProof="0" dirty="0">
                          <a:solidFill>
                            <a:schemeClr val="tx2"/>
                          </a:solidFill>
                        </a:rPr>
                        <a:t>H. abandonner</a:t>
                      </a:r>
                    </a:p>
                  </a:txBody>
                  <a:tcPr anchor="ctr">
                    <a:solidFill>
                      <a:srgbClr val="BADEFF"/>
                    </a:solidFill>
                  </a:tcPr>
                </a:tc>
                <a:extLst>
                  <a:ext uri="{0D108BD9-81ED-4DB2-BD59-A6C34878D82A}">
                    <a16:rowId xmlns:a16="http://schemas.microsoft.com/office/drawing/2014/main" val="3324860558"/>
                  </a:ext>
                </a:extLst>
              </a:tr>
              <a:tr h="488815">
                <a:tc>
                  <a:txBody>
                    <a:bodyPr/>
                    <a:lstStyle/>
                    <a:p>
                      <a:pPr algn="ctr"/>
                      <a:r>
                        <a:rPr lang="en-GB" sz="2400" b="1" dirty="0">
                          <a:solidFill>
                            <a:schemeClr val="tx2"/>
                          </a:solidFill>
                        </a:rPr>
                        <a:t>H</a:t>
                      </a:r>
                    </a:p>
                  </a:txBody>
                  <a:tcPr anchor="ctr">
                    <a:solidFill>
                      <a:srgbClr val="FFF6D4"/>
                    </a:solidFill>
                  </a:tcPr>
                </a:tc>
                <a:tc>
                  <a:txBody>
                    <a:bodyPr/>
                    <a:lstStyle/>
                    <a:p>
                      <a:pPr algn="ctr"/>
                      <a:r>
                        <a:rPr lang="en-GB" sz="2400" dirty="0">
                          <a:solidFill>
                            <a:schemeClr val="tx2"/>
                          </a:solidFill>
                        </a:rPr>
                        <a:t>to give up, abandon</a:t>
                      </a:r>
                    </a:p>
                  </a:txBody>
                  <a:tcPr anchor="ctr">
                    <a:solidFill>
                      <a:srgbClr val="FFF6D4"/>
                    </a:solidFill>
                  </a:tcPr>
                </a:tc>
                <a:tc>
                  <a:txBody>
                    <a:bodyPr/>
                    <a:lstStyle/>
                    <a:p>
                      <a:pPr algn="ctr"/>
                      <a:endParaRPr lang="en-GB" sz="2400">
                        <a:solidFill>
                          <a:schemeClr val="tx2"/>
                        </a:solidFill>
                      </a:endParaRPr>
                    </a:p>
                  </a:txBody>
                  <a:tcPr anchor="ctr">
                    <a:solidFill>
                      <a:srgbClr val="FFF6D4"/>
                    </a:solidFill>
                  </a:tcPr>
                </a:tc>
                <a:tc>
                  <a:txBody>
                    <a:bodyPr/>
                    <a:lstStyle/>
                    <a:p>
                      <a:pPr algn="l"/>
                      <a:r>
                        <a:rPr lang="fr-FR" sz="2400" noProof="0" dirty="0">
                          <a:solidFill>
                            <a:schemeClr val="tx2"/>
                          </a:solidFill>
                        </a:rPr>
                        <a:t>A. l’impôt (m)</a:t>
                      </a:r>
                    </a:p>
                  </a:txBody>
                  <a:tcPr anchor="ctr">
                    <a:solidFill>
                      <a:srgbClr val="FFF6D4"/>
                    </a:solidFill>
                  </a:tcPr>
                </a:tc>
                <a:extLst>
                  <a:ext uri="{0D108BD9-81ED-4DB2-BD59-A6C34878D82A}">
                    <a16:rowId xmlns:a16="http://schemas.microsoft.com/office/drawing/2014/main" val="16919259"/>
                  </a:ext>
                </a:extLst>
              </a:tr>
              <a:tr h="488815">
                <a:tc>
                  <a:txBody>
                    <a:bodyPr/>
                    <a:lstStyle/>
                    <a:p>
                      <a:pPr algn="ctr"/>
                      <a:r>
                        <a:rPr lang="en-GB" sz="2400" b="1" dirty="0">
                          <a:solidFill>
                            <a:schemeClr val="tx2"/>
                          </a:solidFill>
                        </a:rPr>
                        <a:t>I</a:t>
                      </a:r>
                    </a:p>
                  </a:txBody>
                  <a:tcPr anchor="ctr">
                    <a:solidFill>
                      <a:srgbClr val="BADEFF"/>
                    </a:solidFill>
                  </a:tcPr>
                </a:tc>
                <a:tc>
                  <a:txBody>
                    <a:bodyPr/>
                    <a:lstStyle/>
                    <a:p>
                      <a:pPr algn="ctr"/>
                      <a:r>
                        <a:rPr lang="en-GB" sz="2400" dirty="0">
                          <a:solidFill>
                            <a:schemeClr val="tx2"/>
                          </a:solidFill>
                        </a:rPr>
                        <a:t>worrying</a:t>
                      </a:r>
                    </a:p>
                  </a:txBody>
                  <a:tcPr anchor="ctr">
                    <a:solidFill>
                      <a:srgbClr val="BADEFF"/>
                    </a:solidFill>
                  </a:tcPr>
                </a:tc>
                <a:tc>
                  <a:txBody>
                    <a:bodyPr/>
                    <a:lstStyle/>
                    <a:p>
                      <a:pPr algn="ctr"/>
                      <a:endParaRPr lang="en-GB" sz="2400" dirty="0">
                        <a:solidFill>
                          <a:schemeClr val="tx2"/>
                        </a:solidFill>
                      </a:endParaRPr>
                    </a:p>
                  </a:txBody>
                  <a:tcPr anchor="ctr">
                    <a:solidFill>
                      <a:srgbClr val="BADEFF"/>
                    </a:solidFill>
                  </a:tcPr>
                </a:tc>
                <a:tc>
                  <a:txBody>
                    <a:bodyPr/>
                    <a:lstStyle/>
                    <a:p>
                      <a:pPr algn="l"/>
                      <a:r>
                        <a:rPr lang="fr-FR" sz="2400" noProof="0" dirty="0">
                          <a:solidFill>
                            <a:schemeClr val="tx2"/>
                          </a:solidFill>
                        </a:rPr>
                        <a:t>F. direct</a:t>
                      </a:r>
                    </a:p>
                  </a:txBody>
                  <a:tcPr anchor="ctr">
                    <a:solidFill>
                      <a:srgbClr val="BADEFF"/>
                    </a:solidFill>
                  </a:tcPr>
                </a:tc>
                <a:extLst>
                  <a:ext uri="{0D108BD9-81ED-4DB2-BD59-A6C34878D82A}">
                    <a16:rowId xmlns:a16="http://schemas.microsoft.com/office/drawing/2014/main" val="2472109724"/>
                  </a:ext>
                </a:extLst>
              </a:tr>
              <a:tr h="488815">
                <a:tc>
                  <a:txBody>
                    <a:bodyPr/>
                    <a:lstStyle/>
                    <a:p>
                      <a:pPr algn="ctr"/>
                      <a:r>
                        <a:rPr lang="en-GB" sz="2400" b="1" dirty="0">
                          <a:solidFill>
                            <a:schemeClr val="tx2"/>
                          </a:solidFill>
                        </a:rPr>
                        <a:t>J</a:t>
                      </a:r>
                    </a:p>
                  </a:txBody>
                  <a:tcPr anchor="ctr">
                    <a:solidFill>
                      <a:srgbClr val="FFF6D4"/>
                    </a:solidFill>
                  </a:tcPr>
                </a:tc>
                <a:tc>
                  <a:txBody>
                    <a:bodyPr/>
                    <a:lstStyle/>
                    <a:p>
                      <a:pPr algn="ctr"/>
                      <a:r>
                        <a:rPr lang="en-GB" sz="2400" dirty="0">
                          <a:solidFill>
                            <a:schemeClr val="tx2"/>
                          </a:solidFill>
                        </a:rPr>
                        <a:t>precisely</a:t>
                      </a:r>
                    </a:p>
                  </a:txBody>
                  <a:tcPr anchor="ctr">
                    <a:solidFill>
                      <a:srgbClr val="FFF6D4"/>
                    </a:solidFill>
                  </a:tcPr>
                </a:tc>
                <a:tc>
                  <a:txBody>
                    <a:bodyPr/>
                    <a:lstStyle/>
                    <a:p>
                      <a:pPr algn="ctr"/>
                      <a:endParaRPr lang="en-GB" sz="2400">
                        <a:solidFill>
                          <a:schemeClr val="tx2"/>
                        </a:solidFill>
                      </a:endParaRPr>
                    </a:p>
                  </a:txBody>
                  <a:tcPr anchor="ctr">
                    <a:solidFill>
                      <a:srgbClr val="FFF6D4"/>
                    </a:solidFill>
                  </a:tcPr>
                </a:tc>
                <a:tc>
                  <a:txBody>
                    <a:bodyPr/>
                    <a:lstStyle/>
                    <a:p>
                      <a:pPr algn="l"/>
                      <a:r>
                        <a:rPr lang="fr-FR" sz="2400" noProof="0" dirty="0">
                          <a:solidFill>
                            <a:schemeClr val="tx2"/>
                          </a:solidFill>
                        </a:rPr>
                        <a:t>D. interrompre</a:t>
                      </a:r>
                    </a:p>
                  </a:txBody>
                  <a:tcPr anchor="ctr">
                    <a:solidFill>
                      <a:srgbClr val="FFF6D4"/>
                    </a:solidFill>
                  </a:tcPr>
                </a:tc>
                <a:extLst>
                  <a:ext uri="{0D108BD9-81ED-4DB2-BD59-A6C34878D82A}">
                    <a16:rowId xmlns:a16="http://schemas.microsoft.com/office/drawing/2014/main" val="2627883333"/>
                  </a:ext>
                </a:extLst>
              </a:tr>
              <a:tr h="488815">
                <a:tc>
                  <a:txBody>
                    <a:bodyPr/>
                    <a:lstStyle/>
                    <a:p>
                      <a:pPr algn="ctr"/>
                      <a:r>
                        <a:rPr lang="en-GB" sz="2400" b="1" dirty="0">
                          <a:solidFill>
                            <a:schemeClr val="tx2"/>
                          </a:solidFill>
                        </a:rPr>
                        <a:t>K</a:t>
                      </a:r>
                    </a:p>
                  </a:txBody>
                  <a:tcPr anchor="ctr">
                    <a:solidFill>
                      <a:srgbClr val="BADEFF"/>
                    </a:solidFill>
                  </a:tcPr>
                </a:tc>
                <a:tc>
                  <a:txBody>
                    <a:bodyPr/>
                    <a:lstStyle/>
                    <a:p>
                      <a:pPr algn="ctr"/>
                      <a:r>
                        <a:rPr lang="en-GB" sz="2400" dirty="0">
                          <a:solidFill>
                            <a:schemeClr val="tx2"/>
                          </a:solidFill>
                        </a:rPr>
                        <a:t>to regret</a:t>
                      </a:r>
                    </a:p>
                  </a:txBody>
                  <a:tcPr anchor="ctr">
                    <a:solidFill>
                      <a:srgbClr val="BADEFF"/>
                    </a:solidFill>
                  </a:tcPr>
                </a:tc>
                <a:tc>
                  <a:txBody>
                    <a:bodyPr/>
                    <a:lstStyle/>
                    <a:p>
                      <a:pPr algn="ctr"/>
                      <a:endParaRPr lang="en-GB" sz="2400">
                        <a:solidFill>
                          <a:schemeClr val="tx2"/>
                        </a:solidFill>
                      </a:endParaRPr>
                    </a:p>
                  </a:txBody>
                  <a:tcPr anchor="ctr">
                    <a:solidFill>
                      <a:srgbClr val="BADE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noProof="0" dirty="0">
                          <a:solidFill>
                            <a:schemeClr val="tx2"/>
                          </a:solidFill>
                        </a:rPr>
                        <a:t>J. précisément</a:t>
                      </a:r>
                    </a:p>
                  </a:txBody>
                  <a:tcPr anchor="ctr">
                    <a:solidFill>
                      <a:srgbClr val="BADEFF"/>
                    </a:solidFill>
                  </a:tcPr>
                </a:tc>
                <a:extLst>
                  <a:ext uri="{0D108BD9-81ED-4DB2-BD59-A6C34878D82A}">
                    <a16:rowId xmlns:a16="http://schemas.microsoft.com/office/drawing/2014/main" val="3935103461"/>
                  </a:ext>
                </a:extLst>
              </a:tr>
            </a:tbl>
          </a:graphicData>
        </a:graphic>
      </p:graphicFrame>
      <p:sp>
        <p:nvSpPr>
          <p:cNvPr id="5" name="Rectangle: Rounded Corners 4">
            <a:hlinkClick r:id="" action="ppaction://noaction">
              <a:snd r:embed="rId3" name="inquiétant.wav"/>
            </a:hlinkClick>
            <a:extLst>
              <a:ext uri="{FF2B5EF4-FFF2-40B4-BE49-F238E27FC236}">
                <a16:creationId xmlns:a16="http://schemas.microsoft.com/office/drawing/2014/main" id="{7506CC00-1FE9-7609-551E-4B47EB13ECCA}"/>
              </a:ext>
            </a:extLst>
          </p:cNvPr>
          <p:cNvSpPr/>
          <p:nvPr/>
        </p:nvSpPr>
        <p:spPr>
          <a:xfrm>
            <a:off x="6136496" y="927007"/>
            <a:ext cx="430986" cy="426200"/>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1</a:t>
            </a:r>
          </a:p>
        </p:txBody>
      </p:sp>
      <p:sp>
        <p:nvSpPr>
          <p:cNvPr id="18" name="Rectangle: Rounded Corners 17">
            <a:hlinkClick r:id="" action="ppaction://noaction">
              <a:snd r:embed="rId4" name="oser.wav"/>
            </a:hlinkClick>
            <a:extLst>
              <a:ext uri="{FF2B5EF4-FFF2-40B4-BE49-F238E27FC236}">
                <a16:creationId xmlns:a16="http://schemas.microsoft.com/office/drawing/2014/main" id="{6D9BFCB8-C3B3-B2E7-D214-CFB2102F6C01}"/>
              </a:ext>
            </a:extLst>
          </p:cNvPr>
          <p:cNvSpPr/>
          <p:nvPr/>
        </p:nvSpPr>
        <p:spPr>
          <a:xfrm>
            <a:off x="6136496" y="1427825"/>
            <a:ext cx="430986" cy="425289"/>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2</a:t>
            </a:r>
          </a:p>
        </p:txBody>
      </p:sp>
      <p:sp>
        <p:nvSpPr>
          <p:cNvPr id="20" name="Rectangle: Rounded Corners 19">
            <a:hlinkClick r:id="" action="ppaction://noaction">
              <a:snd r:embed="rId5" name="direct.wav"/>
            </a:hlinkClick>
            <a:extLst>
              <a:ext uri="{FF2B5EF4-FFF2-40B4-BE49-F238E27FC236}">
                <a16:creationId xmlns:a16="http://schemas.microsoft.com/office/drawing/2014/main" id="{59B6C79E-2478-667F-EB4E-97816A1E4D15}"/>
              </a:ext>
            </a:extLst>
          </p:cNvPr>
          <p:cNvSpPr/>
          <p:nvPr/>
        </p:nvSpPr>
        <p:spPr>
          <a:xfrm>
            <a:off x="6137011" y="4833789"/>
            <a:ext cx="429957" cy="422688"/>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9</a:t>
            </a:r>
          </a:p>
        </p:txBody>
      </p:sp>
      <p:sp>
        <p:nvSpPr>
          <p:cNvPr id="21" name="Rectangle: Rounded Corners 20">
            <a:hlinkClick r:id="" action="ppaction://noaction">
              <a:snd r:embed="rId6" name="l'impot.wav"/>
            </a:hlinkClick>
            <a:extLst>
              <a:ext uri="{FF2B5EF4-FFF2-40B4-BE49-F238E27FC236}">
                <a16:creationId xmlns:a16="http://schemas.microsoft.com/office/drawing/2014/main" id="{3C4F0B3D-5BC2-DB88-3E10-9C45FF19722E}"/>
              </a:ext>
            </a:extLst>
          </p:cNvPr>
          <p:cNvSpPr/>
          <p:nvPr/>
        </p:nvSpPr>
        <p:spPr>
          <a:xfrm>
            <a:off x="6137010" y="4346717"/>
            <a:ext cx="429958" cy="425289"/>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8</a:t>
            </a:r>
          </a:p>
        </p:txBody>
      </p:sp>
      <p:sp>
        <p:nvSpPr>
          <p:cNvPr id="22" name="Rectangle: Rounded Corners 21">
            <a:hlinkClick r:id="" action="ppaction://noaction">
              <a:snd r:embed="rId7" name="abandonner.wav"/>
            </a:hlinkClick>
            <a:extLst>
              <a:ext uri="{FF2B5EF4-FFF2-40B4-BE49-F238E27FC236}">
                <a16:creationId xmlns:a16="http://schemas.microsoft.com/office/drawing/2014/main" id="{3F80618B-D534-D991-74AC-43D08464DEBC}"/>
              </a:ext>
            </a:extLst>
          </p:cNvPr>
          <p:cNvSpPr/>
          <p:nvPr/>
        </p:nvSpPr>
        <p:spPr>
          <a:xfrm>
            <a:off x="6142233" y="3855744"/>
            <a:ext cx="419512" cy="441986"/>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7</a:t>
            </a:r>
          </a:p>
        </p:txBody>
      </p:sp>
      <p:sp>
        <p:nvSpPr>
          <p:cNvPr id="23" name="Rectangle: Rounded Corners 22">
            <a:hlinkClick r:id="" action="ppaction://noaction">
              <a:snd r:embed="rId8" name="raciste.wav"/>
            </a:hlinkClick>
            <a:extLst>
              <a:ext uri="{FF2B5EF4-FFF2-40B4-BE49-F238E27FC236}">
                <a16:creationId xmlns:a16="http://schemas.microsoft.com/office/drawing/2014/main" id="{2CF11DFC-C738-1683-55B2-FC124C4B83EA}"/>
              </a:ext>
            </a:extLst>
          </p:cNvPr>
          <p:cNvSpPr/>
          <p:nvPr/>
        </p:nvSpPr>
        <p:spPr>
          <a:xfrm>
            <a:off x="6136496" y="3368737"/>
            <a:ext cx="430986" cy="445065"/>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6</a:t>
            </a:r>
          </a:p>
        </p:txBody>
      </p:sp>
      <p:sp>
        <p:nvSpPr>
          <p:cNvPr id="24" name="Rectangle: Rounded Corners 23">
            <a:hlinkClick r:id="" action="ppaction://noaction">
              <a:snd r:embed="rId9" name="accompagner.wav"/>
            </a:hlinkClick>
            <a:extLst>
              <a:ext uri="{FF2B5EF4-FFF2-40B4-BE49-F238E27FC236}">
                <a16:creationId xmlns:a16="http://schemas.microsoft.com/office/drawing/2014/main" id="{1FDB8389-E15A-60B0-9ECA-4EAA5545C47D}"/>
              </a:ext>
            </a:extLst>
          </p:cNvPr>
          <p:cNvSpPr/>
          <p:nvPr/>
        </p:nvSpPr>
        <p:spPr>
          <a:xfrm>
            <a:off x="6136496" y="2881731"/>
            <a:ext cx="430986" cy="422687"/>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5</a:t>
            </a:r>
          </a:p>
        </p:txBody>
      </p:sp>
      <p:sp>
        <p:nvSpPr>
          <p:cNvPr id="25" name="Rectangle: Rounded Corners 24">
            <a:hlinkClick r:id="" action="ppaction://noaction">
              <a:snd r:embed="rId10" name="regretter.wav"/>
            </a:hlinkClick>
            <a:extLst>
              <a:ext uri="{FF2B5EF4-FFF2-40B4-BE49-F238E27FC236}">
                <a16:creationId xmlns:a16="http://schemas.microsoft.com/office/drawing/2014/main" id="{918C2B0A-A42F-6D6C-A18E-718191754CA3}"/>
              </a:ext>
            </a:extLst>
          </p:cNvPr>
          <p:cNvSpPr/>
          <p:nvPr/>
        </p:nvSpPr>
        <p:spPr>
          <a:xfrm>
            <a:off x="6136496" y="2392122"/>
            <a:ext cx="430986" cy="425290"/>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4</a:t>
            </a:r>
          </a:p>
        </p:txBody>
      </p:sp>
      <p:sp>
        <p:nvSpPr>
          <p:cNvPr id="26" name="Rectangle: Rounded Corners 25">
            <a:hlinkClick r:id="" action="ppaction://noaction">
              <a:snd r:embed="rId11" name="le plan.wav"/>
            </a:hlinkClick>
            <a:extLst>
              <a:ext uri="{FF2B5EF4-FFF2-40B4-BE49-F238E27FC236}">
                <a16:creationId xmlns:a16="http://schemas.microsoft.com/office/drawing/2014/main" id="{E85416B2-B169-8A69-2B3C-E0841514F0BD}"/>
              </a:ext>
            </a:extLst>
          </p:cNvPr>
          <p:cNvSpPr/>
          <p:nvPr/>
        </p:nvSpPr>
        <p:spPr>
          <a:xfrm>
            <a:off x="6136496" y="1912737"/>
            <a:ext cx="430986" cy="425290"/>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3</a:t>
            </a:r>
          </a:p>
        </p:txBody>
      </p:sp>
      <p:sp>
        <p:nvSpPr>
          <p:cNvPr id="27" name="Rectangle: Rounded Corners 26">
            <a:hlinkClick r:id="" action="ppaction://noaction">
              <a:snd r:embed="rId12" name="interrompre.wav"/>
            </a:hlinkClick>
            <a:extLst>
              <a:ext uri="{FF2B5EF4-FFF2-40B4-BE49-F238E27FC236}">
                <a16:creationId xmlns:a16="http://schemas.microsoft.com/office/drawing/2014/main" id="{6D356AC1-D57B-8FD2-0A48-9B5BF95AD62A}"/>
              </a:ext>
            </a:extLst>
          </p:cNvPr>
          <p:cNvSpPr/>
          <p:nvPr/>
        </p:nvSpPr>
        <p:spPr>
          <a:xfrm>
            <a:off x="6136496" y="5329425"/>
            <a:ext cx="430986" cy="445065"/>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29" name="Rectangle 28">
            <a:extLst>
              <a:ext uri="{FF2B5EF4-FFF2-40B4-BE49-F238E27FC236}">
                <a16:creationId xmlns:a16="http://schemas.microsoft.com/office/drawing/2014/main" id="{1B2889B8-09D9-6984-0563-EB1FD3E244AB}"/>
              </a:ext>
            </a:extLst>
          </p:cNvPr>
          <p:cNvSpPr/>
          <p:nvPr/>
        </p:nvSpPr>
        <p:spPr>
          <a:xfrm>
            <a:off x="6652341" y="963863"/>
            <a:ext cx="2659455" cy="369332"/>
          </a:xfrm>
          <a:prstGeom prst="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30" name="Rectangle 29">
            <a:extLst>
              <a:ext uri="{FF2B5EF4-FFF2-40B4-BE49-F238E27FC236}">
                <a16:creationId xmlns:a16="http://schemas.microsoft.com/office/drawing/2014/main" id="{FE1EAFA8-C393-9E80-A8C7-857382374478}"/>
              </a:ext>
            </a:extLst>
          </p:cNvPr>
          <p:cNvSpPr/>
          <p:nvPr/>
        </p:nvSpPr>
        <p:spPr>
          <a:xfrm>
            <a:off x="6690185" y="1918441"/>
            <a:ext cx="2583766" cy="369332"/>
          </a:xfrm>
          <a:prstGeom prst="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31" name="Rectangle 30">
            <a:extLst>
              <a:ext uri="{FF2B5EF4-FFF2-40B4-BE49-F238E27FC236}">
                <a16:creationId xmlns:a16="http://schemas.microsoft.com/office/drawing/2014/main" id="{6C6B1FD7-E507-8C50-7DB8-9B26FA9C5011}"/>
              </a:ext>
            </a:extLst>
          </p:cNvPr>
          <p:cNvSpPr/>
          <p:nvPr/>
        </p:nvSpPr>
        <p:spPr>
          <a:xfrm>
            <a:off x="6652341" y="2922388"/>
            <a:ext cx="2659455" cy="369332"/>
          </a:xfrm>
          <a:prstGeom prst="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32" name="Rectangle 31">
            <a:extLst>
              <a:ext uri="{FF2B5EF4-FFF2-40B4-BE49-F238E27FC236}">
                <a16:creationId xmlns:a16="http://schemas.microsoft.com/office/drawing/2014/main" id="{68B85BD0-B51A-7E23-CF69-7F87BC15D0F2}"/>
              </a:ext>
            </a:extLst>
          </p:cNvPr>
          <p:cNvSpPr/>
          <p:nvPr/>
        </p:nvSpPr>
        <p:spPr>
          <a:xfrm>
            <a:off x="6652341" y="3875007"/>
            <a:ext cx="2583766" cy="369332"/>
          </a:xfrm>
          <a:prstGeom prst="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33" name="Rectangle 32">
            <a:extLst>
              <a:ext uri="{FF2B5EF4-FFF2-40B4-BE49-F238E27FC236}">
                <a16:creationId xmlns:a16="http://schemas.microsoft.com/office/drawing/2014/main" id="{84F7F0AB-C8F4-C32D-0B4C-400083A8C2FD}"/>
              </a:ext>
            </a:extLst>
          </p:cNvPr>
          <p:cNvSpPr/>
          <p:nvPr/>
        </p:nvSpPr>
        <p:spPr>
          <a:xfrm>
            <a:off x="6652341" y="4880530"/>
            <a:ext cx="2583766" cy="369332"/>
          </a:xfrm>
          <a:prstGeom prst="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34" name="Rectangle 33">
            <a:extLst>
              <a:ext uri="{FF2B5EF4-FFF2-40B4-BE49-F238E27FC236}">
                <a16:creationId xmlns:a16="http://schemas.microsoft.com/office/drawing/2014/main" id="{585088A3-8F3A-AB6D-9D62-DC831F1D1C69}"/>
              </a:ext>
            </a:extLst>
          </p:cNvPr>
          <p:cNvSpPr/>
          <p:nvPr/>
        </p:nvSpPr>
        <p:spPr>
          <a:xfrm>
            <a:off x="6652341" y="1451134"/>
            <a:ext cx="2551603" cy="369332"/>
          </a:xfrm>
          <a:prstGeom prst="rect">
            <a:avLst/>
          </a:prstGeom>
          <a:solidFill>
            <a:srgbClr val="FFF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35" name="Rectangle 34">
            <a:extLst>
              <a:ext uri="{FF2B5EF4-FFF2-40B4-BE49-F238E27FC236}">
                <a16:creationId xmlns:a16="http://schemas.microsoft.com/office/drawing/2014/main" id="{7E294FA0-935F-0C54-F59C-94B33DEF8C10}"/>
              </a:ext>
            </a:extLst>
          </p:cNvPr>
          <p:cNvSpPr/>
          <p:nvPr/>
        </p:nvSpPr>
        <p:spPr>
          <a:xfrm>
            <a:off x="6652341" y="3455000"/>
            <a:ext cx="2475914" cy="369332"/>
          </a:xfrm>
          <a:prstGeom prst="rect">
            <a:avLst/>
          </a:prstGeom>
          <a:solidFill>
            <a:srgbClr val="FFF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36" name="Rectangle 35">
            <a:extLst>
              <a:ext uri="{FF2B5EF4-FFF2-40B4-BE49-F238E27FC236}">
                <a16:creationId xmlns:a16="http://schemas.microsoft.com/office/drawing/2014/main" id="{63CCAD4D-D837-CF5A-2FAD-143A58B0DB73}"/>
              </a:ext>
            </a:extLst>
          </p:cNvPr>
          <p:cNvSpPr/>
          <p:nvPr/>
        </p:nvSpPr>
        <p:spPr>
          <a:xfrm>
            <a:off x="6690185" y="2466233"/>
            <a:ext cx="2475914" cy="369332"/>
          </a:xfrm>
          <a:prstGeom prst="rect">
            <a:avLst/>
          </a:prstGeom>
          <a:solidFill>
            <a:srgbClr val="FFF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37" name="Rectangle 36">
            <a:extLst>
              <a:ext uri="{FF2B5EF4-FFF2-40B4-BE49-F238E27FC236}">
                <a16:creationId xmlns:a16="http://schemas.microsoft.com/office/drawing/2014/main" id="{879B18F7-58CA-0B84-9F33-DE4B819C66B0}"/>
              </a:ext>
            </a:extLst>
          </p:cNvPr>
          <p:cNvSpPr/>
          <p:nvPr/>
        </p:nvSpPr>
        <p:spPr>
          <a:xfrm>
            <a:off x="6652341" y="4387305"/>
            <a:ext cx="2551603" cy="369332"/>
          </a:xfrm>
          <a:prstGeom prst="rect">
            <a:avLst/>
          </a:prstGeom>
          <a:solidFill>
            <a:srgbClr val="FFF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38" name="Rectangle 37">
            <a:extLst>
              <a:ext uri="{FF2B5EF4-FFF2-40B4-BE49-F238E27FC236}">
                <a16:creationId xmlns:a16="http://schemas.microsoft.com/office/drawing/2014/main" id="{E682A5A3-CF5C-1B50-1602-DE67C331A329}"/>
              </a:ext>
            </a:extLst>
          </p:cNvPr>
          <p:cNvSpPr/>
          <p:nvPr/>
        </p:nvSpPr>
        <p:spPr>
          <a:xfrm>
            <a:off x="6690185" y="5382996"/>
            <a:ext cx="2475914" cy="369332"/>
          </a:xfrm>
          <a:prstGeom prst="rect">
            <a:avLst/>
          </a:prstGeom>
          <a:solidFill>
            <a:srgbClr val="FFF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39" name="Rectangle: Rounded Corners 38">
            <a:hlinkClick r:id="" action="ppaction://noaction">
              <a:snd r:embed="rId13" name="précisement.wav"/>
            </a:hlinkClick>
            <a:extLst>
              <a:ext uri="{FF2B5EF4-FFF2-40B4-BE49-F238E27FC236}">
                <a16:creationId xmlns:a16="http://schemas.microsoft.com/office/drawing/2014/main" id="{AB06F3C3-64A4-3810-C474-2EE9E2783B97}"/>
              </a:ext>
            </a:extLst>
          </p:cNvPr>
          <p:cNvSpPr/>
          <p:nvPr/>
        </p:nvSpPr>
        <p:spPr>
          <a:xfrm>
            <a:off x="6136496" y="5810582"/>
            <a:ext cx="430986" cy="445065"/>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40" name="Rectangle 39">
            <a:extLst>
              <a:ext uri="{FF2B5EF4-FFF2-40B4-BE49-F238E27FC236}">
                <a16:creationId xmlns:a16="http://schemas.microsoft.com/office/drawing/2014/main" id="{3AD1B4B5-C8C4-ABD3-66CD-BD753073AF4E}"/>
              </a:ext>
            </a:extLst>
          </p:cNvPr>
          <p:cNvSpPr/>
          <p:nvPr/>
        </p:nvSpPr>
        <p:spPr>
          <a:xfrm>
            <a:off x="6690185" y="5872764"/>
            <a:ext cx="2583766" cy="369332"/>
          </a:xfrm>
          <a:prstGeom prst="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6" name="TextBox 5">
            <a:hlinkClick r:id="" action="ppaction://noaction">
              <a:snd r:embed="rId12" name="interrompre.wav"/>
            </a:hlinkClick>
            <a:extLst>
              <a:ext uri="{FF2B5EF4-FFF2-40B4-BE49-F238E27FC236}">
                <a16:creationId xmlns:a16="http://schemas.microsoft.com/office/drawing/2014/main" id="{F245F911-5A6C-A2FC-4916-CEBDCFAAFE34}"/>
              </a:ext>
            </a:extLst>
          </p:cNvPr>
          <p:cNvSpPr txBox="1"/>
          <p:nvPr/>
        </p:nvSpPr>
        <p:spPr>
          <a:xfrm>
            <a:off x="6071034" y="5355216"/>
            <a:ext cx="55088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10</a:t>
            </a:r>
          </a:p>
        </p:txBody>
      </p:sp>
      <p:sp>
        <p:nvSpPr>
          <p:cNvPr id="7" name="TextBox 6">
            <a:hlinkClick r:id="" action="ppaction://noaction">
              <a:snd r:embed="rId13" name="précisement.wav"/>
            </a:hlinkClick>
            <a:extLst>
              <a:ext uri="{FF2B5EF4-FFF2-40B4-BE49-F238E27FC236}">
                <a16:creationId xmlns:a16="http://schemas.microsoft.com/office/drawing/2014/main" id="{40DAC9FD-7D3F-A645-27FB-55A6E71D4C8A}"/>
              </a:ext>
            </a:extLst>
          </p:cNvPr>
          <p:cNvSpPr txBox="1"/>
          <p:nvPr/>
        </p:nvSpPr>
        <p:spPr>
          <a:xfrm>
            <a:off x="6079579" y="5836905"/>
            <a:ext cx="55088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11</a:t>
            </a:r>
          </a:p>
        </p:txBody>
      </p:sp>
      <p:sp>
        <p:nvSpPr>
          <p:cNvPr id="8" name="Rounded Rectangle 46">
            <a:extLst>
              <a:ext uri="{FF2B5EF4-FFF2-40B4-BE49-F238E27FC236}">
                <a16:creationId xmlns:a16="http://schemas.microsoft.com/office/drawing/2014/main" id="{F4C6798D-F8B5-E539-0654-7413FC134416}"/>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a:t>
            </a:r>
          </a:p>
        </p:txBody>
      </p:sp>
      <p:sp>
        <p:nvSpPr>
          <p:cNvPr id="9" name="TextBox 8">
            <a:extLst>
              <a:ext uri="{FF2B5EF4-FFF2-40B4-BE49-F238E27FC236}">
                <a16:creationId xmlns:a16="http://schemas.microsoft.com/office/drawing/2014/main" id="{973B991F-1983-C5A5-0706-D7154A46E459}"/>
              </a:ext>
            </a:extLst>
          </p:cNvPr>
          <p:cNvSpPr txBox="1"/>
          <p:nvPr/>
        </p:nvSpPr>
        <p:spPr>
          <a:xfrm>
            <a:off x="4694506" y="289003"/>
            <a:ext cx="489931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rgbClr val="0055A4"/>
                </a:solidFill>
                <a:latin typeface="Century Gothic"/>
              </a:rPr>
              <a:t>Écoute et choisis le mot en anglais.</a:t>
            </a:r>
            <a:endParaRPr kumimoji="0" lang="fr-FR" sz="2000" b="0" i="0" u="none" strike="noStrike" kern="1200" cap="none" spc="0" normalizeH="0" baseline="0" noProof="0" dirty="0">
              <a:ln>
                <a:noFill/>
              </a:ln>
              <a:solidFill>
                <a:srgbClr val="0055A4"/>
              </a:solidFill>
              <a:effectLst/>
              <a:uLnTx/>
              <a:uFillTx/>
              <a:latin typeface="Century Gothic"/>
              <a:ea typeface="+mn-ea"/>
              <a:cs typeface="+mn-cs"/>
            </a:endParaRPr>
          </a:p>
        </p:txBody>
      </p:sp>
    </p:spTree>
    <p:extLst>
      <p:ext uri="{BB962C8B-B14F-4D97-AF65-F5344CB8AC3E}">
        <p14:creationId xmlns:p14="http://schemas.microsoft.com/office/powerpoint/2010/main" val="177496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4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picture containing vector graphics&#10;&#10;Description automatically generated">
            <a:extLst>
              <a:ext uri="{FF2B5EF4-FFF2-40B4-BE49-F238E27FC236}">
                <a16:creationId xmlns:a16="http://schemas.microsoft.com/office/drawing/2014/main" id="{20523821-051C-BD0B-191F-7DCC1BD916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7439" y="4372397"/>
            <a:ext cx="1605775" cy="1764285"/>
          </a:xfrm>
          <a:prstGeom prst="rect">
            <a:avLst/>
          </a:prstGeom>
        </p:spPr>
      </p:pic>
      <p:sp>
        <p:nvSpPr>
          <p:cNvPr id="3" name="Title 2">
            <a:extLst>
              <a:ext uri="{FF2B5EF4-FFF2-40B4-BE49-F238E27FC236}">
                <a16:creationId xmlns:a16="http://schemas.microsoft.com/office/drawing/2014/main" id="{A4C43E80-5ED0-25AA-D88B-DECF630C0FCE}"/>
              </a:ext>
            </a:extLst>
          </p:cNvPr>
          <p:cNvSpPr>
            <a:spLocks noGrp="1"/>
          </p:cNvSpPr>
          <p:nvPr>
            <p:ph type="title"/>
          </p:nvPr>
        </p:nvSpPr>
        <p:spPr/>
        <p:txBody>
          <a:bodyPr/>
          <a:lstStyle/>
          <a:p>
            <a:r>
              <a:rPr lang="en-GB"/>
              <a:t>Negation</a:t>
            </a:r>
          </a:p>
        </p:txBody>
      </p:sp>
      <p:sp>
        <p:nvSpPr>
          <p:cNvPr id="5" name="TextBox 4">
            <a:extLst>
              <a:ext uri="{FF2B5EF4-FFF2-40B4-BE49-F238E27FC236}">
                <a16:creationId xmlns:a16="http://schemas.microsoft.com/office/drawing/2014/main" id="{9EA14925-C1F1-1C61-1DC7-C0A773EE0A04}"/>
              </a:ext>
            </a:extLst>
          </p:cNvPr>
          <p:cNvSpPr txBox="1"/>
          <p:nvPr/>
        </p:nvSpPr>
        <p:spPr>
          <a:xfrm>
            <a:off x="212355" y="929807"/>
            <a:ext cx="11699128" cy="830997"/>
          </a:xfrm>
          <a:prstGeom prst="rect">
            <a:avLst/>
          </a:prstGeom>
          <a:noFill/>
        </p:spPr>
        <p:txBody>
          <a:bodyPr wrap="square">
            <a:spAutoFit/>
          </a:bodyPr>
          <a:lstStyle/>
          <a:p>
            <a:r>
              <a:rPr lang="en-GB" sz="2400" dirty="0">
                <a:solidFill>
                  <a:schemeClr val="tx2"/>
                </a:solidFill>
              </a:rPr>
              <a:t>To say what </a:t>
            </a:r>
            <a:r>
              <a:rPr lang="en-GB" sz="2400" b="1" dirty="0">
                <a:solidFill>
                  <a:schemeClr val="tx2"/>
                </a:solidFill>
              </a:rPr>
              <a:t>doesn’t </a:t>
            </a:r>
            <a:r>
              <a:rPr lang="en-GB" sz="2400" dirty="0">
                <a:solidFill>
                  <a:schemeClr val="tx2"/>
                </a:solidFill>
              </a:rPr>
              <a:t>happen we use </a:t>
            </a:r>
            <a:r>
              <a:rPr lang="fr-FR" sz="2400" b="1" dirty="0">
                <a:solidFill>
                  <a:schemeClr val="tx2"/>
                </a:solidFill>
              </a:rPr>
              <a:t>ne … pas</a:t>
            </a:r>
            <a:r>
              <a:rPr lang="fr-FR" sz="2400" dirty="0">
                <a:solidFill>
                  <a:schemeClr val="tx2"/>
                </a:solidFill>
              </a:rPr>
              <a:t>. </a:t>
            </a:r>
            <a:r>
              <a:rPr lang="en-GB" sz="2400" dirty="0">
                <a:solidFill>
                  <a:schemeClr val="tx2"/>
                </a:solidFill>
              </a:rPr>
              <a:t>The verb in the short form goes in between the </a:t>
            </a:r>
            <a:r>
              <a:rPr lang="fr-FR" sz="2400" b="1" dirty="0">
                <a:solidFill>
                  <a:schemeClr val="tx2"/>
                </a:solidFill>
              </a:rPr>
              <a:t>ne … pas</a:t>
            </a:r>
            <a:r>
              <a:rPr lang="fr-FR" sz="2400" dirty="0">
                <a:solidFill>
                  <a:schemeClr val="tx2"/>
                </a:solidFill>
              </a:rPr>
              <a:t>.</a:t>
            </a:r>
          </a:p>
        </p:txBody>
      </p:sp>
      <p:sp>
        <p:nvSpPr>
          <p:cNvPr id="7" name="TextBox 6">
            <a:extLst>
              <a:ext uri="{FF2B5EF4-FFF2-40B4-BE49-F238E27FC236}">
                <a16:creationId xmlns:a16="http://schemas.microsoft.com/office/drawing/2014/main" id="{EB80D85A-B49A-92D8-1FA4-BC6046578BF0}"/>
              </a:ext>
            </a:extLst>
          </p:cNvPr>
          <p:cNvSpPr txBox="1"/>
          <p:nvPr/>
        </p:nvSpPr>
        <p:spPr>
          <a:xfrm>
            <a:off x="198481" y="1784120"/>
            <a:ext cx="5705014" cy="461665"/>
          </a:xfrm>
          <a:prstGeom prst="rect">
            <a:avLst/>
          </a:prstGeom>
          <a:noFill/>
        </p:spPr>
        <p:txBody>
          <a:bodyPr wrap="square">
            <a:spAutoFit/>
          </a:bodyPr>
          <a:lstStyle/>
          <a:p>
            <a:r>
              <a:rPr lang="fr-FR" sz="2400" dirty="0">
                <a:solidFill>
                  <a:schemeClr val="tx2"/>
                </a:solidFill>
              </a:rPr>
              <a:t>Il </a:t>
            </a:r>
            <a:r>
              <a:rPr lang="fr-FR" sz="2400" b="1" dirty="0">
                <a:solidFill>
                  <a:schemeClr val="tx2"/>
                </a:solidFill>
              </a:rPr>
              <a:t>n’</a:t>
            </a:r>
            <a:r>
              <a:rPr lang="fr-FR" sz="2400" dirty="0">
                <a:solidFill>
                  <a:schemeClr val="tx2"/>
                </a:solidFill>
              </a:rPr>
              <a:t>obtient </a:t>
            </a:r>
            <a:r>
              <a:rPr lang="fr-FR" sz="2400" b="1" dirty="0">
                <a:solidFill>
                  <a:schemeClr val="tx2"/>
                </a:solidFill>
              </a:rPr>
              <a:t>pas</a:t>
            </a:r>
            <a:r>
              <a:rPr lang="fr-FR" sz="2400" dirty="0">
                <a:solidFill>
                  <a:schemeClr val="tx2"/>
                </a:solidFill>
              </a:rPr>
              <a:t> de dollars canadiens.	</a:t>
            </a:r>
          </a:p>
        </p:txBody>
      </p:sp>
      <p:sp>
        <p:nvSpPr>
          <p:cNvPr id="9" name="TextBox 8">
            <a:extLst>
              <a:ext uri="{FF2B5EF4-FFF2-40B4-BE49-F238E27FC236}">
                <a16:creationId xmlns:a16="http://schemas.microsoft.com/office/drawing/2014/main" id="{1D2E883E-6179-912A-08BC-91BFB436DC19}"/>
              </a:ext>
            </a:extLst>
          </p:cNvPr>
          <p:cNvSpPr txBox="1"/>
          <p:nvPr/>
        </p:nvSpPr>
        <p:spPr>
          <a:xfrm>
            <a:off x="192506" y="2279776"/>
            <a:ext cx="6096001" cy="461665"/>
          </a:xfrm>
          <a:prstGeom prst="rect">
            <a:avLst/>
          </a:prstGeom>
          <a:noFill/>
        </p:spPr>
        <p:txBody>
          <a:bodyPr wrap="square">
            <a:spAutoFit/>
          </a:bodyPr>
          <a:lstStyle/>
          <a:p>
            <a:r>
              <a:rPr lang="en-GB" sz="2400" dirty="0">
                <a:solidFill>
                  <a:schemeClr val="tx2"/>
                </a:solidFill>
              </a:rPr>
              <a:t>He </a:t>
            </a:r>
            <a:r>
              <a:rPr lang="en-GB" sz="2400" b="1" dirty="0">
                <a:solidFill>
                  <a:schemeClr val="tx2"/>
                </a:solidFill>
              </a:rPr>
              <a:t>doesn’t</a:t>
            </a:r>
            <a:r>
              <a:rPr lang="en-GB" sz="2400" dirty="0">
                <a:solidFill>
                  <a:schemeClr val="tx2"/>
                </a:solidFill>
              </a:rPr>
              <a:t> get any Canadian dollars</a:t>
            </a:r>
            <a:r>
              <a:rPr lang="fr-FR" sz="2400" dirty="0">
                <a:solidFill>
                  <a:schemeClr val="tx2"/>
                </a:solidFill>
              </a:rPr>
              <a:t>.</a:t>
            </a:r>
          </a:p>
        </p:txBody>
      </p:sp>
      <p:sp>
        <p:nvSpPr>
          <p:cNvPr id="11" name="TextBox 10">
            <a:extLst>
              <a:ext uri="{FF2B5EF4-FFF2-40B4-BE49-F238E27FC236}">
                <a16:creationId xmlns:a16="http://schemas.microsoft.com/office/drawing/2014/main" id="{667D29C3-63E4-9404-C516-534F6F15F302}"/>
              </a:ext>
            </a:extLst>
          </p:cNvPr>
          <p:cNvSpPr txBox="1"/>
          <p:nvPr/>
        </p:nvSpPr>
        <p:spPr>
          <a:xfrm>
            <a:off x="6273407" y="1782177"/>
            <a:ext cx="5897518" cy="461665"/>
          </a:xfrm>
          <a:prstGeom prst="rect">
            <a:avLst/>
          </a:prstGeom>
          <a:noFill/>
        </p:spPr>
        <p:txBody>
          <a:bodyPr wrap="square">
            <a:spAutoFit/>
          </a:bodyPr>
          <a:lstStyle/>
          <a:p>
            <a:r>
              <a:rPr lang="fr-FR" sz="2400" dirty="0">
                <a:solidFill>
                  <a:schemeClr val="tx2"/>
                </a:solidFill>
              </a:rPr>
              <a:t>Nous </a:t>
            </a:r>
            <a:r>
              <a:rPr lang="fr-FR" sz="2400" b="1" dirty="0">
                <a:solidFill>
                  <a:schemeClr val="tx2"/>
                </a:solidFill>
              </a:rPr>
              <a:t>n’</a:t>
            </a:r>
            <a:r>
              <a:rPr lang="fr-FR" sz="2400" dirty="0">
                <a:solidFill>
                  <a:schemeClr val="tx2"/>
                </a:solidFill>
              </a:rPr>
              <a:t>allons </a:t>
            </a:r>
            <a:r>
              <a:rPr lang="fr-FR" sz="2400" b="1" dirty="0">
                <a:solidFill>
                  <a:schemeClr val="tx2"/>
                </a:solidFill>
              </a:rPr>
              <a:t>pas</a:t>
            </a:r>
            <a:r>
              <a:rPr lang="fr-FR" sz="2400" dirty="0">
                <a:solidFill>
                  <a:schemeClr val="tx2"/>
                </a:solidFill>
              </a:rPr>
              <a:t> courir dix kilomètres.</a:t>
            </a:r>
          </a:p>
        </p:txBody>
      </p:sp>
      <p:sp>
        <p:nvSpPr>
          <p:cNvPr id="13" name="TextBox 12">
            <a:extLst>
              <a:ext uri="{FF2B5EF4-FFF2-40B4-BE49-F238E27FC236}">
                <a16:creationId xmlns:a16="http://schemas.microsoft.com/office/drawing/2014/main" id="{1D5725DB-FD6F-C210-7A0C-C82C692267A6}"/>
              </a:ext>
            </a:extLst>
          </p:cNvPr>
          <p:cNvSpPr txBox="1"/>
          <p:nvPr/>
        </p:nvSpPr>
        <p:spPr>
          <a:xfrm>
            <a:off x="6273406" y="2279776"/>
            <a:ext cx="5897519" cy="461665"/>
          </a:xfrm>
          <a:prstGeom prst="rect">
            <a:avLst/>
          </a:prstGeom>
          <a:noFill/>
        </p:spPr>
        <p:txBody>
          <a:bodyPr wrap="square">
            <a:spAutoFit/>
          </a:bodyPr>
          <a:lstStyle/>
          <a:p>
            <a:r>
              <a:rPr lang="en-GB" sz="2400" dirty="0">
                <a:solidFill>
                  <a:schemeClr val="tx2"/>
                </a:solidFill>
              </a:rPr>
              <a:t>We </a:t>
            </a:r>
            <a:r>
              <a:rPr lang="en-GB" sz="2400" b="1" dirty="0">
                <a:solidFill>
                  <a:schemeClr val="tx2"/>
                </a:solidFill>
              </a:rPr>
              <a:t>aren’t </a:t>
            </a:r>
            <a:r>
              <a:rPr lang="en-GB" sz="2400" dirty="0">
                <a:solidFill>
                  <a:schemeClr val="tx2"/>
                </a:solidFill>
              </a:rPr>
              <a:t>going to run ten kilometres.</a:t>
            </a:r>
          </a:p>
        </p:txBody>
      </p:sp>
      <p:sp>
        <p:nvSpPr>
          <p:cNvPr id="15" name="TextBox 14">
            <a:extLst>
              <a:ext uri="{FF2B5EF4-FFF2-40B4-BE49-F238E27FC236}">
                <a16:creationId xmlns:a16="http://schemas.microsoft.com/office/drawing/2014/main" id="{853873C6-EEC7-E934-1F87-B5EA937BBB38}"/>
              </a:ext>
            </a:extLst>
          </p:cNvPr>
          <p:cNvSpPr txBox="1"/>
          <p:nvPr/>
        </p:nvSpPr>
        <p:spPr>
          <a:xfrm>
            <a:off x="182399" y="3910732"/>
            <a:ext cx="11801014" cy="461665"/>
          </a:xfrm>
          <a:prstGeom prst="rect">
            <a:avLst/>
          </a:prstGeom>
          <a:noFill/>
        </p:spPr>
        <p:txBody>
          <a:bodyPr wrap="square">
            <a:spAutoFit/>
          </a:bodyPr>
          <a:lstStyle/>
          <a:p>
            <a:r>
              <a:rPr lang="en-GB" sz="2400" dirty="0">
                <a:solidFill>
                  <a:schemeClr val="tx2"/>
                </a:solidFill>
              </a:rPr>
              <a:t>To say what </a:t>
            </a:r>
            <a:r>
              <a:rPr lang="en-GB" sz="2400" b="1" dirty="0">
                <a:solidFill>
                  <a:schemeClr val="tx2"/>
                </a:solidFill>
              </a:rPr>
              <a:t>never </a:t>
            </a:r>
            <a:r>
              <a:rPr lang="en-GB" sz="2400" dirty="0">
                <a:solidFill>
                  <a:schemeClr val="tx2"/>
                </a:solidFill>
              </a:rPr>
              <a:t>happens, we use </a:t>
            </a:r>
            <a:r>
              <a:rPr lang="fr-FR" sz="2400" b="1" dirty="0">
                <a:solidFill>
                  <a:schemeClr val="tx2"/>
                </a:solidFill>
              </a:rPr>
              <a:t>ne … jamais</a:t>
            </a:r>
            <a:r>
              <a:rPr lang="fr-FR" sz="2400" dirty="0">
                <a:solidFill>
                  <a:schemeClr val="tx2"/>
                </a:solidFill>
              </a:rPr>
              <a:t> </a:t>
            </a:r>
            <a:r>
              <a:rPr lang="en-GB" sz="2400" dirty="0">
                <a:solidFill>
                  <a:schemeClr val="tx2"/>
                </a:solidFill>
              </a:rPr>
              <a:t>in the same way.</a:t>
            </a:r>
          </a:p>
        </p:txBody>
      </p:sp>
      <p:sp>
        <p:nvSpPr>
          <p:cNvPr id="17" name="TextBox 16">
            <a:extLst>
              <a:ext uri="{FF2B5EF4-FFF2-40B4-BE49-F238E27FC236}">
                <a16:creationId xmlns:a16="http://schemas.microsoft.com/office/drawing/2014/main" id="{A5ACCE0A-03C5-FEBB-A4C7-4D700F13FDEA}"/>
              </a:ext>
            </a:extLst>
          </p:cNvPr>
          <p:cNvSpPr txBox="1"/>
          <p:nvPr/>
        </p:nvSpPr>
        <p:spPr>
          <a:xfrm>
            <a:off x="182400" y="4467468"/>
            <a:ext cx="5646821" cy="461665"/>
          </a:xfrm>
          <a:prstGeom prst="rect">
            <a:avLst/>
          </a:prstGeom>
          <a:noFill/>
        </p:spPr>
        <p:txBody>
          <a:bodyPr wrap="square">
            <a:spAutoFit/>
          </a:bodyPr>
          <a:lstStyle/>
          <a:p>
            <a:r>
              <a:rPr lang="fr-FR" sz="2400" dirty="0">
                <a:solidFill>
                  <a:schemeClr val="tx2"/>
                </a:solidFill>
              </a:rPr>
              <a:t>Elles </a:t>
            </a:r>
            <a:r>
              <a:rPr lang="fr-FR" sz="2400" b="1" dirty="0">
                <a:solidFill>
                  <a:schemeClr val="tx2"/>
                </a:solidFill>
              </a:rPr>
              <a:t>ne</a:t>
            </a:r>
            <a:r>
              <a:rPr lang="fr-FR" sz="2400" dirty="0">
                <a:solidFill>
                  <a:schemeClr val="tx2"/>
                </a:solidFill>
              </a:rPr>
              <a:t> vont </a:t>
            </a:r>
            <a:r>
              <a:rPr lang="fr-FR" sz="2400" b="1" dirty="0">
                <a:solidFill>
                  <a:schemeClr val="tx2"/>
                </a:solidFill>
              </a:rPr>
              <a:t>jamais</a:t>
            </a:r>
            <a:r>
              <a:rPr lang="fr-FR" sz="2400" dirty="0">
                <a:solidFill>
                  <a:schemeClr val="tx2"/>
                </a:solidFill>
              </a:rPr>
              <a:t> à la campagne.</a:t>
            </a:r>
          </a:p>
        </p:txBody>
      </p:sp>
      <p:sp>
        <p:nvSpPr>
          <p:cNvPr id="19" name="TextBox 18">
            <a:extLst>
              <a:ext uri="{FF2B5EF4-FFF2-40B4-BE49-F238E27FC236}">
                <a16:creationId xmlns:a16="http://schemas.microsoft.com/office/drawing/2014/main" id="{4A67146F-4530-F6FD-59F0-88C9DECDF0D7}"/>
              </a:ext>
            </a:extLst>
          </p:cNvPr>
          <p:cNvSpPr txBox="1"/>
          <p:nvPr/>
        </p:nvSpPr>
        <p:spPr>
          <a:xfrm>
            <a:off x="182399" y="4938467"/>
            <a:ext cx="5646821" cy="461665"/>
          </a:xfrm>
          <a:prstGeom prst="rect">
            <a:avLst/>
          </a:prstGeom>
          <a:noFill/>
        </p:spPr>
        <p:txBody>
          <a:bodyPr wrap="square">
            <a:spAutoFit/>
          </a:bodyPr>
          <a:lstStyle/>
          <a:p>
            <a:r>
              <a:rPr lang="en-GB" sz="2400" dirty="0">
                <a:solidFill>
                  <a:schemeClr val="tx2"/>
                </a:solidFill>
              </a:rPr>
              <a:t>They (f.) </a:t>
            </a:r>
            <a:r>
              <a:rPr lang="en-GB" sz="2400" b="1" dirty="0">
                <a:solidFill>
                  <a:schemeClr val="tx2"/>
                </a:solidFill>
              </a:rPr>
              <a:t>never </a:t>
            </a:r>
            <a:r>
              <a:rPr lang="en-GB" sz="2400" dirty="0">
                <a:solidFill>
                  <a:schemeClr val="tx2"/>
                </a:solidFill>
              </a:rPr>
              <a:t>go to the countryside.</a:t>
            </a:r>
          </a:p>
        </p:txBody>
      </p:sp>
      <p:sp>
        <p:nvSpPr>
          <p:cNvPr id="21" name="TextBox 20">
            <a:extLst>
              <a:ext uri="{FF2B5EF4-FFF2-40B4-BE49-F238E27FC236}">
                <a16:creationId xmlns:a16="http://schemas.microsoft.com/office/drawing/2014/main" id="{F7B597B3-89D1-9557-4356-1F0526C48697}"/>
              </a:ext>
            </a:extLst>
          </p:cNvPr>
          <p:cNvSpPr txBox="1"/>
          <p:nvPr/>
        </p:nvSpPr>
        <p:spPr>
          <a:xfrm>
            <a:off x="6288507" y="4467468"/>
            <a:ext cx="4192840" cy="461665"/>
          </a:xfrm>
          <a:prstGeom prst="rect">
            <a:avLst/>
          </a:prstGeom>
          <a:noFill/>
        </p:spPr>
        <p:txBody>
          <a:bodyPr wrap="square">
            <a:spAutoFit/>
          </a:bodyPr>
          <a:lstStyle/>
          <a:p>
            <a:r>
              <a:rPr lang="fr-FR" sz="2400" dirty="0">
                <a:solidFill>
                  <a:schemeClr val="tx2"/>
                </a:solidFill>
              </a:rPr>
              <a:t>Je </a:t>
            </a:r>
            <a:r>
              <a:rPr lang="fr-FR" sz="2400" b="1" dirty="0">
                <a:solidFill>
                  <a:schemeClr val="tx2"/>
                </a:solidFill>
              </a:rPr>
              <a:t>ne</a:t>
            </a:r>
            <a:r>
              <a:rPr lang="fr-FR" sz="2400" dirty="0">
                <a:solidFill>
                  <a:schemeClr val="tx2"/>
                </a:solidFill>
              </a:rPr>
              <a:t> veux</a:t>
            </a:r>
            <a:r>
              <a:rPr lang="fr-FR" sz="2400" b="1" dirty="0">
                <a:solidFill>
                  <a:schemeClr val="tx2"/>
                </a:solidFill>
              </a:rPr>
              <a:t> jamais </a:t>
            </a:r>
            <a:r>
              <a:rPr lang="fr-FR" sz="2400" dirty="0">
                <a:solidFill>
                  <a:schemeClr val="tx2"/>
                </a:solidFill>
              </a:rPr>
              <a:t>danser.</a:t>
            </a:r>
          </a:p>
        </p:txBody>
      </p:sp>
      <p:sp>
        <p:nvSpPr>
          <p:cNvPr id="23" name="TextBox 22">
            <a:extLst>
              <a:ext uri="{FF2B5EF4-FFF2-40B4-BE49-F238E27FC236}">
                <a16:creationId xmlns:a16="http://schemas.microsoft.com/office/drawing/2014/main" id="{4BF5478B-9A23-E6D5-8B7E-89AD5D512FE3}"/>
              </a:ext>
            </a:extLst>
          </p:cNvPr>
          <p:cNvSpPr txBox="1"/>
          <p:nvPr/>
        </p:nvSpPr>
        <p:spPr>
          <a:xfrm>
            <a:off x="6358200" y="4938467"/>
            <a:ext cx="3713746" cy="461665"/>
          </a:xfrm>
          <a:prstGeom prst="rect">
            <a:avLst/>
          </a:prstGeom>
          <a:noFill/>
        </p:spPr>
        <p:txBody>
          <a:bodyPr wrap="square">
            <a:spAutoFit/>
          </a:bodyPr>
          <a:lstStyle/>
          <a:p>
            <a:r>
              <a:rPr lang="en-GB" sz="2400" dirty="0">
                <a:solidFill>
                  <a:schemeClr val="tx2"/>
                </a:solidFill>
              </a:rPr>
              <a:t>I </a:t>
            </a:r>
            <a:r>
              <a:rPr lang="en-GB" sz="2400" b="1" dirty="0">
                <a:solidFill>
                  <a:schemeClr val="tx2"/>
                </a:solidFill>
              </a:rPr>
              <a:t>never</a:t>
            </a:r>
            <a:r>
              <a:rPr lang="en-GB" sz="2400" dirty="0">
                <a:solidFill>
                  <a:schemeClr val="tx2"/>
                </a:solidFill>
              </a:rPr>
              <a:t> want to dance.</a:t>
            </a:r>
          </a:p>
        </p:txBody>
      </p:sp>
      <p:sp>
        <p:nvSpPr>
          <p:cNvPr id="2" name="Rounded Rectangle 46">
            <a:extLst>
              <a:ext uri="{FF2B5EF4-FFF2-40B4-BE49-F238E27FC236}">
                <a16:creationId xmlns:a16="http://schemas.microsoft.com/office/drawing/2014/main" id="{9316DE70-1ECE-AE64-0FA4-12735255A05D}"/>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grammaire</a:t>
            </a:r>
          </a:p>
        </p:txBody>
      </p:sp>
      <p:pic>
        <p:nvPicPr>
          <p:cNvPr id="14" name="Picture 13" descr="Shape&#10;&#10;Description automatically generated with medium confidence">
            <a:extLst>
              <a:ext uri="{FF2B5EF4-FFF2-40B4-BE49-F238E27FC236}">
                <a16:creationId xmlns:a16="http://schemas.microsoft.com/office/drawing/2014/main" id="{BFE1532C-846E-3BCA-CF64-8E35277E60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546338" y="2694356"/>
            <a:ext cx="3351653" cy="1175941"/>
          </a:xfrm>
          <a:prstGeom prst="rect">
            <a:avLst/>
          </a:prstGeom>
        </p:spPr>
      </p:pic>
      <p:pic>
        <p:nvPicPr>
          <p:cNvPr id="18" name="Picture 17" descr="Calendar&#10;&#10;Description automatically generated">
            <a:extLst>
              <a:ext uri="{FF2B5EF4-FFF2-40B4-BE49-F238E27FC236}">
                <a16:creationId xmlns:a16="http://schemas.microsoft.com/office/drawing/2014/main" id="{326FFDB4-E2E3-6454-79B6-F4BF741CA59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9590" r="33584"/>
          <a:stretch/>
        </p:blipFill>
        <p:spPr>
          <a:xfrm>
            <a:off x="1083969" y="2804724"/>
            <a:ext cx="1869355" cy="937042"/>
          </a:xfrm>
          <a:prstGeom prst="rect">
            <a:avLst/>
          </a:prstGeom>
        </p:spPr>
      </p:pic>
      <p:pic>
        <p:nvPicPr>
          <p:cNvPr id="20" name="Picture 19" descr="Calendar&#10;&#10;Description automatically generated">
            <a:extLst>
              <a:ext uri="{FF2B5EF4-FFF2-40B4-BE49-F238E27FC236}">
                <a16:creationId xmlns:a16="http://schemas.microsoft.com/office/drawing/2014/main" id="{85F2C288-4606-1D83-71CE-3AD872774D2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9590" r="33584"/>
          <a:stretch/>
        </p:blipFill>
        <p:spPr>
          <a:xfrm>
            <a:off x="3005809" y="2804724"/>
            <a:ext cx="1869355" cy="937042"/>
          </a:xfrm>
          <a:prstGeom prst="rect">
            <a:avLst/>
          </a:prstGeom>
        </p:spPr>
      </p:pic>
      <p:pic>
        <p:nvPicPr>
          <p:cNvPr id="28" name="Picture 27" descr="A picture containing text&#10;&#10;Description automatically generated">
            <a:extLst>
              <a:ext uri="{FF2B5EF4-FFF2-40B4-BE49-F238E27FC236}">
                <a16:creationId xmlns:a16="http://schemas.microsoft.com/office/drawing/2014/main" id="{95EF9782-E239-B8B8-52CD-D74005CE7F4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3498" b="24575"/>
          <a:stretch/>
        </p:blipFill>
        <p:spPr>
          <a:xfrm>
            <a:off x="305108" y="5434123"/>
            <a:ext cx="5109709" cy="736666"/>
          </a:xfrm>
          <a:prstGeom prst="rect">
            <a:avLst/>
          </a:prstGeom>
        </p:spPr>
      </p:pic>
      <p:pic>
        <p:nvPicPr>
          <p:cNvPr id="30" name="Picture 29" descr="Icon&#10;&#10;Description automatically generated">
            <a:extLst>
              <a:ext uri="{FF2B5EF4-FFF2-40B4-BE49-F238E27FC236}">
                <a16:creationId xmlns:a16="http://schemas.microsoft.com/office/drawing/2014/main" id="{B4728C43-376B-FDAB-26FC-5C59CBEBACD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4613"/>
          <a:stretch/>
        </p:blipFill>
        <p:spPr>
          <a:xfrm>
            <a:off x="10814209" y="4883852"/>
            <a:ext cx="999005" cy="1100541"/>
          </a:xfrm>
          <a:prstGeom prst="rect">
            <a:avLst/>
          </a:prstGeom>
        </p:spPr>
      </p:pic>
      <p:pic>
        <p:nvPicPr>
          <p:cNvPr id="35" name="Picture 34" descr="Icon&#10;&#10;Description automatically generated">
            <a:extLst>
              <a:ext uri="{FF2B5EF4-FFF2-40B4-BE49-F238E27FC236}">
                <a16:creationId xmlns:a16="http://schemas.microsoft.com/office/drawing/2014/main" id="{3850D60F-864B-6ABB-694A-CE562957D04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4613"/>
          <a:stretch/>
        </p:blipFill>
        <p:spPr>
          <a:xfrm>
            <a:off x="8722661" y="2651950"/>
            <a:ext cx="999005" cy="1100541"/>
          </a:xfrm>
          <a:prstGeom prst="rect">
            <a:avLst/>
          </a:prstGeom>
        </p:spPr>
      </p:pic>
      <p:pic>
        <p:nvPicPr>
          <p:cNvPr id="36" name="Picture 35" descr="Icon&#10;&#10;Description automatically generated">
            <a:extLst>
              <a:ext uri="{FF2B5EF4-FFF2-40B4-BE49-F238E27FC236}">
                <a16:creationId xmlns:a16="http://schemas.microsoft.com/office/drawing/2014/main" id="{B2DEB0EE-CCF5-AB68-D083-607C5D7FBA2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4613"/>
          <a:stretch/>
        </p:blipFill>
        <p:spPr>
          <a:xfrm>
            <a:off x="2430245" y="2698857"/>
            <a:ext cx="999005" cy="1100541"/>
          </a:xfrm>
          <a:prstGeom prst="rect">
            <a:avLst/>
          </a:prstGeom>
        </p:spPr>
      </p:pic>
      <p:pic>
        <p:nvPicPr>
          <p:cNvPr id="37" name="Picture 36" descr="Icon&#10;&#10;Description automatically generated">
            <a:extLst>
              <a:ext uri="{FF2B5EF4-FFF2-40B4-BE49-F238E27FC236}">
                <a16:creationId xmlns:a16="http://schemas.microsoft.com/office/drawing/2014/main" id="{65BC5524-9625-E552-898F-DDB87408D93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4613"/>
          <a:stretch/>
        </p:blipFill>
        <p:spPr>
          <a:xfrm>
            <a:off x="5062914" y="5252185"/>
            <a:ext cx="999005" cy="1100541"/>
          </a:xfrm>
          <a:prstGeom prst="rect">
            <a:avLst/>
          </a:prstGeom>
        </p:spPr>
      </p:pic>
    </p:spTree>
    <p:extLst>
      <p:ext uri="{BB962C8B-B14F-4D97-AF65-F5344CB8AC3E}">
        <p14:creationId xmlns:p14="http://schemas.microsoft.com/office/powerpoint/2010/main" val="2007173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P spid="13" grpId="0"/>
      <p:bldP spid="15" grpId="0"/>
      <p:bldP spid="17" grpId="0"/>
      <p:bldP spid="19" grpId="0"/>
      <p:bldP spid="21"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EE5DB6-8469-7072-DBEA-0658366D296F}"/>
              </a:ext>
            </a:extLst>
          </p:cNvPr>
          <p:cNvSpPr>
            <a:spLocks noGrp="1"/>
          </p:cNvSpPr>
          <p:nvPr>
            <p:ph type="title"/>
          </p:nvPr>
        </p:nvSpPr>
        <p:spPr>
          <a:xfrm>
            <a:off x="0" y="213557"/>
            <a:ext cx="4025154" cy="647577"/>
          </a:xfrm>
        </p:spPr>
        <p:txBody>
          <a:bodyPr/>
          <a:lstStyle/>
          <a:p>
            <a:r>
              <a:rPr lang="fr-FR" dirty="0"/>
              <a:t>Une nouvelle vie</a:t>
            </a:r>
          </a:p>
        </p:txBody>
      </p:sp>
      <p:sp>
        <p:nvSpPr>
          <p:cNvPr id="6" name="TextBox 5">
            <a:extLst>
              <a:ext uri="{FF2B5EF4-FFF2-40B4-BE49-F238E27FC236}">
                <a16:creationId xmlns:a16="http://schemas.microsoft.com/office/drawing/2014/main" id="{912700E7-3802-F6CA-3B43-BCB33EAD1ECF}"/>
              </a:ext>
            </a:extLst>
          </p:cNvPr>
          <p:cNvSpPr txBox="1"/>
          <p:nvPr/>
        </p:nvSpPr>
        <p:spPr>
          <a:xfrm>
            <a:off x="199625" y="1178461"/>
            <a:ext cx="11743764" cy="2246769"/>
          </a:xfrm>
          <a:prstGeom prst="rect">
            <a:avLst/>
          </a:prstGeom>
          <a:solidFill>
            <a:schemeClr val="accent6"/>
          </a:solidFill>
          <a:ln>
            <a:solidFill>
              <a:schemeClr val="accent1"/>
            </a:solidFill>
          </a:ln>
        </p:spPr>
        <p:txBody>
          <a:bodyPr wrap="square" rtlCol="0">
            <a:spAutoFit/>
          </a:bodyPr>
          <a:lstStyle/>
          <a:p>
            <a:r>
              <a:rPr lang="fr-FR" sz="2000" dirty="0">
                <a:solidFill>
                  <a:srgbClr val="0055A5"/>
                </a:solidFill>
              </a:rPr>
              <a:t>Je reste ici jusqu’</a:t>
            </a:r>
            <a:r>
              <a:rPr lang="fr-FR" sz="2000" dirty="0">
                <a:solidFill>
                  <a:srgbClr val="0055A5"/>
                </a:solidFill>
                <a:latin typeface="Century Gothic" panose="020B0502020202020204" pitchFamily="34" charset="0"/>
              </a:rPr>
              <a:t>à la fin de l’année scolaire. Je promets d’échanger des messages avec mes amis au Canada tous les jours mais je ne vais pas être disponible au téléphone à cause de la différence d’heure. </a:t>
            </a:r>
            <a:r>
              <a:rPr lang="fr-FR" sz="2000" dirty="0">
                <a:solidFill>
                  <a:srgbClr val="0055A5"/>
                </a:solidFill>
              </a:rPr>
              <a:t>Je ne vais jamais perdre mon accent canadien. </a:t>
            </a:r>
            <a:r>
              <a:rPr lang="fr-FR" sz="2000" dirty="0">
                <a:solidFill>
                  <a:srgbClr val="0055A5"/>
                </a:solidFill>
                <a:latin typeface="Century Gothic" panose="020B0502020202020204" pitchFamily="34" charset="0"/>
              </a:rPr>
              <a:t>Je n’arrive jamais tôt parce que je ne connais pas le chemin. Une amie m’accompagne parce que je ne veux pas risquer d’arriver en retard. </a:t>
            </a:r>
            <a:r>
              <a:rPr lang="fr-FR" sz="2000" dirty="0">
                <a:solidFill>
                  <a:srgbClr val="0055A5"/>
                </a:solidFill>
              </a:rPr>
              <a:t>Je fais des visites aux musées locaux, surtout le Musée des Arts Asiatiques*, parce que je ne comprends pas l’histoire entre la Métropole et les colonies africaines et asiatiques.</a:t>
            </a:r>
          </a:p>
        </p:txBody>
      </p:sp>
      <p:sp>
        <p:nvSpPr>
          <p:cNvPr id="7" name="TextBox 6">
            <a:extLst>
              <a:ext uri="{FF2B5EF4-FFF2-40B4-BE49-F238E27FC236}">
                <a16:creationId xmlns:a16="http://schemas.microsoft.com/office/drawing/2014/main" id="{DF88D65C-E38C-8D50-0DD9-E7DCA63C5943}"/>
              </a:ext>
            </a:extLst>
          </p:cNvPr>
          <p:cNvSpPr txBox="1"/>
          <p:nvPr/>
        </p:nvSpPr>
        <p:spPr>
          <a:xfrm>
            <a:off x="3994054" y="95517"/>
            <a:ext cx="5694232" cy="1015663"/>
          </a:xfrm>
          <a:prstGeom prst="rect">
            <a:avLst/>
          </a:prstGeom>
          <a:noFill/>
        </p:spPr>
        <p:txBody>
          <a:bodyPr wrap="square" rtlCol="0">
            <a:spAutoFit/>
          </a:bodyPr>
          <a:lstStyle/>
          <a:p>
            <a:r>
              <a:rPr lang="fr-FR" sz="2000" dirty="0">
                <a:solidFill>
                  <a:srgbClr val="0055A5"/>
                </a:solidFill>
              </a:rPr>
              <a:t>Jean parle de sa nouvelle vie. Qu’est-ce qu’il fait ? Qu’est-ce qu’il ne fait pas ? Qu’est-ce qu’il ne fait jamais ? </a:t>
            </a:r>
          </a:p>
        </p:txBody>
      </p:sp>
      <p:graphicFrame>
        <p:nvGraphicFramePr>
          <p:cNvPr id="10" name="Table 10">
            <a:extLst>
              <a:ext uri="{FF2B5EF4-FFF2-40B4-BE49-F238E27FC236}">
                <a16:creationId xmlns:a16="http://schemas.microsoft.com/office/drawing/2014/main" id="{9C870B71-9A2C-5503-1834-D9BFEC2A2C15}"/>
              </a:ext>
            </a:extLst>
          </p:cNvPr>
          <p:cNvGraphicFramePr>
            <a:graphicFrameLocks noGrp="1"/>
          </p:cNvGraphicFramePr>
          <p:nvPr>
            <p:extLst>
              <p:ext uri="{D42A27DB-BD31-4B8C-83A1-F6EECF244321}">
                <p14:modId xmlns:p14="http://schemas.microsoft.com/office/powerpoint/2010/main" val="3696996372"/>
              </p:ext>
            </p:extLst>
          </p:nvPr>
        </p:nvGraphicFramePr>
        <p:xfrm>
          <a:off x="199625" y="3401471"/>
          <a:ext cx="11743764" cy="2926080"/>
        </p:xfrm>
        <a:graphic>
          <a:graphicData uri="http://schemas.openxmlformats.org/drawingml/2006/table">
            <a:tbl>
              <a:tblPr firstRow="1" bandRow="1">
                <a:tableStyleId>{5C22544A-7EE6-4342-B048-85BDC9FD1C3A}</a:tableStyleId>
              </a:tblPr>
              <a:tblGrid>
                <a:gridCol w="3914588">
                  <a:extLst>
                    <a:ext uri="{9D8B030D-6E8A-4147-A177-3AD203B41FA5}">
                      <a16:colId xmlns:a16="http://schemas.microsoft.com/office/drawing/2014/main" val="1669589098"/>
                    </a:ext>
                  </a:extLst>
                </a:gridCol>
                <a:gridCol w="3914588">
                  <a:extLst>
                    <a:ext uri="{9D8B030D-6E8A-4147-A177-3AD203B41FA5}">
                      <a16:colId xmlns:a16="http://schemas.microsoft.com/office/drawing/2014/main" val="425297508"/>
                    </a:ext>
                  </a:extLst>
                </a:gridCol>
                <a:gridCol w="3914588">
                  <a:extLst>
                    <a:ext uri="{9D8B030D-6E8A-4147-A177-3AD203B41FA5}">
                      <a16:colId xmlns:a16="http://schemas.microsoft.com/office/drawing/2014/main" val="634465062"/>
                    </a:ext>
                  </a:extLst>
                </a:gridCol>
              </a:tblGrid>
              <a:tr h="370840">
                <a:tc>
                  <a:txBody>
                    <a:bodyPr/>
                    <a:lstStyle/>
                    <a:p>
                      <a:r>
                        <a:rPr lang="en-GB" sz="2000" noProof="0" dirty="0"/>
                        <a:t>Jean does</a:t>
                      </a:r>
                    </a:p>
                  </a:txBody>
                  <a:tcPr>
                    <a:solidFill>
                      <a:srgbClr val="0055A5"/>
                    </a:solidFill>
                  </a:tcPr>
                </a:tc>
                <a:tc>
                  <a:txBody>
                    <a:bodyPr/>
                    <a:lstStyle/>
                    <a:p>
                      <a:r>
                        <a:rPr lang="en-GB" sz="2000" noProof="0" dirty="0"/>
                        <a:t>Jean doesn’t/isn’t</a:t>
                      </a:r>
                    </a:p>
                  </a:txBody>
                  <a:tcPr>
                    <a:solidFill>
                      <a:srgbClr val="0055A5"/>
                    </a:solidFill>
                  </a:tcPr>
                </a:tc>
                <a:tc>
                  <a:txBody>
                    <a:bodyPr/>
                    <a:lstStyle/>
                    <a:p>
                      <a:r>
                        <a:rPr lang="en-GB" sz="2000" noProof="0" dirty="0"/>
                        <a:t>Jean (is) never</a:t>
                      </a:r>
                    </a:p>
                  </a:txBody>
                  <a:tcPr>
                    <a:solidFill>
                      <a:srgbClr val="0055A5"/>
                    </a:solidFill>
                  </a:tcPr>
                </a:tc>
                <a:extLst>
                  <a:ext uri="{0D108BD9-81ED-4DB2-BD59-A6C34878D82A}">
                    <a16:rowId xmlns:a16="http://schemas.microsoft.com/office/drawing/2014/main" val="3018343968"/>
                  </a:ext>
                </a:extLst>
              </a:tr>
              <a:tr h="370840">
                <a:tc>
                  <a:txBody>
                    <a:bodyPr/>
                    <a:lstStyle/>
                    <a:p>
                      <a:r>
                        <a:rPr lang="en-GB" sz="2000" noProof="0">
                          <a:solidFill>
                            <a:srgbClr val="0055A5"/>
                          </a:solidFill>
                        </a:rPr>
                        <a:t>stay here until the end of the school year</a:t>
                      </a:r>
                    </a:p>
                    <a:p>
                      <a:r>
                        <a:rPr lang="en-GB" sz="2000" noProof="0">
                          <a:solidFill>
                            <a:srgbClr val="0055A5"/>
                          </a:solidFill>
                        </a:rPr>
                        <a:t>promise to exchange messages with his friends in Canada every day</a:t>
                      </a:r>
                    </a:p>
                    <a:p>
                      <a:r>
                        <a:rPr lang="en-GB" sz="2000" noProof="0">
                          <a:solidFill>
                            <a:srgbClr val="0055A5"/>
                          </a:solidFill>
                        </a:rPr>
                        <a:t>make visits to local museums</a:t>
                      </a:r>
                    </a:p>
                  </a:txBody>
                  <a:tcPr>
                    <a:solidFill>
                      <a:srgbClr val="FFF6D4"/>
                    </a:solidFill>
                  </a:tcPr>
                </a:tc>
                <a:tc>
                  <a:txBody>
                    <a:bodyPr/>
                    <a:lstStyle/>
                    <a:p>
                      <a:r>
                        <a:rPr lang="en-GB" sz="2000" noProof="0">
                          <a:solidFill>
                            <a:srgbClr val="0055A5"/>
                          </a:solidFill>
                        </a:rPr>
                        <a:t>going to be available on the phone because of the time difference</a:t>
                      </a:r>
                    </a:p>
                    <a:p>
                      <a:r>
                        <a:rPr lang="en-GB" sz="2000" noProof="0">
                          <a:solidFill>
                            <a:srgbClr val="0055A5"/>
                          </a:solidFill>
                        </a:rPr>
                        <a:t>know the way</a:t>
                      </a:r>
                    </a:p>
                    <a:p>
                      <a:r>
                        <a:rPr lang="en-GB" sz="2000" noProof="0">
                          <a:solidFill>
                            <a:srgbClr val="0055A5"/>
                          </a:solidFill>
                        </a:rPr>
                        <a:t>want to risk arriving late</a:t>
                      </a:r>
                    </a:p>
                    <a:p>
                      <a:r>
                        <a:rPr lang="en-GB" sz="2000" noProof="0">
                          <a:solidFill>
                            <a:srgbClr val="0055A5"/>
                          </a:solidFill>
                        </a:rPr>
                        <a:t>understand the history between mainland France and the colonies</a:t>
                      </a:r>
                    </a:p>
                  </a:txBody>
                  <a:tcPr>
                    <a:solidFill>
                      <a:srgbClr val="FFF6D4"/>
                    </a:solidFill>
                  </a:tcPr>
                </a:tc>
                <a:tc>
                  <a:txBody>
                    <a:bodyPr/>
                    <a:lstStyle/>
                    <a:p>
                      <a:r>
                        <a:rPr lang="en-GB" sz="2000" noProof="0" dirty="0">
                          <a:solidFill>
                            <a:srgbClr val="0055A5"/>
                          </a:solidFill>
                        </a:rPr>
                        <a:t>going to lose his Canadian accent</a:t>
                      </a:r>
                    </a:p>
                    <a:p>
                      <a:r>
                        <a:rPr lang="en-GB" sz="2000" noProof="0" dirty="0">
                          <a:solidFill>
                            <a:srgbClr val="0055A5"/>
                          </a:solidFill>
                        </a:rPr>
                        <a:t>arrives early because he doesn’t know the way</a:t>
                      </a:r>
                    </a:p>
                  </a:txBody>
                  <a:tcPr>
                    <a:solidFill>
                      <a:srgbClr val="FFF6D4"/>
                    </a:solidFill>
                  </a:tcPr>
                </a:tc>
                <a:extLst>
                  <a:ext uri="{0D108BD9-81ED-4DB2-BD59-A6C34878D82A}">
                    <a16:rowId xmlns:a16="http://schemas.microsoft.com/office/drawing/2014/main" val="1272276910"/>
                  </a:ext>
                </a:extLst>
              </a:tr>
            </a:tbl>
          </a:graphicData>
        </a:graphic>
      </p:graphicFrame>
      <p:sp>
        <p:nvSpPr>
          <p:cNvPr id="11" name="Rectangle 10">
            <a:extLst>
              <a:ext uri="{FF2B5EF4-FFF2-40B4-BE49-F238E27FC236}">
                <a16:creationId xmlns:a16="http://schemas.microsoft.com/office/drawing/2014/main" id="{19E587F2-08E2-F164-AE76-1ABE9BBAB855}"/>
              </a:ext>
            </a:extLst>
          </p:cNvPr>
          <p:cNvSpPr/>
          <p:nvPr/>
        </p:nvSpPr>
        <p:spPr>
          <a:xfrm>
            <a:off x="199625" y="3818096"/>
            <a:ext cx="3881718" cy="2509455"/>
          </a:xfrm>
          <a:prstGeom prst="rect">
            <a:avLst/>
          </a:prstGeom>
          <a:solidFill>
            <a:srgbClr val="00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630C406C-5E42-6188-C3ED-D18F5A3A7875}"/>
              </a:ext>
            </a:extLst>
          </p:cNvPr>
          <p:cNvSpPr/>
          <p:nvPr/>
        </p:nvSpPr>
        <p:spPr>
          <a:xfrm>
            <a:off x="4130648" y="3818095"/>
            <a:ext cx="3881718" cy="2509455"/>
          </a:xfrm>
          <a:prstGeom prst="rect">
            <a:avLst/>
          </a:prstGeom>
          <a:solidFill>
            <a:srgbClr val="00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BF03EA02-45A9-58AD-04EE-1390A7F16D2F}"/>
              </a:ext>
            </a:extLst>
          </p:cNvPr>
          <p:cNvSpPr/>
          <p:nvPr/>
        </p:nvSpPr>
        <p:spPr>
          <a:xfrm>
            <a:off x="8061671" y="3818095"/>
            <a:ext cx="3881718" cy="2509455"/>
          </a:xfrm>
          <a:prstGeom prst="rect">
            <a:avLst/>
          </a:prstGeom>
          <a:solidFill>
            <a:srgbClr val="00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ounded Rectangle 46">
            <a:extLst>
              <a:ext uri="{FF2B5EF4-FFF2-40B4-BE49-F238E27FC236}">
                <a16:creationId xmlns:a16="http://schemas.microsoft.com/office/drawing/2014/main" id="{2120796C-8E6E-3C45-9597-A7CACFB9B0D6}"/>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lire/écrire</a:t>
            </a:r>
          </a:p>
        </p:txBody>
      </p:sp>
      <p:sp>
        <p:nvSpPr>
          <p:cNvPr id="5" name="Speech Bubble: Rectangle with Corners Rounded 4">
            <a:extLst>
              <a:ext uri="{FF2B5EF4-FFF2-40B4-BE49-F238E27FC236}">
                <a16:creationId xmlns:a16="http://schemas.microsoft.com/office/drawing/2014/main" id="{BCAFABBE-AC6F-E323-AA77-38DE874FF40B}"/>
              </a:ext>
            </a:extLst>
          </p:cNvPr>
          <p:cNvSpPr/>
          <p:nvPr/>
        </p:nvSpPr>
        <p:spPr>
          <a:xfrm>
            <a:off x="9043924" y="683950"/>
            <a:ext cx="2899928" cy="394493"/>
          </a:xfrm>
          <a:prstGeom prst="wedgeRoundRectCallout">
            <a:avLst>
              <a:gd name="adj1" fmla="val -19357"/>
              <a:gd name="adj2" fmla="val -37442"/>
              <a:gd name="adj3" fmla="val 16667"/>
            </a:avLst>
          </a:prstGeom>
          <a:solidFill>
            <a:srgbClr val="0055A5"/>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FFFFFF"/>
                </a:solidFill>
                <a:effectLst/>
                <a:uLnTx/>
                <a:uFillTx/>
                <a:latin typeface="Century Gothic"/>
                <a:ea typeface="+mn-ea"/>
                <a:cs typeface="+mn-cs"/>
              </a:rPr>
              <a:t>*asiatique</a:t>
            </a:r>
            <a:r>
              <a:rPr kumimoji="0" lang="en-GB" sz="2000" b="0" i="0" u="none" strike="noStrike" kern="1200" cap="none" spc="0" normalizeH="0" baseline="0" noProof="0" dirty="0">
                <a:ln>
                  <a:noFill/>
                </a:ln>
                <a:solidFill>
                  <a:srgbClr val="FFFFFF"/>
                </a:solidFill>
                <a:effectLst/>
                <a:uLnTx/>
                <a:uFillTx/>
                <a:latin typeface="Century Gothic"/>
                <a:ea typeface="+mn-ea"/>
                <a:cs typeface="+mn-cs"/>
              </a:rPr>
              <a:t> = Asian</a:t>
            </a:r>
            <a:endParaRPr kumimoji="0" lang="en-GB" sz="2000" b="0" i="0" u="none" strike="noStrike" kern="1200" cap="none" spc="0" normalizeH="0" baseline="0" noProof="0" dirty="0">
              <a:ln>
                <a:noFill/>
              </a:ln>
              <a:solidFill>
                <a:srgbClr val="FF0000"/>
              </a:solidFill>
              <a:effectLst/>
              <a:uLnTx/>
              <a:uFillTx/>
              <a:latin typeface="Century Gothic"/>
              <a:ea typeface="+mn-ea"/>
              <a:cs typeface="+mn-cs"/>
            </a:endParaRPr>
          </a:p>
        </p:txBody>
      </p:sp>
      <p:sp>
        <p:nvSpPr>
          <p:cNvPr id="9" name="TextBox 8">
            <a:extLst>
              <a:ext uri="{FF2B5EF4-FFF2-40B4-BE49-F238E27FC236}">
                <a16:creationId xmlns:a16="http://schemas.microsoft.com/office/drawing/2014/main" id="{ABC52BDC-8615-11DF-0ECB-A247AF10F4D5}"/>
              </a:ext>
            </a:extLst>
          </p:cNvPr>
          <p:cNvSpPr txBox="1"/>
          <p:nvPr/>
        </p:nvSpPr>
        <p:spPr>
          <a:xfrm>
            <a:off x="199625" y="790348"/>
            <a:ext cx="3594463" cy="400110"/>
          </a:xfrm>
          <a:prstGeom prst="rect">
            <a:avLst/>
          </a:prstGeom>
          <a:noFill/>
        </p:spPr>
        <p:txBody>
          <a:bodyPr wrap="square">
            <a:spAutoFit/>
          </a:bodyPr>
          <a:lstStyle/>
          <a:p>
            <a:r>
              <a:rPr lang="fr-FR" sz="2000" dirty="0">
                <a:solidFill>
                  <a:srgbClr val="0055A5"/>
                </a:solidFill>
              </a:rPr>
              <a:t>Écris trois listes en anglais.</a:t>
            </a:r>
            <a:endParaRPr lang="en-GB" sz="2000" dirty="0"/>
          </a:p>
        </p:txBody>
      </p:sp>
    </p:spTree>
    <p:extLst>
      <p:ext uri="{BB962C8B-B14F-4D97-AF65-F5344CB8AC3E}">
        <p14:creationId xmlns:p14="http://schemas.microsoft.com/office/powerpoint/2010/main" val="3629370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12700E7-3802-F6CA-3B43-BCB33EAD1ECF}"/>
              </a:ext>
            </a:extLst>
          </p:cNvPr>
          <p:cNvSpPr txBox="1"/>
          <p:nvPr/>
        </p:nvSpPr>
        <p:spPr>
          <a:xfrm>
            <a:off x="192034" y="891755"/>
            <a:ext cx="11743764" cy="5324535"/>
          </a:xfrm>
          <a:prstGeom prst="rect">
            <a:avLst/>
          </a:prstGeom>
          <a:solidFill>
            <a:schemeClr val="accent6"/>
          </a:solidFill>
          <a:ln>
            <a:solidFill>
              <a:schemeClr val="accent1"/>
            </a:solidFill>
          </a:ln>
        </p:spPr>
        <p:txBody>
          <a:bodyPr wrap="square" rtlCol="0">
            <a:spAutoFit/>
          </a:bodyPr>
          <a:lstStyle/>
          <a:p>
            <a:r>
              <a:rPr lang="fr-FR" sz="2000" b="1" dirty="0">
                <a:solidFill>
                  <a:srgbClr val="0055A5"/>
                </a:solidFill>
              </a:rPr>
              <a:t>1. Tu [rester] plusieurs mois ?</a:t>
            </a:r>
          </a:p>
          <a:p>
            <a:r>
              <a:rPr lang="fr-FR" sz="2000" dirty="0">
                <a:solidFill>
                  <a:srgbClr val="0055A5"/>
                </a:solidFill>
              </a:rPr>
              <a:t>Oui, je reste ici jusqu’à la fin de l’année scolaire.</a:t>
            </a:r>
          </a:p>
          <a:p>
            <a:r>
              <a:rPr lang="fr-FR" sz="2000" b="1" dirty="0">
                <a:solidFill>
                  <a:srgbClr val="0055A5"/>
                </a:solidFill>
              </a:rPr>
              <a:t>2. Est-ce que tes amis [envoyer] des messages ?</a:t>
            </a:r>
          </a:p>
          <a:p>
            <a:r>
              <a:rPr lang="fr-FR" sz="2000" dirty="0">
                <a:solidFill>
                  <a:srgbClr val="0055A5"/>
                </a:solidFill>
              </a:rPr>
              <a:t>Oui, je promets d’échanger des  messages avec mes amis au Canada tous les jours. </a:t>
            </a:r>
          </a:p>
          <a:p>
            <a:r>
              <a:rPr lang="fr-FR" sz="2000" b="1" dirty="0">
                <a:solidFill>
                  <a:srgbClr val="0055A5"/>
                </a:solidFill>
              </a:rPr>
              <a:t>3. [parler] tu avec tes amis au téléphone ?</a:t>
            </a:r>
          </a:p>
          <a:p>
            <a:r>
              <a:rPr lang="fr-FR" sz="2000" dirty="0">
                <a:solidFill>
                  <a:srgbClr val="0055A5"/>
                </a:solidFill>
              </a:rPr>
              <a:t>Non, je ne vais pas être disponible au téléphone à cause de la différence d’heure.</a:t>
            </a:r>
          </a:p>
          <a:p>
            <a:r>
              <a:rPr lang="fr-FR" sz="2000" b="1" dirty="0">
                <a:solidFill>
                  <a:srgbClr val="0055A5"/>
                </a:solidFill>
              </a:rPr>
              <a:t>4. Tu [apprendre] l’accent français ?</a:t>
            </a:r>
          </a:p>
          <a:p>
            <a:r>
              <a:rPr lang="fr-FR" sz="2000" dirty="0">
                <a:solidFill>
                  <a:srgbClr val="0055A5"/>
                </a:solidFill>
              </a:rPr>
              <a:t>Non! Je ne vais jamais perdre mon accent canadien.</a:t>
            </a:r>
          </a:p>
          <a:p>
            <a:r>
              <a:rPr lang="fr-FR" sz="2000" b="1" dirty="0">
                <a:solidFill>
                  <a:srgbClr val="0055A5"/>
                </a:solidFill>
              </a:rPr>
              <a:t>5. [arriver] tu au collège sans problèmes ?</a:t>
            </a:r>
          </a:p>
          <a:p>
            <a:r>
              <a:rPr lang="fr-FR" sz="2000" dirty="0">
                <a:solidFill>
                  <a:srgbClr val="0055A5"/>
                </a:solidFill>
              </a:rPr>
              <a:t>Non, je n’arrive jamais tôt parce que je ne connais pas le chemin.</a:t>
            </a:r>
          </a:p>
          <a:p>
            <a:r>
              <a:rPr lang="fr-FR" sz="2000" b="1" dirty="0">
                <a:solidFill>
                  <a:srgbClr val="0055A5"/>
                </a:solidFill>
              </a:rPr>
              <a:t>6. Quelqu’un t’[aider] ?</a:t>
            </a:r>
          </a:p>
          <a:p>
            <a:r>
              <a:rPr lang="fr-FR" sz="2000" dirty="0">
                <a:solidFill>
                  <a:srgbClr val="0055A5"/>
                </a:solidFill>
              </a:rPr>
              <a:t>Oui, une amie m’accompagne parce que je ne veux pas risquer d’arriver en retard.</a:t>
            </a:r>
          </a:p>
          <a:p>
            <a:r>
              <a:rPr lang="fr-FR" sz="2000" b="1" dirty="0">
                <a:solidFill>
                  <a:srgbClr val="0055A5"/>
                </a:solidFill>
              </a:rPr>
              <a:t>7. [Faire] tu des visites dans la région ?</a:t>
            </a:r>
          </a:p>
          <a:p>
            <a:r>
              <a:rPr lang="fr-FR" sz="2000" dirty="0">
                <a:solidFill>
                  <a:srgbClr val="0055A5"/>
                </a:solidFill>
              </a:rPr>
              <a:t>Oui, je fais des visites aux musées locaux, surtout le Musée des Arts Asiatiques.</a:t>
            </a:r>
          </a:p>
          <a:p>
            <a:r>
              <a:rPr lang="fr-FR" sz="2000" b="1" dirty="0">
                <a:solidFill>
                  <a:srgbClr val="0055A5"/>
                </a:solidFill>
              </a:rPr>
              <a:t>8. Est-ce que tu [connaître] l’histoire de la France ?</a:t>
            </a:r>
          </a:p>
          <a:p>
            <a:r>
              <a:rPr lang="fr-FR" sz="2000" dirty="0">
                <a:solidFill>
                  <a:srgbClr val="0055A5"/>
                </a:solidFill>
              </a:rPr>
              <a:t>Un peu, mais je ne comprends pas l’histoire entre la Métropole et les colonies africaines et asiatiques.</a:t>
            </a:r>
          </a:p>
        </p:txBody>
      </p:sp>
      <p:sp>
        <p:nvSpPr>
          <p:cNvPr id="3" name="Title 2">
            <a:extLst>
              <a:ext uri="{FF2B5EF4-FFF2-40B4-BE49-F238E27FC236}">
                <a16:creationId xmlns:a16="http://schemas.microsoft.com/office/drawing/2014/main" id="{5EEE5DB6-8469-7072-DBEA-0658366D296F}"/>
              </a:ext>
            </a:extLst>
          </p:cNvPr>
          <p:cNvSpPr>
            <a:spLocks noGrp="1"/>
          </p:cNvSpPr>
          <p:nvPr>
            <p:ph type="title"/>
          </p:nvPr>
        </p:nvSpPr>
        <p:spPr>
          <a:xfrm>
            <a:off x="0" y="213557"/>
            <a:ext cx="4025154" cy="647577"/>
          </a:xfrm>
        </p:spPr>
        <p:txBody>
          <a:bodyPr/>
          <a:lstStyle/>
          <a:p>
            <a:r>
              <a:rPr lang="fr-FR" dirty="0"/>
              <a:t>Une interview</a:t>
            </a:r>
          </a:p>
        </p:txBody>
      </p:sp>
      <p:sp>
        <p:nvSpPr>
          <p:cNvPr id="7" name="TextBox 6">
            <a:extLst>
              <a:ext uri="{FF2B5EF4-FFF2-40B4-BE49-F238E27FC236}">
                <a16:creationId xmlns:a16="http://schemas.microsoft.com/office/drawing/2014/main" id="{DF88D65C-E38C-8D50-0DD9-E7DCA63C5943}"/>
              </a:ext>
            </a:extLst>
          </p:cNvPr>
          <p:cNvSpPr txBox="1"/>
          <p:nvPr/>
        </p:nvSpPr>
        <p:spPr>
          <a:xfrm>
            <a:off x="4105837" y="122314"/>
            <a:ext cx="5125250" cy="707886"/>
          </a:xfrm>
          <a:prstGeom prst="rect">
            <a:avLst/>
          </a:prstGeom>
          <a:noFill/>
        </p:spPr>
        <p:txBody>
          <a:bodyPr wrap="square" rtlCol="0">
            <a:spAutoFit/>
          </a:bodyPr>
          <a:lstStyle/>
          <a:p>
            <a:r>
              <a:rPr lang="fr-FR" sz="2000" dirty="0">
                <a:solidFill>
                  <a:schemeClr val="tx2"/>
                </a:solidFill>
              </a:rPr>
              <a:t>Tu es journaliste. Tu écris une interview avec Jean. Écris les questions.</a:t>
            </a:r>
          </a:p>
        </p:txBody>
      </p:sp>
      <p:sp>
        <p:nvSpPr>
          <p:cNvPr id="4" name="Rectangle 3">
            <a:extLst>
              <a:ext uri="{FF2B5EF4-FFF2-40B4-BE49-F238E27FC236}">
                <a16:creationId xmlns:a16="http://schemas.microsoft.com/office/drawing/2014/main" id="{2382569A-822E-945F-DD71-70FD1CDDFAA1}"/>
              </a:ext>
            </a:extLst>
          </p:cNvPr>
          <p:cNvSpPr/>
          <p:nvPr/>
        </p:nvSpPr>
        <p:spPr>
          <a:xfrm>
            <a:off x="224118" y="1536711"/>
            <a:ext cx="11474825" cy="34306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a:solidFill>
                  <a:schemeClr val="accent2"/>
                </a:solidFill>
                <a:latin typeface="Century Gothic" panose="020B0502020202020204" pitchFamily="34" charset="0"/>
              </a:rPr>
              <a:t>2. Est-ce que tes amis envoient des messages ?</a:t>
            </a:r>
          </a:p>
        </p:txBody>
      </p:sp>
      <p:sp>
        <p:nvSpPr>
          <p:cNvPr id="8" name="Rectangle 7">
            <a:extLst>
              <a:ext uri="{FF2B5EF4-FFF2-40B4-BE49-F238E27FC236}">
                <a16:creationId xmlns:a16="http://schemas.microsoft.com/office/drawing/2014/main" id="{175886A7-A859-ACC5-B0E0-809060514B9E}"/>
              </a:ext>
            </a:extLst>
          </p:cNvPr>
          <p:cNvSpPr/>
          <p:nvPr/>
        </p:nvSpPr>
        <p:spPr>
          <a:xfrm>
            <a:off x="224118" y="2138841"/>
            <a:ext cx="11474825" cy="34306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a:solidFill>
                  <a:schemeClr val="accent2"/>
                </a:solidFill>
                <a:latin typeface="Century Gothic" panose="020B0502020202020204" pitchFamily="34" charset="0"/>
              </a:rPr>
              <a:t>3. Parles-tu avec tes amis au téléphone ?</a:t>
            </a:r>
          </a:p>
        </p:txBody>
      </p:sp>
      <p:sp>
        <p:nvSpPr>
          <p:cNvPr id="9" name="Rectangle 8">
            <a:extLst>
              <a:ext uri="{FF2B5EF4-FFF2-40B4-BE49-F238E27FC236}">
                <a16:creationId xmlns:a16="http://schemas.microsoft.com/office/drawing/2014/main" id="{436F866F-9677-63E2-C67F-8785C7CF26AC}"/>
              </a:ext>
            </a:extLst>
          </p:cNvPr>
          <p:cNvSpPr/>
          <p:nvPr/>
        </p:nvSpPr>
        <p:spPr>
          <a:xfrm>
            <a:off x="224118" y="2756533"/>
            <a:ext cx="11474825" cy="34306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a:solidFill>
                  <a:schemeClr val="accent2"/>
                </a:solidFill>
                <a:latin typeface="Century Gothic" panose="020B0502020202020204" pitchFamily="34" charset="0"/>
              </a:rPr>
              <a:t>4. Tu apprends l’accent français ?</a:t>
            </a:r>
          </a:p>
        </p:txBody>
      </p:sp>
      <p:sp>
        <p:nvSpPr>
          <p:cNvPr id="11" name="Rectangle 10">
            <a:extLst>
              <a:ext uri="{FF2B5EF4-FFF2-40B4-BE49-F238E27FC236}">
                <a16:creationId xmlns:a16="http://schemas.microsoft.com/office/drawing/2014/main" id="{EAC03546-3A19-5E7E-AAAF-9DBF2400BE25}"/>
              </a:ext>
            </a:extLst>
          </p:cNvPr>
          <p:cNvSpPr/>
          <p:nvPr/>
        </p:nvSpPr>
        <p:spPr>
          <a:xfrm>
            <a:off x="224118" y="3360368"/>
            <a:ext cx="11474825" cy="34306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a:solidFill>
                  <a:schemeClr val="accent2"/>
                </a:solidFill>
                <a:latin typeface="Century Gothic" panose="020B0502020202020204" pitchFamily="34" charset="0"/>
              </a:rPr>
              <a:t>5. Arrives-tu au collège sans problème ?</a:t>
            </a:r>
          </a:p>
        </p:txBody>
      </p:sp>
      <p:sp>
        <p:nvSpPr>
          <p:cNvPr id="12" name="Rectangle 11">
            <a:extLst>
              <a:ext uri="{FF2B5EF4-FFF2-40B4-BE49-F238E27FC236}">
                <a16:creationId xmlns:a16="http://schemas.microsoft.com/office/drawing/2014/main" id="{71F2A4B1-E5BB-BC65-9AF3-8912AA13F6EF}"/>
              </a:ext>
            </a:extLst>
          </p:cNvPr>
          <p:cNvSpPr/>
          <p:nvPr/>
        </p:nvSpPr>
        <p:spPr>
          <a:xfrm>
            <a:off x="224118" y="3967191"/>
            <a:ext cx="11474825" cy="34306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a:solidFill>
                  <a:schemeClr val="accent2"/>
                </a:solidFill>
                <a:latin typeface="Century Gothic" panose="020B0502020202020204" pitchFamily="34" charset="0"/>
              </a:rPr>
              <a:t>6. Quelqu’un t’aide ?</a:t>
            </a:r>
          </a:p>
        </p:txBody>
      </p:sp>
      <p:sp>
        <p:nvSpPr>
          <p:cNvPr id="13" name="Rectangle 12">
            <a:extLst>
              <a:ext uri="{FF2B5EF4-FFF2-40B4-BE49-F238E27FC236}">
                <a16:creationId xmlns:a16="http://schemas.microsoft.com/office/drawing/2014/main" id="{EFFFE49A-D0D5-2518-6EDE-A86366A73F1B}"/>
              </a:ext>
            </a:extLst>
          </p:cNvPr>
          <p:cNvSpPr/>
          <p:nvPr/>
        </p:nvSpPr>
        <p:spPr>
          <a:xfrm>
            <a:off x="224118" y="4554207"/>
            <a:ext cx="11474825" cy="34306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a:solidFill>
                  <a:schemeClr val="accent2"/>
                </a:solidFill>
                <a:latin typeface="Century Gothic" panose="020B0502020202020204" pitchFamily="34" charset="0"/>
              </a:rPr>
              <a:t>7. Fais-tu des visites dans la région ?</a:t>
            </a:r>
          </a:p>
        </p:txBody>
      </p:sp>
      <p:sp>
        <p:nvSpPr>
          <p:cNvPr id="14" name="Rectangle 13">
            <a:extLst>
              <a:ext uri="{FF2B5EF4-FFF2-40B4-BE49-F238E27FC236}">
                <a16:creationId xmlns:a16="http://schemas.microsoft.com/office/drawing/2014/main" id="{AD4A37EA-862B-0C7D-0A06-025F84769A3F}"/>
              </a:ext>
            </a:extLst>
          </p:cNvPr>
          <p:cNvSpPr/>
          <p:nvPr/>
        </p:nvSpPr>
        <p:spPr>
          <a:xfrm>
            <a:off x="224118" y="5203957"/>
            <a:ext cx="11474825" cy="34306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a:solidFill>
                  <a:schemeClr val="accent2"/>
                </a:solidFill>
                <a:latin typeface="Century Gothic" panose="020B0502020202020204" pitchFamily="34" charset="0"/>
              </a:rPr>
              <a:t>8. Est-ce que tu connais l’histoire de la France ?</a:t>
            </a:r>
          </a:p>
        </p:txBody>
      </p:sp>
      <p:sp>
        <p:nvSpPr>
          <p:cNvPr id="2" name="Rectangle 1">
            <a:extLst>
              <a:ext uri="{FF2B5EF4-FFF2-40B4-BE49-F238E27FC236}">
                <a16:creationId xmlns:a16="http://schemas.microsoft.com/office/drawing/2014/main" id="{AF9DA621-FCF4-1CC7-F2CD-55A2F5033821}"/>
              </a:ext>
            </a:extLst>
          </p:cNvPr>
          <p:cNvSpPr/>
          <p:nvPr/>
        </p:nvSpPr>
        <p:spPr>
          <a:xfrm>
            <a:off x="224118" y="919045"/>
            <a:ext cx="11474825" cy="34306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a:solidFill>
                  <a:schemeClr val="accent2"/>
                </a:solidFill>
                <a:latin typeface="Century Gothic" panose="020B0502020202020204" pitchFamily="34" charset="0"/>
              </a:rPr>
              <a:t>1. Tu restes plusieurs mois ?</a:t>
            </a:r>
          </a:p>
        </p:txBody>
      </p:sp>
      <p:sp>
        <p:nvSpPr>
          <p:cNvPr id="10" name="Rounded Rectangle 46">
            <a:extLst>
              <a:ext uri="{FF2B5EF4-FFF2-40B4-BE49-F238E27FC236}">
                <a16:creationId xmlns:a16="http://schemas.microsoft.com/office/drawing/2014/main" id="{E41DC541-5DD6-5842-E32A-53D78517B5D7}"/>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écrire</a:t>
            </a:r>
          </a:p>
        </p:txBody>
      </p:sp>
    </p:spTree>
    <p:extLst>
      <p:ext uri="{BB962C8B-B14F-4D97-AF65-F5344CB8AC3E}">
        <p14:creationId xmlns:p14="http://schemas.microsoft.com/office/powerpoint/2010/main" val="2696772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1" grpId="0" animBg="1"/>
      <p:bldP spid="12" grpId="0" animBg="1"/>
      <p:bldP spid="13" grpId="0" animBg="1"/>
      <p:bldP spid="14" grpId="0" animBg="1"/>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EE5DB6-8469-7072-DBEA-0658366D296F}"/>
              </a:ext>
            </a:extLst>
          </p:cNvPr>
          <p:cNvSpPr>
            <a:spLocks noGrp="1"/>
          </p:cNvSpPr>
          <p:nvPr>
            <p:ph type="title"/>
          </p:nvPr>
        </p:nvSpPr>
        <p:spPr>
          <a:xfrm>
            <a:off x="0" y="213557"/>
            <a:ext cx="4025154" cy="647577"/>
          </a:xfrm>
        </p:spPr>
        <p:txBody>
          <a:bodyPr/>
          <a:lstStyle/>
          <a:p>
            <a:r>
              <a:rPr lang="fr-FR" dirty="0"/>
              <a:t>Une interview</a:t>
            </a:r>
          </a:p>
        </p:txBody>
      </p:sp>
      <p:sp>
        <p:nvSpPr>
          <p:cNvPr id="6" name="TextBox 5">
            <a:extLst>
              <a:ext uri="{FF2B5EF4-FFF2-40B4-BE49-F238E27FC236}">
                <a16:creationId xmlns:a16="http://schemas.microsoft.com/office/drawing/2014/main" id="{912700E7-3802-F6CA-3B43-BCB33EAD1ECF}"/>
              </a:ext>
            </a:extLst>
          </p:cNvPr>
          <p:cNvSpPr txBox="1"/>
          <p:nvPr/>
        </p:nvSpPr>
        <p:spPr>
          <a:xfrm>
            <a:off x="224118" y="1000872"/>
            <a:ext cx="11743764" cy="5324535"/>
          </a:xfrm>
          <a:prstGeom prst="rect">
            <a:avLst/>
          </a:prstGeom>
          <a:solidFill>
            <a:schemeClr val="accent6"/>
          </a:solidFill>
          <a:ln>
            <a:solidFill>
              <a:schemeClr val="accent1"/>
            </a:solidFill>
          </a:ln>
        </p:spPr>
        <p:txBody>
          <a:bodyPr wrap="square" rtlCol="0">
            <a:spAutoFit/>
          </a:bodyPr>
          <a:lstStyle/>
          <a:p>
            <a:r>
              <a:rPr lang="fr-FR" sz="2000" b="1" dirty="0">
                <a:solidFill>
                  <a:schemeClr val="tx2"/>
                </a:solidFill>
              </a:rPr>
              <a:t>1. Are </a:t>
            </a:r>
            <a:r>
              <a:rPr lang="fr-FR" sz="2000" b="1" dirty="0" err="1">
                <a:solidFill>
                  <a:schemeClr val="tx2"/>
                </a:solidFill>
              </a:rPr>
              <a:t>you</a:t>
            </a:r>
            <a:r>
              <a:rPr lang="fr-FR" sz="2000" b="1" dirty="0">
                <a:solidFill>
                  <a:schemeClr val="tx2"/>
                </a:solidFill>
              </a:rPr>
              <a:t> </a:t>
            </a:r>
            <a:r>
              <a:rPr lang="fr-FR" sz="2000" b="1" dirty="0" err="1">
                <a:solidFill>
                  <a:schemeClr val="tx2"/>
                </a:solidFill>
              </a:rPr>
              <a:t>staying</a:t>
            </a:r>
            <a:r>
              <a:rPr lang="fr-FR" sz="2000" b="1" dirty="0">
                <a:solidFill>
                  <a:schemeClr val="tx2"/>
                </a:solidFill>
              </a:rPr>
              <a:t> for </a:t>
            </a:r>
            <a:r>
              <a:rPr lang="fr-FR" sz="2000" b="1" dirty="0" err="1">
                <a:solidFill>
                  <a:schemeClr val="tx2"/>
                </a:solidFill>
              </a:rPr>
              <a:t>several</a:t>
            </a:r>
            <a:r>
              <a:rPr lang="fr-FR" sz="2000" b="1" dirty="0">
                <a:solidFill>
                  <a:schemeClr val="tx2"/>
                </a:solidFill>
              </a:rPr>
              <a:t> </a:t>
            </a:r>
            <a:r>
              <a:rPr lang="fr-FR" sz="2000" b="1" dirty="0" err="1">
                <a:solidFill>
                  <a:schemeClr val="tx2"/>
                </a:solidFill>
              </a:rPr>
              <a:t>months</a:t>
            </a:r>
            <a:r>
              <a:rPr lang="fr-FR" sz="2000" b="1" dirty="0">
                <a:solidFill>
                  <a:schemeClr val="tx2"/>
                </a:solidFill>
              </a:rPr>
              <a:t>? (intonation)</a:t>
            </a:r>
          </a:p>
          <a:p>
            <a:r>
              <a:rPr lang="fr-FR" sz="2000" dirty="0">
                <a:solidFill>
                  <a:schemeClr val="tx2"/>
                </a:solidFill>
              </a:rPr>
              <a:t>Oui, je reste ici jusqu’</a:t>
            </a:r>
            <a:r>
              <a:rPr lang="fr-FR" sz="2000" dirty="0">
                <a:solidFill>
                  <a:schemeClr val="tx2"/>
                </a:solidFill>
                <a:latin typeface="Century Gothic" panose="020B0502020202020204" pitchFamily="34" charset="0"/>
              </a:rPr>
              <a:t>à la fin de l’année scolaire.</a:t>
            </a:r>
          </a:p>
          <a:p>
            <a:r>
              <a:rPr lang="fr-FR" sz="2000" b="1" dirty="0">
                <a:solidFill>
                  <a:schemeClr val="tx2"/>
                </a:solidFill>
                <a:latin typeface="Century Gothic" panose="020B0502020202020204" pitchFamily="34" charset="0"/>
              </a:rPr>
              <a:t>2. Do </a:t>
            </a:r>
            <a:r>
              <a:rPr lang="fr-FR" sz="2000" b="1" dirty="0" err="1">
                <a:solidFill>
                  <a:schemeClr val="tx2"/>
                </a:solidFill>
                <a:latin typeface="Century Gothic" panose="020B0502020202020204" pitchFamily="34" charset="0"/>
              </a:rPr>
              <a:t>your</a:t>
            </a:r>
            <a:r>
              <a:rPr lang="fr-FR" sz="2000" b="1" dirty="0">
                <a:solidFill>
                  <a:schemeClr val="tx2"/>
                </a:solidFill>
                <a:latin typeface="Century Gothic" panose="020B0502020202020204" pitchFamily="34" charset="0"/>
              </a:rPr>
              <a:t> </a:t>
            </a:r>
            <a:r>
              <a:rPr lang="fr-FR" sz="2000" b="1" dirty="0" err="1">
                <a:solidFill>
                  <a:schemeClr val="tx2"/>
                </a:solidFill>
                <a:latin typeface="Century Gothic" panose="020B0502020202020204" pitchFamily="34" charset="0"/>
              </a:rPr>
              <a:t>friends</a:t>
            </a:r>
            <a:r>
              <a:rPr lang="fr-FR" sz="2000" b="1" dirty="0">
                <a:solidFill>
                  <a:schemeClr val="tx2"/>
                </a:solidFill>
                <a:latin typeface="Century Gothic" panose="020B0502020202020204" pitchFamily="34" charset="0"/>
              </a:rPr>
              <a:t> </a:t>
            </a:r>
            <a:r>
              <a:rPr lang="fr-FR" sz="2000" b="1" dirty="0" err="1">
                <a:solidFill>
                  <a:schemeClr val="tx2"/>
                </a:solidFill>
                <a:latin typeface="Century Gothic" panose="020B0502020202020204" pitchFamily="34" charset="0"/>
              </a:rPr>
              <a:t>send</a:t>
            </a:r>
            <a:r>
              <a:rPr lang="fr-FR" sz="2000" b="1" dirty="0">
                <a:solidFill>
                  <a:schemeClr val="tx2"/>
                </a:solidFill>
                <a:latin typeface="Century Gothic" panose="020B0502020202020204" pitchFamily="34" charset="0"/>
              </a:rPr>
              <a:t> messages? (est-ce que)</a:t>
            </a:r>
          </a:p>
          <a:p>
            <a:r>
              <a:rPr lang="fr-FR" sz="2000" dirty="0">
                <a:solidFill>
                  <a:schemeClr val="tx2"/>
                </a:solidFill>
                <a:latin typeface="Century Gothic" panose="020B0502020202020204" pitchFamily="34" charset="0"/>
              </a:rPr>
              <a:t>Oui, je promets d’échanger des messages avec mes amis au Canada tous les jours. </a:t>
            </a:r>
          </a:p>
          <a:p>
            <a:r>
              <a:rPr lang="fr-FR" sz="2000" b="1" dirty="0">
                <a:solidFill>
                  <a:schemeClr val="tx2"/>
                </a:solidFill>
                <a:latin typeface="Century Gothic" panose="020B0502020202020204" pitchFamily="34" charset="0"/>
              </a:rPr>
              <a:t>3. Do </a:t>
            </a:r>
            <a:r>
              <a:rPr lang="fr-FR" sz="2000" b="1" dirty="0" err="1">
                <a:solidFill>
                  <a:schemeClr val="tx2"/>
                </a:solidFill>
                <a:latin typeface="Century Gothic" panose="020B0502020202020204" pitchFamily="34" charset="0"/>
              </a:rPr>
              <a:t>you</a:t>
            </a:r>
            <a:r>
              <a:rPr lang="fr-FR" sz="2000" b="1" dirty="0">
                <a:solidFill>
                  <a:schemeClr val="tx2"/>
                </a:solidFill>
                <a:latin typeface="Century Gothic" panose="020B0502020202020204" pitchFamily="34" charset="0"/>
              </a:rPr>
              <a:t> </a:t>
            </a:r>
            <a:r>
              <a:rPr lang="fr-FR" sz="2000" b="1" dirty="0" err="1">
                <a:solidFill>
                  <a:schemeClr val="tx2"/>
                </a:solidFill>
                <a:latin typeface="Century Gothic" panose="020B0502020202020204" pitchFamily="34" charset="0"/>
              </a:rPr>
              <a:t>speak</a:t>
            </a:r>
            <a:r>
              <a:rPr lang="fr-FR" sz="2000" b="1" dirty="0">
                <a:solidFill>
                  <a:schemeClr val="tx2"/>
                </a:solidFill>
                <a:latin typeface="Century Gothic" panose="020B0502020202020204" pitchFamily="34" charset="0"/>
              </a:rPr>
              <a:t> </a:t>
            </a:r>
            <a:r>
              <a:rPr lang="fr-FR" sz="2000" b="1" dirty="0" err="1">
                <a:solidFill>
                  <a:schemeClr val="tx2"/>
                </a:solidFill>
                <a:latin typeface="Century Gothic" panose="020B0502020202020204" pitchFamily="34" charset="0"/>
              </a:rPr>
              <a:t>with</a:t>
            </a:r>
            <a:r>
              <a:rPr lang="fr-FR" sz="2000" b="1" dirty="0">
                <a:solidFill>
                  <a:schemeClr val="tx2"/>
                </a:solidFill>
                <a:latin typeface="Century Gothic" panose="020B0502020202020204" pitchFamily="34" charset="0"/>
              </a:rPr>
              <a:t> </a:t>
            </a:r>
            <a:r>
              <a:rPr lang="fr-FR" sz="2000" b="1" dirty="0" err="1">
                <a:solidFill>
                  <a:schemeClr val="tx2"/>
                </a:solidFill>
                <a:latin typeface="Century Gothic" panose="020B0502020202020204" pitchFamily="34" charset="0"/>
              </a:rPr>
              <a:t>your</a:t>
            </a:r>
            <a:r>
              <a:rPr lang="fr-FR" sz="2000" b="1" dirty="0">
                <a:solidFill>
                  <a:schemeClr val="tx2"/>
                </a:solidFill>
                <a:latin typeface="Century Gothic" panose="020B0502020202020204" pitchFamily="34" charset="0"/>
              </a:rPr>
              <a:t> </a:t>
            </a:r>
            <a:r>
              <a:rPr lang="fr-FR" sz="2000" b="1" dirty="0" err="1">
                <a:solidFill>
                  <a:schemeClr val="tx2"/>
                </a:solidFill>
                <a:latin typeface="Century Gothic" panose="020B0502020202020204" pitchFamily="34" charset="0"/>
              </a:rPr>
              <a:t>friends</a:t>
            </a:r>
            <a:r>
              <a:rPr lang="fr-FR" sz="2000" b="1" dirty="0">
                <a:solidFill>
                  <a:schemeClr val="tx2"/>
                </a:solidFill>
                <a:latin typeface="Century Gothic" panose="020B0502020202020204" pitchFamily="34" charset="0"/>
              </a:rPr>
              <a:t> on the </a:t>
            </a:r>
            <a:r>
              <a:rPr lang="fr-FR" sz="2000" b="1" dirty="0" err="1">
                <a:solidFill>
                  <a:schemeClr val="tx2"/>
                </a:solidFill>
                <a:latin typeface="Century Gothic" panose="020B0502020202020204" pitchFamily="34" charset="0"/>
              </a:rPr>
              <a:t>telephone</a:t>
            </a:r>
            <a:r>
              <a:rPr lang="fr-FR" sz="2000" b="1" dirty="0">
                <a:solidFill>
                  <a:schemeClr val="tx2"/>
                </a:solidFill>
                <a:latin typeface="Century Gothic" panose="020B0502020202020204" pitchFamily="34" charset="0"/>
              </a:rPr>
              <a:t>? (inversion)</a:t>
            </a:r>
          </a:p>
          <a:p>
            <a:r>
              <a:rPr lang="fr-FR" sz="2000" dirty="0">
                <a:solidFill>
                  <a:schemeClr val="tx2"/>
                </a:solidFill>
                <a:latin typeface="Century Gothic" panose="020B0502020202020204" pitchFamily="34" charset="0"/>
              </a:rPr>
              <a:t>Non, je ne vais pas être disponible au téléphone à cause de la différence d’heure.</a:t>
            </a:r>
          </a:p>
          <a:p>
            <a:r>
              <a:rPr lang="fr-FR" sz="2000" b="1" dirty="0">
                <a:solidFill>
                  <a:schemeClr val="tx2"/>
                </a:solidFill>
                <a:latin typeface="Century Gothic" panose="020B0502020202020204" pitchFamily="34" charset="0"/>
              </a:rPr>
              <a:t>4. Are </a:t>
            </a:r>
            <a:r>
              <a:rPr lang="fr-FR" sz="2000" b="1" dirty="0" err="1">
                <a:solidFill>
                  <a:schemeClr val="tx2"/>
                </a:solidFill>
                <a:latin typeface="Century Gothic" panose="020B0502020202020204" pitchFamily="34" charset="0"/>
              </a:rPr>
              <a:t>you</a:t>
            </a:r>
            <a:r>
              <a:rPr lang="fr-FR" sz="2000" b="1" dirty="0">
                <a:solidFill>
                  <a:schemeClr val="tx2"/>
                </a:solidFill>
                <a:latin typeface="Century Gothic" panose="020B0502020202020204" pitchFamily="34" charset="0"/>
              </a:rPr>
              <a:t> </a:t>
            </a:r>
            <a:r>
              <a:rPr lang="fr-FR" sz="2000" b="1" dirty="0" err="1">
                <a:solidFill>
                  <a:schemeClr val="tx2"/>
                </a:solidFill>
                <a:latin typeface="Century Gothic" panose="020B0502020202020204" pitchFamily="34" charset="0"/>
              </a:rPr>
              <a:t>learning</a:t>
            </a:r>
            <a:r>
              <a:rPr lang="fr-FR" sz="2000" b="1" dirty="0">
                <a:solidFill>
                  <a:schemeClr val="tx2"/>
                </a:solidFill>
                <a:latin typeface="Century Gothic" panose="020B0502020202020204" pitchFamily="34" charset="0"/>
              </a:rPr>
              <a:t> the French accent? (intonation)</a:t>
            </a:r>
          </a:p>
          <a:p>
            <a:r>
              <a:rPr lang="fr-FR" sz="2000" dirty="0">
                <a:solidFill>
                  <a:schemeClr val="tx2"/>
                </a:solidFill>
                <a:latin typeface="Century Gothic" panose="020B0502020202020204" pitchFamily="34" charset="0"/>
              </a:rPr>
              <a:t>Non ! J</a:t>
            </a:r>
            <a:r>
              <a:rPr lang="fr-FR" sz="2000" dirty="0">
                <a:solidFill>
                  <a:schemeClr val="tx2"/>
                </a:solidFill>
              </a:rPr>
              <a:t>e ne vais jamais perdre mon accent canadien.</a:t>
            </a:r>
          </a:p>
          <a:p>
            <a:r>
              <a:rPr lang="fr-FR" sz="2000" b="1" dirty="0">
                <a:solidFill>
                  <a:schemeClr val="tx2"/>
                </a:solidFill>
              </a:rPr>
              <a:t>5. Do </a:t>
            </a:r>
            <a:r>
              <a:rPr lang="fr-FR" sz="2000" b="1" dirty="0" err="1">
                <a:solidFill>
                  <a:schemeClr val="tx2"/>
                </a:solidFill>
              </a:rPr>
              <a:t>you</a:t>
            </a:r>
            <a:r>
              <a:rPr lang="fr-FR" sz="2000" b="1" dirty="0">
                <a:solidFill>
                  <a:schemeClr val="tx2"/>
                </a:solidFill>
              </a:rPr>
              <a:t> arrive at </a:t>
            </a:r>
            <a:r>
              <a:rPr lang="fr-FR" sz="2000" b="1" dirty="0" err="1">
                <a:solidFill>
                  <a:schemeClr val="tx2"/>
                </a:solidFill>
              </a:rPr>
              <a:t>school</a:t>
            </a:r>
            <a:r>
              <a:rPr lang="fr-FR" sz="2000" b="1" dirty="0">
                <a:solidFill>
                  <a:schemeClr val="tx2"/>
                </a:solidFill>
              </a:rPr>
              <a:t> </a:t>
            </a:r>
            <a:r>
              <a:rPr lang="fr-FR" sz="2000" b="1" dirty="0" err="1">
                <a:solidFill>
                  <a:schemeClr val="tx2"/>
                </a:solidFill>
              </a:rPr>
              <a:t>without</a:t>
            </a:r>
            <a:r>
              <a:rPr lang="fr-FR" sz="2000" b="1" dirty="0">
                <a:solidFill>
                  <a:schemeClr val="tx2"/>
                </a:solidFill>
              </a:rPr>
              <a:t> </a:t>
            </a:r>
            <a:r>
              <a:rPr lang="fr-FR" sz="2000" b="1" dirty="0" err="1">
                <a:solidFill>
                  <a:schemeClr val="tx2"/>
                </a:solidFill>
              </a:rPr>
              <a:t>any</a:t>
            </a:r>
            <a:r>
              <a:rPr lang="fr-FR" sz="2000" b="1" dirty="0">
                <a:solidFill>
                  <a:schemeClr val="tx2"/>
                </a:solidFill>
              </a:rPr>
              <a:t> </a:t>
            </a:r>
            <a:r>
              <a:rPr lang="fr-FR" sz="2000" b="1" dirty="0" err="1">
                <a:solidFill>
                  <a:schemeClr val="tx2"/>
                </a:solidFill>
              </a:rPr>
              <a:t>problems</a:t>
            </a:r>
            <a:r>
              <a:rPr lang="fr-FR" sz="2000" b="1" dirty="0">
                <a:solidFill>
                  <a:schemeClr val="tx2"/>
                </a:solidFill>
              </a:rPr>
              <a:t>? (inversion)</a:t>
            </a:r>
          </a:p>
          <a:p>
            <a:r>
              <a:rPr lang="fr-FR" sz="2000" dirty="0">
                <a:solidFill>
                  <a:schemeClr val="tx2"/>
                </a:solidFill>
                <a:latin typeface="Century Gothic" panose="020B0502020202020204" pitchFamily="34" charset="0"/>
              </a:rPr>
              <a:t>Non, je n’arrive jamais tôt parce que je ne connais pas le chemin.</a:t>
            </a:r>
          </a:p>
          <a:p>
            <a:r>
              <a:rPr lang="fr-FR" sz="2000" b="1" dirty="0">
                <a:solidFill>
                  <a:schemeClr val="tx2"/>
                </a:solidFill>
                <a:latin typeface="Century Gothic" panose="020B0502020202020204" pitchFamily="34" charset="0"/>
              </a:rPr>
              <a:t>6. </a:t>
            </a:r>
            <a:r>
              <a:rPr lang="fr-FR" sz="2000" b="1" dirty="0" err="1">
                <a:solidFill>
                  <a:schemeClr val="tx2"/>
                </a:solidFill>
                <a:latin typeface="Century Gothic" panose="020B0502020202020204" pitchFamily="34" charset="0"/>
              </a:rPr>
              <a:t>Does</a:t>
            </a:r>
            <a:r>
              <a:rPr lang="fr-FR" sz="2000" b="1" dirty="0">
                <a:solidFill>
                  <a:schemeClr val="tx2"/>
                </a:solidFill>
                <a:latin typeface="Century Gothic" panose="020B0502020202020204" pitchFamily="34" charset="0"/>
              </a:rPr>
              <a:t> </a:t>
            </a:r>
            <a:r>
              <a:rPr lang="fr-FR" sz="2000" b="1" dirty="0" err="1">
                <a:solidFill>
                  <a:schemeClr val="tx2"/>
                </a:solidFill>
                <a:latin typeface="Century Gothic" panose="020B0502020202020204" pitchFamily="34" charset="0"/>
              </a:rPr>
              <a:t>somebody</a:t>
            </a:r>
            <a:r>
              <a:rPr lang="fr-FR" sz="2000" b="1" dirty="0">
                <a:solidFill>
                  <a:schemeClr val="tx2"/>
                </a:solidFill>
                <a:latin typeface="Century Gothic" panose="020B0502020202020204" pitchFamily="34" charset="0"/>
              </a:rPr>
              <a:t> help </a:t>
            </a:r>
            <a:r>
              <a:rPr lang="fr-FR" sz="2000" b="1" dirty="0" err="1">
                <a:solidFill>
                  <a:schemeClr val="tx2"/>
                </a:solidFill>
                <a:latin typeface="Century Gothic" panose="020B0502020202020204" pitchFamily="34" charset="0"/>
              </a:rPr>
              <a:t>you</a:t>
            </a:r>
            <a:r>
              <a:rPr lang="fr-FR" sz="2000" b="1" dirty="0">
                <a:solidFill>
                  <a:schemeClr val="tx2"/>
                </a:solidFill>
                <a:latin typeface="Century Gothic" panose="020B0502020202020204" pitchFamily="34" charset="0"/>
              </a:rPr>
              <a:t>? (intonation)</a:t>
            </a:r>
          </a:p>
          <a:p>
            <a:r>
              <a:rPr lang="fr-FR" sz="2000" dirty="0">
                <a:solidFill>
                  <a:schemeClr val="tx2"/>
                </a:solidFill>
                <a:latin typeface="Century Gothic" panose="020B0502020202020204" pitchFamily="34" charset="0"/>
              </a:rPr>
              <a:t>Oui, une amie m’accompagne parce que je ne veux pas risquer d’arriver en retard.</a:t>
            </a:r>
          </a:p>
          <a:p>
            <a:r>
              <a:rPr lang="fr-FR" sz="2000" b="1" dirty="0">
                <a:solidFill>
                  <a:schemeClr val="tx2"/>
                </a:solidFill>
                <a:latin typeface="Century Gothic" panose="020B0502020202020204" pitchFamily="34" charset="0"/>
              </a:rPr>
              <a:t>7. Are </a:t>
            </a:r>
            <a:r>
              <a:rPr lang="fr-FR" sz="2000" b="1" dirty="0" err="1">
                <a:solidFill>
                  <a:schemeClr val="tx2"/>
                </a:solidFill>
                <a:latin typeface="Century Gothic" panose="020B0502020202020204" pitchFamily="34" charset="0"/>
              </a:rPr>
              <a:t>you</a:t>
            </a:r>
            <a:r>
              <a:rPr lang="fr-FR" sz="2000" b="1" dirty="0">
                <a:solidFill>
                  <a:schemeClr val="tx2"/>
                </a:solidFill>
                <a:latin typeface="Century Gothic" panose="020B0502020202020204" pitchFamily="34" charset="0"/>
              </a:rPr>
              <a:t> </a:t>
            </a:r>
            <a:r>
              <a:rPr lang="fr-FR" sz="2000" b="1" dirty="0" err="1">
                <a:solidFill>
                  <a:schemeClr val="tx2"/>
                </a:solidFill>
                <a:latin typeface="Century Gothic" panose="020B0502020202020204" pitchFamily="34" charset="0"/>
              </a:rPr>
              <a:t>making</a:t>
            </a:r>
            <a:r>
              <a:rPr lang="fr-FR" sz="2000" b="1" dirty="0">
                <a:solidFill>
                  <a:schemeClr val="tx2"/>
                </a:solidFill>
                <a:latin typeface="Century Gothic" panose="020B0502020202020204" pitchFamily="34" charset="0"/>
              </a:rPr>
              <a:t> </a:t>
            </a:r>
            <a:r>
              <a:rPr lang="fr-FR" sz="2000" b="1" dirty="0" err="1">
                <a:solidFill>
                  <a:schemeClr val="tx2"/>
                </a:solidFill>
                <a:latin typeface="Century Gothic" panose="020B0502020202020204" pitchFamily="34" charset="0"/>
              </a:rPr>
              <a:t>some</a:t>
            </a:r>
            <a:r>
              <a:rPr lang="fr-FR" sz="2000" b="1" dirty="0">
                <a:solidFill>
                  <a:schemeClr val="tx2"/>
                </a:solidFill>
                <a:latin typeface="Century Gothic" panose="020B0502020202020204" pitchFamily="34" charset="0"/>
              </a:rPr>
              <a:t> </a:t>
            </a:r>
            <a:r>
              <a:rPr lang="fr-FR" sz="2000" b="1" dirty="0" err="1">
                <a:solidFill>
                  <a:schemeClr val="tx2"/>
                </a:solidFill>
                <a:latin typeface="Century Gothic" panose="020B0502020202020204" pitchFamily="34" charset="0"/>
              </a:rPr>
              <a:t>visits</a:t>
            </a:r>
            <a:r>
              <a:rPr lang="fr-FR" sz="2000" b="1" dirty="0">
                <a:solidFill>
                  <a:schemeClr val="tx2"/>
                </a:solidFill>
                <a:latin typeface="Century Gothic" panose="020B0502020202020204" pitchFamily="34" charset="0"/>
              </a:rPr>
              <a:t> in the </a:t>
            </a:r>
            <a:r>
              <a:rPr lang="fr-FR" sz="2000" b="1" dirty="0" err="1">
                <a:solidFill>
                  <a:schemeClr val="tx2"/>
                </a:solidFill>
                <a:latin typeface="Century Gothic" panose="020B0502020202020204" pitchFamily="34" charset="0"/>
              </a:rPr>
              <a:t>region</a:t>
            </a:r>
            <a:r>
              <a:rPr lang="fr-FR" sz="2000" b="1" dirty="0">
                <a:solidFill>
                  <a:schemeClr val="tx2"/>
                </a:solidFill>
                <a:latin typeface="Century Gothic" panose="020B0502020202020204" pitchFamily="34" charset="0"/>
              </a:rPr>
              <a:t>? (inversion)</a:t>
            </a:r>
          </a:p>
          <a:p>
            <a:r>
              <a:rPr lang="fr-FR" sz="2000" dirty="0">
                <a:solidFill>
                  <a:schemeClr val="tx2"/>
                </a:solidFill>
              </a:rPr>
              <a:t>Oui, je fais des visites aux musées locaux, surtout le Musée des Arts Asiatiques.</a:t>
            </a:r>
          </a:p>
          <a:p>
            <a:r>
              <a:rPr lang="fr-FR" sz="2000" b="1" dirty="0">
                <a:solidFill>
                  <a:schemeClr val="tx2"/>
                </a:solidFill>
              </a:rPr>
              <a:t>8. Do </a:t>
            </a:r>
            <a:r>
              <a:rPr lang="fr-FR" sz="2000" b="1" dirty="0" err="1">
                <a:solidFill>
                  <a:schemeClr val="tx2"/>
                </a:solidFill>
              </a:rPr>
              <a:t>you</a:t>
            </a:r>
            <a:r>
              <a:rPr lang="fr-FR" sz="2000" b="1" dirty="0">
                <a:solidFill>
                  <a:schemeClr val="tx2"/>
                </a:solidFill>
              </a:rPr>
              <a:t> know the </a:t>
            </a:r>
            <a:r>
              <a:rPr lang="fr-FR" sz="2000" b="1" dirty="0" err="1">
                <a:solidFill>
                  <a:schemeClr val="tx2"/>
                </a:solidFill>
              </a:rPr>
              <a:t>history</a:t>
            </a:r>
            <a:r>
              <a:rPr lang="fr-FR" sz="2000" b="1" dirty="0">
                <a:solidFill>
                  <a:schemeClr val="tx2"/>
                </a:solidFill>
              </a:rPr>
              <a:t> of France? (est-ce que)</a:t>
            </a:r>
          </a:p>
          <a:p>
            <a:r>
              <a:rPr lang="fr-FR" sz="2000" dirty="0">
                <a:solidFill>
                  <a:schemeClr val="tx2"/>
                </a:solidFill>
              </a:rPr>
              <a:t>Un peu, mais je ne comprends pas l’histoire entre la Métropole et les colonies africaines et asiatiques.</a:t>
            </a:r>
          </a:p>
        </p:txBody>
      </p:sp>
      <p:sp>
        <p:nvSpPr>
          <p:cNvPr id="7" name="TextBox 6">
            <a:extLst>
              <a:ext uri="{FF2B5EF4-FFF2-40B4-BE49-F238E27FC236}">
                <a16:creationId xmlns:a16="http://schemas.microsoft.com/office/drawing/2014/main" id="{DF88D65C-E38C-8D50-0DD9-E7DCA63C5943}"/>
              </a:ext>
            </a:extLst>
          </p:cNvPr>
          <p:cNvSpPr txBox="1"/>
          <p:nvPr/>
        </p:nvSpPr>
        <p:spPr>
          <a:xfrm>
            <a:off x="4105837" y="122314"/>
            <a:ext cx="5636878" cy="769441"/>
          </a:xfrm>
          <a:prstGeom prst="rect">
            <a:avLst/>
          </a:prstGeom>
          <a:noFill/>
        </p:spPr>
        <p:txBody>
          <a:bodyPr wrap="square" rtlCol="0">
            <a:spAutoFit/>
          </a:bodyPr>
          <a:lstStyle/>
          <a:p>
            <a:r>
              <a:rPr lang="fr-FR" sz="2200" dirty="0">
                <a:solidFill>
                  <a:schemeClr val="tx2"/>
                </a:solidFill>
              </a:rPr>
              <a:t>Tu es journaliste. Tu écris une interview avec Jean. Écris les questions.</a:t>
            </a:r>
          </a:p>
        </p:txBody>
      </p:sp>
      <p:sp>
        <p:nvSpPr>
          <p:cNvPr id="2" name="Rectangle 1">
            <a:extLst>
              <a:ext uri="{FF2B5EF4-FFF2-40B4-BE49-F238E27FC236}">
                <a16:creationId xmlns:a16="http://schemas.microsoft.com/office/drawing/2014/main" id="{5ED55962-1937-E904-812C-BB897C0AD9F8}"/>
              </a:ext>
            </a:extLst>
          </p:cNvPr>
          <p:cNvSpPr/>
          <p:nvPr/>
        </p:nvSpPr>
        <p:spPr>
          <a:xfrm>
            <a:off x="240160" y="1031493"/>
            <a:ext cx="11474825" cy="34306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a:solidFill>
                  <a:schemeClr val="accent2"/>
                </a:solidFill>
                <a:latin typeface="Century Gothic" panose="020B0502020202020204" pitchFamily="34" charset="0"/>
              </a:rPr>
              <a:t>1. Tu restes plusieurs mois ?</a:t>
            </a:r>
          </a:p>
        </p:txBody>
      </p:sp>
      <p:sp>
        <p:nvSpPr>
          <p:cNvPr id="4" name="Rectangle 3">
            <a:extLst>
              <a:ext uri="{FF2B5EF4-FFF2-40B4-BE49-F238E27FC236}">
                <a16:creationId xmlns:a16="http://schemas.microsoft.com/office/drawing/2014/main" id="{1A3B1FFA-6BA3-3EB1-AFFD-B3F64ABE38D9}"/>
              </a:ext>
            </a:extLst>
          </p:cNvPr>
          <p:cNvSpPr/>
          <p:nvPr/>
        </p:nvSpPr>
        <p:spPr>
          <a:xfrm>
            <a:off x="240160" y="1652257"/>
            <a:ext cx="11474825" cy="34306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a:solidFill>
                  <a:schemeClr val="accent2"/>
                </a:solidFill>
                <a:latin typeface="Century Gothic" panose="020B0502020202020204" pitchFamily="34" charset="0"/>
              </a:rPr>
              <a:t>2. Est-ce que tes amis envoient des messages ?</a:t>
            </a:r>
          </a:p>
        </p:txBody>
      </p:sp>
      <p:sp>
        <p:nvSpPr>
          <p:cNvPr id="8" name="Rectangle 7">
            <a:extLst>
              <a:ext uri="{FF2B5EF4-FFF2-40B4-BE49-F238E27FC236}">
                <a16:creationId xmlns:a16="http://schemas.microsoft.com/office/drawing/2014/main" id="{0274BA73-4305-C8BC-017A-F81EB4FD7ACC}"/>
              </a:ext>
            </a:extLst>
          </p:cNvPr>
          <p:cNvSpPr/>
          <p:nvPr/>
        </p:nvSpPr>
        <p:spPr>
          <a:xfrm>
            <a:off x="240160" y="2226122"/>
            <a:ext cx="11474825" cy="34306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a:solidFill>
                  <a:schemeClr val="accent2"/>
                </a:solidFill>
                <a:latin typeface="Century Gothic" panose="020B0502020202020204" pitchFamily="34" charset="0"/>
              </a:rPr>
              <a:t>3. Parles-tu avec tes amis au téléphone ?</a:t>
            </a:r>
          </a:p>
        </p:txBody>
      </p:sp>
      <p:sp>
        <p:nvSpPr>
          <p:cNvPr id="9" name="Rectangle 8">
            <a:extLst>
              <a:ext uri="{FF2B5EF4-FFF2-40B4-BE49-F238E27FC236}">
                <a16:creationId xmlns:a16="http://schemas.microsoft.com/office/drawing/2014/main" id="{F1B60590-5188-F497-7D3F-332A76FC1BA2}"/>
              </a:ext>
            </a:extLst>
          </p:cNvPr>
          <p:cNvSpPr/>
          <p:nvPr/>
        </p:nvSpPr>
        <p:spPr>
          <a:xfrm>
            <a:off x="240160" y="2901580"/>
            <a:ext cx="11474825" cy="34306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a:solidFill>
                  <a:schemeClr val="accent2"/>
                </a:solidFill>
                <a:latin typeface="Century Gothic" panose="020B0502020202020204" pitchFamily="34" charset="0"/>
              </a:rPr>
              <a:t>4. Tu apprends l’accent français ?</a:t>
            </a:r>
          </a:p>
        </p:txBody>
      </p:sp>
      <p:sp>
        <p:nvSpPr>
          <p:cNvPr id="10" name="Rectangle 9">
            <a:extLst>
              <a:ext uri="{FF2B5EF4-FFF2-40B4-BE49-F238E27FC236}">
                <a16:creationId xmlns:a16="http://schemas.microsoft.com/office/drawing/2014/main" id="{77B8D0E8-CD75-98E8-6B7E-2BF18BBB11E6}"/>
              </a:ext>
            </a:extLst>
          </p:cNvPr>
          <p:cNvSpPr/>
          <p:nvPr/>
        </p:nvSpPr>
        <p:spPr>
          <a:xfrm>
            <a:off x="240160" y="3447114"/>
            <a:ext cx="11474825" cy="34306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a:solidFill>
                  <a:schemeClr val="accent2"/>
                </a:solidFill>
                <a:latin typeface="Century Gothic" panose="020B0502020202020204" pitchFamily="34" charset="0"/>
              </a:rPr>
              <a:t>5. Arrives-tu au collège sans problème ?</a:t>
            </a:r>
          </a:p>
        </p:txBody>
      </p:sp>
      <p:sp>
        <p:nvSpPr>
          <p:cNvPr id="11" name="Rectangle 10">
            <a:extLst>
              <a:ext uri="{FF2B5EF4-FFF2-40B4-BE49-F238E27FC236}">
                <a16:creationId xmlns:a16="http://schemas.microsoft.com/office/drawing/2014/main" id="{1D435340-D2A8-8767-2482-B69835CD26B4}"/>
              </a:ext>
            </a:extLst>
          </p:cNvPr>
          <p:cNvSpPr/>
          <p:nvPr/>
        </p:nvSpPr>
        <p:spPr>
          <a:xfrm>
            <a:off x="240160" y="4111904"/>
            <a:ext cx="11474825" cy="34306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a:solidFill>
                  <a:schemeClr val="accent2"/>
                </a:solidFill>
                <a:latin typeface="Century Gothic" panose="020B0502020202020204" pitchFamily="34" charset="0"/>
              </a:rPr>
              <a:t>6. Quelqu’un t’aide ?</a:t>
            </a:r>
          </a:p>
        </p:txBody>
      </p:sp>
      <p:sp>
        <p:nvSpPr>
          <p:cNvPr id="12" name="Rectangle 11">
            <a:extLst>
              <a:ext uri="{FF2B5EF4-FFF2-40B4-BE49-F238E27FC236}">
                <a16:creationId xmlns:a16="http://schemas.microsoft.com/office/drawing/2014/main" id="{4971D06A-70F6-330F-190E-5514398A8D69}"/>
              </a:ext>
            </a:extLst>
          </p:cNvPr>
          <p:cNvSpPr/>
          <p:nvPr/>
        </p:nvSpPr>
        <p:spPr>
          <a:xfrm>
            <a:off x="240160" y="4703090"/>
            <a:ext cx="11474825" cy="34306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a:solidFill>
                  <a:schemeClr val="accent2"/>
                </a:solidFill>
                <a:latin typeface="Century Gothic" panose="020B0502020202020204" pitchFamily="34" charset="0"/>
              </a:rPr>
              <a:t>7. Fais-tu des visites dans la région ?</a:t>
            </a:r>
          </a:p>
        </p:txBody>
      </p:sp>
      <p:sp>
        <p:nvSpPr>
          <p:cNvPr id="13" name="Rectangle 12">
            <a:extLst>
              <a:ext uri="{FF2B5EF4-FFF2-40B4-BE49-F238E27FC236}">
                <a16:creationId xmlns:a16="http://schemas.microsoft.com/office/drawing/2014/main" id="{DE44E5EC-93CF-3FFE-0F0E-6E248207B92C}"/>
              </a:ext>
            </a:extLst>
          </p:cNvPr>
          <p:cNvSpPr/>
          <p:nvPr/>
        </p:nvSpPr>
        <p:spPr>
          <a:xfrm>
            <a:off x="240160" y="5352840"/>
            <a:ext cx="11474825" cy="34306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a:solidFill>
                  <a:schemeClr val="accent2"/>
                </a:solidFill>
                <a:latin typeface="Century Gothic" panose="020B0502020202020204" pitchFamily="34" charset="0"/>
              </a:rPr>
              <a:t>8. Est-ce que tu connais l’histoire de la France ?</a:t>
            </a:r>
          </a:p>
        </p:txBody>
      </p:sp>
      <p:sp>
        <p:nvSpPr>
          <p:cNvPr id="14" name="Rounded Rectangle 46">
            <a:extLst>
              <a:ext uri="{FF2B5EF4-FFF2-40B4-BE49-F238E27FC236}">
                <a16:creationId xmlns:a16="http://schemas.microsoft.com/office/drawing/2014/main" id="{52FB5D2A-4A74-8FBC-103F-7BDFA5F11A7F}"/>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écrire</a:t>
            </a:r>
          </a:p>
        </p:txBody>
      </p:sp>
    </p:spTree>
    <p:extLst>
      <p:ext uri="{BB962C8B-B14F-4D97-AF65-F5344CB8AC3E}">
        <p14:creationId xmlns:p14="http://schemas.microsoft.com/office/powerpoint/2010/main" val="3390384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8" grpId="0" animBg="1"/>
      <p:bldP spid="9" grpId="0" animBg="1"/>
      <p:bldP spid="10" grpId="0" animBg="1"/>
      <p:bldP spid="11" grpId="0" animBg="1"/>
      <p:bldP spid="12"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4C6EE6-4F3D-2863-9E2F-A3435997F1D6}"/>
              </a:ext>
            </a:extLst>
          </p:cNvPr>
          <p:cNvSpPr>
            <a:spLocks noGrp="1"/>
          </p:cNvSpPr>
          <p:nvPr>
            <p:ph type="title"/>
          </p:nvPr>
        </p:nvSpPr>
        <p:spPr/>
        <p:txBody>
          <a:bodyPr/>
          <a:lstStyle/>
          <a:p>
            <a:r>
              <a:rPr lang="fr-FR" dirty="0"/>
              <a:t>jouer à + sport</a:t>
            </a:r>
          </a:p>
        </p:txBody>
      </p:sp>
      <p:sp>
        <p:nvSpPr>
          <p:cNvPr id="7" name="TextBox 6">
            <a:extLst>
              <a:ext uri="{FF2B5EF4-FFF2-40B4-BE49-F238E27FC236}">
                <a16:creationId xmlns:a16="http://schemas.microsoft.com/office/drawing/2014/main" id="{66A15B5C-F700-09C6-1618-37CD965363BD}"/>
              </a:ext>
            </a:extLst>
          </p:cNvPr>
          <p:cNvSpPr txBox="1"/>
          <p:nvPr/>
        </p:nvSpPr>
        <p:spPr>
          <a:xfrm>
            <a:off x="134353" y="1088792"/>
            <a:ext cx="9280358" cy="461665"/>
          </a:xfrm>
          <a:prstGeom prst="rect">
            <a:avLst/>
          </a:prstGeom>
          <a:noFill/>
        </p:spPr>
        <p:txBody>
          <a:bodyPr wrap="square">
            <a:spAutoFit/>
          </a:bodyPr>
          <a:lstStyle/>
          <a:p>
            <a:r>
              <a:rPr lang="en-GB" sz="2400" dirty="0">
                <a:solidFill>
                  <a:schemeClr val="tx2"/>
                </a:solidFill>
              </a:rPr>
              <a:t>Remember, we use </a:t>
            </a:r>
            <a:r>
              <a:rPr lang="fr-FR" sz="2400" b="1" dirty="0">
                <a:solidFill>
                  <a:schemeClr val="tx2"/>
                </a:solidFill>
              </a:rPr>
              <a:t>jouer à</a:t>
            </a:r>
            <a:r>
              <a:rPr lang="fr-FR" sz="2400" dirty="0">
                <a:solidFill>
                  <a:schemeClr val="tx2"/>
                </a:solidFill>
              </a:rPr>
              <a:t> </a:t>
            </a:r>
            <a:r>
              <a:rPr lang="en-GB" sz="2400" dirty="0">
                <a:solidFill>
                  <a:schemeClr val="tx2"/>
                </a:solidFill>
              </a:rPr>
              <a:t>to talk about playing sports.</a:t>
            </a:r>
          </a:p>
        </p:txBody>
      </p:sp>
      <p:sp>
        <p:nvSpPr>
          <p:cNvPr id="9" name="TextBox 8">
            <a:extLst>
              <a:ext uri="{FF2B5EF4-FFF2-40B4-BE49-F238E27FC236}">
                <a16:creationId xmlns:a16="http://schemas.microsoft.com/office/drawing/2014/main" id="{6DA0212C-AC3E-EBFB-635F-4241BE2EF00C}"/>
              </a:ext>
            </a:extLst>
          </p:cNvPr>
          <p:cNvSpPr txBox="1"/>
          <p:nvPr/>
        </p:nvSpPr>
        <p:spPr>
          <a:xfrm>
            <a:off x="134353" y="1715975"/>
            <a:ext cx="7387388" cy="461665"/>
          </a:xfrm>
          <a:prstGeom prst="rect">
            <a:avLst/>
          </a:prstGeom>
          <a:noFill/>
        </p:spPr>
        <p:txBody>
          <a:bodyPr wrap="square">
            <a:spAutoFit/>
          </a:bodyPr>
          <a:lstStyle/>
          <a:p>
            <a:r>
              <a:rPr lang="en-GB" sz="2400" dirty="0">
                <a:solidFill>
                  <a:schemeClr val="tx2"/>
                </a:solidFill>
              </a:rPr>
              <a:t>As you know, </a:t>
            </a:r>
            <a:r>
              <a:rPr lang="fr-FR" sz="2400" b="1" dirty="0">
                <a:solidFill>
                  <a:schemeClr val="tx2"/>
                </a:solidFill>
              </a:rPr>
              <a:t>à </a:t>
            </a:r>
            <a:r>
              <a:rPr lang="en-GB" sz="2400" dirty="0">
                <a:solidFill>
                  <a:schemeClr val="tx2"/>
                </a:solidFill>
              </a:rPr>
              <a:t>changes in front of </a:t>
            </a:r>
            <a:r>
              <a:rPr lang="fr-FR" sz="2400" b="1" dirty="0">
                <a:solidFill>
                  <a:schemeClr val="tx2"/>
                </a:solidFill>
              </a:rPr>
              <a:t>le</a:t>
            </a:r>
            <a:r>
              <a:rPr lang="fr-FR" sz="2400" dirty="0">
                <a:solidFill>
                  <a:schemeClr val="tx2"/>
                </a:solidFill>
              </a:rPr>
              <a:t> and </a:t>
            </a:r>
            <a:r>
              <a:rPr lang="fr-FR" sz="2400" b="1" dirty="0">
                <a:solidFill>
                  <a:schemeClr val="tx2"/>
                </a:solidFill>
              </a:rPr>
              <a:t>les:</a:t>
            </a:r>
            <a:endParaRPr lang="fr-FR" sz="2400" dirty="0">
              <a:solidFill>
                <a:schemeClr val="tx2"/>
              </a:solidFill>
            </a:endParaRPr>
          </a:p>
        </p:txBody>
      </p:sp>
      <p:sp>
        <p:nvSpPr>
          <p:cNvPr id="11" name="TextBox 10">
            <a:extLst>
              <a:ext uri="{FF2B5EF4-FFF2-40B4-BE49-F238E27FC236}">
                <a16:creationId xmlns:a16="http://schemas.microsoft.com/office/drawing/2014/main" id="{261983A5-195F-B341-974B-39B610C67822}"/>
              </a:ext>
            </a:extLst>
          </p:cNvPr>
          <p:cNvSpPr txBox="1"/>
          <p:nvPr/>
        </p:nvSpPr>
        <p:spPr>
          <a:xfrm>
            <a:off x="1240382" y="2467479"/>
            <a:ext cx="1435768" cy="461665"/>
          </a:xfrm>
          <a:prstGeom prst="rect">
            <a:avLst/>
          </a:prstGeom>
          <a:noFill/>
        </p:spPr>
        <p:txBody>
          <a:bodyPr wrap="square">
            <a:spAutoFit/>
          </a:bodyPr>
          <a:lstStyle/>
          <a:p>
            <a:pPr algn="ctr"/>
            <a:r>
              <a:rPr lang="fr-FR" sz="2400" b="1" dirty="0">
                <a:solidFill>
                  <a:schemeClr val="tx2"/>
                </a:solidFill>
              </a:rPr>
              <a:t>le</a:t>
            </a:r>
            <a:r>
              <a:rPr lang="fr-FR" sz="2400" dirty="0">
                <a:solidFill>
                  <a:schemeClr val="tx2"/>
                </a:solidFill>
              </a:rPr>
              <a:t> foot</a:t>
            </a:r>
          </a:p>
        </p:txBody>
      </p:sp>
      <p:sp>
        <p:nvSpPr>
          <p:cNvPr id="13" name="TextBox 12">
            <a:extLst>
              <a:ext uri="{FF2B5EF4-FFF2-40B4-BE49-F238E27FC236}">
                <a16:creationId xmlns:a16="http://schemas.microsoft.com/office/drawing/2014/main" id="{03B628AD-5174-4E78-A23A-52C8E9E1BDA0}"/>
              </a:ext>
            </a:extLst>
          </p:cNvPr>
          <p:cNvSpPr txBox="1"/>
          <p:nvPr/>
        </p:nvSpPr>
        <p:spPr>
          <a:xfrm>
            <a:off x="590677" y="3071899"/>
            <a:ext cx="2735178" cy="461665"/>
          </a:xfrm>
          <a:prstGeom prst="rect">
            <a:avLst/>
          </a:prstGeom>
          <a:noFill/>
        </p:spPr>
        <p:txBody>
          <a:bodyPr wrap="square">
            <a:spAutoFit/>
          </a:bodyPr>
          <a:lstStyle/>
          <a:p>
            <a:pPr algn="ctr"/>
            <a:r>
              <a:rPr lang="fr-FR" sz="2400" dirty="0">
                <a:solidFill>
                  <a:schemeClr val="tx2"/>
                </a:solidFill>
              </a:rPr>
              <a:t>Je joue </a:t>
            </a:r>
            <a:r>
              <a:rPr lang="fr-FR" sz="2400" b="1" dirty="0">
                <a:solidFill>
                  <a:schemeClr val="tx2"/>
                </a:solidFill>
              </a:rPr>
              <a:t>au</a:t>
            </a:r>
            <a:r>
              <a:rPr lang="fr-FR" sz="2400" dirty="0">
                <a:solidFill>
                  <a:schemeClr val="tx2"/>
                </a:solidFill>
              </a:rPr>
              <a:t> foot.</a:t>
            </a:r>
          </a:p>
        </p:txBody>
      </p:sp>
      <p:sp>
        <p:nvSpPr>
          <p:cNvPr id="15" name="TextBox 14">
            <a:extLst>
              <a:ext uri="{FF2B5EF4-FFF2-40B4-BE49-F238E27FC236}">
                <a16:creationId xmlns:a16="http://schemas.microsoft.com/office/drawing/2014/main" id="{CC5517EA-9090-9E8B-9EC4-8841B7E3D39A}"/>
              </a:ext>
            </a:extLst>
          </p:cNvPr>
          <p:cNvSpPr txBox="1"/>
          <p:nvPr/>
        </p:nvSpPr>
        <p:spPr>
          <a:xfrm>
            <a:off x="4479249" y="2467479"/>
            <a:ext cx="2526631" cy="461665"/>
          </a:xfrm>
          <a:prstGeom prst="rect">
            <a:avLst/>
          </a:prstGeom>
          <a:noFill/>
        </p:spPr>
        <p:txBody>
          <a:bodyPr wrap="square">
            <a:spAutoFit/>
          </a:bodyPr>
          <a:lstStyle/>
          <a:p>
            <a:pPr algn="ctr"/>
            <a:r>
              <a:rPr lang="fr-FR" sz="2400" b="1" dirty="0">
                <a:solidFill>
                  <a:schemeClr val="tx2"/>
                </a:solidFill>
              </a:rPr>
              <a:t>la</a:t>
            </a:r>
            <a:r>
              <a:rPr lang="fr-FR" sz="2400" dirty="0">
                <a:solidFill>
                  <a:schemeClr val="tx2"/>
                </a:solidFill>
              </a:rPr>
              <a:t> pétanque*</a:t>
            </a:r>
          </a:p>
        </p:txBody>
      </p:sp>
      <p:sp>
        <p:nvSpPr>
          <p:cNvPr id="17" name="TextBox 16">
            <a:extLst>
              <a:ext uri="{FF2B5EF4-FFF2-40B4-BE49-F238E27FC236}">
                <a16:creationId xmlns:a16="http://schemas.microsoft.com/office/drawing/2014/main" id="{33C5CDFA-93C7-ED2E-ED4A-75277DBCF331}"/>
              </a:ext>
            </a:extLst>
          </p:cNvPr>
          <p:cNvSpPr txBox="1"/>
          <p:nvPr/>
        </p:nvSpPr>
        <p:spPr>
          <a:xfrm>
            <a:off x="3843580" y="3071899"/>
            <a:ext cx="3797968" cy="461665"/>
          </a:xfrm>
          <a:prstGeom prst="rect">
            <a:avLst/>
          </a:prstGeom>
          <a:noFill/>
        </p:spPr>
        <p:txBody>
          <a:bodyPr wrap="square">
            <a:spAutoFit/>
          </a:bodyPr>
          <a:lstStyle/>
          <a:p>
            <a:pPr algn="ctr"/>
            <a:r>
              <a:rPr lang="fr-FR" sz="2400" dirty="0">
                <a:solidFill>
                  <a:schemeClr val="tx2"/>
                </a:solidFill>
              </a:rPr>
              <a:t>Je joue </a:t>
            </a:r>
            <a:r>
              <a:rPr lang="fr-FR" sz="2400" b="1" dirty="0">
                <a:solidFill>
                  <a:schemeClr val="tx2"/>
                </a:solidFill>
              </a:rPr>
              <a:t>à la </a:t>
            </a:r>
            <a:r>
              <a:rPr lang="fr-FR" sz="2400" dirty="0">
                <a:solidFill>
                  <a:schemeClr val="tx2"/>
                </a:solidFill>
              </a:rPr>
              <a:t>pétanque.</a:t>
            </a:r>
          </a:p>
        </p:txBody>
      </p:sp>
      <p:sp>
        <p:nvSpPr>
          <p:cNvPr id="19" name="TextBox 18">
            <a:extLst>
              <a:ext uri="{FF2B5EF4-FFF2-40B4-BE49-F238E27FC236}">
                <a16:creationId xmlns:a16="http://schemas.microsoft.com/office/drawing/2014/main" id="{1A4728E2-D03C-7BF2-F1DC-D6AA47DB4612}"/>
              </a:ext>
            </a:extLst>
          </p:cNvPr>
          <p:cNvSpPr txBox="1"/>
          <p:nvPr/>
        </p:nvSpPr>
        <p:spPr>
          <a:xfrm>
            <a:off x="8717531" y="2467479"/>
            <a:ext cx="1949116" cy="461665"/>
          </a:xfrm>
          <a:prstGeom prst="rect">
            <a:avLst/>
          </a:prstGeom>
          <a:noFill/>
        </p:spPr>
        <p:txBody>
          <a:bodyPr wrap="square">
            <a:spAutoFit/>
          </a:bodyPr>
          <a:lstStyle/>
          <a:p>
            <a:pPr algn="ctr"/>
            <a:r>
              <a:rPr lang="fr-FR" sz="2400" b="1" dirty="0">
                <a:solidFill>
                  <a:schemeClr val="tx2"/>
                </a:solidFill>
              </a:rPr>
              <a:t>les</a:t>
            </a:r>
            <a:r>
              <a:rPr lang="fr-FR" sz="2400" dirty="0">
                <a:solidFill>
                  <a:schemeClr val="tx2"/>
                </a:solidFill>
              </a:rPr>
              <a:t> échecs</a:t>
            </a:r>
          </a:p>
        </p:txBody>
      </p:sp>
      <p:sp>
        <p:nvSpPr>
          <p:cNvPr id="21" name="TextBox 20">
            <a:extLst>
              <a:ext uri="{FF2B5EF4-FFF2-40B4-BE49-F238E27FC236}">
                <a16:creationId xmlns:a16="http://schemas.microsoft.com/office/drawing/2014/main" id="{D315A8C0-C6AD-7312-EF8C-28EC7AD30703}"/>
              </a:ext>
            </a:extLst>
          </p:cNvPr>
          <p:cNvSpPr txBox="1"/>
          <p:nvPr/>
        </p:nvSpPr>
        <p:spPr>
          <a:xfrm>
            <a:off x="7971574" y="3071899"/>
            <a:ext cx="3441031" cy="461665"/>
          </a:xfrm>
          <a:prstGeom prst="rect">
            <a:avLst/>
          </a:prstGeom>
          <a:noFill/>
        </p:spPr>
        <p:txBody>
          <a:bodyPr wrap="square">
            <a:spAutoFit/>
          </a:bodyPr>
          <a:lstStyle/>
          <a:p>
            <a:pPr algn="ctr"/>
            <a:r>
              <a:rPr lang="fr-FR" sz="2400" dirty="0">
                <a:solidFill>
                  <a:schemeClr val="tx2"/>
                </a:solidFill>
              </a:rPr>
              <a:t>Je joue </a:t>
            </a:r>
            <a:r>
              <a:rPr lang="fr-FR" sz="2400" b="1" dirty="0">
                <a:solidFill>
                  <a:schemeClr val="tx2"/>
                </a:solidFill>
              </a:rPr>
              <a:t>aux </a:t>
            </a:r>
            <a:r>
              <a:rPr lang="fr-FR" sz="2400" dirty="0">
                <a:solidFill>
                  <a:schemeClr val="tx2"/>
                </a:solidFill>
              </a:rPr>
              <a:t>échecs.</a:t>
            </a:r>
          </a:p>
        </p:txBody>
      </p:sp>
      <p:sp>
        <p:nvSpPr>
          <p:cNvPr id="22" name="TextBox 21">
            <a:extLst>
              <a:ext uri="{FF2B5EF4-FFF2-40B4-BE49-F238E27FC236}">
                <a16:creationId xmlns:a16="http://schemas.microsoft.com/office/drawing/2014/main" id="{BD44EE61-1357-DD39-ECE4-AC56EB1A8C99}"/>
              </a:ext>
            </a:extLst>
          </p:cNvPr>
          <p:cNvSpPr txBox="1"/>
          <p:nvPr/>
        </p:nvSpPr>
        <p:spPr>
          <a:xfrm>
            <a:off x="590677" y="3651577"/>
            <a:ext cx="2735178" cy="461665"/>
          </a:xfrm>
          <a:prstGeom prst="rect">
            <a:avLst/>
          </a:prstGeom>
          <a:noFill/>
        </p:spPr>
        <p:txBody>
          <a:bodyPr wrap="square">
            <a:spAutoFit/>
          </a:bodyPr>
          <a:lstStyle/>
          <a:p>
            <a:pPr algn="ctr"/>
            <a:r>
              <a:rPr lang="fr-FR" sz="2400" dirty="0">
                <a:solidFill>
                  <a:schemeClr val="tx2"/>
                </a:solidFill>
              </a:rPr>
              <a:t>I </a:t>
            </a:r>
            <a:r>
              <a:rPr lang="en-GB" sz="2400" dirty="0">
                <a:solidFill>
                  <a:schemeClr val="tx2"/>
                </a:solidFill>
              </a:rPr>
              <a:t>play football.</a:t>
            </a:r>
          </a:p>
        </p:txBody>
      </p:sp>
      <p:sp>
        <p:nvSpPr>
          <p:cNvPr id="23" name="TextBox 22">
            <a:extLst>
              <a:ext uri="{FF2B5EF4-FFF2-40B4-BE49-F238E27FC236}">
                <a16:creationId xmlns:a16="http://schemas.microsoft.com/office/drawing/2014/main" id="{506E5218-AF8F-CED9-0A85-6F65C90958F1}"/>
              </a:ext>
            </a:extLst>
          </p:cNvPr>
          <p:cNvSpPr txBox="1"/>
          <p:nvPr/>
        </p:nvSpPr>
        <p:spPr>
          <a:xfrm>
            <a:off x="4374975" y="3651577"/>
            <a:ext cx="2735178" cy="461665"/>
          </a:xfrm>
          <a:prstGeom prst="rect">
            <a:avLst/>
          </a:prstGeom>
          <a:noFill/>
        </p:spPr>
        <p:txBody>
          <a:bodyPr wrap="square">
            <a:spAutoFit/>
          </a:bodyPr>
          <a:lstStyle/>
          <a:p>
            <a:pPr algn="ctr"/>
            <a:r>
              <a:rPr lang="en-GB" sz="2400" dirty="0">
                <a:solidFill>
                  <a:schemeClr val="tx2"/>
                </a:solidFill>
              </a:rPr>
              <a:t>I play boules.</a:t>
            </a:r>
          </a:p>
        </p:txBody>
      </p:sp>
      <p:sp>
        <p:nvSpPr>
          <p:cNvPr id="24" name="TextBox 23">
            <a:extLst>
              <a:ext uri="{FF2B5EF4-FFF2-40B4-BE49-F238E27FC236}">
                <a16:creationId xmlns:a16="http://schemas.microsoft.com/office/drawing/2014/main" id="{E15DD286-CCA5-6FF8-148D-11A3D59B51F5}"/>
              </a:ext>
            </a:extLst>
          </p:cNvPr>
          <p:cNvSpPr txBox="1"/>
          <p:nvPr/>
        </p:nvSpPr>
        <p:spPr>
          <a:xfrm>
            <a:off x="8324500" y="3651577"/>
            <a:ext cx="2735178" cy="461665"/>
          </a:xfrm>
          <a:prstGeom prst="rect">
            <a:avLst/>
          </a:prstGeom>
          <a:noFill/>
        </p:spPr>
        <p:txBody>
          <a:bodyPr wrap="square">
            <a:spAutoFit/>
          </a:bodyPr>
          <a:lstStyle/>
          <a:p>
            <a:pPr algn="ctr"/>
            <a:r>
              <a:rPr lang="en-GB" sz="2400" dirty="0">
                <a:solidFill>
                  <a:schemeClr val="tx2"/>
                </a:solidFill>
              </a:rPr>
              <a:t>I play chess</a:t>
            </a:r>
            <a:r>
              <a:rPr lang="fr-FR" sz="2400" dirty="0">
                <a:solidFill>
                  <a:schemeClr val="tx2"/>
                </a:solidFill>
              </a:rPr>
              <a:t>.</a:t>
            </a:r>
          </a:p>
        </p:txBody>
      </p:sp>
      <p:sp>
        <p:nvSpPr>
          <p:cNvPr id="2" name="Rounded Rectangle 46">
            <a:extLst>
              <a:ext uri="{FF2B5EF4-FFF2-40B4-BE49-F238E27FC236}">
                <a16:creationId xmlns:a16="http://schemas.microsoft.com/office/drawing/2014/main" id="{99F11390-6D1C-387E-420C-CA466F419BB4}"/>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grammaire</a:t>
            </a:r>
          </a:p>
        </p:txBody>
      </p:sp>
      <p:pic>
        <p:nvPicPr>
          <p:cNvPr id="5" name="Picture 4" descr="A picture containing text&#10;&#10;Description automatically generated">
            <a:extLst>
              <a:ext uri="{FF2B5EF4-FFF2-40B4-BE49-F238E27FC236}">
                <a16:creationId xmlns:a16="http://schemas.microsoft.com/office/drawing/2014/main" id="{5E4EB131-C0CE-E6E7-8C56-1086DC0C3C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8935" y="4231255"/>
            <a:ext cx="2847115" cy="1948494"/>
          </a:xfrm>
          <a:prstGeom prst="rect">
            <a:avLst/>
          </a:prstGeom>
        </p:spPr>
      </p:pic>
      <p:pic>
        <p:nvPicPr>
          <p:cNvPr id="8" name="Picture 7" descr="A picture containing ball&#10;&#10;Description automatically generated">
            <a:extLst>
              <a:ext uri="{FF2B5EF4-FFF2-40B4-BE49-F238E27FC236}">
                <a16:creationId xmlns:a16="http://schemas.microsoft.com/office/drawing/2014/main" id="{DF925DA4-D5F3-5CE8-5F38-13285028D6A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245"/>
          <a:stretch/>
        </p:blipFill>
        <p:spPr>
          <a:xfrm>
            <a:off x="4774532" y="4457924"/>
            <a:ext cx="2526631" cy="1508061"/>
          </a:xfrm>
          <a:prstGeom prst="rect">
            <a:avLst/>
          </a:prstGeom>
        </p:spPr>
      </p:pic>
      <p:pic>
        <p:nvPicPr>
          <p:cNvPr id="12" name="Picture 11" descr="A picture containing toy, doll, vector graphics&#10;&#10;Description automatically generated">
            <a:extLst>
              <a:ext uri="{FF2B5EF4-FFF2-40B4-BE49-F238E27FC236}">
                <a16:creationId xmlns:a16="http://schemas.microsoft.com/office/drawing/2014/main" id="{B2D15850-1E28-26A0-646C-1FEB9883D1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5950" y="4231255"/>
            <a:ext cx="2064632" cy="1961400"/>
          </a:xfrm>
          <a:prstGeom prst="rect">
            <a:avLst/>
          </a:prstGeom>
        </p:spPr>
      </p:pic>
      <p:sp>
        <p:nvSpPr>
          <p:cNvPr id="14" name="Speech Bubble: Rectangle with Corners Rounded 13">
            <a:extLst>
              <a:ext uri="{FF2B5EF4-FFF2-40B4-BE49-F238E27FC236}">
                <a16:creationId xmlns:a16="http://schemas.microsoft.com/office/drawing/2014/main" id="{F0B94FD6-675E-D053-3029-23C4E8D0E038}"/>
              </a:ext>
            </a:extLst>
          </p:cNvPr>
          <p:cNvSpPr/>
          <p:nvPr/>
        </p:nvSpPr>
        <p:spPr>
          <a:xfrm>
            <a:off x="9590314" y="842614"/>
            <a:ext cx="2380712" cy="927173"/>
          </a:xfrm>
          <a:prstGeom prst="wedgeRoundRectCallout">
            <a:avLst>
              <a:gd name="adj1" fmla="val -19357"/>
              <a:gd name="adj2" fmla="val -37442"/>
              <a:gd name="adj3" fmla="val 16667"/>
            </a:avLst>
          </a:prstGeom>
          <a:solidFill>
            <a:srgbClr val="0055A5"/>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FFFFFF"/>
                </a:solidFill>
                <a:effectLst/>
                <a:uLnTx/>
                <a:uFillTx/>
                <a:latin typeface="Century Gothic"/>
                <a:ea typeface="+mn-ea"/>
                <a:cs typeface="+mn-cs"/>
              </a:rPr>
              <a:t>*</a:t>
            </a:r>
            <a:r>
              <a:rPr lang="fr-FR" sz="2000" b="1" dirty="0"/>
              <a:t> la pétanque =</a:t>
            </a:r>
            <a:r>
              <a:rPr lang="fr-FR" sz="2000" dirty="0"/>
              <a:t>  boules, a French sport</a:t>
            </a:r>
            <a:endParaRPr kumimoji="0" lang="en-GB" sz="2000" b="0" i="0" u="none" strike="noStrike" kern="1200" cap="none" spc="0" normalizeH="0" baseline="0" noProof="0" dirty="0">
              <a:ln>
                <a:noFill/>
              </a:ln>
              <a:solidFill>
                <a:srgbClr val="FF0000"/>
              </a:solidFill>
              <a:effectLst/>
              <a:uLnTx/>
              <a:uFillTx/>
              <a:latin typeface="Century Gothic"/>
              <a:ea typeface="+mn-ea"/>
              <a:cs typeface="+mn-cs"/>
            </a:endParaRPr>
          </a:p>
        </p:txBody>
      </p:sp>
    </p:spTree>
    <p:extLst>
      <p:ext uri="{BB962C8B-B14F-4D97-AF65-F5344CB8AC3E}">
        <p14:creationId xmlns:p14="http://schemas.microsoft.com/office/powerpoint/2010/main" val="3669153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3" grpId="0"/>
      <p:bldP spid="15" grpId="0"/>
      <p:bldP spid="17" grpId="0"/>
      <p:bldP spid="19" grpId="0"/>
      <p:bldP spid="21" grpId="0"/>
      <p:bldP spid="22" grpId="0"/>
      <p:bldP spid="23" grpId="0"/>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B83CE78-E37D-29BE-5452-C4449D60E138}"/>
              </a:ext>
            </a:extLst>
          </p:cNvPr>
          <p:cNvSpPr>
            <a:spLocks noGrp="1"/>
          </p:cNvSpPr>
          <p:nvPr>
            <p:ph type="title"/>
          </p:nvPr>
        </p:nvSpPr>
        <p:spPr>
          <a:xfrm>
            <a:off x="0" y="213557"/>
            <a:ext cx="5205046" cy="647577"/>
          </a:xfrm>
        </p:spPr>
        <p:txBody>
          <a:bodyPr/>
          <a:lstStyle/>
          <a:p>
            <a:r>
              <a:rPr lang="fr-FR" dirty="0"/>
              <a:t>jouer de + instrument</a:t>
            </a:r>
          </a:p>
        </p:txBody>
      </p:sp>
      <p:sp>
        <p:nvSpPr>
          <p:cNvPr id="7" name="TextBox 6">
            <a:extLst>
              <a:ext uri="{FF2B5EF4-FFF2-40B4-BE49-F238E27FC236}">
                <a16:creationId xmlns:a16="http://schemas.microsoft.com/office/drawing/2014/main" id="{19F99F47-3D3B-7ED9-4B8C-4CB46E0AB852}"/>
              </a:ext>
            </a:extLst>
          </p:cNvPr>
          <p:cNvSpPr txBox="1"/>
          <p:nvPr/>
        </p:nvSpPr>
        <p:spPr>
          <a:xfrm>
            <a:off x="120315" y="925832"/>
            <a:ext cx="8285747" cy="461665"/>
          </a:xfrm>
          <a:prstGeom prst="rect">
            <a:avLst/>
          </a:prstGeom>
          <a:noFill/>
        </p:spPr>
        <p:txBody>
          <a:bodyPr wrap="square">
            <a:spAutoFit/>
          </a:bodyPr>
          <a:lstStyle/>
          <a:p>
            <a:r>
              <a:rPr lang="en-GB" sz="2400" dirty="0">
                <a:solidFill>
                  <a:schemeClr val="tx2"/>
                </a:solidFill>
              </a:rPr>
              <a:t>We use </a:t>
            </a:r>
            <a:r>
              <a:rPr lang="fr-FR" sz="2400" b="1" dirty="0">
                <a:solidFill>
                  <a:schemeClr val="tx2"/>
                </a:solidFill>
              </a:rPr>
              <a:t>jouer de</a:t>
            </a:r>
            <a:r>
              <a:rPr lang="fr-FR" sz="2400" dirty="0">
                <a:solidFill>
                  <a:schemeClr val="tx2"/>
                </a:solidFill>
              </a:rPr>
              <a:t> </a:t>
            </a:r>
            <a:r>
              <a:rPr lang="en-GB" sz="2400" dirty="0">
                <a:solidFill>
                  <a:schemeClr val="tx2"/>
                </a:solidFill>
              </a:rPr>
              <a:t>to talk about playing instruments.</a:t>
            </a:r>
          </a:p>
        </p:txBody>
      </p:sp>
      <p:sp>
        <p:nvSpPr>
          <p:cNvPr id="9" name="TextBox 8">
            <a:extLst>
              <a:ext uri="{FF2B5EF4-FFF2-40B4-BE49-F238E27FC236}">
                <a16:creationId xmlns:a16="http://schemas.microsoft.com/office/drawing/2014/main" id="{C19EE905-4FD5-BEA6-6CF0-C581911843BF}"/>
              </a:ext>
            </a:extLst>
          </p:cNvPr>
          <p:cNvSpPr txBox="1"/>
          <p:nvPr/>
        </p:nvSpPr>
        <p:spPr>
          <a:xfrm>
            <a:off x="120315" y="1452195"/>
            <a:ext cx="7515726" cy="461665"/>
          </a:xfrm>
          <a:prstGeom prst="rect">
            <a:avLst/>
          </a:prstGeom>
          <a:noFill/>
        </p:spPr>
        <p:txBody>
          <a:bodyPr wrap="square">
            <a:spAutoFit/>
          </a:bodyPr>
          <a:lstStyle/>
          <a:p>
            <a:r>
              <a:rPr lang="en-GB" sz="2400" dirty="0">
                <a:solidFill>
                  <a:schemeClr val="tx2"/>
                </a:solidFill>
              </a:rPr>
              <a:t>Remember, </a:t>
            </a:r>
            <a:r>
              <a:rPr lang="fr-FR" sz="2400" b="1" dirty="0">
                <a:solidFill>
                  <a:schemeClr val="tx2"/>
                </a:solidFill>
              </a:rPr>
              <a:t>de</a:t>
            </a:r>
            <a:r>
              <a:rPr lang="fr-FR" sz="2400" dirty="0">
                <a:solidFill>
                  <a:schemeClr val="tx2"/>
                </a:solidFill>
              </a:rPr>
              <a:t> </a:t>
            </a:r>
            <a:r>
              <a:rPr lang="en-GB" sz="2400" dirty="0">
                <a:solidFill>
                  <a:schemeClr val="tx2"/>
                </a:solidFill>
              </a:rPr>
              <a:t>changes in front of </a:t>
            </a:r>
            <a:r>
              <a:rPr lang="fr-FR" sz="2400" b="1" dirty="0">
                <a:solidFill>
                  <a:schemeClr val="tx2"/>
                </a:solidFill>
              </a:rPr>
              <a:t>le</a:t>
            </a:r>
            <a:r>
              <a:rPr lang="fr-FR" sz="2400" dirty="0">
                <a:solidFill>
                  <a:schemeClr val="tx2"/>
                </a:solidFill>
              </a:rPr>
              <a:t> and </a:t>
            </a:r>
            <a:r>
              <a:rPr lang="fr-FR" sz="2400" b="1" dirty="0">
                <a:solidFill>
                  <a:schemeClr val="tx2"/>
                </a:solidFill>
              </a:rPr>
              <a:t>les</a:t>
            </a:r>
            <a:r>
              <a:rPr lang="fr-FR" sz="2400" dirty="0">
                <a:solidFill>
                  <a:schemeClr val="tx2"/>
                </a:solidFill>
              </a:rPr>
              <a:t>.</a:t>
            </a:r>
          </a:p>
        </p:txBody>
      </p:sp>
      <p:sp>
        <p:nvSpPr>
          <p:cNvPr id="11" name="TextBox 10">
            <a:extLst>
              <a:ext uri="{FF2B5EF4-FFF2-40B4-BE49-F238E27FC236}">
                <a16:creationId xmlns:a16="http://schemas.microsoft.com/office/drawing/2014/main" id="{3FFA067B-CAF4-1B8E-B674-B4A5804553E6}"/>
              </a:ext>
            </a:extLst>
          </p:cNvPr>
          <p:cNvSpPr txBox="1"/>
          <p:nvPr/>
        </p:nvSpPr>
        <p:spPr>
          <a:xfrm>
            <a:off x="140060" y="1978558"/>
            <a:ext cx="2462463" cy="461665"/>
          </a:xfrm>
          <a:prstGeom prst="rect">
            <a:avLst/>
          </a:prstGeom>
          <a:noFill/>
        </p:spPr>
        <p:txBody>
          <a:bodyPr wrap="square">
            <a:spAutoFit/>
          </a:bodyPr>
          <a:lstStyle/>
          <a:p>
            <a:r>
              <a:rPr lang="fr-FR" sz="2400" dirty="0">
                <a:solidFill>
                  <a:schemeClr val="tx2"/>
                </a:solidFill>
              </a:rPr>
              <a:t>le piano</a:t>
            </a:r>
          </a:p>
        </p:txBody>
      </p:sp>
      <p:sp>
        <p:nvSpPr>
          <p:cNvPr id="13" name="TextBox 12">
            <a:extLst>
              <a:ext uri="{FF2B5EF4-FFF2-40B4-BE49-F238E27FC236}">
                <a16:creationId xmlns:a16="http://schemas.microsoft.com/office/drawing/2014/main" id="{3753A2C7-EE4A-5447-58E7-5BA5017DD917}"/>
              </a:ext>
            </a:extLst>
          </p:cNvPr>
          <p:cNvSpPr txBox="1"/>
          <p:nvPr/>
        </p:nvSpPr>
        <p:spPr>
          <a:xfrm>
            <a:off x="2714817" y="1978557"/>
            <a:ext cx="3649580" cy="461665"/>
          </a:xfrm>
          <a:prstGeom prst="rect">
            <a:avLst/>
          </a:prstGeom>
          <a:noFill/>
        </p:spPr>
        <p:txBody>
          <a:bodyPr wrap="square">
            <a:spAutoFit/>
          </a:bodyPr>
          <a:lstStyle/>
          <a:p>
            <a:r>
              <a:rPr lang="fr-FR" sz="2400" dirty="0">
                <a:solidFill>
                  <a:schemeClr val="tx2"/>
                </a:solidFill>
              </a:rPr>
              <a:t>Je joue </a:t>
            </a:r>
            <a:r>
              <a:rPr lang="fr-FR" sz="2400" b="1" dirty="0">
                <a:solidFill>
                  <a:schemeClr val="tx2"/>
                </a:solidFill>
              </a:rPr>
              <a:t>du</a:t>
            </a:r>
            <a:r>
              <a:rPr lang="fr-FR" sz="2400" dirty="0">
                <a:solidFill>
                  <a:schemeClr val="tx2"/>
                </a:solidFill>
              </a:rPr>
              <a:t> piano.</a:t>
            </a:r>
          </a:p>
        </p:txBody>
      </p:sp>
      <p:sp>
        <p:nvSpPr>
          <p:cNvPr id="15" name="TextBox 14">
            <a:extLst>
              <a:ext uri="{FF2B5EF4-FFF2-40B4-BE49-F238E27FC236}">
                <a16:creationId xmlns:a16="http://schemas.microsoft.com/office/drawing/2014/main" id="{900AE21F-9912-B778-52F6-28E5FA1033F5}"/>
              </a:ext>
            </a:extLst>
          </p:cNvPr>
          <p:cNvSpPr txBox="1"/>
          <p:nvPr/>
        </p:nvSpPr>
        <p:spPr>
          <a:xfrm>
            <a:off x="140060" y="2505722"/>
            <a:ext cx="1772652" cy="461665"/>
          </a:xfrm>
          <a:prstGeom prst="rect">
            <a:avLst/>
          </a:prstGeom>
          <a:noFill/>
        </p:spPr>
        <p:txBody>
          <a:bodyPr wrap="square">
            <a:spAutoFit/>
          </a:bodyPr>
          <a:lstStyle/>
          <a:p>
            <a:r>
              <a:rPr lang="fr-FR" sz="2400" dirty="0">
                <a:solidFill>
                  <a:schemeClr val="tx2"/>
                </a:solidFill>
              </a:rPr>
              <a:t>la guitare</a:t>
            </a:r>
          </a:p>
        </p:txBody>
      </p:sp>
      <p:sp>
        <p:nvSpPr>
          <p:cNvPr id="17" name="TextBox 16">
            <a:extLst>
              <a:ext uri="{FF2B5EF4-FFF2-40B4-BE49-F238E27FC236}">
                <a16:creationId xmlns:a16="http://schemas.microsoft.com/office/drawing/2014/main" id="{A32A1997-2FBF-44B4-B37F-C5B4246EC3C9}"/>
              </a:ext>
            </a:extLst>
          </p:cNvPr>
          <p:cNvSpPr txBox="1"/>
          <p:nvPr/>
        </p:nvSpPr>
        <p:spPr>
          <a:xfrm>
            <a:off x="2714817" y="2466074"/>
            <a:ext cx="3846404" cy="461665"/>
          </a:xfrm>
          <a:prstGeom prst="rect">
            <a:avLst/>
          </a:prstGeom>
          <a:noFill/>
        </p:spPr>
        <p:txBody>
          <a:bodyPr wrap="square">
            <a:spAutoFit/>
          </a:bodyPr>
          <a:lstStyle/>
          <a:p>
            <a:r>
              <a:rPr lang="fr-FR" sz="2400" dirty="0">
                <a:solidFill>
                  <a:schemeClr val="tx2"/>
                </a:solidFill>
              </a:rPr>
              <a:t>Je joue </a:t>
            </a:r>
            <a:r>
              <a:rPr lang="fr-FR" sz="2400" b="1" dirty="0">
                <a:solidFill>
                  <a:schemeClr val="tx2"/>
                </a:solidFill>
              </a:rPr>
              <a:t>de la</a:t>
            </a:r>
            <a:r>
              <a:rPr lang="fr-FR" sz="2400" dirty="0">
                <a:solidFill>
                  <a:schemeClr val="tx2"/>
                </a:solidFill>
              </a:rPr>
              <a:t> guitare.</a:t>
            </a:r>
          </a:p>
        </p:txBody>
      </p:sp>
      <p:sp>
        <p:nvSpPr>
          <p:cNvPr id="19" name="TextBox 18">
            <a:extLst>
              <a:ext uri="{FF2B5EF4-FFF2-40B4-BE49-F238E27FC236}">
                <a16:creationId xmlns:a16="http://schemas.microsoft.com/office/drawing/2014/main" id="{4347C427-9AC4-2736-5C0C-36176B086583}"/>
              </a:ext>
            </a:extLst>
          </p:cNvPr>
          <p:cNvSpPr txBox="1"/>
          <p:nvPr/>
        </p:nvSpPr>
        <p:spPr>
          <a:xfrm>
            <a:off x="140059" y="3031778"/>
            <a:ext cx="2266257" cy="461665"/>
          </a:xfrm>
          <a:prstGeom prst="rect">
            <a:avLst/>
          </a:prstGeom>
          <a:noFill/>
        </p:spPr>
        <p:txBody>
          <a:bodyPr wrap="square">
            <a:spAutoFit/>
          </a:bodyPr>
          <a:lstStyle/>
          <a:p>
            <a:r>
              <a:rPr lang="fr-FR" sz="2400" dirty="0">
                <a:solidFill>
                  <a:schemeClr val="tx2"/>
                </a:solidFill>
              </a:rPr>
              <a:t>les cymbales</a:t>
            </a:r>
          </a:p>
        </p:txBody>
      </p:sp>
      <p:sp>
        <p:nvSpPr>
          <p:cNvPr id="21" name="TextBox 20">
            <a:extLst>
              <a:ext uri="{FF2B5EF4-FFF2-40B4-BE49-F238E27FC236}">
                <a16:creationId xmlns:a16="http://schemas.microsoft.com/office/drawing/2014/main" id="{50F10939-6D8C-8ECE-635E-C52EC7DFAF43}"/>
              </a:ext>
            </a:extLst>
          </p:cNvPr>
          <p:cNvSpPr txBox="1"/>
          <p:nvPr/>
        </p:nvSpPr>
        <p:spPr>
          <a:xfrm>
            <a:off x="2714817" y="2992436"/>
            <a:ext cx="3729789" cy="461665"/>
          </a:xfrm>
          <a:prstGeom prst="rect">
            <a:avLst/>
          </a:prstGeom>
          <a:noFill/>
        </p:spPr>
        <p:txBody>
          <a:bodyPr wrap="square">
            <a:spAutoFit/>
          </a:bodyPr>
          <a:lstStyle/>
          <a:p>
            <a:r>
              <a:rPr lang="fr-FR" sz="2400" dirty="0">
                <a:solidFill>
                  <a:schemeClr val="tx2"/>
                </a:solidFill>
              </a:rPr>
              <a:t>Je joue </a:t>
            </a:r>
            <a:r>
              <a:rPr lang="fr-FR" sz="2400" b="1" dirty="0">
                <a:solidFill>
                  <a:schemeClr val="tx2"/>
                </a:solidFill>
              </a:rPr>
              <a:t>des </a:t>
            </a:r>
            <a:r>
              <a:rPr lang="fr-FR" sz="2400" dirty="0">
                <a:solidFill>
                  <a:schemeClr val="tx2"/>
                </a:solidFill>
              </a:rPr>
              <a:t>cymbales.</a:t>
            </a:r>
          </a:p>
        </p:txBody>
      </p:sp>
      <p:sp>
        <p:nvSpPr>
          <p:cNvPr id="23" name="TextBox 22">
            <a:extLst>
              <a:ext uri="{FF2B5EF4-FFF2-40B4-BE49-F238E27FC236}">
                <a16:creationId xmlns:a16="http://schemas.microsoft.com/office/drawing/2014/main" id="{DE12E414-D690-4929-8904-7938BF8ECA73}"/>
              </a:ext>
            </a:extLst>
          </p:cNvPr>
          <p:cNvSpPr txBox="1"/>
          <p:nvPr/>
        </p:nvSpPr>
        <p:spPr>
          <a:xfrm>
            <a:off x="148586" y="3674016"/>
            <a:ext cx="11216100" cy="830997"/>
          </a:xfrm>
          <a:prstGeom prst="rect">
            <a:avLst/>
          </a:prstGeom>
          <a:noFill/>
        </p:spPr>
        <p:txBody>
          <a:bodyPr wrap="square">
            <a:spAutoFit/>
          </a:bodyPr>
          <a:lstStyle/>
          <a:p>
            <a:r>
              <a:rPr lang="en-GB" sz="2400" dirty="0">
                <a:solidFill>
                  <a:schemeClr val="tx2"/>
                </a:solidFill>
              </a:rPr>
              <a:t>To say somebody </a:t>
            </a:r>
            <a:r>
              <a:rPr lang="en-GB" sz="2400" b="1" dirty="0">
                <a:solidFill>
                  <a:schemeClr val="tx2"/>
                </a:solidFill>
              </a:rPr>
              <a:t>doesn’t</a:t>
            </a:r>
            <a:r>
              <a:rPr lang="en-GB" sz="2400" dirty="0">
                <a:solidFill>
                  <a:schemeClr val="tx2"/>
                </a:solidFill>
              </a:rPr>
              <a:t> play a particular instrument, we leave it as </a:t>
            </a:r>
            <a:r>
              <a:rPr lang="fr-FR" sz="2400" b="1" dirty="0">
                <a:solidFill>
                  <a:schemeClr val="tx2"/>
                </a:solidFill>
              </a:rPr>
              <a:t>de</a:t>
            </a:r>
            <a:r>
              <a:rPr lang="fr-FR" sz="2400" dirty="0">
                <a:solidFill>
                  <a:schemeClr val="tx2"/>
                </a:solidFill>
              </a:rPr>
              <a:t> </a:t>
            </a:r>
            <a:r>
              <a:rPr lang="en-GB" sz="2400" dirty="0">
                <a:solidFill>
                  <a:schemeClr val="tx2"/>
                </a:solidFill>
              </a:rPr>
              <a:t>and</a:t>
            </a:r>
            <a:r>
              <a:rPr lang="fr-FR" sz="2400" dirty="0">
                <a:solidFill>
                  <a:schemeClr val="tx2"/>
                </a:solidFill>
              </a:rPr>
              <a:t> </a:t>
            </a:r>
            <a:r>
              <a:rPr lang="en-GB" sz="2400" dirty="0">
                <a:solidFill>
                  <a:schemeClr val="tx2"/>
                </a:solidFill>
              </a:rPr>
              <a:t>remove</a:t>
            </a:r>
            <a:r>
              <a:rPr lang="fr-FR" sz="2400" dirty="0">
                <a:solidFill>
                  <a:schemeClr val="tx2"/>
                </a:solidFill>
              </a:rPr>
              <a:t> </a:t>
            </a:r>
            <a:r>
              <a:rPr lang="fr-FR" sz="2400" b="1" dirty="0">
                <a:solidFill>
                  <a:schemeClr val="tx2"/>
                </a:solidFill>
              </a:rPr>
              <a:t>le</a:t>
            </a:r>
            <a:r>
              <a:rPr lang="fr-FR" sz="2400" dirty="0">
                <a:solidFill>
                  <a:schemeClr val="tx2"/>
                </a:solidFill>
              </a:rPr>
              <a:t>, </a:t>
            </a:r>
            <a:r>
              <a:rPr lang="fr-FR" sz="2400" b="1" dirty="0">
                <a:solidFill>
                  <a:schemeClr val="tx2"/>
                </a:solidFill>
              </a:rPr>
              <a:t>la</a:t>
            </a:r>
            <a:r>
              <a:rPr lang="fr-FR" sz="2400" dirty="0">
                <a:solidFill>
                  <a:schemeClr val="tx2"/>
                </a:solidFill>
              </a:rPr>
              <a:t>, </a:t>
            </a:r>
            <a:r>
              <a:rPr lang="en-GB" sz="2400" dirty="0">
                <a:solidFill>
                  <a:schemeClr val="tx2"/>
                </a:solidFill>
              </a:rPr>
              <a:t>or</a:t>
            </a:r>
            <a:r>
              <a:rPr lang="fr-FR" sz="2400" dirty="0">
                <a:solidFill>
                  <a:schemeClr val="tx2"/>
                </a:solidFill>
              </a:rPr>
              <a:t> </a:t>
            </a:r>
            <a:r>
              <a:rPr lang="fr-FR" sz="2400" b="1" dirty="0">
                <a:solidFill>
                  <a:schemeClr val="tx2"/>
                </a:solidFill>
              </a:rPr>
              <a:t>les</a:t>
            </a:r>
            <a:r>
              <a:rPr lang="fr-FR" sz="2400" dirty="0">
                <a:solidFill>
                  <a:schemeClr val="tx2"/>
                </a:solidFill>
              </a:rPr>
              <a:t>.</a:t>
            </a:r>
          </a:p>
        </p:txBody>
      </p:sp>
      <p:sp>
        <p:nvSpPr>
          <p:cNvPr id="25" name="TextBox 24">
            <a:extLst>
              <a:ext uri="{FF2B5EF4-FFF2-40B4-BE49-F238E27FC236}">
                <a16:creationId xmlns:a16="http://schemas.microsoft.com/office/drawing/2014/main" id="{8F7E3E54-2F20-C400-2CB7-3181204679DF}"/>
              </a:ext>
            </a:extLst>
          </p:cNvPr>
          <p:cNvSpPr txBox="1"/>
          <p:nvPr/>
        </p:nvSpPr>
        <p:spPr>
          <a:xfrm>
            <a:off x="140059" y="4653160"/>
            <a:ext cx="4287561" cy="461665"/>
          </a:xfrm>
          <a:prstGeom prst="rect">
            <a:avLst/>
          </a:prstGeom>
          <a:noFill/>
        </p:spPr>
        <p:txBody>
          <a:bodyPr wrap="square">
            <a:spAutoFit/>
          </a:bodyPr>
          <a:lstStyle/>
          <a:p>
            <a:r>
              <a:rPr lang="fr-FR" sz="2400" dirty="0">
                <a:solidFill>
                  <a:schemeClr val="tx2"/>
                </a:solidFill>
              </a:rPr>
              <a:t>Il ne joue pas </a:t>
            </a:r>
            <a:r>
              <a:rPr lang="fr-FR" sz="2400" b="1" dirty="0">
                <a:solidFill>
                  <a:schemeClr val="tx2"/>
                </a:solidFill>
              </a:rPr>
              <a:t>de</a:t>
            </a:r>
            <a:r>
              <a:rPr lang="fr-FR" sz="2400" dirty="0">
                <a:solidFill>
                  <a:schemeClr val="tx2"/>
                </a:solidFill>
              </a:rPr>
              <a:t> piano.</a:t>
            </a:r>
          </a:p>
        </p:txBody>
      </p:sp>
      <p:sp>
        <p:nvSpPr>
          <p:cNvPr id="27" name="TextBox 26">
            <a:extLst>
              <a:ext uri="{FF2B5EF4-FFF2-40B4-BE49-F238E27FC236}">
                <a16:creationId xmlns:a16="http://schemas.microsoft.com/office/drawing/2014/main" id="{C6BC9528-A9E2-99CC-6072-9FF32461159B}"/>
              </a:ext>
            </a:extLst>
          </p:cNvPr>
          <p:cNvSpPr txBox="1"/>
          <p:nvPr/>
        </p:nvSpPr>
        <p:spPr>
          <a:xfrm>
            <a:off x="6467833" y="4653160"/>
            <a:ext cx="4896853" cy="461665"/>
          </a:xfrm>
          <a:prstGeom prst="rect">
            <a:avLst/>
          </a:prstGeom>
          <a:noFill/>
        </p:spPr>
        <p:txBody>
          <a:bodyPr wrap="square">
            <a:spAutoFit/>
          </a:bodyPr>
          <a:lstStyle/>
          <a:p>
            <a:r>
              <a:rPr lang="fr-FR" sz="2400" dirty="0">
                <a:solidFill>
                  <a:schemeClr val="tx2"/>
                </a:solidFill>
              </a:rPr>
              <a:t>Elle ne joue pas </a:t>
            </a:r>
            <a:r>
              <a:rPr lang="fr-FR" sz="2400" b="1" dirty="0">
                <a:solidFill>
                  <a:schemeClr val="tx2"/>
                </a:solidFill>
              </a:rPr>
              <a:t>de</a:t>
            </a:r>
            <a:r>
              <a:rPr lang="fr-FR" sz="2400" dirty="0">
                <a:solidFill>
                  <a:schemeClr val="tx2"/>
                </a:solidFill>
              </a:rPr>
              <a:t> guitare.</a:t>
            </a:r>
          </a:p>
        </p:txBody>
      </p:sp>
      <p:sp>
        <p:nvSpPr>
          <p:cNvPr id="30" name="TextBox 29">
            <a:extLst>
              <a:ext uri="{FF2B5EF4-FFF2-40B4-BE49-F238E27FC236}">
                <a16:creationId xmlns:a16="http://schemas.microsoft.com/office/drawing/2014/main" id="{0ABC8434-5794-2B81-0341-338F38A7F192}"/>
              </a:ext>
            </a:extLst>
          </p:cNvPr>
          <p:cNvSpPr txBox="1"/>
          <p:nvPr/>
        </p:nvSpPr>
        <p:spPr>
          <a:xfrm>
            <a:off x="6561221" y="1957021"/>
            <a:ext cx="3649580" cy="461665"/>
          </a:xfrm>
          <a:prstGeom prst="rect">
            <a:avLst/>
          </a:prstGeom>
          <a:noFill/>
        </p:spPr>
        <p:txBody>
          <a:bodyPr wrap="square">
            <a:spAutoFit/>
          </a:bodyPr>
          <a:lstStyle/>
          <a:p>
            <a:r>
              <a:rPr lang="en-GB" sz="2400" dirty="0">
                <a:solidFill>
                  <a:schemeClr val="tx2"/>
                </a:solidFill>
              </a:rPr>
              <a:t>I play the piano.</a:t>
            </a:r>
          </a:p>
        </p:txBody>
      </p:sp>
      <p:sp>
        <p:nvSpPr>
          <p:cNvPr id="31" name="TextBox 30">
            <a:extLst>
              <a:ext uri="{FF2B5EF4-FFF2-40B4-BE49-F238E27FC236}">
                <a16:creationId xmlns:a16="http://schemas.microsoft.com/office/drawing/2014/main" id="{867D0048-D2DF-21DD-110B-BEC0A1C24E3F}"/>
              </a:ext>
            </a:extLst>
          </p:cNvPr>
          <p:cNvSpPr txBox="1"/>
          <p:nvPr/>
        </p:nvSpPr>
        <p:spPr>
          <a:xfrm>
            <a:off x="6561221" y="2484326"/>
            <a:ext cx="3649580" cy="461665"/>
          </a:xfrm>
          <a:prstGeom prst="rect">
            <a:avLst/>
          </a:prstGeom>
          <a:noFill/>
        </p:spPr>
        <p:txBody>
          <a:bodyPr wrap="square">
            <a:spAutoFit/>
          </a:bodyPr>
          <a:lstStyle/>
          <a:p>
            <a:r>
              <a:rPr lang="en-GB" sz="2400" dirty="0">
                <a:solidFill>
                  <a:schemeClr val="tx2"/>
                </a:solidFill>
              </a:rPr>
              <a:t>I play the guitar</a:t>
            </a:r>
            <a:r>
              <a:rPr lang="fr-FR" sz="2400" dirty="0">
                <a:solidFill>
                  <a:schemeClr val="tx2"/>
                </a:solidFill>
              </a:rPr>
              <a:t>.</a:t>
            </a:r>
          </a:p>
        </p:txBody>
      </p:sp>
      <p:sp>
        <p:nvSpPr>
          <p:cNvPr id="32" name="TextBox 31">
            <a:extLst>
              <a:ext uri="{FF2B5EF4-FFF2-40B4-BE49-F238E27FC236}">
                <a16:creationId xmlns:a16="http://schemas.microsoft.com/office/drawing/2014/main" id="{F74AE98D-9D2E-BAFB-53EE-5C93EC940D6D}"/>
              </a:ext>
            </a:extLst>
          </p:cNvPr>
          <p:cNvSpPr txBox="1"/>
          <p:nvPr/>
        </p:nvSpPr>
        <p:spPr>
          <a:xfrm>
            <a:off x="6561221" y="3012573"/>
            <a:ext cx="3649580" cy="461665"/>
          </a:xfrm>
          <a:prstGeom prst="rect">
            <a:avLst/>
          </a:prstGeom>
          <a:noFill/>
        </p:spPr>
        <p:txBody>
          <a:bodyPr wrap="square">
            <a:spAutoFit/>
          </a:bodyPr>
          <a:lstStyle/>
          <a:p>
            <a:r>
              <a:rPr lang="en-GB" sz="2400" dirty="0">
                <a:solidFill>
                  <a:schemeClr val="tx2"/>
                </a:solidFill>
              </a:rPr>
              <a:t>I play the cymbals</a:t>
            </a:r>
            <a:r>
              <a:rPr lang="fr-FR" sz="2400" dirty="0">
                <a:solidFill>
                  <a:schemeClr val="tx2"/>
                </a:solidFill>
              </a:rPr>
              <a:t>.</a:t>
            </a:r>
          </a:p>
        </p:txBody>
      </p:sp>
      <p:sp>
        <p:nvSpPr>
          <p:cNvPr id="33" name="TextBox 32">
            <a:extLst>
              <a:ext uri="{FF2B5EF4-FFF2-40B4-BE49-F238E27FC236}">
                <a16:creationId xmlns:a16="http://schemas.microsoft.com/office/drawing/2014/main" id="{B4C91A7A-7DDF-1EAF-F449-C6D1BC78EE2A}"/>
              </a:ext>
            </a:extLst>
          </p:cNvPr>
          <p:cNvSpPr txBox="1"/>
          <p:nvPr/>
        </p:nvSpPr>
        <p:spPr>
          <a:xfrm>
            <a:off x="140059" y="5235654"/>
            <a:ext cx="4528194" cy="461665"/>
          </a:xfrm>
          <a:prstGeom prst="rect">
            <a:avLst/>
          </a:prstGeom>
          <a:noFill/>
        </p:spPr>
        <p:txBody>
          <a:bodyPr wrap="square">
            <a:spAutoFit/>
          </a:bodyPr>
          <a:lstStyle/>
          <a:p>
            <a:r>
              <a:rPr lang="en-GB" sz="2400" dirty="0">
                <a:solidFill>
                  <a:schemeClr val="tx2"/>
                </a:solidFill>
              </a:rPr>
              <a:t>He doesn’t play the piano</a:t>
            </a:r>
            <a:r>
              <a:rPr lang="fr-FR" sz="2400" dirty="0">
                <a:solidFill>
                  <a:schemeClr val="tx2"/>
                </a:solidFill>
              </a:rPr>
              <a:t>.</a:t>
            </a:r>
          </a:p>
        </p:txBody>
      </p:sp>
      <p:sp>
        <p:nvSpPr>
          <p:cNvPr id="34" name="TextBox 33">
            <a:extLst>
              <a:ext uri="{FF2B5EF4-FFF2-40B4-BE49-F238E27FC236}">
                <a16:creationId xmlns:a16="http://schemas.microsoft.com/office/drawing/2014/main" id="{FE48F8F6-CE59-9CD3-ACC1-AC97F24E8531}"/>
              </a:ext>
            </a:extLst>
          </p:cNvPr>
          <p:cNvSpPr txBox="1"/>
          <p:nvPr/>
        </p:nvSpPr>
        <p:spPr>
          <a:xfrm>
            <a:off x="6444605" y="5235654"/>
            <a:ext cx="4367773" cy="461665"/>
          </a:xfrm>
          <a:prstGeom prst="rect">
            <a:avLst/>
          </a:prstGeom>
          <a:noFill/>
        </p:spPr>
        <p:txBody>
          <a:bodyPr wrap="square">
            <a:spAutoFit/>
          </a:bodyPr>
          <a:lstStyle/>
          <a:p>
            <a:r>
              <a:rPr lang="en-GB" sz="2400" dirty="0">
                <a:solidFill>
                  <a:schemeClr val="tx2"/>
                </a:solidFill>
              </a:rPr>
              <a:t>She doesn’t play the guitar.</a:t>
            </a:r>
          </a:p>
        </p:txBody>
      </p:sp>
      <p:sp>
        <p:nvSpPr>
          <p:cNvPr id="2" name="Rounded Rectangle 46">
            <a:extLst>
              <a:ext uri="{FF2B5EF4-FFF2-40B4-BE49-F238E27FC236}">
                <a16:creationId xmlns:a16="http://schemas.microsoft.com/office/drawing/2014/main" id="{28FE37B3-3001-6F4E-4DF9-62B428A24C77}"/>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grammaire</a:t>
            </a:r>
          </a:p>
        </p:txBody>
      </p:sp>
      <p:pic>
        <p:nvPicPr>
          <p:cNvPr id="5" name="Picture 4" descr="A picture containing text&#10;&#10;Description automatically generated">
            <a:extLst>
              <a:ext uri="{FF2B5EF4-FFF2-40B4-BE49-F238E27FC236}">
                <a16:creationId xmlns:a16="http://schemas.microsoft.com/office/drawing/2014/main" id="{3EF4FB03-CF3C-177F-9D5F-A130C327D8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09793" y="1046994"/>
            <a:ext cx="1772652" cy="2324790"/>
          </a:xfrm>
          <a:prstGeom prst="rect">
            <a:avLst/>
          </a:prstGeom>
        </p:spPr>
      </p:pic>
      <p:pic>
        <p:nvPicPr>
          <p:cNvPr id="8" name="Picture 7" descr="A picture containing guitar, building material&#10;&#10;Description automatically generated">
            <a:extLst>
              <a:ext uri="{FF2B5EF4-FFF2-40B4-BE49-F238E27FC236}">
                <a16:creationId xmlns:a16="http://schemas.microsoft.com/office/drawing/2014/main" id="{EE0A3674-C1B0-21A3-9D67-AD57E78FCB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304384">
            <a:off x="10299795" y="4273042"/>
            <a:ext cx="2678642" cy="1397917"/>
          </a:xfrm>
          <a:prstGeom prst="rect">
            <a:avLst/>
          </a:prstGeom>
        </p:spPr>
      </p:pic>
      <p:pic>
        <p:nvPicPr>
          <p:cNvPr id="12" name="Picture 11" descr="A picture containing music, piano&#10;&#10;Description automatically generated">
            <a:extLst>
              <a:ext uri="{FF2B5EF4-FFF2-40B4-BE49-F238E27FC236}">
                <a16:creationId xmlns:a16="http://schemas.microsoft.com/office/drawing/2014/main" id="{E6EC8F5C-C0EA-7D88-6DC6-950B646039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19906" y="4404657"/>
            <a:ext cx="1722661" cy="1779666"/>
          </a:xfrm>
          <a:prstGeom prst="rect">
            <a:avLst/>
          </a:prstGeom>
        </p:spPr>
      </p:pic>
      <p:pic>
        <p:nvPicPr>
          <p:cNvPr id="14" name="Picture 13" descr="Icon&#10;&#10;Description automatically generated">
            <a:extLst>
              <a:ext uri="{FF2B5EF4-FFF2-40B4-BE49-F238E27FC236}">
                <a16:creationId xmlns:a16="http://schemas.microsoft.com/office/drawing/2014/main" id="{074055D2-48C3-F597-BF5D-8F8AEA22567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4613"/>
          <a:stretch/>
        </p:blipFill>
        <p:spPr>
          <a:xfrm>
            <a:off x="4875636" y="4807245"/>
            <a:ext cx="999005" cy="1100541"/>
          </a:xfrm>
          <a:prstGeom prst="rect">
            <a:avLst/>
          </a:prstGeom>
        </p:spPr>
      </p:pic>
      <p:pic>
        <p:nvPicPr>
          <p:cNvPr id="16" name="Picture 15" descr="Icon&#10;&#10;Description automatically generated">
            <a:extLst>
              <a:ext uri="{FF2B5EF4-FFF2-40B4-BE49-F238E27FC236}">
                <a16:creationId xmlns:a16="http://schemas.microsoft.com/office/drawing/2014/main" id="{F8242BBB-8658-8885-3A75-ED791625F1A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4613"/>
          <a:stretch/>
        </p:blipFill>
        <p:spPr>
          <a:xfrm>
            <a:off x="10817352" y="4710465"/>
            <a:ext cx="999005" cy="1100541"/>
          </a:xfrm>
          <a:prstGeom prst="rect">
            <a:avLst/>
          </a:prstGeom>
        </p:spPr>
      </p:pic>
    </p:spTree>
    <p:extLst>
      <p:ext uri="{BB962C8B-B14F-4D97-AF65-F5344CB8AC3E}">
        <p14:creationId xmlns:p14="http://schemas.microsoft.com/office/powerpoint/2010/main" val="2229180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5"/>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7"/>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6"/>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3" grpId="0"/>
      <p:bldP spid="15" grpId="0"/>
      <p:bldP spid="17" grpId="0"/>
      <p:bldP spid="19" grpId="0"/>
      <p:bldP spid="21" grpId="0"/>
      <p:bldP spid="23" grpId="0"/>
      <p:bldP spid="25" grpId="0"/>
      <p:bldP spid="27" grpId="0"/>
      <p:bldP spid="30" grpId="0"/>
      <p:bldP spid="31" grpId="0"/>
      <p:bldP spid="32" grpId="0"/>
      <p:bldP spid="33" grpId="0"/>
      <p:bldP spid="3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7D130E-B985-8D95-C568-8F180B32D86E}"/>
              </a:ext>
            </a:extLst>
          </p:cNvPr>
          <p:cNvSpPr>
            <a:spLocks noGrp="1"/>
          </p:cNvSpPr>
          <p:nvPr>
            <p:ph type="body" sz="quarter" idx="10"/>
          </p:nvPr>
        </p:nvSpPr>
        <p:spPr>
          <a:xfrm>
            <a:off x="338932" y="1376917"/>
            <a:ext cx="6627926" cy="399600"/>
          </a:xfrm>
        </p:spPr>
        <p:txBody>
          <a:bodyPr>
            <a:normAutofit lnSpcReduction="10000"/>
          </a:bodyPr>
          <a:lstStyle/>
          <a:p>
            <a:r>
              <a:rPr lang="en-GB" dirty="0">
                <a:solidFill>
                  <a:schemeClr val="tx2"/>
                </a:solidFill>
              </a:rPr>
              <a:t>15 minutes to go through homework</a:t>
            </a:r>
          </a:p>
        </p:txBody>
      </p:sp>
      <p:sp>
        <p:nvSpPr>
          <p:cNvPr id="3" name="Title 2">
            <a:extLst>
              <a:ext uri="{FF2B5EF4-FFF2-40B4-BE49-F238E27FC236}">
                <a16:creationId xmlns:a16="http://schemas.microsoft.com/office/drawing/2014/main" id="{A94DE0FD-7D57-BBDE-69C1-1A84462720BB}"/>
              </a:ext>
            </a:extLst>
          </p:cNvPr>
          <p:cNvSpPr>
            <a:spLocks noGrp="1"/>
          </p:cNvSpPr>
          <p:nvPr>
            <p:ph type="title"/>
          </p:nvPr>
        </p:nvSpPr>
        <p:spPr/>
        <p:txBody>
          <a:bodyPr/>
          <a:lstStyle/>
          <a:p>
            <a:r>
              <a:rPr lang="fr-FR" dirty="0"/>
              <a:t>Les devoirs</a:t>
            </a:r>
          </a:p>
        </p:txBody>
      </p:sp>
      <p:sp>
        <p:nvSpPr>
          <p:cNvPr id="4" name="Rounded Rectangle 46">
            <a:extLst>
              <a:ext uri="{FF2B5EF4-FFF2-40B4-BE49-F238E27FC236}">
                <a16:creationId xmlns:a16="http://schemas.microsoft.com/office/drawing/2014/main" id="{042D5932-C206-04C0-25EC-8BCDA1C1A677}"/>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devoirs</a:t>
            </a:r>
          </a:p>
        </p:txBody>
      </p:sp>
    </p:spTree>
    <p:extLst>
      <p:ext uri="{BB962C8B-B14F-4D97-AF65-F5344CB8AC3E}">
        <p14:creationId xmlns:p14="http://schemas.microsoft.com/office/powerpoint/2010/main" val="35529072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47FABD-977B-1574-870E-310BC6460134}"/>
              </a:ext>
            </a:extLst>
          </p:cNvPr>
          <p:cNvSpPr>
            <a:spLocks noGrp="1"/>
          </p:cNvSpPr>
          <p:nvPr>
            <p:ph type="body" sz="quarter" idx="10"/>
          </p:nvPr>
        </p:nvSpPr>
        <p:spPr>
          <a:xfrm>
            <a:off x="373063" y="1065213"/>
            <a:ext cx="11514137" cy="2363787"/>
          </a:xfrm>
          <a:solidFill>
            <a:schemeClr val="accent6"/>
          </a:solidFill>
          <a:ln>
            <a:solidFill>
              <a:schemeClr val="accent1"/>
            </a:solidFill>
          </a:ln>
        </p:spPr>
        <p:txBody>
          <a:bodyPr/>
          <a:lstStyle/>
          <a:p>
            <a:pPr>
              <a:lnSpc>
                <a:spcPct val="150000"/>
              </a:lnSpc>
            </a:pPr>
            <a:r>
              <a:rPr lang="fr-FR" dirty="0">
                <a:solidFill>
                  <a:srgbClr val="0055A5"/>
                </a:solidFill>
              </a:rPr>
              <a:t>Ma mère joue du </a:t>
            </a:r>
            <a:r>
              <a:rPr lang="fr-FR" b="1" dirty="0">
                <a:solidFill>
                  <a:srgbClr val="0055A5"/>
                </a:solidFill>
              </a:rPr>
              <a:t>[foot/piano]</a:t>
            </a:r>
            <a:r>
              <a:rPr lang="fr-FR" dirty="0">
                <a:solidFill>
                  <a:srgbClr val="0055A5"/>
                </a:solidFill>
              </a:rPr>
              <a:t>. Ma sœur joue au </a:t>
            </a:r>
            <a:r>
              <a:rPr lang="fr-FR" b="1" dirty="0">
                <a:solidFill>
                  <a:srgbClr val="0055A5"/>
                </a:solidFill>
              </a:rPr>
              <a:t>[rugby/violon]</a:t>
            </a:r>
            <a:r>
              <a:rPr lang="fr-FR" dirty="0">
                <a:solidFill>
                  <a:srgbClr val="0055A5"/>
                </a:solidFill>
              </a:rPr>
              <a:t>. Mon père joue au </a:t>
            </a:r>
            <a:r>
              <a:rPr lang="fr-FR" b="1" dirty="0">
                <a:solidFill>
                  <a:srgbClr val="0055A5"/>
                </a:solidFill>
              </a:rPr>
              <a:t>[golf/flûte]</a:t>
            </a:r>
            <a:r>
              <a:rPr lang="fr-FR" dirty="0">
                <a:solidFill>
                  <a:srgbClr val="0055A5"/>
                </a:solidFill>
              </a:rPr>
              <a:t>, mais je préfère jouer du </a:t>
            </a:r>
            <a:r>
              <a:rPr lang="fr-FR" b="1" dirty="0">
                <a:solidFill>
                  <a:srgbClr val="0055A5"/>
                </a:solidFill>
              </a:rPr>
              <a:t>[badminton/saxophone]</a:t>
            </a:r>
            <a:r>
              <a:rPr lang="fr-FR" dirty="0">
                <a:solidFill>
                  <a:srgbClr val="0055A5"/>
                </a:solidFill>
              </a:rPr>
              <a:t>. Beaucoup de mes amis jouent de la </a:t>
            </a:r>
            <a:r>
              <a:rPr lang="fr-FR" b="1" dirty="0">
                <a:solidFill>
                  <a:srgbClr val="0055A5"/>
                </a:solidFill>
              </a:rPr>
              <a:t>[pétanque/clarinette]</a:t>
            </a:r>
            <a:r>
              <a:rPr lang="fr-FR" dirty="0">
                <a:solidFill>
                  <a:srgbClr val="0055A5"/>
                </a:solidFill>
              </a:rPr>
              <a:t>, mais j’ai une amie qui aime jouer au </a:t>
            </a:r>
            <a:r>
              <a:rPr lang="fr-FR" b="1" dirty="0">
                <a:solidFill>
                  <a:srgbClr val="0055A5"/>
                </a:solidFill>
              </a:rPr>
              <a:t>[tennis/tuba].</a:t>
            </a:r>
          </a:p>
        </p:txBody>
      </p:sp>
      <p:sp>
        <p:nvSpPr>
          <p:cNvPr id="3" name="Title 2">
            <a:extLst>
              <a:ext uri="{FF2B5EF4-FFF2-40B4-BE49-F238E27FC236}">
                <a16:creationId xmlns:a16="http://schemas.microsoft.com/office/drawing/2014/main" id="{43053760-4B01-92D1-140B-770F96C21068}"/>
              </a:ext>
            </a:extLst>
          </p:cNvPr>
          <p:cNvSpPr>
            <a:spLocks noGrp="1"/>
          </p:cNvSpPr>
          <p:nvPr>
            <p:ph type="title"/>
          </p:nvPr>
        </p:nvSpPr>
        <p:spPr/>
        <p:txBody>
          <a:bodyPr/>
          <a:lstStyle/>
          <a:p>
            <a:r>
              <a:rPr lang="fr-FR" dirty="0"/>
              <a:t>Le temps libre</a:t>
            </a:r>
          </a:p>
        </p:txBody>
      </p:sp>
      <p:sp>
        <p:nvSpPr>
          <p:cNvPr id="7" name="TextBox 6">
            <a:extLst>
              <a:ext uri="{FF2B5EF4-FFF2-40B4-BE49-F238E27FC236}">
                <a16:creationId xmlns:a16="http://schemas.microsoft.com/office/drawing/2014/main" id="{08A6D9B7-F271-8C8E-E331-44A980AD5A3C}"/>
              </a:ext>
            </a:extLst>
          </p:cNvPr>
          <p:cNvSpPr txBox="1"/>
          <p:nvPr/>
        </p:nvSpPr>
        <p:spPr>
          <a:xfrm>
            <a:off x="4367130" y="96940"/>
            <a:ext cx="5015129" cy="830997"/>
          </a:xfrm>
          <a:prstGeom prst="rect">
            <a:avLst/>
          </a:prstGeom>
          <a:noFill/>
        </p:spPr>
        <p:txBody>
          <a:bodyPr wrap="square">
            <a:spAutoFit/>
          </a:bodyPr>
          <a:lstStyle/>
          <a:p>
            <a:r>
              <a:rPr lang="fr-FR" sz="2400" dirty="0">
                <a:solidFill>
                  <a:schemeClr val="tx2"/>
                </a:solidFill>
              </a:rPr>
              <a:t>Jean décrit le temps libre de sa famille. Choisis le bon mot.</a:t>
            </a:r>
          </a:p>
        </p:txBody>
      </p:sp>
      <p:pic>
        <p:nvPicPr>
          <p:cNvPr id="8" name="Picture 7" descr="green checkmark">
            <a:extLst>
              <a:ext uri="{FF2B5EF4-FFF2-40B4-BE49-F238E27FC236}">
                <a16:creationId xmlns:a16="http://schemas.microsoft.com/office/drawing/2014/main" id="{0170D00E-73E7-6F54-AD89-0D342E50F4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6319" y="1044554"/>
            <a:ext cx="282522" cy="294294"/>
          </a:xfrm>
          <a:prstGeom prst="rect">
            <a:avLst/>
          </a:prstGeom>
        </p:spPr>
      </p:pic>
      <p:pic>
        <p:nvPicPr>
          <p:cNvPr id="9" name="Picture 8" descr="green checkmark">
            <a:extLst>
              <a:ext uri="{FF2B5EF4-FFF2-40B4-BE49-F238E27FC236}">
                <a16:creationId xmlns:a16="http://schemas.microsoft.com/office/drawing/2014/main" id="{D105D491-66C8-DFA1-29FB-8C0DD97C2F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86759" y="1044554"/>
            <a:ext cx="282522" cy="294294"/>
          </a:xfrm>
          <a:prstGeom prst="rect">
            <a:avLst/>
          </a:prstGeom>
        </p:spPr>
      </p:pic>
      <p:pic>
        <p:nvPicPr>
          <p:cNvPr id="10" name="Picture 9" descr="green checkmark">
            <a:extLst>
              <a:ext uri="{FF2B5EF4-FFF2-40B4-BE49-F238E27FC236}">
                <a16:creationId xmlns:a16="http://schemas.microsoft.com/office/drawing/2014/main" id="{960F3EC8-2C58-C675-6C5D-EC6A1F701B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1268" y="1572594"/>
            <a:ext cx="282522" cy="294294"/>
          </a:xfrm>
          <a:prstGeom prst="rect">
            <a:avLst/>
          </a:prstGeom>
        </p:spPr>
      </p:pic>
      <p:pic>
        <p:nvPicPr>
          <p:cNvPr id="11" name="Picture 10" descr="green checkmark">
            <a:extLst>
              <a:ext uri="{FF2B5EF4-FFF2-40B4-BE49-F238E27FC236}">
                <a16:creationId xmlns:a16="http://schemas.microsoft.com/office/drawing/2014/main" id="{EF915A7C-368F-7850-FB3E-FAD6ACC8CE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42709" y="1572594"/>
            <a:ext cx="282522" cy="294294"/>
          </a:xfrm>
          <a:prstGeom prst="rect">
            <a:avLst/>
          </a:prstGeom>
        </p:spPr>
      </p:pic>
      <p:pic>
        <p:nvPicPr>
          <p:cNvPr id="12" name="Picture 11" descr="green checkmark">
            <a:extLst>
              <a:ext uri="{FF2B5EF4-FFF2-40B4-BE49-F238E27FC236}">
                <a16:creationId xmlns:a16="http://schemas.microsoft.com/office/drawing/2014/main" id="{0931C90A-235B-9FB5-A335-A0623EB920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8020" y="2089630"/>
            <a:ext cx="282522" cy="294294"/>
          </a:xfrm>
          <a:prstGeom prst="rect">
            <a:avLst/>
          </a:prstGeom>
        </p:spPr>
      </p:pic>
      <p:pic>
        <p:nvPicPr>
          <p:cNvPr id="13" name="Picture 12" descr="green checkmark">
            <a:extLst>
              <a:ext uri="{FF2B5EF4-FFF2-40B4-BE49-F238E27FC236}">
                <a16:creationId xmlns:a16="http://schemas.microsoft.com/office/drawing/2014/main" id="{4B427C2E-FF71-6A17-DA1F-9115B44DF0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7580" y="2663458"/>
            <a:ext cx="282522" cy="294294"/>
          </a:xfrm>
          <a:prstGeom prst="rect">
            <a:avLst/>
          </a:prstGeom>
        </p:spPr>
      </p:pic>
      <p:sp>
        <p:nvSpPr>
          <p:cNvPr id="14" name="TextBox 13">
            <a:extLst>
              <a:ext uri="{FF2B5EF4-FFF2-40B4-BE49-F238E27FC236}">
                <a16:creationId xmlns:a16="http://schemas.microsoft.com/office/drawing/2014/main" id="{1DFF9BB5-4B21-F64C-2B7C-AD0603611C17}"/>
              </a:ext>
            </a:extLst>
          </p:cNvPr>
          <p:cNvSpPr txBox="1"/>
          <p:nvPr/>
        </p:nvSpPr>
        <p:spPr>
          <a:xfrm>
            <a:off x="373063" y="3429000"/>
            <a:ext cx="11514137" cy="2862322"/>
          </a:xfrm>
          <a:prstGeom prst="rect">
            <a:avLst/>
          </a:prstGeom>
          <a:solidFill>
            <a:srgbClr val="FFF6D4"/>
          </a:solidFill>
          <a:ln>
            <a:solidFill>
              <a:schemeClr val="accent1"/>
            </a:solidFill>
          </a:ln>
        </p:spPr>
        <p:txBody>
          <a:bodyPr wrap="square" rtlCol="0">
            <a:spAutoFit/>
          </a:bodyPr>
          <a:lstStyle/>
          <a:p>
            <a:r>
              <a:rPr lang="fr-FR" sz="2400" dirty="0">
                <a:solidFill>
                  <a:srgbClr val="0055A5"/>
                </a:solidFill>
              </a:rPr>
              <a:t>Décris le temps libre des personnes sur les photos. </a:t>
            </a:r>
          </a:p>
          <a:p>
            <a:r>
              <a:rPr lang="fr-FR" sz="2400" dirty="0">
                <a:solidFill>
                  <a:srgbClr val="0055A5"/>
                </a:solidFill>
              </a:rPr>
              <a:t>Et toi ? Qu’est-ce que tu fais dans ton temps libre?</a:t>
            </a:r>
          </a:p>
          <a:p>
            <a:endParaRPr lang="fr-FR" sz="2000" dirty="0"/>
          </a:p>
          <a:p>
            <a:endParaRPr lang="fr-FR" sz="2000" dirty="0"/>
          </a:p>
          <a:p>
            <a:endParaRPr lang="fr-FR" sz="2000" dirty="0"/>
          </a:p>
          <a:p>
            <a:endParaRPr lang="fr-FR" sz="2000" dirty="0"/>
          </a:p>
          <a:p>
            <a:endParaRPr lang="fr-FR" sz="2000" dirty="0"/>
          </a:p>
          <a:p>
            <a:endParaRPr lang="fr-FR" sz="2000" dirty="0"/>
          </a:p>
          <a:p>
            <a:endParaRPr lang="fr-FR" sz="1200" dirty="0"/>
          </a:p>
        </p:txBody>
      </p:sp>
      <p:pic>
        <p:nvPicPr>
          <p:cNvPr id="16" name="Picture 15">
            <a:extLst>
              <a:ext uri="{FF2B5EF4-FFF2-40B4-BE49-F238E27FC236}">
                <a16:creationId xmlns:a16="http://schemas.microsoft.com/office/drawing/2014/main" id="{6C8DD3EC-B747-4E0D-00FF-76D382C614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9164" y="4230674"/>
            <a:ext cx="2658292" cy="1919754"/>
          </a:xfrm>
          <a:prstGeom prst="rect">
            <a:avLst/>
          </a:prstGeom>
          <a:ln>
            <a:solidFill>
              <a:schemeClr val="accent1"/>
            </a:solidFill>
          </a:ln>
        </p:spPr>
      </p:pic>
      <p:pic>
        <p:nvPicPr>
          <p:cNvPr id="20" name="Picture 19">
            <a:extLst>
              <a:ext uri="{FF2B5EF4-FFF2-40B4-BE49-F238E27FC236}">
                <a16:creationId xmlns:a16="http://schemas.microsoft.com/office/drawing/2014/main" id="{046B61E6-A5C4-8178-7264-428F1D070A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85999" y="4230674"/>
            <a:ext cx="2658292" cy="1919753"/>
          </a:xfrm>
          <a:prstGeom prst="rect">
            <a:avLst/>
          </a:prstGeom>
          <a:ln>
            <a:solidFill>
              <a:schemeClr val="accent1"/>
            </a:solidFill>
          </a:ln>
        </p:spPr>
      </p:pic>
      <p:pic>
        <p:nvPicPr>
          <p:cNvPr id="22" name="Picture 21">
            <a:extLst>
              <a:ext uri="{FF2B5EF4-FFF2-40B4-BE49-F238E27FC236}">
                <a16:creationId xmlns:a16="http://schemas.microsoft.com/office/drawing/2014/main" id="{B3D0EFFE-1CBA-B57C-5C6C-B119461524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12834" y="4230675"/>
            <a:ext cx="2658292" cy="1919752"/>
          </a:xfrm>
          <a:prstGeom prst="rect">
            <a:avLst/>
          </a:prstGeom>
          <a:ln>
            <a:solidFill>
              <a:schemeClr val="accent1"/>
            </a:solidFill>
          </a:ln>
        </p:spPr>
      </p:pic>
      <p:pic>
        <p:nvPicPr>
          <p:cNvPr id="24" name="Picture 23">
            <a:extLst>
              <a:ext uri="{FF2B5EF4-FFF2-40B4-BE49-F238E27FC236}">
                <a16:creationId xmlns:a16="http://schemas.microsoft.com/office/drawing/2014/main" id="{B1C6EB93-CA02-311B-F11A-5786B684410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39670" y="4230675"/>
            <a:ext cx="2658292" cy="1919752"/>
          </a:xfrm>
          <a:prstGeom prst="rect">
            <a:avLst/>
          </a:prstGeom>
          <a:ln>
            <a:solidFill>
              <a:schemeClr val="accent1"/>
            </a:solidFill>
          </a:ln>
        </p:spPr>
      </p:pic>
      <p:sp>
        <p:nvSpPr>
          <p:cNvPr id="5" name="Rounded Rectangle 46">
            <a:extLst>
              <a:ext uri="{FF2B5EF4-FFF2-40B4-BE49-F238E27FC236}">
                <a16:creationId xmlns:a16="http://schemas.microsoft.com/office/drawing/2014/main" id="{F31F3F43-5AAC-B86A-6CF2-64059679C76C}"/>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écrire/parler</a:t>
            </a:r>
          </a:p>
        </p:txBody>
      </p:sp>
      <p:sp>
        <p:nvSpPr>
          <p:cNvPr id="6" name="Speech Bubble: Rectangle with Corners Rounded 5">
            <a:extLst>
              <a:ext uri="{FF2B5EF4-FFF2-40B4-BE49-F238E27FC236}">
                <a16:creationId xmlns:a16="http://schemas.microsoft.com/office/drawing/2014/main" id="{F08D6F63-FB1C-0F0E-CC9F-553B80F26BC4}"/>
              </a:ext>
            </a:extLst>
          </p:cNvPr>
          <p:cNvSpPr/>
          <p:nvPr/>
        </p:nvSpPr>
        <p:spPr>
          <a:xfrm>
            <a:off x="6413839" y="2830449"/>
            <a:ext cx="5251242" cy="461275"/>
          </a:xfrm>
          <a:prstGeom prst="wedgeRoundRectCallout">
            <a:avLst>
              <a:gd name="adj1" fmla="val -19357"/>
              <a:gd name="adj2" fmla="val -37442"/>
              <a:gd name="adj3" fmla="val 16667"/>
            </a:avLst>
          </a:prstGeom>
          <a:solidFill>
            <a:srgbClr val="0055A5"/>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FFFFFF"/>
                </a:solidFill>
                <a:effectLst/>
                <a:uLnTx/>
                <a:uFillTx/>
                <a:latin typeface="Century Gothic"/>
                <a:ea typeface="+mn-ea"/>
                <a:cs typeface="+mn-cs"/>
              </a:rPr>
              <a:t>*</a:t>
            </a:r>
            <a:r>
              <a:rPr lang="fr-FR" sz="2000" b="1" dirty="0"/>
              <a:t> la pétanque =</a:t>
            </a:r>
            <a:r>
              <a:rPr lang="fr-FR" sz="2000" dirty="0"/>
              <a:t>  boules, a French sport</a:t>
            </a:r>
            <a:endParaRPr kumimoji="0" lang="en-GB" sz="2000" b="0" i="0" u="none" strike="noStrike" kern="1200" cap="none" spc="0" normalizeH="0" baseline="0" noProof="0" dirty="0">
              <a:ln>
                <a:noFill/>
              </a:ln>
              <a:solidFill>
                <a:srgbClr val="FF0000"/>
              </a:solidFill>
              <a:effectLst/>
              <a:uLnTx/>
              <a:uFillTx/>
              <a:latin typeface="Century Gothic"/>
              <a:ea typeface="+mn-ea"/>
              <a:cs typeface="+mn-cs"/>
            </a:endParaRPr>
          </a:p>
        </p:txBody>
      </p:sp>
    </p:spTree>
    <p:extLst>
      <p:ext uri="{BB962C8B-B14F-4D97-AF65-F5344CB8AC3E}">
        <p14:creationId xmlns:p14="http://schemas.microsoft.com/office/powerpoint/2010/main" val="1528482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C52AD8A-4101-2D37-9021-275660F61B83}"/>
              </a:ext>
            </a:extLst>
          </p:cNvPr>
          <p:cNvSpPr>
            <a:spLocks noGrp="1"/>
          </p:cNvSpPr>
          <p:nvPr>
            <p:ph type="body" sz="quarter" idx="13"/>
          </p:nvPr>
        </p:nvSpPr>
        <p:spPr>
          <a:xfrm>
            <a:off x="363537" y="2553182"/>
            <a:ext cx="4864546" cy="479394"/>
          </a:xfrm>
        </p:spPr>
        <p:txBody>
          <a:bodyPr>
            <a:noAutofit/>
          </a:bodyPr>
          <a:lstStyle/>
          <a:p>
            <a:r>
              <a:rPr lang="en-GB" sz="2000" dirty="0"/>
              <a:t>Negation</a:t>
            </a:r>
            <a:r>
              <a:rPr lang="fr-FR" sz="2000" dirty="0"/>
              <a:t>: </a:t>
            </a:r>
            <a:r>
              <a:rPr lang="fr-FR" sz="2000" i="1" dirty="0"/>
              <a:t>ne…pas, ne…jamais, ne…rien, ne…personne</a:t>
            </a:r>
            <a:endParaRPr lang="fr-FR" sz="2000" dirty="0"/>
          </a:p>
        </p:txBody>
      </p:sp>
      <p:sp>
        <p:nvSpPr>
          <p:cNvPr id="4" name="Text Placeholder 3">
            <a:extLst>
              <a:ext uri="{FF2B5EF4-FFF2-40B4-BE49-F238E27FC236}">
                <a16:creationId xmlns:a16="http://schemas.microsoft.com/office/drawing/2014/main" id="{1D4D0E1C-B0A0-C2BE-83B3-ED839255F0E6}"/>
              </a:ext>
            </a:extLst>
          </p:cNvPr>
          <p:cNvSpPr>
            <a:spLocks noGrp="1"/>
          </p:cNvSpPr>
          <p:nvPr>
            <p:ph type="body" sz="quarter" idx="14"/>
          </p:nvPr>
        </p:nvSpPr>
        <p:spPr>
          <a:xfrm>
            <a:off x="363537" y="695509"/>
            <a:ext cx="7927846" cy="1709780"/>
          </a:xfrm>
        </p:spPr>
        <p:txBody>
          <a:bodyPr>
            <a:normAutofit/>
          </a:bodyPr>
          <a:lstStyle/>
          <a:p>
            <a:r>
              <a:rPr lang="fr-FR" sz="4800" dirty="0"/>
              <a:t>New situations</a:t>
            </a:r>
          </a:p>
          <a:p>
            <a:r>
              <a:rPr lang="en-GB" sz="3200" dirty="0"/>
              <a:t>Lesson three</a:t>
            </a:r>
          </a:p>
        </p:txBody>
      </p:sp>
      <p:sp>
        <p:nvSpPr>
          <p:cNvPr id="7" name="Text Placeholder 1">
            <a:extLst>
              <a:ext uri="{FF2B5EF4-FFF2-40B4-BE49-F238E27FC236}">
                <a16:creationId xmlns:a16="http://schemas.microsoft.com/office/drawing/2014/main" id="{1AFBBC78-DCFE-10DA-2C84-387BC4722693}"/>
              </a:ext>
            </a:extLst>
          </p:cNvPr>
          <p:cNvSpPr>
            <a:spLocks noGrp="1"/>
          </p:cNvSpPr>
          <p:nvPr>
            <p:ph type="body" sz="quarter" idx="12"/>
          </p:nvPr>
        </p:nvSpPr>
        <p:spPr>
          <a:xfrm>
            <a:off x="363537" y="4744581"/>
            <a:ext cx="4231611" cy="1154112"/>
          </a:xfrm>
        </p:spPr>
        <p:txBody>
          <a:bodyPr>
            <a:noAutofit/>
          </a:bodyPr>
          <a:lstStyle/>
          <a:p>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a:t>
            </a:r>
            <a:r>
              <a:rPr lang="en-GB" sz="1800" dirty="0"/>
              <a:t>Catherine Salkeld / Elin Glaves</a:t>
            </a:r>
          </a:p>
          <a:p>
            <a:r>
              <a:rPr lang="en-GB" sz="1800" dirty="0">
                <a:solidFill>
                  <a:prstClr val="white"/>
                </a:solidFill>
                <a:latin typeface="Century Gothic" panose="020B0502020202020204" pitchFamily="34" charset="0"/>
              </a:rPr>
              <a:t>Artwork by: Chloé Motard</a:t>
            </a:r>
            <a:endParaRPr lang="en-GB" sz="1800" dirty="0"/>
          </a:p>
          <a:p>
            <a:endParaRPr lang="en-GB" sz="1800" dirty="0"/>
          </a:p>
          <a:p>
            <a:r>
              <a:rPr lang="en-GB" sz="1800" dirty="0"/>
              <a:t>Date updated: 19/12/22</a:t>
            </a:r>
          </a:p>
          <a:p>
            <a:endParaRPr lang="fr-FR" sz="1800" dirty="0"/>
          </a:p>
        </p:txBody>
      </p:sp>
      <p:sp>
        <p:nvSpPr>
          <p:cNvPr id="8" name="TextBox 7">
            <a:extLst>
              <a:ext uri="{FF2B5EF4-FFF2-40B4-BE49-F238E27FC236}">
                <a16:creationId xmlns:a16="http://schemas.microsoft.com/office/drawing/2014/main" id="{A1FBF68E-A243-C38C-EED3-AD32EFE0D198}"/>
              </a:ext>
            </a:extLst>
          </p:cNvPr>
          <p:cNvSpPr txBox="1"/>
          <p:nvPr/>
        </p:nvSpPr>
        <p:spPr>
          <a:xfrm>
            <a:off x="363537" y="3582711"/>
            <a:ext cx="6097904" cy="830997"/>
          </a:xfrm>
          <a:prstGeom prst="rect">
            <a:avLst/>
          </a:prstGeom>
          <a:noFill/>
        </p:spPr>
        <p:txBody>
          <a:bodyPr wrap="square">
            <a:spAutoFit/>
          </a:bodyPr>
          <a:lstStyle/>
          <a:p>
            <a:pPr>
              <a:spcBef>
                <a:spcPct val="0"/>
              </a:spcBef>
              <a:buFontTx/>
              <a:buNone/>
              <a:defRPr/>
            </a:pPr>
            <a:r>
              <a:rPr lang="en-GB" sz="2400" b="1" dirty="0">
                <a:solidFill>
                  <a:prstClr val="white"/>
                </a:solidFill>
                <a:ea typeface="+mj-ea"/>
                <a:cs typeface="+mj-cs"/>
              </a:rPr>
              <a:t>Y10 French</a:t>
            </a:r>
          </a:p>
          <a:p>
            <a:pPr>
              <a:spcBef>
                <a:spcPct val="0"/>
              </a:spcBef>
              <a:buFontTx/>
              <a:buNone/>
              <a:defRPr/>
            </a:pPr>
            <a:r>
              <a:rPr lang="en-GB" sz="2400" dirty="0">
                <a:solidFill>
                  <a:prstClr val="white"/>
                </a:solidFill>
                <a:ea typeface="+mj-ea"/>
                <a:cs typeface="+mj-cs"/>
              </a:rPr>
              <a:t>Term 1.1 - Week 4 - Lesson 3</a:t>
            </a:r>
            <a:endParaRPr lang="en-GB" sz="2400" dirty="0"/>
          </a:p>
        </p:txBody>
      </p:sp>
    </p:spTree>
    <p:extLst>
      <p:ext uri="{BB962C8B-B14F-4D97-AF65-F5344CB8AC3E}">
        <p14:creationId xmlns:p14="http://schemas.microsoft.com/office/powerpoint/2010/main" val="1897374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84792-F251-E34A-B536-B7541FA0AEEE}"/>
              </a:ext>
            </a:extLst>
          </p:cNvPr>
          <p:cNvSpPr>
            <a:spLocks noGrp="1"/>
          </p:cNvSpPr>
          <p:nvPr>
            <p:ph type="title"/>
          </p:nvPr>
        </p:nvSpPr>
        <p:spPr>
          <a:xfrm>
            <a:off x="1" y="-771524"/>
            <a:ext cx="2800350" cy="3143249"/>
          </a:xfrm>
        </p:spPr>
        <p:txBody>
          <a:bodyPr>
            <a:normAutofit fontScale="90000"/>
          </a:bodyPr>
          <a:lstStyle/>
          <a:p>
            <a:pPr lvl="0" algn="ctr">
              <a:lnSpc>
                <a:spcPct val="100000"/>
              </a:lnSpc>
              <a:spcBef>
                <a:spcPts val="0"/>
              </a:spcBef>
            </a:pPr>
            <a:r>
              <a:rPr lang="en-GB" sz="24000" b="1" dirty="0">
                <a:solidFill>
                  <a:srgbClr val="0055A5"/>
                </a:solidFill>
                <a:ea typeface="+mn-ea"/>
                <a:cs typeface="Calibri" panose="020F0502020204030204" pitchFamily="34" charset="0"/>
              </a:rPr>
              <a:t>e</a:t>
            </a:r>
            <a:endParaRPr lang="en-US" dirty="0">
              <a:solidFill>
                <a:srgbClr val="0055A5"/>
              </a:solidFill>
            </a:endParaRPr>
          </a:p>
        </p:txBody>
      </p:sp>
      <p:pic>
        <p:nvPicPr>
          <p:cNvPr id="7" name="Picture 2" descr="boy with a hand on his ches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42551" y="542804"/>
            <a:ext cx="1494997" cy="3499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354450" y="4042533"/>
            <a:ext cx="1483098" cy="19389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0055A5"/>
                </a:solidFill>
                <a:effectLst/>
                <a:uLnTx/>
                <a:uFillTx/>
                <a:latin typeface="Century Gothic" panose="020B0502020202020204" pitchFamily="34" charset="0"/>
                <a:ea typeface="+mn-ea"/>
                <a:cs typeface="Calibri" panose="020F0502020204030204" pitchFamily="34" charset="0"/>
              </a:rPr>
              <a:t>j</a:t>
            </a:r>
            <a:r>
              <a:rPr kumimoji="0" lang="en-GB" sz="12000" b="1" i="0" u="none" strike="noStrike" kern="1200" cap="none" spc="0" normalizeH="0" baseline="0" noProof="0" dirty="0">
                <a:ln>
                  <a:noFill/>
                </a:ln>
                <a:solidFill>
                  <a:srgbClr val="EF4135"/>
                </a:solidFill>
                <a:effectLst/>
                <a:uLnTx/>
                <a:uFillTx/>
                <a:latin typeface="Century Gothic" panose="020B0502020202020204" pitchFamily="34" charset="0"/>
                <a:ea typeface="+mn-ea"/>
                <a:cs typeface="Calibri" panose="020F0502020204030204" pitchFamily="34" charset="0"/>
              </a:rPr>
              <a:t>e</a:t>
            </a:r>
          </a:p>
        </p:txBody>
      </p:sp>
    </p:spTree>
    <p:extLst>
      <p:ext uri="{BB962C8B-B14F-4D97-AF65-F5344CB8AC3E}">
        <p14:creationId xmlns:p14="http://schemas.microsoft.com/office/powerpoint/2010/main" val="1685773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j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4" name="j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84792-F251-E34A-B536-B7541FA0AEEE}"/>
              </a:ext>
            </a:extLst>
          </p:cNvPr>
          <p:cNvSpPr>
            <a:spLocks noGrp="1"/>
          </p:cNvSpPr>
          <p:nvPr>
            <p:ph type="title"/>
          </p:nvPr>
        </p:nvSpPr>
        <p:spPr>
          <a:xfrm>
            <a:off x="1" y="-771524"/>
            <a:ext cx="2800350" cy="3143249"/>
          </a:xfrm>
        </p:spPr>
        <p:txBody>
          <a:bodyPr>
            <a:normAutofit fontScale="90000"/>
          </a:bodyPr>
          <a:lstStyle/>
          <a:p>
            <a:pPr lvl="0" algn="ctr">
              <a:lnSpc>
                <a:spcPct val="100000"/>
              </a:lnSpc>
              <a:spcBef>
                <a:spcPts val="0"/>
              </a:spcBef>
            </a:pPr>
            <a:r>
              <a:rPr lang="en-GB" sz="24000" b="1" dirty="0">
                <a:solidFill>
                  <a:srgbClr val="0055A4"/>
                </a:solidFill>
                <a:ea typeface="+mn-ea"/>
                <a:cs typeface="Calibri" panose="020F0502020204030204" pitchFamily="34" charset="0"/>
              </a:rPr>
              <a:t>e</a:t>
            </a:r>
            <a:endParaRPr lang="en-US" dirty="0">
              <a:solidFill>
                <a:srgbClr val="0055A4"/>
              </a:solidFill>
            </a:endParaRPr>
          </a:p>
        </p:txBody>
      </p:sp>
      <p:pic>
        <p:nvPicPr>
          <p:cNvPr id="7" name="Picture 2" descr="boy with a hand on his ches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42551" y="542804"/>
            <a:ext cx="1494997" cy="3499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354450" y="4042533"/>
            <a:ext cx="1483098" cy="19389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0" b="0" i="0" u="none" strike="noStrike" kern="1200" cap="none" spc="0" normalizeH="0" baseline="0" noProof="0" dirty="0">
                <a:ln>
                  <a:noFill/>
                </a:ln>
                <a:solidFill>
                  <a:srgbClr val="0055A4"/>
                </a:solidFill>
                <a:effectLst/>
                <a:uLnTx/>
                <a:uFillTx/>
                <a:latin typeface="Century Gothic" panose="020B0502020202020204" pitchFamily="34" charset="0"/>
                <a:ea typeface="+mn-ea"/>
                <a:cs typeface="Calibri" panose="020F0502020204030204" pitchFamily="34" charset="0"/>
              </a:rPr>
              <a:t>j</a:t>
            </a:r>
            <a:r>
              <a:rPr kumimoji="0" lang="fr-FR" sz="12000" b="1" i="0" u="none" strike="noStrike" kern="1200" cap="none" spc="0" normalizeH="0" baseline="0" noProof="0" dirty="0">
                <a:ln>
                  <a:noFill/>
                </a:ln>
                <a:solidFill>
                  <a:srgbClr val="EF4135"/>
                </a:solidFill>
                <a:effectLst/>
                <a:uLnTx/>
                <a:uFillTx/>
                <a:latin typeface="Century Gothic" panose="020B0502020202020204" pitchFamily="34" charset="0"/>
                <a:ea typeface="+mn-ea"/>
                <a:cs typeface="Calibri" panose="020F0502020204030204" pitchFamily="34" charset="0"/>
              </a:rPr>
              <a:t>e</a:t>
            </a:r>
          </a:p>
        </p:txBody>
      </p:sp>
    </p:spTree>
    <p:extLst>
      <p:ext uri="{BB962C8B-B14F-4D97-AF65-F5344CB8AC3E}">
        <p14:creationId xmlns:p14="http://schemas.microsoft.com/office/powerpoint/2010/main" val="378467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65D47B-97E1-A522-E05C-90A9587420A3}"/>
              </a:ext>
            </a:extLst>
          </p:cNvPr>
          <p:cNvSpPr>
            <a:spLocks noGrp="1"/>
          </p:cNvSpPr>
          <p:nvPr>
            <p:ph type="title"/>
          </p:nvPr>
        </p:nvSpPr>
        <p:spPr/>
        <p:txBody>
          <a:bodyPr/>
          <a:lstStyle/>
          <a:p>
            <a:r>
              <a:rPr lang="fr-FR" dirty="0"/>
              <a:t>[e] vs [é]</a:t>
            </a:r>
          </a:p>
        </p:txBody>
      </p:sp>
      <p:graphicFrame>
        <p:nvGraphicFramePr>
          <p:cNvPr id="4" name="Table 4">
            <a:extLst>
              <a:ext uri="{FF2B5EF4-FFF2-40B4-BE49-F238E27FC236}">
                <a16:creationId xmlns:a16="http://schemas.microsoft.com/office/drawing/2014/main" id="{55792420-03D8-049A-0D49-EB35D790EF2D}"/>
              </a:ext>
            </a:extLst>
          </p:cNvPr>
          <p:cNvGraphicFramePr>
            <a:graphicFrameLocks noGrp="1"/>
          </p:cNvGraphicFramePr>
          <p:nvPr>
            <p:extLst>
              <p:ext uri="{D42A27DB-BD31-4B8C-83A1-F6EECF244321}">
                <p14:modId xmlns:p14="http://schemas.microsoft.com/office/powerpoint/2010/main" val="3667335944"/>
              </p:ext>
            </p:extLst>
          </p:nvPr>
        </p:nvGraphicFramePr>
        <p:xfrm>
          <a:off x="853437" y="1077757"/>
          <a:ext cx="8357339" cy="4851660"/>
        </p:xfrm>
        <a:graphic>
          <a:graphicData uri="http://schemas.openxmlformats.org/drawingml/2006/table">
            <a:tbl>
              <a:tblPr firstRow="1" bandRow="1">
                <a:tableStyleId>{5C22544A-7EE6-4342-B048-85BDC9FD1C3A}</a:tableStyleId>
              </a:tblPr>
              <a:tblGrid>
                <a:gridCol w="1055787">
                  <a:extLst>
                    <a:ext uri="{9D8B030D-6E8A-4147-A177-3AD203B41FA5}">
                      <a16:colId xmlns:a16="http://schemas.microsoft.com/office/drawing/2014/main" val="552888580"/>
                    </a:ext>
                  </a:extLst>
                </a:gridCol>
                <a:gridCol w="3346117">
                  <a:extLst>
                    <a:ext uri="{9D8B030D-6E8A-4147-A177-3AD203B41FA5}">
                      <a16:colId xmlns:a16="http://schemas.microsoft.com/office/drawing/2014/main" val="2515459431"/>
                    </a:ext>
                  </a:extLst>
                </a:gridCol>
                <a:gridCol w="3955435">
                  <a:extLst>
                    <a:ext uri="{9D8B030D-6E8A-4147-A177-3AD203B41FA5}">
                      <a16:colId xmlns:a16="http://schemas.microsoft.com/office/drawing/2014/main" val="3279497109"/>
                    </a:ext>
                  </a:extLst>
                </a:gridCol>
              </a:tblGrid>
              <a:tr h="970332">
                <a:tc>
                  <a:txBody>
                    <a:bodyPr/>
                    <a:lstStyle/>
                    <a:p>
                      <a:pPr algn="ctr"/>
                      <a:r>
                        <a:rPr lang="fr-FR" sz="2800" dirty="0"/>
                        <a:t>Q</a:t>
                      </a:r>
                    </a:p>
                  </a:txBody>
                  <a:tcPr anchor="ctr"/>
                </a:tc>
                <a:tc>
                  <a:txBody>
                    <a:bodyPr/>
                    <a:lstStyle/>
                    <a:p>
                      <a:pPr algn="ctr"/>
                      <a:r>
                        <a:rPr lang="fr-FR" sz="2800" dirty="0"/>
                        <a:t>e</a:t>
                      </a:r>
                    </a:p>
                  </a:txBody>
                  <a:tcPr anchor="ctr"/>
                </a:tc>
                <a:tc>
                  <a:txBody>
                    <a:bodyPr/>
                    <a:lstStyle/>
                    <a:p>
                      <a:pPr algn="ctr"/>
                      <a:r>
                        <a:rPr lang="fr-FR" sz="2800" dirty="0"/>
                        <a:t>é</a:t>
                      </a:r>
                    </a:p>
                  </a:txBody>
                  <a:tcPr anchor="ctr"/>
                </a:tc>
                <a:extLst>
                  <a:ext uri="{0D108BD9-81ED-4DB2-BD59-A6C34878D82A}">
                    <a16:rowId xmlns:a16="http://schemas.microsoft.com/office/drawing/2014/main" val="3925759538"/>
                  </a:ext>
                </a:extLst>
              </a:tr>
              <a:tr h="970332">
                <a:tc>
                  <a:txBody>
                    <a:bodyPr/>
                    <a:lstStyle/>
                    <a:p>
                      <a:pPr algn="ctr"/>
                      <a:endParaRPr lang="fr-FR" sz="2800"/>
                    </a:p>
                  </a:txBody>
                  <a:tcPr anchor="ctr">
                    <a:solidFill>
                      <a:srgbClr val="BADEFF"/>
                    </a:solidFill>
                  </a:tcPr>
                </a:tc>
                <a:tc>
                  <a:txBody>
                    <a:bodyPr/>
                    <a:lstStyle/>
                    <a:p>
                      <a:pPr algn="ctr"/>
                      <a:r>
                        <a:rPr lang="fr-FR" sz="2800" dirty="0">
                          <a:solidFill>
                            <a:srgbClr val="0055A5"/>
                          </a:solidFill>
                        </a:rPr>
                        <a:t>te</a:t>
                      </a:r>
                    </a:p>
                  </a:txBody>
                  <a:tcPr anchor="ctr">
                    <a:solidFill>
                      <a:srgbClr val="BADEFF"/>
                    </a:solidFill>
                  </a:tcPr>
                </a:tc>
                <a:tc>
                  <a:txBody>
                    <a:bodyPr/>
                    <a:lstStyle/>
                    <a:p>
                      <a:pPr algn="ctr"/>
                      <a:r>
                        <a:rPr lang="fr-FR" sz="2800" dirty="0">
                          <a:solidFill>
                            <a:srgbClr val="0055A5"/>
                          </a:solidFill>
                        </a:rPr>
                        <a:t>thé</a:t>
                      </a:r>
                    </a:p>
                  </a:txBody>
                  <a:tcPr anchor="ctr">
                    <a:solidFill>
                      <a:srgbClr val="BADEFF"/>
                    </a:solidFill>
                  </a:tcPr>
                </a:tc>
                <a:extLst>
                  <a:ext uri="{0D108BD9-81ED-4DB2-BD59-A6C34878D82A}">
                    <a16:rowId xmlns:a16="http://schemas.microsoft.com/office/drawing/2014/main" val="82454139"/>
                  </a:ext>
                </a:extLst>
              </a:tr>
              <a:tr h="970332">
                <a:tc>
                  <a:txBody>
                    <a:bodyPr/>
                    <a:lstStyle/>
                    <a:p>
                      <a:pPr algn="ctr"/>
                      <a:endParaRPr lang="fr-FR" sz="2800" dirty="0"/>
                    </a:p>
                  </a:txBody>
                  <a:tcPr anchor="ctr">
                    <a:solidFill>
                      <a:srgbClr val="FFF6D4"/>
                    </a:solidFill>
                  </a:tcPr>
                </a:tc>
                <a:tc>
                  <a:txBody>
                    <a:bodyPr/>
                    <a:lstStyle/>
                    <a:p>
                      <a:pPr algn="ctr"/>
                      <a:r>
                        <a:rPr lang="fr-FR" sz="2800" dirty="0">
                          <a:solidFill>
                            <a:srgbClr val="0055A5"/>
                          </a:solidFill>
                        </a:rPr>
                        <a:t>le</a:t>
                      </a:r>
                    </a:p>
                  </a:txBody>
                  <a:tcPr anchor="ctr">
                    <a:solidFill>
                      <a:srgbClr val="FFF6D4"/>
                    </a:solidFill>
                  </a:tcPr>
                </a:tc>
                <a:tc>
                  <a:txBody>
                    <a:bodyPr/>
                    <a:lstStyle/>
                    <a:p>
                      <a:pPr algn="ctr"/>
                      <a:r>
                        <a:rPr lang="fr-FR" sz="2800" dirty="0">
                          <a:solidFill>
                            <a:srgbClr val="0055A5"/>
                          </a:solidFill>
                        </a:rPr>
                        <a:t>lé</a:t>
                      </a:r>
                    </a:p>
                  </a:txBody>
                  <a:tcPr anchor="ctr">
                    <a:solidFill>
                      <a:srgbClr val="FFF6D4"/>
                    </a:solidFill>
                  </a:tcPr>
                </a:tc>
                <a:extLst>
                  <a:ext uri="{0D108BD9-81ED-4DB2-BD59-A6C34878D82A}">
                    <a16:rowId xmlns:a16="http://schemas.microsoft.com/office/drawing/2014/main" val="906351270"/>
                  </a:ext>
                </a:extLst>
              </a:tr>
              <a:tr h="970332">
                <a:tc>
                  <a:txBody>
                    <a:bodyPr/>
                    <a:lstStyle/>
                    <a:p>
                      <a:pPr algn="ctr"/>
                      <a:endParaRPr lang="fr-FR" sz="2800"/>
                    </a:p>
                  </a:txBody>
                  <a:tcPr anchor="ctr">
                    <a:solidFill>
                      <a:srgbClr val="BADEFF"/>
                    </a:solidFill>
                  </a:tcPr>
                </a:tc>
                <a:tc>
                  <a:txBody>
                    <a:bodyPr/>
                    <a:lstStyle/>
                    <a:p>
                      <a:pPr algn="ctr"/>
                      <a:r>
                        <a:rPr lang="fr-FR" sz="2800" dirty="0">
                          <a:solidFill>
                            <a:srgbClr val="0055A5"/>
                          </a:solidFill>
                        </a:rPr>
                        <a:t>de</a:t>
                      </a:r>
                    </a:p>
                  </a:txBody>
                  <a:tcPr anchor="ctr">
                    <a:solidFill>
                      <a:srgbClr val="BADEFF"/>
                    </a:solidFill>
                  </a:tcPr>
                </a:tc>
                <a:tc>
                  <a:txBody>
                    <a:bodyPr/>
                    <a:lstStyle/>
                    <a:p>
                      <a:pPr algn="ctr"/>
                      <a:r>
                        <a:rPr lang="fr-FR" sz="2800" dirty="0">
                          <a:solidFill>
                            <a:srgbClr val="0055A5"/>
                          </a:solidFill>
                        </a:rPr>
                        <a:t>dé</a:t>
                      </a:r>
                    </a:p>
                  </a:txBody>
                  <a:tcPr anchor="ctr">
                    <a:solidFill>
                      <a:srgbClr val="BADEFF"/>
                    </a:solidFill>
                  </a:tcPr>
                </a:tc>
                <a:extLst>
                  <a:ext uri="{0D108BD9-81ED-4DB2-BD59-A6C34878D82A}">
                    <a16:rowId xmlns:a16="http://schemas.microsoft.com/office/drawing/2014/main" val="2771574113"/>
                  </a:ext>
                </a:extLst>
              </a:tr>
              <a:tr h="970332">
                <a:tc>
                  <a:txBody>
                    <a:bodyPr/>
                    <a:lstStyle/>
                    <a:p>
                      <a:pPr algn="ctr"/>
                      <a:endParaRPr lang="fr-FR" sz="2800" dirty="0"/>
                    </a:p>
                  </a:txBody>
                  <a:tcPr anchor="ctr">
                    <a:solidFill>
                      <a:srgbClr val="FFF6D4"/>
                    </a:solidFill>
                  </a:tcPr>
                </a:tc>
                <a:tc>
                  <a:txBody>
                    <a:bodyPr/>
                    <a:lstStyle/>
                    <a:p>
                      <a:pPr algn="ctr"/>
                      <a:r>
                        <a:rPr lang="fr-FR" sz="2800" dirty="0">
                          <a:solidFill>
                            <a:srgbClr val="0055A5"/>
                          </a:solidFill>
                        </a:rPr>
                        <a:t>ne</a:t>
                      </a:r>
                    </a:p>
                  </a:txBody>
                  <a:tcPr anchor="ctr">
                    <a:solidFill>
                      <a:srgbClr val="FFF6D4"/>
                    </a:solidFill>
                  </a:tcPr>
                </a:tc>
                <a:tc>
                  <a:txBody>
                    <a:bodyPr/>
                    <a:lstStyle/>
                    <a:p>
                      <a:pPr algn="ctr"/>
                      <a:r>
                        <a:rPr lang="fr-FR" sz="2800" dirty="0">
                          <a:solidFill>
                            <a:srgbClr val="0055A5"/>
                          </a:solidFill>
                        </a:rPr>
                        <a:t>né</a:t>
                      </a:r>
                    </a:p>
                  </a:txBody>
                  <a:tcPr anchor="ctr">
                    <a:solidFill>
                      <a:srgbClr val="FFF6D4"/>
                    </a:solidFill>
                  </a:tcPr>
                </a:tc>
                <a:extLst>
                  <a:ext uri="{0D108BD9-81ED-4DB2-BD59-A6C34878D82A}">
                    <a16:rowId xmlns:a16="http://schemas.microsoft.com/office/drawing/2014/main" val="1504257740"/>
                  </a:ext>
                </a:extLst>
              </a:tr>
            </a:tbl>
          </a:graphicData>
        </a:graphic>
      </p:graphicFrame>
      <p:sp>
        <p:nvSpPr>
          <p:cNvPr id="5" name="TextBox 4">
            <a:extLst>
              <a:ext uri="{FF2B5EF4-FFF2-40B4-BE49-F238E27FC236}">
                <a16:creationId xmlns:a16="http://schemas.microsoft.com/office/drawing/2014/main" id="{877BD29C-27BD-69E2-5679-557B11AC5987}"/>
              </a:ext>
            </a:extLst>
          </p:cNvPr>
          <p:cNvSpPr txBox="1"/>
          <p:nvPr/>
        </p:nvSpPr>
        <p:spPr>
          <a:xfrm>
            <a:off x="4684296" y="213557"/>
            <a:ext cx="398073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chemeClr val="tx2"/>
                </a:solidFill>
                <a:effectLst/>
                <a:uLnTx/>
                <a:uFillTx/>
                <a:latin typeface="Century Gothic"/>
                <a:ea typeface="+mn-ea"/>
                <a:cs typeface="+mn-cs"/>
              </a:rPr>
              <a:t>C’est [e] ou [é]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chemeClr val="tx2"/>
                </a:solidFill>
                <a:effectLst/>
                <a:uLnTx/>
                <a:uFillTx/>
                <a:latin typeface="Century Gothic"/>
                <a:ea typeface="+mn-ea"/>
                <a:cs typeface="+mn-cs"/>
              </a:rPr>
              <a:t>Écoute et coche.</a:t>
            </a:r>
          </a:p>
        </p:txBody>
      </p:sp>
      <p:pic>
        <p:nvPicPr>
          <p:cNvPr id="2" name="Picture 1" descr="green checkmark">
            <a:extLst>
              <a:ext uri="{FF2B5EF4-FFF2-40B4-BE49-F238E27FC236}">
                <a16:creationId xmlns:a16="http://schemas.microsoft.com/office/drawing/2014/main" id="{2A450A1B-C7A6-8899-B611-ADA3A4DF4E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0322" y="2236999"/>
            <a:ext cx="557497" cy="580727"/>
          </a:xfrm>
          <a:prstGeom prst="rect">
            <a:avLst/>
          </a:prstGeom>
        </p:spPr>
      </p:pic>
      <p:pic>
        <p:nvPicPr>
          <p:cNvPr id="14" name="Picture 13" descr="green checkmark">
            <a:extLst>
              <a:ext uri="{FF2B5EF4-FFF2-40B4-BE49-F238E27FC236}">
                <a16:creationId xmlns:a16="http://schemas.microsoft.com/office/drawing/2014/main" id="{6ACCE56D-2026-A988-4213-AB66C7E4CE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74483" y="4145432"/>
            <a:ext cx="557497" cy="580727"/>
          </a:xfrm>
          <a:prstGeom prst="rect">
            <a:avLst/>
          </a:prstGeom>
        </p:spPr>
      </p:pic>
      <p:pic>
        <p:nvPicPr>
          <p:cNvPr id="15" name="Picture 14" descr="green checkmark">
            <a:extLst>
              <a:ext uri="{FF2B5EF4-FFF2-40B4-BE49-F238E27FC236}">
                <a16:creationId xmlns:a16="http://schemas.microsoft.com/office/drawing/2014/main" id="{16BBCFB9-58CF-DB26-3B86-C8B2F3F2A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74483" y="3213163"/>
            <a:ext cx="557497" cy="580727"/>
          </a:xfrm>
          <a:prstGeom prst="rect">
            <a:avLst/>
          </a:prstGeom>
        </p:spPr>
      </p:pic>
      <p:pic>
        <p:nvPicPr>
          <p:cNvPr id="16" name="Picture 15" descr="green checkmark">
            <a:extLst>
              <a:ext uri="{FF2B5EF4-FFF2-40B4-BE49-F238E27FC236}">
                <a16:creationId xmlns:a16="http://schemas.microsoft.com/office/drawing/2014/main" id="{6D48EBCB-9424-D97F-3C11-009885F49D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0321" y="5164884"/>
            <a:ext cx="557497" cy="580727"/>
          </a:xfrm>
          <a:prstGeom prst="rect">
            <a:avLst/>
          </a:prstGeom>
        </p:spPr>
      </p:pic>
      <p:sp>
        <p:nvSpPr>
          <p:cNvPr id="18" name="Rectangle: Rounded Corners 17">
            <a:hlinkClick r:id="" action="ppaction://noaction">
              <a:snd r:embed="rId4" name="ne.wav"/>
            </a:hlinkClick>
            <a:extLst>
              <a:ext uri="{FF2B5EF4-FFF2-40B4-BE49-F238E27FC236}">
                <a16:creationId xmlns:a16="http://schemas.microsoft.com/office/drawing/2014/main" id="{4FB2F12D-C1C0-93A6-2444-0E111F9C8008}"/>
              </a:ext>
            </a:extLst>
          </p:cNvPr>
          <p:cNvSpPr/>
          <p:nvPr/>
        </p:nvSpPr>
        <p:spPr>
          <a:xfrm>
            <a:off x="1058414" y="5097871"/>
            <a:ext cx="577131" cy="580727"/>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a:ea typeface="+mn-ea"/>
                <a:cs typeface="+mn-cs"/>
              </a:rPr>
              <a:t>4</a:t>
            </a:r>
          </a:p>
        </p:txBody>
      </p:sp>
      <p:sp>
        <p:nvSpPr>
          <p:cNvPr id="19" name="Rectangle: Rounded Corners 18">
            <a:hlinkClick r:id="" action="ppaction://noaction">
              <a:snd r:embed="rId5" name="dé.wav"/>
            </a:hlinkClick>
            <a:extLst>
              <a:ext uri="{FF2B5EF4-FFF2-40B4-BE49-F238E27FC236}">
                <a16:creationId xmlns:a16="http://schemas.microsoft.com/office/drawing/2014/main" id="{1E718FCE-7A5B-FBE5-3961-B60D1B3C769D}"/>
              </a:ext>
            </a:extLst>
          </p:cNvPr>
          <p:cNvSpPr/>
          <p:nvPr/>
        </p:nvSpPr>
        <p:spPr>
          <a:xfrm>
            <a:off x="1058414" y="4149189"/>
            <a:ext cx="577131" cy="580727"/>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a:ea typeface="+mn-ea"/>
                <a:cs typeface="+mn-cs"/>
              </a:rPr>
              <a:t>3</a:t>
            </a:r>
          </a:p>
        </p:txBody>
      </p:sp>
      <p:sp>
        <p:nvSpPr>
          <p:cNvPr id="20" name="Rectangle: Rounded Corners 19">
            <a:hlinkClick r:id="" action="ppaction://noaction">
              <a:snd r:embed="rId6" name="lé.wav"/>
            </a:hlinkClick>
            <a:extLst>
              <a:ext uri="{FF2B5EF4-FFF2-40B4-BE49-F238E27FC236}">
                <a16:creationId xmlns:a16="http://schemas.microsoft.com/office/drawing/2014/main" id="{540E4E67-BA36-2A6B-1AED-65CB6E65768E}"/>
              </a:ext>
            </a:extLst>
          </p:cNvPr>
          <p:cNvSpPr/>
          <p:nvPr/>
        </p:nvSpPr>
        <p:spPr>
          <a:xfrm>
            <a:off x="1058414" y="3153561"/>
            <a:ext cx="577131" cy="580727"/>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a:ea typeface="+mn-ea"/>
                <a:cs typeface="+mn-cs"/>
              </a:rPr>
              <a:t>2</a:t>
            </a:r>
          </a:p>
        </p:txBody>
      </p:sp>
      <p:sp>
        <p:nvSpPr>
          <p:cNvPr id="21" name="Rectangle: Rounded Corners 20">
            <a:hlinkClick r:id="" action="ppaction://noaction">
              <a:snd r:embed="rId7" name="te.wav"/>
            </a:hlinkClick>
            <a:extLst>
              <a:ext uri="{FF2B5EF4-FFF2-40B4-BE49-F238E27FC236}">
                <a16:creationId xmlns:a16="http://schemas.microsoft.com/office/drawing/2014/main" id="{100D3685-428A-75B5-5F12-C42FD40F98B1}"/>
              </a:ext>
            </a:extLst>
          </p:cNvPr>
          <p:cNvSpPr/>
          <p:nvPr/>
        </p:nvSpPr>
        <p:spPr>
          <a:xfrm>
            <a:off x="1058414" y="2225123"/>
            <a:ext cx="577131" cy="580727"/>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a:ea typeface="+mn-ea"/>
                <a:cs typeface="+mn-cs"/>
              </a:rPr>
              <a:t>1</a:t>
            </a:r>
          </a:p>
        </p:txBody>
      </p:sp>
      <p:pic>
        <p:nvPicPr>
          <p:cNvPr id="1026" name="Picture 2" descr="Sponsored image">
            <a:extLst>
              <a:ext uri="{FF2B5EF4-FFF2-40B4-BE49-F238E27FC236}">
                <a16:creationId xmlns:a16="http://schemas.microsoft.com/office/drawing/2014/main" id="{48C05199-4533-04E3-1601-400BB3C8D48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30295"/>
          <a:stretch/>
        </p:blipFill>
        <p:spPr bwMode="auto">
          <a:xfrm>
            <a:off x="9806198" y="2162411"/>
            <a:ext cx="2103961" cy="268223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46">
            <a:extLst>
              <a:ext uri="{FF2B5EF4-FFF2-40B4-BE49-F238E27FC236}">
                <a16:creationId xmlns:a16="http://schemas.microsoft.com/office/drawing/2014/main" id="{A160F7E2-E71A-0609-3E66-750685B7CE11}"/>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phonétique</a:t>
            </a:r>
          </a:p>
        </p:txBody>
      </p:sp>
    </p:spTree>
    <p:extLst>
      <p:ext uri="{BB962C8B-B14F-4D97-AF65-F5344CB8AC3E}">
        <p14:creationId xmlns:p14="http://schemas.microsoft.com/office/powerpoint/2010/main" val="531544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text, toy, vector graphics, doll&#10;&#10;Description automatically generated">
            <a:extLst>
              <a:ext uri="{FF2B5EF4-FFF2-40B4-BE49-F238E27FC236}">
                <a16:creationId xmlns:a16="http://schemas.microsoft.com/office/drawing/2014/main" id="{2133507C-E540-E413-F64B-F834F8CA82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3304" y="4064370"/>
            <a:ext cx="1926544" cy="2233675"/>
          </a:xfrm>
          <a:prstGeom prst="rect">
            <a:avLst/>
          </a:prstGeom>
        </p:spPr>
      </p:pic>
      <p:sp>
        <p:nvSpPr>
          <p:cNvPr id="3" name="Title 2">
            <a:extLst>
              <a:ext uri="{FF2B5EF4-FFF2-40B4-BE49-F238E27FC236}">
                <a16:creationId xmlns:a16="http://schemas.microsoft.com/office/drawing/2014/main" id="{755AF125-D6C6-E39A-177B-079738A31EFC}"/>
              </a:ext>
            </a:extLst>
          </p:cNvPr>
          <p:cNvSpPr>
            <a:spLocks noGrp="1"/>
          </p:cNvSpPr>
          <p:nvPr>
            <p:ph type="title"/>
          </p:nvPr>
        </p:nvSpPr>
        <p:spPr>
          <a:xfrm>
            <a:off x="-1" y="213557"/>
            <a:ext cx="7051431" cy="647577"/>
          </a:xfrm>
        </p:spPr>
        <p:txBody>
          <a:bodyPr>
            <a:normAutofit/>
          </a:bodyPr>
          <a:lstStyle/>
          <a:p>
            <a:r>
              <a:rPr lang="en-GB"/>
              <a:t>Saying ‘nothing’ and ‘no one’</a:t>
            </a:r>
          </a:p>
        </p:txBody>
      </p:sp>
      <p:sp>
        <p:nvSpPr>
          <p:cNvPr id="5" name="TextBox 4">
            <a:extLst>
              <a:ext uri="{FF2B5EF4-FFF2-40B4-BE49-F238E27FC236}">
                <a16:creationId xmlns:a16="http://schemas.microsoft.com/office/drawing/2014/main" id="{2B43804C-8D80-F12F-2EE6-604224DEC66A}"/>
              </a:ext>
            </a:extLst>
          </p:cNvPr>
          <p:cNvSpPr txBox="1"/>
          <p:nvPr/>
        </p:nvSpPr>
        <p:spPr>
          <a:xfrm>
            <a:off x="192503" y="926757"/>
            <a:ext cx="11324583" cy="830997"/>
          </a:xfrm>
          <a:prstGeom prst="rect">
            <a:avLst/>
          </a:prstGeom>
          <a:noFill/>
        </p:spPr>
        <p:txBody>
          <a:bodyPr wrap="square">
            <a:spAutoFit/>
          </a:bodyPr>
          <a:lstStyle/>
          <a:p>
            <a:r>
              <a:rPr lang="en-GB" sz="2400" dirty="0">
                <a:solidFill>
                  <a:srgbClr val="0055A5"/>
                </a:solidFill>
              </a:rPr>
              <a:t>To say </a:t>
            </a:r>
            <a:r>
              <a:rPr lang="en-GB" sz="2400" b="1" dirty="0">
                <a:solidFill>
                  <a:srgbClr val="0055A5"/>
                </a:solidFill>
              </a:rPr>
              <a:t>nothing</a:t>
            </a:r>
            <a:r>
              <a:rPr lang="en-GB" sz="2400" dirty="0">
                <a:solidFill>
                  <a:srgbClr val="0055A5"/>
                </a:solidFill>
              </a:rPr>
              <a:t>, we use </a:t>
            </a:r>
            <a:r>
              <a:rPr lang="fr-FR" sz="2400" b="1" dirty="0">
                <a:solidFill>
                  <a:srgbClr val="0055A5"/>
                </a:solidFill>
              </a:rPr>
              <a:t>ne … rien</a:t>
            </a:r>
            <a:r>
              <a:rPr lang="fr-FR" sz="2400" dirty="0">
                <a:solidFill>
                  <a:srgbClr val="0055A5"/>
                </a:solidFill>
              </a:rPr>
              <a:t>. </a:t>
            </a:r>
            <a:r>
              <a:rPr lang="en-GB" sz="2400" dirty="0">
                <a:solidFill>
                  <a:srgbClr val="0055A5"/>
                </a:solidFill>
              </a:rPr>
              <a:t>The verb in short form goes in between the two parts of </a:t>
            </a:r>
            <a:r>
              <a:rPr lang="fr-FR" sz="2400" b="1" dirty="0">
                <a:solidFill>
                  <a:srgbClr val="0055A5"/>
                </a:solidFill>
              </a:rPr>
              <a:t>ne … rien</a:t>
            </a:r>
            <a:r>
              <a:rPr lang="fr-FR" sz="2400" dirty="0">
                <a:solidFill>
                  <a:srgbClr val="0055A5"/>
                </a:solidFill>
              </a:rPr>
              <a:t>.</a:t>
            </a:r>
          </a:p>
        </p:txBody>
      </p:sp>
      <p:sp>
        <p:nvSpPr>
          <p:cNvPr id="7" name="TextBox 6">
            <a:extLst>
              <a:ext uri="{FF2B5EF4-FFF2-40B4-BE49-F238E27FC236}">
                <a16:creationId xmlns:a16="http://schemas.microsoft.com/office/drawing/2014/main" id="{2F76AA2A-071D-4341-B80A-1AF67DFD0928}"/>
              </a:ext>
            </a:extLst>
          </p:cNvPr>
          <p:cNvSpPr txBox="1"/>
          <p:nvPr/>
        </p:nvSpPr>
        <p:spPr>
          <a:xfrm>
            <a:off x="192503" y="1785464"/>
            <a:ext cx="2799348" cy="461665"/>
          </a:xfrm>
          <a:prstGeom prst="rect">
            <a:avLst/>
          </a:prstGeom>
          <a:noFill/>
        </p:spPr>
        <p:txBody>
          <a:bodyPr wrap="square">
            <a:spAutoFit/>
          </a:bodyPr>
          <a:lstStyle/>
          <a:p>
            <a:r>
              <a:rPr lang="fr-FR" sz="2400" dirty="0">
                <a:solidFill>
                  <a:srgbClr val="0055A5"/>
                </a:solidFill>
              </a:rPr>
              <a:t>Elle </a:t>
            </a:r>
            <a:r>
              <a:rPr lang="fr-FR" sz="2400" b="1" dirty="0">
                <a:solidFill>
                  <a:srgbClr val="0055A5"/>
                </a:solidFill>
              </a:rPr>
              <a:t>ne</a:t>
            </a:r>
            <a:r>
              <a:rPr lang="fr-FR" sz="2400" dirty="0">
                <a:solidFill>
                  <a:srgbClr val="0055A5"/>
                </a:solidFill>
              </a:rPr>
              <a:t> fait </a:t>
            </a:r>
            <a:r>
              <a:rPr lang="fr-FR" sz="2400" b="1" dirty="0">
                <a:solidFill>
                  <a:srgbClr val="0055A5"/>
                </a:solidFill>
              </a:rPr>
              <a:t>rien</a:t>
            </a:r>
            <a:r>
              <a:rPr lang="fr-FR" sz="2400" dirty="0">
                <a:solidFill>
                  <a:srgbClr val="0055A5"/>
                </a:solidFill>
              </a:rPr>
              <a:t>.</a:t>
            </a:r>
          </a:p>
        </p:txBody>
      </p:sp>
      <p:sp>
        <p:nvSpPr>
          <p:cNvPr id="9" name="TextBox 8">
            <a:extLst>
              <a:ext uri="{FF2B5EF4-FFF2-40B4-BE49-F238E27FC236}">
                <a16:creationId xmlns:a16="http://schemas.microsoft.com/office/drawing/2014/main" id="{4371CCEE-69D3-4136-B990-CEE1F28E5B67}"/>
              </a:ext>
            </a:extLst>
          </p:cNvPr>
          <p:cNvSpPr txBox="1"/>
          <p:nvPr/>
        </p:nvSpPr>
        <p:spPr>
          <a:xfrm>
            <a:off x="192503" y="2347324"/>
            <a:ext cx="4760414" cy="461665"/>
          </a:xfrm>
          <a:prstGeom prst="rect">
            <a:avLst/>
          </a:prstGeom>
          <a:noFill/>
        </p:spPr>
        <p:txBody>
          <a:bodyPr wrap="square">
            <a:spAutoFit/>
          </a:bodyPr>
          <a:lstStyle/>
          <a:p>
            <a:r>
              <a:rPr lang="fr-FR" sz="2400" dirty="0">
                <a:solidFill>
                  <a:srgbClr val="0055A5"/>
                </a:solidFill>
              </a:rPr>
              <a:t>Le chien </a:t>
            </a:r>
            <a:r>
              <a:rPr lang="fr-FR" sz="2400" b="1" dirty="0">
                <a:solidFill>
                  <a:srgbClr val="0055A5"/>
                </a:solidFill>
              </a:rPr>
              <a:t>ne</a:t>
            </a:r>
            <a:r>
              <a:rPr lang="fr-FR" sz="2400" dirty="0">
                <a:solidFill>
                  <a:srgbClr val="0055A5"/>
                </a:solidFill>
              </a:rPr>
              <a:t> veut </a:t>
            </a:r>
            <a:r>
              <a:rPr lang="fr-FR" sz="2400" b="1" dirty="0">
                <a:solidFill>
                  <a:srgbClr val="0055A5"/>
                </a:solidFill>
              </a:rPr>
              <a:t>rien </a:t>
            </a:r>
            <a:r>
              <a:rPr lang="fr-FR" sz="2400" dirty="0">
                <a:solidFill>
                  <a:srgbClr val="0055A5"/>
                </a:solidFill>
              </a:rPr>
              <a:t>manger</a:t>
            </a:r>
            <a:r>
              <a:rPr lang="fr-FR" sz="2400" b="1" dirty="0">
                <a:solidFill>
                  <a:srgbClr val="0055A5"/>
                </a:solidFill>
              </a:rPr>
              <a:t>.</a:t>
            </a:r>
          </a:p>
        </p:txBody>
      </p:sp>
      <p:sp>
        <p:nvSpPr>
          <p:cNvPr id="11" name="TextBox 10">
            <a:extLst>
              <a:ext uri="{FF2B5EF4-FFF2-40B4-BE49-F238E27FC236}">
                <a16:creationId xmlns:a16="http://schemas.microsoft.com/office/drawing/2014/main" id="{E9E66209-8031-D642-BBCA-6F76F6E999DD}"/>
              </a:ext>
            </a:extLst>
          </p:cNvPr>
          <p:cNvSpPr txBox="1"/>
          <p:nvPr/>
        </p:nvSpPr>
        <p:spPr>
          <a:xfrm>
            <a:off x="192504" y="3298670"/>
            <a:ext cx="11324582" cy="830997"/>
          </a:xfrm>
          <a:prstGeom prst="rect">
            <a:avLst/>
          </a:prstGeom>
          <a:noFill/>
        </p:spPr>
        <p:txBody>
          <a:bodyPr wrap="square">
            <a:spAutoFit/>
          </a:bodyPr>
          <a:lstStyle/>
          <a:p>
            <a:r>
              <a:rPr lang="en-GB" sz="2400" dirty="0">
                <a:solidFill>
                  <a:srgbClr val="0055A5"/>
                </a:solidFill>
              </a:rPr>
              <a:t>To say </a:t>
            </a:r>
            <a:r>
              <a:rPr lang="en-GB" sz="2400" b="1" dirty="0">
                <a:solidFill>
                  <a:srgbClr val="0055A5"/>
                </a:solidFill>
              </a:rPr>
              <a:t>no one</a:t>
            </a:r>
            <a:r>
              <a:rPr lang="en-GB" sz="2400" dirty="0">
                <a:solidFill>
                  <a:srgbClr val="0055A5"/>
                </a:solidFill>
              </a:rPr>
              <a:t>, we use </a:t>
            </a:r>
            <a:r>
              <a:rPr lang="fr-FR" sz="2400" b="1" dirty="0">
                <a:solidFill>
                  <a:srgbClr val="0055A5"/>
                </a:solidFill>
              </a:rPr>
              <a:t>ne … personne</a:t>
            </a:r>
            <a:r>
              <a:rPr lang="fr-FR" sz="2400" dirty="0">
                <a:solidFill>
                  <a:srgbClr val="0055A5"/>
                </a:solidFill>
              </a:rPr>
              <a:t>. </a:t>
            </a:r>
            <a:r>
              <a:rPr lang="en-GB" sz="2400" dirty="0">
                <a:solidFill>
                  <a:srgbClr val="0055A5"/>
                </a:solidFill>
              </a:rPr>
              <a:t>It works the same way in single-verb structures.</a:t>
            </a:r>
          </a:p>
        </p:txBody>
      </p:sp>
      <p:sp>
        <p:nvSpPr>
          <p:cNvPr id="13" name="TextBox 12">
            <a:extLst>
              <a:ext uri="{FF2B5EF4-FFF2-40B4-BE49-F238E27FC236}">
                <a16:creationId xmlns:a16="http://schemas.microsoft.com/office/drawing/2014/main" id="{C9121948-18A5-CFE4-E592-77AF789FC95A}"/>
              </a:ext>
            </a:extLst>
          </p:cNvPr>
          <p:cNvSpPr txBox="1"/>
          <p:nvPr/>
        </p:nvSpPr>
        <p:spPr>
          <a:xfrm>
            <a:off x="192503" y="4183724"/>
            <a:ext cx="3637465" cy="461665"/>
          </a:xfrm>
          <a:prstGeom prst="rect">
            <a:avLst/>
          </a:prstGeom>
          <a:noFill/>
        </p:spPr>
        <p:txBody>
          <a:bodyPr wrap="square">
            <a:spAutoFit/>
          </a:bodyPr>
          <a:lstStyle/>
          <a:p>
            <a:r>
              <a:rPr lang="fr-FR" sz="2400" dirty="0">
                <a:solidFill>
                  <a:srgbClr val="0055A5"/>
                </a:solidFill>
              </a:rPr>
              <a:t>Je </a:t>
            </a:r>
            <a:r>
              <a:rPr lang="fr-FR" sz="2400" b="1" dirty="0">
                <a:solidFill>
                  <a:srgbClr val="0055A5"/>
                </a:solidFill>
              </a:rPr>
              <a:t>n’</a:t>
            </a:r>
            <a:r>
              <a:rPr lang="fr-FR" sz="2400" dirty="0">
                <a:solidFill>
                  <a:srgbClr val="0055A5"/>
                </a:solidFill>
              </a:rPr>
              <a:t>aide</a:t>
            </a:r>
            <a:r>
              <a:rPr lang="fr-FR" sz="2400" b="1" dirty="0">
                <a:solidFill>
                  <a:srgbClr val="0055A5"/>
                </a:solidFill>
              </a:rPr>
              <a:t> personne.</a:t>
            </a:r>
          </a:p>
        </p:txBody>
      </p:sp>
      <p:sp>
        <p:nvSpPr>
          <p:cNvPr id="15" name="TextBox 14">
            <a:extLst>
              <a:ext uri="{FF2B5EF4-FFF2-40B4-BE49-F238E27FC236}">
                <a16:creationId xmlns:a16="http://schemas.microsoft.com/office/drawing/2014/main" id="{1A94289D-50BA-BD38-534F-96DAE333BFDD}"/>
              </a:ext>
            </a:extLst>
          </p:cNvPr>
          <p:cNvSpPr txBox="1"/>
          <p:nvPr/>
        </p:nvSpPr>
        <p:spPr>
          <a:xfrm>
            <a:off x="192503" y="5469581"/>
            <a:ext cx="5129382" cy="461665"/>
          </a:xfrm>
          <a:prstGeom prst="rect">
            <a:avLst/>
          </a:prstGeom>
          <a:noFill/>
        </p:spPr>
        <p:txBody>
          <a:bodyPr wrap="square">
            <a:spAutoFit/>
          </a:bodyPr>
          <a:lstStyle/>
          <a:p>
            <a:r>
              <a:rPr lang="fr-FR" sz="2400" dirty="0">
                <a:solidFill>
                  <a:srgbClr val="0055A5"/>
                </a:solidFill>
              </a:rPr>
              <a:t>Nous </a:t>
            </a:r>
            <a:r>
              <a:rPr lang="fr-FR" sz="2400" b="1" dirty="0">
                <a:solidFill>
                  <a:srgbClr val="0055A5"/>
                </a:solidFill>
              </a:rPr>
              <a:t>n’</a:t>
            </a:r>
            <a:r>
              <a:rPr lang="fr-FR" sz="2400" dirty="0">
                <a:solidFill>
                  <a:srgbClr val="0055A5"/>
                </a:solidFill>
              </a:rPr>
              <a:t>allons</a:t>
            </a:r>
            <a:r>
              <a:rPr lang="fr-FR" sz="2400" b="1" dirty="0">
                <a:solidFill>
                  <a:srgbClr val="0055A5"/>
                </a:solidFill>
              </a:rPr>
              <a:t> </a:t>
            </a:r>
            <a:r>
              <a:rPr lang="fr-FR" sz="2400" dirty="0">
                <a:solidFill>
                  <a:srgbClr val="0055A5"/>
                </a:solidFill>
              </a:rPr>
              <a:t>dessiner </a:t>
            </a:r>
            <a:r>
              <a:rPr lang="fr-FR" sz="2400" b="1" dirty="0">
                <a:solidFill>
                  <a:srgbClr val="0055A5"/>
                </a:solidFill>
              </a:rPr>
              <a:t>personne</a:t>
            </a:r>
            <a:r>
              <a:rPr lang="fr-FR" sz="2400" dirty="0">
                <a:solidFill>
                  <a:srgbClr val="0055A5"/>
                </a:solidFill>
              </a:rPr>
              <a:t>.</a:t>
            </a:r>
          </a:p>
        </p:txBody>
      </p:sp>
      <p:sp>
        <p:nvSpPr>
          <p:cNvPr id="16" name="TextBox 15">
            <a:extLst>
              <a:ext uri="{FF2B5EF4-FFF2-40B4-BE49-F238E27FC236}">
                <a16:creationId xmlns:a16="http://schemas.microsoft.com/office/drawing/2014/main" id="{64CBE3FF-6926-79D8-93CF-176A30213442}"/>
              </a:ext>
            </a:extLst>
          </p:cNvPr>
          <p:cNvSpPr txBox="1"/>
          <p:nvPr/>
        </p:nvSpPr>
        <p:spPr>
          <a:xfrm>
            <a:off x="192503" y="4953859"/>
            <a:ext cx="8069179" cy="461665"/>
          </a:xfrm>
          <a:prstGeom prst="rect">
            <a:avLst/>
          </a:prstGeom>
          <a:noFill/>
        </p:spPr>
        <p:txBody>
          <a:bodyPr wrap="square">
            <a:spAutoFit/>
          </a:bodyPr>
          <a:lstStyle/>
          <a:p>
            <a:r>
              <a:rPr lang="en-GB" sz="2400" dirty="0">
                <a:solidFill>
                  <a:srgbClr val="0055A5"/>
                </a:solidFill>
              </a:rPr>
              <a:t>In two-verb structures, </a:t>
            </a:r>
            <a:r>
              <a:rPr lang="fr-FR" sz="2400" b="1" dirty="0">
                <a:solidFill>
                  <a:srgbClr val="0055A5"/>
                </a:solidFill>
              </a:rPr>
              <a:t>personne</a:t>
            </a:r>
            <a:r>
              <a:rPr lang="en-GB" sz="2400" b="1" dirty="0">
                <a:solidFill>
                  <a:srgbClr val="0055A5"/>
                </a:solidFill>
              </a:rPr>
              <a:t> </a:t>
            </a:r>
            <a:r>
              <a:rPr lang="en-GB" sz="2400" dirty="0">
                <a:solidFill>
                  <a:srgbClr val="0055A5"/>
                </a:solidFill>
              </a:rPr>
              <a:t>goes to the end.</a:t>
            </a:r>
          </a:p>
        </p:txBody>
      </p:sp>
      <p:sp>
        <p:nvSpPr>
          <p:cNvPr id="19" name="TextBox 18">
            <a:extLst>
              <a:ext uri="{FF2B5EF4-FFF2-40B4-BE49-F238E27FC236}">
                <a16:creationId xmlns:a16="http://schemas.microsoft.com/office/drawing/2014/main" id="{2754F23F-53C6-139A-8B8B-C212B4234F2B}"/>
              </a:ext>
            </a:extLst>
          </p:cNvPr>
          <p:cNvSpPr txBox="1"/>
          <p:nvPr/>
        </p:nvSpPr>
        <p:spPr>
          <a:xfrm>
            <a:off x="5149519" y="1785464"/>
            <a:ext cx="7022344" cy="461665"/>
          </a:xfrm>
          <a:prstGeom prst="rect">
            <a:avLst/>
          </a:prstGeom>
          <a:noFill/>
        </p:spPr>
        <p:txBody>
          <a:bodyPr wrap="square">
            <a:spAutoFit/>
          </a:bodyPr>
          <a:lstStyle/>
          <a:p>
            <a:r>
              <a:rPr lang="en-GB" sz="2400" dirty="0">
                <a:solidFill>
                  <a:srgbClr val="0055A5"/>
                </a:solidFill>
              </a:rPr>
              <a:t>She does </a:t>
            </a:r>
            <a:r>
              <a:rPr lang="en-GB" sz="2400" b="1" dirty="0">
                <a:solidFill>
                  <a:srgbClr val="0055A5"/>
                </a:solidFill>
              </a:rPr>
              <a:t>nothing</a:t>
            </a:r>
            <a:r>
              <a:rPr lang="en-GB" sz="2400" dirty="0">
                <a:solidFill>
                  <a:srgbClr val="0055A5"/>
                </a:solidFill>
              </a:rPr>
              <a:t>./She </a:t>
            </a:r>
            <a:r>
              <a:rPr lang="en-GB" sz="2400" b="1" dirty="0">
                <a:solidFill>
                  <a:srgbClr val="0055A5"/>
                </a:solidFill>
              </a:rPr>
              <a:t>doesn’t</a:t>
            </a:r>
            <a:r>
              <a:rPr lang="en-GB" sz="2400" dirty="0">
                <a:solidFill>
                  <a:srgbClr val="0055A5"/>
                </a:solidFill>
              </a:rPr>
              <a:t> do </a:t>
            </a:r>
            <a:r>
              <a:rPr lang="en-GB" sz="2400" b="1" dirty="0">
                <a:solidFill>
                  <a:srgbClr val="0055A5"/>
                </a:solidFill>
              </a:rPr>
              <a:t>anything</a:t>
            </a:r>
            <a:r>
              <a:rPr lang="fr-FR" sz="2400" dirty="0">
                <a:solidFill>
                  <a:srgbClr val="0055A5"/>
                </a:solidFill>
              </a:rPr>
              <a:t>.</a:t>
            </a:r>
          </a:p>
        </p:txBody>
      </p:sp>
      <p:sp>
        <p:nvSpPr>
          <p:cNvPr id="20" name="TextBox 19">
            <a:extLst>
              <a:ext uri="{FF2B5EF4-FFF2-40B4-BE49-F238E27FC236}">
                <a16:creationId xmlns:a16="http://schemas.microsoft.com/office/drawing/2014/main" id="{C68A935A-D3BC-F5D4-8E0F-2BFADF26ED23}"/>
              </a:ext>
            </a:extLst>
          </p:cNvPr>
          <p:cNvSpPr txBox="1"/>
          <p:nvPr/>
        </p:nvSpPr>
        <p:spPr>
          <a:xfrm>
            <a:off x="5149519" y="2347324"/>
            <a:ext cx="7022344" cy="830997"/>
          </a:xfrm>
          <a:prstGeom prst="rect">
            <a:avLst/>
          </a:prstGeom>
          <a:noFill/>
        </p:spPr>
        <p:txBody>
          <a:bodyPr wrap="square">
            <a:spAutoFit/>
          </a:bodyPr>
          <a:lstStyle/>
          <a:p>
            <a:r>
              <a:rPr lang="en-GB" sz="2400" dirty="0">
                <a:solidFill>
                  <a:srgbClr val="0055A5"/>
                </a:solidFill>
              </a:rPr>
              <a:t>The dog wants to eat </a:t>
            </a:r>
            <a:r>
              <a:rPr lang="en-GB" sz="2400" b="1" dirty="0">
                <a:solidFill>
                  <a:srgbClr val="0055A5"/>
                </a:solidFill>
              </a:rPr>
              <a:t>nothing</a:t>
            </a:r>
            <a:r>
              <a:rPr lang="en-GB" sz="2400" dirty="0">
                <a:solidFill>
                  <a:srgbClr val="0055A5"/>
                </a:solidFill>
              </a:rPr>
              <a:t>./</a:t>
            </a:r>
          </a:p>
          <a:p>
            <a:r>
              <a:rPr lang="en-GB" sz="2400" dirty="0">
                <a:solidFill>
                  <a:srgbClr val="0055A5"/>
                </a:solidFill>
              </a:rPr>
              <a:t>The dog </a:t>
            </a:r>
            <a:r>
              <a:rPr lang="en-GB" sz="2400" b="1" dirty="0">
                <a:solidFill>
                  <a:srgbClr val="0055A5"/>
                </a:solidFill>
              </a:rPr>
              <a:t>doesn’t </a:t>
            </a:r>
            <a:r>
              <a:rPr lang="en-GB" sz="2400" dirty="0">
                <a:solidFill>
                  <a:srgbClr val="0055A5"/>
                </a:solidFill>
              </a:rPr>
              <a:t>want to eat </a:t>
            </a:r>
            <a:r>
              <a:rPr lang="en-GB" sz="2400" b="1" dirty="0">
                <a:solidFill>
                  <a:srgbClr val="0055A5"/>
                </a:solidFill>
              </a:rPr>
              <a:t>anything</a:t>
            </a:r>
            <a:r>
              <a:rPr lang="en-GB" sz="2400" dirty="0">
                <a:solidFill>
                  <a:srgbClr val="0055A5"/>
                </a:solidFill>
              </a:rPr>
              <a:t>.</a:t>
            </a:r>
          </a:p>
        </p:txBody>
      </p:sp>
      <p:sp>
        <p:nvSpPr>
          <p:cNvPr id="21" name="TextBox 20">
            <a:extLst>
              <a:ext uri="{FF2B5EF4-FFF2-40B4-BE49-F238E27FC236}">
                <a16:creationId xmlns:a16="http://schemas.microsoft.com/office/drawing/2014/main" id="{97062D18-7A05-76B3-4B3A-64CCFCCB9892}"/>
              </a:ext>
            </a:extLst>
          </p:cNvPr>
          <p:cNvSpPr txBox="1"/>
          <p:nvPr/>
        </p:nvSpPr>
        <p:spPr>
          <a:xfrm>
            <a:off x="5149519" y="4183724"/>
            <a:ext cx="5630778" cy="461665"/>
          </a:xfrm>
          <a:prstGeom prst="rect">
            <a:avLst/>
          </a:prstGeom>
          <a:noFill/>
        </p:spPr>
        <p:txBody>
          <a:bodyPr wrap="square">
            <a:spAutoFit/>
          </a:bodyPr>
          <a:lstStyle/>
          <a:p>
            <a:r>
              <a:rPr lang="en-GB" sz="2400" dirty="0">
                <a:solidFill>
                  <a:srgbClr val="0055A5"/>
                </a:solidFill>
              </a:rPr>
              <a:t>I help </a:t>
            </a:r>
            <a:r>
              <a:rPr lang="en-GB" sz="2400" b="1" dirty="0">
                <a:solidFill>
                  <a:srgbClr val="0055A5"/>
                </a:solidFill>
              </a:rPr>
              <a:t>no one</a:t>
            </a:r>
            <a:r>
              <a:rPr lang="en-GB" sz="2400" dirty="0">
                <a:solidFill>
                  <a:srgbClr val="0055A5"/>
                </a:solidFill>
              </a:rPr>
              <a:t>./I </a:t>
            </a:r>
            <a:r>
              <a:rPr lang="en-GB" sz="2400" b="1" dirty="0">
                <a:solidFill>
                  <a:srgbClr val="0055A5"/>
                </a:solidFill>
              </a:rPr>
              <a:t>don’t</a:t>
            </a:r>
            <a:r>
              <a:rPr lang="en-GB" sz="2400" dirty="0">
                <a:solidFill>
                  <a:srgbClr val="0055A5"/>
                </a:solidFill>
              </a:rPr>
              <a:t> help </a:t>
            </a:r>
            <a:r>
              <a:rPr lang="en-GB" sz="2400" b="1" dirty="0">
                <a:solidFill>
                  <a:srgbClr val="0055A5"/>
                </a:solidFill>
              </a:rPr>
              <a:t>anyone</a:t>
            </a:r>
            <a:r>
              <a:rPr lang="en-GB" sz="2400" dirty="0">
                <a:solidFill>
                  <a:srgbClr val="0055A5"/>
                </a:solidFill>
              </a:rPr>
              <a:t>.</a:t>
            </a:r>
            <a:endParaRPr lang="en-GB" sz="2400" b="1" dirty="0">
              <a:solidFill>
                <a:srgbClr val="0055A5"/>
              </a:solidFill>
            </a:endParaRPr>
          </a:p>
        </p:txBody>
      </p:sp>
      <p:sp>
        <p:nvSpPr>
          <p:cNvPr id="22" name="TextBox 21">
            <a:extLst>
              <a:ext uri="{FF2B5EF4-FFF2-40B4-BE49-F238E27FC236}">
                <a16:creationId xmlns:a16="http://schemas.microsoft.com/office/drawing/2014/main" id="{E9F4AB2F-76D2-1A97-4588-900CB519D91B}"/>
              </a:ext>
            </a:extLst>
          </p:cNvPr>
          <p:cNvSpPr txBox="1"/>
          <p:nvPr/>
        </p:nvSpPr>
        <p:spPr>
          <a:xfrm>
            <a:off x="5149519" y="5469581"/>
            <a:ext cx="6677612" cy="830997"/>
          </a:xfrm>
          <a:prstGeom prst="rect">
            <a:avLst/>
          </a:prstGeom>
          <a:noFill/>
        </p:spPr>
        <p:txBody>
          <a:bodyPr wrap="square">
            <a:spAutoFit/>
          </a:bodyPr>
          <a:lstStyle/>
          <a:p>
            <a:r>
              <a:rPr lang="en-GB" sz="2400" dirty="0">
                <a:solidFill>
                  <a:srgbClr val="0055A5"/>
                </a:solidFill>
              </a:rPr>
              <a:t>We are going to draw </a:t>
            </a:r>
            <a:r>
              <a:rPr lang="en-GB" sz="2400" b="1" dirty="0">
                <a:solidFill>
                  <a:srgbClr val="0055A5"/>
                </a:solidFill>
              </a:rPr>
              <a:t>no one</a:t>
            </a:r>
            <a:r>
              <a:rPr lang="en-GB" sz="2400" dirty="0">
                <a:solidFill>
                  <a:srgbClr val="0055A5"/>
                </a:solidFill>
              </a:rPr>
              <a:t>./</a:t>
            </a:r>
          </a:p>
          <a:p>
            <a:r>
              <a:rPr lang="en-GB" sz="2400" dirty="0">
                <a:solidFill>
                  <a:srgbClr val="0055A5"/>
                </a:solidFill>
              </a:rPr>
              <a:t>We </a:t>
            </a:r>
            <a:r>
              <a:rPr lang="en-GB" sz="2400" b="1" dirty="0">
                <a:solidFill>
                  <a:srgbClr val="0055A5"/>
                </a:solidFill>
              </a:rPr>
              <a:t>aren’t</a:t>
            </a:r>
            <a:r>
              <a:rPr lang="en-GB" sz="2400" dirty="0">
                <a:solidFill>
                  <a:srgbClr val="0055A5"/>
                </a:solidFill>
              </a:rPr>
              <a:t> going to draw </a:t>
            </a:r>
            <a:r>
              <a:rPr lang="en-GB" sz="2400" b="1" dirty="0">
                <a:solidFill>
                  <a:srgbClr val="0055A5"/>
                </a:solidFill>
              </a:rPr>
              <a:t>anyone</a:t>
            </a:r>
            <a:r>
              <a:rPr lang="fr-FR" sz="2400" b="1" dirty="0">
                <a:solidFill>
                  <a:srgbClr val="0055A5"/>
                </a:solidFill>
              </a:rPr>
              <a:t>.</a:t>
            </a:r>
          </a:p>
        </p:txBody>
      </p:sp>
      <p:sp>
        <p:nvSpPr>
          <p:cNvPr id="2" name="Rounded Rectangle 46">
            <a:extLst>
              <a:ext uri="{FF2B5EF4-FFF2-40B4-BE49-F238E27FC236}">
                <a16:creationId xmlns:a16="http://schemas.microsoft.com/office/drawing/2014/main" id="{E402C644-4750-82BE-F2EA-393A07B44249}"/>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grammaire</a:t>
            </a:r>
          </a:p>
        </p:txBody>
      </p:sp>
      <p:pic>
        <p:nvPicPr>
          <p:cNvPr id="8" name="Picture 7" descr="Icon&#10;&#10;Description automatically generated">
            <a:extLst>
              <a:ext uri="{FF2B5EF4-FFF2-40B4-BE49-F238E27FC236}">
                <a16:creationId xmlns:a16="http://schemas.microsoft.com/office/drawing/2014/main" id="{239DCD14-74FF-2A32-A6A0-0DB188BF3B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4613"/>
          <a:stretch/>
        </p:blipFill>
        <p:spPr>
          <a:xfrm>
            <a:off x="10717182" y="4830702"/>
            <a:ext cx="999005" cy="1100541"/>
          </a:xfrm>
          <a:prstGeom prst="rect">
            <a:avLst/>
          </a:prstGeom>
        </p:spPr>
      </p:pic>
    </p:spTree>
    <p:extLst>
      <p:ext uri="{BB962C8B-B14F-4D97-AF65-F5344CB8AC3E}">
        <p14:creationId xmlns:p14="http://schemas.microsoft.com/office/powerpoint/2010/main" val="339680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P spid="13" grpId="0"/>
      <p:bldP spid="15" grpId="0"/>
      <p:bldP spid="16" grpId="0"/>
      <p:bldP spid="19" grpId="0"/>
      <p:bldP spid="20" grpId="0"/>
      <p:bldP spid="21" grpId="0"/>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64FB42-9532-5718-A15A-A94391927A92}"/>
              </a:ext>
            </a:extLst>
          </p:cNvPr>
          <p:cNvSpPr>
            <a:spLocks noGrp="1"/>
          </p:cNvSpPr>
          <p:nvPr>
            <p:ph type="title"/>
          </p:nvPr>
        </p:nvSpPr>
        <p:spPr/>
        <p:txBody>
          <a:bodyPr/>
          <a:lstStyle/>
          <a:p>
            <a:r>
              <a:rPr lang="fr-FR" dirty="0"/>
              <a:t>Une </a:t>
            </a:r>
            <a:r>
              <a:rPr lang="fr-FR"/>
              <a:t>nouvelle vie</a:t>
            </a:r>
            <a:endParaRPr lang="fr-FR" dirty="0"/>
          </a:p>
        </p:txBody>
      </p:sp>
      <p:sp>
        <p:nvSpPr>
          <p:cNvPr id="4" name="TextBox 3">
            <a:extLst>
              <a:ext uri="{FF2B5EF4-FFF2-40B4-BE49-F238E27FC236}">
                <a16:creationId xmlns:a16="http://schemas.microsoft.com/office/drawing/2014/main" id="{473CDDFC-E133-8859-D868-7CB6230C577A}"/>
              </a:ext>
            </a:extLst>
          </p:cNvPr>
          <p:cNvSpPr txBox="1"/>
          <p:nvPr/>
        </p:nvSpPr>
        <p:spPr>
          <a:xfrm>
            <a:off x="4400674" y="161496"/>
            <a:ext cx="528582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5A4"/>
                </a:solidFill>
                <a:effectLst/>
                <a:uLnTx/>
                <a:uFillTx/>
                <a:latin typeface="Century Gothic"/>
                <a:ea typeface="+mn-ea"/>
                <a:cs typeface="+mn-cs"/>
              </a:rPr>
              <a:t>Jean parle de sa nouvelle vie en France.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5A4"/>
                </a:solidFill>
                <a:effectLst/>
                <a:uLnTx/>
                <a:uFillTx/>
                <a:latin typeface="Century Gothic"/>
                <a:ea typeface="+mn-ea"/>
                <a:cs typeface="+mn-cs"/>
              </a:rPr>
              <a:t>Écoute et compl</a:t>
            </a:r>
            <a:r>
              <a:rPr kumimoji="0" lang="fr-FR" sz="2000" b="0"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rPr>
              <a:t>ète les phrases.</a:t>
            </a:r>
            <a:endParaRPr kumimoji="0" lang="fr-FR" sz="2000" b="0" i="0" u="none" strike="noStrike" kern="1200" cap="none" spc="0" normalizeH="0" baseline="0" noProof="0" dirty="0">
              <a:ln>
                <a:noFill/>
              </a:ln>
              <a:solidFill>
                <a:srgbClr val="0055A4"/>
              </a:solidFill>
              <a:effectLst/>
              <a:uLnTx/>
              <a:uFillTx/>
              <a:latin typeface="Century Gothic"/>
              <a:ea typeface="+mn-ea"/>
              <a:cs typeface="+mn-cs"/>
            </a:endParaRPr>
          </a:p>
        </p:txBody>
      </p:sp>
      <p:graphicFrame>
        <p:nvGraphicFramePr>
          <p:cNvPr id="7" name="Table 7">
            <a:extLst>
              <a:ext uri="{FF2B5EF4-FFF2-40B4-BE49-F238E27FC236}">
                <a16:creationId xmlns:a16="http://schemas.microsoft.com/office/drawing/2014/main" id="{1EF4C6C4-EE69-4F57-C9D4-C90CE4CD7733}"/>
              </a:ext>
            </a:extLst>
          </p:cNvPr>
          <p:cNvGraphicFramePr>
            <a:graphicFrameLocks noGrp="1"/>
          </p:cNvGraphicFramePr>
          <p:nvPr/>
        </p:nvGraphicFramePr>
        <p:xfrm>
          <a:off x="298061" y="1032628"/>
          <a:ext cx="11668734" cy="5063482"/>
        </p:xfrm>
        <a:graphic>
          <a:graphicData uri="http://schemas.openxmlformats.org/drawingml/2006/table">
            <a:tbl>
              <a:tblPr firstRow="1" bandRow="1">
                <a:tableStyleId>{5C22544A-7EE6-4342-B048-85BDC9FD1C3A}</a:tableStyleId>
              </a:tblPr>
              <a:tblGrid>
                <a:gridCol w="720000">
                  <a:extLst>
                    <a:ext uri="{9D8B030D-6E8A-4147-A177-3AD203B41FA5}">
                      <a16:colId xmlns:a16="http://schemas.microsoft.com/office/drawing/2014/main" val="690694885"/>
                    </a:ext>
                  </a:extLst>
                </a:gridCol>
                <a:gridCol w="2987644">
                  <a:extLst>
                    <a:ext uri="{9D8B030D-6E8A-4147-A177-3AD203B41FA5}">
                      <a16:colId xmlns:a16="http://schemas.microsoft.com/office/drawing/2014/main" val="1678633988"/>
                    </a:ext>
                  </a:extLst>
                </a:gridCol>
                <a:gridCol w="3831512">
                  <a:extLst>
                    <a:ext uri="{9D8B030D-6E8A-4147-A177-3AD203B41FA5}">
                      <a16:colId xmlns:a16="http://schemas.microsoft.com/office/drawing/2014/main" val="513172723"/>
                    </a:ext>
                  </a:extLst>
                </a:gridCol>
                <a:gridCol w="3409578">
                  <a:extLst>
                    <a:ext uri="{9D8B030D-6E8A-4147-A177-3AD203B41FA5}">
                      <a16:colId xmlns:a16="http://schemas.microsoft.com/office/drawing/2014/main" val="4042852009"/>
                    </a:ext>
                  </a:extLst>
                </a:gridCol>
                <a:gridCol w="720000">
                  <a:extLst>
                    <a:ext uri="{9D8B030D-6E8A-4147-A177-3AD203B41FA5}">
                      <a16:colId xmlns:a16="http://schemas.microsoft.com/office/drawing/2014/main" val="443793251"/>
                    </a:ext>
                  </a:extLst>
                </a:gridCol>
              </a:tblGrid>
              <a:tr h="790102">
                <a:tc>
                  <a:txBody>
                    <a:bodyPr/>
                    <a:lstStyle/>
                    <a:p>
                      <a:r>
                        <a:rPr lang="fr-FR" sz="2000" dirty="0">
                          <a:latin typeface="+mn-lt"/>
                        </a:rPr>
                        <a:t>Q</a:t>
                      </a:r>
                    </a:p>
                  </a:txBody>
                  <a:tcPr anchor="ctr"/>
                </a:tc>
                <a:tc>
                  <a:txBody>
                    <a:bodyPr/>
                    <a:lstStyle/>
                    <a:p>
                      <a:pPr algn="ctr"/>
                      <a:r>
                        <a:rPr lang="fr-FR" sz="2000" dirty="0">
                          <a:solidFill>
                            <a:schemeClr val="bg1"/>
                          </a:solidFill>
                          <a:latin typeface="+mn-lt"/>
                        </a:rPr>
                        <a:t>verbe</a:t>
                      </a:r>
                    </a:p>
                  </a:txBody>
                  <a:tcPr anchor="ctr"/>
                </a:tc>
                <a:tc>
                  <a:txBody>
                    <a:bodyPr/>
                    <a:lstStyle/>
                    <a:p>
                      <a:r>
                        <a:rPr lang="fr-FR" sz="2000" dirty="0">
                          <a:solidFill>
                            <a:schemeClr val="bg1"/>
                          </a:solidFill>
                          <a:latin typeface="+mn-lt"/>
                        </a:rPr>
                        <a:t>A</a:t>
                      </a:r>
                    </a:p>
                  </a:txBody>
                  <a:tcPr anchor="ctr"/>
                </a:tc>
                <a:tc>
                  <a:txBody>
                    <a:bodyPr/>
                    <a:lstStyle/>
                    <a:p>
                      <a:r>
                        <a:rPr lang="fr-FR" sz="2000" dirty="0">
                          <a:solidFill>
                            <a:schemeClr val="bg1"/>
                          </a:solidFill>
                          <a:latin typeface="+mn-lt"/>
                        </a:rPr>
                        <a:t>B</a:t>
                      </a:r>
                    </a:p>
                  </a:txBody>
                  <a:tcPr anchor="ctr"/>
                </a:tc>
                <a:tc>
                  <a:txBody>
                    <a:bodyPr/>
                    <a:lstStyle/>
                    <a:p>
                      <a:r>
                        <a:rPr lang="fr-FR" sz="2000" dirty="0">
                          <a:solidFill>
                            <a:schemeClr val="bg1"/>
                          </a:solidFill>
                          <a:latin typeface="+mn-lt"/>
                        </a:rPr>
                        <a:t>R</a:t>
                      </a:r>
                    </a:p>
                  </a:txBody>
                  <a:tcPr anchor="ctr"/>
                </a:tc>
                <a:extLst>
                  <a:ext uri="{0D108BD9-81ED-4DB2-BD59-A6C34878D82A}">
                    <a16:rowId xmlns:a16="http://schemas.microsoft.com/office/drawing/2014/main" val="3428604664"/>
                  </a:ext>
                </a:extLst>
              </a:tr>
              <a:tr h="844219">
                <a:tc>
                  <a:txBody>
                    <a:bodyPr/>
                    <a:lstStyle/>
                    <a:p>
                      <a:endParaRPr lang="fr-FR" sz="2000">
                        <a:latin typeface="+mn-lt"/>
                      </a:endParaRPr>
                    </a:p>
                  </a:txBody>
                  <a:tcPr anchor="ctr">
                    <a:solidFill>
                      <a:srgbClr val="BADEFF"/>
                    </a:solidFill>
                  </a:tcPr>
                </a:tc>
                <a:tc>
                  <a:txBody>
                    <a:bodyPr/>
                    <a:lstStyle/>
                    <a:p>
                      <a:r>
                        <a:rPr lang="fr-FR" sz="2000" dirty="0">
                          <a:solidFill>
                            <a:srgbClr val="0055A5"/>
                          </a:solidFill>
                          <a:latin typeface="+mn-lt"/>
                        </a:rPr>
                        <a:t>Je ne mange</a:t>
                      </a:r>
                    </a:p>
                  </a:txBody>
                  <a:tcPr anchor="ctr">
                    <a:solidFill>
                      <a:srgbClr val="BADEFF"/>
                    </a:solidFill>
                  </a:tcPr>
                </a:tc>
                <a:tc>
                  <a:txBody>
                    <a:bodyPr/>
                    <a:lstStyle/>
                    <a:p>
                      <a:r>
                        <a:rPr lang="fr-FR" sz="2000" dirty="0">
                          <a:solidFill>
                            <a:srgbClr val="0055A5"/>
                          </a:solidFill>
                          <a:latin typeface="+mn-lt"/>
                        </a:rPr>
                        <a:t>rien le matin</a:t>
                      </a:r>
                    </a:p>
                  </a:txBody>
                  <a:tcPr anchor="ctr">
                    <a:solidFill>
                      <a:srgbClr val="BADEFF"/>
                    </a:solidFill>
                  </a:tcPr>
                </a:tc>
                <a:tc>
                  <a:txBody>
                    <a:bodyPr/>
                    <a:lstStyle/>
                    <a:p>
                      <a:r>
                        <a:rPr lang="fr-FR" sz="2000" dirty="0">
                          <a:solidFill>
                            <a:srgbClr val="0055A5"/>
                          </a:solidFill>
                          <a:latin typeface="+mn-lt"/>
                        </a:rPr>
                        <a:t>le matin</a:t>
                      </a:r>
                    </a:p>
                  </a:txBody>
                  <a:tcPr anchor="ctr">
                    <a:solidFill>
                      <a:srgbClr val="BADEFF"/>
                    </a:solidFill>
                  </a:tcPr>
                </a:tc>
                <a:tc>
                  <a:txBody>
                    <a:bodyPr/>
                    <a:lstStyle/>
                    <a:p>
                      <a:endParaRPr lang="fr-FR" sz="2000" dirty="0">
                        <a:latin typeface="+mn-lt"/>
                      </a:endParaRPr>
                    </a:p>
                  </a:txBody>
                  <a:tcPr anchor="ctr">
                    <a:solidFill>
                      <a:srgbClr val="BADEFF"/>
                    </a:solidFill>
                  </a:tcPr>
                </a:tc>
                <a:extLst>
                  <a:ext uri="{0D108BD9-81ED-4DB2-BD59-A6C34878D82A}">
                    <a16:rowId xmlns:a16="http://schemas.microsoft.com/office/drawing/2014/main" val="2526945016"/>
                  </a:ext>
                </a:extLst>
              </a:tr>
              <a:tr h="844219">
                <a:tc>
                  <a:txBody>
                    <a:bodyPr/>
                    <a:lstStyle/>
                    <a:p>
                      <a:endParaRPr lang="fr-FR" sz="2000">
                        <a:latin typeface="+mn-lt"/>
                      </a:endParaRPr>
                    </a:p>
                  </a:txBody>
                  <a:tcPr anchor="ctr">
                    <a:solidFill>
                      <a:srgbClr val="FFF6D4"/>
                    </a:solidFill>
                  </a:tcPr>
                </a:tc>
                <a:tc>
                  <a:txBody>
                    <a:bodyPr/>
                    <a:lstStyle/>
                    <a:p>
                      <a:r>
                        <a:rPr lang="fr-FR" sz="2000" dirty="0">
                          <a:solidFill>
                            <a:srgbClr val="0055A5"/>
                          </a:solidFill>
                          <a:latin typeface="+mn-lt"/>
                        </a:rPr>
                        <a:t>Je lis</a:t>
                      </a:r>
                    </a:p>
                  </a:txBody>
                  <a:tcPr anchor="ctr">
                    <a:solidFill>
                      <a:srgbClr val="FFF6D4"/>
                    </a:solidFill>
                  </a:tcPr>
                </a:tc>
                <a:tc>
                  <a:txBody>
                    <a:bodyPr/>
                    <a:lstStyle/>
                    <a:p>
                      <a:r>
                        <a:rPr lang="fr-FR" sz="2000" dirty="0">
                          <a:solidFill>
                            <a:srgbClr val="0055A5"/>
                          </a:solidFill>
                          <a:latin typeface="+mn-lt"/>
                        </a:rPr>
                        <a:t>rien en ce moment</a:t>
                      </a:r>
                    </a:p>
                  </a:txBody>
                  <a:tcPr anchor="ctr">
                    <a:solidFill>
                      <a:srgbClr val="FFF6D4"/>
                    </a:solidFill>
                  </a:tcPr>
                </a:tc>
                <a:tc>
                  <a:txBody>
                    <a:bodyPr/>
                    <a:lstStyle/>
                    <a:p>
                      <a:r>
                        <a:rPr lang="fr-FR" sz="2000" dirty="0">
                          <a:solidFill>
                            <a:srgbClr val="0055A5"/>
                          </a:solidFill>
                          <a:latin typeface="+mn-lt"/>
                        </a:rPr>
                        <a:t>un livre français en ce moment</a:t>
                      </a:r>
                    </a:p>
                  </a:txBody>
                  <a:tcPr anchor="ctr">
                    <a:solidFill>
                      <a:srgbClr val="FFF6D4"/>
                    </a:solidFill>
                  </a:tcPr>
                </a:tc>
                <a:tc>
                  <a:txBody>
                    <a:bodyPr/>
                    <a:lstStyle/>
                    <a:p>
                      <a:endParaRPr lang="fr-FR" sz="2000" dirty="0">
                        <a:latin typeface="+mn-lt"/>
                      </a:endParaRPr>
                    </a:p>
                  </a:txBody>
                  <a:tcPr anchor="ctr">
                    <a:solidFill>
                      <a:srgbClr val="FFF6D4"/>
                    </a:solidFill>
                  </a:tcPr>
                </a:tc>
                <a:extLst>
                  <a:ext uri="{0D108BD9-81ED-4DB2-BD59-A6C34878D82A}">
                    <a16:rowId xmlns:a16="http://schemas.microsoft.com/office/drawing/2014/main" val="1821743793"/>
                  </a:ext>
                </a:extLst>
              </a:tr>
              <a:tr h="896504">
                <a:tc>
                  <a:txBody>
                    <a:bodyPr/>
                    <a:lstStyle/>
                    <a:p>
                      <a:endParaRPr lang="fr-FR" sz="2000">
                        <a:latin typeface="+mn-lt"/>
                      </a:endParaRPr>
                    </a:p>
                  </a:txBody>
                  <a:tcPr anchor="ctr">
                    <a:solidFill>
                      <a:srgbClr val="BADEFF"/>
                    </a:solidFill>
                  </a:tcPr>
                </a:tc>
                <a:tc>
                  <a:txBody>
                    <a:bodyPr/>
                    <a:lstStyle/>
                    <a:p>
                      <a:r>
                        <a:rPr lang="fr-FR" sz="2000" dirty="0">
                          <a:solidFill>
                            <a:srgbClr val="0055A5"/>
                          </a:solidFill>
                          <a:latin typeface="+mn-lt"/>
                        </a:rPr>
                        <a:t>Je ne connais</a:t>
                      </a:r>
                    </a:p>
                  </a:txBody>
                  <a:tcPr anchor="ctr">
                    <a:solidFill>
                      <a:srgbClr val="BADEFF"/>
                    </a:solidFill>
                  </a:tcPr>
                </a:tc>
                <a:tc>
                  <a:txBody>
                    <a:bodyPr/>
                    <a:lstStyle/>
                    <a:p>
                      <a:r>
                        <a:rPr lang="fr-FR" sz="2000" dirty="0">
                          <a:solidFill>
                            <a:srgbClr val="0055A5"/>
                          </a:solidFill>
                          <a:latin typeface="+mn-lt"/>
                        </a:rPr>
                        <a:t>personne dans cette école</a:t>
                      </a:r>
                    </a:p>
                  </a:txBody>
                  <a:tcPr anchor="ctr">
                    <a:solidFill>
                      <a:srgbClr val="BADEFF"/>
                    </a:solidFill>
                  </a:tcPr>
                </a:tc>
                <a:tc>
                  <a:txBody>
                    <a:bodyPr/>
                    <a:lstStyle/>
                    <a:p>
                      <a:r>
                        <a:rPr lang="fr-FR" sz="2000" dirty="0">
                          <a:solidFill>
                            <a:srgbClr val="0055A5"/>
                          </a:solidFill>
                          <a:latin typeface="+mn-lt"/>
                        </a:rPr>
                        <a:t>une personne dans cette école</a:t>
                      </a:r>
                    </a:p>
                  </a:txBody>
                  <a:tcPr anchor="ctr">
                    <a:solidFill>
                      <a:srgbClr val="BADEFF"/>
                    </a:solidFill>
                  </a:tcPr>
                </a:tc>
                <a:tc>
                  <a:txBody>
                    <a:bodyPr/>
                    <a:lstStyle/>
                    <a:p>
                      <a:endParaRPr lang="fr-FR" sz="2000" dirty="0">
                        <a:latin typeface="+mn-lt"/>
                      </a:endParaRPr>
                    </a:p>
                  </a:txBody>
                  <a:tcPr anchor="ctr">
                    <a:solidFill>
                      <a:srgbClr val="BADEFF"/>
                    </a:solidFill>
                  </a:tcPr>
                </a:tc>
                <a:extLst>
                  <a:ext uri="{0D108BD9-81ED-4DB2-BD59-A6C34878D82A}">
                    <a16:rowId xmlns:a16="http://schemas.microsoft.com/office/drawing/2014/main" val="4048768442"/>
                  </a:ext>
                </a:extLst>
              </a:tr>
              <a:tr h="844219">
                <a:tc>
                  <a:txBody>
                    <a:bodyPr/>
                    <a:lstStyle/>
                    <a:p>
                      <a:endParaRPr lang="fr-FR" sz="2000">
                        <a:latin typeface="+mn-lt"/>
                      </a:endParaRPr>
                    </a:p>
                  </a:txBody>
                  <a:tcPr anchor="ctr">
                    <a:solidFill>
                      <a:srgbClr val="FFF6D4"/>
                    </a:solidFill>
                  </a:tcPr>
                </a:tc>
                <a:tc>
                  <a:txBody>
                    <a:bodyPr/>
                    <a:lstStyle/>
                    <a:p>
                      <a:r>
                        <a:rPr lang="fr-FR" sz="2000" dirty="0">
                          <a:solidFill>
                            <a:srgbClr val="0055A5"/>
                          </a:solidFill>
                          <a:latin typeface="+mn-lt"/>
                        </a:rPr>
                        <a:t>Je rencontre</a:t>
                      </a:r>
                    </a:p>
                  </a:txBody>
                  <a:tcPr anchor="ctr">
                    <a:solidFill>
                      <a:srgbClr val="FFF6D4"/>
                    </a:solidFill>
                  </a:tcPr>
                </a:tc>
                <a:tc>
                  <a:txBody>
                    <a:bodyPr/>
                    <a:lstStyle/>
                    <a:p>
                      <a:r>
                        <a:rPr lang="fr-FR" sz="2000" dirty="0">
                          <a:solidFill>
                            <a:srgbClr val="0055A5"/>
                          </a:solidFill>
                          <a:latin typeface="+mn-lt"/>
                        </a:rPr>
                        <a:t>personne à la piscine</a:t>
                      </a:r>
                    </a:p>
                  </a:txBody>
                  <a:tcPr anchor="ctr">
                    <a:solidFill>
                      <a:srgbClr val="FFF6D4"/>
                    </a:solidFill>
                  </a:tcPr>
                </a:tc>
                <a:tc>
                  <a:txBody>
                    <a:bodyPr/>
                    <a:lstStyle/>
                    <a:p>
                      <a:r>
                        <a:rPr lang="fr-FR" sz="2000" dirty="0">
                          <a:solidFill>
                            <a:srgbClr val="0055A5"/>
                          </a:solidFill>
                          <a:latin typeface="+mn-lt"/>
                        </a:rPr>
                        <a:t>des gens à la piscine</a:t>
                      </a:r>
                    </a:p>
                  </a:txBody>
                  <a:tcPr anchor="ctr">
                    <a:solidFill>
                      <a:srgbClr val="FFF6D4"/>
                    </a:solidFill>
                  </a:tcPr>
                </a:tc>
                <a:tc>
                  <a:txBody>
                    <a:bodyPr/>
                    <a:lstStyle/>
                    <a:p>
                      <a:endParaRPr lang="fr-FR" sz="2000" dirty="0">
                        <a:latin typeface="+mn-lt"/>
                      </a:endParaRPr>
                    </a:p>
                  </a:txBody>
                  <a:tcPr anchor="ctr">
                    <a:solidFill>
                      <a:srgbClr val="FFF6D4"/>
                    </a:solidFill>
                  </a:tcPr>
                </a:tc>
                <a:extLst>
                  <a:ext uri="{0D108BD9-81ED-4DB2-BD59-A6C34878D82A}">
                    <a16:rowId xmlns:a16="http://schemas.microsoft.com/office/drawing/2014/main" val="393802886"/>
                  </a:ext>
                </a:extLst>
              </a:tr>
              <a:tr h="844219">
                <a:tc>
                  <a:txBody>
                    <a:bodyPr/>
                    <a:lstStyle/>
                    <a:p>
                      <a:endParaRPr lang="fr-FR" sz="2000">
                        <a:latin typeface="+mn-lt"/>
                      </a:endParaRPr>
                    </a:p>
                  </a:txBody>
                  <a:tcPr anchor="ctr">
                    <a:solidFill>
                      <a:srgbClr val="BADEFF"/>
                    </a:solidFill>
                  </a:tcPr>
                </a:tc>
                <a:tc>
                  <a:txBody>
                    <a:bodyPr/>
                    <a:lstStyle/>
                    <a:p>
                      <a:r>
                        <a:rPr lang="fr-FR" sz="2000" dirty="0">
                          <a:solidFill>
                            <a:srgbClr val="0055A5"/>
                          </a:solidFill>
                          <a:latin typeface="+mn-lt"/>
                        </a:rPr>
                        <a:t>Je dessine</a:t>
                      </a:r>
                    </a:p>
                  </a:txBody>
                  <a:tcPr anchor="ctr">
                    <a:solidFill>
                      <a:srgbClr val="BADEFF"/>
                    </a:solidFill>
                  </a:tcPr>
                </a:tc>
                <a:tc>
                  <a:txBody>
                    <a:bodyPr/>
                    <a:lstStyle/>
                    <a:p>
                      <a:r>
                        <a:rPr lang="fr-FR" sz="2000" dirty="0">
                          <a:solidFill>
                            <a:srgbClr val="0055A5"/>
                          </a:solidFill>
                          <a:latin typeface="+mn-lt"/>
                        </a:rPr>
                        <a:t>rien dans le parc</a:t>
                      </a:r>
                    </a:p>
                  </a:txBody>
                  <a:tcPr anchor="ctr">
                    <a:solidFill>
                      <a:srgbClr val="BADEFF"/>
                    </a:solidFill>
                  </a:tcPr>
                </a:tc>
                <a:tc>
                  <a:txBody>
                    <a:bodyPr/>
                    <a:lstStyle/>
                    <a:p>
                      <a:r>
                        <a:rPr lang="fr-FR" sz="2000" dirty="0">
                          <a:solidFill>
                            <a:srgbClr val="0055A5"/>
                          </a:solidFill>
                          <a:latin typeface="+mn-lt"/>
                        </a:rPr>
                        <a:t>les oiseaux dans le parc</a:t>
                      </a:r>
                    </a:p>
                  </a:txBody>
                  <a:tcPr anchor="ctr">
                    <a:solidFill>
                      <a:srgbClr val="BADEFF"/>
                    </a:solidFill>
                  </a:tcPr>
                </a:tc>
                <a:tc>
                  <a:txBody>
                    <a:bodyPr/>
                    <a:lstStyle/>
                    <a:p>
                      <a:endParaRPr lang="fr-FR" sz="2000" dirty="0">
                        <a:latin typeface="+mn-lt"/>
                      </a:endParaRPr>
                    </a:p>
                  </a:txBody>
                  <a:tcPr anchor="ctr">
                    <a:solidFill>
                      <a:srgbClr val="BADEFF"/>
                    </a:solidFill>
                  </a:tcPr>
                </a:tc>
                <a:extLst>
                  <a:ext uri="{0D108BD9-81ED-4DB2-BD59-A6C34878D82A}">
                    <a16:rowId xmlns:a16="http://schemas.microsoft.com/office/drawing/2014/main" val="3089610173"/>
                  </a:ext>
                </a:extLst>
              </a:tr>
            </a:tbl>
          </a:graphicData>
        </a:graphic>
      </p:graphicFrame>
      <p:pic>
        <p:nvPicPr>
          <p:cNvPr id="5" name="Picture 4" descr="green checkmark">
            <a:extLst>
              <a:ext uri="{FF2B5EF4-FFF2-40B4-BE49-F238E27FC236}">
                <a16:creationId xmlns:a16="http://schemas.microsoft.com/office/drawing/2014/main" id="{2263A319-505F-AB71-CE3D-4335C80EFA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6155" y="2020473"/>
            <a:ext cx="478860" cy="498813"/>
          </a:xfrm>
          <a:prstGeom prst="rect">
            <a:avLst/>
          </a:prstGeom>
        </p:spPr>
      </p:pic>
      <p:sp>
        <p:nvSpPr>
          <p:cNvPr id="6" name="Rectangle 5">
            <a:extLst>
              <a:ext uri="{FF2B5EF4-FFF2-40B4-BE49-F238E27FC236}">
                <a16:creationId xmlns:a16="http://schemas.microsoft.com/office/drawing/2014/main" id="{B691678D-1A2B-1674-DB07-139787C72118}"/>
              </a:ext>
            </a:extLst>
          </p:cNvPr>
          <p:cNvSpPr/>
          <p:nvPr/>
        </p:nvSpPr>
        <p:spPr>
          <a:xfrm>
            <a:off x="1051114" y="2048543"/>
            <a:ext cx="2729578" cy="351666"/>
          </a:xfrm>
          <a:prstGeom prst="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55A5"/>
                </a:solidFill>
                <a:effectLst/>
                <a:uLnTx/>
                <a:uFillTx/>
                <a:latin typeface="Century Gothic"/>
                <a:ea typeface="+mn-ea"/>
                <a:cs typeface="+mn-cs"/>
              </a:rPr>
              <a:t>eat</a:t>
            </a:r>
          </a:p>
        </p:txBody>
      </p:sp>
      <p:sp>
        <p:nvSpPr>
          <p:cNvPr id="8" name="Rectangle: Rounded Corners 7">
            <a:hlinkClick r:id="" action="ppaction://noaction">
              <a:snd r:embed="rId4" name="je ne mange beep.wav"/>
            </a:hlinkClick>
            <a:extLst>
              <a:ext uri="{FF2B5EF4-FFF2-40B4-BE49-F238E27FC236}">
                <a16:creationId xmlns:a16="http://schemas.microsoft.com/office/drawing/2014/main" id="{7A3B4318-1439-184F-4436-D57DD3991D9A}"/>
              </a:ext>
            </a:extLst>
          </p:cNvPr>
          <p:cNvSpPr/>
          <p:nvPr/>
        </p:nvSpPr>
        <p:spPr>
          <a:xfrm>
            <a:off x="360175" y="2020473"/>
            <a:ext cx="517459" cy="505724"/>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1</a:t>
            </a:r>
          </a:p>
        </p:txBody>
      </p:sp>
      <p:sp>
        <p:nvSpPr>
          <p:cNvPr id="18" name="Rectangle: Rounded Corners 17">
            <a:hlinkClick r:id="" action="ppaction://noaction">
              <a:snd r:embed="rId5" name="10.1.1.4 - je lis beep.wav"/>
            </a:hlinkClick>
            <a:extLst>
              <a:ext uri="{FF2B5EF4-FFF2-40B4-BE49-F238E27FC236}">
                <a16:creationId xmlns:a16="http://schemas.microsoft.com/office/drawing/2014/main" id="{3FB7F95E-691F-6860-9002-67EB82D1F23C}"/>
              </a:ext>
            </a:extLst>
          </p:cNvPr>
          <p:cNvSpPr/>
          <p:nvPr/>
        </p:nvSpPr>
        <p:spPr>
          <a:xfrm>
            <a:off x="360176" y="2883410"/>
            <a:ext cx="517460" cy="506124"/>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2</a:t>
            </a:r>
          </a:p>
        </p:txBody>
      </p:sp>
      <p:sp>
        <p:nvSpPr>
          <p:cNvPr id="19" name="Rectangle: Rounded Corners 18">
            <a:hlinkClick r:id="" action="ppaction://noaction">
              <a:snd r:embed="rId6" name="je ne connais beep.wav"/>
            </a:hlinkClick>
            <a:extLst>
              <a:ext uri="{FF2B5EF4-FFF2-40B4-BE49-F238E27FC236}">
                <a16:creationId xmlns:a16="http://schemas.microsoft.com/office/drawing/2014/main" id="{99F7F9C1-DD40-8464-BCE3-1CDB3D0DB301}"/>
              </a:ext>
            </a:extLst>
          </p:cNvPr>
          <p:cNvSpPr/>
          <p:nvPr/>
        </p:nvSpPr>
        <p:spPr>
          <a:xfrm>
            <a:off x="360176" y="3714759"/>
            <a:ext cx="517460" cy="506124"/>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3</a:t>
            </a:r>
          </a:p>
        </p:txBody>
      </p:sp>
      <p:sp>
        <p:nvSpPr>
          <p:cNvPr id="20" name="Rectangle: Rounded Corners 19">
            <a:hlinkClick r:id="" action="ppaction://noaction">
              <a:snd r:embed="rId7" name="je rencontre beep.wav"/>
            </a:hlinkClick>
            <a:extLst>
              <a:ext uri="{FF2B5EF4-FFF2-40B4-BE49-F238E27FC236}">
                <a16:creationId xmlns:a16="http://schemas.microsoft.com/office/drawing/2014/main" id="{9FC02DB9-46CF-83A4-FCC5-1503B739E5D4}"/>
              </a:ext>
            </a:extLst>
          </p:cNvPr>
          <p:cNvSpPr/>
          <p:nvPr/>
        </p:nvSpPr>
        <p:spPr>
          <a:xfrm>
            <a:off x="360176" y="4593174"/>
            <a:ext cx="517460" cy="506124"/>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4</a:t>
            </a:r>
          </a:p>
        </p:txBody>
      </p:sp>
      <p:sp>
        <p:nvSpPr>
          <p:cNvPr id="21" name="Rectangle: Rounded Corners 20">
            <a:hlinkClick r:id="" action="ppaction://noaction">
              <a:snd r:embed="rId8" name="je dessine beep.wav"/>
            </a:hlinkClick>
            <a:extLst>
              <a:ext uri="{FF2B5EF4-FFF2-40B4-BE49-F238E27FC236}">
                <a16:creationId xmlns:a16="http://schemas.microsoft.com/office/drawing/2014/main" id="{64A4A9A1-0143-5301-AAB3-16CFCBF90616}"/>
              </a:ext>
            </a:extLst>
          </p:cNvPr>
          <p:cNvSpPr/>
          <p:nvPr/>
        </p:nvSpPr>
        <p:spPr>
          <a:xfrm>
            <a:off x="360176" y="5441429"/>
            <a:ext cx="517460" cy="506124"/>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5</a:t>
            </a:r>
          </a:p>
        </p:txBody>
      </p:sp>
      <p:sp>
        <p:nvSpPr>
          <p:cNvPr id="22" name="Rectangle: Rounded Corners 21">
            <a:hlinkClick r:id="" action="ppaction://noaction">
              <a:snd r:embed="rId9" name="je ne mange rien le matin.wav"/>
            </a:hlinkClick>
            <a:extLst>
              <a:ext uri="{FF2B5EF4-FFF2-40B4-BE49-F238E27FC236}">
                <a16:creationId xmlns:a16="http://schemas.microsoft.com/office/drawing/2014/main" id="{BDC2806E-0A61-F962-F24D-6D8B6582B560}"/>
              </a:ext>
            </a:extLst>
          </p:cNvPr>
          <p:cNvSpPr/>
          <p:nvPr/>
        </p:nvSpPr>
        <p:spPr>
          <a:xfrm>
            <a:off x="11312818" y="1997942"/>
            <a:ext cx="517459" cy="506123"/>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1</a:t>
            </a:r>
          </a:p>
        </p:txBody>
      </p:sp>
      <p:sp>
        <p:nvSpPr>
          <p:cNvPr id="23" name="Rectangle: Rounded Corners 22">
            <a:hlinkClick r:id="" action="ppaction://noaction">
              <a:snd r:embed="rId10" name="10.1.1.4 - je lis un livre francais.wav"/>
            </a:hlinkClick>
            <a:extLst>
              <a:ext uri="{FF2B5EF4-FFF2-40B4-BE49-F238E27FC236}">
                <a16:creationId xmlns:a16="http://schemas.microsoft.com/office/drawing/2014/main" id="{5C42BBF9-D309-B541-062F-E49D416EB1F6}"/>
              </a:ext>
            </a:extLst>
          </p:cNvPr>
          <p:cNvSpPr/>
          <p:nvPr/>
        </p:nvSpPr>
        <p:spPr>
          <a:xfrm>
            <a:off x="11312941" y="2870663"/>
            <a:ext cx="517459" cy="506123"/>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2</a:t>
            </a:r>
          </a:p>
        </p:txBody>
      </p:sp>
      <p:sp>
        <p:nvSpPr>
          <p:cNvPr id="24" name="Rectangle: Rounded Corners 23">
            <a:hlinkClick r:id="" action="ppaction://noaction">
              <a:snd r:embed="rId11" name="je ne connais personne.wav"/>
            </a:hlinkClick>
            <a:extLst>
              <a:ext uri="{FF2B5EF4-FFF2-40B4-BE49-F238E27FC236}">
                <a16:creationId xmlns:a16="http://schemas.microsoft.com/office/drawing/2014/main" id="{3DDF33AF-D975-5049-9079-7E81589D8986}"/>
              </a:ext>
            </a:extLst>
          </p:cNvPr>
          <p:cNvSpPr/>
          <p:nvPr/>
        </p:nvSpPr>
        <p:spPr>
          <a:xfrm>
            <a:off x="11312818" y="3773828"/>
            <a:ext cx="517459" cy="506123"/>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3</a:t>
            </a:r>
          </a:p>
        </p:txBody>
      </p:sp>
      <p:sp>
        <p:nvSpPr>
          <p:cNvPr id="25" name="Rectangle: Rounded Corners 24">
            <a:hlinkClick r:id="" action="ppaction://noaction">
              <a:snd r:embed="rId12" name="je rencontre personne.wav"/>
            </a:hlinkClick>
            <a:extLst>
              <a:ext uri="{FF2B5EF4-FFF2-40B4-BE49-F238E27FC236}">
                <a16:creationId xmlns:a16="http://schemas.microsoft.com/office/drawing/2014/main" id="{20AA5F19-269B-545E-07A5-7EC95FBB91F2}"/>
              </a:ext>
            </a:extLst>
          </p:cNvPr>
          <p:cNvSpPr/>
          <p:nvPr/>
        </p:nvSpPr>
        <p:spPr>
          <a:xfrm>
            <a:off x="11313189" y="4539508"/>
            <a:ext cx="517459" cy="506123"/>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4</a:t>
            </a:r>
          </a:p>
        </p:txBody>
      </p:sp>
      <p:sp>
        <p:nvSpPr>
          <p:cNvPr id="26" name="Rectangle: Rounded Corners 25">
            <a:hlinkClick r:id="" action="ppaction://noaction">
              <a:snd r:embed="rId13" name="je dessine les oiseaux.wav"/>
            </a:hlinkClick>
            <a:extLst>
              <a:ext uri="{FF2B5EF4-FFF2-40B4-BE49-F238E27FC236}">
                <a16:creationId xmlns:a16="http://schemas.microsoft.com/office/drawing/2014/main" id="{C5656CC5-E0ED-46CE-1B08-4F97E8AA588E}"/>
              </a:ext>
            </a:extLst>
          </p:cNvPr>
          <p:cNvSpPr/>
          <p:nvPr/>
        </p:nvSpPr>
        <p:spPr>
          <a:xfrm>
            <a:off x="11312818" y="5421973"/>
            <a:ext cx="517459" cy="506123"/>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5</a:t>
            </a:r>
          </a:p>
        </p:txBody>
      </p:sp>
      <p:sp>
        <p:nvSpPr>
          <p:cNvPr id="27" name="Rectangle 26">
            <a:extLst>
              <a:ext uri="{FF2B5EF4-FFF2-40B4-BE49-F238E27FC236}">
                <a16:creationId xmlns:a16="http://schemas.microsoft.com/office/drawing/2014/main" id="{873F968D-7503-F771-8A03-DE21847A91EA}"/>
              </a:ext>
            </a:extLst>
          </p:cNvPr>
          <p:cNvSpPr/>
          <p:nvPr/>
        </p:nvSpPr>
        <p:spPr>
          <a:xfrm>
            <a:off x="1073382" y="4650834"/>
            <a:ext cx="2729578" cy="351666"/>
          </a:xfrm>
          <a:prstGeom prst="rect">
            <a:avLst/>
          </a:prstGeom>
          <a:solidFill>
            <a:srgbClr val="FFF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55A5"/>
                </a:solidFill>
                <a:effectLst/>
                <a:uLnTx/>
                <a:uFillTx/>
                <a:latin typeface="Century Gothic"/>
                <a:ea typeface="+mn-ea"/>
                <a:cs typeface="+mn-cs"/>
              </a:rPr>
              <a:t>meet</a:t>
            </a:r>
          </a:p>
        </p:txBody>
      </p:sp>
      <p:sp>
        <p:nvSpPr>
          <p:cNvPr id="28" name="Rectangle 27">
            <a:extLst>
              <a:ext uri="{FF2B5EF4-FFF2-40B4-BE49-F238E27FC236}">
                <a16:creationId xmlns:a16="http://schemas.microsoft.com/office/drawing/2014/main" id="{733F92FE-B357-5F8A-3E63-668A05BE9C6A}"/>
              </a:ext>
            </a:extLst>
          </p:cNvPr>
          <p:cNvSpPr/>
          <p:nvPr/>
        </p:nvSpPr>
        <p:spPr>
          <a:xfrm>
            <a:off x="1051114" y="2907309"/>
            <a:ext cx="2729578" cy="351666"/>
          </a:xfrm>
          <a:prstGeom prst="rect">
            <a:avLst/>
          </a:prstGeom>
          <a:solidFill>
            <a:srgbClr val="FFF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55A5"/>
                </a:solidFill>
                <a:latin typeface="Century Gothic"/>
              </a:rPr>
              <a:t>read</a:t>
            </a:r>
            <a:endParaRPr kumimoji="0" lang="en-GB" sz="20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29" name="Rectangle 28">
            <a:extLst>
              <a:ext uri="{FF2B5EF4-FFF2-40B4-BE49-F238E27FC236}">
                <a16:creationId xmlns:a16="http://schemas.microsoft.com/office/drawing/2014/main" id="{D7508B7A-C3B1-C377-1585-C6760DE55C34}"/>
              </a:ext>
            </a:extLst>
          </p:cNvPr>
          <p:cNvSpPr/>
          <p:nvPr/>
        </p:nvSpPr>
        <p:spPr>
          <a:xfrm>
            <a:off x="1073382" y="3782201"/>
            <a:ext cx="2729578" cy="351666"/>
          </a:xfrm>
          <a:prstGeom prst="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55A5"/>
                </a:solidFill>
                <a:effectLst/>
                <a:uLnTx/>
                <a:uFillTx/>
                <a:latin typeface="Century Gothic"/>
                <a:ea typeface="+mn-ea"/>
                <a:cs typeface="+mn-cs"/>
              </a:rPr>
              <a:t>know</a:t>
            </a:r>
          </a:p>
        </p:txBody>
      </p:sp>
      <p:sp>
        <p:nvSpPr>
          <p:cNvPr id="30" name="Rectangle 29">
            <a:extLst>
              <a:ext uri="{FF2B5EF4-FFF2-40B4-BE49-F238E27FC236}">
                <a16:creationId xmlns:a16="http://schemas.microsoft.com/office/drawing/2014/main" id="{613D24D1-ED0D-6693-C69F-DFBC9C56F3A2}"/>
              </a:ext>
            </a:extLst>
          </p:cNvPr>
          <p:cNvSpPr/>
          <p:nvPr/>
        </p:nvSpPr>
        <p:spPr>
          <a:xfrm>
            <a:off x="1051114" y="5518078"/>
            <a:ext cx="2729578" cy="351666"/>
          </a:xfrm>
          <a:prstGeom prst="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55A5"/>
                </a:solidFill>
                <a:effectLst/>
                <a:uLnTx/>
                <a:uFillTx/>
                <a:latin typeface="Century Gothic"/>
                <a:ea typeface="+mn-ea"/>
                <a:cs typeface="+mn-cs"/>
              </a:rPr>
              <a:t>draw</a:t>
            </a:r>
          </a:p>
        </p:txBody>
      </p:sp>
      <p:pic>
        <p:nvPicPr>
          <p:cNvPr id="31" name="Picture 30" descr="green checkmark">
            <a:extLst>
              <a:ext uri="{FF2B5EF4-FFF2-40B4-BE49-F238E27FC236}">
                <a16:creationId xmlns:a16="http://schemas.microsoft.com/office/drawing/2014/main" id="{76BA1C38-8F6B-1DED-E5C1-B5C2F3B4A4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76622" y="5575965"/>
            <a:ext cx="478860" cy="498813"/>
          </a:xfrm>
          <a:prstGeom prst="rect">
            <a:avLst/>
          </a:prstGeom>
        </p:spPr>
      </p:pic>
      <p:pic>
        <p:nvPicPr>
          <p:cNvPr id="32" name="Picture 31" descr="green checkmark">
            <a:extLst>
              <a:ext uri="{FF2B5EF4-FFF2-40B4-BE49-F238E27FC236}">
                <a16:creationId xmlns:a16="http://schemas.microsoft.com/office/drawing/2014/main" id="{02D42E20-5A58-A521-BBDD-D24A0174EF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8459" y="3811581"/>
            <a:ext cx="478860" cy="498813"/>
          </a:xfrm>
          <a:prstGeom prst="rect">
            <a:avLst/>
          </a:prstGeom>
        </p:spPr>
      </p:pic>
      <p:pic>
        <p:nvPicPr>
          <p:cNvPr id="33" name="Picture 32" descr="green checkmark">
            <a:extLst>
              <a:ext uri="{FF2B5EF4-FFF2-40B4-BE49-F238E27FC236}">
                <a16:creationId xmlns:a16="http://schemas.microsoft.com/office/drawing/2014/main" id="{528CA513-39A7-D88C-FB8F-DF9055A875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76622" y="4577261"/>
            <a:ext cx="478860" cy="498813"/>
          </a:xfrm>
          <a:prstGeom prst="rect">
            <a:avLst/>
          </a:prstGeom>
        </p:spPr>
      </p:pic>
      <p:pic>
        <p:nvPicPr>
          <p:cNvPr id="35" name="Picture 34" descr="green checkmark">
            <a:extLst>
              <a:ext uri="{FF2B5EF4-FFF2-40B4-BE49-F238E27FC236}">
                <a16:creationId xmlns:a16="http://schemas.microsoft.com/office/drawing/2014/main" id="{306AE4A5-2E56-7AFE-5FD6-96FB9E0555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59089" y="2770029"/>
            <a:ext cx="478860" cy="498813"/>
          </a:xfrm>
          <a:prstGeom prst="rect">
            <a:avLst/>
          </a:prstGeom>
        </p:spPr>
      </p:pic>
      <p:sp>
        <p:nvSpPr>
          <p:cNvPr id="2" name="Rounded Rectangle 46">
            <a:extLst>
              <a:ext uri="{FF2B5EF4-FFF2-40B4-BE49-F238E27FC236}">
                <a16:creationId xmlns:a16="http://schemas.microsoft.com/office/drawing/2014/main" id="{54C722C8-F05C-6134-0750-9DB9E30AC799}"/>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a:t>
            </a:r>
          </a:p>
        </p:txBody>
      </p:sp>
    </p:spTree>
    <p:extLst>
      <p:ext uri="{BB962C8B-B14F-4D97-AF65-F5344CB8AC3E}">
        <p14:creationId xmlns:p14="http://schemas.microsoft.com/office/powerpoint/2010/main" val="3919183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7" grpId="0" animBg="1"/>
      <p:bldP spid="28" grpId="0" animBg="1"/>
      <p:bldP spid="29" grpId="0" animBg="1"/>
      <p:bldP spid="3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2951D7-9D9F-0D01-C22C-009D86B2B9B1}"/>
              </a:ext>
            </a:extLst>
          </p:cNvPr>
          <p:cNvSpPr>
            <a:spLocks noGrp="1"/>
          </p:cNvSpPr>
          <p:nvPr>
            <p:ph type="title"/>
          </p:nvPr>
        </p:nvSpPr>
        <p:spPr/>
        <p:txBody>
          <a:bodyPr/>
          <a:lstStyle/>
          <a:p>
            <a:r>
              <a:rPr lang="en-GB" dirty="0"/>
              <a:t>Une nouvelle vie</a:t>
            </a:r>
          </a:p>
        </p:txBody>
      </p:sp>
      <p:graphicFrame>
        <p:nvGraphicFramePr>
          <p:cNvPr id="4" name="Table 7">
            <a:extLst>
              <a:ext uri="{FF2B5EF4-FFF2-40B4-BE49-F238E27FC236}">
                <a16:creationId xmlns:a16="http://schemas.microsoft.com/office/drawing/2014/main" id="{F44FED69-C88D-73B5-144B-98CF42BAE854}"/>
              </a:ext>
            </a:extLst>
          </p:cNvPr>
          <p:cNvGraphicFramePr>
            <a:graphicFrameLocks noGrp="1"/>
          </p:cNvGraphicFramePr>
          <p:nvPr>
            <p:extLst>
              <p:ext uri="{D42A27DB-BD31-4B8C-83A1-F6EECF244321}">
                <p14:modId xmlns:p14="http://schemas.microsoft.com/office/powerpoint/2010/main" val="669222038"/>
              </p:ext>
            </p:extLst>
          </p:nvPr>
        </p:nvGraphicFramePr>
        <p:xfrm>
          <a:off x="275118" y="1009930"/>
          <a:ext cx="11668734" cy="5209423"/>
        </p:xfrm>
        <a:graphic>
          <a:graphicData uri="http://schemas.openxmlformats.org/drawingml/2006/table">
            <a:tbl>
              <a:tblPr firstRow="1" bandRow="1">
                <a:tableStyleId>{5C22544A-7EE6-4342-B048-85BDC9FD1C3A}</a:tableStyleId>
              </a:tblPr>
              <a:tblGrid>
                <a:gridCol w="720000">
                  <a:extLst>
                    <a:ext uri="{9D8B030D-6E8A-4147-A177-3AD203B41FA5}">
                      <a16:colId xmlns:a16="http://schemas.microsoft.com/office/drawing/2014/main" val="690694885"/>
                    </a:ext>
                  </a:extLst>
                </a:gridCol>
                <a:gridCol w="3409578">
                  <a:extLst>
                    <a:ext uri="{9D8B030D-6E8A-4147-A177-3AD203B41FA5}">
                      <a16:colId xmlns:a16="http://schemas.microsoft.com/office/drawing/2014/main" val="1678633988"/>
                    </a:ext>
                  </a:extLst>
                </a:gridCol>
                <a:gridCol w="3409578">
                  <a:extLst>
                    <a:ext uri="{9D8B030D-6E8A-4147-A177-3AD203B41FA5}">
                      <a16:colId xmlns:a16="http://schemas.microsoft.com/office/drawing/2014/main" val="513172723"/>
                    </a:ext>
                  </a:extLst>
                </a:gridCol>
                <a:gridCol w="3409578">
                  <a:extLst>
                    <a:ext uri="{9D8B030D-6E8A-4147-A177-3AD203B41FA5}">
                      <a16:colId xmlns:a16="http://schemas.microsoft.com/office/drawing/2014/main" val="4042852009"/>
                    </a:ext>
                  </a:extLst>
                </a:gridCol>
                <a:gridCol w="720000">
                  <a:extLst>
                    <a:ext uri="{9D8B030D-6E8A-4147-A177-3AD203B41FA5}">
                      <a16:colId xmlns:a16="http://schemas.microsoft.com/office/drawing/2014/main" val="443793251"/>
                    </a:ext>
                  </a:extLst>
                </a:gridCol>
              </a:tblGrid>
              <a:tr h="727128">
                <a:tc>
                  <a:txBody>
                    <a:bodyPr/>
                    <a:lstStyle/>
                    <a:p>
                      <a:r>
                        <a:rPr lang="fr-FR" sz="2400" dirty="0"/>
                        <a:t>Q</a:t>
                      </a:r>
                    </a:p>
                  </a:txBody>
                  <a:tcPr anchor="ctr"/>
                </a:tc>
                <a:tc>
                  <a:txBody>
                    <a:bodyPr/>
                    <a:lstStyle/>
                    <a:p>
                      <a:pPr algn="ctr"/>
                      <a:r>
                        <a:rPr lang="fr-FR" sz="2400" dirty="0"/>
                        <a:t>verbe</a:t>
                      </a:r>
                    </a:p>
                  </a:txBody>
                  <a:tcPr anchor="ctr"/>
                </a:tc>
                <a:tc>
                  <a:txBody>
                    <a:bodyPr/>
                    <a:lstStyle/>
                    <a:p>
                      <a:r>
                        <a:rPr lang="fr-FR" sz="2400" dirty="0"/>
                        <a:t>A</a:t>
                      </a:r>
                    </a:p>
                  </a:txBody>
                  <a:tcPr anchor="ctr"/>
                </a:tc>
                <a:tc>
                  <a:txBody>
                    <a:bodyPr/>
                    <a:lstStyle/>
                    <a:p>
                      <a:r>
                        <a:rPr lang="fr-FR" sz="2400" dirty="0"/>
                        <a:t>B</a:t>
                      </a:r>
                    </a:p>
                  </a:txBody>
                  <a:tcPr anchor="ctr"/>
                </a:tc>
                <a:tc>
                  <a:txBody>
                    <a:bodyPr/>
                    <a:lstStyle/>
                    <a:p>
                      <a:r>
                        <a:rPr lang="fr-FR" sz="2400" dirty="0"/>
                        <a:t>R</a:t>
                      </a:r>
                    </a:p>
                  </a:txBody>
                  <a:tcPr anchor="ctr"/>
                </a:tc>
                <a:extLst>
                  <a:ext uri="{0D108BD9-81ED-4DB2-BD59-A6C34878D82A}">
                    <a16:rowId xmlns:a16="http://schemas.microsoft.com/office/drawing/2014/main" val="3428604664"/>
                  </a:ext>
                </a:extLst>
              </a:tr>
              <a:tr h="776931">
                <a:tc>
                  <a:txBody>
                    <a:bodyPr/>
                    <a:lstStyle/>
                    <a:p>
                      <a:endParaRPr lang="fr-FR" sz="2000"/>
                    </a:p>
                  </a:txBody>
                  <a:tcPr anchor="ctr">
                    <a:solidFill>
                      <a:srgbClr val="BADEFF"/>
                    </a:solidFill>
                  </a:tcPr>
                </a:tc>
                <a:tc>
                  <a:txBody>
                    <a:bodyPr/>
                    <a:lstStyle/>
                    <a:p>
                      <a:r>
                        <a:rPr lang="fr-FR" sz="2000" dirty="0">
                          <a:solidFill>
                            <a:srgbClr val="0055A5"/>
                          </a:solidFill>
                        </a:rPr>
                        <a:t>Les magasins ne vendent</a:t>
                      </a:r>
                    </a:p>
                  </a:txBody>
                  <a:tcPr anchor="ctr">
                    <a:solidFill>
                      <a:srgbClr val="BADEFF"/>
                    </a:solidFill>
                  </a:tcPr>
                </a:tc>
                <a:tc>
                  <a:txBody>
                    <a:bodyPr/>
                    <a:lstStyle/>
                    <a:p>
                      <a:r>
                        <a:rPr lang="fr-FR" sz="2000" dirty="0">
                          <a:solidFill>
                            <a:schemeClr val="tx2"/>
                          </a:solidFill>
                        </a:rPr>
                        <a:t>rien ici</a:t>
                      </a:r>
                    </a:p>
                  </a:txBody>
                  <a:tcPr anchor="ctr">
                    <a:solidFill>
                      <a:srgbClr val="BADEFF"/>
                    </a:solidFill>
                  </a:tcPr>
                </a:tc>
                <a:tc>
                  <a:txBody>
                    <a:bodyPr/>
                    <a:lstStyle/>
                    <a:p>
                      <a:r>
                        <a:rPr lang="fr-FR" sz="2000" dirty="0">
                          <a:solidFill>
                            <a:schemeClr val="tx2"/>
                          </a:solidFill>
                        </a:rPr>
                        <a:t>beaucoup de v</a:t>
                      </a:r>
                      <a:r>
                        <a:rPr lang="fr-FR" sz="2000" dirty="0">
                          <a:solidFill>
                            <a:schemeClr val="tx2"/>
                          </a:solidFill>
                          <a:latin typeface="Century Gothic" panose="020B0502020202020204" pitchFamily="34" charset="0"/>
                        </a:rPr>
                        <a:t>êtements</a:t>
                      </a:r>
                      <a:endParaRPr lang="fr-FR" sz="2000" dirty="0">
                        <a:solidFill>
                          <a:schemeClr val="tx2"/>
                        </a:solidFill>
                      </a:endParaRPr>
                    </a:p>
                  </a:txBody>
                  <a:tcPr anchor="ctr">
                    <a:solidFill>
                      <a:srgbClr val="BADEFF"/>
                    </a:solidFill>
                  </a:tcPr>
                </a:tc>
                <a:tc>
                  <a:txBody>
                    <a:bodyPr/>
                    <a:lstStyle/>
                    <a:p>
                      <a:endParaRPr lang="fr-FR" sz="2000" dirty="0"/>
                    </a:p>
                  </a:txBody>
                  <a:tcPr anchor="ctr">
                    <a:solidFill>
                      <a:srgbClr val="BADEFF"/>
                    </a:solidFill>
                  </a:tcPr>
                </a:tc>
                <a:extLst>
                  <a:ext uri="{0D108BD9-81ED-4DB2-BD59-A6C34878D82A}">
                    <a16:rowId xmlns:a16="http://schemas.microsoft.com/office/drawing/2014/main" val="1923393925"/>
                  </a:ext>
                </a:extLst>
              </a:tr>
              <a:tr h="776931">
                <a:tc>
                  <a:txBody>
                    <a:bodyPr/>
                    <a:lstStyle/>
                    <a:p>
                      <a:endParaRPr lang="fr-FR" sz="2000"/>
                    </a:p>
                  </a:txBody>
                  <a:tcPr anchor="ctr">
                    <a:solidFill>
                      <a:srgbClr val="FFF6D4"/>
                    </a:solidFill>
                  </a:tcPr>
                </a:tc>
                <a:tc>
                  <a:txBody>
                    <a:bodyPr/>
                    <a:lstStyle/>
                    <a:p>
                      <a:r>
                        <a:rPr lang="fr-FR" sz="2000" dirty="0">
                          <a:solidFill>
                            <a:srgbClr val="0055A5"/>
                          </a:solidFill>
                        </a:rPr>
                        <a:t>Je ne regrette</a:t>
                      </a:r>
                    </a:p>
                  </a:txBody>
                  <a:tcPr anchor="ctr">
                    <a:solidFill>
                      <a:srgbClr val="FFF6D4"/>
                    </a:solidFill>
                  </a:tcPr>
                </a:tc>
                <a:tc>
                  <a:txBody>
                    <a:bodyPr/>
                    <a:lstStyle/>
                    <a:p>
                      <a:r>
                        <a:rPr lang="fr-FR" sz="2000" dirty="0">
                          <a:solidFill>
                            <a:schemeClr val="tx2"/>
                          </a:solidFill>
                        </a:rPr>
                        <a:t>rien</a:t>
                      </a:r>
                    </a:p>
                  </a:txBody>
                  <a:tcPr anchor="ctr">
                    <a:solidFill>
                      <a:srgbClr val="FFF6D4"/>
                    </a:solidFill>
                  </a:tcPr>
                </a:tc>
                <a:tc>
                  <a:txBody>
                    <a:bodyPr/>
                    <a:lstStyle/>
                    <a:p>
                      <a:r>
                        <a:rPr lang="fr-FR" sz="2000" dirty="0">
                          <a:solidFill>
                            <a:schemeClr val="tx2"/>
                          </a:solidFill>
                        </a:rPr>
                        <a:t>mon voyage</a:t>
                      </a:r>
                    </a:p>
                  </a:txBody>
                  <a:tcPr anchor="ctr">
                    <a:solidFill>
                      <a:srgbClr val="FFF6D4"/>
                    </a:solidFill>
                  </a:tcPr>
                </a:tc>
                <a:tc>
                  <a:txBody>
                    <a:bodyPr/>
                    <a:lstStyle/>
                    <a:p>
                      <a:endParaRPr lang="fr-FR" sz="2000" dirty="0"/>
                    </a:p>
                  </a:txBody>
                  <a:tcPr anchor="ctr">
                    <a:solidFill>
                      <a:srgbClr val="FFF6D4"/>
                    </a:solidFill>
                  </a:tcPr>
                </a:tc>
                <a:extLst>
                  <a:ext uri="{0D108BD9-81ED-4DB2-BD59-A6C34878D82A}">
                    <a16:rowId xmlns:a16="http://schemas.microsoft.com/office/drawing/2014/main" val="1823458881"/>
                  </a:ext>
                </a:extLst>
              </a:tr>
              <a:tr h="776931">
                <a:tc>
                  <a:txBody>
                    <a:bodyPr/>
                    <a:lstStyle/>
                    <a:p>
                      <a:endParaRPr lang="fr-FR" sz="2000" dirty="0"/>
                    </a:p>
                  </a:txBody>
                  <a:tcPr anchor="ctr">
                    <a:solidFill>
                      <a:srgbClr val="BADEFF"/>
                    </a:solidFill>
                  </a:tcPr>
                </a:tc>
                <a:tc>
                  <a:txBody>
                    <a:bodyPr/>
                    <a:lstStyle/>
                    <a:p>
                      <a:r>
                        <a:rPr lang="fr-FR" sz="2000" dirty="0">
                          <a:solidFill>
                            <a:srgbClr val="0055A5"/>
                          </a:solidFill>
                        </a:rPr>
                        <a:t>J’abandonne</a:t>
                      </a:r>
                    </a:p>
                  </a:txBody>
                  <a:tcPr anchor="ctr">
                    <a:solidFill>
                      <a:srgbClr val="BADEFF"/>
                    </a:solidFill>
                  </a:tcPr>
                </a:tc>
                <a:tc>
                  <a:txBody>
                    <a:bodyPr/>
                    <a:lstStyle/>
                    <a:p>
                      <a:r>
                        <a:rPr lang="fr-FR" sz="2000" dirty="0">
                          <a:solidFill>
                            <a:schemeClr val="tx2"/>
                          </a:solidFill>
                        </a:rPr>
                        <a:t>rien</a:t>
                      </a:r>
                    </a:p>
                  </a:txBody>
                  <a:tcPr anchor="ctr">
                    <a:solidFill>
                      <a:srgbClr val="BADEFF"/>
                    </a:solidFill>
                  </a:tcPr>
                </a:tc>
                <a:tc>
                  <a:txBody>
                    <a:bodyPr/>
                    <a:lstStyle/>
                    <a:p>
                      <a:r>
                        <a:rPr lang="fr-FR" sz="2000" dirty="0">
                          <a:solidFill>
                            <a:schemeClr val="tx2"/>
                          </a:solidFill>
                        </a:rPr>
                        <a:t>ma vie au Canada</a:t>
                      </a:r>
                    </a:p>
                  </a:txBody>
                  <a:tcPr anchor="ctr">
                    <a:solidFill>
                      <a:srgbClr val="BADEFF"/>
                    </a:solidFill>
                  </a:tcPr>
                </a:tc>
                <a:tc>
                  <a:txBody>
                    <a:bodyPr/>
                    <a:lstStyle/>
                    <a:p>
                      <a:endParaRPr lang="fr-FR" sz="2000" dirty="0"/>
                    </a:p>
                  </a:txBody>
                  <a:tcPr anchor="ctr">
                    <a:solidFill>
                      <a:srgbClr val="BADEFF"/>
                    </a:solidFill>
                  </a:tcPr>
                </a:tc>
                <a:extLst>
                  <a:ext uri="{0D108BD9-81ED-4DB2-BD59-A6C34878D82A}">
                    <a16:rowId xmlns:a16="http://schemas.microsoft.com/office/drawing/2014/main" val="1163456021"/>
                  </a:ext>
                </a:extLst>
              </a:tr>
              <a:tr h="776931">
                <a:tc>
                  <a:txBody>
                    <a:bodyPr/>
                    <a:lstStyle/>
                    <a:p>
                      <a:endParaRPr lang="fr-FR" sz="2000" dirty="0"/>
                    </a:p>
                  </a:txBody>
                  <a:tcPr anchor="ctr">
                    <a:solidFill>
                      <a:srgbClr val="FFF6D4"/>
                    </a:solidFill>
                  </a:tcPr>
                </a:tc>
                <a:tc>
                  <a:txBody>
                    <a:bodyPr/>
                    <a:lstStyle/>
                    <a:p>
                      <a:r>
                        <a:rPr lang="fr-FR" sz="2000" dirty="0">
                          <a:solidFill>
                            <a:srgbClr val="0055A5"/>
                          </a:solidFill>
                        </a:rPr>
                        <a:t>Je n’interromps</a:t>
                      </a:r>
                    </a:p>
                  </a:txBody>
                  <a:tcPr anchor="ctr">
                    <a:solidFill>
                      <a:srgbClr val="FFF6D4"/>
                    </a:solidFill>
                  </a:tcPr>
                </a:tc>
                <a:tc>
                  <a:txBody>
                    <a:bodyPr/>
                    <a:lstStyle/>
                    <a:p>
                      <a:r>
                        <a:rPr lang="fr-FR" sz="2000" dirty="0">
                          <a:solidFill>
                            <a:schemeClr val="tx2"/>
                          </a:solidFill>
                        </a:rPr>
                        <a:t>personne au coll</a:t>
                      </a:r>
                      <a:r>
                        <a:rPr lang="fr-FR" sz="2000" dirty="0">
                          <a:solidFill>
                            <a:schemeClr val="tx2"/>
                          </a:solidFill>
                          <a:latin typeface="Century Gothic" panose="020B0502020202020204" pitchFamily="34" charset="0"/>
                        </a:rPr>
                        <a:t>ège</a:t>
                      </a:r>
                      <a:endParaRPr lang="fr-FR" sz="2000" dirty="0">
                        <a:solidFill>
                          <a:schemeClr val="tx2"/>
                        </a:solidFill>
                      </a:endParaRPr>
                    </a:p>
                  </a:txBody>
                  <a:tcPr anchor="ctr">
                    <a:solidFill>
                      <a:srgbClr val="FFF6D4"/>
                    </a:solidFill>
                  </a:tcPr>
                </a:tc>
                <a:tc>
                  <a:txBody>
                    <a:bodyPr/>
                    <a:lstStyle/>
                    <a:p>
                      <a:r>
                        <a:rPr lang="fr-FR" sz="2000" dirty="0">
                          <a:solidFill>
                            <a:schemeClr val="tx2"/>
                          </a:solidFill>
                        </a:rPr>
                        <a:t>les professeurs au coll</a:t>
                      </a:r>
                      <a:r>
                        <a:rPr lang="fr-FR" sz="2000" dirty="0">
                          <a:solidFill>
                            <a:schemeClr val="tx2"/>
                          </a:solidFill>
                          <a:latin typeface="Century Gothic" panose="020B0502020202020204" pitchFamily="34" charset="0"/>
                        </a:rPr>
                        <a:t>ège</a:t>
                      </a:r>
                      <a:endParaRPr lang="fr-FR" sz="2000" dirty="0">
                        <a:solidFill>
                          <a:schemeClr val="tx2"/>
                        </a:solidFill>
                      </a:endParaRPr>
                    </a:p>
                  </a:txBody>
                  <a:tcPr anchor="ctr">
                    <a:solidFill>
                      <a:srgbClr val="FFF6D4"/>
                    </a:solidFill>
                  </a:tcPr>
                </a:tc>
                <a:tc>
                  <a:txBody>
                    <a:bodyPr/>
                    <a:lstStyle/>
                    <a:p>
                      <a:endParaRPr lang="fr-FR" sz="2000" dirty="0"/>
                    </a:p>
                  </a:txBody>
                  <a:tcPr anchor="ctr">
                    <a:solidFill>
                      <a:srgbClr val="FFF6D4"/>
                    </a:solidFill>
                  </a:tcPr>
                </a:tc>
                <a:extLst>
                  <a:ext uri="{0D108BD9-81ED-4DB2-BD59-A6C34878D82A}">
                    <a16:rowId xmlns:a16="http://schemas.microsoft.com/office/drawing/2014/main" val="1380605872"/>
                  </a:ext>
                </a:extLst>
              </a:tr>
              <a:tr h="1374571">
                <a:tc>
                  <a:txBody>
                    <a:bodyPr/>
                    <a:lstStyle/>
                    <a:p>
                      <a:endParaRPr lang="fr-FR" sz="2000" dirty="0"/>
                    </a:p>
                  </a:txBody>
                  <a:tcPr anchor="ctr">
                    <a:solidFill>
                      <a:srgbClr val="BADEFF"/>
                    </a:solidFill>
                  </a:tcPr>
                </a:tc>
                <a:tc>
                  <a:txBody>
                    <a:bodyPr/>
                    <a:lstStyle/>
                    <a:p>
                      <a:r>
                        <a:rPr lang="fr-FR" sz="2000" dirty="0">
                          <a:solidFill>
                            <a:srgbClr val="0055A5"/>
                          </a:solidFill>
                        </a:rPr>
                        <a:t>Je produis</a:t>
                      </a:r>
                    </a:p>
                  </a:txBody>
                  <a:tcPr anchor="ctr">
                    <a:solidFill>
                      <a:srgbClr val="BADEFF"/>
                    </a:solidFill>
                  </a:tcPr>
                </a:tc>
                <a:tc>
                  <a:txBody>
                    <a:bodyPr/>
                    <a:lstStyle/>
                    <a:p>
                      <a:r>
                        <a:rPr lang="fr-FR" sz="2000" dirty="0">
                          <a:solidFill>
                            <a:schemeClr val="tx2"/>
                          </a:solidFill>
                        </a:rPr>
                        <a:t>rien pour les réseaux sociaux</a:t>
                      </a:r>
                    </a:p>
                  </a:txBody>
                  <a:tcPr anchor="ctr">
                    <a:solidFill>
                      <a:srgbClr val="BADEFF"/>
                    </a:solidFill>
                  </a:tcPr>
                </a:tc>
                <a:tc>
                  <a:txBody>
                    <a:bodyPr/>
                    <a:lstStyle/>
                    <a:p>
                      <a:r>
                        <a:rPr lang="fr-FR" sz="2000" dirty="0">
                          <a:solidFill>
                            <a:schemeClr val="tx2"/>
                          </a:solidFill>
                        </a:rPr>
                        <a:t>de petits films pour les réseaux sociaux</a:t>
                      </a:r>
                    </a:p>
                  </a:txBody>
                  <a:tcPr anchor="ctr">
                    <a:solidFill>
                      <a:srgbClr val="BADEFF"/>
                    </a:solidFill>
                  </a:tcPr>
                </a:tc>
                <a:tc>
                  <a:txBody>
                    <a:bodyPr/>
                    <a:lstStyle/>
                    <a:p>
                      <a:endParaRPr lang="fr-FR" sz="2000" dirty="0"/>
                    </a:p>
                  </a:txBody>
                  <a:tcPr anchor="ctr">
                    <a:solidFill>
                      <a:srgbClr val="BADEFF"/>
                    </a:solidFill>
                  </a:tcPr>
                </a:tc>
                <a:extLst>
                  <a:ext uri="{0D108BD9-81ED-4DB2-BD59-A6C34878D82A}">
                    <a16:rowId xmlns:a16="http://schemas.microsoft.com/office/drawing/2014/main" val="227189255"/>
                  </a:ext>
                </a:extLst>
              </a:tr>
            </a:tbl>
          </a:graphicData>
        </a:graphic>
      </p:graphicFrame>
      <p:sp>
        <p:nvSpPr>
          <p:cNvPr id="5" name="Rectangle 4">
            <a:extLst>
              <a:ext uri="{FF2B5EF4-FFF2-40B4-BE49-F238E27FC236}">
                <a16:creationId xmlns:a16="http://schemas.microsoft.com/office/drawing/2014/main" id="{87D57793-3328-25E9-3149-D76AF2A3EAAA}"/>
              </a:ext>
            </a:extLst>
          </p:cNvPr>
          <p:cNvSpPr/>
          <p:nvPr/>
        </p:nvSpPr>
        <p:spPr>
          <a:xfrm>
            <a:off x="1060972" y="1961460"/>
            <a:ext cx="3206227" cy="324000"/>
          </a:xfrm>
          <a:prstGeom prst="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dirty="0">
                <a:ln>
                  <a:noFill/>
                </a:ln>
                <a:solidFill>
                  <a:schemeClr val="tx2"/>
                </a:solidFill>
                <a:effectLst/>
                <a:uLnTx/>
                <a:uFillTx/>
                <a:latin typeface="Century Gothic"/>
                <a:ea typeface="+mn-ea"/>
                <a:cs typeface="+mn-cs"/>
              </a:rPr>
              <a:t>sell</a:t>
            </a:r>
          </a:p>
        </p:txBody>
      </p:sp>
      <p:sp>
        <p:nvSpPr>
          <p:cNvPr id="6" name="Rectangle 5">
            <a:extLst>
              <a:ext uri="{FF2B5EF4-FFF2-40B4-BE49-F238E27FC236}">
                <a16:creationId xmlns:a16="http://schemas.microsoft.com/office/drawing/2014/main" id="{920B47C0-99F9-A7B6-906E-79C33199F69E}"/>
              </a:ext>
            </a:extLst>
          </p:cNvPr>
          <p:cNvSpPr/>
          <p:nvPr/>
        </p:nvSpPr>
        <p:spPr>
          <a:xfrm>
            <a:off x="1051114" y="2734159"/>
            <a:ext cx="3206227" cy="338149"/>
          </a:xfrm>
          <a:prstGeom prst="rect">
            <a:avLst/>
          </a:prstGeom>
          <a:solidFill>
            <a:srgbClr val="FFF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dirty="0">
                <a:ln>
                  <a:noFill/>
                </a:ln>
                <a:solidFill>
                  <a:schemeClr val="tx2"/>
                </a:solidFill>
                <a:effectLst/>
                <a:uLnTx/>
                <a:uFillTx/>
                <a:latin typeface="Century Gothic"/>
                <a:ea typeface="+mn-ea"/>
                <a:cs typeface="+mn-cs"/>
              </a:rPr>
              <a:t>regret</a:t>
            </a:r>
          </a:p>
        </p:txBody>
      </p:sp>
      <p:sp>
        <p:nvSpPr>
          <p:cNvPr id="7" name="Rectangle 6">
            <a:extLst>
              <a:ext uri="{FF2B5EF4-FFF2-40B4-BE49-F238E27FC236}">
                <a16:creationId xmlns:a16="http://schemas.microsoft.com/office/drawing/2014/main" id="{679AFF87-45FD-FB84-CD6B-C29809A37271}"/>
              </a:ext>
            </a:extLst>
          </p:cNvPr>
          <p:cNvSpPr/>
          <p:nvPr/>
        </p:nvSpPr>
        <p:spPr>
          <a:xfrm>
            <a:off x="1014687" y="4238253"/>
            <a:ext cx="3376466" cy="457780"/>
          </a:xfrm>
          <a:prstGeom prst="rect">
            <a:avLst/>
          </a:prstGeom>
          <a:solidFill>
            <a:srgbClr val="FFF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dirty="0">
                <a:ln>
                  <a:noFill/>
                </a:ln>
                <a:solidFill>
                  <a:schemeClr val="tx2"/>
                </a:solidFill>
                <a:effectLst/>
                <a:uLnTx/>
                <a:uFillTx/>
                <a:latin typeface="Century Gothic"/>
                <a:ea typeface="+mn-ea"/>
                <a:cs typeface="+mn-cs"/>
              </a:rPr>
              <a:t>interrupt</a:t>
            </a:r>
          </a:p>
        </p:txBody>
      </p:sp>
      <p:sp>
        <p:nvSpPr>
          <p:cNvPr id="8" name="Rectangle 7">
            <a:extLst>
              <a:ext uri="{FF2B5EF4-FFF2-40B4-BE49-F238E27FC236}">
                <a16:creationId xmlns:a16="http://schemas.microsoft.com/office/drawing/2014/main" id="{66001F71-D3F8-2EE9-8C34-992BC52ECFBC}"/>
              </a:ext>
            </a:extLst>
          </p:cNvPr>
          <p:cNvSpPr/>
          <p:nvPr/>
        </p:nvSpPr>
        <p:spPr>
          <a:xfrm>
            <a:off x="1051114" y="3479448"/>
            <a:ext cx="3216085" cy="351666"/>
          </a:xfrm>
          <a:prstGeom prst="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dirty="0">
                <a:ln>
                  <a:noFill/>
                </a:ln>
                <a:solidFill>
                  <a:schemeClr val="tx2"/>
                </a:solidFill>
                <a:effectLst/>
                <a:uLnTx/>
                <a:uFillTx/>
                <a:latin typeface="Century Gothic"/>
                <a:ea typeface="+mn-ea"/>
                <a:cs typeface="+mn-cs"/>
              </a:rPr>
              <a:t>give up</a:t>
            </a:r>
          </a:p>
        </p:txBody>
      </p:sp>
      <p:sp>
        <p:nvSpPr>
          <p:cNvPr id="9" name="Rectangle 8">
            <a:extLst>
              <a:ext uri="{FF2B5EF4-FFF2-40B4-BE49-F238E27FC236}">
                <a16:creationId xmlns:a16="http://schemas.microsoft.com/office/drawing/2014/main" id="{CE7780EF-9F7D-C96A-BCB3-3B5F2C46D030}"/>
              </a:ext>
            </a:extLst>
          </p:cNvPr>
          <p:cNvSpPr/>
          <p:nvPr/>
        </p:nvSpPr>
        <p:spPr>
          <a:xfrm>
            <a:off x="1051114" y="5370121"/>
            <a:ext cx="3216085" cy="455876"/>
          </a:xfrm>
          <a:prstGeom prst="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dirty="0">
                <a:ln>
                  <a:noFill/>
                </a:ln>
                <a:solidFill>
                  <a:schemeClr val="tx2"/>
                </a:solidFill>
                <a:effectLst/>
                <a:uLnTx/>
                <a:uFillTx/>
                <a:latin typeface="Century Gothic"/>
                <a:ea typeface="+mn-ea"/>
                <a:cs typeface="+mn-cs"/>
              </a:rPr>
              <a:t>produce</a:t>
            </a:r>
          </a:p>
        </p:txBody>
      </p:sp>
      <p:sp>
        <p:nvSpPr>
          <p:cNvPr id="10" name="Rectangle: Rounded Corners 9">
            <a:hlinkClick r:id="" action="ppaction://noaction">
              <a:snd r:embed="rId3" name="j'abandonne beep.wav"/>
            </a:hlinkClick>
            <a:extLst>
              <a:ext uri="{FF2B5EF4-FFF2-40B4-BE49-F238E27FC236}">
                <a16:creationId xmlns:a16="http://schemas.microsoft.com/office/drawing/2014/main" id="{28F3AE36-E04B-427A-D5CE-A56E9B098055}"/>
              </a:ext>
            </a:extLst>
          </p:cNvPr>
          <p:cNvSpPr/>
          <p:nvPr/>
        </p:nvSpPr>
        <p:spPr>
          <a:xfrm>
            <a:off x="369619" y="3408664"/>
            <a:ext cx="529138" cy="517138"/>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8</a:t>
            </a:r>
          </a:p>
        </p:txBody>
      </p:sp>
      <p:sp>
        <p:nvSpPr>
          <p:cNvPr id="11" name="Rectangle: Rounded Corners 10">
            <a:hlinkClick r:id="" action="ppaction://noaction">
              <a:snd r:embed="rId4" name="je n'interrompe.wav"/>
            </a:hlinkClick>
            <a:extLst>
              <a:ext uri="{FF2B5EF4-FFF2-40B4-BE49-F238E27FC236}">
                <a16:creationId xmlns:a16="http://schemas.microsoft.com/office/drawing/2014/main" id="{08330FEC-FAB2-2381-6806-150DC61B0578}"/>
              </a:ext>
            </a:extLst>
          </p:cNvPr>
          <p:cNvSpPr/>
          <p:nvPr/>
        </p:nvSpPr>
        <p:spPr>
          <a:xfrm>
            <a:off x="369619" y="4238660"/>
            <a:ext cx="529138" cy="517138"/>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9</a:t>
            </a:r>
          </a:p>
        </p:txBody>
      </p:sp>
      <p:sp>
        <p:nvSpPr>
          <p:cNvPr id="12" name="Rectangle: Rounded Corners 11">
            <a:hlinkClick r:id="" action="ppaction://noaction">
              <a:snd r:embed="rId5" name="je produis beep.wav"/>
            </a:hlinkClick>
            <a:extLst>
              <a:ext uri="{FF2B5EF4-FFF2-40B4-BE49-F238E27FC236}">
                <a16:creationId xmlns:a16="http://schemas.microsoft.com/office/drawing/2014/main" id="{F0FF46A3-F5E9-1A7C-1549-966B9057E6F1}"/>
              </a:ext>
            </a:extLst>
          </p:cNvPr>
          <p:cNvSpPr/>
          <p:nvPr/>
        </p:nvSpPr>
        <p:spPr>
          <a:xfrm>
            <a:off x="369619" y="5293386"/>
            <a:ext cx="529138" cy="517138"/>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10</a:t>
            </a:r>
          </a:p>
        </p:txBody>
      </p:sp>
      <p:sp>
        <p:nvSpPr>
          <p:cNvPr id="13" name="Rectangle: Rounded Corners 12">
            <a:hlinkClick r:id="" action="ppaction://noaction">
              <a:snd r:embed="rId6" name="le magasins ne vendent rien ici.wav"/>
            </a:hlinkClick>
            <a:extLst>
              <a:ext uri="{FF2B5EF4-FFF2-40B4-BE49-F238E27FC236}">
                <a16:creationId xmlns:a16="http://schemas.microsoft.com/office/drawing/2014/main" id="{577FD8D1-CDD0-91FC-BB89-E107076715B0}"/>
              </a:ext>
            </a:extLst>
          </p:cNvPr>
          <p:cNvSpPr/>
          <p:nvPr/>
        </p:nvSpPr>
        <p:spPr>
          <a:xfrm>
            <a:off x="11271721" y="1846117"/>
            <a:ext cx="550660" cy="538598"/>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6</a:t>
            </a:r>
          </a:p>
        </p:txBody>
      </p:sp>
      <p:sp>
        <p:nvSpPr>
          <p:cNvPr id="14" name="Rectangle: Rounded Corners 13">
            <a:hlinkClick r:id="" action="ppaction://noaction">
              <a:snd r:embed="rId7" name="je ne regrette rien.wav"/>
            </a:hlinkClick>
            <a:extLst>
              <a:ext uri="{FF2B5EF4-FFF2-40B4-BE49-F238E27FC236}">
                <a16:creationId xmlns:a16="http://schemas.microsoft.com/office/drawing/2014/main" id="{C18C7A9C-4404-D29E-3C2B-BCB0000F2299}"/>
              </a:ext>
            </a:extLst>
          </p:cNvPr>
          <p:cNvSpPr/>
          <p:nvPr/>
        </p:nvSpPr>
        <p:spPr>
          <a:xfrm>
            <a:off x="11271721" y="2588890"/>
            <a:ext cx="550660" cy="538598"/>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7</a:t>
            </a:r>
          </a:p>
        </p:txBody>
      </p:sp>
      <p:sp>
        <p:nvSpPr>
          <p:cNvPr id="15" name="Rectangle: Rounded Corners 14">
            <a:hlinkClick r:id="" action="ppaction://noaction">
              <a:snd r:embed="rId8" name="j'abondonne ma vie.wav"/>
            </a:hlinkClick>
            <a:extLst>
              <a:ext uri="{FF2B5EF4-FFF2-40B4-BE49-F238E27FC236}">
                <a16:creationId xmlns:a16="http://schemas.microsoft.com/office/drawing/2014/main" id="{4300E051-1292-A1F5-C7EC-914046D91FB2}"/>
              </a:ext>
            </a:extLst>
          </p:cNvPr>
          <p:cNvSpPr/>
          <p:nvPr/>
        </p:nvSpPr>
        <p:spPr>
          <a:xfrm>
            <a:off x="11271721" y="3369182"/>
            <a:ext cx="550660" cy="538598"/>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8</a:t>
            </a:r>
          </a:p>
        </p:txBody>
      </p:sp>
      <p:sp>
        <p:nvSpPr>
          <p:cNvPr id="16" name="Rectangle: Rounded Corners 15">
            <a:hlinkClick r:id="" action="ppaction://noaction">
              <a:snd r:embed="rId9" name="je n'interrompe personne.wav"/>
            </a:hlinkClick>
            <a:extLst>
              <a:ext uri="{FF2B5EF4-FFF2-40B4-BE49-F238E27FC236}">
                <a16:creationId xmlns:a16="http://schemas.microsoft.com/office/drawing/2014/main" id="{D7E4B5AA-080C-CC60-F9D7-7F6EAFF6037A}"/>
              </a:ext>
            </a:extLst>
          </p:cNvPr>
          <p:cNvSpPr/>
          <p:nvPr/>
        </p:nvSpPr>
        <p:spPr>
          <a:xfrm>
            <a:off x="11271721" y="4160433"/>
            <a:ext cx="550660" cy="538598"/>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9</a:t>
            </a:r>
          </a:p>
        </p:txBody>
      </p:sp>
      <p:sp>
        <p:nvSpPr>
          <p:cNvPr id="17" name="Rectangle: Rounded Corners 16">
            <a:hlinkClick r:id="" action="ppaction://noaction">
              <a:snd r:embed="rId10" name="je produis des petits films.wav"/>
            </a:hlinkClick>
            <a:extLst>
              <a:ext uri="{FF2B5EF4-FFF2-40B4-BE49-F238E27FC236}">
                <a16:creationId xmlns:a16="http://schemas.microsoft.com/office/drawing/2014/main" id="{E6DEF95C-3A8E-901D-C691-A02D89A4CF14}"/>
              </a:ext>
            </a:extLst>
          </p:cNvPr>
          <p:cNvSpPr/>
          <p:nvPr/>
        </p:nvSpPr>
        <p:spPr>
          <a:xfrm>
            <a:off x="11271721" y="5257884"/>
            <a:ext cx="550660" cy="538598"/>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10</a:t>
            </a:r>
          </a:p>
        </p:txBody>
      </p:sp>
      <p:sp>
        <p:nvSpPr>
          <p:cNvPr id="18" name="Rectangle: Rounded Corners 17">
            <a:hlinkClick r:id="" action="ppaction://noaction">
              <a:snd r:embed="rId11" name="les magasins ne vendent beep.wav"/>
            </a:hlinkClick>
            <a:extLst>
              <a:ext uri="{FF2B5EF4-FFF2-40B4-BE49-F238E27FC236}">
                <a16:creationId xmlns:a16="http://schemas.microsoft.com/office/drawing/2014/main" id="{78A61E82-49EE-6BAF-962B-94C391EAAE87}"/>
              </a:ext>
            </a:extLst>
          </p:cNvPr>
          <p:cNvSpPr/>
          <p:nvPr/>
        </p:nvSpPr>
        <p:spPr>
          <a:xfrm>
            <a:off x="369619" y="1886309"/>
            <a:ext cx="529138" cy="517138"/>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6</a:t>
            </a:r>
          </a:p>
        </p:txBody>
      </p:sp>
      <p:sp>
        <p:nvSpPr>
          <p:cNvPr id="19" name="Rectangle: Rounded Corners 18">
            <a:hlinkClick r:id="" action="ppaction://noaction">
              <a:snd r:embed="rId12" name="je ne regrette beep.wav"/>
            </a:hlinkClick>
            <a:extLst>
              <a:ext uri="{FF2B5EF4-FFF2-40B4-BE49-F238E27FC236}">
                <a16:creationId xmlns:a16="http://schemas.microsoft.com/office/drawing/2014/main" id="{FFDAC965-8DBD-1B69-E961-1FDC5797C2AB}"/>
              </a:ext>
            </a:extLst>
          </p:cNvPr>
          <p:cNvSpPr/>
          <p:nvPr/>
        </p:nvSpPr>
        <p:spPr>
          <a:xfrm>
            <a:off x="369619" y="2624391"/>
            <a:ext cx="529138" cy="517138"/>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7</a:t>
            </a:r>
          </a:p>
        </p:txBody>
      </p:sp>
      <p:pic>
        <p:nvPicPr>
          <p:cNvPr id="2" name="Picture 1" descr="green checkmark">
            <a:extLst>
              <a:ext uri="{FF2B5EF4-FFF2-40B4-BE49-F238E27FC236}">
                <a16:creationId xmlns:a16="http://schemas.microsoft.com/office/drawing/2014/main" id="{217D0B6C-53F4-3B6C-8E9E-922728206B0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253443" y="1885901"/>
            <a:ext cx="478860" cy="498813"/>
          </a:xfrm>
          <a:prstGeom prst="rect">
            <a:avLst/>
          </a:prstGeom>
        </p:spPr>
      </p:pic>
      <p:pic>
        <p:nvPicPr>
          <p:cNvPr id="20" name="Picture 19" descr="green checkmark">
            <a:extLst>
              <a:ext uri="{FF2B5EF4-FFF2-40B4-BE49-F238E27FC236}">
                <a16:creationId xmlns:a16="http://schemas.microsoft.com/office/drawing/2014/main" id="{25C5CF1D-9478-2D11-32BB-C6D42205DDF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253443" y="2606479"/>
            <a:ext cx="478860" cy="498813"/>
          </a:xfrm>
          <a:prstGeom prst="rect">
            <a:avLst/>
          </a:prstGeom>
        </p:spPr>
      </p:pic>
      <p:pic>
        <p:nvPicPr>
          <p:cNvPr id="21" name="Picture 20" descr="green checkmark">
            <a:extLst>
              <a:ext uri="{FF2B5EF4-FFF2-40B4-BE49-F238E27FC236}">
                <a16:creationId xmlns:a16="http://schemas.microsoft.com/office/drawing/2014/main" id="{CAD41CF7-C527-F29C-36AF-BB2430EF213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644757" y="3419033"/>
            <a:ext cx="478860" cy="498813"/>
          </a:xfrm>
          <a:prstGeom prst="rect">
            <a:avLst/>
          </a:prstGeom>
        </p:spPr>
      </p:pic>
      <p:pic>
        <p:nvPicPr>
          <p:cNvPr id="22" name="Picture 21" descr="green checkmark">
            <a:extLst>
              <a:ext uri="{FF2B5EF4-FFF2-40B4-BE49-F238E27FC236}">
                <a16:creationId xmlns:a16="http://schemas.microsoft.com/office/drawing/2014/main" id="{5E1E63C5-09D8-22C1-4D90-F91542D5AF2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253443" y="4155380"/>
            <a:ext cx="478860" cy="498813"/>
          </a:xfrm>
          <a:prstGeom prst="rect">
            <a:avLst/>
          </a:prstGeom>
        </p:spPr>
      </p:pic>
      <p:pic>
        <p:nvPicPr>
          <p:cNvPr id="23" name="Picture 22" descr="green checkmark">
            <a:extLst>
              <a:ext uri="{FF2B5EF4-FFF2-40B4-BE49-F238E27FC236}">
                <a16:creationId xmlns:a16="http://schemas.microsoft.com/office/drawing/2014/main" id="{7C1809D8-8DF0-7C5E-D43C-77118A8C3A4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405327" y="5411442"/>
            <a:ext cx="478860" cy="498813"/>
          </a:xfrm>
          <a:prstGeom prst="rect">
            <a:avLst/>
          </a:prstGeom>
        </p:spPr>
      </p:pic>
      <p:sp>
        <p:nvSpPr>
          <p:cNvPr id="24" name="Rounded Rectangle 46">
            <a:extLst>
              <a:ext uri="{FF2B5EF4-FFF2-40B4-BE49-F238E27FC236}">
                <a16:creationId xmlns:a16="http://schemas.microsoft.com/office/drawing/2014/main" id="{5C4B4E59-3740-0AFC-BDBF-B46A5EAC2351}"/>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a:t>
            </a:r>
          </a:p>
        </p:txBody>
      </p:sp>
      <p:sp>
        <p:nvSpPr>
          <p:cNvPr id="25" name="TextBox 24">
            <a:extLst>
              <a:ext uri="{FF2B5EF4-FFF2-40B4-BE49-F238E27FC236}">
                <a16:creationId xmlns:a16="http://schemas.microsoft.com/office/drawing/2014/main" id="{3CAA37F4-BB2E-4CCB-56B2-FDF61F3ABD02}"/>
              </a:ext>
            </a:extLst>
          </p:cNvPr>
          <p:cNvSpPr txBox="1"/>
          <p:nvPr/>
        </p:nvSpPr>
        <p:spPr>
          <a:xfrm>
            <a:off x="4400674" y="161496"/>
            <a:ext cx="528582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chemeClr val="tx2"/>
                </a:solidFill>
                <a:effectLst/>
                <a:uLnTx/>
                <a:uFillTx/>
                <a:latin typeface="Century Gothic"/>
                <a:ea typeface="+mn-ea"/>
                <a:cs typeface="+mn-cs"/>
              </a:rPr>
              <a:t>Jean parle de sa nouvelle vie en France.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chemeClr val="tx2"/>
                </a:solidFill>
                <a:effectLst/>
                <a:uLnTx/>
                <a:uFillTx/>
                <a:latin typeface="Century Gothic"/>
                <a:ea typeface="+mn-ea"/>
                <a:cs typeface="+mn-cs"/>
              </a:rPr>
              <a:t>Écoute et compl</a:t>
            </a:r>
            <a:r>
              <a:rPr kumimoji="0" lang="fr-FR" sz="2000" b="0" i="0" u="none" strike="noStrike" kern="1200" cap="none" spc="0" normalizeH="0" baseline="0" noProof="0" dirty="0">
                <a:ln>
                  <a:noFill/>
                </a:ln>
                <a:solidFill>
                  <a:schemeClr val="tx2"/>
                </a:solidFill>
                <a:effectLst/>
                <a:uLnTx/>
                <a:uFillTx/>
                <a:latin typeface="Century Gothic" panose="020B0502020202020204" pitchFamily="34" charset="0"/>
                <a:ea typeface="+mn-ea"/>
                <a:cs typeface="+mn-cs"/>
              </a:rPr>
              <a:t>ète les phrases.</a:t>
            </a:r>
            <a:endParaRPr kumimoji="0" lang="fr-FR" sz="2000" b="0" i="0" u="none" strike="noStrike" kern="1200" cap="none" spc="0" normalizeH="0" baseline="0" noProof="0" dirty="0">
              <a:ln>
                <a:noFill/>
              </a:ln>
              <a:solidFill>
                <a:schemeClr val="tx2"/>
              </a:solidFill>
              <a:effectLst/>
              <a:uLnTx/>
              <a:uFillTx/>
              <a:latin typeface="Century Gothic"/>
              <a:ea typeface="+mn-ea"/>
              <a:cs typeface="+mn-cs"/>
            </a:endParaRPr>
          </a:p>
        </p:txBody>
      </p:sp>
    </p:spTree>
    <p:extLst>
      <p:ext uri="{BB962C8B-B14F-4D97-AF65-F5344CB8AC3E}">
        <p14:creationId xmlns:p14="http://schemas.microsoft.com/office/powerpoint/2010/main" val="3518208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64FB42-9532-5718-A15A-A94391927A92}"/>
              </a:ext>
            </a:extLst>
          </p:cNvPr>
          <p:cNvSpPr>
            <a:spLocks noGrp="1"/>
          </p:cNvSpPr>
          <p:nvPr>
            <p:ph type="title"/>
          </p:nvPr>
        </p:nvSpPr>
        <p:spPr/>
        <p:txBody>
          <a:bodyPr/>
          <a:lstStyle/>
          <a:p>
            <a:r>
              <a:rPr lang="fr-FR" dirty="0"/>
              <a:t>Une </a:t>
            </a:r>
            <a:r>
              <a:rPr lang="fr-FR"/>
              <a:t>nouvelle vie</a:t>
            </a:r>
            <a:endParaRPr lang="fr-FR" dirty="0"/>
          </a:p>
        </p:txBody>
      </p:sp>
      <p:sp>
        <p:nvSpPr>
          <p:cNvPr id="4" name="TextBox 3">
            <a:extLst>
              <a:ext uri="{FF2B5EF4-FFF2-40B4-BE49-F238E27FC236}">
                <a16:creationId xmlns:a16="http://schemas.microsoft.com/office/drawing/2014/main" id="{473CDDFC-E133-8859-D868-7CB6230C577A}"/>
              </a:ext>
            </a:extLst>
          </p:cNvPr>
          <p:cNvSpPr txBox="1"/>
          <p:nvPr/>
        </p:nvSpPr>
        <p:spPr>
          <a:xfrm>
            <a:off x="4427580" y="213557"/>
            <a:ext cx="52459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5A5"/>
                </a:solidFill>
                <a:effectLst/>
                <a:uLnTx/>
                <a:uFillTx/>
                <a:latin typeface="Century Gothic"/>
                <a:ea typeface="+mn-ea"/>
                <a:cs typeface="+mn-cs"/>
              </a:rPr>
              <a:t>Jean parle de sa nouvelle vie en France. Écoute et compl</a:t>
            </a:r>
            <a:r>
              <a:rPr kumimoji="0" lang="fr-FR" sz="2000" b="0" i="0" u="none" strike="noStrike" kern="1200" cap="none" spc="0" normalizeH="0" baseline="0" noProof="0" dirty="0">
                <a:ln>
                  <a:noFill/>
                </a:ln>
                <a:solidFill>
                  <a:srgbClr val="0055A5"/>
                </a:solidFill>
                <a:effectLst/>
                <a:uLnTx/>
                <a:uFillTx/>
                <a:latin typeface="Century Gothic" panose="020B0502020202020204" pitchFamily="34" charset="0"/>
                <a:ea typeface="+mn-ea"/>
                <a:cs typeface="+mn-cs"/>
              </a:rPr>
              <a:t>ète les phrases.</a:t>
            </a:r>
            <a:endParaRPr kumimoji="0" lang="fr-FR" sz="2000" b="0" i="0" u="none" strike="noStrike" kern="1200" cap="none" spc="0" normalizeH="0" baseline="0" noProof="0" dirty="0">
              <a:ln>
                <a:noFill/>
              </a:ln>
              <a:solidFill>
                <a:srgbClr val="0055A5"/>
              </a:solidFill>
              <a:effectLst/>
              <a:uLnTx/>
              <a:uFillTx/>
              <a:latin typeface="Century Gothic"/>
              <a:ea typeface="+mn-ea"/>
              <a:cs typeface="+mn-cs"/>
            </a:endParaRPr>
          </a:p>
        </p:txBody>
      </p:sp>
      <p:graphicFrame>
        <p:nvGraphicFramePr>
          <p:cNvPr id="7" name="Table 7">
            <a:extLst>
              <a:ext uri="{FF2B5EF4-FFF2-40B4-BE49-F238E27FC236}">
                <a16:creationId xmlns:a16="http://schemas.microsoft.com/office/drawing/2014/main" id="{1EF4C6C4-EE69-4F57-C9D4-C90CE4CD7733}"/>
              </a:ext>
            </a:extLst>
          </p:cNvPr>
          <p:cNvGraphicFramePr>
            <a:graphicFrameLocks noGrp="1"/>
          </p:cNvGraphicFramePr>
          <p:nvPr/>
        </p:nvGraphicFramePr>
        <p:xfrm>
          <a:off x="261633" y="935347"/>
          <a:ext cx="11668734" cy="5063482"/>
        </p:xfrm>
        <a:graphic>
          <a:graphicData uri="http://schemas.openxmlformats.org/drawingml/2006/table">
            <a:tbl>
              <a:tblPr firstRow="1" bandRow="1">
                <a:tableStyleId>{5C22544A-7EE6-4342-B048-85BDC9FD1C3A}</a:tableStyleId>
              </a:tblPr>
              <a:tblGrid>
                <a:gridCol w="720000">
                  <a:extLst>
                    <a:ext uri="{9D8B030D-6E8A-4147-A177-3AD203B41FA5}">
                      <a16:colId xmlns:a16="http://schemas.microsoft.com/office/drawing/2014/main" val="690694885"/>
                    </a:ext>
                  </a:extLst>
                </a:gridCol>
                <a:gridCol w="2987644">
                  <a:extLst>
                    <a:ext uri="{9D8B030D-6E8A-4147-A177-3AD203B41FA5}">
                      <a16:colId xmlns:a16="http://schemas.microsoft.com/office/drawing/2014/main" val="1678633988"/>
                    </a:ext>
                  </a:extLst>
                </a:gridCol>
                <a:gridCol w="3831512">
                  <a:extLst>
                    <a:ext uri="{9D8B030D-6E8A-4147-A177-3AD203B41FA5}">
                      <a16:colId xmlns:a16="http://schemas.microsoft.com/office/drawing/2014/main" val="513172723"/>
                    </a:ext>
                  </a:extLst>
                </a:gridCol>
                <a:gridCol w="3409578">
                  <a:extLst>
                    <a:ext uri="{9D8B030D-6E8A-4147-A177-3AD203B41FA5}">
                      <a16:colId xmlns:a16="http://schemas.microsoft.com/office/drawing/2014/main" val="4042852009"/>
                    </a:ext>
                  </a:extLst>
                </a:gridCol>
                <a:gridCol w="720000">
                  <a:extLst>
                    <a:ext uri="{9D8B030D-6E8A-4147-A177-3AD203B41FA5}">
                      <a16:colId xmlns:a16="http://schemas.microsoft.com/office/drawing/2014/main" val="443793251"/>
                    </a:ext>
                  </a:extLst>
                </a:gridCol>
              </a:tblGrid>
              <a:tr h="790102">
                <a:tc>
                  <a:txBody>
                    <a:bodyPr/>
                    <a:lstStyle/>
                    <a:p>
                      <a:pPr algn="ctr"/>
                      <a:r>
                        <a:rPr lang="fr-FR" sz="2400" dirty="0"/>
                        <a:t>Q</a:t>
                      </a:r>
                    </a:p>
                  </a:txBody>
                  <a:tcPr anchor="ctr"/>
                </a:tc>
                <a:tc>
                  <a:txBody>
                    <a:bodyPr/>
                    <a:lstStyle/>
                    <a:p>
                      <a:pPr algn="ctr"/>
                      <a:r>
                        <a:rPr lang="fr-FR" sz="2400" dirty="0"/>
                        <a:t>verbe</a:t>
                      </a:r>
                    </a:p>
                  </a:txBody>
                  <a:tcPr anchor="ctr"/>
                </a:tc>
                <a:tc>
                  <a:txBody>
                    <a:bodyPr/>
                    <a:lstStyle/>
                    <a:p>
                      <a:pPr algn="ctr"/>
                      <a:r>
                        <a:rPr lang="fr-FR" sz="2400" dirty="0"/>
                        <a:t>A</a:t>
                      </a:r>
                    </a:p>
                  </a:txBody>
                  <a:tcPr anchor="ctr"/>
                </a:tc>
                <a:tc>
                  <a:txBody>
                    <a:bodyPr/>
                    <a:lstStyle/>
                    <a:p>
                      <a:pPr algn="ctr"/>
                      <a:r>
                        <a:rPr lang="fr-FR" sz="2400" dirty="0"/>
                        <a:t>B</a:t>
                      </a:r>
                    </a:p>
                  </a:txBody>
                  <a:tcPr anchor="ctr"/>
                </a:tc>
                <a:tc>
                  <a:txBody>
                    <a:bodyPr/>
                    <a:lstStyle/>
                    <a:p>
                      <a:pPr algn="ctr"/>
                      <a:r>
                        <a:rPr lang="fr-FR" sz="2400" dirty="0"/>
                        <a:t>R</a:t>
                      </a:r>
                    </a:p>
                  </a:txBody>
                  <a:tcPr anchor="ctr"/>
                </a:tc>
                <a:extLst>
                  <a:ext uri="{0D108BD9-81ED-4DB2-BD59-A6C34878D82A}">
                    <a16:rowId xmlns:a16="http://schemas.microsoft.com/office/drawing/2014/main" val="3428604664"/>
                  </a:ext>
                </a:extLst>
              </a:tr>
              <a:tr h="844219">
                <a:tc>
                  <a:txBody>
                    <a:bodyPr/>
                    <a:lstStyle/>
                    <a:p>
                      <a:endParaRPr lang="fr-FR"/>
                    </a:p>
                  </a:txBody>
                  <a:tcPr anchor="ctr">
                    <a:solidFill>
                      <a:srgbClr val="BADEFF"/>
                    </a:solidFill>
                  </a:tcPr>
                </a:tc>
                <a:tc>
                  <a:txBody>
                    <a:bodyPr/>
                    <a:lstStyle/>
                    <a:p>
                      <a:r>
                        <a:rPr lang="fr-FR" sz="2000" dirty="0">
                          <a:solidFill>
                            <a:srgbClr val="0055A5"/>
                          </a:solidFill>
                        </a:rPr>
                        <a:t>Je ne mange</a:t>
                      </a:r>
                    </a:p>
                  </a:txBody>
                  <a:tcPr anchor="ctr">
                    <a:solidFill>
                      <a:srgbClr val="BADEFF"/>
                    </a:solidFill>
                  </a:tcPr>
                </a:tc>
                <a:tc>
                  <a:txBody>
                    <a:bodyPr/>
                    <a:lstStyle/>
                    <a:p>
                      <a:r>
                        <a:rPr lang="fr-FR" sz="2000" dirty="0">
                          <a:solidFill>
                            <a:schemeClr val="tx2"/>
                          </a:solidFill>
                        </a:rPr>
                        <a:t>rien le matin</a:t>
                      </a:r>
                    </a:p>
                  </a:txBody>
                  <a:tcPr anchor="ctr">
                    <a:solidFill>
                      <a:srgbClr val="BADEFF"/>
                    </a:solidFill>
                  </a:tcPr>
                </a:tc>
                <a:tc>
                  <a:txBody>
                    <a:bodyPr/>
                    <a:lstStyle/>
                    <a:p>
                      <a:r>
                        <a:rPr lang="fr-FR" sz="2000" dirty="0">
                          <a:solidFill>
                            <a:schemeClr val="tx2"/>
                          </a:solidFill>
                        </a:rPr>
                        <a:t>le matin</a:t>
                      </a:r>
                    </a:p>
                  </a:txBody>
                  <a:tcPr anchor="ctr">
                    <a:solidFill>
                      <a:srgbClr val="BADEFF"/>
                    </a:solidFill>
                  </a:tcPr>
                </a:tc>
                <a:tc>
                  <a:txBody>
                    <a:bodyPr/>
                    <a:lstStyle/>
                    <a:p>
                      <a:endParaRPr lang="fr-FR" dirty="0"/>
                    </a:p>
                  </a:txBody>
                  <a:tcPr anchor="ctr">
                    <a:solidFill>
                      <a:srgbClr val="BADEFF"/>
                    </a:solidFill>
                  </a:tcPr>
                </a:tc>
                <a:extLst>
                  <a:ext uri="{0D108BD9-81ED-4DB2-BD59-A6C34878D82A}">
                    <a16:rowId xmlns:a16="http://schemas.microsoft.com/office/drawing/2014/main" val="2526945016"/>
                  </a:ext>
                </a:extLst>
              </a:tr>
              <a:tr h="844219">
                <a:tc>
                  <a:txBody>
                    <a:bodyPr/>
                    <a:lstStyle/>
                    <a:p>
                      <a:endParaRPr lang="fr-FR"/>
                    </a:p>
                  </a:txBody>
                  <a:tcPr anchor="ctr">
                    <a:solidFill>
                      <a:srgbClr val="FFF6D4"/>
                    </a:solidFill>
                  </a:tcPr>
                </a:tc>
                <a:tc>
                  <a:txBody>
                    <a:bodyPr/>
                    <a:lstStyle/>
                    <a:p>
                      <a:r>
                        <a:rPr lang="fr-FR" sz="2000" dirty="0">
                          <a:solidFill>
                            <a:srgbClr val="0055A5"/>
                          </a:solidFill>
                        </a:rPr>
                        <a:t>Je nage</a:t>
                      </a:r>
                    </a:p>
                  </a:txBody>
                  <a:tcPr anchor="ctr">
                    <a:solidFill>
                      <a:srgbClr val="FFF6D4"/>
                    </a:solidFill>
                  </a:tcPr>
                </a:tc>
                <a:tc>
                  <a:txBody>
                    <a:bodyPr/>
                    <a:lstStyle/>
                    <a:p>
                      <a:r>
                        <a:rPr lang="fr-FR" sz="2000" dirty="0">
                          <a:solidFill>
                            <a:schemeClr val="tx2"/>
                          </a:solidFill>
                        </a:rPr>
                        <a:t>rien en ce moment</a:t>
                      </a:r>
                    </a:p>
                  </a:txBody>
                  <a:tcPr anchor="ctr">
                    <a:solidFill>
                      <a:srgbClr val="FFF6D4"/>
                    </a:solidFill>
                  </a:tcPr>
                </a:tc>
                <a:tc>
                  <a:txBody>
                    <a:bodyPr/>
                    <a:lstStyle/>
                    <a:p>
                      <a:r>
                        <a:rPr lang="fr-FR" sz="2000" dirty="0">
                          <a:solidFill>
                            <a:schemeClr val="tx2"/>
                          </a:solidFill>
                        </a:rPr>
                        <a:t>un livre fran</a:t>
                      </a:r>
                      <a:r>
                        <a:rPr lang="fr-FR" sz="2000" dirty="0">
                          <a:solidFill>
                            <a:schemeClr val="tx2"/>
                          </a:solidFill>
                          <a:latin typeface="Century Gothic" panose="020B0502020202020204" pitchFamily="34" charset="0"/>
                        </a:rPr>
                        <a:t>çais en ce moment</a:t>
                      </a:r>
                      <a:endParaRPr lang="fr-FR" sz="2000" dirty="0">
                        <a:solidFill>
                          <a:schemeClr val="tx2"/>
                        </a:solidFill>
                      </a:endParaRPr>
                    </a:p>
                  </a:txBody>
                  <a:tcPr anchor="ctr">
                    <a:solidFill>
                      <a:srgbClr val="FFF6D4"/>
                    </a:solidFill>
                  </a:tcPr>
                </a:tc>
                <a:tc>
                  <a:txBody>
                    <a:bodyPr/>
                    <a:lstStyle/>
                    <a:p>
                      <a:endParaRPr lang="fr-FR" dirty="0"/>
                    </a:p>
                  </a:txBody>
                  <a:tcPr anchor="ctr">
                    <a:solidFill>
                      <a:srgbClr val="FFF6D4"/>
                    </a:solidFill>
                  </a:tcPr>
                </a:tc>
                <a:extLst>
                  <a:ext uri="{0D108BD9-81ED-4DB2-BD59-A6C34878D82A}">
                    <a16:rowId xmlns:a16="http://schemas.microsoft.com/office/drawing/2014/main" val="1821743793"/>
                  </a:ext>
                </a:extLst>
              </a:tr>
              <a:tr h="896504">
                <a:tc>
                  <a:txBody>
                    <a:bodyPr/>
                    <a:lstStyle/>
                    <a:p>
                      <a:endParaRPr lang="fr-FR"/>
                    </a:p>
                  </a:txBody>
                  <a:tcPr anchor="ctr">
                    <a:solidFill>
                      <a:srgbClr val="BADEFF"/>
                    </a:solidFill>
                  </a:tcPr>
                </a:tc>
                <a:tc>
                  <a:txBody>
                    <a:bodyPr/>
                    <a:lstStyle/>
                    <a:p>
                      <a:r>
                        <a:rPr lang="fr-FR" sz="2000" dirty="0">
                          <a:solidFill>
                            <a:srgbClr val="0055A5"/>
                          </a:solidFill>
                        </a:rPr>
                        <a:t>Je ne connais</a:t>
                      </a:r>
                    </a:p>
                  </a:txBody>
                  <a:tcPr anchor="ctr">
                    <a:solidFill>
                      <a:srgbClr val="BADEFF"/>
                    </a:solidFill>
                  </a:tcPr>
                </a:tc>
                <a:tc>
                  <a:txBody>
                    <a:bodyPr/>
                    <a:lstStyle/>
                    <a:p>
                      <a:r>
                        <a:rPr lang="fr-FR" sz="2000" dirty="0">
                          <a:solidFill>
                            <a:schemeClr val="tx2"/>
                          </a:solidFill>
                        </a:rPr>
                        <a:t>personne dans cette école</a:t>
                      </a:r>
                    </a:p>
                  </a:txBody>
                  <a:tcPr anchor="ctr">
                    <a:solidFill>
                      <a:srgbClr val="BADEFF"/>
                    </a:solidFill>
                  </a:tcPr>
                </a:tc>
                <a:tc>
                  <a:txBody>
                    <a:bodyPr/>
                    <a:lstStyle/>
                    <a:p>
                      <a:r>
                        <a:rPr lang="fr-FR" sz="2000" dirty="0">
                          <a:solidFill>
                            <a:schemeClr val="tx2"/>
                          </a:solidFill>
                        </a:rPr>
                        <a:t>dans cette école</a:t>
                      </a:r>
                    </a:p>
                  </a:txBody>
                  <a:tcPr anchor="ctr">
                    <a:solidFill>
                      <a:srgbClr val="BADEFF"/>
                    </a:solidFill>
                  </a:tcPr>
                </a:tc>
                <a:tc>
                  <a:txBody>
                    <a:bodyPr/>
                    <a:lstStyle/>
                    <a:p>
                      <a:endParaRPr lang="fr-FR" dirty="0"/>
                    </a:p>
                  </a:txBody>
                  <a:tcPr anchor="ctr">
                    <a:solidFill>
                      <a:srgbClr val="BADEFF"/>
                    </a:solidFill>
                  </a:tcPr>
                </a:tc>
                <a:extLst>
                  <a:ext uri="{0D108BD9-81ED-4DB2-BD59-A6C34878D82A}">
                    <a16:rowId xmlns:a16="http://schemas.microsoft.com/office/drawing/2014/main" val="4048768442"/>
                  </a:ext>
                </a:extLst>
              </a:tr>
              <a:tr h="844219">
                <a:tc>
                  <a:txBody>
                    <a:bodyPr/>
                    <a:lstStyle/>
                    <a:p>
                      <a:endParaRPr lang="fr-FR"/>
                    </a:p>
                  </a:txBody>
                  <a:tcPr anchor="ctr">
                    <a:solidFill>
                      <a:srgbClr val="FFF6D4"/>
                    </a:solidFill>
                  </a:tcPr>
                </a:tc>
                <a:tc>
                  <a:txBody>
                    <a:bodyPr/>
                    <a:lstStyle/>
                    <a:p>
                      <a:r>
                        <a:rPr lang="fr-FR" sz="2000" dirty="0">
                          <a:solidFill>
                            <a:srgbClr val="0055A5"/>
                          </a:solidFill>
                        </a:rPr>
                        <a:t>Je rencontre</a:t>
                      </a:r>
                    </a:p>
                  </a:txBody>
                  <a:tcPr anchor="ctr">
                    <a:solidFill>
                      <a:srgbClr val="FFF6D4"/>
                    </a:solidFill>
                  </a:tcPr>
                </a:tc>
                <a:tc>
                  <a:txBody>
                    <a:bodyPr/>
                    <a:lstStyle/>
                    <a:p>
                      <a:r>
                        <a:rPr lang="fr-FR" sz="2000" dirty="0">
                          <a:solidFill>
                            <a:schemeClr val="tx2"/>
                          </a:solidFill>
                        </a:rPr>
                        <a:t>personne </a:t>
                      </a:r>
                      <a:r>
                        <a:rPr lang="fr-FR" sz="2000" dirty="0">
                          <a:solidFill>
                            <a:schemeClr val="tx2"/>
                          </a:solidFill>
                          <a:latin typeface="Century Gothic" panose="020B0502020202020204" pitchFamily="34" charset="0"/>
                        </a:rPr>
                        <a:t>à la piscine</a:t>
                      </a:r>
                      <a:endParaRPr lang="fr-FR" sz="2000" dirty="0">
                        <a:solidFill>
                          <a:schemeClr val="tx2"/>
                        </a:solidFill>
                      </a:endParaRPr>
                    </a:p>
                  </a:txBody>
                  <a:tcPr anchor="ctr">
                    <a:solidFill>
                      <a:srgbClr val="FFF6D4"/>
                    </a:solidFill>
                  </a:tcPr>
                </a:tc>
                <a:tc>
                  <a:txBody>
                    <a:bodyPr/>
                    <a:lstStyle/>
                    <a:p>
                      <a:r>
                        <a:rPr lang="fr-FR" sz="2000" dirty="0">
                          <a:solidFill>
                            <a:schemeClr val="tx2"/>
                          </a:solidFill>
                        </a:rPr>
                        <a:t>des gens </a:t>
                      </a:r>
                      <a:r>
                        <a:rPr lang="fr-FR" sz="2000" dirty="0">
                          <a:solidFill>
                            <a:schemeClr val="tx2"/>
                          </a:solidFill>
                          <a:latin typeface="Century Gothic" panose="020B0502020202020204" pitchFamily="34" charset="0"/>
                        </a:rPr>
                        <a:t>à la piscine</a:t>
                      </a:r>
                      <a:endParaRPr lang="fr-FR" sz="2000" dirty="0">
                        <a:solidFill>
                          <a:schemeClr val="tx2"/>
                        </a:solidFill>
                      </a:endParaRPr>
                    </a:p>
                  </a:txBody>
                  <a:tcPr anchor="ctr">
                    <a:solidFill>
                      <a:srgbClr val="FFF6D4"/>
                    </a:solidFill>
                  </a:tcPr>
                </a:tc>
                <a:tc>
                  <a:txBody>
                    <a:bodyPr/>
                    <a:lstStyle/>
                    <a:p>
                      <a:endParaRPr lang="fr-FR" dirty="0"/>
                    </a:p>
                  </a:txBody>
                  <a:tcPr anchor="ctr">
                    <a:solidFill>
                      <a:srgbClr val="FFF6D4"/>
                    </a:solidFill>
                  </a:tcPr>
                </a:tc>
                <a:extLst>
                  <a:ext uri="{0D108BD9-81ED-4DB2-BD59-A6C34878D82A}">
                    <a16:rowId xmlns:a16="http://schemas.microsoft.com/office/drawing/2014/main" val="393802886"/>
                  </a:ext>
                </a:extLst>
              </a:tr>
              <a:tr h="844219">
                <a:tc>
                  <a:txBody>
                    <a:bodyPr/>
                    <a:lstStyle/>
                    <a:p>
                      <a:endParaRPr lang="fr-FR"/>
                    </a:p>
                  </a:txBody>
                  <a:tcPr anchor="ctr">
                    <a:solidFill>
                      <a:srgbClr val="BADEFF"/>
                    </a:solidFill>
                  </a:tcPr>
                </a:tc>
                <a:tc>
                  <a:txBody>
                    <a:bodyPr/>
                    <a:lstStyle/>
                    <a:p>
                      <a:r>
                        <a:rPr lang="fr-FR" sz="2000" dirty="0">
                          <a:solidFill>
                            <a:srgbClr val="0055A5"/>
                          </a:solidFill>
                        </a:rPr>
                        <a:t>Je dessine</a:t>
                      </a:r>
                    </a:p>
                  </a:txBody>
                  <a:tcPr anchor="ctr">
                    <a:solidFill>
                      <a:srgbClr val="BADEFF"/>
                    </a:solidFill>
                  </a:tcPr>
                </a:tc>
                <a:tc>
                  <a:txBody>
                    <a:bodyPr/>
                    <a:lstStyle/>
                    <a:p>
                      <a:r>
                        <a:rPr lang="fr-FR" sz="2000" dirty="0">
                          <a:solidFill>
                            <a:schemeClr val="tx2"/>
                          </a:solidFill>
                        </a:rPr>
                        <a:t>rien dans le parc</a:t>
                      </a:r>
                    </a:p>
                  </a:txBody>
                  <a:tcPr anchor="ctr">
                    <a:solidFill>
                      <a:srgbClr val="BADEFF"/>
                    </a:solidFill>
                  </a:tcPr>
                </a:tc>
                <a:tc>
                  <a:txBody>
                    <a:bodyPr/>
                    <a:lstStyle/>
                    <a:p>
                      <a:r>
                        <a:rPr lang="fr-FR" sz="2000" dirty="0">
                          <a:solidFill>
                            <a:schemeClr val="tx2"/>
                          </a:solidFill>
                        </a:rPr>
                        <a:t>les oiseaux dans le parc</a:t>
                      </a:r>
                    </a:p>
                  </a:txBody>
                  <a:tcPr anchor="ctr">
                    <a:solidFill>
                      <a:srgbClr val="BADEFF"/>
                    </a:solidFill>
                  </a:tcPr>
                </a:tc>
                <a:tc>
                  <a:txBody>
                    <a:bodyPr/>
                    <a:lstStyle/>
                    <a:p>
                      <a:endParaRPr lang="fr-FR" dirty="0"/>
                    </a:p>
                  </a:txBody>
                  <a:tcPr anchor="ctr">
                    <a:solidFill>
                      <a:srgbClr val="BADEFF"/>
                    </a:solidFill>
                  </a:tcPr>
                </a:tc>
                <a:extLst>
                  <a:ext uri="{0D108BD9-81ED-4DB2-BD59-A6C34878D82A}">
                    <a16:rowId xmlns:a16="http://schemas.microsoft.com/office/drawing/2014/main" val="3089610173"/>
                  </a:ext>
                </a:extLst>
              </a:tr>
            </a:tbl>
          </a:graphicData>
        </a:graphic>
      </p:graphicFrame>
      <p:pic>
        <p:nvPicPr>
          <p:cNvPr id="5" name="Picture 4" descr="green checkmark">
            <a:extLst>
              <a:ext uri="{FF2B5EF4-FFF2-40B4-BE49-F238E27FC236}">
                <a16:creationId xmlns:a16="http://schemas.microsoft.com/office/drawing/2014/main" id="{2263A319-505F-AB71-CE3D-4335C80EFA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48083" y="1920820"/>
            <a:ext cx="478860" cy="498813"/>
          </a:xfrm>
          <a:prstGeom prst="rect">
            <a:avLst/>
          </a:prstGeom>
        </p:spPr>
      </p:pic>
      <p:sp>
        <p:nvSpPr>
          <p:cNvPr id="6" name="Rectangle 5">
            <a:extLst>
              <a:ext uri="{FF2B5EF4-FFF2-40B4-BE49-F238E27FC236}">
                <a16:creationId xmlns:a16="http://schemas.microsoft.com/office/drawing/2014/main" id="{B691678D-1A2B-1674-DB07-139787C72118}"/>
              </a:ext>
            </a:extLst>
          </p:cNvPr>
          <p:cNvSpPr/>
          <p:nvPr/>
        </p:nvSpPr>
        <p:spPr>
          <a:xfrm>
            <a:off x="1051114" y="2010492"/>
            <a:ext cx="2729578" cy="351666"/>
          </a:xfrm>
          <a:prstGeom prst="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8" name="Rectangle: Rounded Corners 7">
            <a:hlinkClick r:id="" action="ppaction://noaction">
              <a:snd r:embed="rId4" name="je ne mange beep.wav"/>
            </a:hlinkClick>
            <a:extLst>
              <a:ext uri="{FF2B5EF4-FFF2-40B4-BE49-F238E27FC236}">
                <a16:creationId xmlns:a16="http://schemas.microsoft.com/office/drawing/2014/main" id="{7A3B4318-1439-184F-4436-D57DD3991D9A}"/>
              </a:ext>
            </a:extLst>
          </p:cNvPr>
          <p:cNvSpPr/>
          <p:nvPr/>
        </p:nvSpPr>
        <p:spPr>
          <a:xfrm>
            <a:off x="381000" y="1859332"/>
            <a:ext cx="546395" cy="534426"/>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1</a:t>
            </a:r>
          </a:p>
        </p:txBody>
      </p:sp>
      <p:sp>
        <p:nvSpPr>
          <p:cNvPr id="18" name="Rectangle: Rounded Corners 17">
            <a:hlinkClick r:id="" action="ppaction://noaction">
              <a:snd r:embed="rId5" name="10.1.1.4 - je lis beep.wav"/>
            </a:hlinkClick>
            <a:extLst>
              <a:ext uri="{FF2B5EF4-FFF2-40B4-BE49-F238E27FC236}">
                <a16:creationId xmlns:a16="http://schemas.microsoft.com/office/drawing/2014/main" id="{3FB7F95E-691F-6860-9002-67EB82D1F23C}"/>
              </a:ext>
            </a:extLst>
          </p:cNvPr>
          <p:cNvSpPr/>
          <p:nvPr/>
        </p:nvSpPr>
        <p:spPr>
          <a:xfrm>
            <a:off x="381000" y="2732053"/>
            <a:ext cx="546395" cy="534426"/>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2</a:t>
            </a:r>
          </a:p>
        </p:txBody>
      </p:sp>
      <p:sp>
        <p:nvSpPr>
          <p:cNvPr id="19" name="Rectangle: Rounded Corners 18">
            <a:hlinkClick r:id="" action="ppaction://noaction">
              <a:snd r:embed="rId6" name="je ne connais beep.wav"/>
            </a:hlinkClick>
            <a:extLst>
              <a:ext uri="{FF2B5EF4-FFF2-40B4-BE49-F238E27FC236}">
                <a16:creationId xmlns:a16="http://schemas.microsoft.com/office/drawing/2014/main" id="{99F7F9C1-DD40-8464-BCE3-1CDB3D0DB301}"/>
              </a:ext>
            </a:extLst>
          </p:cNvPr>
          <p:cNvSpPr/>
          <p:nvPr/>
        </p:nvSpPr>
        <p:spPr>
          <a:xfrm>
            <a:off x="385352" y="3592485"/>
            <a:ext cx="546395" cy="534426"/>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3</a:t>
            </a:r>
          </a:p>
        </p:txBody>
      </p:sp>
      <p:sp>
        <p:nvSpPr>
          <p:cNvPr id="20" name="Rectangle: Rounded Corners 19">
            <a:hlinkClick r:id="" action="ppaction://noaction">
              <a:snd r:embed="rId7" name="je rencontre beep.wav"/>
            </a:hlinkClick>
            <a:extLst>
              <a:ext uri="{FF2B5EF4-FFF2-40B4-BE49-F238E27FC236}">
                <a16:creationId xmlns:a16="http://schemas.microsoft.com/office/drawing/2014/main" id="{9FC02DB9-46CF-83A4-FCC5-1503B739E5D4}"/>
              </a:ext>
            </a:extLst>
          </p:cNvPr>
          <p:cNvSpPr/>
          <p:nvPr/>
        </p:nvSpPr>
        <p:spPr>
          <a:xfrm>
            <a:off x="381000" y="4445698"/>
            <a:ext cx="546395" cy="534426"/>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4</a:t>
            </a:r>
          </a:p>
        </p:txBody>
      </p:sp>
      <p:sp>
        <p:nvSpPr>
          <p:cNvPr id="21" name="Rectangle: Rounded Corners 20">
            <a:hlinkClick r:id="" action="ppaction://noaction">
              <a:snd r:embed="rId8" name="je dessine beep.wav"/>
            </a:hlinkClick>
            <a:extLst>
              <a:ext uri="{FF2B5EF4-FFF2-40B4-BE49-F238E27FC236}">
                <a16:creationId xmlns:a16="http://schemas.microsoft.com/office/drawing/2014/main" id="{64A4A9A1-0143-5301-AAB3-16CFCBF90616}"/>
              </a:ext>
            </a:extLst>
          </p:cNvPr>
          <p:cNvSpPr/>
          <p:nvPr/>
        </p:nvSpPr>
        <p:spPr>
          <a:xfrm>
            <a:off x="381000" y="5318419"/>
            <a:ext cx="546395" cy="534426"/>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5</a:t>
            </a:r>
          </a:p>
        </p:txBody>
      </p:sp>
      <p:sp>
        <p:nvSpPr>
          <p:cNvPr id="22" name="Rectangle: Rounded Corners 21">
            <a:hlinkClick r:id="" action="ppaction://noaction">
              <a:snd r:embed="rId9" name="je ne mange rien le matin.wav"/>
            </a:hlinkClick>
            <a:extLst>
              <a:ext uri="{FF2B5EF4-FFF2-40B4-BE49-F238E27FC236}">
                <a16:creationId xmlns:a16="http://schemas.microsoft.com/office/drawing/2014/main" id="{BDC2806E-0A61-F962-F24D-6D8B6582B560}"/>
              </a:ext>
            </a:extLst>
          </p:cNvPr>
          <p:cNvSpPr/>
          <p:nvPr/>
        </p:nvSpPr>
        <p:spPr>
          <a:xfrm>
            <a:off x="11327787" y="1854764"/>
            <a:ext cx="546395" cy="534426"/>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1</a:t>
            </a:r>
          </a:p>
        </p:txBody>
      </p:sp>
      <p:sp>
        <p:nvSpPr>
          <p:cNvPr id="23" name="Rectangle: Rounded Corners 22">
            <a:hlinkClick r:id="" action="ppaction://noaction">
              <a:snd r:embed="rId10" name="10.1.1.4 - je lis un livre francais.wav"/>
            </a:hlinkClick>
            <a:extLst>
              <a:ext uri="{FF2B5EF4-FFF2-40B4-BE49-F238E27FC236}">
                <a16:creationId xmlns:a16="http://schemas.microsoft.com/office/drawing/2014/main" id="{5C42BBF9-D309-B541-062F-E49D416EB1F6}"/>
              </a:ext>
            </a:extLst>
          </p:cNvPr>
          <p:cNvSpPr/>
          <p:nvPr/>
        </p:nvSpPr>
        <p:spPr>
          <a:xfrm>
            <a:off x="11327787" y="2727485"/>
            <a:ext cx="546395" cy="534426"/>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2</a:t>
            </a:r>
          </a:p>
        </p:txBody>
      </p:sp>
      <p:sp>
        <p:nvSpPr>
          <p:cNvPr id="24" name="Rectangle: Rounded Corners 23">
            <a:hlinkClick r:id="" action="ppaction://noaction">
              <a:snd r:embed="rId11" name="je ne connais personne.wav"/>
            </a:hlinkClick>
            <a:extLst>
              <a:ext uri="{FF2B5EF4-FFF2-40B4-BE49-F238E27FC236}">
                <a16:creationId xmlns:a16="http://schemas.microsoft.com/office/drawing/2014/main" id="{3DDF33AF-D975-5049-9079-7E81589D8986}"/>
              </a:ext>
            </a:extLst>
          </p:cNvPr>
          <p:cNvSpPr/>
          <p:nvPr/>
        </p:nvSpPr>
        <p:spPr>
          <a:xfrm>
            <a:off x="11327787" y="3587917"/>
            <a:ext cx="546395" cy="534426"/>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3</a:t>
            </a:r>
          </a:p>
        </p:txBody>
      </p:sp>
      <p:sp>
        <p:nvSpPr>
          <p:cNvPr id="25" name="Rectangle: Rounded Corners 24">
            <a:hlinkClick r:id="" action="ppaction://noaction">
              <a:snd r:embed="rId12" name="je rencontre personne.wav"/>
            </a:hlinkClick>
            <a:extLst>
              <a:ext uri="{FF2B5EF4-FFF2-40B4-BE49-F238E27FC236}">
                <a16:creationId xmlns:a16="http://schemas.microsoft.com/office/drawing/2014/main" id="{20AA5F19-269B-545E-07A5-7EC95FBB91F2}"/>
              </a:ext>
            </a:extLst>
          </p:cNvPr>
          <p:cNvSpPr/>
          <p:nvPr/>
        </p:nvSpPr>
        <p:spPr>
          <a:xfrm>
            <a:off x="11327787" y="4441130"/>
            <a:ext cx="546395" cy="534426"/>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4</a:t>
            </a:r>
          </a:p>
        </p:txBody>
      </p:sp>
      <p:sp>
        <p:nvSpPr>
          <p:cNvPr id="26" name="Rectangle: Rounded Corners 25">
            <a:hlinkClick r:id="" action="ppaction://noaction">
              <a:snd r:embed="rId13" name="je dessine les oiseaux.wav"/>
            </a:hlinkClick>
            <a:extLst>
              <a:ext uri="{FF2B5EF4-FFF2-40B4-BE49-F238E27FC236}">
                <a16:creationId xmlns:a16="http://schemas.microsoft.com/office/drawing/2014/main" id="{C5656CC5-E0ED-46CE-1B08-4F97E8AA588E}"/>
              </a:ext>
            </a:extLst>
          </p:cNvPr>
          <p:cNvSpPr/>
          <p:nvPr/>
        </p:nvSpPr>
        <p:spPr>
          <a:xfrm>
            <a:off x="11327787" y="5313851"/>
            <a:ext cx="546395" cy="534426"/>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5</a:t>
            </a:r>
          </a:p>
        </p:txBody>
      </p:sp>
      <p:sp>
        <p:nvSpPr>
          <p:cNvPr id="27" name="Rectangle 26">
            <a:extLst>
              <a:ext uri="{FF2B5EF4-FFF2-40B4-BE49-F238E27FC236}">
                <a16:creationId xmlns:a16="http://schemas.microsoft.com/office/drawing/2014/main" id="{873F968D-7503-F771-8A03-DE21847A91EA}"/>
              </a:ext>
            </a:extLst>
          </p:cNvPr>
          <p:cNvSpPr/>
          <p:nvPr/>
        </p:nvSpPr>
        <p:spPr>
          <a:xfrm>
            <a:off x="1073382" y="4626685"/>
            <a:ext cx="2729578" cy="351666"/>
          </a:xfrm>
          <a:prstGeom prst="rect">
            <a:avLst/>
          </a:prstGeom>
          <a:solidFill>
            <a:srgbClr val="FFF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28" name="Rectangle 27">
            <a:extLst>
              <a:ext uri="{FF2B5EF4-FFF2-40B4-BE49-F238E27FC236}">
                <a16:creationId xmlns:a16="http://schemas.microsoft.com/office/drawing/2014/main" id="{733F92FE-B357-5F8A-3E63-668A05BE9C6A}"/>
              </a:ext>
            </a:extLst>
          </p:cNvPr>
          <p:cNvSpPr/>
          <p:nvPr/>
        </p:nvSpPr>
        <p:spPr>
          <a:xfrm>
            <a:off x="1073382" y="2800841"/>
            <a:ext cx="2729578" cy="351666"/>
          </a:xfrm>
          <a:prstGeom prst="rect">
            <a:avLst/>
          </a:prstGeom>
          <a:solidFill>
            <a:srgbClr val="FFF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29" name="Rectangle 28">
            <a:extLst>
              <a:ext uri="{FF2B5EF4-FFF2-40B4-BE49-F238E27FC236}">
                <a16:creationId xmlns:a16="http://schemas.microsoft.com/office/drawing/2014/main" id="{D7508B7A-C3B1-C377-1585-C6760DE55C34}"/>
              </a:ext>
            </a:extLst>
          </p:cNvPr>
          <p:cNvSpPr/>
          <p:nvPr/>
        </p:nvSpPr>
        <p:spPr>
          <a:xfrm>
            <a:off x="1051114" y="3746350"/>
            <a:ext cx="2729578" cy="351666"/>
          </a:xfrm>
          <a:prstGeom prst="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0" name="Rectangle 29">
            <a:extLst>
              <a:ext uri="{FF2B5EF4-FFF2-40B4-BE49-F238E27FC236}">
                <a16:creationId xmlns:a16="http://schemas.microsoft.com/office/drawing/2014/main" id="{613D24D1-ED0D-6693-C69F-DFBC9C56F3A2}"/>
              </a:ext>
            </a:extLst>
          </p:cNvPr>
          <p:cNvSpPr/>
          <p:nvPr/>
        </p:nvSpPr>
        <p:spPr>
          <a:xfrm>
            <a:off x="991490" y="5419544"/>
            <a:ext cx="2729578" cy="351666"/>
          </a:xfrm>
          <a:prstGeom prst="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srgbClr val="525050"/>
              </a:solidFill>
              <a:effectLst/>
              <a:uLnTx/>
              <a:uFillTx/>
              <a:latin typeface="Century Gothic"/>
              <a:ea typeface="+mn-ea"/>
              <a:cs typeface="+mn-cs"/>
            </a:endParaRPr>
          </a:p>
        </p:txBody>
      </p:sp>
      <p:pic>
        <p:nvPicPr>
          <p:cNvPr id="31" name="Picture 30" descr="green checkmark">
            <a:extLst>
              <a:ext uri="{FF2B5EF4-FFF2-40B4-BE49-F238E27FC236}">
                <a16:creationId xmlns:a16="http://schemas.microsoft.com/office/drawing/2014/main" id="{76BA1C38-8F6B-1DED-E5C1-B5C2F3B4A4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18934" y="5473706"/>
            <a:ext cx="478860" cy="498813"/>
          </a:xfrm>
          <a:prstGeom prst="rect">
            <a:avLst/>
          </a:prstGeom>
        </p:spPr>
      </p:pic>
      <p:pic>
        <p:nvPicPr>
          <p:cNvPr id="32" name="Picture 31" descr="green checkmark">
            <a:extLst>
              <a:ext uri="{FF2B5EF4-FFF2-40B4-BE49-F238E27FC236}">
                <a16:creationId xmlns:a16="http://schemas.microsoft.com/office/drawing/2014/main" id="{02D42E20-5A58-A521-BBDD-D24A0174EF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65856" y="3746350"/>
            <a:ext cx="478860" cy="498813"/>
          </a:xfrm>
          <a:prstGeom prst="rect">
            <a:avLst/>
          </a:prstGeom>
        </p:spPr>
      </p:pic>
      <p:pic>
        <p:nvPicPr>
          <p:cNvPr id="33" name="Picture 32" descr="green checkmark">
            <a:extLst>
              <a:ext uri="{FF2B5EF4-FFF2-40B4-BE49-F238E27FC236}">
                <a16:creationId xmlns:a16="http://schemas.microsoft.com/office/drawing/2014/main" id="{528CA513-39A7-D88C-FB8F-DF9055A875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18934" y="4509374"/>
            <a:ext cx="478860" cy="498813"/>
          </a:xfrm>
          <a:prstGeom prst="rect">
            <a:avLst/>
          </a:prstGeom>
        </p:spPr>
      </p:pic>
      <p:pic>
        <p:nvPicPr>
          <p:cNvPr id="35" name="Picture 34" descr="green checkmark">
            <a:extLst>
              <a:ext uri="{FF2B5EF4-FFF2-40B4-BE49-F238E27FC236}">
                <a16:creationId xmlns:a16="http://schemas.microsoft.com/office/drawing/2014/main" id="{306AE4A5-2E56-7AFE-5FD6-96FB9E0555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18934" y="2736075"/>
            <a:ext cx="478860" cy="498813"/>
          </a:xfrm>
          <a:prstGeom prst="rect">
            <a:avLst/>
          </a:prstGeom>
        </p:spPr>
      </p:pic>
      <p:sp>
        <p:nvSpPr>
          <p:cNvPr id="13" name="Rectangle 12">
            <a:extLst>
              <a:ext uri="{FF2B5EF4-FFF2-40B4-BE49-F238E27FC236}">
                <a16:creationId xmlns:a16="http://schemas.microsoft.com/office/drawing/2014/main" id="{E204B933-BFB4-46AC-0ADD-A105BB65D726}"/>
              </a:ext>
            </a:extLst>
          </p:cNvPr>
          <p:cNvSpPr/>
          <p:nvPr/>
        </p:nvSpPr>
        <p:spPr>
          <a:xfrm>
            <a:off x="1051114" y="1990629"/>
            <a:ext cx="2729578" cy="351666"/>
          </a:xfrm>
          <a:prstGeom prst="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55A4"/>
                </a:solidFill>
                <a:effectLst/>
                <a:uLnTx/>
                <a:uFillTx/>
                <a:latin typeface="Century Gothic"/>
                <a:ea typeface="+mn-ea"/>
                <a:cs typeface="+mn-cs"/>
              </a:rPr>
              <a:t>eat</a:t>
            </a:r>
          </a:p>
        </p:txBody>
      </p:sp>
      <p:sp>
        <p:nvSpPr>
          <p:cNvPr id="14" name="Rectangle 13">
            <a:extLst>
              <a:ext uri="{FF2B5EF4-FFF2-40B4-BE49-F238E27FC236}">
                <a16:creationId xmlns:a16="http://schemas.microsoft.com/office/drawing/2014/main" id="{15965B22-A0EC-4B45-E727-F028C9D926C9}"/>
              </a:ext>
            </a:extLst>
          </p:cNvPr>
          <p:cNvSpPr/>
          <p:nvPr/>
        </p:nvSpPr>
        <p:spPr>
          <a:xfrm>
            <a:off x="1073382" y="4582947"/>
            <a:ext cx="2729578" cy="351666"/>
          </a:xfrm>
          <a:prstGeom prst="rect">
            <a:avLst/>
          </a:prstGeom>
          <a:solidFill>
            <a:srgbClr val="FFF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55A4"/>
                </a:solidFill>
                <a:effectLst/>
                <a:uLnTx/>
                <a:uFillTx/>
                <a:latin typeface="Century Gothic"/>
                <a:ea typeface="+mn-ea"/>
                <a:cs typeface="+mn-cs"/>
              </a:rPr>
              <a:t>meet</a:t>
            </a:r>
          </a:p>
        </p:txBody>
      </p:sp>
      <p:sp>
        <p:nvSpPr>
          <p:cNvPr id="15" name="Rectangle 14">
            <a:extLst>
              <a:ext uri="{FF2B5EF4-FFF2-40B4-BE49-F238E27FC236}">
                <a16:creationId xmlns:a16="http://schemas.microsoft.com/office/drawing/2014/main" id="{598291D0-E355-2F4C-8716-465AFDD0F727}"/>
              </a:ext>
            </a:extLst>
          </p:cNvPr>
          <p:cNvSpPr/>
          <p:nvPr/>
        </p:nvSpPr>
        <p:spPr>
          <a:xfrm>
            <a:off x="1073382" y="2856292"/>
            <a:ext cx="2729578" cy="351666"/>
          </a:xfrm>
          <a:prstGeom prst="rect">
            <a:avLst/>
          </a:prstGeom>
          <a:solidFill>
            <a:srgbClr val="FFF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55A4"/>
                </a:solidFill>
                <a:effectLst/>
                <a:uLnTx/>
                <a:uFillTx/>
                <a:latin typeface="Century Gothic"/>
                <a:ea typeface="+mn-ea"/>
                <a:cs typeface="+mn-cs"/>
              </a:rPr>
              <a:t>read</a:t>
            </a:r>
          </a:p>
        </p:txBody>
      </p:sp>
      <p:sp>
        <p:nvSpPr>
          <p:cNvPr id="16" name="Rectangle 15">
            <a:extLst>
              <a:ext uri="{FF2B5EF4-FFF2-40B4-BE49-F238E27FC236}">
                <a16:creationId xmlns:a16="http://schemas.microsoft.com/office/drawing/2014/main" id="{2B31AC66-48F7-5F2D-1C22-1F0B064018F6}"/>
              </a:ext>
            </a:extLst>
          </p:cNvPr>
          <p:cNvSpPr/>
          <p:nvPr/>
        </p:nvSpPr>
        <p:spPr>
          <a:xfrm>
            <a:off x="1073382" y="3666504"/>
            <a:ext cx="2729578" cy="351666"/>
          </a:xfrm>
          <a:prstGeom prst="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55A4"/>
                </a:solidFill>
                <a:effectLst/>
                <a:uLnTx/>
                <a:uFillTx/>
                <a:latin typeface="Century Gothic"/>
                <a:ea typeface="+mn-ea"/>
                <a:cs typeface="+mn-cs"/>
              </a:rPr>
              <a:t>know</a:t>
            </a:r>
          </a:p>
        </p:txBody>
      </p:sp>
      <p:sp>
        <p:nvSpPr>
          <p:cNvPr id="17" name="Rectangle 16">
            <a:extLst>
              <a:ext uri="{FF2B5EF4-FFF2-40B4-BE49-F238E27FC236}">
                <a16:creationId xmlns:a16="http://schemas.microsoft.com/office/drawing/2014/main" id="{CEA88FA5-E50B-F8A9-C8CD-2F11504BF8FA}"/>
              </a:ext>
            </a:extLst>
          </p:cNvPr>
          <p:cNvSpPr/>
          <p:nvPr/>
        </p:nvSpPr>
        <p:spPr>
          <a:xfrm>
            <a:off x="1073382" y="5399681"/>
            <a:ext cx="2729578" cy="351666"/>
          </a:xfrm>
          <a:prstGeom prst="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55A4"/>
                </a:solidFill>
                <a:effectLst/>
                <a:uLnTx/>
                <a:uFillTx/>
                <a:latin typeface="Century Gothic"/>
                <a:ea typeface="+mn-ea"/>
                <a:cs typeface="+mn-cs"/>
              </a:rPr>
              <a:t>draw</a:t>
            </a:r>
          </a:p>
        </p:txBody>
      </p:sp>
      <p:sp>
        <p:nvSpPr>
          <p:cNvPr id="2" name="Rounded Rectangle 46">
            <a:extLst>
              <a:ext uri="{FF2B5EF4-FFF2-40B4-BE49-F238E27FC236}">
                <a16:creationId xmlns:a16="http://schemas.microsoft.com/office/drawing/2014/main" id="{69EB50FB-7C77-F7E3-A181-145FB529F2D1}"/>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a:t>
            </a:r>
          </a:p>
        </p:txBody>
      </p:sp>
    </p:spTree>
    <p:extLst>
      <p:ext uri="{BB962C8B-B14F-4D97-AF65-F5344CB8AC3E}">
        <p14:creationId xmlns:p14="http://schemas.microsoft.com/office/powerpoint/2010/main" val="482163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2951D7-9D9F-0D01-C22C-009D86B2B9B1}"/>
              </a:ext>
            </a:extLst>
          </p:cNvPr>
          <p:cNvSpPr>
            <a:spLocks noGrp="1"/>
          </p:cNvSpPr>
          <p:nvPr>
            <p:ph type="title"/>
          </p:nvPr>
        </p:nvSpPr>
        <p:spPr/>
        <p:txBody>
          <a:bodyPr/>
          <a:lstStyle/>
          <a:p>
            <a:r>
              <a:rPr lang="en-GB" dirty="0"/>
              <a:t>Une nouvelle vie</a:t>
            </a:r>
          </a:p>
        </p:txBody>
      </p:sp>
      <p:graphicFrame>
        <p:nvGraphicFramePr>
          <p:cNvPr id="4" name="Table 7">
            <a:extLst>
              <a:ext uri="{FF2B5EF4-FFF2-40B4-BE49-F238E27FC236}">
                <a16:creationId xmlns:a16="http://schemas.microsoft.com/office/drawing/2014/main" id="{F44FED69-C88D-73B5-144B-98CF42BAE854}"/>
              </a:ext>
            </a:extLst>
          </p:cNvPr>
          <p:cNvGraphicFramePr>
            <a:graphicFrameLocks noGrp="1"/>
          </p:cNvGraphicFramePr>
          <p:nvPr>
            <p:extLst>
              <p:ext uri="{D42A27DB-BD31-4B8C-83A1-F6EECF244321}">
                <p14:modId xmlns:p14="http://schemas.microsoft.com/office/powerpoint/2010/main" val="60506440"/>
              </p:ext>
            </p:extLst>
          </p:nvPr>
        </p:nvGraphicFramePr>
        <p:xfrm>
          <a:off x="261633" y="948138"/>
          <a:ext cx="11668734" cy="5209423"/>
        </p:xfrm>
        <a:graphic>
          <a:graphicData uri="http://schemas.openxmlformats.org/drawingml/2006/table">
            <a:tbl>
              <a:tblPr firstRow="1" bandRow="1">
                <a:tableStyleId>{5C22544A-7EE6-4342-B048-85BDC9FD1C3A}</a:tableStyleId>
              </a:tblPr>
              <a:tblGrid>
                <a:gridCol w="720000">
                  <a:extLst>
                    <a:ext uri="{9D8B030D-6E8A-4147-A177-3AD203B41FA5}">
                      <a16:colId xmlns:a16="http://schemas.microsoft.com/office/drawing/2014/main" val="690694885"/>
                    </a:ext>
                  </a:extLst>
                </a:gridCol>
                <a:gridCol w="3409578">
                  <a:extLst>
                    <a:ext uri="{9D8B030D-6E8A-4147-A177-3AD203B41FA5}">
                      <a16:colId xmlns:a16="http://schemas.microsoft.com/office/drawing/2014/main" val="1678633988"/>
                    </a:ext>
                  </a:extLst>
                </a:gridCol>
                <a:gridCol w="3409578">
                  <a:extLst>
                    <a:ext uri="{9D8B030D-6E8A-4147-A177-3AD203B41FA5}">
                      <a16:colId xmlns:a16="http://schemas.microsoft.com/office/drawing/2014/main" val="513172723"/>
                    </a:ext>
                  </a:extLst>
                </a:gridCol>
                <a:gridCol w="3409578">
                  <a:extLst>
                    <a:ext uri="{9D8B030D-6E8A-4147-A177-3AD203B41FA5}">
                      <a16:colId xmlns:a16="http://schemas.microsoft.com/office/drawing/2014/main" val="4042852009"/>
                    </a:ext>
                  </a:extLst>
                </a:gridCol>
                <a:gridCol w="720000">
                  <a:extLst>
                    <a:ext uri="{9D8B030D-6E8A-4147-A177-3AD203B41FA5}">
                      <a16:colId xmlns:a16="http://schemas.microsoft.com/office/drawing/2014/main" val="443793251"/>
                    </a:ext>
                  </a:extLst>
                </a:gridCol>
              </a:tblGrid>
              <a:tr h="727128">
                <a:tc>
                  <a:txBody>
                    <a:bodyPr/>
                    <a:lstStyle/>
                    <a:p>
                      <a:r>
                        <a:rPr lang="fr-FR" sz="2400" dirty="0"/>
                        <a:t>Q</a:t>
                      </a:r>
                    </a:p>
                  </a:txBody>
                  <a:tcPr anchor="ctr"/>
                </a:tc>
                <a:tc>
                  <a:txBody>
                    <a:bodyPr/>
                    <a:lstStyle/>
                    <a:p>
                      <a:pPr algn="ctr"/>
                      <a:r>
                        <a:rPr lang="fr-FR" sz="2400" dirty="0"/>
                        <a:t>verbe</a:t>
                      </a:r>
                    </a:p>
                  </a:txBody>
                  <a:tcPr anchor="ctr"/>
                </a:tc>
                <a:tc>
                  <a:txBody>
                    <a:bodyPr/>
                    <a:lstStyle/>
                    <a:p>
                      <a:r>
                        <a:rPr lang="fr-FR" sz="2400" dirty="0"/>
                        <a:t>A</a:t>
                      </a:r>
                    </a:p>
                  </a:txBody>
                  <a:tcPr anchor="ctr"/>
                </a:tc>
                <a:tc>
                  <a:txBody>
                    <a:bodyPr/>
                    <a:lstStyle/>
                    <a:p>
                      <a:r>
                        <a:rPr lang="fr-FR" sz="2400" dirty="0"/>
                        <a:t>B</a:t>
                      </a:r>
                    </a:p>
                  </a:txBody>
                  <a:tcPr anchor="ctr"/>
                </a:tc>
                <a:tc>
                  <a:txBody>
                    <a:bodyPr/>
                    <a:lstStyle/>
                    <a:p>
                      <a:r>
                        <a:rPr lang="fr-FR" sz="2400" dirty="0"/>
                        <a:t>R</a:t>
                      </a:r>
                    </a:p>
                  </a:txBody>
                  <a:tcPr anchor="ctr"/>
                </a:tc>
                <a:extLst>
                  <a:ext uri="{0D108BD9-81ED-4DB2-BD59-A6C34878D82A}">
                    <a16:rowId xmlns:a16="http://schemas.microsoft.com/office/drawing/2014/main" val="3428604664"/>
                  </a:ext>
                </a:extLst>
              </a:tr>
              <a:tr h="776931">
                <a:tc>
                  <a:txBody>
                    <a:bodyPr/>
                    <a:lstStyle/>
                    <a:p>
                      <a:endParaRPr lang="fr-FR" sz="2000"/>
                    </a:p>
                  </a:txBody>
                  <a:tcPr anchor="ctr">
                    <a:solidFill>
                      <a:srgbClr val="BADEFF"/>
                    </a:solidFill>
                  </a:tcPr>
                </a:tc>
                <a:tc>
                  <a:txBody>
                    <a:bodyPr/>
                    <a:lstStyle/>
                    <a:p>
                      <a:r>
                        <a:rPr lang="fr-FR" sz="2000" dirty="0">
                          <a:solidFill>
                            <a:srgbClr val="0055A5"/>
                          </a:solidFill>
                        </a:rPr>
                        <a:t>Les magasins ne vendent</a:t>
                      </a:r>
                    </a:p>
                  </a:txBody>
                  <a:tcPr anchor="ctr">
                    <a:solidFill>
                      <a:srgbClr val="BADEFF"/>
                    </a:solidFill>
                  </a:tcPr>
                </a:tc>
                <a:tc>
                  <a:txBody>
                    <a:bodyPr/>
                    <a:lstStyle/>
                    <a:p>
                      <a:r>
                        <a:rPr lang="fr-FR" sz="2000" dirty="0">
                          <a:solidFill>
                            <a:schemeClr val="tx2"/>
                          </a:solidFill>
                        </a:rPr>
                        <a:t>rien ici</a:t>
                      </a:r>
                    </a:p>
                  </a:txBody>
                  <a:tcPr anchor="ctr">
                    <a:solidFill>
                      <a:srgbClr val="BADEFF"/>
                    </a:solidFill>
                  </a:tcPr>
                </a:tc>
                <a:tc>
                  <a:txBody>
                    <a:bodyPr/>
                    <a:lstStyle/>
                    <a:p>
                      <a:r>
                        <a:rPr lang="fr-FR" sz="2000" dirty="0">
                          <a:solidFill>
                            <a:schemeClr val="tx2"/>
                          </a:solidFill>
                        </a:rPr>
                        <a:t>beaucoup de v</a:t>
                      </a:r>
                      <a:r>
                        <a:rPr lang="fr-FR" sz="2000" dirty="0">
                          <a:solidFill>
                            <a:schemeClr val="tx2"/>
                          </a:solidFill>
                          <a:latin typeface="Century Gothic" panose="020B0502020202020204" pitchFamily="34" charset="0"/>
                        </a:rPr>
                        <a:t>êtements</a:t>
                      </a:r>
                      <a:endParaRPr lang="fr-FR" sz="2000" dirty="0">
                        <a:solidFill>
                          <a:schemeClr val="tx2"/>
                        </a:solidFill>
                      </a:endParaRPr>
                    </a:p>
                  </a:txBody>
                  <a:tcPr anchor="ctr">
                    <a:solidFill>
                      <a:srgbClr val="BADEFF"/>
                    </a:solidFill>
                  </a:tcPr>
                </a:tc>
                <a:tc>
                  <a:txBody>
                    <a:bodyPr/>
                    <a:lstStyle/>
                    <a:p>
                      <a:endParaRPr lang="fr-FR" sz="2000" dirty="0"/>
                    </a:p>
                  </a:txBody>
                  <a:tcPr anchor="ctr">
                    <a:solidFill>
                      <a:srgbClr val="BADEFF"/>
                    </a:solidFill>
                  </a:tcPr>
                </a:tc>
                <a:extLst>
                  <a:ext uri="{0D108BD9-81ED-4DB2-BD59-A6C34878D82A}">
                    <a16:rowId xmlns:a16="http://schemas.microsoft.com/office/drawing/2014/main" val="1923393925"/>
                  </a:ext>
                </a:extLst>
              </a:tr>
              <a:tr h="776931">
                <a:tc>
                  <a:txBody>
                    <a:bodyPr/>
                    <a:lstStyle/>
                    <a:p>
                      <a:endParaRPr lang="fr-FR" sz="2000"/>
                    </a:p>
                  </a:txBody>
                  <a:tcPr anchor="ctr">
                    <a:solidFill>
                      <a:srgbClr val="FFF6D4"/>
                    </a:solidFill>
                  </a:tcPr>
                </a:tc>
                <a:tc>
                  <a:txBody>
                    <a:bodyPr/>
                    <a:lstStyle/>
                    <a:p>
                      <a:r>
                        <a:rPr lang="fr-FR" sz="2000" dirty="0">
                          <a:solidFill>
                            <a:srgbClr val="0055A5"/>
                          </a:solidFill>
                        </a:rPr>
                        <a:t>Je ne regrette</a:t>
                      </a:r>
                    </a:p>
                  </a:txBody>
                  <a:tcPr anchor="ctr">
                    <a:solidFill>
                      <a:srgbClr val="FFF6D4"/>
                    </a:solidFill>
                  </a:tcPr>
                </a:tc>
                <a:tc>
                  <a:txBody>
                    <a:bodyPr/>
                    <a:lstStyle/>
                    <a:p>
                      <a:r>
                        <a:rPr lang="fr-FR" sz="2000" dirty="0">
                          <a:solidFill>
                            <a:schemeClr val="tx2"/>
                          </a:solidFill>
                        </a:rPr>
                        <a:t>rien</a:t>
                      </a:r>
                    </a:p>
                  </a:txBody>
                  <a:tcPr anchor="ctr">
                    <a:solidFill>
                      <a:srgbClr val="FFF6D4"/>
                    </a:solidFill>
                  </a:tcPr>
                </a:tc>
                <a:tc>
                  <a:txBody>
                    <a:bodyPr/>
                    <a:lstStyle/>
                    <a:p>
                      <a:r>
                        <a:rPr lang="fr-FR" sz="2000" dirty="0">
                          <a:solidFill>
                            <a:schemeClr val="tx2"/>
                          </a:solidFill>
                        </a:rPr>
                        <a:t>mon voyage</a:t>
                      </a:r>
                    </a:p>
                  </a:txBody>
                  <a:tcPr anchor="ctr">
                    <a:solidFill>
                      <a:srgbClr val="FFF6D4"/>
                    </a:solidFill>
                  </a:tcPr>
                </a:tc>
                <a:tc>
                  <a:txBody>
                    <a:bodyPr/>
                    <a:lstStyle/>
                    <a:p>
                      <a:endParaRPr lang="fr-FR" sz="2000" dirty="0"/>
                    </a:p>
                  </a:txBody>
                  <a:tcPr anchor="ctr">
                    <a:solidFill>
                      <a:srgbClr val="FFF6D4"/>
                    </a:solidFill>
                  </a:tcPr>
                </a:tc>
                <a:extLst>
                  <a:ext uri="{0D108BD9-81ED-4DB2-BD59-A6C34878D82A}">
                    <a16:rowId xmlns:a16="http://schemas.microsoft.com/office/drawing/2014/main" val="1823458881"/>
                  </a:ext>
                </a:extLst>
              </a:tr>
              <a:tr h="776931">
                <a:tc>
                  <a:txBody>
                    <a:bodyPr/>
                    <a:lstStyle/>
                    <a:p>
                      <a:endParaRPr lang="fr-FR" sz="2000" dirty="0"/>
                    </a:p>
                  </a:txBody>
                  <a:tcPr anchor="ctr">
                    <a:solidFill>
                      <a:srgbClr val="BADEFF"/>
                    </a:solidFill>
                  </a:tcPr>
                </a:tc>
                <a:tc>
                  <a:txBody>
                    <a:bodyPr/>
                    <a:lstStyle/>
                    <a:p>
                      <a:r>
                        <a:rPr lang="fr-FR" sz="2000" dirty="0">
                          <a:solidFill>
                            <a:srgbClr val="0055A5"/>
                          </a:solidFill>
                        </a:rPr>
                        <a:t>J’abandonne</a:t>
                      </a:r>
                    </a:p>
                  </a:txBody>
                  <a:tcPr anchor="ctr">
                    <a:solidFill>
                      <a:srgbClr val="BADEFF"/>
                    </a:solidFill>
                  </a:tcPr>
                </a:tc>
                <a:tc>
                  <a:txBody>
                    <a:bodyPr/>
                    <a:lstStyle/>
                    <a:p>
                      <a:r>
                        <a:rPr lang="fr-FR" sz="2000" dirty="0">
                          <a:solidFill>
                            <a:schemeClr val="tx2"/>
                          </a:solidFill>
                        </a:rPr>
                        <a:t>rien</a:t>
                      </a:r>
                    </a:p>
                  </a:txBody>
                  <a:tcPr anchor="ctr">
                    <a:solidFill>
                      <a:srgbClr val="BADEFF"/>
                    </a:solidFill>
                  </a:tcPr>
                </a:tc>
                <a:tc>
                  <a:txBody>
                    <a:bodyPr/>
                    <a:lstStyle/>
                    <a:p>
                      <a:r>
                        <a:rPr lang="fr-FR" sz="2000" dirty="0">
                          <a:solidFill>
                            <a:schemeClr val="tx2"/>
                          </a:solidFill>
                        </a:rPr>
                        <a:t>ma vie au Canada</a:t>
                      </a:r>
                    </a:p>
                  </a:txBody>
                  <a:tcPr anchor="ctr">
                    <a:solidFill>
                      <a:srgbClr val="BADEFF"/>
                    </a:solidFill>
                  </a:tcPr>
                </a:tc>
                <a:tc>
                  <a:txBody>
                    <a:bodyPr/>
                    <a:lstStyle/>
                    <a:p>
                      <a:endParaRPr lang="fr-FR" sz="2000" dirty="0"/>
                    </a:p>
                  </a:txBody>
                  <a:tcPr anchor="ctr">
                    <a:solidFill>
                      <a:srgbClr val="BADEFF"/>
                    </a:solidFill>
                  </a:tcPr>
                </a:tc>
                <a:extLst>
                  <a:ext uri="{0D108BD9-81ED-4DB2-BD59-A6C34878D82A}">
                    <a16:rowId xmlns:a16="http://schemas.microsoft.com/office/drawing/2014/main" val="1163456021"/>
                  </a:ext>
                </a:extLst>
              </a:tr>
              <a:tr h="776931">
                <a:tc>
                  <a:txBody>
                    <a:bodyPr/>
                    <a:lstStyle/>
                    <a:p>
                      <a:endParaRPr lang="fr-FR" sz="2000" dirty="0"/>
                    </a:p>
                  </a:txBody>
                  <a:tcPr anchor="ctr">
                    <a:solidFill>
                      <a:srgbClr val="FFF6D4"/>
                    </a:solidFill>
                  </a:tcPr>
                </a:tc>
                <a:tc>
                  <a:txBody>
                    <a:bodyPr/>
                    <a:lstStyle/>
                    <a:p>
                      <a:r>
                        <a:rPr lang="fr-FR" sz="2000" dirty="0">
                          <a:solidFill>
                            <a:srgbClr val="0055A5"/>
                          </a:solidFill>
                        </a:rPr>
                        <a:t>Je n’interromps</a:t>
                      </a:r>
                    </a:p>
                  </a:txBody>
                  <a:tcPr anchor="ctr">
                    <a:solidFill>
                      <a:srgbClr val="FFF6D4"/>
                    </a:solidFill>
                  </a:tcPr>
                </a:tc>
                <a:tc>
                  <a:txBody>
                    <a:bodyPr/>
                    <a:lstStyle/>
                    <a:p>
                      <a:r>
                        <a:rPr lang="fr-FR" sz="2000" dirty="0">
                          <a:solidFill>
                            <a:schemeClr val="tx2"/>
                          </a:solidFill>
                        </a:rPr>
                        <a:t>personne au coll</a:t>
                      </a:r>
                      <a:r>
                        <a:rPr lang="fr-FR" sz="2000" dirty="0">
                          <a:solidFill>
                            <a:schemeClr val="tx2"/>
                          </a:solidFill>
                          <a:latin typeface="Century Gothic" panose="020B0502020202020204" pitchFamily="34" charset="0"/>
                        </a:rPr>
                        <a:t>ège</a:t>
                      </a:r>
                      <a:endParaRPr lang="fr-FR" sz="2000" dirty="0">
                        <a:solidFill>
                          <a:schemeClr val="tx2"/>
                        </a:solidFill>
                      </a:endParaRPr>
                    </a:p>
                  </a:txBody>
                  <a:tcPr anchor="ctr">
                    <a:solidFill>
                      <a:srgbClr val="FFF6D4"/>
                    </a:solidFill>
                  </a:tcPr>
                </a:tc>
                <a:tc>
                  <a:txBody>
                    <a:bodyPr/>
                    <a:lstStyle/>
                    <a:p>
                      <a:r>
                        <a:rPr lang="fr-FR" sz="2000" dirty="0">
                          <a:solidFill>
                            <a:schemeClr val="tx2"/>
                          </a:solidFill>
                        </a:rPr>
                        <a:t>les professeurs au coll</a:t>
                      </a:r>
                      <a:r>
                        <a:rPr lang="fr-FR" sz="2000" dirty="0">
                          <a:solidFill>
                            <a:schemeClr val="tx2"/>
                          </a:solidFill>
                          <a:latin typeface="Century Gothic" panose="020B0502020202020204" pitchFamily="34" charset="0"/>
                        </a:rPr>
                        <a:t>ège</a:t>
                      </a:r>
                      <a:endParaRPr lang="fr-FR" sz="2000" dirty="0">
                        <a:solidFill>
                          <a:schemeClr val="tx2"/>
                        </a:solidFill>
                      </a:endParaRPr>
                    </a:p>
                  </a:txBody>
                  <a:tcPr anchor="ctr">
                    <a:solidFill>
                      <a:srgbClr val="FFF6D4"/>
                    </a:solidFill>
                  </a:tcPr>
                </a:tc>
                <a:tc>
                  <a:txBody>
                    <a:bodyPr/>
                    <a:lstStyle/>
                    <a:p>
                      <a:endParaRPr lang="fr-FR" sz="2000" dirty="0"/>
                    </a:p>
                  </a:txBody>
                  <a:tcPr anchor="ctr">
                    <a:solidFill>
                      <a:srgbClr val="FFF6D4"/>
                    </a:solidFill>
                  </a:tcPr>
                </a:tc>
                <a:extLst>
                  <a:ext uri="{0D108BD9-81ED-4DB2-BD59-A6C34878D82A}">
                    <a16:rowId xmlns:a16="http://schemas.microsoft.com/office/drawing/2014/main" val="1380605872"/>
                  </a:ext>
                </a:extLst>
              </a:tr>
              <a:tr h="1374571">
                <a:tc>
                  <a:txBody>
                    <a:bodyPr/>
                    <a:lstStyle/>
                    <a:p>
                      <a:endParaRPr lang="fr-FR" sz="2000" dirty="0"/>
                    </a:p>
                  </a:txBody>
                  <a:tcPr anchor="ctr">
                    <a:solidFill>
                      <a:srgbClr val="BADEFF"/>
                    </a:solidFill>
                  </a:tcPr>
                </a:tc>
                <a:tc>
                  <a:txBody>
                    <a:bodyPr/>
                    <a:lstStyle/>
                    <a:p>
                      <a:r>
                        <a:rPr lang="fr-FR" sz="2000" dirty="0">
                          <a:solidFill>
                            <a:srgbClr val="0055A5"/>
                          </a:solidFill>
                        </a:rPr>
                        <a:t>Je produis</a:t>
                      </a:r>
                    </a:p>
                  </a:txBody>
                  <a:tcPr anchor="ctr">
                    <a:solidFill>
                      <a:srgbClr val="BADEFF"/>
                    </a:solidFill>
                  </a:tcPr>
                </a:tc>
                <a:tc>
                  <a:txBody>
                    <a:bodyPr/>
                    <a:lstStyle/>
                    <a:p>
                      <a:r>
                        <a:rPr lang="fr-FR" sz="2000" dirty="0">
                          <a:solidFill>
                            <a:schemeClr val="tx2"/>
                          </a:solidFill>
                        </a:rPr>
                        <a:t>rien pour les réseaux sociaux</a:t>
                      </a:r>
                    </a:p>
                  </a:txBody>
                  <a:tcPr anchor="ctr">
                    <a:solidFill>
                      <a:srgbClr val="BADEFF"/>
                    </a:solidFill>
                  </a:tcPr>
                </a:tc>
                <a:tc>
                  <a:txBody>
                    <a:bodyPr/>
                    <a:lstStyle/>
                    <a:p>
                      <a:r>
                        <a:rPr lang="fr-FR" sz="2000" dirty="0">
                          <a:solidFill>
                            <a:schemeClr val="tx2"/>
                          </a:solidFill>
                        </a:rPr>
                        <a:t>de petits films pour les réseaux sociaux</a:t>
                      </a:r>
                    </a:p>
                  </a:txBody>
                  <a:tcPr anchor="ctr">
                    <a:solidFill>
                      <a:srgbClr val="BADEFF"/>
                    </a:solidFill>
                  </a:tcPr>
                </a:tc>
                <a:tc>
                  <a:txBody>
                    <a:bodyPr/>
                    <a:lstStyle/>
                    <a:p>
                      <a:endParaRPr lang="fr-FR" sz="2000" dirty="0"/>
                    </a:p>
                  </a:txBody>
                  <a:tcPr anchor="ctr">
                    <a:solidFill>
                      <a:srgbClr val="BADEFF"/>
                    </a:solidFill>
                  </a:tcPr>
                </a:tc>
                <a:extLst>
                  <a:ext uri="{0D108BD9-81ED-4DB2-BD59-A6C34878D82A}">
                    <a16:rowId xmlns:a16="http://schemas.microsoft.com/office/drawing/2014/main" val="227189255"/>
                  </a:ext>
                </a:extLst>
              </a:tr>
            </a:tbl>
          </a:graphicData>
        </a:graphic>
      </p:graphicFrame>
      <p:sp>
        <p:nvSpPr>
          <p:cNvPr id="5" name="Rectangle 4">
            <a:extLst>
              <a:ext uri="{FF2B5EF4-FFF2-40B4-BE49-F238E27FC236}">
                <a16:creationId xmlns:a16="http://schemas.microsoft.com/office/drawing/2014/main" id="{87D57793-3328-25E9-3149-D76AF2A3EAAA}"/>
              </a:ext>
            </a:extLst>
          </p:cNvPr>
          <p:cNvSpPr/>
          <p:nvPr/>
        </p:nvSpPr>
        <p:spPr>
          <a:xfrm>
            <a:off x="1051113" y="1934976"/>
            <a:ext cx="3204363" cy="356949"/>
          </a:xfrm>
          <a:prstGeom prst="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6" name="Rectangle 5">
            <a:extLst>
              <a:ext uri="{FF2B5EF4-FFF2-40B4-BE49-F238E27FC236}">
                <a16:creationId xmlns:a16="http://schemas.microsoft.com/office/drawing/2014/main" id="{920B47C0-99F9-A7B6-906E-79C33199F69E}"/>
              </a:ext>
            </a:extLst>
          </p:cNvPr>
          <p:cNvSpPr/>
          <p:nvPr/>
        </p:nvSpPr>
        <p:spPr>
          <a:xfrm>
            <a:off x="1051114" y="2713273"/>
            <a:ext cx="2729578" cy="351666"/>
          </a:xfrm>
          <a:prstGeom prst="rect">
            <a:avLst/>
          </a:prstGeom>
          <a:solidFill>
            <a:srgbClr val="FFF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7" name="Rectangle 6">
            <a:extLst>
              <a:ext uri="{FF2B5EF4-FFF2-40B4-BE49-F238E27FC236}">
                <a16:creationId xmlns:a16="http://schemas.microsoft.com/office/drawing/2014/main" id="{679AFF87-45FD-FB84-CD6B-C29809A37271}"/>
              </a:ext>
            </a:extLst>
          </p:cNvPr>
          <p:cNvSpPr/>
          <p:nvPr/>
        </p:nvSpPr>
        <p:spPr>
          <a:xfrm>
            <a:off x="1051114" y="4196413"/>
            <a:ext cx="2729578" cy="351666"/>
          </a:xfrm>
          <a:prstGeom prst="rect">
            <a:avLst/>
          </a:prstGeom>
          <a:solidFill>
            <a:srgbClr val="FFF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8" name="Rectangle 7">
            <a:extLst>
              <a:ext uri="{FF2B5EF4-FFF2-40B4-BE49-F238E27FC236}">
                <a16:creationId xmlns:a16="http://schemas.microsoft.com/office/drawing/2014/main" id="{66001F71-D3F8-2EE9-8C34-992BC52ECFBC}"/>
              </a:ext>
            </a:extLst>
          </p:cNvPr>
          <p:cNvSpPr/>
          <p:nvPr/>
        </p:nvSpPr>
        <p:spPr>
          <a:xfrm>
            <a:off x="1051114" y="3418117"/>
            <a:ext cx="2729578" cy="351666"/>
          </a:xfrm>
          <a:prstGeom prst="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9" name="Rectangle 8">
            <a:extLst>
              <a:ext uri="{FF2B5EF4-FFF2-40B4-BE49-F238E27FC236}">
                <a16:creationId xmlns:a16="http://schemas.microsoft.com/office/drawing/2014/main" id="{CE7780EF-9F7D-C96A-BCB3-3B5F2C46D030}"/>
              </a:ext>
            </a:extLst>
          </p:cNvPr>
          <p:cNvSpPr/>
          <p:nvPr/>
        </p:nvSpPr>
        <p:spPr>
          <a:xfrm>
            <a:off x="1051114" y="5308790"/>
            <a:ext cx="2729578" cy="351666"/>
          </a:xfrm>
          <a:prstGeom prst="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10" name="Rectangle: Rounded Corners 9">
            <a:hlinkClick r:id="" action="ppaction://noaction">
              <a:snd r:embed="rId3" name="j'abandonne beep.wav"/>
            </a:hlinkClick>
            <a:extLst>
              <a:ext uri="{FF2B5EF4-FFF2-40B4-BE49-F238E27FC236}">
                <a16:creationId xmlns:a16="http://schemas.microsoft.com/office/drawing/2014/main" id="{28F3AE36-E04B-427A-D5CE-A56E9B098055}"/>
              </a:ext>
            </a:extLst>
          </p:cNvPr>
          <p:cNvSpPr/>
          <p:nvPr/>
        </p:nvSpPr>
        <p:spPr>
          <a:xfrm>
            <a:off x="284063" y="3379233"/>
            <a:ext cx="580293" cy="567582"/>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8</a:t>
            </a:r>
          </a:p>
        </p:txBody>
      </p:sp>
      <p:sp>
        <p:nvSpPr>
          <p:cNvPr id="11" name="Rectangle: Rounded Corners 10">
            <a:hlinkClick r:id="" action="ppaction://noaction">
              <a:snd r:embed="rId4" name="je n'interrompe.wav"/>
            </a:hlinkClick>
            <a:extLst>
              <a:ext uri="{FF2B5EF4-FFF2-40B4-BE49-F238E27FC236}">
                <a16:creationId xmlns:a16="http://schemas.microsoft.com/office/drawing/2014/main" id="{08330FEC-FAB2-2381-6806-150DC61B0578}"/>
              </a:ext>
            </a:extLst>
          </p:cNvPr>
          <p:cNvSpPr/>
          <p:nvPr/>
        </p:nvSpPr>
        <p:spPr>
          <a:xfrm>
            <a:off x="284063" y="4128452"/>
            <a:ext cx="580293" cy="567582"/>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9</a:t>
            </a:r>
          </a:p>
        </p:txBody>
      </p:sp>
      <p:sp>
        <p:nvSpPr>
          <p:cNvPr id="12" name="Rectangle: Rounded Corners 11">
            <a:hlinkClick r:id="" action="ppaction://noaction">
              <a:snd r:embed="rId5" name="je produis beep.wav"/>
            </a:hlinkClick>
            <a:extLst>
              <a:ext uri="{FF2B5EF4-FFF2-40B4-BE49-F238E27FC236}">
                <a16:creationId xmlns:a16="http://schemas.microsoft.com/office/drawing/2014/main" id="{F0FF46A3-F5E9-1A7C-1549-966B9057E6F1}"/>
              </a:ext>
            </a:extLst>
          </p:cNvPr>
          <p:cNvSpPr/>
          <p:nvPr/>
        </p:nvSpPr>
        <p:spPr>
          <a:xfrm>
            <a:off x="298060" y="5258416"/>
            <a:ext cx="580293" cy="567582"/>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10</a:t>
            </a:r>
          </a:p>
        </p:txBody>
      </p:sp>
      <p:sp>
        <p:nvSpPr>
          <p:cNvPr id="13" name="Rectangle: Rounded Corners 12">
            <a:hlinkClick r:id="" action="ppaction://noaction">
              <a:snd r:embed="rId6" name="le magasins ne vendent rien ici.wav"/>
            </a:hlinkClick>
            <a:extLst>
              <a:ext uri="{FF2B5EF4-FFF2-40B4-BE49-F238E27FC236}">
                <a16:creationId xmlns:a16="http://schemas.microsoft.com/office/drawing/2014/main" id="{577FD8D1-CDD0-91FC-BB89-E107076715B0}"/>
              </a:ext>
            </a:extLst>
          </p:cNvPr>
          <p:cNvSpPr/>
          <p:nvPr/>
        </p:nvSpPr>
        <p:spPr>
          <a:xfrm>
            <a:off x="11255547" y="1848864"/>
            <a:ext cx="580293" cy="567582"/>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6</a:t>
            </a:r>
          </a:p>
        </p:txBody>
      </p:sp>
      <p:sp>
        <p:nvSpPr>
          <p:cNvPr id="14" name="Rectangle: Rounded Corners 13">
            <a:hlinkClick r:id="" action="ppaction://noaction">
              <a:snd r:embed="rId7" name="je ne regrette rien.wav"/>
            </a:hlinkClick>
            <a:extLst>
              <a:ext uri="{FF2B5EF4-FFF2-40B4-BE49-F238E27FC236}">
                <a16:creationId xmlns:a16="http://schemas.microsoft.com/office/drawing/2014/main" id="{C18C7A9C-4404-D29E-3C2B-BCB0000F2299}"/>
              </a:ext>
            </a:extLst>
          </p:cNvPr>
          <p:cNvSpPr/>
          <p:nvPr/>
        </p:nvSpPr>
        <p:spPr>
          <a:xfrm>
            <a:off x="11270695" y="2619869"/>
            <a:ext cx="580293" cy="567582"/>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7</a:t>
            </a:r>
          </a:p>
        </p:txBody>
      </p:sp>
      <p:sp>
        <p:nvSpPr>
          <p:cNvPr id="15" name="Rectangle: Rounded Corners 14">
            <a:hlinkClick r:id="" action="ppaction://noaction">
              <a:snd r:embed="rId8" name="j'abondonne ma vie.wav"/>
            </a:hlinkClick>
            <a:extLst>
              <a:ext uri="{FF2B5EF4-FFF2-40B4-BE49-F238E27FC236}">
                <a16:creationId xmlns:a16="http://schemas.microsoft.com/office/drawing/2014/main" id="{4300E051-1292-A1F5-C7EC-914046D91FB2}"/>
              </a:ext>
            </a:extLst>
          </p:cNvPr>
          <p:cNvSpPr/>
          <p:nvPr/>
        </p:nvSpPr>
        <p:spPr>
          <a:xfrm>
            <a:off x="11270695" y="3389179"/>
            <a:ext cx="580293" cy="567582"/>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8</a:t>
            </a:r>
          </a:p>
        </p:txBody>
      </p:sp>
      <p:sp>
        <p:nvSpPr>
          <p:cNvPr id="16" name="Rectangle: Rounded Corners 15">
            <a:hlinkClick r:id="" action="ppaction://noaction">
              <a:snd r:embed="rId9" name="je n'interrompe personne.wav"/>
            </a:hlinkClick>
            <a:extLst>
              <a:ext uri="{FF2B5EF4-FFF2-40B4-BE49-F238E27FC236}">
                <a16:creationId xmlns:a16="http://schemas.microsoft.com/office/drawing/2014/main" id="{D7E4B5AA-080C-CC60-F9D7-7F6EAFF6037A}"/>
              </a:ext>
            </a:extLst>
          </p:cNvPr>
          <p:cNvSpPr/>
          <p:nvPr/>
        </p:nvSpPr>
        <p:spPr>
          <a:xfrm>
            <a:off x="11270695" y="4160184"/>
            <a:ext cx="580293" cy="567582"/>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9</a:t>
            </a:r>
          </a:p>
        </p:txBody>
      </p:sp>
      <p:sp>
        <p:nvSpPr>
          <p:cNvPr id="17" name="Rectangle: Rounded Corners 16">
            <a:hlinkClick r:id="" action="ppaction://noaction">
              <a:snd r:embed="rId10" name="je produis des petits films.wav"/>
            </a:hlinkClick>
            <a:extLst>
              <a:ext uri="{FF2B5EF4-FFF2-40B4-BE49-F238E27FC236}">
                <a16:creationId xmlns:a16="http://schemas.microsoft.com/office/drawing/2014/main" id="{E6DEF95C-3A8E-901D-C691-A02D89A4CF14}"/>
              </a:ext>
            </a:extLst>
          </p:cNvPr>
          <p:cNvSpPr/>
          <p:nvPr/>
        </p:nvSpPr>
        <p:spPr>
          <a:xfrm>
            <a:off x="11270695" y="5290147"/>
            <a:ext cx="580293" cy="567582"/>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10</a:t>
            </a:r>
          </a:p>
        </p:txBody>
      </p:sp>
      <p:sp>
        <p:nvSpPr>
          <p:cNvPr id="18" name="Rectangle: Rounded Corners 17">
            <a:hlinkClick r:id="" action="ppaction://noaction">
              <a:snd r:embed="rId11" name="les magasins ne vendent beep.wav"/>
            </a:hlinkClick>
            <a:extLst>
              <a:ext uri="{FF2B5EF4-FFF2-40B4-BE49-F238E27FC236}">
                <a16:creationId xmlns:a16="http://schemas.microsoft.com/office/drawing/2014/main" id="{78A61E82-49EE-6BAF-962B-94C391EAAE87}"/>
              </a:ext>
            </a:extLst>
          </p:cNvPr>
          <p:cNvSpPr/>
          <p:nvPr/>
        </p:nvSpPr>
        <p:spPr>
          <a:xfrm>
            <a:off x="298060" y="1821824"/>
            <a:ext cx="580293" cy="567582"/>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6</a:t>
            </a:r>
          </a:p>
        </p:txBody>
      </p:sp>
      <p:sp>
        <p:nvSpPr>
          <p:cNvPr id="19" name="Rectangle: Rounded Corners 18">
            <a:hlinkClick r:id="" action="ppaction://noaction">
              <a:snd r:embed="rId12" name="je ne regrette beep.wav"/>
            </a:hlinkClick>
            <a:extLst>
              <a:ext uri="{FF2B5EF4-FFF2-40B4-BE49-F238E27FC236}">
                <a16:creationId xmlns:a16="http://schemas.microsoft.com/office/drawing/2014/main" id="{FFDAC965-8DBD-1B69-E961-1FDC5797C2AB}"/>
              </a:ext>
            </a:extLst>
          </p:cNvPr>
          <p:cNvSpPr/>
          <p:nvPr/>
        </p:nvSpPr>
        <p:spPr>
          <a:xfrm>
            <a:off x="291597" y="2612094"/>
            <a:ext cx="580293" cy="567582"/>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7</a:t>
            </a:r>
          </a:p>
        </p:txBody>
      </p:sp>
      <p:pic>
        <p:nvPicPr>
          <p:cNvPr id="2" name="Picture 1" descr="green checkmark">
            <a:extLst>
              <a:ext uri="{FF2B5EF4-FFF2-40B4-BE49-F238E27FC236}">
                <a16:creationId xmlns:a16="http://schemas.microsoft.com/office/drawing/2014/main" id="{217D0B6C-53F4-3B6C-8E9E-922728206B0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253443" y="1840659"/>
            <a:ext cx="478860" cy="498813"/>
          </a:xfrm>
          <a:prstGeom prst="rect">
            <a:avLst/>
          </a:prstGeom>
        </p:spPr>
      </p:pic>
      <p:pic>
        <p:nvPicPr>
          <p:cNvPr id="20" name="Picture 19" descr="green checkmark">
            <a:extLst>
              <a:ext uri="{FF2B5EF4-FFF2-40B4-BE49-F238E27FC236}">
                <a16:creationId xmlns:a16="http://schemas.microsoft.com/office/drawing/2014/main" id="{25C5CF1D-9478-2D11-32BB-C6D42205DDF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253443" y="2606479"/>
            <a:ext cx="478860" cy="498813"/>
          </a:xfrm>
          <a:prstGeom prst="rect">
            <a:avLst/>
          </a:prstGeom>
        </p:spPr>
      </p:pic>
      <p:pic>
        <p:nvPicPr>
          <p:cNvPr id="21" name="Picture 20" descr="green checkmark">
            <a:extLst>
              <a:ext uri="{FF2B5EF4-FFF2-40B4-BE49-F238E27FC236}">
                <a16:creationId xmlns:a16="http://schemas.microsoft.com/office/drawing/2014/main" id="{CAD41CF7-C527-F29C-36AF-BB2430EF213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619327" y="3418117"/>
            <a:ext cx="478860" cy="498813"/>
          </a:xfrm>
          <a:prstGeom prst="rect">
            <a:avLst/>
          </a:prstGeom>
        </p:spPr>
      </p:pic>
      <p:pic>
        <p:nvPicPr>
          <p:cNvPr id="22" name="Picture 21" descr="green checkmark">
            <a:extLst>
              <a:ext uri="{FF2B5EF4-FFF2-40B4-BE49-F238E27FC236}">
                <a16:creationId xmlns:a16="http://schemas.microsoft.com/office/drawing/2014/main" id="{5E1E63C5-09D8-22C1-4D90-F91542D5AF2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253443" y="4155380"/>
            <a:ext cx="478860" cy="498813"/>
          </a:xfrm>
          <a:prstGeom prst="rect">
            <a:avLst/>
          </a:prstGeom>
        </p:spPr>
      </p:pic>
      <p:pic>
        <p:nvPicPr>
          <p:cNvPr id="23" name="Picture 22" descr="green checkmark">
            <a:extLst>
              <a:ext uri="{FF2B5EF4-FFF2-40B4-BE49-F238E27FC236}">
                <a16:creationId xmlns:a16="http://schemas.microsoft.com/office/drawing/2014/main" id="{7C1809D8-8DF0-7C5E-D43C-77118A8C3A4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405672" y="5411049"/>
            <a:ext cx="478860" cy="498813"/>
          </a:xfrm>
          <a:prstGeom prst="rect">
            <a:avLst/>
          </a:prstGeom>
        </p:spPr>
      </p:pic>
      <p:sp>
        <p:nvSpPr>
          <p:cNvPr id="24" name="Rectangle 23">
            <a:extLst>
              <a:ext uri="{FF2B5EF4-FFF2-40B4-BE49-F238E27FC236}">
                <a16:creationId xmlns:a16="http://schemas.microsoft.com/office/drawing/2014/main" id="{E7CFCCA9-A91A-F9BC-A1A7-6664A715D597}"/>
              </a:ext>
            </a:extLst>
          </p:cNvPr>
          <p:cNvSpPr/>
          <p:nvPr/>
        </p:nvSpPr>
        <p:spPr>
          <a:xfrm>
            <a:off x="1060972" y="1937011"/>
            <a:ext cx="3206227" cy="257210"/>
          </a:xfrm>
          <a:prstGeom prst="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dirty="0">
                <a:ln>
                  <a:noFill/>
                </a:ln>
                <a:solidFill>
                  <a:schemeClr val="tx2"/>
                </a:solidFill>
                <a:effectLst/>
                <a:uLnTx/>
                <a:uFillTx/>
                <a:latin typeface="Century Gothic"/>
                <a:ea typeface="+mn-ea"/>
                <a:cs typeface="+mn-cs"/>
              </a:rPr>
              <a:t>sell</a:t>
            </a:r>
          </a:p>
        </p:txBody>
      </p:sp>
      <p:sp>
        <p:nvSpPr>
          <p:cNvPr id="25" name="Rectangle 24">
            <a:extLst>
              <a:ext uri="{FF2B5EF4-FFF2-40B4-BE49-F238E27FC236}">
                <a16:creationId xmlns:a16="http://schemas.microsoft.com/office/drawing/2014/main" id="{B509AB92-FB14-B6E6-8E99-AF774E1581FE}"/>
              </a:ext>
            </a:extLst>
          </p:cNvPr>
          <p:cNvSpPr/>
          <p:nvPr/>
        </p:nvSpPr>
        <p:spPr>
          <a:xfrm>
            <a:off x="1051113" y="2708318"/>
            <a:ext cx="3206227" cy="278214"/>
          </a:xfrm>
          <a:prstGeom prst="rect">
            <a:avLst/>
          </a:prstGeom>
          <a:solidFill>
            <a:srgbClr val="FFF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dirty="0">
                <a:ln>
                  <a:noFill/>
                </a:ln>
                <a:solidFill>
                  <a:schemeClr val="tx2"/>
                </a:solidFill>
                <a:effectLst/>
                <a:uLnTx/>
                <a:uFillTx/>
                <a:latin typeface="Century Gothic"/>
                <a:ea typeface="+mn-ea"/>
                <a:cs typeface="+mn-cs"/>
              </a:rPr>
              <a:t>regret</a:t>
            </a:r>
          </a:p>
        </p:txBody>
      </p:sp>
      <p:sp>
        <p:nvSpPr>
          <p:cNvPr id="26" name="Rectangle 25">
            <a:extLst>
              <a:ext uri="{FF2B5EF4-FFF2-40B4-BE49-F238E27FC236}">
                <a16:creationId xmlns:a16="http://schemas.microsoft.com/office/drawing/2014/main" id="{F12C9D23-E5E4-CD2F-FC19-0BDD59FEFC1D}"/>
              </a:ext>
            </a:extLst>
          </p:cNvPr>
          <p:cNvSpPr/>
          <p:nvPr/>
        </p:nvSpPr>
        <p:spPr>
          <a:xfrm>
            <a:off x="1051114" y="4257744"/>
            <a:ext cx="3107229" cy="457780"/>
          </a:xfrm>
          <a:prstGeom prst="rect">
            <a:avLst/>
          </a:prstGeom>
          <a:solidFill>
            <a:srgbClr val="FFF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dirty="0">
                <a:ln>
                  <a:noFill/>
                </a:ln>
                <a:solidFill>
                  <a:schemeClr val="tx2"/>
                </a:solidFill>
                <a:effectLst/>
                <a:uLnTx/>
                <a:uFillTx/>
                <a:latin typeface="Century Gothic"/>
                <a:ea typeface="+mn-ea"/>
                <a:cs typeface="+mn-cs"/>
              </a:rPr>
              <a:t>interrupt</a:t>
            </a:r>
          </a:p>
        </p:txBody>
      </p:sp>
      <p:sp>
        <p:nvSpPr>
          <p:cNvPr id="27" name="Rectangle 26">
            <a:extLst>
              <a:ext uri="{FF2B5EF4-FFF2-40B4-BE49-F238E27FC236}">
                <a16:creationId xmlns:a16="http://schemas.microsoft.com/office/drawing/2014/main" id="{F14035C6-67AF-0BC4-FB7E-69FEC8FB19D2}"/>
              </a:ext>
            </a:extLst>
          </p:cNvPr>
          <p:cNvSpPr/>
          <p:nvPr/>
        </p:nvSpPr>
        <p:spPr>
          <a:xfrm>
            <a:off x="1051114" y="3479448"/>
            <a:ext cx="3216085" cy="351666"/>
          </a:xfrm>
          <a:prstGeom prst="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dirty="0">
                <a:ln>
                  <a:noFill/>
                </a:ln>
                <a:solidFill>
                  <a:schemeClr val="tx2"/>
                </a:solidFill>
                <a:effectLst/>
                <a:uLnTx/>
                <a:uFillTx/>
                <a:latin typeface="Century Gothic"/>
                <a:ea typeface="+mn-ea"/>
                <a:cs typeface="+mn-cs"/>
              </a:rPr>
              <a:t>give</a:t>
            </a:r>
            <a:r>
              <a:rPr kumimoji="0" lang="en-GB" sz="2000" b="0" i="0" u="none" strike="noStrike" kern="1200" cap="none" spc="0" normalizeH="0" dirty="0">
                <a:ln>
                  <a:noFill/>
                </a:ln>
                <a:solidFill>
                  <a:schemeClr val="tx2"/>
                </a:solidFill>
                <a:effectLst/>
                <a:uLnTx/>
                <a:uFillTx/>
                <a:latin typeface="Century Gothic"/>
                <a:ea typeface="+mn-ea"/>
                <a:cs typeface="+mn-cs"/>
              </a:rPr>
              <a:t> up</a:t>
            </a:r>
            <a:endParaRPr kumimoji="0" lang="en-GB" sz="2000" b="0" i="0" u="none" strike="noStrike" kern="1200" cap="none" spc="0" normalizeH="0" baseline="0" dirty="0">
              <a:ln>
                <a:noFill/>
              </a:ln>
              <a:solidFill>
                <a:schemeClr val="tx2"/>
              </a:solidFill>
              <a:effectLst/>
              <a:uLnTx/>
              <a:uFillTx/>
              <a:latin typeface="Century Gothic"/>
              <a:ea typeface="+mn-ea"/>
              <a:cs typeface="+mn-cs"/>
            </a:endParaRPr>
          </a:p>
        </p:txBody>
      </p:sp>
      <p:sp>
        <p:nvSpPr>
          <p:cNvPr id="28" name="Rectangle 27">
            <a:extLst>
              <a:ext uri="{FF2B5EF4-FFF2-40B4-BE49-F238E27FC236}">
                <a16:creationId xmlns:a16="http://schemas.microsoft.com/office/drawing/2014/main" id="{660531D3-1576-74BE-EE0C-AC09E942AC1A}"/>
              </a:ext>
            </a:extLst>
          </p:cNvPr>
          <p:cNvSpPr/>
          <p:nvPr/>
        </p:nvSpPr>
        <p:spPr>
          <a:xfrm>
            <a:off x="1051113" y="5208542"/>
            <a:ext cx="3204362" cy="455876"/>
          </a:xfrm>
          <a:prstGeom prst="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dirty="0">
                <a:ln>
                  <a:noFill/>
                </a:ln>
                <a:solidFill>
                  <a:schemeClr val="tx2"/>
                </a:solidFill>
                <a:effectLst/>
                <a:uLnTx/>
                <a:uFillTx/>
                <a:latin typeface="Century Gothic"/>
                <a:ea typeface="+mn-ea"/>
                <a:cs typeface="+mn-cs"/>
              </a:rPr>
              <a:t>produce</a:t>
            </a:r>
          </a:p>
        </p:txBody>
      </p:sp>
      <p:sp>
        <p:nvSpPr>
          <p:cNvPr id="29" name="Rounded Rectangle 46">
            <a:extLst>
              <a:ext uri="{FF2B5EF4-FFF2-40B4-BE49-F238E27FC236}">
                <a16:creationId xmlns:a16="http://schemas.microsoft.com/office/drawing/2014/main" id="{EAA1E6C1-FE29-DBE0-6C83-0A02334F1330}"/>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a:t>
            </a:r>
          </a:p>
        </p:txBody>
      </p:sp>
      <p:sp>
        <p:nvSpPr>
          <p:cNvPr id="30" name="TextBox 29">
            <a:extLst>
              <a:ext uri="{FF2B5EF4-FFF2-40B4-BE49-F238E27FC236}">
                <a16:creationId xmlns:a16="http://schemas.microsoft.com/office/drawing/2014/main" id="{4EF28CF4-DF12-9111-BCB5-3CFFF517BC87}"/>
              </a:ext>
            </a:extLst>
          </p:cNvPr>
          <p:cNvSpPr txBox="1"/>
          <p:nvPr/>
        </p:nvSpPr>
        <p:spPr>
          <a:xfrm>
            <a:off x="4427580" y="213557"/>
            <a:ext cx="52459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5A5"/>
                </a:solidFill>
                <a:effectLst/>
                <a:uLnTx/>
                <a:uFillTx/>
                <a:latin typeface="Century Gothic"/>
                <a:ea typeface="+mn-ea"/>
                <a:cs typeface="+mn-cs"/>
              </a:rPr>
              <a:t>Jean parle de sa nouvelle vie en France. Écoute et compl</a:t>
            </a:r>
            <a:r>
              <a:rPr kumimoji="0" lang="fr-FR" sz="2000" b="0" i="0" u="none" strike="noStrike" kern="1200" cap="none" spc="0" normalizeH="0" baseline="0" noProof="0" dirty="0">
                <a:ln>
                  <a:noFill/>
                </a:ln>
                <a:solidFill>
                  <a:srgbClr val="0055A5"/>
                </a:solidFill>
                <a:effectLst/>
                <a:uLnTx/>
                <a:uFillTx/>
                <a:latin typeface="Century Gothic" panose="020B0502020202020204" pitchFamily="34" charset="0"/>
                <a:ea typeface="+mn-ea"/>
                <a:cs typeface="+mn-cs"/>
              </a:rPr>
              <a:t>ète les phrases.</a:t>
            </a:r>
            <a:endParaRPr kumimoji="0" lang="fr-FR" sz="2000" b="0" i="0" u="none" strike="noStrike" kern="1200" cap="none" spc="0" normalizeH="0" baseline="0" noProof="0" dirty="0">
              <a:ln>
                <a:noFill/>
              </a:ln>
              <a:solidFill>
                <a:srgbClr val="0055A5"/>
              </a:solidFill>
              <a:effectLst/>
              <a:uLnTx/>
              <a:uFillTx/>
              <a:latin typeface="Century Gothic"/>
              <a:ea typeface="+mn-ea"/>
              <a:cs typeface="+mn-cs"/>
            </a:endParaRPr>
          </a:p>
        </p:txBody>
      </p:sp>
    </p:spTree>
    <p:extLst>
      <p:ext uri="{BB962C8B-B14F-4D97-AF65-F5344CB8AC3E}">
        <p14:creationId xmlns:p14="http://schemas.microsoft.com/office/powerpoint/2010/main" val="3668664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8506EA-2D6C-DF75-3013-6D688F1E8107}"/>
              </a:ext>
            </a:extLst>
          </p:cNvPr>
          <p:cNvSpPr>
            <a:spLocks noGrp="1"/>
          </p:cNvSpPr>
          <p:nvPr>
            <p:ph type="title"/>
          </p:nvPr>
        </p:nvSpPr>
        <p:spPr>
          <a:xfrm>
            <a:off x="-1" y="213557"/>
            <a:ext cx="8423032" cy="647577"/>
          </a:xfrm>
        </p:spPr>
        <p:txBody>
          <a:bodyPr>
            <a:normAutofit/>
          </a:bodyPr>
          <a:lstStyle/>
          <a:p>
            <a:r>
              <a:rPr lang="en-GB" dirty="0"/>
              <a:t>Asking yes/no questions: intonation</a:t>
            </a:r>
          </a:p>
        </p:txBody>
      </p:sp>
      <p:cxnSp>
        <p:nvCxnSpPr>
          <p:cNvPr id="7" name="Straight Arrow Connector 6">
            <a:extLst>
              <a:ext uri="{FF2B5EF4-FFF2-40B4-BE49-F238E27FC236}">
                <a16:creationId xmlns:a16="http://schemas.microsoft.com/office/drawing/2014/main" id="{22323E0F-F341-E650-739F-A2AD03EFFDB2}"/>
              </a:ext>
            </a:extLst>
          </p:cNvPr>
          <p:cNvCxnSpPr/>
          <p:nvPr/>
        </p:nvCxnSpPr>
        <p:spPr>
          <a:xfrm>
            <a:off x="2243253" y="2223517"/>
            <a:ext cx="1776047"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2DBBB08B-18A8-45FE-A370-84AD749260E5}"/>
              </a:ext>
            </a:extLst>
          </p:cNvPr>
          <p:cNvGrpSpPr/>
          <p:nvPr/>
        </p:nvGrpSpPr>
        <p:grpSpPr>
          <a:xfrm>
            <a:off x="2151832" y="2844241"/>
            <a:ext cx="2294793" cy="310534"/>
            <a:chOff x="3182815" y="3273733"/>
            <a:chExt cx="2294793" cy="310534"/>
          </a:xfrm>
        </p:grpSpPr>
        <p:cxnSp>
          <p:nvCxnSpPr>
            <p:cNvPr id="8" name="Straight Arrow Connector 7">
              <a:extLst>
                <a:ext uri="{FF2B5EF4-FFF2-40B4-BE49-F238E27FC236}">
                  <a16:creationId xmlns:a16="http://schemas.microsoft.com/office/drawing/2014/main" id="{AF23E6D5-65FA-219A-883C-66223E077C61}"/>
                </a:ext>
              </a:extLst>
            </p:cNvPr>
            <p:cNvCxnSpPr>
              <a:cxnSpLocks/>
            </p:cNvCxnSpPr>
            <p:nvPr/>
          </p:nvCxnSpPr>
          <p:spPr>
            <a:xfrm flipV="1">
              <a:off x="4440115" y="3273733"/>
              <a:ext cx="1037493" cy="31053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7256214-0C5B-D695-764B-9283B19BCB09}"/>
                </a:ext>
              </a:extLst>
            </p:cNvPr>
            <p:cNvCxnSpPr/>
            <p:nvPr/>
          </p:nvCxnSpPr>
          <p:spPr>
            <a:xfrm>
              <a:off x="3182815" y="3584267"/>
              <a:ext cx="1257300" cy="0"/>
            </a:xfrm>
            <a:prstGeom prst="line">
              <a:avLst/>
            </a:prstGeom>
            <a:ln w="76200"/>
          </p:spPr>
          <p:style>
            <a:lnRef idx="1">
              <a:schemeClr val="accent1"/>
            </a:lnRef>
            <a:fillRef idx="0">
              <a:schemeClr val="accent1"/>
            </a:fillRef>
            <a:effectRef idx="0">
              <a:schemeClr val="accent1"/>
            </a:effectRef>
            <a:fontRef idx="minor">
              <a:schemeClr val="tx1"/>
            </a:fontRef>
          </p:style>
        </p:cxnSp>
      </p:grpSp>
      <p:cxnSp>
        <p:nvCxnSpPr>
          <p:cNvPr id="13" name="Straight Arrow Connector 12">
            <a:extLst>
              <a:ext uri="{FF2B5EF4-FFF2-40B4-BE49-F238E27FC236}">
                <a16:creationId xmlns:a16="http://schemas.microsoft.com/office/drawing/2014/main" id="{FE5AD210-1B2D-79BF-54D9-D9186DF25E3B}"/>
              </a:ext>
            </a:extLst>
          </p:cNvPr>
          <p:cNvCxnSpPr>
            <a:cxnSpLocks/>
          </p:cNvCxnSpPr>
          <p:nvPr/>
        </p:nvCxnSpPr>
        <p:spPr>
          <a:xfrm>
            <a:off x="2163131" y="4784377"/>
            <a:ext cx="4950072"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AB9CAAF6-4362-702A-D08D-4C3A9A8A5C19}"/>
              </a:ext>
            </a:extLst>
          </p:cNvPr>
          <p:cNvGrpSpPr/>
          <p:nvPr/>
        </p:nvGrpSpPr>
        <p:grpSpPr>
          <a:xfrm>
            <a:off x="2164358" y="5692889"/>
            <a:ext cx="5196257" cy="335243"/>
            <a:chOff x="3226774" y="5792787"/>
            <a:chExt cx="5196257" cy="335243"/>
          </a:xfrm>
        </p:grpSpPr>
        <p:cxnSp>
          <p:nvCxnSpPr>
            <p:cNvPr id="16" name="Straight Arrow Connector 15">
              <a:extLst>
                <a:ext uri="{FF2B5EF4-FFF2-40B4-BE49-F238E27FC236}">
                  <a16:creationId xmlns:a16="http://schemas.microsoft.com/office/drawing/2014/main" id="{6ED99485-3B26-C17B-BF56-AB2F2DFB3ED5}"/>
                </a:ext>
              </a:extLst>
            </p:cNvPr>
            <p:cNvCxnSpPr>
              <a:cxnSpLocks/>
            </p:cNvCxnSpPr>
            <p:nvPr/>
          </p:nvCxnSpPr>
          <p:spPr>
            <a:xfrm flipV="1">
              <a:off x="6083399" y="5792787"/>
              <a:ext cx="2339632" cy="33524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65DAD70-5322-5062-CD14-7731C3D43B6F}"/>
                </a:ext>
              </a:extLst>
            </p:cNvPr>
            <p:cNvCxnSpPr>
              <a:cxnSpLocks/>
            </p:cNvCxnSpPr>
            <p:nvPr/>
          </p:nvCxnSpPr>
          <p:spPr>
            <a:xfrm>
              <a:off x="3226774" y="6128030"/>
              <a:ext cx="2856625" cy="0"/>
            </a:xfrm>
            <a:prstGeom prst="line">
              <a:avLst/>
            </a:prstGeom>
            <a:ln w="76200"/>
          </p:spPr>
          <p:style>
            <a:lnRef idx="1">
              <a:schemeClr val="accent1"/>
            </a:lnRef>
            <a:fillRef idx="0">
              <a:schemeClr val="accent1"/>
            </a:fillRef>
            <a:effectRef idx="0">
              <a:schemeClr val="accent1"/>
            </a:effectRef>
            <a:fontRef idx="minor">
              <a:schemeClr val="tx1"/>
            </a:fontRef>
          </p:style>
        </p:cxnSp>
      </p:grpSp>
      <p:sp>
        <p:nvSpPr>
          <p:cNvPr id="6" name="TextBox 5">
            <a:extLst>
              <a:ext uri="{FF2B5EF4-FFF2-40B4-BE49-F238E27FC236}">
                <a16:creationId xmlns:a16="http://schemas.microsoft.com/office/drawing/2014/main" id="{89ED50BE-6BBB-8B6A-DD7C-90DBC31EB533}"/>
              </a:ext>
            </a:extLst>
          </p:cNvPr>
          <p:cNvSpPr txBox="1"/>
          <p:nvPr/>
        </p:nvSpPr>
        <p:spPr>
          <a:xfrm>
            <a:off x="149387" y="897101"/>
            <a:ext cx="1167826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dirty="0">
                <a:ln>
                  <a:noFill/>
                </a:ln>
                <a:solidFill>
                  <a:srgbClr val="0055A4"/>
                </a:solidFill>
                <a:effectLst/>
                <a:uLnTx/>
                <a:uFillTx/>
                <a:latin typeface="Century Gothic"/>
                <a:ea typeface="+mn-ea"/>
                <a:cs typeface="+mn-cs"/>
              </a:rPr>
              <a:t>We can ask a yes/no question in French by raising the intonation at the end.</a:t>
            </a:r>
          </a:p>
        </p:txBody>
      </p:sp>
      <p:sp>
        <p:nvSpPr>
          <p:cNvPr id="10" name="TextBox 9">
            <a:extLst>
              <a:ext uri="{FF2B5EF4-FFF2-40B4-BE49-F238E27FC236}">
                <a16:creationId xmlns:a16="http://schemas.microsoft.com/office/drawing/2014/main" id="{EEBE0620-17F7-381F-5806-C86B34E11DBB}"/>
              </a:ext>
            </a:extLst>
          </p:cNvPr>
          <p:cNvSpPr txBox="1"/>
          <p:nvPr/>
        </p:nvSpPr>
        <p:spPr>
          <a:xfrm>
            <a:off x="281334" y="1692149"/>
            <a:ext cx="194603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dirty="0">
                <a:ln>
                  <a:noFill/>
                </a:ln>
                <a:solidFill>
                  <a:srgbClr val="0055A4"/>
                </a:solidFill>
                <a:effectLst/>
                <a:uLnTx/>
                <a:uFillTx/>
                <a:latin typeface="Century Gothic"/>
                <a:ea typeface="+mn-ea"/>
                <a:cs typeface="+mn-cs"/>
              </a:rPr>
              <a:t>Statement: </a:t>
            </a:r>
            <a:endParaRPr kumimoji="0" lang="en-GB" sz="2400" b="0" i="0" u="none" strike="noStrike" kern="1200" cap="none" spc="0" normalizeH="0" baseline="0" dirty="0">
              <a:ln>
                <a:noFill/>
              </a:ln>
              <a:solidFill>
                <a:srgbClr val="0055A4"/>
              </a:solidFill>
              <a:effectLst/>
              <a:uLnTx/>
              <a:uFillTx/>
              <a:latin typeface="Century Gothic"/>
              <a:ea typeface="+mn-ea"/>
              <a:cs typeface="+mn-cs"/>
            </a:endParaRPr>
          </a:p>
        </p:txBody>
      </p:sp>
      <p:sp>
        <p:nvSpPr>
          <p:cNvPr id="15" name="TextBox 14">
            <a:extLst>
              <a:ext uri="{FF2B5EF4-FFF2-40B4-BE49-F238E27FC236}">
                <a16:creationId xmlns:a16="http://schemas.microsoft.com/office/drawing/2014/main" id="{FA000AA2-0258-5ACA-130F-6B2133F82B53}"/>
              </a:ext>
            </a:extLst>
          </p:cNvPr>
          <p:cNvSpPr txBox="1"/>
          <p:nvPr/>
        </p:nvSpPr>
        <p:spPr>
          <a:xfrm>
            <a:off x="2139744" y="1692149"/>
            <a:ext cx="199964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55A4"/>
                </a:solidFill>
                <a:effectLst/>
                <a:uLnTx/>
                <a:uFillTx/>
                <a:latin typeface="Century Gothic"/>
                <a:ea typeface="+mn-ea"/>
                <a:cs typeface="+mn-cs"/>
              </a:rPr>
              <a:t>Il habite ici.</a:t>
            </a:r>
          </a:p>
        </p:txBody>
      </p:sp>
      <p:sp>
        <p:nvSpPr>
          <p:cNvPr id="19" name="TextBox 18">
            <a:extLst>
              <a:ext uri="{FF2B5EF4-FFF2-40B4-BE49-F238E27FC236}">
                <a16:creationId xmlns:a16="http://schemas.microsoft.com/office/drawing/2014/main" id="{E3EA9A5E-1B89-90C9-B223-1F3E77A11D4C}"/>
              </a:ext>
            </a:extLst>
          </p:cNvPr>
          <p:cNvSpPr txBox="1"/>
          <p:nvPr/>
        </p:nvSpPr>
        <p:spPr>
          <a:xfrm>
            <a:off x="281334" y="2442447"/>
            <a:ext cx="172622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dirty="0">
                <a:ln>
                  <a:noFill/>
                </a:ln>
                <a:solidFill>
                  <a:srgbClr val="0055A4"/>
                </a:solidFill>
                <a:effectLst/>
                <a:uLnTx/>
                <a:uFillTx/>
                <a:latin typeface="Century Gothic"/>
                <a:ea typeface="+mn-ea"/>
                <a:cs typeface="+mn-cs"/>
              </a:rPr>
              <a:t>Question:</a:t>
            </a:r>
            <a:endParaRPr kumimoji="0" lang="en-GB" sz="2400" b="0" i="0" u="none" strike="noStrike" kern="1200" cap="none" spc="0" normalizeH="0" baseline="0" dirty="0">
              <a:ln>
                <a:noFill/>
              </a:ln>
              <a:solidFill>
                <a:srgbClr val="0055A4"/>
              </a:solidFill>
              <a:effectLst/>
              <a:uLnTx/>
              <a:uFillTx/>
              <a:latin typeface="Century Gothic"/>
              <a:ea typeface="+mn-ea"/>
              <a:cs typeface="+mn-cs"/>
            </a:endParaRPr>
          </a:p>
        </p:txBody>
      </p:sp>
      <p:sp>
        <p:nvSpPr>
          <p:cNvPr id="23" name="TextBox 22">
            <a:extLst>
              <a:ext uri="{FF2B5EF4-FFF2-40B4-BE49-F238E27FC236}">
                <a16:creationId xmlns:a16="http://schemas.microsoft.com/office/drawing/2014/main" id="{77BDA52E-6441-CAB1-C1CB-363024BC8029}"/>
              </a:ext>
            </a:extLst>
          </p:cNvPr>
          <p:cNvSpPr txBox="1"/>
          <p:nvPr/>
        </p:nvSpPr>
        <p:spPr>
          <a:xfrm>
            <a:off x="2140935" y="2442447"/>
            <a:ext cx="223495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55A4"/>
                </a:solidFill>
                <a:effectLst/>
                <a:uLnTx/>
                <a:uFillTx/>
                <a:latin typeface="Century Gothic"/>
                <a:ea typeface="+mn-ea"/>
                <a:cs typeface="+mn-cs"/>
              </a:rPr>
              <a:t>Il habite ici ?</a:t>
            </a:r>
          </a:p>
        </p:txBody>
      </p:sp>
      <p:sp>
        <p:nvSpPr>
          <p:cNvPr id="25" name="TextBox 24">
            <a:extLst>
              <a:ext uri="{FF2B5EF4-FFF2-40B4-BE49-F238E27FC236}">
                <a16:creationId xmlns:a16="http://schemas.microsoft.com/office/drawing/2014/main" id="{5C949F3A-FB98-F013-61BF-884FCF24EFAA}"/>
              </a:ext>
            </a:extLst>
          </p:cNvPr>
          <p:cNvSpPr txBox="1"/>
          <p:nvPr/>
        </p:nvSpPr>
        <p:spPr>
          <a:xfrm>
            <a:off x="268583" y="3574044"/>
            <a:ext cx="805375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dirty="0">
                <a:ln>
                  <a:noFill/>
                </a:ln>
                <a:solidFill>
                  <a:srgbClr val="0055A4"/>
                </a:solidFill>
                <a:effectLst/>
                <a:uLnTx/>
                <a:uFillTx/>
                <a:latin typeface="Century Gothic"/>
                <a:ea typeface="+mn-ea"/>
                <a:cs typeface="+mn-cs"/>
              </a:rPr>
              <a:t>We can do the same when there are two verbs:</a:t>
            </a:r>
          </a:p>
        </p:txBody>
      </p:sp>
      <p:sp>
        <p:nvSpPr>
          <p:cNvPr id="27" name="TextBox 26">
            <a:extLst>
              <a:ext uri="{FF2B5EF4-FFF2-40B4-BE49-F238E27FC236}">
                <a16:creationId xmlns:a16="http://schemas.microsoft.com/office/drawing/2014/main" id="{AB50950A-43DF-A908-0F1F-E6E004681D24}"/>
              </a:ext>
            </a:extLst>
          </p:cNvPr>
          <p:cNvSpPr txBox="1"/>
          <p:nvPr/>
        </p:nvSpPr>
        <p:spPr>
          <a:xfrm>
            <a:off x="281334" y="4319241"/>
            <a:ext cx="224834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dirty="0">
                <a:ln>
                  <a:noFill/>
                </a:ln>
                <a:solidFill>
                  <a:srgbClr val="0055A4"/>
                </a:solidFill>
                <a:effectLst/>
                <a:uLnTx/>
                <a:uFillTx/>
                <a:latin typeface="Century Gothic"/>
                <a:ea typeface="+mn-ea"/>
                <a:cs typeface="+mn-cs"/>
              </a:rPr>
              <a:t>Statement:</a:t>
            </a:r>
            <a:endParaRPr kumimoji="0" lang="en-GB" sz="2400" b="0" i="0" u="none" strike="noStrike" kern="1200" cap="none" spc="0" normalizeH="0" baseline="0" dirty="0">
              <a:ln>
                <a:noFill/>
              </a:ln>
              <a:solidFill>
                <a:srgbClr val="0055A4"/>
              </a:solidFill>
              <a:effectLst/>
              <a:uLnTx/>
              <a:uFillTx/>
              <a:latin typeface="Century Gothic"/>
              <a:ea typeface="+mn-ea"/>
              <a:cs typeface="+mn-cs"/>
            </a:endParaRPr>
          </a:p>
        </p:txBody>
      </p:sp>
      <p:sp>
        <p:nvSpPr>
          <p:cNvPr id="29" name="TextBox 28">
            <a:extLst>
              <a:ext uri="{FF2B5EF4-FFF2-40B4-BE49-F238E27FC236}">
                <a16:creationId xmlns:a16="http://schemas.microsoft.com/office/drawing/2014/main" id="{C1ACB2CA-C3A1-DFF2-B398-CF6AE18C425D}"/>
              </a:ext>
            </a:extLst>
          </p:cNvPr>
          <p:cNvSpPr txBox="1"/>
          <p:nvPr/>
        </p:nvSpPr>
        <p:spPr>
          <a:xfrm>
            <a:off x="2110163" y="4319241"/>
            <a:ext cx="521755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chemeClr val="tx2"/>
                </a:solidFill>
                <a:effectLst/>
                <a:uLnTx/>
                <a:uFillTx/>
                <a:latin typeface="Century Gothic"/>
                <a:ea typeface="+mn-ea"/>
                <a:cs typeface="+mn-cs"/>
              </a:rPr>
              <a:t>Vous allez manger au restaurant.</a:t>
            </a:r>
          </a:p>
        </p:txBody>
      </p:sp>
      <p:sp>
        <p:nvSpPr>
          <p:cNvPr id="31" name="TextBox 30">
            <a:extLst>
              <a:ext uri="{FF2B5EF4-FFF2-40B4-BE49-F238E27FC236}">
                <a16:creationId xmlns:a16="http://schemas.microsoft.com/office/drawing/2014/main" id="{8702F81F-FF28-6454-0730-B5DA525FF41D}"/>
              </a:ext>
            </a:extLst>
          </p:cNvPr>
          <p:cNvSpPr txBox="1"/>
          <p:nvPr/>
        </p:nvSpPr>
        <p:spPr>
          <a:xfrm>
            <a:off x="281334" y="5231224"/>
            <a:ext cx="231048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55A4"/>
                </a:solidFill>
                <a:effectLst/>
                <a:uLnTx/>
                <a:uFillTx/>
                <a:latin typeface="Century Gothic"/>
                <a:ea typeface="+mn-ea"/>
                <a:cs typeface="+mn-cs"/>
              </a:rPr>
              <a:t>Question:</a:t>
            </a:r>
            <a:endParaRPr kumimoji="0" lang="fr-FR" sz="2400" b="0" i="0" u="none" strike="noStrike" kern="1200" cap="none" spc="0" normalizeH="0" baseline="0" noProof="0" dirty="0">
              <a:ln>
                <a:noFill/>
              </a:ln>
              <a:solidFill>
                <a:srgbClr val="0055A4"/>
              </a:solidFill>
              <a:effectLst/>
              <a:uLnTx/>
              <a:uFillTx/>
              <a:latin typeface="Century Gothic"/>
              <a:ea typeface="+mn-ea"/>
              <a:cs typeface="+mn-cs"/>
            </a:endParaRPr>
          </a:p>
        </p:txBody>
      </p:sp>
      <p:sp>
        <p:nvSpPr>
          <p:cNvPr id="33" name="TextBox 32">
            <a:extLst>
              <a:ext uri="{FF2B5EF4-FFF2-40B4-BE49-F238E27FC236}">
                <a16:creationId xmlns:a16="http://schemas.microsoft.com/office/drawing/2014/main" id="{2EB24751-EC09-DDD9-2C93-22D79F009223}"/>
              </a:ext>
            </a:extLst>
          </p:cNvPr>
          <p:cNvSpPr txBox="1"/>
          <p:nvPr/>
        </p:nvSpPr>
        <p:spPr>
          <a:xfrm>
            <a:off x="2066198" y="5231224"/>
            <a:ext cx="549527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55A4"/>
                </a:solidFill>
                <a:effectLst/>
                <a:uLnTx/>
                <a:uFillTx/>
                <a:latin typeface="Century Gothic"/>
                <a:ea typeface="+mn-ea"/>
                <a:cs typeface="+mn-cs"/>
              </a:rPr>
              <a:t>Vous allez manger au restaurant ?</a:t>
            </a:r>
            <a:endParaRPr kumimoji="0" lang="fr-FR" sz="2400" b="1" i="0" u="none" strike="noStrike" kern="1200" cap="none" spc="0" normalizeH="0" baseline="0" noProof="0" dirty="0">
              <a:ln>
                <a:noFill/>
              </a:ln>
              <a:solidFill>
                <a:srgbClr val="0055A4"/>
              </a:solidFill>
              <a:effectLst/>
              <a:uLnTx/>
              <a:uFillTx/>
              <a:latin typeface="Century Gothic"/>
              <a:ea typeface="+mn-ea"/>
              <a:cs typeface="+mn-cs"/>
            </a:endParaRPr>
          </a:p>
        </p:txBody>
      </p:sp>
      <p:sp>
        <p:nvSpPr>
          <p:cNvPr id="2" name="TextBox 1">
            <a:extLst>
              <a:ext uri="{FF2B5EF4-FFF2-40B4-BE49-F238E27FC236}">
                <a16:creationId xmlns:a16="http://schemas.microsoft.com/office/drawing/2014/main" id="{70AB659A-1C50-3FCF-7312-41C9F6AAF882}"/>
              </a:ext>
            </a:extLst>
          </p:cNvPr>
          <p:cNvSpPr txBox="1"/>
          <p:nvPr/>
        </p:nvSpPr>
        <p:spPr>
          <a:xfrm>
            <a:off x="5368683" y="1692149"/>
            <a:ext cx="2834445" cy="461665"/>
          </a:xfrm>
          <a:prstGeom prst="rect">
            <a:avLst/>
          </a:prstGeom>
          <a:noFill/>
        </p:spPr>
        <p:txBody>
          <a:bodyPr wrap="square" rtlCol="0">
            <a:spAutoFit/>
          </a:bodyPr>
          <a:lstStyle/>
          <a:p>
            <a:r>
              <a:rPr lang="en-GB" sz="2400" dirty="0">
                <a:solidFill>
                  <a:srgbClr val="0055A4"/>
                </a:solidFill>
              </a:rPr>
              <a:t>He lives here.</a:t>
            </a:r>
          </a:p>
        </p:txBody>
      </p:sp>
      <p:sp>
        <p:nvSpPr>
          <p:cNvPr id="18" name="TextBox 17">
            <a:extLst>
              <a:ext uri="{FF2B5EF4-FFF2-40B4-BE49-F238E27FC236}">
                <a16:creationId xmlns:a16="http://schemas.microsoft.com/office/drawing/2014/main" id="{3D980DF9-E835-AFF7-A1F3-1B2482CB3B80}"/>
              </a:ext>
            </a:extLst>
          </p:cNvPr>
          <p:cNvSpPr txBox="1"/>
          <p:nvPr/>
        </p:nvSpPr>
        <p:spPr>
          <a:xfrm>
            <a:off x="5368683" y="2442447"/>
            <a:ext cx="3115977" cy="461665"/>
          </a:xfrm>
          <a:prstGeom prst="rect">
            <a:avLst/>
          </a:prstGeom>
          <a:noFill/>
        </p:spPr>
        <p:txBody>
          <a:bodyPr wrap="square" rtlCol="0">
            <a:spAutoFit/>
          </a:bodyPr>
          <a:lstStyle/>
          <a:p>
            <a:r>
              <a:rPr lang="en-GB" sz="2400" dirty="0">
                <a:solidFill>
                  <a:srgbClr val="0055A4"/>
                </a:solidFill>
              </a:rPr>
              <a:t>Does he live here?</a:t>
            </a:r>
          </a:p>
        </p:txBody>
      </p:sp>
      <p:sp>
        <p:nvSpPr>
          <p:cNvPr id="22" name="TextBox 21">
            <a:extLst>
              <a:ext uri="{FF2B5EF4-FFF2-40B4-BE49-F238E27FC236}">
                <a16:creationId xmlns:a16="http://schemas.microsoft.com/office/drawing/2014/main" id="{6D3BFF3A-E5F5-397A-48FD-B59635EF0606}"/>
              </a:ext>
            </a:extLst>
          </p:cNvPr>
          <p:cNvSpPr txBox="1"/>
          <p:nvPr/>
        </p:nvSpPr>
        <p:spPr>
          <a:xfrm>
            <a:off x="7424713" y="4319241"/>
            <a:ext cx="4671796" cy="830997"/>
          </a:xfrm>
          <a:prstGeom prst="rect">
            <a:avLst/>
          </a:prstGeom>
          <a:noFill/>
        </p:spPr>
        <p:txBody>
          <a:bodyPr wrap="square" rtlCol="0">
            <a:spAutoFit/>
          </a:bodyPr>
          <a:lstStyle/>
          <a:p>
            <a:r>
              <a:rPr lang="en-GB" sz="2400" dirty="0">
                <a:solidFill>
                  <a:srgbClr val="0055A4"/>
                </a:solidFill>
              </a:rPr>
              <a:t>You </a:t>
            </a:r>
            <a:r>
              <a:rPr lang="en-GB" sz="2400" baseline="-25000" dirty="0">
                <a:solidFill>
                  <a:srgbClr val="0055A4"/>
                </a:solidFill>
              </a:rPr>
              <a:t>[pl/fml] </a:t>
            </a:r>
            <a:r>
              <a:rPr lang="en-GB" sz="2400" dirty="0">
                <a:solidFill>
                  <a:srgbClr val="0055A4"/>
                </a:solidFill>
              </a:rPr>
              <a:t>are going to eat at the restaurant.</a:t>
            </a:r>
          </a:p>
        </p:txBody>
      </p:sp>
      <p:sp>
        <p:nvSpPr>
          <p:cNvPr id="24" name="TextBox 23">
            <a:extLst>
              <a:ext uri="{FF2B5EF4-FFF2-40B4-BE49-F238E27FC236}">
                <a16:creationId xmlns:a16="http://schemas.microsoft.com/office/drawing/2014/main" id="{A256A99B-E390-1D77-62D4-0698BC7DAD72}"/>
              </a:ext>
            </a:extLst>
          </p:cNvPr>
          <p:cNvSpPr txBox="1"/>
          <p:nvPr/>
        </p:nvSpPr>
        <p:spPr>
          <a:xfrm>
            <a:off x="7360614" y="5231224"/>
            <a:ext cx="4671796" cy="830997"/>
          </a:xfrm>
          <a:prstGeom prst="rect">
            <a:avLst/>
          </a:prstGeom>
          <a:noFill/>
        </p:spPr>
        <p:txBody>
          <a:bodyPr wrap="square" rtlCol="0">
            <a:spAutoFit/>
          </a:bodyPr>
          <a:lstStyle/>
          <a:p>
            <a:r>
              <a:rPr lang="en-GB" sz="2400" dirty="0">
                <a:solidFill>
                  <a:srgbClr val="0055A4"/>
                </a:solidFill>
              </a:rPr>
              <a:t>Are you </a:t>
            </a:r>
            <a:r>
              <a:rPr lang="en-GB" sz="2400" baseline="-25000" dirty="0">
                <a:solidFill>
                  <a:srgbClr val="0055A4"/>
                </a:solidFill>
              </a:rPr>
              <a:t>[pl/fml] </a:t>
            </a:r>
            <a:r>
              <a:rPr lang="en-GB" sz="2400" dirty="0">
                <a:solidFill>
                  <a:srgbClr val="0055A4"/>
                </a:solidFill>
              </a:rPr>
              <a:t>going to eat at the restaurant?</a:t>
            </a:r>
          </a:p>
        </p:txBody>
      </p:sp>
      <p:sp>
        <p:nvSpPr>
          <p:cNvPr id="4" name="Rounded Rectangle 46">
            <a:extLst>
              <a:ext uri="{FF2B5EF4-FFF2-40B4-BE49-F238E27FC236}">
                <a16:creationId xmlns:a16="http://schemas.microsoft.com/office/drawing/2014/main" id="{D6CF8A45-206A-CBA9-85C9-7495C5350B23}"/>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grammaire</a:t>
            </a:r>
          </a:p>
        </p:txBody>
      </p:sp>
      <p:sp>
        <p:nvSpPr>
          <p:cNvPr id="5" name="Speech Bubble: Rectangle with Corners Rounded 4">
            <a:extLst>
              <a:ext uri="{FF2B5EF4-FFF2-40B4-BE49-F238E27FC236}">
                <a16:creationId xmlns:a16="http://schemas.microsoft.com/office/drawing/2014/main" id="{13C20A2E-F881-2BD8-602A-7E8A10256FDF}"/>
              </a:ext>
            </a:extLst>
          </p:cNvPr>
          <p:cNvSpPr/>
          <p:nvPr/>
        </p:nvSpPr>
        <p:spPr>
          <a:xfrm>
            <a:off x="8635508" y="1575620"/>
            <a:ext cx="3115976" cy="2396549"/>
          </a:xfrm>
          <a:prstGeom prst="wedgeRoundRectCallout">
            <a:avLst>
              <a:gd name="adj1" fmla="val -58756"/>
              <a:gd name="adj2" fmla="val -13185"/>
              <a:gd name="adj3" fmla="val 16667"/>
            </a:avLst>
          </a:prstGeom>
          <a:solidFill>
            <a:srgbClr val="0055A5"/>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dirty="0">
                <a:solidFill>
                  <a:srgbClr val="FFFFFF"/>
                </a:solidFill>
              </a:rPr>
              <a:t>Remember, in French there is no word for ‘do/does’ in yes/no questions.</a:t>
            </a:r>
          </a:p>
        </p:txBody>
      </p:sp>
    </p:spTree>
    <p:extLst>
      <p:ext uri="{BB962C8B-B14F-4D97-AF65-F5344CB8AC3E}">
        <p14:creationId xmlns:p14="http://schemas.microsoft.com/office/powerpoint/2010/main" val="1171303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ils habitent ici.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ils habitent ici question.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5" name="vous allez manger.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6" name="vous allez manger question.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1" nodeType="clickEffect">
                                  <p:stCondLst>
                                    <p:cond delay="0"/>
                                  </p:stCondLst>
                                  <p:childTnLst>
                                    <p:set>
                                      <p:cBhvr>
                                        <p:cTn id="82"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5" grpId="0"/>
      <p:bldP spid="19" grpId="0"/>
      <p:bldP spid="23" grpId="0"/>
      <p:bldP spid="25" grpId="0"/>
      <p:bldP spid="27" grpId="0"/>
      <p:bldP spid="29" grpId="0"/>
      <p:bldP spid="31" grpId="0"/>
      <p:bldP spid="33" grpId="0"/>
      <p:bldP spid="2" grpId="0"/>
      <p:bldP spid="18" grpId="0"/>
      <p:bldP spid="22" grpId="0"/>
      <p:bldP spid="24" grpId="0"/>
      <p:bldP spid="5" grpId="0" animBg="1"/>
      <p:bldP spid="5"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
            <a:extLst>
              <a:ext uri="{FF2B5EF4-FFF2-40B4-BE49-F238E27FC236}">
                <a16:creationId xmlns:a16="http://schemas.microsoft.com/office/drawing/2014/main" id="{3B281034-D636-844F-2DFC-E35DDA802AA3}"/>
              </a:ext>
            </a:extLst>
          </p:cNvPr>
          <p:cNvSpPr txBox="1">
            <a:spLocks/>
          </p:cNvSpPr>
          <p:nvPr/>
        </p:nvSpPr>
        <p:spPr>
          <a:xfrm>
            <a:off x="429715" y="2542832"/>
            <a:ext cx="11514137" cy="371526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tx2"/>
                </a:solidFill>
              </a:rPr>
              <a:t>1. He never sends any e-mails.</a:t>
            </a:r>
          </a:p>
          <a:p>
            <a:r>
              <a:rPr lang="en-GB" dirty="0">
                <a:solidFill>
                  <a:schemeClr val="tx2"/>
                </a:solidFill>
              </a:rPr>
              <a:t>2. He doesn’t speak to anyone on the phone.</a:t>
            </a:r>
          </a:p>
          <a:p>
            <a:r>
              <a:rPr lang="en-GB" dirty="0">
                <a:solidFill>
                  <a:schemeClr val="tx2"/>
                </a:solidFill>
              </a:rPr>
              <a:t>3. She doesn’t write anything on Facebook.</a:t>
            </a:r>
          </a:p>
          <a:p>
            <a:r>
              <a:rPr lang="en-GB" dirty="0">
                <a:solidFill>
                  <a:schemeClr val="tx2"/>
                </a:solidFill>
              </a:rPr>
              <a:t>4. He doesn’t share any photos on Instagram.</a:t>
            </a:r>
          </a:p>
          <a:p>
            <a:r>
              <a:rPr lang="en-GB" dirty="0">
                <a:solidFill>
                  <a:schemeClr val="tx2"/>
                </a:solidFill>
              </a:rPr>
              <a:t>5. They read nothing on the internet.</a:t>
            </a:r>
          </a:p>
          <a:p>
            <a:r>
              <a:rPr lang="en-GB" dirty="0">
                <a:solidFill>
                  <a:schemeClr val="tx2"/>
                </a:solidFill>
              </a:rPr>
              <a:t>6. They don’t buy anything from Amazon.</a:t>
            </a:r>
          </a:p>
          <a:p>
            <a:r>
              <a:rPr lang="en-GB" dirty="0">
                <a:solidFill>
                  <a:schemeClr val="tx2"/>
                </a:solidFill>
              </a:rPr>
              <a:t>7. She reads the text messages, but she doesn’t send them. (H)</a:t>
            </a:r>
          </a:p>
          <a:p>
            <a:r>
              <a:rPr lang="en-GB" dirty="0">
                <a:solidFill>
                  <a:schemeClr val="tx2"/>
                </a:solidFill>
              </a:rPr>
              <a:t>8. I send hundreds of photos, but they never look at them. (H)</a:t>
            </a:r>
          </a:p>
        </p:txBody>
      </p:sp>
      <p:sp>
        <p:nvSpPr>
          <p:cNvPr id="2" name="Text Placeholder 1">
            <a:extLst>
              <a:ext uri="{FF2B5EF4-FFF2-40B4-BE49-F238E27FC236}">
                <a16:creationId xmlns:a16="http://schemas.microsoft.com/office/drawing/2014/main" id="{AA83E8CB-7CC9-00E6-82CC-8A6450AFB534}"/>
              </a:ext>
            </a:extLst>
          </p:cNvPr>
          <p:cNvSpPr>
            <a:spLocks noGrp="1"/>
          </p:cNvSpPr>
          <p:nvPr>
            <p:ph type="body" sz="quarter" idx="10"/>
          </p:nvPr>
        </p:nvSpPr>
        <p:spPr>
          <a:xfrm>
            <a:off x="338931" y="958380"/>
            <a:ext cx="11059885" cy="1122202"/>
          </a:xfrm>
        </p:spPr>
        <p:txBody>
          <a:bodyPr>
            <a:noAutofit/>
          </a:bodyPr>
          <a:lstStyle/>
          <a:p>
            <a:r>
              <a:rPr lang="fr-FR" dirty="0">
                <a:solidFill>
                  <a:schemeClr val="tx2"/>
                </a:solidFill>
              </a:rPr>
              <a:t>Jean décrit la vie de ses grands-parents pour un journal canadien.</a:t>
            </a:r>
          </a:p>
          <a:p>
            <a:r>
              <a:rPr lang="fr-FR" dirty="0">
                <a:solidFill>
                  <a:schemeClr val="tx2"/>
                </a:solidFill>
              </a:rPr>
              <a:t>Le journaliste prend des notes en anglais. </a:t>
            </a:r>
          </a:p>
          <a:p>
            <a:r>
              <a:rPr lang="fr-FR" dirty="0">
                <a:solidFill>
                  <a:schemeClr val="tx2"/>
                </a:solidFill>
              </a:rPr>
              <a:t>Traduis ses notes en français.</a:t>
            </a:r>
          </a:p>
        </p:txBody>
      </p:sp>
      <p:sp>
        <p:nvSpPr>
          <p:cNvPr id="3" name="Title 2">
            <a:extLst>
              <a:ext uri="{FF2B5EF4-FFF2-40B4-BE49-F238E27FC236}">
                <a16:creationId xmlns:a16="http://schemas.microsoft.com/office/drawing/2014/main" id="{F4B9E345-CEF3-5AB7-9850-B47A6EE0A8FA}"/>
              </a:ext>
            </a:extLst>
          </p:cNvPr>
          <p:cNvSpPr>
            <a:spLocks noGrp="1"/>
          </p:cNvSpPr>
          <p:nvPr>
            <p:ph type="title"/>
          </p:nvPr>
        </p:nvSpPr>
        <p:spPr/>
        <p:txBody>
          <a:bodyPr/>
          <a:lstStyle/>
          <a:p>
            <a:r>
              <a:rPr lang="fr-FR" dirty="0"/>
              <a:t>La famille de Jean</a:t>
            </a:r>
          </a:p>
        </p:txBody>
      </p:sp>
      <p:sp>
        <p:nvSpPr>
          <p:cNvPr id="4" name="Rectangle 3">
            <a:extLst>
              <a:ext uri="{FF2B5EF4-FFF2-40B4-BE49-F238E27FC236}">
                <a16:creationId xmlns:a16="http://schemas.microsoft.com/office/drawing/2014/main" id="{BA3E0A2E-B8F2-66A7-E849-16CAD189AD08}"/>
              </a:ext>
            </a:extLst>
          </p:cNvPr>
          <p:cNvSpPr/>
          <p:nvPr/>
        </p:nvSpPr>
        <p:spPr>
          <a:xfrm>
            <a:off x="463847" y="5225772"/>
            <a:ext cx="10728074" cy="47176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a:solidFill>
                  <a:schemeClr val="tx2"/>
                </a:solidFill>
                <a:latin typeface="Century Gothic" panose="020B0502020202020204" pitchFamily="34" charset="0"/>
              </a:rPr>
              <a:t>7. Elle lit les textos, mais elle ne les envoie pas.</a:t>
            </a:r>
          </a:p>
        </p:txBody>
      </p:sp>
      <p:sp>
        <p:nvSpPr>
          <p:cNvPr id="5" name="Rectangle 4">
            <a:extLst>
              <a:ext uri="{FF2B5EF4-FFF2-40B4-BE49-F238E27FC236}">
                <a16:creationId xmlns:a16="http://schemas.microsoft.com/office/drawing/2014/main" id="{5BC5A158-0D90-5B52-31A2-656FFCE63484}"/>
              </a:ext>
            </a:extLst>
          </p:cNvPr>
          <p:cNvSpPr/>
          <p:nvPr/>
        </p:nvSpPr>
        <p:spPr>
          <a:xfrm>
            <a:off x="463847" y="2493188"/>
            <a:ext cx="10728074" cy="4542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a:solidFill>
                  <a:schemeClr val="tx2"/>
                </a:solidFill>
                <a:latin typeface="Century Gothic" panose="020B0502020202020204" pitchFamily="34" charset="0"/>
              </a:rPr>
              <a:t>1. Il n’envoie jamais d’e-mails.</a:t>
            </a:r>
          </a:p>
        </p:txBody>
      </p:sp>
      <p:sp>
        <p:nvSpPr>
          <p:cNvPr id="6" name="Rectangle 5">
            <a:extLst>
              <a:ext uri="{FF2B5EF4-FFF2-40B4-BE49-F238E27FC236}">
                <a16:creationId xmlns:a16="http://schemas.microsoft.com/office/drawing/2014/main" id="{4033BAA4-1F92-E14D-E0C9-FB0D599513F5}"/>
              </a:ext>
            </a:extLst>
          </p:cNvPr>
          <p:cNvSpPr/>
          <p:nvPr/>
        </p:nvSpPr>
        <p:spPr>
          <a:xfrm>
            <a:off x="463847" y="2940902"/>
            <a:ext cx="10728074" cy="44309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a:solidFill>
                  <a:schemeClr val="tx2"/>
                </a:solidFill>
                <a:latin typeface="Century Gothic" panose="020B0502020202020204" pitchFamily="34" charset="0"/>
              </a:rPr>
              <a:t>2. Il ne parle à personne au téléphone.</a:t>
            </a:r>
          </a:p>
        </p:txBody>
      </p:sp>
      <p:sp>
        <p:nvSpPr>
          <p:cNvPr id="7" name="Rectangle 6">
            <a:extLst>
              <a:ext uri="{FF2B5EF4-FFF2-40B4-BE49-F238E27FC236}">
                <a16:creationId xmlns:a16="http://schemas.microsoft.com/office/drawing/2014/main" id="{0255DE40-4E45-875A-EDCD-65D8A8F94B50}"/>
              </a:ext>
            </a:extLst>
          </p:cNvPr>
          <p:cNvSpPr/>
          <p:nvPr/>
        </p:nvSpPr>
        <p:spPr>
          <a:xfrm>
            <a:off x="463847" y="3377482"/>
            <a:ext cx="10728074" cy="44876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a:solidFill>
                  <a:schemeClr val="tx2"/>
                </a:solidFill>
                <a:latin typeface="Century Gothic" panose="020B0502020202020204" pitchFamily="34" charset="0"/>
              </a:rPr>
              <a:t>3. Elle n’écrit rien sur Facebook.</a:t>
            </a:r>
          </a:p>
        </p:txBody>
      </p:sp>
      <p:sp>
        <p:nvSpPr>
          <p:cNvPr id="8" name="Rectangle 7">
            <a:extLst>
              <a:ext uri="{FF2B5EF4-FFF2-40B4-BE49-F238E27FC236}">
                <a16:creationId xmlns:a16="http://schemas.microsoft.com/office/drawing/2014/main" id="{1CB700D3-D291-48F2-BFC8-2F1EC1EA1AE8}"/>
              </a:ext>
            </a:extLst>
          </p:cNvPr>
          <p:cNvSpPr/>
          <p:nvPr/>
        </p:nvSpPr>
        <p:spPr>
          <a:xfrm>
            <a:off x="463847" y="3819736"/>
            <a:ext cx="10728074" cy="4457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a:solidFill>
                  <a:schemeClr val="tx2"/>
                </a:solidFill>
                <a:latin typeface="Century Gothic" panose="020B0502020202020204" pitchFamily="34" charset="0"/>
              </a:rPr>
              <a:t>4. Il ne partage pas de photos sur Instagram.</a:t>
            </a:r>
          </a:p>
        </p:txBody>
      </p:sp>
      <p:sp>
        <p:nvSpPr>
          <p:cNvPr id="9" name="Rectangle 8">
            <a:extLst>
              <a:ext uri="{FF2B5EF4-FFF2-40B4-BE49-F238E27FC236}">
                <a16:creationId xmlns:a16="http://schemas.microsoft.com/office/drawing/2014/main" id="{D9F9093E-BDE2-EFC9-9549-84DA70179A84}"/>
              </a:ext>
            </a:extLst>
          </p:cNvPr>
          <p:cNvSpPr/>
          <p:nvPr/>
        </p:nvSpPr>
        <p:spPr>
          <a:xfrm>
            <a:off x="463847" y="4259001"/>
            <a:ext cx="10728074" cy="489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a:solidFill>
                  <a:schemeClr val="tx2"/>
                </a:solidFill>
                <a:latin typeface="Century Gothic" panose="020B0502020202020204" pitchFamily="34" charset="0"/>
              </a:rPr>
              <a:t>5. Ils ne lisent rien sur internet.</a:t>
            </a:r>
          </a:p>
        </p:txBody>
      </p:sp>
      <p:sp>
        <p:nvSpPr>
          <p:cNvPr id="10" name="Rectangle 9">
            <a:extLst>
              <a:ext uri="{FF2B5EF4-FFF2-40B4-BE49-F238E27FC236}">
                <a16:creationId xmlns:a16="http://schemas.microsoft.com/office/drawing/2014/main" id="{9AE32A9E-887F-7588-0237-3F275B588CCF}"/>
              </a:ext>
            </a:extLst>
          </p:cNvPr>
          <p:cNvSpPr/>
          <p:nvPr/>
        </p:nvSpPr>
        <p:spPr>
          <a:xfrm>
            <a:off x="463847" y="4742386"/>
            <a:ext cx="10728074" cy="4899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a:solidFill>
                  <a:schemeClr val="tx2"/>
                </a:solidFill>
                <a:latin typeface="Century Gothic" panose="020B0502020202020204" pitchFamily="34" charset="0"/>
              </a:rPr>
              <a:t>6. Ils n’achètent rien d’Amazon.</a:t>
            </a:r>
          </a:p>
        </p:txBody>
      </p:sp>
      <p:sp>
        <p:nvSpPr>
          <p:cNvPr id="11" name="Rectangle 10">
            <a:extLst>
              <a:ext uri="{FF2B5EF4-FFF2-40B4-BE49-F238E27FC236}">
                <a16:creationId xmlns:a16="http://schemas.microsoft.com/office/drawing/2014/main" id="{500FD74E-E515-D9D9-ADE5-A30E57C9CE40}"/>
              </a:ext>
            </a:extLst>
          </p:cNvPr>
          <p:cNvSpPr/>
          <p:nvPr/>
        </p:nvSpPr>
        <p:spPr>
          <a:xfrm>
            <a:off x="463847" y="5691028"/>
            <a:ext cx="10728074" cy="41774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a:solidFill>
                  <a:schemeClr val="tx2"/>
                </a:solidFill>
                <a:latin typeface="Century Gothic" panose="020B0502020202020204" pitchFamily="34" charset="0"/>
              </a:rPr>
              <a:t>8. J’envoie des centaines de photos, mais ils ne les regarde jamais.</a:t>
            </a:r>
          </a:p>
        </p:txBody>
      </p:sp>
      <p:sp>
        <p:nvSpPr>
          <p:cNvPr id="12" name="Rounded Rectangle 46">
            <a:extLst>
              <a:ext uri="{FF2B5EF4-FFF2-40B4-BE49-F238E27FC236}">
                <a16:creationId xmlns:a16="http://schemas.microsoft.com/office/drawing/2014/main" id="{CCCD2463-168B-476D-AEA8-F8E1C8079D67}"/>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écrire</a:t>
            </a:r>
          </a:p>
        </p:txBody>
      </p:sp>
      <p:pic>
        <p:nvPicPr>
          <p:cNvPr id="15" name="Picture 14" descr="A picture containing flag, underpants&#10;&#10;Description automatically generated">
            <a:extLst>
              <a:ext uri="{FF2B5EF4-FFF2-40B4-BE49-F238E27FC236}">
                <a16:creationId xmlns:a16="http://schemas.microsoft.com/office/drawing/2014/main" id="{40DD8626-2D13-3583-0F48-FE27EB4446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59849" y="1566309"/>
            <a:ext cx="2593220" cy="1707575"/>
          </a:xfrm>
          <a:prstGeom prst="rect">
            <a:avLst/>
          </a:prstGeom>
        </p:spPr>
      </p:pic>
    </p:spTree>
    <p:extLst>
      <p:ext uri="{BB962C8B-B14F-4D97-AF65-F5344CB8AC3E}">
        <p14:creationId xmlns:p14="http://schemas.microsoft.com/office/powerpoint/2010/main" val="834850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109A8F20-D8AF-07A1-59C5-71C28974C901}"/>
              </a:ext>
            </a:extLst>
          </p:cNvPr>
          <p:cNvSpPr/>
          <p:nvPr/>
        </p:nvSpPr>
        <p:spPr>
          <a:xfrm flipH="1">
            <a:off x="9405017" y="4578921"/>
            <a:ext cx="2262904" cy="1658240"/>
          </a:xfrm>
          <a:prstGeom prst="round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351F0E8B-C286-9B28-41AC-40F0EEC41A68}"/>
              </a:ext>
            </a:extLst>
          </p:cNvPr>
          <p:cNvSpPr>
            <a:spLocks noGrp="1"/>
          </p:cNvSpPr>
          <p:nvPr>
            <p:ph type="body" sz="quarter" idx="10"/>
          </p:nvPr>
        </p:nvSpPr>
        <p:spPr>
          <a:xfrm>
            <a:off x="204841" y="1276614"/>
            <a:ext cx="7262995" cy="4018416"/>
          </a:xfrm>
        </p:spPr>
        <p:txBody>
          <a:bodyPr>
            <a:normAutofit fontScale="92500"/>
          </a:bodyPr>
          <a:lstStyle/>
          <a:p>
            <a:r>
              <a:rPr lang="en-GB" dirty="0">
                <a:solidFill>
                  <a:schemeClr val="tx2"/>
                </a:solidFill>
                <a:latin typeface="+mn-lt"/>
              </a:rPr>
              <a:t>Suggested writing task in class or for homework:</a:t>
            </a:r>
          </a:p>
          <a:p>
            <a:endParaRPr lang="en-GB" dirty="0">
              <a:solidFill>
                <a:schemeClr val="tx2"/>
              </a:solidFill>
              <a:latin typeface="+mn-lt"/>
            </a:endParaRPr>
          </a:p>
          <a:p>
            <a:r>
              <a:rPr lang="en-GB" dirty="0">
                <a:solidFill>
                  <a:schemeClr val="tx2"/>
                </a:solidFill>
                <a:latin typeface="+mn-lt"/>
              </a:rPr>
              <a:t>Write a profile of a musician and a sportsperson.</a:t>
            </a:r>
          </a:p>
          <a:p>
            <a:endParaRPr lang="en-GB" dirty="0">
              <a:solidFill>
                <a:schemeClr val="tx2"/>
              </a:solidFill>
              <a:latin typeface="+mn-lt"/>
            </a:endParaRPr>
          </a:p>
          <a:p>
            <a:r>
              <a:rPr lang="en-GB" dirty="0">
                <a:solidFill>
                  <a:schemeClr val="tx2"/>
                </a:solidFill>
                <a:latin typeface="+mn-lt"/>
              </a:rPr>
              <a:t>You could include:</a:t>
            </a:r>
          </a:p>
          <a:p>
            <a:endParaRPr lang="en-GB" dirty="0">
              <a:solidFill>
                <a:schemeClr val="tx2"/>
              </a:solidFill>
              <a:latin typeface="+mn-lt"/>
            </a:endParaRPr>
          </a:p>
          <a:p>
            <a:r>
              <a:rPr lang="en-GB" dirty="0">
                <a:solidFill>
                  <a:schemeClr val="tx2"/>
                </a:solidFill>
                <a:latin typeface="+mn-lt"/>
              </a:rPr>
              <a:t>Imagine what they eat and don’t eat and when.</a:t>
            </a:r>
          </a:p>
          <a:p>
            <a:r>
              <a:rPr lang="en-GB" dirty="0">
                <a:solidFill>
                  <a:schemeClr val="tx2"/>
                </a:solidFill>
                <a:latin typeface="+mn-lt"/>
              </a:rPr>
              <a:t>Imagine who they know and don’t know.</a:t>
            </a:r>
          </a:p>
          <a:p>
            <a:r>
              <a:rPr lang="en-GB" dirty="0">
                <a:solidFill>
                  <a:schemeClr val="tx2"/>
                </a:solidFill>
                <a:latin typeface="+mn-lt"/>
              </a:rPr>
              <a:t>Imagine what they play and don’t play.</a:t>
            </a:r>
          </a:p>
          <a:p>
            <a:endParaRPr lang="en-GB" dirty="0">
              <a:latin typeface="+mn-lt"/>
            </a:endParaRPr>
          </a:p>
        </p:txBody>
      </p:sp>
      <p:sp>
        <p:nvSpPr>
          <p:cNvPr id="3" name="Title 2">
            <a:extLst>
              <a:ext uri="{FF2B5EF4-FFF2-40B4-BE49-F238E27FC236}">
                <a16:creationId xmlns:a16="http://schemas.microsoft.com/office/drawing/2014/main" id="{54846669-2085-121A-645E-6EE20D19CC40}"/>
              </a:ext>
            </a:extLst>
          </p:cNvPr>
          <p:cNvSpPr>
            <a:spLocks noGrp="1"/>
          </p:cNvSpPr>
          <p:nvPr>
            <p:ph type="title"/>
          </p:nvPr>
        </p:nvSpPr>
        <p:spPr>
          <a:xfrm>
            <a:off x="-1" y="213557"/>
            <a:ext cx="5627077" cy="647577"/>
          </a:xfrm>
        </p:spPr>
        <p:txBody>
          <a:bodyPr>
            <a:normAutofit/>
          </a:bodyPr>
          <a:lstStyle/>
          <a:p>
            <a:r>
              <a:rPr lang="fr-FR" dirty="0"/>
              <a:t>Une personne célèbre</a:t>
            </a:r>
          </a:p>
        </p:txBody>
      </p:sp>
      <p:sp>
        <p:nvSpPr>
          <p:cNvPr id="4" name="Rounded Rectangle 46">
            <a:extLst>
              <a:ext uri="{FF2B5EF4-FFF2-40B4-BE49-F238E27FC236}">
                <a16:creationId xmlns:a16="http://schemas.microsoft.com/office/drawing/2014/main" id="{BA0BC9CB-5FAE-B80B-5C43-D73E3309F75D}"/>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écrire</a:t>
            </a:r>
          </a:p>
        </p:txBody>
      </p:sp>
      <p:sp>
        <p:nvSpPr>
          <p:cNvPr id="18" name="Rectangle: Rounded Corners 17">
            <a:extLst>
              <a:ext uri="{FF2B5EF4-FFF2-40B4-BE49-F238E27FC236}">
                <a16:creationId xmlns:a16="http://schemas.microsoft.com/office/drawing/2014/main" id="{0E043187-A92A-0956-6C02-4FB7C3BA3FD3}"/>
              </a:ext>
            </a:extLst>
          </p:cNvPr>
          <p:cNvSpPr/>
          <p:nvPr/>
        </p:nvSpPr>
        <p:spPr>
          <a:xfrm>
            <a:off x="7467835" y="3350303"/>
            <a:ext cx="2262903" cy="1658240"/>
          </a:xfrm>
          <a:prstGeom prst="round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FBBBE52C-7A9D-98DE-571D-7E572591F984}"/>
              </a:ext>
            </a:extLst>
          </p:cNvPr>
          <p:cNvSpPr/>
          <p:nvPr/>
        </p:nvSpPr>
        <p:spPr>
          <a:xfrm>
            <a:off x="9405018" y="2097899"/>
            <a:ext cx="2262903" cy="1658240"/>
          </a:xfrm>
          <a:prstGeom prst="round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Rounded Corners 15">
            <a:extLst>
              <a:ext uri="{FF2B5EF4-FFF2-40B4-BE49-F238E27FC236}">
                <a16:creationId xmlns:a16="http://schemas.microsoft.com/office/drawing/2014/main" id="{1D28CDAF-1272-A536-7AAF-F6BFF61FA0B6}"/>
              </a:ext>
            </a:extLst>
          </p:cNvPr>
          <p:cNvSpPr/>
          <p:nvPr/>
        </p:nvSpPr>
        <p:spPr>
          <a:xfrm>
            <a:off x="7467836" y="861134"/>
            <a:ext cx="2262903" cy="1658240"/>
          </a:xfrm>
          <a:prstGeom prst="round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C55B68A1-F9BB-08FE-CB1A-0A1CF39216C4}"/>
              </a:ext>
            </a:extLst>
          </p:cNvPr>
          <p:cNvSpPr txBox="1"/>
          <p:nvPr/>
        </p:nvSpPr>
        <p:spPr>
          <a:xfrm>
            <a:off x="9612322" y="1346821"/>
            <a:ext cx="2303748" cy="400110"/>
          </a:xfrm>
          <a:prstGeom prst="rect">
            <a:avLst/>
          </a:prstGeom>
          <a:noFill/>
        </p:spPr>
        <p:txBody>
          <a:bodyPr wrap="square" rtlCol="0">
            <a:spAutoFit/>
          </a:bodyPr>
          <a:lstStyle/>
          <a:p>
            <a:pPr algn="ctr"/>
            <a:r>
              <a:rPr lang="fr-FR" sz="2000" dirty="0">
                <a:solidFill>
                  <a:srgbClr val="0055A5"/>
                </a:solidFill>
              </a:rPr>
              <a:t>Kylian Mbappé</a:t>
            </a:r>
          </a:p>
        </p:txBody>
      </p:sp>
      <p:sp>
        <p:nvSpPr>
          <p:cNvPr id="21" name="TextBox 20">
            <a:extLst>
              <a:ext uri="{FF2B5EF4-FFF2-40B4-BE49-F238E27FC236}">
                <a16:creationId xmlns:a16="http://schemas.microsoft.com/office/drawing/2014/main" id="{7BC62ED5-29EC-C695-8F88-2DA0BE4A6470}"/>
              </a:ext>
            </a:extLst>
          </p:cNvPr>
          <p:cNvSpPr txBox="1"/>
          <p:nvPr/>
        </p:nvSpPr>
        <p:spPr>
          <a:xfrm>
            <a:off x="7675138" y="2737646"/>
            <a:ext cx="1622608" cy="400110"/>
          </a:xfrm>
          <a:prstGeom prst="rect">
            <a:avLst/>
          </a:prstGeom>
          <a:noFill/>
        </p:spPr>
        <p:txBody>
          <a:bodyPr wrap="square" rtlCol="0">
            <a:spAutoFit/>
          </a:bodyPr>
          <a:lstStyle/>
          <a:p>
            <a:pPr algn="ctr"/>
            <a:r>
              <a:rPr lang="fr-FR" sz="2000" dirty="0">
                <a:solidFill>
                  <a:srgbClr val="0055A5"/>
                </a:solidFill>
              </a:rPr>
              <a:t>Céline Dion</a:t>
            </a:r>
          </a:p>
        </p:txBody>
      </p:sp>
      <p:sp>
        <p:nvSpPr>
          <p:cNvPr id="22" name="TextBox 21">
            <a:extLst>
              <a:ext uri="{FF2B5EF4-FFF2-40B4-BE49-F238E27FC236}">
                <a16:creationId xmlns:a16="http://schemas.microsoft.com/office/drawing/2014/main" id="{AE72ADF1-5B2D-BE21-1B73-C87BB117FBB0}"/>
              </a:ext>
            </a:extLst>
          </p:cNvPr>
          <p:cNvSpPr txBox="1"/>
          <p:nvPr/>
        </p:nvSpPr>
        <p:spPr>
          <a:xfrm>
            <a:off x="9612322" y="4025595"/>
            <a:ext cx="2055600" cy="400110"/>
          </a:xfrm>
          <a:prstGeom prst="rect">
            <a:avLst/>
          </a:prstGeom>
          <a:noFill/>
        </p:spPr>
        <p:txBody>
          <a:bodyPr wrap="square" rtlCol="0">
            <a:spAutoFit/>
          </a:bodyPr>
          <a:lstStyle/>
          <a:p>
            <a:pPr algn="ctr"/>
            <a:r>
              <a:rPr lang="fr-FR" sz="2000" dirty="0">
                <a:solidFill>
                  <a:srgbClr val="0055A5"/>
                </a:solidFill>
              </a:rPr>
              <a:t>David Guetta</a:t>
            </a:r>
          </a:p>
        </p:txBody>
      </p:sp>
      <p:sp>
        <p:nvSpPr>
          <p:cNvPr id="23" name="TextBox 22">
            <a:extLst>
              <a:ext uri="{FF2B5EF4-FFF2-40B4-BE49-F238E27FC236}">
                <a16:creationId xmlns:a16="http://schemas.microsoft.com/office/drawing/2014/main" id="{85964A70-C685-B7EB-2B51-51331308D2D0}"/>
              </a:ext>
            </a:extLst>
          </p:cNvPr>
          <p:cNvSpPr txBox="1"/>
          <p:nvPr/>
        </p:nvSpPr>
        <p:spPr>
          <a:xfrm>
            <a:off x="6767978" y="5424023"/>
            <a:ext cx="2637039" cy="400110"/>
          </a:xfrm>
          <a:prstGeom prst="rect">
            <a:avLst/>
          </a:prstGeom>
          <a:noFill/>
        </p:spPr>
        <p:txBody>
          <a:bodyPr wrap="square" rtlCol="0">
            <a:spAutoFit/>
          </a:bodyPr>
          <a:lstStyle/>
          <a:p>
            <a:pPr algn="ctr"/>
            <a:r>
              <a:rPr lang="fr-FR" sz="2000" dirty="0">
                <a:solidFill>
                  <a:srgbClr val="0055A5"/>
                </a:solidFill>
              </a:rPr>
              <a:t>Eugenie Bouchard</a:t>
            </a:r>
          </a:p>
        </p:txBody>
      </p:sp>
    </p:spTree>
    <p:extLst>
      <p:ext uri="{BB962C8B-B14F-4D97-AF65-F5344CB8AC3E}">
        <p14:creationId xmlns:p14="http://schemas.microsoft.com/office/powerpoint/2010/main" val="35830635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F349CB-936D-0C88-60B8-5D6FAB231069}"/>
              </a:ext>
            </a:extLst>
          </p:cNvPr>
          <p:cNvSpPr>
            <a:spLocks noGrp="1"/>
          </p:cNvSpPr>
          <p:nvPr>
            <p:ph type="title"/>
          </p:nvPr>
        </p:nvSpPr>
        <p:spPr>
          <a:xfrm>
            <a:off x="-1" y="213557"/>
            <a:ext cx="8176847" cy="647577"/>
          </a:xfrm>
        </p:spPr>
        <p:txBody>
          <a:bodyPr>
            <a:normAutofit/>
          </a:bodyPr>
          <a:lstStyle/>
          <a:p>
            <a:r>
              <a:rPr lang="en-GB" dirty="0"/>
              <a:t>Asking yes/no questions: inversion</a:t>
            </a:r>
          </a:p>
        </p:txBody>
      </p:sp>
      <p:sp>
        <p:nvSpPr>
          <p:cNvPr id="5" name="TextBox 4">
            <a:extLst>
              <a:ext uri="{FF2B5EF4-FFF2-40B4-BE49-F238E27FC236}">
                <a16:creationId xmlns:a16="http://schemas.microsoft.com/office/drawing/2014/main" id="{6D7D8465-C0BB-1450-65F3-00EC0DD32C5C}"/>
              </a:ext>
            </a:extLst>
          </p:cNvPr>
          <p:cNvSpPr txBox="1"/>
          <p:nvPr/>
        </p:nvSpPr>
        <p:spPr>
          <a:xfrm>
            <a:off x="108437" y="1065213"/>
            <a:ext cx="11975123"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dirty="0">
                <a:ln>
                  <a:noFill/>
                </a:ln>
                <a:solidFill>
                  <a:srgbClr val="0055A4"/>
                </a:solidFill>
                <a:effectLst/>
                <a:uLnTx/>
                <a:uFillTx/>
                <a:ea typeface="+mn-ea"/>
                <a:cs typeface="+mn-cs"/>
              </a:rPr>
              <a:t>We can also ask yes/no questions by swapping the position of the </a:t>
            </a:r>
            <a:r>
              <a:rPr kumimoji="0" lang="en-GB" sz="2400" b="1" i="0" u="none" strike="noStrike" kern="1200" cap="none" spc="0" normalizeH="0" baseline="0" dirty="0">
                <a:ln>
                  <a:noFill/>
                </a:ln>
                <a:solidFill>
                  <a:srgbClr val="0055A4"/>
                </a:solidFill>
                <a:effectLst/>
                <a:uLnTx/>
                <a:uFillTx/>
                <a:ea typeface="+mn-ea"/>
                <a:cs typeface="+mn-cs"/>
              </a:rPr>
              <a:t>subject pronoun</a:t>
            </a:r>
            <a:r>
              <a:rPr kumimoji="0" lang="en-GB" sz="2400" b="0" i="0" u="none" strike="noStrike" kern="1200" cap="none" spc="0" normalizeH="0" baseline="0" dirty="0">
                <a:ln>
                  <a:noFill/>
                </a:ln>
                <a:solidFill>
                  <a:srgbClr val="0055A4"/>
                </a:solidFill>
                <a:effectLst/>
                <a:uLnTx/>
                <a:uFillTx/>
                <a:ea typeface="+mn-ea"/>
                <a:cs typeface="+mn-cs"/>
              </a:rPr>
              <a:t> and the </a:t>
            </a:r>
            <a:r>
              <a:rPr kumimoji="0" lang="en-GB" sz="2400" b="1" i="0" u="none" strike="noStrike" kern="1200" cap="none" spc="0" normalizeH="0" baseline="0" dirty="0">
                <a:ln>
                  <a:noFill/>
                </a:ln>
                <a:solidFill>
                  <a:srgbClr val="0055A4"/>
                </a:solidFill>
                <a:effectLst/>
                <a:uLnTx/>
                <a:uFillTx/>
                <a:ea typeface="+mn-ea"/>
                <a:cs typeface="+mn-cs"/>
              </a:rPr>
              <a:t>verb in short form</a:t>
            </a:r>
            <a:r>
              <a:rPr kumimoji="0" lang="en-GB" sz="2400" b="0" i="0" u="none" strike="noStrike" kern="1200" cap="none" spc="0" normalizeH="0" baseline="0" dirty="0">
                <a:ln>
                  <a:noFill/>
                </a:ln>
                <a:solidFill>
                  <a:srgbClr val="0055A4"/>
                </a:solidFill>
                <a:effectLst/>
                <a:uLnTx/>
                <a:uFillTx/>
                <a:ea typeface="+mn-ea"/>
                <a:cs typeface="+mn-cs"/>
              </a:rPr>
              <a:t>.</a:t>
            </a:r>
          </a:p>
        </p:txBody>
      </p:sp>
      <p:sp>
        <p:nvSpPr>
          <p:cNvPr id="7" name="TextBox 6">
            <a:extLst>
              <a:ext uri="{FF2B5EF4-FFF2-40B4-BE49-F238E27FC236}">
                <a16:creationId xmlns:a16="http://schemas.microsoft.com/office/drawing/2014/main" id="{F6A5F4FA-3217-A150-D919-10F73ED370B7}"/>
              </a:ext>
            </a:extLst>
          </p:cNvPr>
          <p:cNvSpPr txBox="1"/>
          <p:nvPr/>
        </p:nvSpPr>
        <p:spPr>
          <a:xfrm>
            <a:off x="108437" y="2188158"/>
            <a:ext cx="1197512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dirty="0">
                <a:ln>
                  <a:noFill/>
                </a:ln>
                <a:solidFill>
                  <a:srgbClr val="0055A4"/>
                </a:solidFill>
                <a:effectLst/>
                <a:uLnTx/>
                <a:uFillTx/>
                <a:ea typeface="+mn-ea"/>
                <a:cs typeface="+mn-cs"/>
              </a:rPr>
              <a:t>Remember to add a hyphen between the subject and the verb in written form.</a:t>
            </a:r>
          </a:p>
        </p:txBody>
      </p:sp>
      <p:sp>
        <p:nvSpPr>
          <p:cNvPr id="9" name="TextBox 8">
            <a:extLst>
              <a:ext uri="{FF2B5EF4-FFF2-40B4-BE49-F238E27FC236}">
                <a16:creationId xmlns:a16="http://schemas.microsoft.com/office/drawing/2014/main" id="{F53B42F5-F166-AB00-5837-DBB6F26B2646}"/>
              </a:ext>
            </a:extLst>
          </p:cNvPr>
          <p:cNvSpPr txBox="1"/>
          <p:nvPr/>
        </p:nvSpPr>
        <p:spPr>
          <a:xfrm>
            <a:off x="108437" y="2934767"/>
            <a:ext cx="261131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dirty="0">
                <a:ln>
                  <a:noFill/>
                </a:ln>
                <a:solidFill>
                  <a:srgbClr val="0055A4"/>
                </a:solidFill>
                <a:effectLst/>
                <a:uLnTx/>
                <a:uFillTx/>
                <a:ea typeface="+mn-ea"/>
                <a:cs typeface="+mn-cs"/>
              </a:rPr>
              <a:t>Statement:	</a:t>
            </a:r>
            <a:endParaRPr kumimoji="0" lang="en-GB" sz="2400" b="0" i="0" u="none" strike="noStrike" kern="1200" cap="none" spc="0" normalizeH="0" baseline="0" dirty="0">
              <a:ln>
                <a:noFill/>
              </a:ln>
              <a:solidFill>
                <a:srgbClr val="0055A4"/>
              </a:solidFill>
              <a:effectLst/>
              <a:uLnTx/>
              <a:uFillTx/>
              <a:ea typeface="+mn-ea"/>
              <a:cs typeface="+mn-cs"/>
            </a:endParaRPr>
          </a:p>
        </p:txBody>
      </p:sp>
      <p:sp>
        <p:nvSpPr>
          <p:cNvPr id="11" name="TextBox 10">
            <a:extLst>
              <a:ext uri="{FF2B5EF4-FFF2-40B4-BE49-F238E27FC236}">
                <a16:creationId xmlns:a16="http://schemas.microsoft.com/office/drawing/2014/main" id="{198D78C5-87FE-436B-1B23-968E4B1AC0BF}"/>
              </a:ext>
            </a:extLst>
          </p:cNvPr>
          <p:cNvSpPr txBox="1"/>
          <p:nvPr/>
        </p:nvSpPr>
        <p:spPr>
          <a:xfrm>
            <a:off x="2376750" y="2948280"/>
            <a:ext cx="242228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55A4"/>
                </a:solidFill>
                <a:effectLst/>
                <a:uLnTx/>
                <a:uFillTx/>
                <a:ea typeface="+mn-ea"/>
                <a:cs typeface="+mn-cs"/>
              </a:rPr>
              <a:t>Il habite ici.</a:t>
            </a:r>
            <a:endParaRPr kumimoji="0" lang="fr-FR" sz="2400" b="1" i="0" u="none" strike="noStrike" kern="1200" cap="none" spc="0" normalizeH="0" baseline="0" noProof="0" dirty="0">
              <a:ln>
                <a:noFill/>
              </a:ln>
              <a:solidFill>
                <a:srgbClr val="0055A4"/>
              </a:solidFill>
              <a:effectLst/>
              <a:uLnTx/>
              <a:uFillTx/>
              <a:ea typeface="+mn-ea"/>
              <a:cs typeface="+mn-cs"/>
            </a:endParaRPr>
          </a:p>
        </p:txBody>
      </p:sp>
      <p:sp>
        <p:nvSpPr>
          <p:cNvPr id="13" name="TextBox 12">
            <a:extLst>
              <a:ext uri="{FF2B5EF4-FFF2-40B4-BE49-F238E27FC236}">
                <a16:creationId xmlns:a16="http://schemas.microsoft.com/office/drawing/2014/main" id="{4485DCEA-A8AA-359C-432A-CB116B2C9131}"/>
              </a:ext>
            </a:extLst>
          </p:cNvPr>
          <p:cNvSpPr txBox="1"/>
          <p:nvPr/>
        </p:nvSpPr>
        <p:spPr>
          <a:xfrm>
            <a:off x="108437" y="3585830"/>
            <a:ext cx="187276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dirty="0">
                <a:ln>
                  <a:noFill/>
                </a:ln>
                <a:solidFill>
                  <a:srgbClr val="0055A4"/>
                </a:solidFill>
                <a:effectLst/>
                <a:uLnTx/>
                <a:uFillTx/>
                <a:ea typeface="+mn-ea"/>
                <a:cs typeface="+mn-cs"/>
              </a:rPr>
              <a:t>Question:</a:t>
            </a:r>
            <a:endParaRPr kumimoji="0" lang="en-GB" sz="2400" b="0" i="0" u="none" strike="noStrike" kern="1200" cap="none" spc="0" normalizeH="0" baseline="0" dirty="0">
              <a:ln>
                <a:noFill/>
              </a:ln>
              <a:solidFill>
                <a:srgbClr val="0055A4"/>
              </a:solidFill>
              <a:effectLst/>
              <a:uLnTx/>
              <a:uFillTx/>
              <a:ea typeface="+mn-ea"/>
              <a:cs typeface="+mn-cs"/>
            </a:endParaRPr>
          </a:p>
        </p:txBody>
      </p:sp>
      <p:sp>
        <p:nvSpPr>
          <p:cNvPr id="15" name="TextBox 14">
            <a:extLst>
              <a:ext uri="{FF2B5EF4-FFF2-40B4-BE49-F238E27FC236}">
                <a16:creationId xmlns:a16="http://schemas.microsoft.com/office/drawing/2014/main" id="{804B14D3-4451-77F7-8EE0-E0D7590C81C5}"/>
              </a:ext>
            </a:extLst>
          </p:cNvPr>
          <p:cNvSpPr txBox="1"/>
          <p:nvPr/>
        </p:nvSpPr>
        <p:spPr>
          <a:xfrm>
            <a:off x="2376750" y="3599343"/>
            <a:ext cx="244365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55A4"/>
                </a:solidFill>
                <a:effectLst/>
                <a:uLnTx/>
                <a:uFillTx/>
                <a:ea typeface="+mn-ea"/>
                <a:cs typeface="+mn-cs"/>
              </a:rPr>
              <a:t>Habite-il ici ?</a:t>
            </a:r>
          </a:p>
        </p:txBody>
      </p:sp>
      <p:sp>
        <p:nvSpPr>
          <p:cNvPr id="17" name="TextBox 16">
            <a:extLst>
              <a:ext uri="{FF2B5EF4-FFF2-40B4-BE49-F238E27FC236}">
                <a16:creationId xmlns:a16="http://schemas.microsoft.com/office/drawing/2014/main" id="{805DD61F-513E-6570-3FD0-AE42FB267B6A}"/>
              </a:ext>
            </a:extLst>
          </p:cNvPr>
          <p:cNvSpPr txBox="1"/>
          <p:nvPr/>
        </p:nvSpPr>
        <p:spPr>
          <a:xfrm>
            <a:off x="108437" y="4568003"/>
            <a:ext cx="215411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dirty="0">
                <a:ln>
                  <a:noFill/>
                </a:ln>
                <a:solidFill>
                  <a:srgbClr val="0055A4"/>
                </a:solidFill>
                <a:effectLst/>
                <a:uLnTx/>
                <a:uFillTx/>
                <a:ea typeface="+mn-ea"/>
                <a:cs typeface="+mn-cs"/>
              </a:rPr>
              <a:t>Statement:	</a:t>
            </a:r>
            <a:endParaRPr kumimoji="0" lang="en-GB" sz="2400" b="0" i="0" u="none" strike="noStrike" kern="1200" cap="none" spc="0" normalizeH="0" baseline="0" dirty="0">
              <a:ln>
                <a:noFill/>
              </a:ln>
              <a:solidFill>
                <a:srgbClr val="0055A4"/>
              </a:solidFill>
              <a:effectLst/>
              <a:uLnTx/>
              <a:uFillTx/>
              <a:ea typeface="+mn-ea"/>
              <a:cs typeface="+mn-cs"/>
            </a:endParaRPr>
          </a:p>
        </p:txBody>
      </p:sp>
      <p:sp>
        <p:nvSpPr>
          <p:cNvPr id="19" name="TextBox 18">
            <a:extLst>
              <a:ext uri="{FF2B5EF4-FFF2-40B4-BE49-F238E27FC236}">
                <a16:creationId xmlns:a16="http://schemas.microsoft.com/office/drawing/2014/main" id="{9FB3B916-8F60-17C3-D72B-8FE0C5F73030}"/>
              </a:ext>
            </a:extLst>
          </p:cNvPr>
          <p:cNvSpPr txBox="1"/>
          <p:nvPr/>
        </p:nvSpPr>
        <p:spPr>
          <a:xfrm>
            <a:off x="1871901" y="4568003"/>
            <a:ext cx="531565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55A4"/>
                </a:solidFill>
                <a:effectLst/>
                <a:uLnTx/>
                <a:uFillTx/>
                <a:ea typeface="+mn-ea"/>
                <a:cs typeface="+mn-cs"/>
              </a:rPr>
              <a:t>Vous allez manger au restaurant.</a:t>
            </a:r>
            <a:endParaRPr kumimoji="0" lang="fr-FR" sz="2400" b="1" i="0" u="none" strike="noStrike" kern="1200" cap="none" spc="0" normalizeH="0" baseline="0" noProof="0" dirty="0">
              <a:ln>
                <a:noFill/>
              </a:ln>
              <a:solidFill>
                <a:srgbClr val="0055A4"/>
              </a:solidFill>
              <a:effectLst/>
              <a:uLnTx/>
              <a:uFillTx/>
              <a:ea typeface="+mn-ea"/>
              <a:cs typeface="+mn-cs"/>
            </a:endParaRPr>
          </a:p>
        </p:txBody>
      </p:sp>
      <p:sp>
        <p:nvSpPr>
          <p:cNvPr id="21" name="TextBox 20">
            <a:extLst>
              <a:ext uri="{FF2B5EF4-FFF2-40B4-BE49-F238E27FC236}">
                <a16:creationId xmlns:a16="http://schemas.microsoft.com/office/drawing/2014/main" id="{1BAF4444-0DDE-62B8-B0F3-5EE2438DD51B}"/>
              </a:ext>
            </a:extLst>
          </p:cNvPr>
          <p:cNvSpPr txBox="1"/>
          <p:nvPr/>
        </p:nvSpPr>
        <p:spPr>
          <a:xfrm>
            <a:off x="92237" y="5442538"/>
            <a:ext cx="215411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dirty="0">
                <a:ln>
                  <a:noFill/>
                </a:ln>
                <a:solidFill>
                  <a:srgbClr val="0055A4"/>
                </a:solidFill>
                <a:effectLst/>
                <a:uLnTx/>
                <a:uFillTx/>
                <a:ea typeface="+mn-ea"/>
                <a:cs typeface="+mn-cs"/>
              </a:rPr>
              <a:t>Question:</a:t>
            </a:r>
            <a:endParaRPr kumimoji="0" lang="en-GB" sz="2400" b="0" i="0" u="none" strike="noStrike" kern="1200" cap="none" spc="0" normalizeH="0" baseline="0" dirty="0">
              <a:ln>
                <a:noFill/>
              </a:ln>
              <a:solidFill>
                <a:srgbClr val="0055A4"/>
              </a:solidFill>
              <a:effectLst/>
              <a:uLnTx/>
              <a:uFillTx/>
              <a:ea typeface="+mn-ea"/>
              <a:cs typeface="+mn-cs"/>
            </a:endParaRPr>
          </a:p>
        </p:txBody>
      </p:sp>
      <p:sp>
        <p:nvSpPr>
          <p:cNvPr id="23" name="TextBox 22">
            <a:extLst>
              <a:ext uri="{FF2B5EF4-FFF2-40B4-BE49-F238E27FC236}">
                <a16:creationId xmlns:a16="http://schemas.microsoft.com/office/drawing/2014/main" id="{2E906263-1AAA-D4CA-4483-A9098B79B554}"/>
              </a:ext>
            </a:extLst>
          </p:cNvPr>
          <p:cNvSpPr txBox="1"/>
          <p:nvPr/>
        </p:nvSpPr>
        <p:spPr>
          <a:xfrm>
            <a:off x="1871901" y="5442538"/>
            <a:ext cx="572818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55A4"/>
                </a:solidFill>
                <a:effectLst/>
                <a:uLnTx/>
                <a:uFillTx/>
                <a:ea typeface="+mn-ea"/>
                <a:cs typeface="+mn-cs"/>
              </a:rPr>
              <a:t>Allez-vous manger au restaurant ?</a:t>
            </a:r>
          </a:p>
        </p:txBody>
      </p:sp>
      <p:sp>
        <p:nvSpPr>
          <p:cNvPr id="10" name="TextBox 9">
            <a:extLst>
              <a:ext uri="{FF2B5EF4-FFF2-40B4-BE49-F238E27FC236}">
                <a16:creationId xmlns:a16="http://schemas.microsoft.com/office/drawing/2014/main" id="{FA93064C-21E9-DDD1-517C-5549ACF932AD}"/>
              </a:ext>
            </a:extLst>
          </p:cNvPr>
          <p:cNvSpPr txBox="1"/>
          <p:nvPr/>
        </p:nvSpPr>
        <p:spPr>
          <a:xfrm>
            <a:off x="5474761" y="2934766"/>
            <a:ext cx="2834445" cy="461665"/>
          </a:xfrm>
          <a:prstGeom prst="rect">
            <a:avLst/>
          </a:prstGeom>
          <a:noFill/>
        </p:spPr>
        <p:txBody>
          <a:bodyPr wrap="square" rtlCol="0">
            <a:spAutoFit/>
          </a:bodyPr>
          <a:lstStyle/>
          <a:p>
            <a:r>
              <a:rPr lang="en-GB" sz="2400" dirty="0">
                <a:solidFill>
                  <a:srgbClr val="0055A4"/>
                </a:solidFill>
              </a:rPr>
              <a:t>He lives here.</a:t>
            </a:r>
          </a:p>
        </p:txBody>
      </p:sp>
      <p:sp>
        <p:nvSpPr>
          <p:cNvPr id="12" name="TextBox 11">
            <a:extLst>
              <a:ext uri="{FF2B5EF4-FFF2-40B4-BE49-F238E27FC236}">
                <a16:creationId xmlns:a16="http://schemas.microsoft.com/office/drawing/2014/main" id="{BEE11CBB-4704-E4B0-7182-D7CD0E2EFE09}"/>
              </a:ext>
            </a:extLst>
          </p:cNvPr>
          <p:cNvSpPr txBox="1"/>
          <p:nvPr/>
        </p:nvSpPr>
        <p:spPr>
          <a:xfrm>
            <a:off x="5474761" y="3585829"/>
            <a:ext cx="3115977" cy="461665"/>
          </a:xfrm>
          <a:prstGeom prst="rect">
            <a:avLst/>
          </a:prstGeom>
          <a:noFill/>
        </p:spPr>
        <p:txBody>
          <a:bodyPr wrap="square" rtlCol="0">
            <a:spAutoFit/>
          </a:bodyPr>
          <a:lstStyle/>
          <a:p>
            <a:r>
              <a:rPr lang="en-GB" sz="2400" dirty="0">
                <a:solidFill>
                  <a:srgbClr val="0055A4"/>
                </a:solidFill>
              </a:rPr>
              <a:t>Does he live here?</a:t>
            </a:r>
          </a:p>
        </p:txBody>
      </p:sp>
      <p:sp>
        <p:nvSpPr>
          <p:cNvPr id="14" name="TextBox 13">
            <a:extLst>
              <a:ext uri="{FF2B5EF4-FFF2-40B4-BE49-F238E27FC236}">
                <a16:creationId xmlns:a16="http://schemas.microsoft.com/office/drawing/2014/main" id="{E9FE7B39-03DF-3204-2CA6-59DA520B65F0}"/>
              </a:ext>
            </a:extLst>
          </p:cNvPr>
          <p:cNvSpPr txBox="1"/>
          <p:nvPr/>
        </p:nvSpPr>
        <p:spPr>
          <a:xfrm>
            <a:off x="7203753" y="4568003"/>
            <a:ext cx="3752847" cy="830997"/>
          </a:xfrm>
          <a:prstGeom prst="rect">
            <a:avLst/>
          </a:prstGeom>
          <a:noFill/>
        </p:spPr>
        <p:txBody>
          <a:bodyPr wrap="square" rtlCol="0">
            <a:spAutoFit/>
          </a:bodyPr>
          <a:lstStyle/>
          <a:p>
            <a:r>
              <a:rPr lang="en-GB" sz="2400" dirty="0">
                <a:solidFill>
                  <a:srgbClr val="0055A4"/>
                </a:solidFill>
              </a:rPr>
              <a:t>You </a:t>
            </a:r>
            <a:r>
              <a:rPr lang="en-GB" sz="2400" baseline="-25000" dirty="0">
                <a:solidFill>
                  <a:srgbClr val="0055A4"/>
                </a:solidFill>
              </a:rPr>
              <a:t>[pl/fml] </a:t>
            </a:r>
            <a:r>
              <a:rPr lang="en-GB" sz="2400" dirty="0">
                <a:solidFill>
                  <a:srgbClr val="0055A4"/>
                </a:solidFill>
              </a:rPr>
              <a:t>are going to eat at the restaurant.</a:t>
            </a:r>
          </a:p>
        </p:txBody>
      </p:sp>
      <p:sp>
        <p:nvSpPr>
          <p:cNvPr id="16" name="TextBox 15">
            <a:extLst>
              <a:ext uri="{FF2B5EF4-FFF2-40B4-BE49-F238E27FC236}">
                <a16:creationId xmlns:a16="http://schemas.microsoft.com/office/drawing/2014/main" id="{B0CC819A-740E-0A55-AD20-A1E9503A95AC}"/>
              </a:ext>
            </a:extLst>
          </p:cNvPr>
          <p:cNvSpPr txBox="1"/>
          <p:nvPr/>
        </p:nvSpPr>
        <p:spPr>
          <a:xfrm>
            <a:off x="7203753" y="5442538"/>
            <a:ext cx="3899676" cy="830997"/>
          </a:xfrm>
          <a:prstGeom prst="rect">
            <a:avLst/>
          </a:prstGeom>
          <a:noFill/>
        </p:spPr>
        <p:txBody>
          <a:bodyPr wrap="square" rtlCol="0">
            <a:spAutoFit/>
          </a:bodyPr>
          <a:lstStyle/>
          <a:p>
            <a:r>
              <a:rPr lang="en-GB" sz="2400" dirty="0">
                <a:solidFill>
                  <a:srgbClr val="0055A4"/>
                </a:solidFill>
              </a:rPr>
              <a:t>Are you </a:t>
            </a:r>
            <a:r>
              <a:rPr lang="en-GB" sz="2400" baseline="-25000" dirty="0">
                <a:solidFill>
                  <a:srgbClr val="0055A4"/>
                </a:solidFill>
              </a:rPr>
              <a:t>[pl/fml] </a:t>
            </a:r>
            <a:r>
              <a:rPr lang="en-GB" sz="2400" dirty="0">
                <a:solidFill>
                  <a:srgbClr val="0055A4"/>
                </a:solidFill>
              </a:rPr>
              <a:t>going to eat at the restaurant?</a:t>
            </a:r>
          </a:p>
        </p:txBody>
      </p:sp>
      <p:sp>
        <p:nvSpPr>
          <p:cNvPr id="2" name="Rounded Rectangle 46">
            <a:extLst>
              <a:ext uri="{FF2B5EF4-FFF2-40B4-BE49-F238E27FC236}">
                <a16:creationId xmlns:a16="http://schemas.microsoft.com/office/drawing/2014/main" id="{7D3FC1B3-F08D-7B8B-31B6-4C521A33D562}"/>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grammaire</a:t>
            </a:r>
          </a:p>
        </p:txBody>
      </p:sp>
      <p:pic>
        <p:nvPicPr>
          <p:cNvPr id="6" name="Picture 5" descr="A couple of people sitting at a table with food and drinks&#10;&#10;Description automatically generated with low confidence">
            <a:extLst>
              <a:ext uri="{FF2B5EF4-FFF2-40B4-BE49-F238E27FC236}">
                <a16:creationId xmlns:a16="http://schemas.microsoft.com/office/drawing/2014/main" id="{A7C9FCCA-E146-CF55-0EBE-A6DFCB098BD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68684" y="4842064"/>
            <a:ext cx="1414876" cy="1289968"/>
          </a:xfrm>
          <a:prstGeom prst="rect">
            <a:avLst/>
          </a:prstGeom>
        </p:spPr>
      </p:pic>
      <p:pic>
        <p:nvPicPr>
          <p:cNvPr id="18" name="Picture 17" descr="Diagram&#10;&#10;Description automatically generated">
            <a:extLst>
              <a:ext uri="{FF2B5EF4-FFF2-40B4-BE49-F238E27FC236}">
                <a16:creationId xmlns:a16="http://schemas.microsoft.com/office/drawing/2014/main" id="{A4FD3D9A-6175-D575-E27C-DE9601DC863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84937" y="2843543"/>
            <a:ext cx="2817831" cy="1469176"/>
          </a:xfrm>
          <a:prstGeom prst="rect">
            <a:avLst/>
          </a:prstGeom>
        </p:spPr>
      </p:pic>
    </p:spTree>
    <p:extLst>
      <p:ext uri="{BB962C8B-B14F-4D97-AF65-F5344CB8AC3E}">
        <p14:creationId xmlns:p14="http://schemas.microsoft.com/office/powerpoint/2010/main" val="70384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ils habitent ici.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habite-il ici.wav"/>
                                        </p:tgtEl>
                                      </p:cMediaNode>
                                    </p:audio>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5" name="vous allez manger.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3">
                                            <p:txEl>
                                              <p:pRg st="0" end="0"/>
                                            </p:txEl>
                                          </p:spTgt>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6" name="allez vous manger.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P spid="13" grpId="0"/>
      <p:bldP spid="15" grpId="0"/>
      <p:bldP spid="17" grpId="0"/>
      <p:bldP spid="19" grpId="0"/>
      <p:bldP spid="21" grpId="0"/>
      <p:bldP spid="10" grpId="0"/>
      <p:bldP spid="12" grpId="0"/>
      <p:bldP spid="14"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A26077-C523-0F77-C4A1-A4895DA93F7F}"/>
              </a:ext>
            </a:extLst>
          </p:cNvPr>
          <p:cNvSpPr>
            <a:spLocks noGrp="1"/>
          </p:cNvSpPr>
          <p:nvPr>
            <p:ph type="title"/>
          </p:nvPr>
        </p:nvSpPr>
        <p:spPr/>
        <p:txBody>
          <a:bodyPr/>
          <a:lstStyle/>
          <a:p>
            <a:r>
              <a:rPr lang="fr-FR" dirty="0"/>
              <a:t>Le nouvel étudiant</a:t>
            </a:r>
          </a:p>
        </p:txBody>
      </p:sp>
      <p:sp>
        <p:nvSpPr>
          <p:cNvPr id="8" name="TextBox 7">
            <a:extLst>
              <a:ext uri="{FF2B5EF4-FFF2-40B4-BE49-F238E27FC236}">
                <a16:creationId xmlns:a16="http://schemas.microsoft.com/office/drawing/2014/main" id="{0BA4AE06-A41F-11D5-EC13-AD2B7783D717}"/>
              </a:ext>
            </a:extLst>
          </p:cNvPr>
          <p:cNvSpPr txBox="1"/>
          <p:nvPr/>
        </p:nvSpPr>
        <p:spPr>
          <a:xfrm>
            <a:off x="4310001" y="235014"/>
            <a:ext cx="569583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5A4"/>
                </a:solidFill>
                <a:effectLst/>
                <a:uLnTx/>
                <a:uFillTx/>
                <a:latin typeface="Century Gothic"/>
                <a:ea typeface="+mn-ea"/>
                <a:cs typeface="+mn-cs"/>
              </a:rPr>
              <a:t>Océane parle avec le nouvel étudiant. Écoute. C’est une phrase ou une question ?</a:t>
            </a:r>
          </a:p>
        </p:txBody>
      </p:sp>
      <p:graphicFrame>
        <p:nvGraphicFramePr>
          <p:cNvPr id="9" name="Table 9">
            <a:extLst>
              <a:ext uri="{FF2B5EF4-FFF2-40B4-BE49-F238E27FC236}">
                <a16:creationId xmlns:a16="http://schemas.microsoft.com/office/drawing/2014/main" id="{E5C32F2E-8942-6289-DEB8-3B8519F7724F}"/>
              </a:ext>
            </a:extLst>
          </p:cNvPr>
          <p:cNvGraphicFramePr>
            <a:graphicFrameLocks noGrp="1"/>
          </p:cNvGraphicFramePr>
          <p:nvPr>
            <p:extLst>
              <p:ext uri="{D42A27DB-BD31-4B8C-83A1-F6EECF244321}">
                <p14:modId xmlns:p14="http://schemas.microsoft.com/office/powerpoint/2010/main" val="2973997866"/>
              </p:ext>
            </p:extLst>
          </p:nvPr>
        </p:nvGraphicFramePr>
        <p:xfrm>
          <a:off x="199845" y="1174926"/>
          <a:ext cx="11677083" cy="4922520"/>
        </p:xfrm>
        <a:graphic>
          <a:graphicData uri="http://schemas.openxmlformats.org/drawingml/2006/table">
            <a:tbl>
              <a:tblPr firstRow="1" bandRow="1">
                <a:tableStyleId>{5C22544A-7EE6-4342-B048-85BDC9FD1C3A}</a:tableStyleId>
              </a:tblPr>
              <a:tblGrid>
                <a:gridCol w="767511">
                  <a:extLst>
                    <a:ext uri="{9D8B030D-6E8A-4147-A177-3AD203B41FA5}">
                      <a16:colId xmlns:a16="http://schemas.microsoft.com/office/drawing/2014/main" val="3822695065"/>
                    </a:ext>
                  </a:extLst>
                </a:gridCol>
                <a:gridCol w="1893242">
                  <a:extLst>
                    <a:ext uri="{9D8B030D-6E8A-4147-A177-3AD203B41FA5}">
                      <a16:colId xmlns:a16="http://schemas.microsoft.com/office/drawing/2014/main" val="2521464461"/>
                    </a:ext>
                  </a:extLst>
                </a:gridCol>
                <a:gridCol w="1893242">
                  <a:extLst>
                    <a:ext uri="{9D8B030D-6E8A-4147-A177-3AD203B41FA5}">
                      <a16:colId xmlns:a16="http://schemas.microsoft.com/office/drawing/2014/main" val="3321574798"/>
                    </a:ext>
                  </a:extLst>
                </a:gridCol>
                <a:gridCol w="7123088">
                  <a:extLst>
                    <a:ext uri="{9D8B030D-6E8A-4147-A177-3AD203B41FA5}">
                      <a16:colId xmlns:a16="http://schemas.microsoft.com/office/drawing/2014/main" val="1915443737"/>
                    </a:ext>
                  </a:extLst>
                </a:gridCol>
              </a:tblGrid>
              <a:tr h="820420">
                <a:tc>
                  <a:txBody>
                    <a:bodyPr/>
                    <a:lstStyle/>
                    <a:p>
                      <a:pPr algn="ctr"/>
                      <a:r>
                        <a:rPr lang="fr-FR" sz="2400" dirty="0"/>
                        <a:t>Q</a:t>
                      </a:r>
                    </a:p>
                  </a:txBody>
                  <a:tcPr anchor="ctr">
                    <a:solidFill>
                      <a:srgbClr val="0055A5"/>
                    </a:solidFill>
                  </a:tcPr>
                </a:tc>
                <a:tc>
                  <a:txBody>
                    <a:bodyPr/>
                    <a:lstStyle/>
                    <a:p>
                      <a:pPr algn="ctr"/>
                      <a:r>
                        <a:rPr lang="fr-FR" sz="2400" dirty="0"/>
                        <a:t>Phrase</a:t>
                      </a:r>
                    </a:p>
                  </a:txBody>
                  <a:tcPr anchor="ctr">
                    <a:solidFill>
                      <a:srgbClr val="0055A5"/>
                    </a:solidFill>
                  </a:tcPr>
                </a:tc>
                <a:tc>
                  <a:txBody>
                    <a:bodyPr/>
                    <a:lstStyle/>
                    <a:p>
                      <a:pPr algn="ctr"/>
                      <a:r>
                        <a:rPr lang="fr-FR" sz="2400" dirty="0"/>
                        <a:t>Question</a:t>
                      </a:r>
                    </a:p>
                  </a:txBody>
                  <a:tcPr anchor="ctr">
                    <a:solidFill>
                      <a:srgbClr val="0055A5"/>
                    </a:solidFill>
                  </a:tcPr>
                </a:tc>
                <a:tc>
                  <a:txBody>
                    <a:bodyPr/>
                    <a:lstStyle/>
                    <a:p>
                      <a:pPr algn="ctr"/>
                      <a:r>
                        <a:rPr lang="fr-FR" sz="2400" dirty="0"/>
                        <a:t>anglais</a:t>
                      </a:r>
                    </a:p>
                  </a:txBody>
                  <a:tcPr anchor="ctr">
                    <a:solidFill>
                      <a:srgbClr val="0055A5"/>
                    </a:solidFill>
                  </a:tcPr>
                </a:tc>
                <a:extLst>
                  <a:ext uri="{0D108BD9-81ED-4DB2-BD59-A6C34878D82A}">
                    <a16:rowId xmlns:a16="http://schemas.microsoft.com/office/drawing/2014/main" val="4193630296"/>
                  </a:ext>
                </a:extLst>
              </a:tr>
              <a:tr h="820420">
                <a:tc>
                  <a:txBody>
                    <a:bodyPr/>
                    <a:lstStyle/>
                    <a:p>
                      <a:endParaRPr lang="fr-FR" sz="2000" dirty="0"/>
                    </a:p>
                  </a:txBody>
                  <a:tcPr>
                    <a:solidFill>
                      <a:srgbClr val="BADEFF"/>
                    </a:solidFill>
                  </a:tcPr>
                </a:tc>
                <a:tc>
                  <a:txBody>
                    <a:bodyPr/>
                    <a:lstStyle/>
                    <a:p>
                      <a:endParaRPr lang="fr-FR" sz="2000" dirty="0"/>
                    </a:p>
                  </a:txBody>
                  <a:tcPr>
                    <a:solidFill>
                      <a:srgbClr val="BADEFF"/>
                    </a:solidFill>
                  </a:tcPr>
                </a:tc>
                <a:tc>
                  <a:txBody>
                    <a:bodyPr/>
                    <a:lstStyle/>
                    <a:p>
                      <a:endParaRPr lang="fr-FR" sz="2000" dirty="0"/>
                    </a:p>
                  </a:txBody>
                  <a:tcPr>
                    <a:solidFill>
                      <a:srgbClr val="BADEFF"/>
                    </a:solidFill>
                  </a:tcPr>
                </a:tc>
                <a:tc>
                  <a:txBody>
                    <a:bodyPr/>
                    <a:lstStyle/>
                    <a:p>
                      <a:pPr algn="l"/>
                      <a:r>
                        <a:rPr lang="en-GB" sz="2400" noProof="0" dirty="0">
                          <a:solidFill>
                            <a:srgbClr val="0055A5"/>
                          </a:solidFill>
                        </a:rPr>
                        <a:t>You are Canadian.</a:t>
                      </a:r>
                    </a:p>
                  </a:txBody>
                  <a:tcPr anchor="ctr">
                    <a:solidFill>
                      <a:srgbClr val="BADEFF"/>
                    </a:solidFill>
                  </a:tcPr>
                </a:tc>
                <a:extLst>
                  <a:ext uri="{0D108BD9-81ED-4DB2-BD59-A6C34878D82A}">
                    <a16:rowId xmlns:a16="http://schemas.microsoft.com/office/drawing/2014/main" val="1739306316"/>
                  </a:ext>
                </a:extLst>
              </a:tr>
              <a:tr h="820420">
                <a:tc>
                  <a:txBody>
                    <a:bodyPr/>
                    <a:lstStyle/>
                    <a:p>
                      <a:endParaRPr lang="fr-FR" sz="2000" dirty="0"/>
                    </a:p>
                  </a:txBody>
                  <a:tcPr>
                    <a:solidFill>
                      <a:srgbClr val="FFF6D4"/>
                    </a:solidFill>
                  </a:tcPr>
                </a:tc>
                <a:tc>
                  <a:txBody>
                    <a:bodyPr/>
                    <a:lstStyle/>
                    <a:p>
                      <a:endParaRPr lang="fr-FR" sz="2000" dirty="0"/>
                    </a:p>
                  </a:txBody>
                  <a:tcPr>
                    <a:solidFill>
                      <a:srgbClr val="FFF6D4"/>
                    </a:solidFill>
                  </a:tcPr>
                </a:tc>
                <a:tc>
                  <a:txBody>
                    <a:bodyPr/>
                    <a:lstStyle/>
                    <a:p>
                      <a:endParaRPr lang="fr-FR" sz="2000" dirty="0"/>
                    </a:p>
                  </a:txBody>
                  <a:tcPr>
                    <a:solidFill>
                      <a:srgbClr val="FFF6D4"/>
                    </a:solidFill>
                  </a:tcPr>
                </a:tc>
                <a:tc>
                  <a:txBody>
                    <a:bodyPr/>
                    <a:lstStyle/>
                    <a:p>
                      <a:pPr algn="l"/>
                      <a:r>
                        <a:rPr lang="en-GB" sz="2400" noProof="0" dirty="0">
                          <a:solidFill>
                            <a:srgbClr val="0055A5"/>
                          </a:solidFill>
                        </a:rPr>
                        <a:t>Are you coming to France without your family?</a:t>
                      </a:r>
                    </a:p>
                  </a:txBody>
                  <a:tcPr anchor="ctr">
                    <a:solidFill>
                      <a:srgbClr val="FFF6D4"/>
                    </a:solidFill>
                  </a:tcPr>
                </a:tc>
                <a:extLst>
                  <a:ext uri="{0D108BD9-81ED-4DB2-BD59-A6C34878D82A}">
                    <a16:rowId xmlns:a16="http://schemas.microsoft.com/office/drawing/2014/main" val="1204100339"/>
                  </a:ext>
                </a:extLst>
              </a:tr>
              <a:tr h="820420">
                <a:tc>
                  <a:txBody>
                    <a:bodyPr/>
                    <a:lstStyle/>
                    <a:p>
                      <a:endParaRPr lang="fr-FR" sz="2000" dirty="0"/>
                    </a:p>
                  </a:txBody>
                  <a:tcPr>
                    <a:solidFill>
                      <a:srgbClr val="BADEFF"/>
                    </a:solidFill>
                  </a:tcPr>
                </a:tc>
                <a:tc>
                  <a:txBody>
                    <a:bodyPr/>
                    <a:lstStyle/>
                    <a:p>
                      <a:endParaRPr lang="fr-FR" sz="2000" dirty="0"/>
                    </a:p>
                  </a:txBody>
                  <a:tcPr>
                    <a:solidFill>
                      <a:srgbClr val="BADEFF"/>
                    </a:solidFill>
                  </a:tcPr>
                </a:tc>
                <a:tc>
                  <a:txBody>
                    <a:bodyPr/>
                    <a:lstStyle/>
                    <a:p>
                      <a:endParaRPr lang="fr-FR" sz="2000" dirty="0"/>
                    </a:p>
                  </a:txBody>
                  <a:tcPr>
                    <a:solidFill>
                      <a:srgbClr val="BADEFF"/>
                    </a:solidFill>
                  </a:tcPr>
                </a:tc>
                <a:tc>
                  <a:txBody>
                    <a:bodyPr/>
                    <a:lstStyle/>
                    <a:p>
                      <a:pPr algn="l"/>
                      <a:r>
                        <a:rPr lang="en-GB" sz="2400" noProof="0" dirty="0">
                          <a:solidFill>
                            <a:srgbClr val="0055A5"/>
                          </a:solidFill>
                        </a:rPr>
                        <a:t>Yes. Am I all alone here?</a:t>
                      </a:r>
                    </a:p>
                  </a:txBody>
                  <a:tcPr anchor="ctr">
                    <a:solidFill>
                      <a:srgbClr val="BADEFF"/>
                    </a:solidFill>
                  </a:tcPr>
                </a:tc>
                <a:extLst>
                  <a:ext uri="{0D108BD9-81ED-4DB2-BD59-A6C34878D82A}">
                    <a16:rowId xmlns:a16="http://schemas.microsoft.com/office/drawing/2014/main" val="2264130009"/>
                  </a:ext>
                </a:extLst>
              </a:tr>
              <a:tr h="820420">
                <a:tc>
                  <a:txBody>
                    <a:bodyPr/>
                    <a:lstStyle/>
                    <a:p>
                      <a:endParaRPr lang="fr-FR" sz="2000" dirty="0"/>
                    </a:p>
                  </a:txBody>
                  <a:tcPr>
                    <a:solidFill>
                      <a:srgbClr val="FFF6D4"/>
                    </a:solidFill>
                  </a:tcPr>
                </a:tc>
                <a:tc>
                  <a:txBody>
                    <a:bodyPr/>
                    <a:lstStyle/>
                    <a:p>
                      <a:endParaRPr lang="fr-FR" sz="2000" dirty="0"/>
                    </a:p>
                  </a:txBody>
                  <a:tcPr>
                    <a:solidFill>
                      <a:srgbClr val="FFF6D4"/>
                    </a:solidFill>
                  </a:tcPr>
                </a:tc>
                <a:tc>
                  <a:txBody>
                    <a:bodyPr/>
                    <a:lstStyle/>
                    <a:p>
                      <a:endParaRPr lang="fr-FR" sz="2000" dirty="0"/>
                    </a:p>
                  </a:txBody>
                  <a:tcPr>
                    <a:solidFill>
                      <a:srgbClr val="FFF6D4"/>
                    </a:solidFill>
                  </a:tcPr>
                </a:tc>
                <a:tc>
                  <a:txBody>
                    <a:bodyPr/>
                    <a:lstStyle/>
                    <a:p>
                      <a:pPr algn="l"/>
                      <a:r>
                        <a:rPr lang="en-GB" sz="2400" noProof="0" dirty="0">
                          <a:solidFill>
                            <a:srgbClr val="0055A5"/>
                          </a:solidFill>
                        </a:rPr>
                        <a:t>We can help you.</a:t>
                      </a:r>
                    </a:p>
                  </a:txBody>
                  <a:tcPr anchor="ctr">
                    <a:solidFill>
                      <a:srgbClr val="FFF6D4"/>
                    </a:solidFill>
                  </a:tcPr>
                </a:tc>
                <a:extLst>
                  <a:ext uri="{0D108BD9-81ED-4DB2-BD59-A6C34878D82A}">
                    <a16:rowId xmlns:a16="http://schemas.microsoft.com/office/drawing/2014/main" val="1197841142"/>
                  </a:ext>
                </a:extLst>
              </a:tr>
              <a:tr h="820420">
                <a:tc>
                  <a:txBody>
                    <a:bodyPr/>
                    <a:lstStyle/>
                    <a:p>
                      <a:endParaRPr lang="fr-FR" sz="2000" dirty="0"/>
                    </a:p>
                  </a:txBody>
                  <a:tcPr>
                    <a:solidFill>
                      <a:srgbClr val="BADEFF"/>
                    </a:solidFill>
                  </a:tcPr>
                </a:tc>
                <a:tc>
                  <a:txBody>
                    <a:bodyPr/>
                    <a:lstStyle/>
                    <a:p>
                      <a:endParaRPr lang="fr-FR" sz="2000" dirty="0"/>
                    </a:p>
                  </a:txBody>
                  <a:tcPr>
                    <a:solidFill>
                      <a:srgbClr val="BADEFF"/>
                    </a:solidFill>
                  </a:tcPr>
                </a:tc>
                <a:tc>
                  <a:txBody>
                    <a:bodyPr/>
                    <a:lstStyle/>
                    <a:p>
                      <a:endParaRPr lang="fr-FR" sz="2000" dirty="0"/>
                    </a:p>
                  </a:txBody>
                  <a:tcPr>
                    <a:solidFill>
                      <a:srgbClr val="BADEFF"/>
                    </a:solidFill>
                  </a:tcPr>
                </a:tc>
                <a:tc>
                  <a:txBody>
                    <a:bodyPr/>
                    <a:lstStyle/>
                    <a:p>
                      <a:pPr algn="l"/>
                      <a:r>
                        <a:rPr lang="en-GB" sz="2400" noProof="0" dirty="0">
                          <a:solidFill>
                            <a:srgbClr val="0055A5"/>
                          </a:solidFill>
                        </a:rPr>
                        <a:t>Are we going out together tomorrow?</a:t>
                      </a:r>
                    </a:p>
                  </a:txBody>
                  <a:tcPr anchor="ctr">
                    <a:solidFill>
                      <a:srgbClr val="BADEFF"/>
                    </a:solidFill>
                  </a:tcPr>
                </a:tc>
                <a:extLst>
                  <a:ext uri="{0D108BD9-81ED-4DB2-BD59-A6C34878D82A}">
                    <a16:rowId xmlns:a16="http://schemas.microsoft.com/office/drawing/2014/main" val="2190549636"/>
                  </a:ext>
                </a:extLst>
              </a:tr>
            </a:tbl>
          </a:graphicData>
        </a:graphic>
      </p:graphicFrame>
      <p:sp>
        <p:nvSpPr>
          <p:cNvPr id="10" name="Rectangle 9">
            <a:extLst>
              <a:ext uri="{FF2B5EF4-FFF2-40B4-BE49-F238E27FC236}">
                <a16:creationId xmlns:a16="http://schemas.microsoft.com/office/drawing/2014/main" id="{8FC5708D-81B4-2559-BA75-C74CF2E37992}"/>
              </a:ext>
            </a:extLst>
          </p:cNvPr>
          <p:cNvSpPr/>
          <p:nvPr/>
        </p:nvSpPr>
        <p:spPr>
          <a:xfrm>
            <a:off x="4821236" y="2192569"/>
            <a:ext cx="6464320" cy="453516"/>
          </a:xfrm>
          <a:prstGeom prst="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Century Gothic"/>
              <a:ea typeface="+mn-ea"/>
              <a:cs typeface="+mn-cs"/>
            </a:endParaRPr>
          </a:p>
        </p:txBody>
      </p:sp>
      <p:pic>
        <p:nvPicPr>
          <p:cNvPr id="11" name="Picture 10" descr="green checkmark">
            <a:extLst>
              <a:ext uri="{FF2B5EF4-FFF2-40B4-BE49-F238E27FC236}">
                <a16:creationId xmlns:a16="http://schemas.microsoft.com/office/drawing/2014/main" id="{103D0820-1A38-5D22-9D69-24376A8CE4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9070" y="2083914"/>
            <a:ext cx="531084" cy="553213"/>
          </a:xfrm>
          <a:prstGeom prst="rect">
            <a:avLst/>
          </a:prstGeom>
        </p:spPr>
      </p:pic>
      <p:sp>
        <p:nvSpPr>
          <p:cNvPr id="4" name="Rectangle: Rounded Corners 3">
            <a:hlinkClick r:id="" action="ppaction://noaction">
              <a:snd r:embed="rId4" name="viens tu en france sans ta famille.wav"/>
            </a:hlinkClick>
            <a:extLst>
              <a:ext uri="{FF2B5EF4-FFF2-40B4-BE49-F238E27FC236}">
                <a16:creationId xmlns:a16="http://schemas.microsoft.com/office/drawing/2014/main" id="{00E1E4A9-3A2E-2F4C-8419-F67379A276DF}"/>
              </a:ext>
            </a:extLst>
          </p:cNvPr>
          <p:cNvSpPr/>
          <p:nvPr/>
        </p:nvSpPr>
        <p:spPr>
          <a:xfrm>
            <a:off x="296321" y="2944163"/>
            <a:ext cx="565603" cy="553213"/>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2</a:t>
            </a:r>
          </a:p>
        </p:txBody>
      </p:sp>
      <p:sp>
        <p:nvSpPr>
          <p:cNvPr id="5" name="Rectangle: Rounded Corners 4">
            <a:hlinkClick r:id="" action="ppaction://noaction">
              <a:snd r:embed="rId5" name="oui, je suis tour seul ici.wav"/>
            </a:hlinkClick>
            <a:extLst>
              <a:ext uri="{FF2B5EF4-FFF2-40B4-BE49-F238E27FC236}">
                <a16:creationId xmlns:a16="http://schemas.microsoft.com/office/drawing/2014/main" id="{18C57033-F364-3B7B-4552-D1B0C71560BF}"/>
              </a:ext>
            </a:extLst>
          </p:cNvPr>
          <p:cNvSpPr/>
          <p:nvPr/>
        </p:nvSpPr>
        <p:spPr>
          <a:xfrm>
            <a:off x="303045" y="3765572"/>
            <a:ext cx="565603" cy="553213"/>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3</a:t>
            </a:r>
          </a:p>
        </p:txBody>
      </p:sp>
      <p:sp>
        <p:nvSpPr>
          <p:cNvPr id="6" name="Rectangle: Rounded Corners 5">
            <a:hlinkClick r:id="" action="ppaction://noaction">
              <a:snd r:embed="rId6" name="on peut t'aider.wav"/>
            </a:hlinkClick>
            <a:extLst>
              <a:ext uri="{FF2B5EF4-FFF2-40B4-BE49-F238E27FC236}">
                <a16:creationId xmlns:a16="http://schemas.microsoft.com/office/drawing/2014/main" id="{FFA6ABEF-24A7-E790-4716-3EBD95E3ADFD}"/>
              </a:ext>
            </a:extLst>
          </p:cNvPr>
          <p:cNvSpPr/>
          <p:nvPr/>
        </p:nvSpPr>
        <p:spPr>
          <a:xfrm>
            <a:off x="303045" y="4586981"/>
            <a:ext cx="565603" cy="553213"/>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4</a:t>
            </a:r>
          </a:p>
        </p:txBody>
      </p:sp>
      <p:sp>
        <p:nvSpPr>
          <p:cNvPr id="24" name="Rectangle: Rounded Corners 23">
            <a:hlinkClick r:id="" action="ppaction://noaction">
              <a:snd r:embed="rId7" name="tu es canadien.wav"/>
            </a:hlinkClick>
            <a:extLst>
              <a:ext uri="{FF2B5EF4-FFF2-40B4-BE49-F238E27FC236}">
                <a16:creationId xmlns:a16="http://schemas.microsoft.com/office/drawing/2014/main" id="{F3546BB4-EE51-1F9A-3770-BCB1D06DED34}"/>
              </a:ext>
            </a:extLst>
          </p:cNvPr>
          <p:cNvSpPr/>
          <p:nvPr/>
        </p:nvSpPr>
        <p:spPr>
          <a:xfrm>
            <a:off x="305543" y="2122754"/>
            <a:ext cx="565603" cy="553213"/>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1</a:t>
            </a:r>
          </a:p>
        </p:txBody>
      </p:sp>
      <p:sp>
        <p:nvSpPr>
          <p:cNvPr id="25" name="Rectangle: Rounded Corners 24">
            <a:hlinkClick r:id="" action="ppaction://noaction">
              <a:snd r:embed="rId8" name="sortons nous ensemble.wav"/>
            </a:hlinkClick>
            <a:extLst>
              <a:ext uri="{FF2B5EF4-FFF2-40B4-BE49-F238E27FC236}">
                <a16:creationId xmlns:a16="http://schemas.microsoft.com/office/drawing/2014/main" id="{0ECEEF7A-32E3-3DC9-1B5F-011C7D5378D0}"/>
              </a:ext>
            </a:extLst>
          </p:cNvPr>
          <p:cNvSpPr/>
          <p:nvPr/>
        </p:nvSpPr>
        <p:spPr>
          <a:xfrm>
            <a:off x="303045" y="5408390"/>
            <a:ext cx="565603" cy="553213"/>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5</a:t>
            </a:r>
          </a:p>
        </p:txBody>
      </p:sp>
      <p:pic>
        <p:nvPicPr>
          <p:cNvPr id="27" name="Picture 26" descr="green checkmark">
            <a:extLst>
              <a:ext uri="{FF2B5EF4-FFF2-40B4-BE49-F238E27FC236}">
                <a16:creationId xmlns:a16="http://schemas.microsoft.com/office/drawing/2014/main" id="{AB7471A4-028B-9D07-58D1-3E75D094CC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8173" y="3716830"/>
            <a:ext cx="531084" cy="553213"/>
          </a:xfrm>
          <a:prstGeom prst="rect">
            <a:avLst/>
          </a:prstGeom>
        </p:spPr>
      </p:pic>
      <p:pic>
        <p:nvPicPr>
          <p:cNvPr id="28" name="Picture 27" descr="green checkmark">
            <a:extLst>
              <a:ext uri="{FF2B5EF4-FFF2-40B4-BE49-F238E27FC236}">
                <a16:creationId xmlns:a16="http://schemas.microsoft.com/office/drawing/2014/main" id="{DC2533EB-12D3-AD7B-5C24-B53F61B9B2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8173" y="2864563"/>
            <a:ext cx="531084" cy="553213"/>
          </a:xfrm>
          <a:prstGeom prst="rect">
            <a:avLst/>
          </a:prstGeom>
        </p:spPr>
      </p:pic>
      <p:pic>
        <p:nvPicPr>
          <p:cNvPr id="29" name="Picture 28" descr="green checkmark">
            <a:extLst>
              <a:ext uri="{FF2B5EF4-FFF2-40B4-BE49-F238E27FC236}">
                <a16:creationId xmlns:a16="http://schemas.microsoft.com/office/drawing/2014/main" id="{C3005206-DB36-7733-19BF-8A08C949EE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8173" y="5405478"/>
            <a:ext cx="531084" cy="553213"/>
          </a:xfrm>
          <a:prstGeom prst="rect">
            <a:avLst/>
          </a:prstGeom>
        </p:spPr>
      </p:pic>
      <p:pic>
        <p:nvPicPr>
          <p:cNvPr id="30" name="Picture 29" descr="green checkmark">
            <a:extLst>
              <a:ext uri="{FF2B5EF4-FFF2-40B4-BE49-F238E27FC236}">
                <a16:creationId xmlns:a16="http://schemas.microsoft.com/office/drawing/2014/main" id="{55A5FB84-3E0A-D1CA-055E-D953FF6251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9070" y="4523040"/>
            <a:ext cx="531084" cy="553213"/>
          </a:xfrm>
          <a:prstGeom prst="rect">
            <a:avLst/>
          </a:prstGeom>
        </p:spPr>
      </p:pic>
      <p:sp>
        <p:nvSpPr>
          <p:cNvPr id="31" name="Rectangle 30">
            <a:extLst>
              <a:ext uri="{FF2B5EF4-FFF2-40B4-BE49-F238E27FC236}">
                <a16:creationId xmlns:a16="http://schemas.microsoft.com/office/drawing/2014/main" id="{283B7C48-1F9D-7928-0A04-170FB9C6CDDB}"/>
              </a:ext>
            </a:extLst>
          </p:cNvPr>
          <p:cNvSpPr/>
          <p:nvPr/>
        </p:nvSpPr>
        <p:spPr>
          <a:xfrm>
            <a:off x="4821236" y="5520819"/>
            <a:ext cx="6464320" cy="470085"/>
          </a:xfrm>
          <a:prstGeom prst="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32" name="Rectangle 31">
            <a:extLst>
              <a:ext uri="{FF2B5EF4-FFF2-40B4-BE49-F238E27FC236}">
                <a16:creationId xmlns:a16="http://schemas.microsoft.com/office/drawing/2014/main" id="{9638838A-ED6D-3907-E347-DD422DF33EFC}"/>
              </a:ext>
            </a:extLst>
          </p:cNvPr>
          <p:cNvSpPr/>
          <p:nvPr/>
        </p:nvSpPr>
        <p:spPr>
          <a:xfrm>
            <a:off x="4850585" y="3816347"/>
            <a:ext cx="6464320" cy="470086"/>
          </a:xfrm>
          <a:prstGeom prst="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33" name="Rectangle 32">
            <a:extLst>
              <a:ext uri="{FF2B5EF4-FFF2-40B4-BE49-F238E27FC236}">
                <a16:creationId xmlns:a16="http://schemas.microsoft.com/office/drawing/2014/main" id="{2645DA5A-CEA7-9EB0-AF2B-0369A42FAC2F}"/>
              </a:ext>
            </a:extLst>
          </p:cNvPr>
          <p:cNvSpPr/>
          <p:nvPr/>
        </p:nvSpPr>
        <p:spPr>
          <a:xfrm>
            <a:off x="4800242" y="2971194"/>
            <a:ext cx="7055692" cy="532320"/>
          </a:xfrm>
          <a:prstGeom prst="rect">
            <a:avLst/>
          </a:prstGeom>
          <a:solidFill>
            <a:srgbClr val="FFF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34" name="Rectangle 33">
            <a:extLst>
              <a:ext uri="{FF2B5EF4-FFF2-40B4-BE49-F238E27FC236}">
                <a16:creationId xmlns:a16="http://schemas.microsoft.com/office/drawing/2014/main" id="{273C2444-C538-4941-8BC9-196C89E55BE1}"/>
              </a:ext>
            </a:extLst>
          </p:cNvPr>
          <p:cNvSpPr/>
          <p:nvPr/>
        </p:nvSpPr>
        <p:spPr>
          <a:xfrm>
            <a:off x="4800242" y="4632679"/>
            <a:ext cx="6464320" cy="532320"/>
          </a:xfrm>
          <a:prstGeom prst="rect">
            <a:avLst/>
          </a:prstGeom>
          <a:solidFill>
            <a:srgbClr val="FFF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Century Gothic"/>
              <a:ea typeface="+mn-ea"/>
              <a:cs typeface="+mn-cs"/>
            </a:endParaRPr>
          </a:p>
        </p:txBody>
      </p:sp>
      <p:pic>
        <p:nvPicPr>
          <p:cNvPr id="7" name="Picture 6">
            <a:extLst>
              <a:ext uri="{FF2B5EF4-FFF2-40B4-BE49-F238E27FC236}">
                <a16:creationId xmlns:a16="http://schemas.microsoft.com/office/drawing/2014/main" id="{C7647DBE-B964-D670-719F-E85769C74CC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16468" y="812647"/>
            <a:ext cx="1992923" cy="1992923"/>
          </a:xfrm>
          <a:prstGeom prst="rect">
            <a:avLst/>
          </a:prstGeom>
        </p:spPr>
      </p:pic>
      <p:sp>
        <p:nvSpPr>
          <p:cNvPr id="2" name="Rounded Rectangle 46">
            <a:extLst>
              <a:ext uri="{FF2B5EF4-FFF2-40B4-BE49-F238E27FC236}">
                <a16:creationId xmlns:a16="http://schemas.microsoft.com/office/drawing/2014/main" id="{B2AEB0C7-FAC2-74C1-7E86-C8877913994C}"/>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a:t>
            </a:r>
          </a:p>
        </p:txBody>
      </p:sp>
    </p:spTree>
    <p:extLst>
      <p:ext uri="{BB962C8B-B14F-4D97-AF65-F5344CB8AC3E}">
        <p14:creationId xmlns:p14="http://schemas.microsoft.com/office/powerpoint/2010/main" val="2532948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1" grpId="0" animBg="1"/>
      <p:bldP spid="32" grpId="0" animBg="1"/>
      <p:bldP spid="33" grpId="0" animBg="1"/>
      <p:bldP spid="3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E76351-C908-6849-1B07-123DD0512211}"/>
              </a:ext>
            </a:extLst>
          </p:cNvPr>
          <p:cNvSpPr>
            <a:spLocks noGrp="1"/>
          </p:cNvSpPr>
          <p:nvPr>
            <p:ph type="title"/>
          </p:nvPr>
        </p:nvSpPr>
        <p:spPr/>
        <p:txBody>
          <a:bodyPr/>
          <a:lstStyle/>
          <a:p>
            <a:r>
              <a:rPr lang="fr-FR" dirty="0"/>
              <a:t>Le nouvel étudiant</a:t>
            </a:r>
          </a:p>
        </p:txBody>
      </p:sp>
      <p:graphicFrame>
        <p:nvGraphicFramePr>
          <p:cNvPr id="11" name="Table 9">
            <a:extLst>
              <a:ext uri="{FF2B5EF4-FFF2-40B4-BE49-F238E27FC236}">
                <a16:creationId xmlns:a16="http://schemas.microsoft.com/office/drawing/2014/main" id="{A576FCF9-5046-AD69-E9AE-66E17A6DF906}"/>
              </a:ext>
            </a:extLst>
          </p:cNvPr>
          <p:cNvGraphicFramePr>
            <a:graphicFrameLocks noGrp="1"/>
          </p:cNvGraphicFramePr>
          <p:nvPr>
            <p:extLst>
              <p:ext uri="{D42A27DB-BD31-4B8C-83A1-F6EECF244321}">
                <p14:modId xmlns:p14="http://schemas.microsoft.com/office/powerpoint/2010/main" val="3589013050"/>
              </p:ext>
            </p:extLst>
          </p:nvPr>
        </p:nvGraphicFramePr>
        <p:xfrm>
          <a:off x="257458" y="1168261"/>
          <a:ext cx="11677083" cy="4898430"/>
        </p:xfrm>
        <a:graphic>
          <a:graphicData uri="http://schemas.openxmlformats.org/drawingml/2006/table">
            <a:tbl>
              <a:tblPr firstRow="1" bandRow="1">
                <a:tableStyleId>{5C22544A-7EE6-4342-B048-85BDC9FD1C3A}</a:tableStyleId>
              </a:tblPr>
              <a:tblGrid>
                <a:gridCol w="767511">
                  <a:extLst>
                    <a:ext uri="{9D8B030D-6E8A-4147-A177-3AD203B41FA5}">
                      <a16:colId xmlns:a16="http://schemas.microsoft.com/office/drawing/2014/main" val="3822695065"/>
                    </a:ext>
                  </a:extLst>
                </a:gridCol>
                <a:gridCol w="1893242">
                  <a:extLst>
                    <a:ext uri="{9D8B030D-6E8A-4147-A177-3AD203B41FA5}">
                      <a16:colId xmlns:a16="http://schemas.microsoft.com/office/drawing/2014/main" val="2521464461"/>
                    </a:ext>
                  </a:extLst>
                </a:gridCol>
                <a:gridCol w="1893242">
                  <a:extLst>
                    <a:ext uri="{9D8B030D-6E8A-4147-A177-3AD203B41FA5}">
                      <a16:colId xmlns:a16="http://schemas.microsoft.com/office/drawing/2014/main" val="3321574798"/>
                    </a:ext>
                  </a:extLst>
                </a:gridCol>
                <a:gridCol w="7123088">
                  <a:extLst>
                    <a:ext uri="{9D8B030D-6E8A-4147-A177-3AD203B41FA5}">
                      <a16:colId xmlns:a16="http://schemas.microsoft.com/office/drawing/2014/main" val="1915443737"/>
                    </a:ext>
                  </a:extLst>
                </a:gridCol>
              </a:tblGrid>
              <a:tr h="816405">
                <a:tc>
                  <a:txBody>
                    <a:bodyPr/>
                    <a:lstStyle/>
                    <a:p>
                      <a:pPr algn="ctr"/>
                      <a:r>
                        <a:rPr lang="fr-FR" sz="2400" dirty="0"/>
                        <a:t>Q</a:t>
                      </a:r>
                    </a:p>
                  </a:txBody>
                  <a:tcPr anchor="ctr">
                    <a:solidFill>
                      <a:srgbClr val="0055A5"/>
                    </a:solidFill>
                  </a:tcPr>
                </a:tc>
                <a:tc>
                  <a:txBody>
                    <a:bodyPr/>
                    <a:lstStyle/>
                    <a:p>
                      <a:pPr algn="ctr"/>
                      <a:r>
                        <a:rPr lang="fr-FR" sz="2400" dirty="0"/>
                        <a:t>Phrase</a:t>
                      </a:r>
                    </a:p>
                  </a:txBody>
                  <a:tcPr anchor="ctr">
                    <a:solidFill>
                      <a:srgbClr val="0055A5"/>
                    </a:solidFill>
                  </a:tcPr>
                </a:tc>
                <a:tc>
                  <a:txBody>
                    <a:bodyPr/>
                    <a:lstStyle/>
                    <a:p>
                      <a:pPr algn="ctr"/>
                      <a:r>
                        <a:rPr lang="fr-FR" sz="2400" dirty="0"/>
                        <a:t>Question</a:t>
                      </a:r>
                    </a:p>
                  </a:txBody>
                  <a:tcPr anchor="ctr">
                    <a:solidFill>
                      <a:srgbClr val="0055A5"/>
                    </a:solidFill>
                  </a:tcPr>
                </a:tc>
                <a:tc>
                  <a:txBody>
                    <a:bodyPr/>
                    <a:lstStyle/>
                    <a:p>
                      <a:pPr algn="ctr"/>
                      <a:r>
                        <a:rPr lang="fr-FR" sz="2400" dirty="0"/>
                        <a:t>anglais</a:t>
                      </a:r>
                    </a:p>
                  </a:txBody>
                  <a:tcPr anchor="ctr">
                    <a:solidFill>
                      <a:srgbClr val="0055A5"/>
                    </a:solidFill>
                  </a:tcPr>
                </a:tc>
                <a:extLst>
                  <a:ext uri="{0D108BD9-81ED-4DB2-BD59-A6C34878D82A}">
                    <a16:rowId xmlns:a16="http://schemas.microsoft.com/office/drawing/2014/main" val="4193630296"/>
                  </a:ext>
                </a:extLst>
              </a:tr>
              <a:tr h="816405">
                <a:tc>
                  <a:txBody>
                    <a:bodyPr/>
                    <a:lstStyle/>
                    <a:p>
                      <a:endParaRPr lang="fr-FR" sz="2000" dirty="0"/>
                    </a:p>
                  </a:txBody>
                  <a:tcPr>
                    <a:solidFill>
                      <a:srgbClr val="BADEFF"/>
                    </a:solidFill>
                  </a:tcPr>
                </a:tc>
                <a:tc>
                  <a:txBody>
                    <a:bodyPr/>
                    <a:lstStyle/>
                    <a:p>
                      <a:endParaRPr lang="fr-FR" sz="2000" dirty="0"/>
                    </a:p>
                  </a:txBody>
                  <a:tcPr>
                    <a:solidFill>
                      <a:srgbClr val="BADEFF"/>
                    </a:solidFill>
                  </a:tcPr>
                </a:tc>
                <a:tc>
                  <a:txBody>
                    <a:bodyPr/>
                    <a:lstStyle/>
                    <a:p>
                      <a:endParaRPr lang="fr-FR" sz="2000" dirty="0"/>
                    </a:p>
                  </a:txBody>
                  <a:tcPr>
                    <a:solidFill>
                      <a:srgbClr val="BADEFF"/>
                    </a:solidFill>
                  </a:tcPr>
                </a:tc>
                <a:tc>
                  <a:txBody>
                    <a:bodyPr/>
                    <a:lstStyle/>
                    <a:p>
                      <a:r>
                        <a:rPr lang="en-GB" sz="2400" noProof="0" dirty="0">
                          <a:solidFill>
                            <a:srgbClr val="0055A5"/>
                          </a:solidFill>
                        </a:rPr>
                        <a:t>You can discover the town.</a:t>
                      </a:r>
                    </a:p>
                  </a:txBody>
                  <a:tcPr anchor="ctr">
                    <a:solidFill>
                      <a:srgbClr val="BADEFF"/>
                    </a:solidFill>
                  </a:tcPr>
                </a:tc>
                <a:extLst>
                  <a:ext uri="{0D108BD9-81ED-4DB2-BD59-A6C34878D82A}">
                    <a16:rowId xmlns:a16="http://schemas.microsoft.com/office/drawing/2014/main" val="1129541795"/>
                  </a:ext>
                </a:extLst>
              </a:tr>
              <a:tr h="816405">
                <a:tc>
                  <a:txBody>
                    <a:bodyPr/>
                    <a:lstStyle/>
                    <a:p>
                      <a:endParaRPr lang="fr-FR" sz="2000" dirty="0"/>
                    </a:p>
                  </a:txBody>
                  <a:tcPr>
                    <a:solidFill>
                      <a:srgbClr val="FFF6D4"/>
                    </a:solidFill>
                  </a:tcPr>
                </a:tc>
                <a:tc>
                  <a:txBody>
                    <a:bodyPr/>
                    <a:lstStyle/>
                    <a:p>
                      <a:endParaRPr lang="fr-FR" sz="2000" dirty="0"/>
                    </a:p>
                  </a:txBody>
                  <a:tcPr>
                    <a:solidFill>
                      <a:srgbClr val="FFF6D4"/>
                    </a:solidFill>
                  </a:tcPr>
                </a:tc>
                <a:tc>
                  <a:txBody>
                    <a:bodyPr/>
                    <a:lstStyle/>
                    <a:p>
                      <a:endParaRPr lang="fr-FR" sz="2000" dirty="0"/>
                    </a:p>
                  </a:txBody>
                  <a:tcPr>
                    <a:solidFill>
                      <a:srgbClr val="FFF6D4"/>
                    </a:solidFill>
                  </a:tcPr>
                </a:tc>
                <a:tc>
                  <a:txBody>
                    <a:bodyPr/>
                    <a:lstStyle/>
                    <a:p>
                      <a:r>
                        <a:rPr lang="en-GB" sz="2400" noProof="0" dirty="0">
                          <a:solidFill>
                            <a:srgbClr val="0055A5"/>
                          </a:solidFill>
                        </a:rPr>
                        <a:t>Am I accompanying you to the shops?</a:t>
                      </a:r>
                    </a:p>
                  </a:txBody>
                  <a:tcPr anchor="ctr">
                    <a:solidFill>
                      <a:srgbClr val="FFF6D4"/>
                    </a:solidFill>
                  </a:tcPr>
                </a:tc>
                <a:extLst>
                  <a:ext uri="{0D108BD9-81ED-4DB2-BD59-A6C34878D82A}">
                    <a16:rowId xmlns:a16="http://schemas.microsoft.com/office/drawing/2014/main" val="1798337800"/>
                  </a:ext>
                </a:extLst>
              </a:tr>
              <a:tr h="816405">
                <a:tc>
                  <a:txBody>
                    <a:bodyPr/>
                    <a:lstStyle/>
                    <a:p>
                      <a:endParaRPr lang="fr-FR" sz="2000" dirty="0"/>
                    </a:p>
                  </a:txBody>
                  <a:tcPr>
                    <a:solidFill>
                      <a:srgbClr val="BADEFF"/>
                    </a:solidFill>
                  </a:tcPr>
                </a:tc>
                <a:tc>
                  <a:txBody>
                    <a:bodyPr/>
                    <a:lstStyle/>
                    <a:p>
                      <a:endParaRPr lang="fr-FR" sz="2000" dirty="0"/>
                    </a:p>
                  </a:txBody>
                  <a:tcPr>
                    <a:solidFill>
                      <a:srgbClr val="BADEFF"/>
                    </a:solidFill>
                  </a:tcPr>
                </a:tc>
                <a:tc>
                  <a:txBody>
                    <a:bodyPr/>
                    <a:lstStyle/>
                    <a:p>
                      <a:endParaRPr lang="fr-FR" sz="2000" dirty="0"/>
                    </a:p>
                  </a:txBody>
                  <a:tcPr>
                    <a:solidFill>
                      <a:srgbClr val="BADEFF"/>
                    </a:solidFill>
                  </a:tcPr>
                </a:tc>
                <a:tc>
                  <a:txBody>
                    <a:bodyPr/>
                    <a:lstStyle/>
                    <a:p>
                      <a:r>
                        <a:rPr lang="en-GB" sz="2400" noProof="0" dirty="0">
                          <a:solidFill>
                            <a:srgbClr val="0055A5"/>
                          </a:solidFill>
                        </a:rPr>
                        <a:t>Do you know the French shops?</a:t>
                      </a:r>
                    </a:p>
                  </a:txBody>
                  <a:tcPr anchor="ctr">
                    <a:solidFill>
                      <a:srgbClr val="BADEFF"/>
                    </a:solidFill>
                  </a:tcPr>
                </a:tc>
                <a:extLst>
                  <a:ext uri="{0D108BD9-81ED-4DB2-BD59-A6C34878D82A}">
                    <a16:rowId xmlns:a16="http://schemas.microsoft.com/office/drawing/2014/main" val="4250998747"/>
                  </a:ext>
                </a:extLst>
              </a:tr>
              <a:tr h="816405">
                <a:tc>
                  <a:txBody>
                    <a:bodyPr/>
                    <a:lstStyle/>
                    <a:p>
                      <a:endParaRPr lang="fr-FR" sz="2000" dirty="0"/>
                    </a:p>
                  </a:txBody>
                  <a:tcPr>
                    <a:solidFill>
                      <a:srgbClr val="FFF6D4"/>
                    </a:solidFill>
                  </a:tcPr>
                </a:tc>
                <a:tc>
                  <a:txBody>
                    <a:bodyPr/>
                    <a:lstStyle/>
                    <a:p>
                      <a:endParaRPr lang="fr-FR" sz="2000" dirty="0"/>
                    </a:p>
                  </a:txBody>
                  <a:tcPr>
                    <a:solidFill>
                      <a:srgbClr val="FFF6D4"/>
                    </a:solidFill>
                  </a:tcPr>
                </a:tc>
                <a:tc>
                  <a:txBody>
                    <a:bodyPr/>
                    <a:lstStyle/>
                    <a:p>
                      <a:endParaRPr lang="fr-FR" sz="2000" dirty="0"/>
                    </a:p>
                  </a:txBody>
                  <a:tcPr>
                    <a:solidFill>
                      <a:srgbClr val="FFF6D4"/>
                    </a:solidFill>
                  </a:tcPr>
                </a:tc>
                <a:tc>
                  <a:txBody>
                    <a:bodyPr/>
                    <a:lstStyle/>
                    <a:p>
                      <a:r>
                        <a:rPr lang="en-GB" sz="2400" noProof="0" dirty="0">
                          <a:solidFill>
                            <a:srgbClr val="0055A5"/>
                          </a:solidFill>
                        </a:rPr>
                        <a:t>Do they sell Canadian cheese?</a:t>
                      </a:r>
                    </a:p>
                  </a:txBody>
                  <a:tcPr anchor="ctr">
                    <a:solidFill>
                      <a:srgbClr val="FFF6D4"/>
                    </a:solidFill>
                  </a:tcPr>
                </a:tc>
                <a:extLst>
                  <a:ext uri="{0D108BD9-81ED-4DB2-BD59-A6C34878D82A}">
                    <a16:rowId xmlns:a16="http://schemas.microsoft.com/office/drawing/2014/main" val="1072123255"/>
                  </a:ext>
                </a:extLst>
              </a:tr>
              <a:tr h="816405">
                <a:tc>
                  <a:txBody>
                    <a:bodyPr/>
                    <a:lstStyle/>
                    <a:p>
                      <a:endParaRPr lang="fr-FR" sz="2000" dirty="0"/>
                    </a:p>
                  </a:txBody>
                  <a:tcPr>
                    <a:solidFill>
                      <a:srgbClr val="BADEFF"/>
                    </a:solidFill>
                  </a:tcPr>
                </a:tc>
                <a:tc>
                  <a:txBody>
                    <a:bodyPr/>
                    <a:lstStyle/>
                    <a:p>
                      <a:endParaRPr lang="fr-FR" sz="2000" dirty="0"/>
                    </a:p>
                  </a:txBody>
                  <a:tcPr>
                    <a:solidFill>
                      <a:srgbClr val="BADEFF"/>
                    </a:solidFill>
                  </a:tcPr>
                </a:tc>
                <a:tc>
                  <a:txBody>
                    <a:bodyPr/>
                    <a:lstStyle/>
                    <a:p>
                      <a:endParaRPr lang="fr-FR" sz="2000" dirty="0"/>
                    </a:p>
                  </a:txBody>
                  <a:tcPr>
                    <a:solidFill>
                      <a:srgbClr val="BADEFF"/>
                    </a:solidFill>
                  </a:tcPr>
                </a:tc>
                <a:tc>
                  <a:txBody>
                    <a:bodyPr/>
                    <a:lstStyle/>
                    <a:p>
                      <a:r>
                        <a:rPr lang="en-GB" sz="2400" noProof="0" dirty="0">
                          <a:solidFill>
                            <a:srgbClr val="0055A5"/>
                          </a:solidFill>
                        </a:rPr>
                        <a:t>Maybe! Do you like it?</a:t>
                      </a:r>
                    </a:p>
                  </a:txBody>
                  <a:tcPr anchor="ctr">
                    <a:solidFill>
                      <a:srgbClr val="BADEFF"/>
                    </a:solidFill>
                  </a:tcPr>
                </a:tc>
                <a:extLst>
                  <a:ext uri="{0D108BD9-81ED-4DB2-BD59-A6C34878D82A}">
                    <a16:rowId xmlns:a16="http://schemas.microsoft.com/office/drawing/2014/main" val="782427281"/>
                  </a:ext>
                </a:extLst>
              </a:tr>
            </a:tbl>
          </a:graphicData>
        </a:graphic>
      </p:graphicFrame>
      <p:sp>
        <p:nvSpPr>
          <p:cNvPr id="12" name="Rectangle: Rounded Corners 11">
            <a:hlinkClick r:id="" action="ppaction://noaction">
              <a:snd r:embed="rId3" name="tu peux découvrir la ville.wav"/>
            </a:hlinkClick>
            <a:extLst>
              <a:ext uri="{FF2B5EF4-FFF2-40B4-BE49-F238E27FC236}">
                <a16:creationId xmlns:a16="http://schemas.microsoft.com/office/drawing/2014/main" id="{C30D0BCE-586D-144E-1327-2CB2A6BFA573}"/>
              </a:ext>
            </a:extLst>
          </p:cNvPr>
          <p:cNvSpPr/>
          <p:nvPr/>
        </p:nvSpPr>
        <p:spPr>
          <a:xfrm>
            <a:off x="394035" y="2176295"/>
            <a:ext cx="565603" cy="553213"/>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6</a:t>
            </a:r>
          </a:p>
        </p:txBody>
      </p:sp>
      <p:sp>
        <p:nvSpPr>
          <p:cNvPr id="13" name="Rectangle: Rounded Corners 12">
            <a:hlinkClick r:id="" action="ppaction://noaction">
              <a:snd r:embed="rId4" name="peut-etre, tu aimes ca.wav"/>
            </a:hlinkClick>
            <a:extLst>
              <a:ext uri="{FF2B5EF4-FFF2-40B4-BE49-F238E27FC236}">
                <a16:creationId xmlns:a16="http://schemas.microsoft.com/office/drawing/2014/main" id="{A9F28D56-F50D-CBDD-351D-DFDFA598BF90}"/>
              </a:ext>
            </a:extLst>
          </p:cNvPr>
          <p:cNvSpPr/>
          <p:nvPr/>
        </p:nvSpPr>
        <p:spPr>
          <a:xfrm>
            <a:off x="394665" y="5395384"/>
            <a:ext cx="565603" cy="553213"/>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10</a:t>
            </a:r>
          </a:p>
        </p:txBody>
      </p:sp>
      <p:sp>
        <p:nvSpPr>
          <p:cNvPr id="14" name="Rectangle: Rounded Corners 13">
            <a:hlinkClick r:id="" action="ppaction://noaction">
              <a:snd r:embed="rId5" name="vendent-ils du fromage.wav"/>
            </a:hlinkClick>
            <a:extLst>
              <a:ext uri="{FF2B5EF4-FFF2-40B4-BE49-F238E27FC236}">
                <a16:creationId xmlns:a16="http://schemas.microsoft.com/office/drawing/2014/main" id="{4C505C44-C1D3-6D03-4150-AC22625E0B70}"/>
              </a:ext>
            </a:extLst>
          </p:cNvPr>
          <p:cNvSpPr/>
          <p:nvPr/>
        </p:nvSpPr>
        <p:spPr>
          <a:xfrm>
            <a:off x="389315" y="4565612"/>
            <a:ext cx="565603" cy="553213"/>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9</a:t>
            </a:r>
          </a:p>
        </p:txBody>
      </p:sp>
      <p:sp>
        <p:nvSpPr>
          <p:cNvPr id="15" name="Rectangle: Rounded Corners 14">
            <a:hlinkClick r:id="" action="ppaction://noaction">
              <a:snd r:embed="rId6" name="connais-tu les magasins.wav"/>
            </a:hlinkClick>
            <a:extLst>
              <a:ext uri="{FF2B5EF4-FFF2-40B4-BE49-F238E27FC236}">
                <a16:creationId xmlns:a16="http://schemas.microsoft.com/office/drawing/2014/main" id="{811788C7-1663-E6E1-3743-A368E9F6ED4D}"/>
              </a:ext>
            </a:extLst>
          </p:cNvPr>
          <p:cNvSpPr/>
          <p:nvPr/>
        </p:nvSpPr>
        <p:spPr>
          <a:xfrm>
            <a:off x="389315" y="3769814"/>
            <a:ext cx="565603" cy="553213"/>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8</a:t>
            </a:r>
          </a:p>
        </p:txBody>
      </p:sp>
      <p:sp>
        <p:nvSpPr>
          <p:cNvPr id="16" name="Rectangle: Rounded Corners 15">
            <a:hlinkClick r:id="" action="ppaction://noaction">
              <a:snd r:embed="rId7" name="je t'accompagne.wav"/>
            </a:hlinkClick>
            <a:extLst>
              <a:ext uri="{FF2B5EF4-FFF2-40B4-BE49-F238E27FC236}">
                <a16:creationId xmlns:a16="http://schemas.microsoft.com/office/drawing/2014/main" id="{85C19775-71DD-B891-91FA-F5CCFADF7FE0}"/>
              </a:ext>
            </a:extLst>
          </p:cNvPr>
          <p:cNvSpPr/>
          <p:nvPr/>
        </p:nvSpPr>
        <p:spPr>
          <a:xfrm>
            <a:off x="394035" y="2974016"/>
            <a:ext cx="565603" cy="553213"/>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7</a:t>
            </a:r>
          </a:p>
        </p:txBody>
      </p:sp>
      <p:pic>
        <p:nvPicPr>
          <p:cNvPr id="17" name="Picture 16" descr="green checkmark">
            <a:extLst>
              <a:ext uri="{FF2B5EF4-FFF2-40B4-BE49-F238E27FC236}">
                <a16:creationId xmlns:a16="http://schemas.microsoft.com/office/drawing/2014/main" id="{33524E69-2C56-7BA3-9DE2-9AB579569B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06696" y="2113143"/>
            <a:ext cx="531084" cy="553213"/>
          </a:xfrm>
          <a:prstGeom prst="rect">
            <a:avLst/>
          </a:prstGeom>
        </p:spPr>
      </p:pic>
      <p:pic>
        <p:nvPicPr>
          <p:cNvPr id="18" name="Picture 17" descr="green checkmark">
            <a:extLst>
              <a:ext uri="{FF2B5EF4-FFF2-40B4-BE49-F238E27FC236}">
                <a16:creationId xmlns:a16="http://schemas.microsoft.com/office/drawing/2014/main" id="{2C1213F2-25A9-01A8-2620-8823290A4D3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60270" y="2926833"/>
            <a:ext cx="531084" cy="553213"/>
          </a:xfrm>
          <a:prstGeom prst="rect">
            <a:avLst/>
          </a:prstGeom>
        </p:spPr>
      </p:pic>
      <p:pic>
        <p:nvPicPr>
          <p:cNvPr id="19" name="Picture 18" descr="green checkmark">
            <a:extLst>
              <a:ext uri="{FF2B5EF4-FFF2-40B4-BE49-F238E27FC236}">
                <a16:creationId xmlns:a16="http://schemas.microsoft.com/office/drawing/2014/main" id="{1DB2F7DD-A418-B589-6D77-EAC36AFCB13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50863" y="3759836"/>
            <a:ext cx="531084" cy="553213"/>
          </a:xfrm>
          <a:prstGeom prst="rect">
            <a:avLst/>
          </a:prstGeom>
        </p:spPr>
      </p:pic>
      <p:pic>
        <p:nvPicPr>
          <p:cNvPr id="20" name="Picture 19" descr="green checkmark">
            <a:extLst>
              <a:ext uri="{FF2B5EF4-FFF2-40B4-BE49-F238E27FC236}">
                <a16:creationId xmlns:a16="http://schemas.microsoft.com/office/drawing/2014/main" id="{83BDC4D3-8243-949C-CA25-C54323ADA40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60270" y="4576770"/>
            <a:ext cx="531084" cy="553213"/>
          </a:xfrm>
          <a:prstGeom prst="rect">
            <a:avLst/>
          </a:prstGeom>
        </p:spPr>
      </p:pic>
      <p:pic>
        <p:nvPicPr>
          <p:cNvPr id="21" name="Picture 20" descr="green checkmark">
            <a:extLst>
              <a:ext uri="{FF2B5EF4-FFF2-40B4-BE49-F238E27FC236}">
                <a16:creationId xmlns:a16="http://schemas.microsoft.com/office/drawing/2014/main" id="{BAF41C73-11A8-A7FF-5906-33D89678C7C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60270" y="5393704"/>
            <a:ext cx="531084" cy="553213"/>
          </a:xfrm>
          <a:prstGeom prst="rect">
            <a:avLst/>
          </a:prstGeom>
        </p:spPr>
      </p:pic>
      <p:sp>
        <p:nvSpPr>
          <p:cNvPr id="27" name="Rectangle 26">
            <a:extLst>
              <a:ext uri="{FF2B5EF4-FFF2-40B4-BE49-F238E27FC236}">
                <a16:creationId xmlns:a16="http://schemas.microsoft.com/office/drawing/2014/main" id="{CF413842-C729-C592-8A22-8BCF5079E524}"/>
              </a:ext>
            </a:extLst>
          </p:cNvPr>
          <p:cNvSpPr/>
          <p:nvPr/>
        </p:nvSpPr>
        <p:spPr>
          <a:xfrm>
            <a:off x="4885713" y="2156951"/>
            <a:ext cx="6464320" cy="411742"/>
          </a:xfrm>
          <a:prstGeom prst="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28" name="Rectangle 27">
            <a:extLst>
              <a:ext uri="{FF2B5EF4-FFF2-40B4-BE49-F238E27FC236}">
                <a16:creationId xmlns:a16="http://schemas.microsoft.com/office/drawing/2014/main" id="{F838F588-9ACB-897F-52C2-8401FE133A0C}"/>
              </a:ext>
            </a:extLst>
          </p:cNvPr>
          <p:cNvSpPr/>
          <p:nvPr/>
        </p:nvSpPr>
        <p:spPr>
          <a:xfrm>
            <a:off x="4885713" y="3800890"/>
            <a:ext cx="6464320" cy="438494"/>
          </a:xfrm>
          <a:prstGeom prst="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29" name="Rectangle 28">
            <a:extLst>
              <a:ext uri="{FF2B5EF4-FFF2-40B4-BE49-F238E27FC236}">
                <a16:creationId xmlns:a16="http://schemas.microsoft.com/office/drawing/2014/main" id="{763395CC-4519-5114-BBA4-3134B6BAD9EB}"/>
              </a:ext>
            </a:extLst>
          </p:cNvPr>
          <p:cNvSpPr/>
          <p:nvPr/>
        </p:nvSpPr>
        <p:spPr>
          <a:xfrm>
            <a:off x="4885713" y="5470492"/>
            <a:ext cx="6464320" cy="438493"/>
          </a:xfrm>
          <a:prstGeom prst="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31" name="Rectangle 30">
            <a:extLst>
              <a:ext uri="{FF2B5EF4-FFF2-40B4-BE49-F238E27FC236}">
                <a16:creationId xmlns:a16="http://schemas.microsoft.com/office/drawing/2014/main" id="{2E464CE8-FA0E-8693-3A97-379CD62CB474}"/>
              </a:ext>
            </a:extLst>
          </p:cNvPr>
          <p:cNvSpPr/>
          <p:nvPr/>
        </p:nvSpPr>
        <p:spPr>
          <a:xfrm>
            <a:off x="4885713" y="2985830"/>
            <a:ext cx="6464321" cy="443170"/>
          </a:xfrm>
          <a:prstGeom prst="rect">
            <a:avLst/>
          </a:prstGeom>
          <a:solidFill>
            <a:srgbClr val="FFF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32" name="Rectangle 31">
            <a:extLst>
              <a:ext uri="{FF2B5EF4-FFF2-40B4-BE49-F238E27FC236}">
                <a16:creationId xmlns:a16="http://schemas.microsoft.com/office/drawing/2014/main" id="{3155BED9-0B98-6AB7-3902-11D07C93E4B6}"/>
              </a:ext>
            </a:extLst>
          </p:cNvPr>
          <p:cNvSpPr/>
          <p:nvPr/>
        </p:nvSpPr>
        <p:spPr>
          <a:xfrm>
            <a:off x="4885713" y="4714543"/>
            <a:ext cx="6700096" cy="438494"/>
          </a:xfrm>
          <a:prstGeom prst="rect">
            <a:avLst/>
          </a:prstGeom>
          <a:solidFill>
            <a:srgbClr val="FFF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Century Gothic"/>
              <a:ea typeface="+mn-ea"/>
              <a:cs typeface="+mn-cs"/>
            </a:endParaRPr>
          </a:p>
        </p:txBody>
      </p:sp>
      <p:pic>
        <p:nvPicPr>
          <p:cNvPr id="2" name="Picture 1">
            <a:extLst>
              <a:ext uri="{FF2B5EF4-FFF2-40B4-BE49-F238E27FC236}">
                <a16:creationId xmlns:a16="http://schemas.microsoft.com/office/drawing/2014/main" id="{CBB9B74D-41FA-2A0B-A977-200485D51B1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47097" y="791309"/>
            <a:ext cx="1992923" cy="1992923"/>
          </a:xfrm>
          <a:prstGeom prst="rect">
            <a:avLst/>
          </a:prstGeom>
        </p:spPr>
      </p:pic>
      <p:sp>
        <p:nvSpPr>
          <p:cNvPr id="4" name="Rounded Rectangle 46">
            <a:extLst>
              <a:ext uri="{FF2B5EF4-FFF2-40B4-BE49-F238E27FC236}">
                <a16:creationId xmlns:a16="http://schemas.microsoft.com/office/drawing/2014/main" id="{EB9AEFEF-1A2D-6CFE-2567-4075C206BA1A}"/>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a:t>
            </a:r>
          </a:p>
        </p:txBody>
      </p:sp>
      <p:sp>
        <p:nvSpPr>
          <p:cNvPr id="5" name="TextBox 4">
            <a:extLst>
              <a:ext uri="{FF2B5EF4-FFF2-40B4-BE49-F238E27FC236}">
                <a16:creationId xmlns:a16="http://schemas.microsoft.com/office/drawing/2014/main" id="{5DDAD20A-1B39-DD6C-A14D-25FC913F41B2}"/>
              </a:ext>
            </a:extLst>
          </p:cNvPr>
          <p:cNvSpPr txBox="1"/>
          <p:nvPr/>
        </p:nvSpPr>
        <p:spPr>
          <a:xfrm>
            <a:off x="4310001" y="235014"/>
            <a:ext cx="569583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5A4"/>
                </a:solidFill>
                <a:effectLst/>
                <a:uLnTx/>
                <a:uFillTx/>
                <a:latin typeface="Century Gothic"/>
                <a:ea typeface="+mn-ea"/>
                <a:cs typeface="+mn-cs"/>
              </a:rPr>
              <a:t>Océane parle avec le nouvel étudiant. Écoute. C’est une phrase ou une question ?</a:t>
            </a:r>
          </a:p>
        </p:txBody>
      </p:sp>
    </p:spTree>
    <p:extLst>
      <p:ext uri="{BB962C8B-B14F-4D97-AF65-F5344CB8AC3E}">
        <p14:creationId xmlns:p14="http://schemas.microsoft.com/office/powerpoint/2010/main" val="704391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1" grpId="0" animBg="1"/>
      <p:bldP spid="3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C4A0B735-8AE4-6842-7F73-EFDE606C90B4}"/>
              </a:ext>
            </a:extLst>
          </p:cNvPr>
          <p:cNvSpPr txBox="1"/>
          <p:nvPr/>
        </p:nvSpPr>
        <p:spPr>
          <a:xfrm>
            <a:off x="2702117" y="5293332"/>
            <a:ext cx="5196257" cy="461665"/>
          </a:xfrm>
          <a:prstGeom prst="rect">
            <a:avLst/>
          </a:prstGeom>
          <a:noFill/>
        </p:spPr>
        <p:txBody>
          <a:bodyPr wrap="square" rtlCol="0">
            <a:spAutoFit/>
          </a:bodyPr>
          <a:lstStyle/>
          <a:p>
            <a:r>
              <a:rPr lang="en-GB" sz="2400" dirty="0">
                <a:solidFill>
                  <a:srgbClr val="0055A5"/>
                </a:solidFill>
              </a:rPr>
              <a:t>Does she have a green hat</a:t>
            </a:r>
            <a:r>
              <a:rPr lang="fr-FR" sz="2400" dirty="0">
                <a:solidFill>
                  <a:srgbClr val="0055A5"/>
                </a:solidFill>
              </a:rPr>
              <a:t>?</a:t>
            </a:r>
          </a:p>
        </p:txBody>
      </p:sp>
      <p:sp>
        <p:nvSpPr>
          <p:cNvPr id="3" name="Title 2">
            <a:extLst>
              <a:ext uri="{FF2B5EF4-FFF2-40B4-BE49-F238E27FC236}">
                <a16:creationId xmlns:a16="http://schemas.microsoft.com/office/drawing/2014/main" id="{0FF17E5C-11B1-2CAB-BD3D-67819B528486}"/>
              </a:ext>
            </a:extLst>
          </p:cNvPr>
          <p:cNvSpPr>
            <a:spLocks noGrp="1"/>
          </p:cNvSpPr>
          <p:nvPr>
            <p:ph type="title"/>
          </p:nvPr>
        </p:nvSpPr>
        <p:spPr>
          <a:xfrm>
            <a:off x="-1" y="213557"/>
            <a:ext cx="5345723" cy="647577"/>
          </a:xfrm>
        </p:spPr>
        <p:txBody>
          <a:bodyPr/>
          <a:lstStyle/>
          <a:p>
            <a:r>
              <a:rPr lang="fr-FR" dirty="0"/>
              <a:t>Est-ce que questions</a:t>
            </a:r>
          </a:p>
        </p:txBody>
      </p:sp>
      <p:cxnSp>
        <p:nvCxnSpPr>
          <p:cNvPr id="6" name="Straight Arrow Connector 5">
            <a:extLst>
              <a:ext uri="{FF2B5EF4-FFF2-40B4-BE49-F238E27FC236}">
                <a16:creationId xmlns:a16="http://schemas.microsoft.com/office/drawing/2014/main" id="{1380D3B7-66AA-9B6E-A536-3D6E118C4C07}"/>
              </a:ext>
            </a:extLst>
          </p:cNvPr>
          <p:cNvCxnSpPr>
            <a:cxnSpLocks/>
          </p:cNvCxnSpPr>
          <p:nvPr/>
        </p:nvCxnSpPr>
        <p:spPr>
          <a:xfrm>
            <a:off x="2726781" y="2951905"/>
            <a:ext cx="3947749"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15B04D17-F765-DBF0-BD6C-E255829D5B28}"/>
              </a:ext>
            </a:extLst>
          </p:cNvPr>
          <p:cNvGrpSpPr/>
          <p:nvPr/>
        </p:nvGrpSpPr>
        <p:grpSpPr>
          <a:xfrm>
            <a:off x="2702117" y="4728510"/>
            <a:ext cx="5196257" cy="335243"/>
            <a:chOff x="3226774" y="5792787"/>
            <a:chExt cx="5196257" cy="335243"/>
          </a:xfrm>
        </p:grpSpPr>
        <p:cxnSp>
          <p:nvCxnSpPr>
            <p:cNvPr id="9" name="Straight Arrow Connector 8">
              <a:extLst>
                <a:ext uri="{FF2B5EF4-FFF2-40B4-BE49-F238E27FC236}">
                  <a16:creationId xmlns:a16="http://schemas.microsoft.com/office/drawing/2014/main" id="{0359E820-8DE7-6D4F-FA74-EC9821166D23}"/>
                </a:ext>
              </a:extLst>
            </p:cNvPr>
            <p:cNvCxnSpPr>
              <a:cxnSpLocks/>
            </p:cNvCxnSpPr>
            <p:nvPr/>
          </p:nvCxnSpPr>
          <p:spPr>
            <a:xfrm flipV="1">
              <a:off x="6083399" y="5792787"/>
              <a:ext cx="2339632" cy="33524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3E61F83-F149-A3F2-1CB0-A773AD15468E}"/>
                </a:ext>
              </a:extLst>
            </p:cNvPr>
            <p:cNvCxnSpPr>
              <a:cxnSpLocks/>
            </p:cNvCxnSpPr>
            <p:nvPr/>
          </p:nvCxnSpPr>
          <p:spPr>
            <a:xfrm>
              <a:off x="3226774" y="6128030"/>
              <a:ext cx="2856625" cy="0"/>
            </a:xfrm>
            <a:prstGeom prst="line">
              <a:avLst/>
            </a:prstGeom>
            <a:ln w="76200"/>
          </p:spPr>
          <p:style>
            <a:lnRef idx="1">
              <a:schemeClr val="accent1"/>
            </a:lnRef>
            <a:fillRef idx="0">
              <a:schemeClr val="accent1"/>
            </a:fillRef>
            <a:effectRef idx="0">
              <a:schemeClr val="accent1"/>
            </a:effectRef>
            <a:fontRef idx="minor">
              <a:schemeClr val="tx1"/>
            </a:fontRef>
          </p:style>
        </p:cxnSp>
      </p:grpSp>
      <p:sp>
        <p:nvSpPr>
          <p:cNvPr id="7" name="TextBox 6">
            <a:extLst>
              <a:ext uri="{FF2B5EF4-FFF2-40B4-BE49-F238E27FC236}">
                <a16:creationId xmlns:a16="http://schemas.microsoft.com/office/drawing/2014/main" id="{D0CB9EB8-0518-5B1F-322A-6AD16C384813}"/>
              </a:ext>
            </a:extLst>
          </p:cNvPr>
          <p:cNvSpPr txBox="1"/>
          <p:nvPr/>
        </p:nvSpPr>
        <p:spPr>
          <a:xfrm>
            <a:off x="126252" y="1006372"/>
            <a:ext cx="1139137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dirty="0">
                <a:ln>
                  <a:noFill/>
                </a:ln>
                <a:solidFill>
                  <a:srgbClr val="0055A5"/>
                </a:solidFill>
                <a:effectLst/>
                <a:uLnTx/>
                <a:uFillTx/>
                <a:ea typeface="+mn-ea"/>
                <a:cs typeface="+mn-cs"/>
              </a:rPr>
              <a:t>We can also use </a:t>
            </a:r>
            <a:r>
              <a:rPr kumimoji="0" lang="fr-FR" sz="2400" b="1" i="0" u="none" strike="noStrike" kern="1200" cap="none" spc="0" normalizeH="0" baseline="0" noProof="0" dirty="0">
                <a:ln>
                  <a:noFill/>
                </a:ln>
                <a:solidFill>
                  <a:srgbClr val="0055A5"/>
                </a:solidFill>
                <a:effectLst/>
                <a:uLnTx/>
                <a:uFillTx/>
                <a:ea typeface="+mn-ea"/>
                <a:cs typeface="+mn-cs"/>
              </a:rPr>
              <a:t>est-ce que </a:t>
            </a:r>
            <a:r>
              <a:rPr kumimoji="0" lang="en-GB" sz="2400" b="0" i="0" u="none" strike="noStrike" kern="1200" cap="none" spc="0" normalizeH="0" baseline="0" dirty="0">
                <a:ln>
                  <a:noFill/>
                </a:ln>
                <a:solidFill>
                  <a:srgbClr val="0055A5"/>
                </a:solidFill>
                <a:effectLst/>
                <a:uLnTx/>
                <a:uFillTx/>
                <a:ea typeface="+mn-ea"/>
                <a:cs typeface="+mn-cs"/>
              </a:rPr>
              <a:t>to ask yes/no questions</a:t>
            </a:r>
            <a:r>
              <a:rPr kumimoji="0" lang="fr-FR" sz="2400" b="0" i="0" u="none" strike="noStrike" kern="1200" cap="none" spc="0" normalizeH="0" baseline="0" noProof="0" dirty="0">
                <a:ln>
                  <a:noFill/>
                </a:ln>
                <a:solidFill>
                  <a:srgbClr val="0055A5"/>
                </a:solidFill>
                <a:effectLst/>
                <a:uLnTx/>
                <a:uFillTx/>
                <a:ea typeface="+mn-ea"/>
                <a:cs typeface="+mn-cs"/>
              </a:rPr>
              <a:t>.</a:t>
            </a:r>
          </a:p>
        </p:txBody>
      </p:sp>
      <p:sp>
        <p:nvSpPr>
          <p:cNvPr id="13" name="TextBox 12">
            <a:extLst>
              <a:ext uri="{FF2B5EF4-FFF2-40B4-BE49-F238E27FC236}">
                <a16:creationId xmlns:a16="http://schemas.microsoft.com/office/drawing/2014/main" id="{1A54562B-A5B5-6CD0-8C18-FD96A4D60E2C}"/>
              </a:ext>
            </a:extLst>
          </p:cNvPr>
          <p:cNvSpPr txBox="1"/>
          <p:nvPr/>
        </p:nvSpPr>
        <p:spPr>
          <a:xfrm>
            <a:off x="126252" y="1729995"/>
            <a:ext cx="1139137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dirty="0">
                <a:ln>
                  <a:noFill/>
                </a:ln>
                <a:solidFill>
                  <a:srgbClr val="0055A5"/>
                </a:solidFill>
                <a:effectLst/>
                <a:uLnTx/>
                <a:uFillTx/>
                <a:ea typeface="+mn-ea"/>
                <a:cs typeface="+mn-cs"/>
              </a:rPr>
              <a:t>Add</a:t>
            </a:r>
            <a:r>
              <a:rPr kumimoji="0" lang="fr-FR" sz="2400" b="0" i="0" u="none" strike="noStrike" kern="1200" cap="none" spc="0" normalizeH="0" baseline="0" noProof="0" dirty="0">
                <a:ln>
                  <a:noFill/>
                </a:ln>
                <a:solidFill>
                  <a:srgbClr val="0055A5"/>
                </a:solidFill>
                <a:effectLst/>
                <a:uLnTx/>
                <a:uFillTx/>
                <a:ea typeface="+mn-ea"/>
                <a:cs typeface="+mn-cs"/>
              </a:rPr>
              <a:t> </a:t>
            </a:r>
            <a:r>
              <a:rPr kumimoji="0" lang="fr-FR" sz="2400" b="1" i="0" u="none" strike="noStrike" kern="1200" cap="none" spc="0" normalizeH="0" baseline="0" noProof="0" dirty="0">
                <a:ln>
                  <a:noFill/>
                </a:ln>
                <a:solidFill>
                  <a:srgbClr val="0055A5"/>
                </a:solidFill>
                <a:effectLst/>
                <a:uLnTx/>
                <a:uFillTx/>
                <a:ea typeface="+mn-ea"/>
                <a:cs typeface="+mn-cs"/>
              </a:rPr>
              <a:t>est-ce que</a:t>
            </a:r>
            <a:r>
              <a:rPr kumimoji="0" lang="fr-FR" sz="2400" b="0" i="0" u="none" strike="noStrike" kern="1200" cap="none" spc="0" normalizeH="0" baseline="0" noProof="0" dirty="0">
                <a:ln>
                  <a:noFill/>
                </a:ln>
                <a:solidFill>
                  <a:srgbClr val="0055A5"/>
                </a:solidFill>
                <a:effectLst/>
                <a:uLnTx/>
                <a:uFillTx/>
                <a:ea typeface="+mn-ea"/>
                <a:cs typeface="+mn-cs"/>
              </a:rPr>
              <a:t> </a:t>
            </a:r>
            <a:r>
              <a:rPr kumimoji="0" lang="en-GB" sz="2400" b="0" i="0" u="none" strike="noStrike" kern="1200" cap="none" spc="0" normalizeH="0" baseline="0" dirty="0">
                <a:ln>
                  <a:noFill/>
                </a:ln>
                <a:solidFill>
                  <a:srgbClr val="0055A5"/>
                </a:solidFill>
                <a:effectLst/>
                <a:uLnTx/>
                <a:uFillTx/>
                <a:ea typeface="+mn-ea"/>
                <a:cs typeface="+mn-cs"/>
              </a:rPr>
              <a:t>before a statement, and raise your voice at the end.</a:t>
            </a:r>
          </a:p>
        </p:txBody>
      </p:sp>
      <p:sp>
        <p:nvSpPr>
          <p:cNvPr id="15" name="TextBox 14">
            <a:extLst>
              <a:ext uri="{FF2B5EF4-FFF2-40B4-BE49-F238E27FC236}">
                <a16:creationId xmlns:a16="http://schemas.microsoft.com/office/drawing/2014/main" id="{8653E418-2520-B8D4-391E-FA609B19D3DF}"/>
              </a:ext>
            </a:extLst>
          </p:cNvPr>
          <p:cNvSpPr txBox="1"/>
          <p:nvPr/>
        </p:nvSpPr>
        <p:spPr>
          <a:xfrm>
            <a:off x="182756" y="2490240"/>
            <a:ext cx="182925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dirty="0">
                <a:ln>
                  <a:noFill/>
                </a:ln>
                <a:solidFill>
                  <a:srgbClr val="0055A5"/>
                </a:solidFill>
                <a:effectLst/>
                <a:uLnTx/>
                <a:uFillTx/>
                <a:ea typeface="+mn-ea"/>
                <a:cs typeface="+mn-cs"/>
              </a:rPr>
              <a:t>Statement</a:t>
            </a:r>
            <a:r>
              <a:rPr kumimoji="0" lang="fr-FR" sz="2400" b="1" i="0" u="none" strike="noStrike" kern="1200" cap="none" spc="0" normalizeH="0" baseline="0" noProof="0" dirty="0">
                <a:ln>
                  <a:noFill/>
                </a:ln>
                <a:solidFill>
                  <a:srgbClr val="0055A5"/>
                </a:solidFill>
                <a:effectLst/>
                <a:uLnTx/>
                <a:uFillTx/>
                <a:ea typeface="+mn-ea"/>
                <a:cs typeface="+mn-cs"/>
              </a:rPr>
              <a:t>:</a:t>
            </a:r>
            <a:endParaRPr kumimoji="0" lang="fr-FR" sz="2400" b="0" i="0" u="none" strike="noStrike" kern="1200" cap="none" spc="0" normalizeH="0" baseline="0" noProof="0" dirty="0">
              <a:ln>
                <a:noFill/>
              </a:ln>
              <a:solidFill>
                <a:srgbClr val="0055A5"/>
              </a:solidFill>
              <a:effectLst/>
              <a:uLnTx/>
              <a:uFillTx/>
              <a:ea typeface="+mn-ea"/>
              <a:cs typeface="+mn-cs"/>
            </a:endParaRPr>
          </a:p>
        </p:txBody>
      </p:sp>
      <p:sp>
        <p:nvSpPr>
          <p:cNvPr id="17" name="TextBox 16">
            <a:extLst>
              <a:ext uri="{FF2B5EF4-FFF2-40B4-BE49-F238E27FC236}">
                <a16:creationId xmlns:a16="http://schemas.microsoft.com/office/drawing/2014/main" id="{428E1C9A-0644-EF59-8058-9AB2F184A8F2}"/>
              </a:ext>
            </a:extLst>
          </p:cNvPr>
          <p:cNvSpPr txBox="1"/>
          <p:nvPr/>
        </p:nvSpPr>
        <p:spPr>
          <a:xfrm>
            <a:off x="2669948" y="2490240"/>
            <a:ext cx="439488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55A5"/>
                </a:solidFill>
                <a:effectLst/>
                <a:uLnTx/>
                <a:uFillTx/>
                <a:ea typeface="+mn-ea"/>
                <a:cs typeface="+mn-cs"/>
              </a:rPr>
              <a:t>Elle a un chapeau vert.</a:t>
            </a:r>
          </a:p>
        </p:txBody>
      </p:sp>
      <p:sp>
        <p:nvSpPr>
          <p:cNvPr id="19" name="TextBox 18">
            <a:extLst>
              <a:ext uri="{FF2B5EF4-FFF2-40B4-BE49-F238E27FC236}">
                <a16:creationId xmlns:a16="http://schemas.microsoft.com/office/drawing/2014/main" id="{542F0FEF-3216-A90B-2BD7-FDBAD50E912A}"/>
              </a:ext>
            </a:extLst>
          </p:cNvPr>
          <p:cNvSpPr txBox="1"/>
          <p:nvPr/>
        </p:nvSpPr>
        <p:spPr>
          <a:xfrm>
            <a:off x="158092" y="4194667"/>
            <a:ext cx="228485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dirty="0">
                <a:ln>
                  <a:noFill/>
                </a:ln>
                <a:solidFill>
                  <a:srgbClr val="0055A5"/>
                </a:solidFill>
                <a:effectLst/>
                <a:uLnTx/>
                <a:uFillTx/>
                <a:ea typeface="+mn-ea"/>
                <a:cs typeface="+mn-cs"/>
              </a:rPr>
              <a:t>Question</a:t>
            </a:r>
            <a:r>
              <a:rPr kumimoji="0" lang="fr-FR" sz="2400" b="1" i="0" u="none" strike="noStrike" kern="1200" cap="none" spc="0" normalizeH="0" baseline="0" noProof="0" dirty="0">
                <a:ln>
                  <a:noFill/>
                </a:ln>
                <a:solidFill>
                  <a:srgbClr val="0055A5"/>
                </a:solidFill>
                <a:effectLst/>
                <a:uLnTx/>
                <a:uFillTx/>
                <a:ea typeface="+mn-ea"/>
                <a:cs typeface="+mn-cs"/>
              </a:rPr>
              <a:t>: </a:t>
            </a:r>
            <a:endParaRPr kumimoji="0" lang="fr-FR" sz="2400" b="0" i="0" u="none" strike="noStrike" kern="1200" cap="none" spc="0" normalizeH="0" baseline="0" noProof="0" dirty="0">
              <a:ln>
                <a:noFill/>
              </a:ln>
              <a:solidFill>
                <a:srgbClr val="0055A5"/>
              </a:solidFill>
              <a:effectLst/>
              <a:uLnTx/>
              <a:uFillTx/>
              <a:ea typeface="+mn-ea"/>
              <a:cs typeface="+mn-cs"/>
            </a:endParaRPr>
          </a:p>
        </p:txBody>
      </p:sp>
      <p:sp>
        <p:nvSpPr>
          <p:cNvPr id="21" name="TextBox 20">
            <a:extLst>
              <a:ext uri="{FF2B5EF4-FFF2-40B4-BE49-F238E27FC236}">
                <a16:creationId xmlns:a16="http://schemas.microsoft.com/office/drawing/2014/main" id="{388F6CEA-B03A-0B26-815A-9C48FEC853D8}"/>
              </a:ext>
            </a:extLst>
          </p:cNvPr>
          <p:cNvSpPr txBox="1"/>
          <p:nvPr/>
        </p:nvSpPr>
        <p:spPr>
          <a:xfrm>
            <a:off x="2645284" y="4194667"/>
            <a:ext cx="574760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55A5"/>
                </a:solidFill>
                <a:effectLst/>
                <a:uLnTx/>
                <a:uFillTx/>
                <a:ea typeface="+mn-ea"/>
                <a:cs typeface="+mn-cs"/>
              </a:rPr>
              <a:t>Est-ce qu’elle a un chapeau vert ?</a:t>
            </a:r>
          </a:p>
        </p:txBody>
      </p:sp>
      <p:sp>
        <p:nvSpPr>
          <p:cNvPr id="14" name="TextBox 13">
            <a:extLst>
              <a:ext uri="{FF2B5EF4-FFF2-40B4-BE49-F238E27FC236}">
                <a16:creationId xmlns:a16="http://schemas.microsoft.com/office/drawing/2014/main" id="{2966B1C5-A2E1-4E8B-3008-741ADA2A35E2}"/>
              </a:ext>
            </a:extLst>
          </p:cNvPr>
          <p:cNvSpPr txBox="1"/>
          <p:nvPr/>
        </p:nvSpPr>
        <p:spPr>
          <a:xfrm>
            <a:off x="2669948" y="3378709"/>
            <a:ext cx="3947749" cy="461665"/>
          </a:xfrm>
          <a:prstGeom prst="rect">
            <a:avLst/>
          </a:prstGeom>
          <a:noFill/>
        </p:spPr>
        <p:txBody>
          <a:bodyPr wrap="square" rtlCol="0">
            <a:spAutoFit/>
          </a:bodyPr>
          <a:lstStyle/>
          <a:p>
            <a:r>
              <a:rPr lang="en-GB" sz="2400" dirty="0">
                <a:solidFill>
                  <a:srgbClr val="0055A5"/>
                </a:solidFill>
              </a:rPr>
              <a:t>She has a green hat.</a:t>
            </a:r>
          </a:p>
        </p:txBody>
      </p:sp>
      <p:sp>
        <p:nvSpPr>
          <p:cNvPr id="2" name="Rounded Rectangle 46">
            <a:extLst>
              <a:ext uri="{FF2B5EF4-FFF2-40B4-BE49-F238E27FC236}">
                <a16:creationId xmlns:a16="http://schemas.microsoft.com/office/drawing/2014/main" id="{FD48E7AE-839C-D8BE-78AE-A272E729DF4B}"/>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grammaire</a:t>
            </a:r>
          </a:p>
        </p:txBody>
      </p:sp>
      <p:pic>
        <p:nvPicPr>
          <p:cNvPr id="11" name="Picture 10" descr="A picture containing text, vector graphics&#10;&#10;Description automatically generated">
            <a:extLst>
              <a:ext uri="{FF2B5EF4-FFF2-40B4-BE49-F238E27FC236}">
                <a16:creationId xmlns:a16="http://schemas.microsoft.com/office/drawing/2014/main" id="{40B44306-99C9-8719-F216-02309798A1F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32512" y="3052670"/>
            <a:ext cx="2557766" cy="2525794"/>
          </a:xfrm>
          <a:prstGeom prst="rect">
            <a:avLst/>
          </a:prstGeom>
        </p:spPr>
      </p:pic>
      <p:pic>
        <p:nvPicPr>
          <p:cNvPr id="4" name="Picture 3">
            <a:extLst>
              <a:ext uri="{FF2B5EF4-FFF2-40B4-BE49-F238E27FC236}">
                <a16:creationId xmlns:a16="http://schemas.microsoft.com/office/drawing/2014/main" id="{424C10DD-67CE-0587-395D-22AE4290E7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65980" y="2490240"/>
            <a:ext cx="2158126" cy="1473595"/>
          </a:xfrm>
          <a:prstGeom prst="rect">
            <a:avLst/>
          </a:prstGeom>
        </p:spPr>
      </p:pic>
      <p:sp>
        <p:nvSpPr>
          <p:cNvPr id="18" name="Speech Bubble: Rectangle with Corners Rounded 17">
            <a:extLst>
              <a:ext uri="{FF2B5EF4-FFF2-40B4-BE49-F238E27FC236}">
                <a16:creationId xmlns:a16="http://schemas.microsoft.com/office/drawing/2014/main" id="{AB07B2E2-1A44-5587-E2E0-92718ED889EC}"/>
              </a:ext>
            </a:extLst>
          </p:cNvPr>
          <p:cNvSpPr/>
          <p:nvPr/>
        </p:nvSpPr>
        <p:spPr>
          <a:xfrm>
            <a:off x="1676400" y="4852584"/>
            <a:ext cx="3211286" cy="1343159"/>
          </a:xfrm>
          <a:prstGeom prst="wedgeRoundRectCallout">
            <a:avLst>
              <a:gd name="adj1" fmla="val 30456"/>
              <a:gd name="adj2" fmla="val -65091"/>
              <a:gd name="adj3" fmla="val 16667"/>
            </a:avLst>
          </a:prstGeom>
          <a:solidFill>
            <a:srgbClr val="0055A5"/>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2000" b="1" dirty="0">
                <a:solidFill>
                  <a:prstClr val="white"/>
                </a:solidFill>
              </a:rPr>
              <a:t>Est-ce que</a:t>
            </a:r>
            <a:r>
              <a:rPr lang="fr-FR" sz="2000" dirty="0">
                <a:solidFill>
                  <a:prstClr val="white"/>
                </a:solidFill>
              </a:rPr>
              <a:t> </a:t>
            </a:r>
            <a:r>
              <a:rPr lang="en-GB" sz="2000" dirty="0">
                <a:solidFill>
                  <a:prstClr val="white"/>
                </a:solidFill>
              </a:rPr>
              <a:t>changes to </a:t>
            </a:r>
            <a:r>
              <a:rPr lang="fr-FR" sz="2000" b="1" dirty="0">
                <a:solidFill>
                  <a:prstClr val="white"/>
                </a:solidFill>
              </a:rPr>
              <a:t>est-ce qu’</a:t>
            </a:r>
            <a:r>
              <a:rPr lang="fr-FR" sz="2000" dirty="0">
                <a:solidFill>
                  <a:prstClr val="white"/>
                </a:solidFill>
              </a:rPr>
              <a:t> </a:t>
            </a:r>
            <a:r>
              <a:rPr lang="en-GB" sz="2000" dirty="0">
                <a:solidFill>
                  <a:prstClr val="white"/>
                </a:solidFill>
              </a:rPr>
              <a:t>before a vowel.</a:t>
            </a:r>
            <a:endParaRPr lang="en-GB" sz="2000" b="1" dirty="0">
              <a:solidFill>
                <a:prstClr val="white"/>
              </a:solidFill>
            </a:endParaRPr>
          </a:p>
        </p:txBody>
      </p:sp>
    </p:spTree>
    <p:extLst>
      <p:ext uri="{BB962C8B-B14F-4D97-AF65-F5344CB8AC3E}">
        <p14:creationId xmlns:p14="http://schemas.microsoft.com/office/powerpoint/2010/main" val="1156469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elle a un chapeau vert.wav"/>
                                        </p:tgtEl>
                                      </p:cMediaNode>
                                    </p:audio>
                                  </p:sub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xEl>
                                              <p:pRg st="0" end="0"/>
                                            </p:txEl>
                                          </p:spTgt>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est-ce qu'elle a un chapeau vert.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7" grpId="0"/>
      <p:bldP spid="13" grpId="0"/>
      <p:bldP spid="15" grpId="0"/>
      <p:bldP spid="17" grpId="0"/>
      <p:bldP spid="19" grpId="0"/>
      <p:bldP spid="14" grpId="0"/>
      <p:bldP spid="18" grpId="0" animBg="1"/>
      <p:bldP spid="1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FB78C81-4420-0AE5-5C1A-27B6BE08DEA1}"/>
              </a:ext>
            </a:extLst>
          </p:cNvPr>
          <p:cNvSpPr>
            <a:spLocks noGrp="1"/>
          </p:cNvSpPr>
          <p:nvPr>
            <p:ph type="title"/>
          </p:nvPr>
        </p:nvSpPr>
        <p:spPr>
          <a:xfrm>
            <a:off x="0" y="192165"/>
            <a:ext cx="4427580" cy="647577"/>
          </a:xfrm>
        </p:spPr>
        <p:txBody>
          <a:bodyPr/>
          <a:lstStyle/>
          <a:p>
            <a:r>
              <a:rPr lang="fr-FR" dirty="0"/>
              <a:t>Les questions</a:t>
            </a:r>
          </a:p>
        </p:txBody>
      </p:sp>
      <p:sp>
        <p:nvSpPr>
          <p:cNvPr id="4" name="Text Placeholder 1">
            <a:extLst>
              <a:ext uri="{FF2B5EF4-FFF2-40B4-BE49-F238E27FC236}">
                <a16:creationId xmlns:a16="http://schemas.microsoft.com/office/drawing/2014/main" id="{CBC12819-73B2-4A69-9376-0A7ABF726CEA}"/>
              </a:ext>
            </a:extLst>
          </p:cNvPr>
          <p:cNvSpPr txBox="1">
            <a:spLocks/>
          </p:cNvSpPr>
          <p:nvPr/>
        </p:nvSpPr>
        <p:spPr>
          <a:xfrm>
            <a:off x="0" y="3650282"/>
            <a:ext cx="11818936" cy="432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200" dirty="0">
                <a:solidFill>
                  <a:schemeClr val="tx2"/>
                </a:solidFill>
              </a:rPr>
              <a:t>7. Are </a:t>
            </a:r>
            <a:r>
              <a:rPr lang="fr-FR" sz="2200" dirty="0" err="1">
                <a:solidFill>
                  <a:schemeClr val="tx2"/>
                </a:solidFill>
              </a:rPr>
              <a:t>you</a:t>
            </a:r>
            <a:r>
              <a:rPr lang="fr-FR" sz="2200" dirty="0">
                <a:solidFill>
                  <a:schemeClr val="tx2"/>
                </a:solidFill>
              </a:rPr>
              <a:t> </a:t>
            </a:r>
            <a:r>
              <a:rPr lang="fr-FR" sz="2200" baseline="-25000" dirty="0">
                <a:solidFill>
                  <a:schemeClr val="tx2"/>
                </a:solidFill>
              </a:rPr>
              <a:t>[</a:t>
            </a:r>
            <a:r>
              <a:rPr lang="fr-FR" sz="2200" baseline="-25000" dirty="0" err="1">
                <a:solidFill>
                  <a:schemeClr val="tx2"/>
                </a:solidFill>
              </a:rPr>
              <a:t>sing</a:t>
            </a:r>
            <a:r>
              <a:rPr lang="fr-FR" sz="2200" baseline="-25000" dirty="0">
                <a:solidFill>
                  <a:schemeClr val="tx2"/>
                </a:solidFill>
              </a:rPr>
              <a:t>. inf.] </a:t>
            </a:r>
            <a:r>
              <a:rPr lang="fr-FR" sz="2200" dirty="0">
                <a:solidFill>
                  <a:schemeClr val="tx2"/>
                </a:solidFill>
              </a:rPr>
              <a:t>holding a </a:t>
            </a:r>
            <a:r>
              <a:rPr lang="fr-FR" sz="2200" dirty="0" err="1">
                <a:solidFill>
                  <a:schemeClr val="tx2"/>
                </a:solidFill>
              </a:rPr>
              <a:t>map</a:t>
            </a:r>
            <a:r>
              <a:rPr lang="fr-FR" sz="2200" dirty="0">
                <a:solidFill>
                  <a:schemeClr val="tx2"/>
                </a:solidFill>
              </a:rPr>
              <a:t> of the city? (intonation) (H)</a:t>
            </a:r>
          </a:p>
        </p:txBody>
      </p:sp>
      <p:sp>
        <p:nvSpPr>
          <p:cNvPr id="6" name="Text Placeholder 1">
            <a:extLst>
              <a:ext uri="{FF2B5EF4-FFF2-40B4-BE49-F238E27FC236}">
                <a16:creationId xmlns:a16="http://schemas.microsoft.com/office/drawing/2014/main" id="{466108DC-B962-DF98-93DB-E3EFA63CE9B7}"/>
              </a:ext>
            </a:extLst>
          </p:cNvPr>
          <p:cNvSpPr txBox="1">
            <a:spLocks/>
          </p:cNvSpPr>
          <p:nvPr/>
        </p:nvSpPr>
        <p:spPr>
          <a:xfrm>
            <a:off x="0" y="4595314"/>
            <a:ext cx="11818936" cy="432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200" dirty="0">
                <a:solidFill>
                  <a:schemeClr val="tx2"/>
                </a:solidFill>
              </a:rPr>
              <a:t>9. Is the population of </a:t>
            </a:r>
            <a:r>
              <a:rPr lang="fr-FR" sz="2200" dirty="0" err="1">
                <a:solidFill>
                  <a:schemeClr val="tx2"/>
                </a:solidFill>
              </a:rPr>
              <a:t>mainland</a:t>
            </a:r>
            <a:r>
              <a:rPr lang="fr-FR" sz="2200" dirty="0">
                <a:solidFill>
                  <a:schemeClr val="tx2"/>
                </a:solidFill>
              </a:rPr>
              <a:t> France </a:t>
            </a:r>
            <a:r>
              <a:rPr lang="fr-FR" sz="2200" dirty="0" err="1">
                <a:solidFill>
                  <a:schemeClr val="tx2"/>
                </a:solidFill>
              </a:rPr>
              <a:t>racist</a:t>
            </a:r>
            <a:r>
              <a:rPr lang="fr-FR" sz="2200" dirty="0">
                <a:solidFill>
                  <a:schemeClr val="tx2"/>
                </a:solidFill>
              </a:rPr>
              <a:t>? (est-ce que) (H)</a:t>
            </a:r>
          </a:p>
        </p:txBody>
      </p:sp>
      <p:sp>
        <p:nvSpPr>
          <p:cNvPr id="8" name="Text Placeholder 1">
            <a:extLst>
              <a:ext uri="{FF2B5EF4-FFF2-40B4-BE49-F238E27FC236}">
                <a16:creationId xmlns:a16="http://schemas.microsoft.com/office/drawing/2014/main" id="{98E79FE1-93B4-56A3-8793-930D13E9C500}"/>
              </a:ext>
            </a:extLst>
          </p:cNvPr>
          <p:cNvSpPr txBox="1">
            <a:spLocks/>
          </p:cNvSpPr>
          <p:nvPr/>
        </p:nvSpPr>
        <p:spPr>
          <a:xfrm>
            <a:off x="0" y="2705250"/>
            <a:ext cx="11818936" cy="432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200" dirty="0">
                <a:solidFill>
                  <a:schemeClr val="tx2"/>
                </a:solidFill>
              </a:rPr>
              <a:t>5. Do </a:t>
            </a:r>
            <a:r>
              <a:rPr lang="fr-FR" sz="2200" dirty="0" err="1">
                <a:solidFill>
                  <a:schemeClr val="tx2"/>
                </a:solidFill>
              </a:rPr>
              <a:t>they</a:t>
            </a:r>
            <a:r>
              <a:rPr lang="fr-FR" sz="2200" dirty="0">
                <a:solidFill>
                  <a:schemeClr val="tx2"/>
                </a:solidFill>
              </a:rPr>
              <a:t> (f) </a:t>
            </a:r>
            <a:r>
              <a:rPr lang="fr-FR" sz="2200" dirty="0" err="1">
                <a:solidFill>
                  <a:schemeClr val="tx2"/>
                </a:solidFill>
              </a:rPr>
              <a:t>want</a:t>
            </a:r>
            <a:r>
              <a:rPr lang="fr-FR" sz="2200" dirty="0">
                <a:solidFill>
                  <a:schemeClr val="tx2"/>
                </a:solidFill>
              </a:rPr>
              <a:t> </a:t>
            </a:r>
            <a:r>
              <a:rPr lang="fr-FR" sz="2200" dirty="0" err="1">
                <a:solidFill>
                  <a:schemeClr val="tx2"/>
                </a:solidFill>
              </a:rPr>
              <a:t>independence</a:t>
            </a:r>
            <a:r>
              <a:rPr lang="fr-FR" sz="2200" dirty="0">
                <a:solidFill>
                  <a:schemeClr val="tx2"/>
                </a:solidFill>
              </a:rPr>
              <a:t>? (inversion)</a:t>
            </a:r>
          </a:p>
        </p:txBody>
      </p:sp>
      <p:sp>
        <p:nvSpPr>
          <p:cNvPr id="9" name="Text Placeholder 1">
            <a:extLst>
              <a:ext uri="{FF2B5EF4-FFF2-40B4-BE49-F238E27FC236}">
                <a16:creationId xmlns:a16="http://schemas.microsoft.com/office/drawing/2014/main" id="{E1CBC607-C18C-A837-3751-E5B4A5710427}"/>
              </a:ext>
            </a:extLst>
          </p:cNvPr>
          <p:cNvSpPr txBox="1">
            <a:spLocks/>
          </p:cNvSpPr>
          <p:nvPr/>
        </p:nvSpPr>
        <p:spPr>
          <a:xfrm>
            <a:off x="0" y="3177766"/>
            <a:ext cx="11818936" cy="432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200" dirty="0">
                <a:solidFill>
                  <a:schemeClr val="tx2"/>
                </a:solidFill>
              </a:rPr>
              <a:t>6. Are </a:t>
            </a:r>
            <a:r>
              <a:rPr lang="fr-FR" sz="2200" dirty="0" err="1">
                <a:solidFill>
                  <a:schemeClr val="tx2"/>
                </a:solidFill>
              </a:rPr>
              <a:t>they</a:t>
            </a:r>
            <a:r>
              <a:rPr lang="fr-FR" sz="2200" dirty="0">
                <a:solidFill>
                  <a:schemeClr val="tx2"/>
                </a:solidFill>
              </a:rPr>
              <a:t> (m) </a:t>
            </a:r>
            <a:r>
              <a:rPr lang="fr-FR" sz="2200" dirty="0" err="1">
                <a:solidFill>
                  <a:schemeClr val="tx2"/>
                </a:solidFill>
              </a:rPr>
              <a:t>going</a:t>
            </a:r>
            <a:r>
              <a:rPr lang="fr-FR" sz="2200" dirty="0">
                <a:solidFill>
                  <a:schemeClr val="tx2"/>
                </a:solidFill>
              </a:rPr>
              <a:t> to </a:t>
            </a:r>
            <a:r>
              <a:rPr lang="fr-FR" sz="2200" dirty="0" err="1">
                <a:solidFill>
                  <a:schemeClr val="tx2"/>
                </a:solidFill>
              </a:rPr>
              <a:t>wait</a:t>
            </a:r>
            <a:r>
              <a:rPr lang="fr-FR" sz="2200" dirty="0">
                <a:solidFill>
                  <a:schemeClr val="tx2"/>
                </a:solidFill>
              </a:rPr>
              <a:t> a century? (intonation)</a:t>
            </a:r>
          </a:p>
        </p:txBody>
      </p:sp>
      <p:sp>
        <p:nvSpPr>
          <p:cNvPr id="10" name="Text Placeholder 1">
            <a:extLst>
              <a:ext uri="{FF2B5EF4-FFF2-40B4-BE49-F238E27FC236}">
                <a16:creationId xmlns:a16="http://schemas.microsoft.com/office/drawing/2014/main" id="{5C20F086-B1B0-449A-A0BB-92CA9CE844CA}"/>
              </a:ext>
            </a:extLst>
          </p:cNvPr>
          <p:cNvSpPr txBox="1">
            <a:spLocks/>
          </p:cNvSpPr>
          <p:nvPr/>
        </p:nvSpPr>
        <p:spPr>
          <a:xfrm>
            <a:off x="0" y="815186"/>
            <a:ext cx="11818936" cy="432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200" dirty="0">
                <a:solidFill>
                  <a:schemeClr val="tx2"/>
                </a:solidFill>
              </a:rPr>
              <a:t>1. Are </a:t>
            </a:r>
            <a:r>
              <a:rPr lang="fr-FR" sz="2200" dirty="0" err="1">
                <a:solidFill>
                  <a:schemeClr val="tx2"/>
                </a:solidFill>
              </a:rPr>
              <a:t>you</a:t>
            </a:r>
            <a:r>
              <a:rPr lang="fr-FR" sz="2200" dirty="0">
                <a:solidFill>
                  <a:schemeClr val="tx2"/>
                </a:solidFill>
              </a:rPr>
              <a:t> (pl) </a:t>
            </a:r>
            <a:r>
              <a:rPr lang="fr-FR" sz="2200" dirty="0" err="1">
                <a:solidFill>
                  <a:schemeClr val="tx2"/>
                </a:solidFill>
              </a:rPr>
              <a:t>leaving</a:t>
            </a:r>
            <a:r>
              <a:rPr lang="fr-FR" sz="2200" dirty="0">
                <a:solidFill>
                  <a:schemeClr val="tx2"/>
                </a:solidFill>
              </a:rPr>
              <a:t> the dog in the </a:t>
            </a:r>
            <a:r>
              <a:rPr lang="fr-FR" sz="2200" dirty="0" err="1">
                <a:solidFill>
                  <a:schemeClr val="tx2"/>
                </a:solidFill>
              </a:rPr>
              <a:t>kitchen</a:t>
            </a:r>
            <a:r>
              <a:rPr lang="fr-FR" sz="2200" dirty="0">
                <a:solidFill>
                  <a:schemeClr val="tx2"/>
                </a:solidFill>
              </a:rPr>
              <a:t>? (est-ce que)</a:t>
            </a:r>
          </a:p>
        </p:txBody>
      </p:sp>
      <p:sp>
        <p:nvSpPr>
          <p:cNvPr id="11" name="Text Placeholder 1">
            <a:extLst>
              <a:ext uri="{FF2B5EF4-FFF2-40B4-BE49-F238E27FC236}">
                <a16:creationId xmlns:a16="http://schemas.microsoft.com/office/drawing/2014/main" id="{EFA2D487-637E-9B43-0AAF-1EBD50B1BB17}"/>
              </a:ext>
            </a:extLst>
          </p:cNvPr>
          <p:cNvSpPr txBox="1">
            <a:spLocks/>
          </p:cNvSpPr>
          <p:nvPr/>
        </p:nvSpPr>
        <p:spPr>
          <a:xfrm>
            <a:off x="0" y="1287702"/>
            <a:ext cx="11818936" cy="432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200" dirty="0">
                <a:solidFill>
                  <a:schemeClr val="tx2"/>
                </a:solidFill>
              </a:rPr>
              <a:t>2. </a:t>
            </a:r>
            <a:r>
              <a:rPr lang="fr-FR" sz="2200" dirty="0" err="1">
                <a:solidFill>
                  <a:schemeClr val="tx2"/>
                </a:solidFill>
              </a:rPr>
              <a:t>Does</a:t>
            </a:r>
            <a:r>
              <a:rPr lang="fr-FR" sz="2200" dirty="0">
                <a:solidFill>
                  <a:schemeClr val="tx2"/>
                </a:solidFill>
              </a:rPr>
              <a:t> </a:t>
            </a:r>
            <a:r>
              <a:rPr lang="fr-FR" sz="2200" dirty="0" err="1">
                <a:solidFill>
                  <a:schemeClr val="tx2"/>
                </a:solidFill>
              </a:rPr>
              <a:t>she</a:t>
            </a:r>
            <a:r>
              <a:rPr lang="fr-FR" sz="2200" dirty="0">
                <a:solidFill>
                  <a:schemeClr val="tx2"/>
                </a:solidFill>
              </a:rPr>
              <a:t> run in the </a:t>
            </a:r>
            <a:r>
              <a:rPr lang="fr-FR" sz="2200" dirty="0" err="1">
                <a:solidFill>
                  <a:schemeClr val="tx2"/>
                </a:solidFill>
              </a:rPr>
              <a:t>park</a:t>
            </a:r>
            <a:r>
              <a:rPr lang="fr-FR" sz="2200" dirty="0">
                <a:solidFill>
                  <a:schemeClr val="tx2"/>
                </a:solidFill>
              </a:rPr>
              <a:t>? (intonation)</a:t>
            </a:r>
          </a:p>
        </p:txBody>
      </p:sp>
      <p:sp>
        <p:nvSpPr>
          <p:cNvPr id="12" name="Text Placeholder 1">
            <a:extLst>
              <a:ext uri="{FF2B5EF4-FFF2-40B4-BE49-F238E27FC236}">
                <a16:creationId xmlns:a16="http://schemas.microsoft.com/office/drawing/2014/main" id="{2DDE6180-6913-067B-86EE-36623F2FDA3A}"/>
              </a:ext>
            </a:extLst>
          </p:cNvPr>
          <p:cNvSpPr txBox="1">
            <a:spLocks/>
          </p:cNvSpPr>
          <p:nvPr/>
        </p:nvSpPr>
        <p:spPr>
          <a:xfrm>
            <a:off x="0" y="1760218"/>
            <a:ext cx="11818936" cy="432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200" dirty="0">
                <a:solidFill>
                  <a:schemeClr val="tx2"/>
                </a:solidFill>
              </a:rPr>
              <a:t>3. Do </a:t>
            </a:r>
            <a:r>
              <a:rPr lang="fr-FR" sz="2200" dirty="0" err="1">
                <a:solidFill>
                  <a:schemeClr val="tx2"/>
                </a:solidFill>
              </a:rPr>
              <a:t>you</a:t>
            </a:r>
            <a:r>
              <a:rPr lang="fr-FR" sz="2200" dirty="0">
                <a:solidFill>
                  <a:schemeClr val="tx2"/>
                </a:solidFill>
              </a:rPr>
              <a:t> </a:t>
            </a:r>
            <a:r>
              <a:rPr lang="fr-FR" sz="2200" baseline="-25000" dirty="0">
                <a:solidFill>
                  <a:schemeClr val="tx2"/>
                </a:solidFill>
              </a:rPr>
              <a:t>[</a:t>
            </a:r>
            <a:r>
              <a:rPr lang="fr-FR" sz="2200" baseline="-25000" dirty="0" err="1">
                <a:solidFill>
                  <a:schemeClr val="tx2"/>
                </a:solidFill>
              </a:rPr>
              <a:t>sing</a:t>
            </a:r>
            <a:r>
              <a:rPr lang="fr-FR" sz="2200" baseline="-25000" dirty="0">
                <a:solidFill>
                  <a:schemeClr val="tx2"/>
                </a:solidFill>
              </a:rPr>
              <a:t>. inf.]  </a:t>
            </a:r>
            <a:r>
              <a:rPr lang="fr-FR" sz="2200" dirty="0" err="1">
                <a:solidFill>
                  <a:schemeClr val="tx2"/>
                </a:solidFill>
              </a:rPr>
              <a:t>want</a:t>
            </a:r>
            <a:r>
              <a:rPr lang="fr-FR" sz="2200" dirty="0">
                <a:solidFill>
                  <a:schemeClr val="tx2"/>
                </a:solidFill>
              </a:rPr>
              <a:t> to </a:t>
            </a:r>
            <a:r>
              <a:rPr lang="fr-FR" sz="2200" dirty="0" err="1">
                <a:solidFill>
                  <a:schemeClr val="tx2"/>
                </a:solidFill>
              </a:rPr>
              <a:t>watch</a:t>
            </a:r>
            <a:r>
              <a:rPr lang="fr-FR" sz="2200" dirty="0">
                <a:solidFill>
                  <a:schemeClr val="tx2"/>
                </a:solidFill>
              </a:rPr>
              <a:t> the </a:t>
            </a:r>
            <a:r>
              <a:rPr lang="fr-FR" sz="2200" dirty="0" err="1">
                <a:solidFill>
                  <a:schemeClr val="tx2"/>
                </a:solidFill>
              </a:rPr>
              <a:t>recent</a:t>
            </a:r>
            <a:r>
              <a:rPr lang="fr-FR" sz="2200" dirty="0">
                <a:solidFill>
                  <a:schemeClr val="tx2"/>
                </a:solidFill>
              </a:rPr>
              <a:t> film? (inversion)</a:t>
            </a:r>
          </a:p>
        </p:txBody>
      </p:sp>
      <p:sp>
        <p:nvSpPr>
          <p:cNvPr id="13" name="Text Placeholder 1">
            <a:extLst>
              <a:ext uri="{FF2B5EF4-FFF2-40B4-BE49-F238E27FC236}">
                <a16:creationId xmlns:a16="http://schemas.microsoft.com/office/drawing/2014/main" id="{2C9A4637-CC5A-9366-C4C3-D816A5481278}"/>
              </a:ext>
            </a:extLst>
          </p:cNvPr>
          <p:cNvSpPr txBox="1">
            <a:spLocks/>
          </p:cNvSpPr>
          <p:nvPr/>
        </p:nvSpPr>
        <p:spPr>
          <a:xfrm>
            <a:off x="0" y="2232734"/>
            <a:ext cx="11818936" cy="432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200" dirty="0">
                <a:solidFill>
                  <a:schemeClr val="tx2"/>
                </a:solidFill>
              </a:rPr>
              <a:t>4. Do I have to dance in the show? (est-ce que)</a:t>
            </a:r>
          </a:p>
        </p:txBody>
      </p:sp>
      <p:sp>
        <p:nvSpPr>
          <p:cNvPr id="21" name="Text Placeholder 1">
            <a:extLst>
              <a:ext uri="{FF2B5EF4-FFF2-40B4-BE49-F238E27FC236}">
                <a16:creationId xmlns:a16="http://schemas.microsoft.com/office/drawing/2014/main" id="{C7C1D6B9-9BC0-97F0-A205-8134D5E4EE35}"/>
              </a:ext>
            </a:extLst>
          </p:cNvPr>
          <p:cNvSpPr txBox="1">
            <a:spLocks/>
          </p:cNvSpPr>
          <p:nvPr/>
        </p:nvSpPr>
        <p:spPr>
          <a:xfrm>
            <a:off x="0" y="4122798"/>
            <a:ext cx="11818936" cy="432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200" dirty="0">
                <a:solidFill>
                  <a:schemeClr val="tx2"/>
                </a:solidFill>
              </a:rPr>
              <a:t>8. </a:t>
            </a:r>
            <a:r>
              <a:rPr lang="fr-FR" sz="2200" dirty="0" err="1">
                <a:solidFill>
                  <a:schemeClr val="tx2"/>
                </a:solidFill>
              </a:rPr>
              <a:t>Does</a:t>
            </a:r>
            <a:r>
              <a:rPr lang="fr-FR" sz="2200" dirty="0">
                <a:solidFill>
                  <a:schemeClr val="tx2"/>
                </a:solidFill>
              </a:rPr>
              <a:t> </a:t>
            </a:r>
            <a:r>
              <a:rPr lang="fr-FR" sz="2200" dirty="0" err="1">
                <a:solidFill>
                  <a:schemeClr val="tx2"/>
                </a:solidFill>
              </a:rPr>
              <a:t>he</a:t>
            </a:r>
            <a:r>
              <a:rPr lang="fr-FR" sz="2200" dirty="0">
                <a:solidFill>
                  <a:schemeClr val="tx2"/>
                </a:solidFill>
              </a:rPr>
              <a:t> have to </a:t>
            </a:r>
            <a:r>
              <a:rPr lang="fr-FR" sz="2200" dirty="0" err="1">
                <a:solidFill>
                  <a:schemeClr val="tx2"/>
                </a:solidFill>
              </a:rPr>
              <a:t>pay</a:t>
            </a:r>
            <a:r>
              <a:rPr lang="fr-FR" sz="2200" dirty="0">
                <a:solidFill>
                  <a:schemeClr val="tx2"/>
                </a:solidFill>
              </a:rPr>
              <a:t> a </a:t>
            </a:r>
            <a:r>
              <a:rPr lang="fr-FR" sz="2200" dirty="0" err="1">
                <a:solidFill>
                  <a:schemeClr val="tx2"/>
                </a:solidFill>
              </a:rPr>
              <a:t>tax</a:t>
            </a:r>
            <a:r>
              <a:rPr lang="fr-FR" sz="2200" dirty="0">
                <a:solidFill>
                  <a:schemeClr val="tx2"/>
                </a:solidFill>
              </a:rPr>
              <a:t> for </a:t>
            </a:r>
            <a:r>
              <a:rPr lang="fr-FR" sz="2200" dirty="0" err="1">
                <a:solidFill>
                  <a:schemeClr val="tx2"/>
                </a:solidFill>
              </a:rPr>
              <a:t>his</a:t>
            </a:r>
            <a:r>
              <a:rPr lang="fr-FR" sz="2200" dirty="0">
                <a:solidFill>
                  <a:schemeClr val="tx2"/>
                </a:solidFill>
              </a:rPr>
              <a:t> </a:t>
            </a:r>
            <a:r>
              <a:rPr lang="fr-FR" sz="2200" dirty="0" err="1">
                <a:solidFill>
                  <a:schemeClr val="tx2"/>
                </a:solidFill>
              </a:rPr>
              <a:t>vehicle</a:t>
            </a:r>
            <a:r>
              <a:rPr lang="fr-FR" sz="2200" dirty="0">
                <a:solidFill>
                  <a:schemeClr val="tx2"/>
                </a:solidFill>
              </a:rPr>
              <a:t>? (inversion) (H)</a:t>
            </a:r>
          </a:p>
        </p:txBody>
      </p:sp>
      <p:sp>
        <p:nvSpPr>
          <p:cNvPr id="23" name="Text Placeholder 1">
            <a:extLst>
              <a:ext uri="{FF2B5EF4-FFF2-40B4-BE49-F238E27FC236}">
                <a16:creationId xmlns:a16="http://schemas.microsoft.com/office/drawing/2014/main" id="{463C7F90-A994-221B-E5BC-57502025DEF2}"/>
              </a:ext>
            </a:extLst>
          </p:cNvPr>
          <p:cNvSpPr txBox="1">
            <a:spLocks/>
          </p:cNvSpPr>
          <p:nvPr/>
        </p:nvSpPr>
        <p:spPr>
          <a:xfrm>
            <a:off x="0" y="5067830"/>
            <a:ext cx="11818936" cy="432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200" dirty="0">
                <a:solidFill>
                  <a:schemeClr val="tx2"/>
                </a:solidFill>
              </a:rPr>
              <a:t>10. Is the situation </a:t>
            </a:r>
            <a:r>
              <a:rPr lang="fr-FR" sz="2200" dirty="0" err="1">
                <a:solidFill>
                  <a:schemeClr val="tx2"/>
                </a:solidFill>
              </a:rPr>
              <a:t>worrying</a:t>
            </a:r>
            <a:r>
              <a:rPr lang="fr-FR" sz="2200" dirty="0">
                <a:solidFill>
                  <a:schemeClr val="tx2"/>
                </a:solidFill>
              </a:rPr>
              <a:t>? (intonation) (H)</a:t>
            </a:r>
          </a:p>
          <a:p>
            <a:endParaRPr lang="fr-FR" sz="2200" dirty="0">
              <a:solidFill>
                <a:schemeClr val="tx2"/>
              </a:solidFill>
            </a:endParaRPr>
          </a:p>
        </p:txBody>
      </p:sp>
      <p:sp>
        <p:nvSpPr>
          <p:cNvPr id="24" name="Text Placeholder 1">
            <a:extLst>
              <a:ext uri="{FF2B5EF4-FFF2-40B4-BE49-F238E27FC236}">
                <a16:creationId xmlns:a16="http://schemas.microsoft.com/office/drawing/2014/main" id="{5171CF53-5D0D-553F-1AEC-60F750E74E51}"/>
              </a:ext>
            </a:extLst>
          </p:cNvPr>
          <p:cNvSpPr txBox="1">
            <a:spLocks/>
          </p:cNvSpPr>
          <p:nvPr/>
        </p:nvSpPr>
        <p:spPr>
          <a:xfrm>
            <a:off x="0" y="5540346"/>
            <a:ext cx="11818936" cy="432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200" dirty="0">
                <a:solidFill>
                  <a:schemeClr val="tx2"/>
                </a:solidFill>
              </a:rPr>
              <a:t>11. </a:t>
            </a:r>
            <a:r>
              <a:rPr lang="fr-FR" sz="2200" dirty="0" err="1">
                <a:solidFill>
                  <a:schemeClr val="tx2"/>
                </a:solidFill>
              </a:rPr>
              <a:t>Does</a:t>
            </a:r>
            <a:r>
              <a:rPr lang="fr-FR" sz="2200" dirty="0">
                <a:solidFill>
                  <a:schemeClr val="tx2"/>
                </a:solidFill>
              </a:rPr>
              <a:t> </a:t>
            </a:r>
            <a:r>
              <a:rPr lang="fr-FR" sz="2200" dirty="0" err="1">
                <a:solidFill>
                  <a:schemeClr val="tx2"/>
                </a:solidFill>
              </a:rPr>
              <a:t>she</a:t>
            </a:r>
            <a:r>
              <a:rPr lang="fr-FR" sz="2200" dirty="0">
                <a:solidFill>
                  <a:schemeClr val="tx2"/>
                </a:solidFill>
              </a:rPr>
              <a:t> </a:t>
            </a:r>
            <a:r>
              <a:rPr lang="fr-FR" sz="2200" dirty="0" err="1">
                <a:solidFill>
                  <a:schemeClr val="tx2"/>
                </a:solidFill>
              </a:rPr>
              <a:t>send</a:t>
            </a:r>
            <a:r>
              <a:rPr lang="fr-FR" sz="2200" dirty="0">
                <a:solidFill>
                  <a:schemeClr val="tx2"/>
                </a:solidFill>
              </a:rPr>
              <a:t> a direct e-mail? (H) (inversion)  </a:t>
            </a:r>
          </a:p>
          <a:p>
            <a:endParaRPr lang="fr-FR" sz="2200" dirty="0">
              <a:solidFill>
                <a:schemeClr val="tx2"/>
              </a:solidFill>
            </a:endParaRPr>
          </a:p>
        </p:txBody>
      </p:sp>
      <p:sp>
        <p:nvSpPr>
          <p:cNvPr id="25" name="Text Placeholder 1">
            <a:extLst>
              <a:ext uri="{FF2B5EF4-FFF2-40B4-BE49-F238E27FC236}">
                <a16:creationId xmlns:a16="http://schemas.microsoft.com/office/drawing/2014/main" id="{9FC83093-5358-39AC-4A12-49FDAD7BD310}"/>
              </a:ext>
            </a:extLst>
          </p:cNvPr>
          <p:cNvSpPr txBox="1">
            <a:spLocks/>
          </p:cNvSpPr>
          <p:nvPr/>
        </p:nvSpPr>
        <p:spPr>
          <a:xfrm>
            <a:off x="0" y="6012867"/>
            <a:ext cx="11818936" cy="432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200" dirty="0">
                <a:solidFill>
                  <a:schemeClr val="tx2"/>
                </a:solidFill>
              </a:rPr>
              <a:t>12. </a:t>
            </a:r>
            <a:r>
              <a:rPr lang="fr-FR" sz="2200" dirty="0" err="1">
                <a:solidFill>
                  <a:schemeClr val="tx2"/>
                </a:solidFill>
              </a:rPr>
              <a:t>Does</a:t>
            </a:r>
            <a:r>
              <a:rPr lang="fr-FR" sz="2200" dirty="0">
                <a:solidFill>
                  <a:schemeClr val="tx2"/>
                </a:solidFill>
              </a:rPr>
              <a:t> the computer </a:t>
            </a:r>
            <a:r>
              <a:rPr lang="fr-FR" sz="2200" dirty="0" err="1">
                <a:solidFill>
                  <a:schemeClr val="tx2"/>
                </a:solidFill>
              </a:rPr>
              <a:t>allow</a:t>
            </a:r>
            <a:r>
              <a:rPr lang="fr-FR" sz="2200" dirty="0">
                <a:solidFill>
                  <a:schemeClr val="tx2"/>
                </a:solidFill>
              </a:rPr>
              <a:t> Jacques to </a:t>
            </a:r>
            <a:r>
              <a:rPr lang="fr-FR" sz="2200" dirty="0" err="1">
                <a:solidFill>
                  <a:schemeClr val="tx2"/>
                </a:solidFill>
              </a:rPr>
              <a:t>play</a:t>
            </a:r>
            <a:r>
              <a:rPr lang="fr-FR" sz="2200" dirty="0">
                <a:solidFill>
                  <a:schemeClr val="tx2"/>
                </a:solidFill>
              </a:rPr>
              <a:t> for </a:t>
            </a:r>
            <a:r>
              <a:rPr lang="fr-FR" sz="2200" dirty="0" err="1">
                <a:solidFill>
                  <a:schemeClr val="tx2"/>
                </a:solidFill>
              </a:rPr>
              <a:t>precisely</a:t>
            </a:r>
            <a:r>
              <a:rPr lang="fr-FR" sz="2200" dirty="0">
                <a:solidFill>
                  <a:schemeClr val="tx2"/>
                </a:solidFill>
              </a:rPr>
              <a:t> an </a:t>
            </a:r>
            <a:r>
              <a:rPr lang="fr-FR" sz="2200" dirty="0" err="1">
                <a:solidFill>
                  <a:schemeClr val="tx2"/>
                </a:solidFill>
              </a:rPr>
              <a:t>hour</a:t>
            </a:r>
            <a:r>
              <a:rPr lang="fr-FR" sz="2200" dirty="0">
                <a:solidFill>
                  <a:schemeClr val="tx2"/>
                </a:solidFill>
              </a:rPr>
              <a:t>? (H) (est-ce que) </a:t>
            </a:r>
          </a:p>
          <a:p>
            <a:endParaRPr lang="fr-FR" sz="2200" dirty="0">
              <a:solidFill>
                <a:schemeClr val="tx2"/>
              </a:solidFill>
            </a:endParaRPr>
          </a:p>
        </p:txBody>
      </p:sp>
      <p:sp>
        <p:nvSpPr>
          <p:cNvPr id="14" name="Text Placeholder 1">
            <a:extLst>
              <a:ext uri="{FF2B5EF4-FFF2-40B4-BE49-F238E27FC236}">
                <a16:creationId xmlns:a16="http://schemas.microsoft.com/office/drawing/2014/main" id="{E0062FFD-1F4A-6214-0325-D33E00A20014}"/>
              </a:ext>
            </a:extLst>
          </p:cNvPr>
          <p:cNvSpPr txBox="1">
            <a:spLocks/>
          </p:cNvSpPr>
          <p:nvPr/>
        </p:nvSpPr>
        <p:spPr>
          <a:xfrm>
            <a:off x="0" y="758407"/>
            <a:ext cx="12192000" cy="468000"/>
          </a:xfrm>
          <a:prstGeom prst="rect">
            <a:avLst/>
          </a:prstGeom>
          <a:solidFill>
            <a:schemeClr val="accent6"/>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200" b="1" dirty="0">
                <a:solidFill>
                  <a:schemeClr val="tx2"/>
                </a:solidFill>
              </a:rPr>
              <a:t>1. Est-ce que vous laissez le chien dans la cuisine ?</a:t>
            </a:r>
          </a:p>
        </p:txBody>
      </p:sp>
      <p:sp>
        <p:nvSpPr>
          <p:cNvPr id="15" name="Text Placeholder 1">
            <a:extLst>
              <a:ext uri="{FF2B5EF4-FFF2-40B4-BE49-F238E27FC236}">
                <a16:creationId xmlns:a16="http://schemas.microsoft.com/office/drawing/2014/main" id="{DC5B23E3-BCF0-C3EB-9776-E61FA47FEB32}"/>
              </a:ext>
            </a:extLst>
          </p:cNvPr>
          <p:cNvSpPr txBox="1">
            <a:spLocks/>
          </p:cNvSpPr>
          <p:nvPr/>
        </p:nvSpPr>
        <p:spPr>
          <a:xfrm>
            <a:off x="0" y="1226898"/>
            <a:ext cx="12192000" cy="468000"/>
          </a:xfrm>
          <a:prstGeom prst="rect">
            <a:avLst/>
          </a:prstGeom>
          <a:solidFill>
            <a:schemeClr val="accent6"/>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200" b="1" dirty="0">
                <a:solidFill>
                  <a:schemeClr val="tx2"/>
                </a:solidFill>
              </a:rPr>
              <a:t>2. Elle court dans le parc ?</a:t>
            </a:r>
          </a:p>
        </p:txBody>
      </p:sp>
      <p:sp>
        <p:nvSpPr>
          <p:cNvPr id="16" name="Text Placeholder 1">
            <a:extLst>
              <a:ext uri="{FF2B5EF4-FFF2-40B4-BE49-F238E27FC236}">
                <a16:creationId xmlns:a16="http://schemas.microsoft.com/office/drawing/2014/main" id="{9CAD5D19-CAEE-67B7-C9B7-5120E22DBC60}"/>
              </a:ext>
            </a:extLst>
          </p:cNvPr>
          <p:cNvSpPr txBox="1">
            <a:spLocks/>
          </p:cNvSpPr>
          <p:nvPr/>
        </p:nvSpPr>
        <p:spPr>
          <a:xfrm>
            <a:off x="0" y="1696837"/>
            <a:ext cx="12192000" cy="468000"/>
          </a:xfrm>
          <a:prstGeom prst="rect">
            <a:avLst/>
          </a:prstGeom>
          <a:solidFill>
            <a:schemeClr val="accent6"/>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200" b="1" dirty="0">
                <a:solidFill>
                  <a:schemeClr val="tx2"/>
                </a:solidFill>
              </a:rPr>
              <a:t>3. Veux-tu regarder le film récent ?</a:t>
            </a:r>
          </a:p>
        </p:txBody>
      </p:sp>
      <p:sp>
        <p:nvSpPr>
          <p:cNvPr id="17" name="Text Placeholder 1">
            <a:extLst>
              <a:ext uri="{FF2B5EF4-FFF2-40B4-BE49-F238E27FC236}">
                <a16:creationId xmlns:a16="http://schemas.microsoft.com/office/drawing/2014/main" id="{3FDD5B5D-1394-E72F-6CE0-53D1B75B5249}"/>
              </a:ext>
            </a:extLst>
          </p:cNvPr>
          <p:cNvSpPr txBox="1">
            <a:spLocks/>
          </p:cNvSpPr>
          <p:nvPr/>
        </p:nvSpPr>
        <p:spPr>
          <a:xfrm>
            <a:off x="0" y="2164270"/>
            <a:ext cx="12192000" cy="468000"/>
          </a:xfrm>
          <a:prstGeom prst="rect">
            <a:avLst/>
          </a:prstGeom>
          <a:solidFill>
            <a:schemeClr val="accent6"/>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200" b="1" dirty="0">
                <a:solidFill>
                  <a:schemeClr val="tx2"/>
                </a:solidFill>
              </a:rPr>
              <a:t>4. Est-ce que je dois danser dans le spectacle ?</a:t>
            </a:r>
          </a:p>
        </p:txBody>
      </p:sp>
      <p:sp>
        <p:nvSpPr>
          <p:cNvPr id="18" name="Text Placeholder 1">
            <a:extLst>
              <a:ext uri="{FF2B5EF4-FFF2-40B4-BE49-F238E27FC236}">
                <a16:creationId xmlns:a16="http://schemas.microsoft.com/office/drawing/2014/main" id="{94E2CD06-57EA-47DE-F302-68C7C5CA70B7}"/>
              </a:ext>
            </a:extLst>
          </p:cNvPr>
          <p:cNvSpPr txBox="1">
            <a:spLocks/>
          </p:cNvSpPr>
          <p:nvPr/>
        </p:nvSpPr>
        <p:spPr>
          <a:xfrm>
            <a:off x="0" y="2636596"/>
            <a:ext cx="12192000" cy="468000"/>
          </a:xfrm>
          <a:prstGeom prst="rect">
            <a:avLst/>
          </a:prstGeom>
          <a:solidFill>
            <a:schemeClr val="accent6"/>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200" b="1" dirty="0">
                <a:solidFill>
                  <a:schemeClr val="tx2"/>
                </a:solidFill>
              </a:rPr>
              <a:t>5. Veulent-elles l’indépendance ?</a:t>
            </a:r>
          </a:p>
        </p:txBody>
      </p:sp>
      <p:sp>
        <p:nvSpPr>
          <p:cNvPr id="19" name="Text Placeholder 1">
            <a:extLst>
              <a:ext uri="{FF2B5EF4-FFF2-40B4-BE49-F238E27FC236}">
                <a16:creationId xmlns:a16="http://schemas.microsoft.com/office/drawing/2014/main" id="{AF372760-6F8A-D41E-FAA9-B7B93D6C230A}"/>
              </a:ext>
            </a:extLst>
          </p:cNvPr>
          <p:cNvSpPr txBox="1">
            <a:spLocks/>
          </p:cNvSpPr>
          <p:nvPr/>
        </p:nvSpPr>
        <p:spPr>
          <a:xfrm>
            <a:off x="0" y="3103462"/>
            <a:ext cx="12192000" cy="468000"/>
          </a:xfrm>
          <a:prstGeom prst="rect">
            <a:avLst/>
          </a:prstGeom>
          <a:solidFill>
            <a:schemeClr val="accent6"/>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200" b="1" dirty="0">
                <a:solidFill>
                  <a:schemeClr val="tx2"/>
                </a:solidFill>
              </a:rPr>
              <a:t>6. Ils vont attendre un siècle ?</a:t>
            </a:r>
          </a:p>
        </p:txBody>
      </p:sp>
      <p:sp>
        <p:nvSpPr>
          <p:cNvPr id="20" name="Text Placeholder 1">
            <a:extLst>
              <a:ext uri="{FF2B5EF4-FFF2-40B4-BE49-F238E27FC236}">
                <a16:creationId xmlns:a16="http://schemas.microsoft.com/office/drawing/2014/main" id="{0052B816-BF28-4142-6D88-5FAC54814FB2}"/>
              </a:ext>
            </a:extLst>
          </p:cNvPr>
          <p:cNvSpPr txBox="1">
            <a:spLocks/>
          </p:cNvSpPr>
          <p:nvPr/>
        </p:nvSpPr>
        <p:spPr>
          <a:xfrm>
            <a:off x="0" y="3569103"/>
            <a:ext cx="12192000" cy="468000"/>
          </a:xfrm>
          <a:prstGeom prst="rect">
            <a:avLst/>
          </a:prstGeom>
          <a:solidFill>
            <a:schemeClr val="accent6"/>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200" b="1" dirty="0">
                <a:solidFill>
                  <a:schemeClr val="tx2"/>
                </a:solidFill>
              </a:rPr>
              <a:t>7. Tu tiens un plan de la ville ?</a:t>
            </a:r>
          </a:p>
        </p:txBody>
      </p:sp>
      <p:sp>
        <p:nvSpPr>
          <p:cNvPr id="5" name="Text Placeholder 1">
            <a:extLst>
              <a:ext uri="{FF2B5EF4-FFF2-40B4-BE49-F238E27FC236}">
                <a16:creationId xmlns:a16="http://schemas.microsoft.com/office/drawing/2014/main" id="{F86B0507-DA98-F429-FB5C-12A43A920716}"/>
              </a:ext>
            </a:extLst>
          </p:cNvPr>
          <p:cNvSpPr txBox="1">
            <a:spLocks/>
          </p:cNvSpPr>
          <p:nvPr/>
        </p:nvSpPr>
        <p:spPr>
          <a:xfrm>
            <a:off x="0" y="4041624"/>
            <a:ext cx="12192000" cy="468000"/>
          </a:xfrm>
          <a:prstGeom prst="rect">
            <a:avLst/>
          </a:prstGeom>
          <a:solidFill>
            <a:schemeClr val="accent6"/>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200" b="1" dirty="0">
                <a:solidFill>
                  <a:schemeClr val="tx2"/>
                </a:solidFill>
              </a:rPr>
              <a:t>8. Doit-il payer un impôt pour son véhicule ?</a:t>
            </a:r>
          </a:p>
        </p:txBody>
      </p:sp>
      <p:sp>
        <p:nvSpPr>
          <p:cNvPr id="22" name="Text Placeholder 1">
            <a:extLst>
              <a:ext uri="{FF2B5EF4-FFF2-40B4-BE49-F238E27FC236}">
                <a16:creationId xmlns:a16="http://schemas.microsoft.com/office/drawing/2014/main" id="{5CEF1F5B-5CA5-B622-3FFE-37A7A57266CC}"/>
              </a:ext>
            </a:extLst>
          </p:cNvPr>
          <p:cNvSpPr txBox="1">
            <a:spLocks/>
          </p:cNvSpPr>
          <p:nvPr/>
        </p:nvSpPr>
        <p:spPr>
          <a:xfrm>
            <a:off x="0" y="4506450"/>
            <a:ext cx="12192000" cy="468000"/>
          </a:xfrm>
          <a:prstGeom prst="rect">
            <a:avLst/>
          </a:prstGeom>
          <a:solidFill>
            <a:schemeClr val="accent6"/>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200" b="1" dirty="0">
                <a:solidFill>
                  <a:schemeClr val="tx2"/>
                </a:solidFill>
              </a:rPr>
              <a:t>9. Est-ce que la population de la Métropole est raciste ?</a:t>
            </a:r>
          </a:p>
        </p:txBody>
      </p:sp>
      <p:sp>
        <p:nvSpPr>
          <p:cNvPr id="7" name="Text Placeholder 1">
            <a:extLst>
              <a:ext uri="{FF2B5EF4-FFF2-40B4-BE49-F238E27FC236}">
                <a16:creationId xmlns:a16="http://schemas.microsoft.com/office/drawing/2014/main" id="{3839762E-8989-2BDC-9E71-0B5BD0BAD8D0}"/>
              </a:ext>
            </a:extLst>
          </p:cNvPr>
          <p:cNvSpPr txBox="1">
            <a:spLocks/>
          </p:cNvSpPr>
          <p:nvPr/>
        </p:nvSpPr>
        <p:spPr>
          <a:xfrm>
            <a:off x="0" y="4973316"/>
            <a:ext cx="12192000" cy="468000"/>
          </a:xfrm>
          <a:prstGeom prst="rect">
            <a:avLst/>
          </a:prstGeom>
          <a:solidFill>
            <a:schemeClr val="accent6"/>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200" b="1" dirty="0">
                <a:solidFill>
                  <a:schemeClr val="tx2"/>
                </a:solidFill>
              </a:rPr>
              <a:t>10. La situation est inquiétante ?</a:t>
            </a:r>
          </a:p>
        </p:txBody>
      </p:sp>
      <p:sp>
        <p:nvSpPr>
          <p:cNvPr id="2" name="Text Placeholder 1">
            <a:extLst>
              <a:ext uri="{FF2B5EF4-FFF2-40B4-BE49-F238E27FC236}">
                <a16:creationId xmlns:a16="http://schemas.microsoft.com/office/drawing/2014/main" id="{A61BACFD-7E1E-A60F-F9C7-813FC9092099}"/>
              </a:ext>
            </a:extLst>
          </p:cNvPr>
          <p:cNvSpPr>
            <a:spLocks noGrp="1"/>
          </p:cNvSpPr>
          <p:nvPr>
            <p:ph type="body" sz="quarter" idx="10"/>
          </p:nvPr>
        </p:nvSpPr>
        <p:spPr>
          <a:xfrm>
            <a:off x="4610955" y="213557"/>
            <a:ext cx="4108501" cy="482233"/>
          </a:xfrm>
        </p:spPr>
        <p:txBody>
          <a:bodyPr>
            <a:noAutofit/>
          </a:bodyPr>
          <a:lstStyle/>
          <a:p>
            <a:r>
              <a:rPr lang="fr-FR" sz="2000" dirty="0">
                <a:solidFill>
                  <a:schemeClr val="tx2"/>
                </a:solidFill>
                <a:latin typeface="+mn-lt"/>
              </a:rPr>
              <a:t>Traduis les phrases en français.</a:t>
            </a:r>
          </a:p>
        </p:txBody>
      </p:sp>
      <p:sp>
        <p:nvSpPr>
          <p:cNvPr id="26" name="Text Placeholder 1">
            <a:extLst>
              <a:ext uri="{FF2B5EF4-FFF2-40B4-BE49-F238E27FC236}">
                <a16:creationId xmlns:a16="http://schemas.microsoft.com/office/drawing/2014/main" id="{2489FF26-7BEC-349C-A902-248DD241D139}"/>
              </a:ext>
            </a:extLst>
          </p:cNvPr>
          <p:cNvSpPr txBox="1">
            <a:spLocks/>
          </p:cNvSpPr>
          <p:nvPr/>
        </p:nvSpPr>
        <p:spPr>
          <a:xfrm>
            <a:off x="0" y="5423335"/>
            <a:ext cx="12192000" cy="468000"/>
          </a:xfrm>
          <a:prstGeom prst="rect">
            <a:avLst/>
          </a:prstGeom>
          <a:solidFill>
            <a:schemeClr val="accent6"/>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200" b="1" dirty="0">
                <a:solidFill>
                  <a:schemeClr val="tx2"/>
                </a:solidFill>
              </a:rPr>
              <a:t>11. Envoie-t-elle un e-mail direct ?</a:t>
            </a:r>
          </a:p>
        </p:txBody>
      </p:sp>
      <p:sp>
        <p:nvSpPr>
          <p:cNvPr id="27" name="Text Placeholder 1">
            <a:extLst>
              <a:ext uri="{FF2B5EF4-FFF2-40B4-BE49-F238E27FC236}">
                <a16:creationId xmlns:a16="http://schemas.microsoft.com/office/drawing/2014/main" id="{3682F24B-0130-9003-E4AE-162A1B6FBBF8}"/>
              </a:ext>
            </a:extLst>
          </p:cNvPr>
          <p:cNvSpPr txBox="1">
            <a:spLocks/>
          </p:cNvSpPr>
          <p:nvPr/>
        </p:nvSpPr>
        <p:spPr>
          <a:xfrm>
            <a:off x="0" y="5890579"/>
            <a:ext cx="12192001" cy="468000"/>
          </a:xfrm>
          <a:prstGeom prst="rect">
            <a:avLst/>
          </a:prstGeom>
          <a:solidFill>
            <a:schemeClr val="accent6"/>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200" b="1" dirty="0">
                <a:solidFill>
                  <a:schemeClr val="tx2"/>
                </a:solidFill>
              </a:rPr>
              <a:t>12. Est-ce que l’ordinateur permet à Jacques de jouer pendant précisément une heure ?</a:t>
            </a:r>
          </a:p>
        </p:txBody>
      </p:sp>
      <p:sp>
        <p:nvSpPr>
          <p:cNvPr id="28" name="Rounded Rectangle 46">
            <a:extLst>
              <a:ext uri="{FF2B5EF4-FFF2-40B4-BE49-F238E27FC236}">
                <a16:creationId xmlns:a16="http://schemas.microsoft.com/office/drawing/2014/main" id="{A0CEB764-4AF6-99D9-6CDD-5D46D20705A5}"/>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écrire</a:t>
            </a:r>
          </a:p>
        </p:txBody>
      </p:sp>
    </p:spTree>
    <p:extLst>
      <p:ext uri="{BB962C8B-B14F-4D97-AF65-F5344CB8AC3E}">
        <p14:creationId xmlns:p14="http://schemas.microsoft.com/office/powerpoint/2010/main" val="3626513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P spid="5" grpId="0" animBg="1"/>
      <p:bldP spid="22" grpId="0" animBg="1"/>
      <p:bldP spid="7" grpId="0" animBg="1"/>
      <p:bldP spid="26" grpId="0" animBg="1"/>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FCA632-3AEC-0C8A-EE8A-F9381275EAC5}"/>
              </a:ext>
            </a:extLst>
          </p:cNvPr>
          <p:cNvSpPr>
            <a:spLocks noGrp="1"/>
          </p:cNvSpPr>
          <p:nvPr>
            <p:ph type="body" sz="quarter" idx="12"/>
          </p:nvPr>
        </p:nvSpPr>
        <p:spPr>
          <a:xfrm>
            <a:off x="363537" y="4896981"/>
            <a:ext cx="4231611" cy="1154112"/>
          </a:xfrm>
        </p:spPr>
        <p:txBody>
          <a:bodyPr>
            <a:noAutofit/>
          </a:bodyPr>
          <a:lstStyle/>
          <a:p>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a:t>
            </a:r>
            <a:r>
              <a:rPr lang="en-GB" sz="1800" dirty="0"/>
              <a:t>Catherine Salkeld / Elin Glaves</a:t>
            </a:r>
          </a:p>
          <a:p>
            <a:r>
              <a:rPr lang="en-GB" sz="1800" dirty="0">
                <a:solidFill>
                  <a:prstClr val="white"/>
                </a:solidFill>
                <a:latin typeface="Century Gothic" panose="020B0502020202020204" pitchFamily="34" charset="0"/>
              </a:rPr>
              <a:t>Artwork by: Chloé Motard</a:t>
            </a:r>
            <a:endParaRPr lang="en-GB" sz="1800" dirty="0"/>
          </a:p>
          <a:p>
            <a:endParaRPr lang="en-GB" sz="1800" dirty="0"/>
          </a:p>
          <a:p>
            <a:r>
              <a:rPr lang="en-GB" sz="1800" dirty="0"/>
              <a:t>Date updated: 19/12/22</a:t>
            </a:r>
          </a:p>
          <a:p>
            <a:endParaRPr lang="fr-FR" sz="1800" dirty="0"/>
          </a:p>
        </p:txBody>
      </p:sp>
      <p:sp>
        <p:nvSpPr>
          <p:cNvPr id="3" name="Text Placeholder 2">
            <a:extLst>
              <a:ext uri="{FF2B5EF4-FFF2-40B4-BE49-F238E27FC236}">
                <a16:creationId xmlns:a16="http://schemas.microsoft.com/office/drawing/2014/main" id="{603878C4-A24B-ECD9-5B97-CB242BB26809}"/>
              </a:ext>
            </a:extLst>
          </p:cNvPr>
          <p:cNvSpPr>
            <a:spLocks noGrp="1"/>
          </p:cNvSpPr>
          <p:nvPr>
            <p:ph type="body" sz="quarter" idx="13"/>
          </p:nvPr>
        </p:nvSpPr>
        <p:spPr>
          <a:xfrm>
            <a:off x="363537" y="1953539"/>
            <a:ext cx="6997962" cy="1631325"/>
          </a:xfrm>
        </p:spPr>
        <p:txBody>
          <a:bodyPr>
            <a:noAutofit/>
          </a:bodyPr>
          <a:lstStyle/>
          <a:p>
            <a:r>
              <a:rPr lang="en-GB" sz="2000" dirty="0"/>
              <a:t>Negation</a:t>
            </a:r>
            <a:r>
              <a:rPr lang="fr-FR" sz="2000" dirty="0"/>
              <a:t>: </a:t>
            </a:r>
            <a:r>
              <a:rPr lang="fr-FR" sz="2000" i="1" dirty="0"/>
              <a:t>ne…pas</a:t>
            </a:r>
            <a:r>
              <a:rPr lang="fr-FR" sz="2000" dirty="0"/>
              <a:t> and </a:t>
            </a:r>
            <a:r>
              <a:rPr lang="fr-FR" sz="2000" i="1" dirty="0"/>
              <a:t>ne…jamais</a:t>
            </a:r>
            <a:endParaRPr lang="fr-FR" sz="2000" dirty="0"/>
          </a:p>
          <a:p>
            <a:r>
              <a:rPr lang="fr-FR" sz="2000" i="1" dirty="0"/>
              <a:t>jouer à/de </a:t>
            </a:r>
            <a:r>
              <a:rPr lang="en-GB" sz="2000" dirty="0"/>
              <a:t>with</a:t>
            </a:r>
            <a:r>
              <a:rPr lang="fr-FR" sz="2000" dirty="0"/>
              <a:t> </a:t>
            </a:r>
            <a:r>
              <a:rPr lang="en-GB" sz="2000" dirty="0"/>
              <a:t>sports</a:t>
            </a:r>
            <a:r>
              <a:rPr lang="fr-FR" sz="2000" dirty="0"/>
              <a:t> </a:t>
            </a:r>
            <a:r>
              <a:rPr lang="en-GB" sz="2000" dirty="0"/>
              <a:t>and</a:t>
            </a:r>
            <a:r>
              <a:rPr lang="fr-FR" sz="2000" dirty="0"/>
              <a:t> </a:t>
            </a:r>
            <a:r>
              <a:rPr lang="en-GB" sz="2000" dirty="0"/>
              <a:t>instruments</a:t>
            </a:r>
          </a:p>
          <a:p>
            <a:r>
              <a:rPr lang="en-GB" sz="2000" dirty="0"/>
              <a:t>Contraction of definite article after </a:t>
            </a:r>
            <a:r>
              <a:rPr lang="fr-FR" sz="2000" i="1" dirty="0"/>
              <a:t>de</a:t>
            </a:r>
            <a:r>
              <a:rPr lang="fr-FR" sz="2000" dirty="0"/>
              <a:t> (</a:t>
            </a:r>
            <a:r>
              <a:rPr lang="fr-FR" sz="2000" i="1" dirty="0"/>
              <a:t>du, de la, des</a:t>
            </a:r>
            <a:r>
              <a:rPr lang="fr-FR" sz="2000" dirty="0"/>
              <a:t>)</a:t>
            </a:r>
          </a:p>
          <a:p>
            <a:r>
              <a:rPr lang="fr-FR" sz="2000" dirty="0"/>
              <a:t>s-liaison, t-liaison</a:t>
            </a:r>
          </a:p>
        </p:txBody>
      </p:sp>
      <p:sp>
        <p:nvSpPr>
          <p:cNvPr id="4" name="Text Placeholder 3">
            <a:extLst>
              <a:ext uri="{FF2B5EF4-FFF2-40B4-BE49-F238E27FC236}">
                <a16:creationId xmlns:a16="http://schemas.microsoft.com/office/drawing/2014/main" id="{E74E561C-6D12-FFB1-9917-CA04AC9761F3}"/>
              </a:ext>
            </a:extLst>
          </p:cNvPr>
          <p:cNvSpPr>
            <a:spLocks noGrp="1"/>
          </p:cNvSpPr>
          <p:nvPr>
            <p:ph type="body" sz="quarter" idx="14"/>
          </p:nvPr>
        </p:nvSpPr>
        <p:spPr>
          <a:xfrm>
            <a:off x="363537" y="438830"/>
            <a:ext cx="7237412" cy="1551305"/>
          </a:xfrm>
        </p:spPr>
        <p:txBody>
          <a:bodyPr>
            <a:normAutofit/>
          </a:bodyPr>
          <a:lstStyle/>
          <a:p>
            <a:r>
              <a:rPr lang="fr-FR" sz="5400" dirty="0"/>
              <a:t>New situations</a:t>
            </a:r>
          </a:p>
          <a:p>
            <a:r>
              <a:rPr lang="en-GB" sz="3200" dirty="0"/>
              <a:t>Lesson two</a:t>
            </a:r>
          </a:p>
        </p:txBody>
      </p:sp>
      <p:sp>
        <p:nvSpPr>
          <p:cNvPr id="6" name="TextBox 5">
            <a:extLst>
              <a:ext uri="{FF2B5EF4-FFF2-40B4-BE49-F238E27FC236}">
                <a16:creationId xmlns:a16="http://schemas.microsoft.com/office/drawing/2014/main" id="{8804CADF-BE42-4529-6D6A-F3D3B0424D42}"/>
              </a:ext>
            </a:extLst>
          </p:cNvPr>
          <p:cNvSpPr txBox="1"/>
          <p:nvPr/>
        </p:nvSpPr>
        <p:spPr>
          <a:xfrm>
            <a:off x="363537" y="3825424"/>
            <a:ext cx="6097904" cy="830997"/>
          </a:xfrm>
          <a:prstGeom prst="rect">
            <a:avLst/>
          </a:prstGeom>
          <a:noFill/>
        </p:spPr>
        <p:txBody>
          <a:bodyPr wrap="square">
            <a:spAutoFit/>
          </a:bodyPr>
          <a:lstStyle/>
          <a:p>
            <a:pPr>
              <a:spcBef>
                <a:spcPct val="0"/>
              </a:spcBef>
              <a:buFontTx/>
              <a:buNone/>
              <a:defRPr/>
            </a:pPr>
            <a:r>
              <a:rPr lang="en-GB" sz="2400" b="1" dirty="0">
                <a:solidFill>
                  <a:prstClr val="white"/>
                </a:solidFill>
                <a:ea typeface="+mj-ea"/>
                <a:cs typeface="+mj-cs"/>
              </a:rPr>
              <a:t>Y10 French</a:t>
            </a:r>
          </a:p>
          <a:p>
            <a:pPr>
              <a:spcBef>
                <a:spcPct val="0"/>
              </a:spcBef>
              <a:buFontTx/>
              <a:buNone/>
              <a:defRPr/>
            </a:pPr>
            <a:r>
              <a:rPr lang="en-GB" sz="2400" dirty="0">
                <a:solidFill>
                  <a:prstClr val="white"/>
                </a:solidFill>
                <a:ea typeface="+mj-ea"/>
                <a:cs typeface="+mj-cs"/>
              </a:rPr>
              <a:t>Term 1.1 - Week 4 - Lesson 2</a:t>
            </a:r>
            <a:endParaRPr lang="en-GB" sz="2400" dirty="0"/>
          </a:p>
        </p:txBody>
      </p:sp>
    </p:spTree>
    <p:extLst>
      <p:ext uri="{BB962C8B-B14F-4D97-AF65-F5344CB8AC3E}">
        <p14:creationId xmlns:p14="http://schemas.microsoft.com/office/powerpoint/2010/main" val="1820938100"/>
      </p:ext>
    </p:extLst>
  </p:cSld>
  <p:clrMapOvr>
    <a:masterClrMapping/>
  </p:clrMapOvr>
</p:sld>
</file>

<file path=ppt/theme/theme1.xml><?xml version="1.0" encoding="utf-8"?>
<a:theme xmlns:a="http://schemas.openxmlformats.org/drawingml/2006/main" name="NCELP_German_2022">
  <a:themeElements>
    <a:clrScheme name="NCELP_French">
      <a:dk1>
        <a:srgbClr val="525050"/>
      </a:dk1>
      <a:lt1>
        <a:srgbClr val="FFFFFF"/>
      </a:lt1>
      <a:dk2>
        <a:srgbClr val="0055A4"/>
      </a:dk2>
      <a:lt2>
        <a:srgbClr val="FFFFFF"/>
      </a:lt2>
      <a:accent1>
        <a:srgbClr val="0060B8"/>
      </a:accent1>
      <a:accent2>
        <a:srgbClr val="EF4135"/>
      </a:accent2>
      <a:accent3>
        <a:srgbClr val="979595"/>
      </a:accent3>
      <a:accent4>
        <a:srgbClr val="2F9AFF"/>
      </a:accent4>
      <a:accent5>
        <a:srgbClr val="F7A59F"/>
      </a:accent5>
      <a:accent6>
        <a:srgbClr val="CCE7FE"/>
      </a:accent6>
      <a:hlink>
        <a:srgbClr val="00B0F0"/>
      </a:hlink>
      <a:folHlink>
        <a:srgbClr val="B87999"/>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French_Master_Template" id="{8527CCA5-71F5-40AF-9879-95464AC507DC}" vid="{BB1D041E-3947-48A9-8945-D40BC9A5972F}"/>
    </a:ext>
  </a:extLst>
</a:theme>
</file>

<file path=ppt/theme/theme2.xml><?xml version="1.0" encoding="utf-8"?>
<a:theme xmlns:a="http://schemas.openxmlformats.org/drawingml/2006/main" name="1_NCELP_German_2022">
  <a:themeElements>
    <a:clrScheme name="NCELP_French">
      <a:dk1>
        <a:srgbClr val="525050"/>
      </a:dk1>
      <a:lt1>
        <a:srgbClr val="FFFFFF"/>
      </a:lt1>
      <a:dk2>
        <a:srgbClr val="0055A4"/>
      </a:dk2>
      <a:lt2>
        <a:srgbClr val="FFFFFF"/>
      </a:lt2>
      <a:accent1>
        <a:srgbClr val="0060B8"/>
      </a:accent1>
      <a:accent2>
        <a:srgbClr val="EF4135"/>
      </a:accent2>
      <a:accent3>
        <a:srgbClr val="979595"/>
      </a:accent3>
      <a:accent4>
        <a:srgbClr val="2F9AFF"/>
      </a:accent4>
      <a:accent5>
        <a:srgbClr val="F7A59F"/>
      </a:accent5>
      <a:accent6>
        <a:srgbClr val="CCE7FE"/>
      </a:accent6>
      <a:hlink>
        <a:srgbClr val="00B0F0"/>
      </a:hlink>
      <a:folHlink>
        <a:srgbClr val="B87999"/>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NCELP_French_Powerpoint_Template (1).potx [Repaired]" id="{9D2EB38F-8002-48BD-8B60-40343EA6914B}" vid="{6223AEF6-A421-4372-8E34-946FFA74402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NCELP_French_Powerpoint_Template (2)</Template>
  <TotalTime>26</TotalTime>
  <Words>7346</Words>
  <Application>Microsoft Office PowerPoint</Application>
  <PresentationFormat>Widescreen</PresentationFormat>
  <Paragraphs>1007</Paragraphs>
  <Slides>31</Slides>
  <Notes>31</Notes>
  <HiddenSlides>0</HiddenSlides>
  <MMClips>0</MMClips>
  <ScaleCrop>false</ScaleCrop>
  <HeadingPairs>
    <vt:vector size="8" baseType="variant">
      <vt:variant>
        <vt:lpstr>Fonts Used</vt:lpstr>
      </vt:variant>
      <vt:variant>
        <vt:i4>3</vt:i4>
      </vt:variant>
      <vt:variant>
        <vt:lpstr>Theme</vt:lpstr>
      </vt:variant>
      <vt:variant>
        <vt:i4>2</vt:i4>
      </vt:variant>
      <vt:variant>
        <vt:lpstr>Embedded OLE Servers</vt:lpstr>
      </vt:variant>
      <vt:variant>
        <vt:i4>1</vt:i4>
      </vt:variant>
      <vt:variant>
        <vt:lpstr>Slide Titles</vt:lpstr>
      </vt:variant>
      <vt:variant>
        <vt:i4>31</vt:i4>
      </vt:variant>
    </vt:vector>
  </HeadingPairs>
  <TitlesOfParts>
    <vt:vector size="37" baseType="lpstr">
      <vt:lpstr>Arial</vt:lpstr>
      <vt:lpstr>Calibri</vt:lpstr>
      <vt:lpstr>Century Gothic</vt:lpstr>
      <vt:lpstr>NCELP_German_2022</vt:lpstr>
      <vt:lpstr>1_NCELP_German_2022</vt:lpstr>
      <vt:lpstr>Bitmap Image</vt:lpstr>
      <vt:lpstr>PowerPoint Presentation</vt:lpstr>
      <vt:lpstr>Les devoirs</vt:lpstr>
      <vt:lpstr>Asking yes/no questions: intonation</vt:lpstr>
      <vt:lpstr>Asking yes/no questions: inversion</vt:lpstr>
      <vt:lpstr>Le nouvel étudiant</vt:lpstr>
      <vt:lpstr>Le nouvel étudiant</vt:lpstr>
      <vt:lpstr>Est-ce que questions</vt:lpstr>
      <vt:lpstr>Les questions</vt:lpstr>
      <vt:lpstr>PowerPoint Presentation</vt:lpstr>
      <vt:lpstr>Liaison</vt:lpstr>
      <vt:lpstr>La liaison</vt:lpstr>
      <vt:lpstr>Vocabulaire</vt:lpstr>
      <vt:lpstr>Vocabulaire</vt:lpstr>
      <vt:lpstr>Negation</vt:lpstr>
      <vt:lpstr>Une nouvelle vie</vt:lpstr>
      <vt:lpstr>Une interview</vt:lpstr>
      <vt:lpstr>Une interview</vt:lpstr>
      <vt:lpstr>jouer à + sport</vt:lpstr>
      <vt:lpstr>jouer de + instrument</vt:lpstr>
      <vt:lpstr>Le temps libre</vt:lpstr>
      <vt:lpstr>PowerPoint Presentation</vt:lpstr>
      <vt:lpstr>e</vt:lpstr>
      <vt:lpstr>e</vt:lpstr>
      <vt:lpstr>[e] vs [é]</vt:lpstr>
      <vt:lpstr>Saying ‘nothing’ and ‘no one’</vt:lpstr>
      <vt:lpstr>Une nouvelle vie</vt:lpstr>
      <vt:lpstr>Une nouvelle vie</vt:lpstr>
      <vt:lpstr>Une nouvelle vie</vt:lpstr>
      <vt:lpstr>Une nouvelle vie</vt:lpstr>
      <vt:lpstr>La famille de Jean</vt:lpstr>
      <vt:lpstr>Une personne célèbre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Catherine Salkeld</dc:creator>
  <cp:lastModifiedBy>Elin Glaves</cp:lastModifiedBy>
  <cp:revision>514</cp:revision>
  <dcterms:created xsi:type="dcterms:W3CDTF">2022-09-27T00:10:55Z</dcterms:created>
  <dcterms:modified xsi:type="dcterms:W3CDTF">2023-02-27T11:43:58Z</dcterms:modified>
</cp:coreProperties>
</file>