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 id="2147483731" r:id="rId5"/>
  </p:sldMasterIdLst>
  <p:notesMasterIdLst>
    <p:notesMasterId r:id="rId32"/>
  </p:notesMasterIdLst>
  <p:sldIdLst>
    <p:sldId id="258" r:id="rId6"/>
    <p:sldId id="344" r:id="rId7"/>
    <p:sldId id="283" r:id="rId8"/>
    <p:sldId id="552" r:id="rId9"/>
    <p:sldId id="315" r:id="rId10"/>
    <p:sldId id="259" r:id="rId11"/>
    <p:sldId id="559" r:id="rId12"/>
    <p:sldId id="324" r:id="rId13"/>
    <p:sldId id="330" r:id="rId14"/>
    <p:sldId id="331" r:id="rId15"/>
    <p:sldId id="322" r:id="rId16"/>
    <p:sldId id="503" r:id="rId17"/>
    <p:sldId id="319" r:id="rId18"/>
    <p:sldId id="558" r:id="rId19"/>
    <p:sldId id="316" r:id="rId20"/>
    <p:sldId id="565" r:id="rId21"/>
    <p:sldId id="564" r:id="rId22"/>
    <p:sldId id="556" r:id="rId23"/>
    <p:sldId id="557" r:id="rId24"/>
    <p:sldId id="561" r:id="rId25"/>
    <p:sldId id="555" r:id="rId26"/>
    <p:sldId id="554" r:id="rId27"/>
    <p:sldId id="323" r:id="rId28"/>
    <p:sldId id="562" r:id="rId29"/>
    <p:sldId id="563" r:id="rId30"/>
    <p:sldId id="32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BF0D5"/>
    <a:srgbClr val="E87D1E"/>
    <a:srgbClr val="FEF8EE"/>
    <a:srgbClr val="DAA520"/>
    <a:srgbClr val="FFFFFF"/>
    <a:srgbClr val="104F75"/>
    <a:srgbClr val="EE600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1" autoAdjust="0"/>
    <p:restoredTop sz="94737" autoAdjust="0"/>
  </p:normalViewPr>
  <p:slideViewPr>
    <p:cSldViewPr snapToGrid="0">
      <p:cViewPr varScale="1">
        <p:scale>
          <a:sx n="78" d="100"/>
          <a:sy n="78" d="100"/>
        </p:scale>
        <p:origin x="778"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esources.ncelp.org/concern/resources/x346d6362?locale=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sz="1200" b="1" dirty="0">
                <a:solidFill>
                  <a:prstClr val="white"/>
                </a:solidFill>
              </a:rPr>
              <a:t>ç/soft c</a:t>
            </a:r>
            <a:r>
              <a:rPr lang="en-GB" b="1" dirty="0"/>
              <a:t>]</a:t>
            </a:r>
          </a:p>
          <a:p>
            <a:pPr algn="l"/>
            <a:r>
              <a:rPr lang="en-GB" b="0" dirty="0"/>
              <a:t>Introduction</a:t>
            </a:r>
            <a:r>
              <a:rPr lang="en-GB" b="0" baseline="0" dirty="0"/>
              <a:t> of</a:t>
            </a:r>
            <a:r>
              <a:rPr lang="en-GB" dirty="0"/>
              <a:t> </a:t>
            </a:r>
            <a:r>
              <a:rPr lang="en-GB" b="1" dirty="0"/>
              <a:t>v</a:t>
            </a:r>
            <a:r>
              <a:rPr lang="en-GB" sz="1200" b="1" dirty="0">
                <a:solidFill>
                  <a:prstClr val="white"/>
                </a:solidFill>
              </a:rPr>
              <a:t>erbs with à before an infinitive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9.3.1.4 (revisit Y7 and Y8 vocabulary 10/13) </a:t>
            </a:r>
            <a:r>
              <a:rPr lang="en-GB" dirty="0" err="1">
                <a:solidFill>
                  <a:srgbClr val="000000"/>
                </a:solidFill>
                <a:latin typeface="Century Gothic" panose="020B0502020202020204" pitchFamily="34" charset="0"/>
              </a:rPr>
              <a:t>anglais</a:t>
            </a:r>
            <a:r>
              <a:rPr lang="en-GB" dirty="0">
                <a:solidFill>
                  <a:srgbClr val="000000"/>
                </a:solidFill>
                <a:latin typeface="Century Gothic" panose="020B0502020202020204" pitchFamily="34" charset="0"/>
              </a:rPr>
              <a:t> [784], </a:t>
            </a:r>
            <a:r>
              <a:rPr lang="en-GB" dirty="0" err="1">
                <a:solidFill>
                  <a:srgbClr val="000000"/>
                </a:solidFill>
                <a:latin typeface="Century Gothic" panose="020B0502020202020204" pitchFamily="34" charset="0"/>
              </a:rPr>
              <a:t>français</a:t>
            </a:r>
            <a:r>
              <a:rPr lang="en-GB" dirty="0">
                <a:solidFill>
                  <a:srgbClr val="000000"/>
                </a:solidFill>
                <a:latin typeface="Century Gothic" panose="020B0502020202020204" pitchFamily="34" charset="0"/>
              </a:rPr>
              <a:t> [251], sage [2643], difficile [296], facile [822], prochain [380], social [301], grand [59], </a:t>
            </a:r>
            <a:r>
              <a:rPr lang="en-GB" dirty="0" err="1">
                <a:solidFill>
                  <a:srgbClr val="000000"/>
                </a:solidFill>
                <a:latin typeface="Century Gothic" panose="020B0502020202020204" pitchFamily="34" charset="0"/>
              </a:rPr>
              <a:t>ou</a:t>
            </a:r>
            <a:r>
              <a:rPr lang="en-GB" dirty="0">
                <a:solidFill>
                  <a:srgbClr val="000000"/>
                </a:solidFill>
                <a:latin typeface="Century Gothic" panose="020B0502020202020204" pitchFamily="34" charset="0"/>
              </a:rPr>
              <a:t> [33], </a:t>
            </a:r>
            <a:r>
              <a:rPr lang="en-GB" dirty="0" err="1">
                <a:solidFill>
                  <a:srgbClr val="000000"/>
                </a:solidFill>
                <a:latin typeface="Century Gothic" panose="020B0502020202020204" pitchFamily="34" charset="0"/>
              </a:rPr>
              <a:t>factrice</a:t>
            </a:r>
            <a:r>
              <a:rPr lang="en-GB" dirty="0">
                <a:solidFill>
                  <a:srgbClr val="000000"/>
                </a:solidFill>
                <a:latin typeface="Century Gothic" panose="020B0502020202020204" pitchFamily="34" charset="0"/>
              </a:rPr>
              <a:t> [1264], place [129], </a:t>
            </a:r>
            <a:r>
              <a:rPr lang="en-GB" dirty="0" err="1">
                <a:solidFill>
                  <a:srgbClr val="000000"/>
                </a:solidFill>
                <a:latin typeface="Century Gothic" panose="020B0502020202020204" pitchFamily="34" charset="0"/>
              </a:rPr>
              <a:t>recette</a:t>
            </a:r>
            <a:r>
              <a:rPr lang="en-GB" dirty="0">
                <a:solidFill>
                  <a:srgbClr val="000000"/>
                </a:solidFill>
                <a:latin typeface="Century Gothic" panose="020B0502020202020204" pitchFamily="34" charset="0"/>
              </a:rPr>
              <a:t> [1709], </a:t>
            </a:r>
            <a:r>
              <a:rPr lang="en-GB" dirty="0" err="1">
                <a:solidFill>
                  <a:srgbClr val="000000"/>
                </a:solidFill>
                <a:latin typeface="Century Gothic" panose="020B0502020202020204" pitchFamily="34" charset="0"/>
              </a:rPr>
              <a:t>décision</a:t>
            </a:r>
            <a:r>
              <a:rPr lang="en-GB" dirty="0">
                <a:solidFill>
                  <a:srgbClr val="000000"/>
                </a:solidFill>
                <a:latin typeface="Century Gothic" panose="020B0502020202020204" pitchFamily="34" charset="0"/>
              </a:rPr>
              <a:t> [370], </a:t>
            </a:r>
            <a:r>
              <a:rPr lang="en-GB" dirty="0" err="1">
                <a:solidFill>
                  <a:srgbClr val="000000"/>
                </a:solidFill>
                <a:latin typeface="Century Gothic" panose="020B0502020202020204" pitchFamily="34" charset="0"/>
              </a:rPr>
              <a:t>expérience</a:t>
            </a:r>
            <a:r>
              <a:rPr lang="en-GB" dirty="0">
                <a:solidFill>
                  <a:srgbClr val="000000"/>
                </a:solidFill>
                <a:latin typeface="Century Gothic" panose="020B0502020202020204" pitchFamily="34" charset="0"/>
              </a:rPr>
              <a:t> [679], devoirs [39], </a:t>
            </a:r>
            <a:r>
              <a:rPr lang="en-GB" dirty="0" err="1">
                <a:solidFill>
                  <a:srgbClr val="000000"/>
                </a:solidFill>
                <a:latin typeface="Century Gothic" panose="020B0502020202020204" pitchFamily="34" charset="0"/>
              </a:rPr>
              <a:t>chien</a:t>
            </a:r>
            <a:r>
              <a:rPr lang="en-GB" dirty="0">
                <a:solidFill>
                  <a:srgbClr val="000000"/>
                </a:solidFill>
                <a:latin typeface="Century Gothic" panose="020B0502020202020204" pitchFamily="34" charset="0"/>
              </a:rPr>
              <a:t> [1744], garçon [1599], silence [1281], bureau [273], </a:t>
            </a:r>
            <a:r>
              <a:rPr lang="en-GB" dirty="0" err="1">
                <a:solidFill>
                  <a:srgbClr val="000000"/>
                </a:solidFill>
                <a:latin typeface="Century Gothic" panose="020B0502020202020204" pitchFamily="34" charset="0"/>
              </a:rPr>
              <a:t>cinéma</a:t>
            </a:r>
            <a:r>
              <a:rPr lang="en-GB" dirty="0">
                <a:solidFill>
                  <a:srgbClr val="000000"/>
                </a:solidFill>
                <a:latin typeface="Century Gothic" panose="020B0502020202020204" pitchFamily="34" charset="0"/>
              </a:rPr>
              <a:t> [1623], avenir [471], </a:t>
            </a:r>
            <a:r>
              <a:rPr lang="en-GB" dirty="0" err="1">
                <a:solidFill>
                  <a:srgbClr val="000000"/>
                </a:solidFill>
                <a:latin typeface="Century Gothic" panose="020B0502020202020204" pitchFamily="34" charset="0"/>
              </a:rPr>
              <a:t>exercice</a:t>
            </a:r>
            <a:r>
              <a:rPr lang="en-GB" dirty="0">
                <a:solidFill>
                  <a:srgbClr val="000000"/>
                </a:solidFill>
                <a:latin typeface="Century Gothic" panose="020B0502020202020204" pitchFamily="34" charset="0"/>
              </a:rPr>
              <a:t> [1290], lycée [2816], </a:t>
            </a:r>
            <a:r>
              <a:rPr lang="en-GB" dirty="0" err="1">
                <a:solidFill>
                  <a:srgbClr val="000000"/>
                </a:solidFill>
                <a:latin typeface="Century Gothic" panose="020B0502020202020204" pitchFamily="34" charset="0"/>
              </a:rPr>
              <a:t>comprendre</a:t>
            </a:r>
            <a:r>
              <a:rPr lang="en-GB" dirty="0">
                <a:solidFill>
                  <a:srgbClr val="000000"/>
                </a:solidFill>
                <a:latin typeface="Century Gothic" panose="020B0502020202020204" pitchFamily="34" charset="0"/>
              </a:rPr>
              <a:t> [95], </a:t>
            </a:r>
            <a:r>
              <a:rPr lang="en-GB" dirty="0" err="1">
                <a:solidFill>
                  <a:srgbClr val="000000"/>
                </a:solidFill>
                <a:latin typeface="Century Gothic" panose="020B0502020202020204" pitchFamily="34" charset="0"/>
              </a:rPr>
              <a:t>devenir</a:t>
            </a:r>
            <a:r>
              <a:rPr lang="en-GB" dirty="0">
                <a:solidFill>
                  <a:srgbClr val="000000"/>
                </a:solidFill>
                <a:latin typeface="Century Gothic" panose="020B0502020202020204" pitchFamily="34" charset="0"/>
              </a:rPr>
              <a:t> [162], </a:t>
            </a:r>
            <a:r>
              <a:rPr lang="en-GB" dirty="0" err="1">
                <a:solidFill>
                  <a:srgbClr val="000000"/>
                </a:solidFill>
                <a:latin typeface="Century Gothic" panose="020B0502020202020204" pitchFamily="34" charset="0"/>
              </a:rPr>
              <a:t>revenir</a:t>
            </a:r>
            <a:r>
              <a:rPr lang="en-GB" dirty="0">
                <a:solidFill>
                  <a:srgbClr val="000000"/>
                </a:solidFill>
                <a:latin typeface="Century Gothic" panose="020B0502020202020204" pitchFamily="34" charset="0"/>
              </a:rPr>
              <a:t>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visual recognition of where a verb requires </a:t>
            </a:r>
            <a:r>
              <a:rPr lang="en-GB" sz="1200" i="1" dirty="0">
                <a:solidFill>
                  <a:srgbClr val="115076"/>
                </a:solidFill>
              </a:rPr>
              <a:t>à</a:t>
            </a:r>
            <a:r>
              <a:rPr lang="en-GB" sz="1200" dirty="0">
                <a:solidFill>
                  <a:srgbClr val="115076"/>
                </a:solidFill>
              </a:rPr>
              <a:t> before an infinitive</a:t>
            </a:r>
            <a:endParaRPr lang="en-US" b="1" dirty="0"/>
          </a:p>
          <a:p>
            <a:endParaRPr lang="en-US" b="1" dirty="0"/>
          </a:p>
          <a:p>
            <a:r>
              <a:rPr lang="en-US" b="1" dirty="0"/>
              <a:t>Procedure:</a:t>
            </a:r>
          </a:p>
          <a:p>
            <a:r>
              <a:rPr lang="en-US" b="0" dirty="0"/>
              <a:t>1. Students read sentences and choose the missing word based on whether there is an </a:t>
            </a:r>
            <a:r>
              <a:rPr lang="en-GB" sz="1200" i="1" dirty="0">
                <a:solidFill>
                  <a:srgbClr val="115076"/>
                </a:solidFill>
              </a:rPr>
              <a:t>à </a:t>
            </a:r>
            <a:r>
              <a:rPr lang="en-GB" sz="1200" i="0" dirty="0">
                <a:solidFill>
                  <a:srgbClr val="115076"/>
                </a:solidFill>
              </a:rPr>
              <a:t>in the sentence or not.</a:t>
            </a:r>
            <a:endParaRPr lang="en-US" b="0" dirty="0"/>
          </a:p>
          <a:p>
            <a:r>
              <a:rPr lang="en-US" b="0" dirty="0"/>
              <a:t>2. Click to reveal answers one by one.</a:t>
            </a:r>
          </a:p>
          <a:p>
            <a:r>
              <a:rPr lang="en-US" b="0" dirty="0"/>
              <a:t>3. Elicit English sentences from students orally.</a:t>
            </a:r>
          </a:p>
          <a:p>
            <a:endParaRPr lang="en-US" b="0" dirty="0"/>
          </a:p>
          <a:p>
            <a:r>
              <a:rPr lang="en-US" b="1" dirty="0"/>
              <a:t>English sentences:</a:t>
            </a:r>
          </a:p>
          <a:p>
            <a:pPr marL="228600" indent="-228600">
              <a:buAutoNum type="arabicPeriod"/>
            </a:pPr>
            <a:r>
              <a:rPr lang="en-US" b="0" dirty="0"/>
              <a:t>I am starting to do the homework.</a:t>
            </a:r>
          </a:p>
          <a:p>
            <a:pPr marL="228600" indent="-228600">
              <a:buAutoNum type="arabicPeriod"/>
            </a:pPr>
            <a:r>
              <a:rPr lang="en-US" b="0" dirty="0"/>
              <a:t>I want to understand English people.</a:t>
            </a:r>
          </a:p>
          <a:p>
            <a:pPr marL="228600" indent="-228600">
              <a:buAutoNum type="arabicPeriod"/>
            </a:pPr>
            <a:r>
              <a:rPr lang="en-US" b="0" dirty="0"/>
              <a:t>Amir will return early.</a:t>
            </a:r>
          </a:p>
          <a:p>
            <a:pPr marL="228600" indent="-228600">
              <a:buAutoNum type="arabicPeriod"/>
            </a:pPr>
            <a:r>
              <a:rPr lang="en-US" b="0" dirty="0"/>
              <a:t>My mum is helping to choose the dog.</a:t>
            </a:r>
          </a:p>
          <a:p>
            <a:pPr marL="228600" indent="-228600">
              <a:buAutoNum type="arabicPeriod"/>
            </a:pPr>
            <a:r>
              <a:rPr lang="en-US" b="0" dirty="0"/>
              <a:t>We are learning to speak with the French people at high school.</a:t>
            </a:r>
          </a:p>
          <a:p>
            <a:pPr marL="228600" indent="-228600">
              <a:buAutoNum type="arabicPeriod"/>
            </a:pPr>
            <a:r>
              <a:rPr lang="en-US" b="0" dirty="0"/>
              <a:t>I will help my dad.</a:t>
            </a:r>
          </a:p>
          <a:p>
            <a:pPr marL="228600" indent="-228600">
              <a:buAutoNum type="arabicPeriod"/>
            </a:pPr>
            <a:r>
              <a:rPr lang="en-US" b="0" dirty="0"/>
              <a:t>We are starting to do difficult exercise.</a:t>
            </a:r>
          </a:p>
          <a:p>
            <a:pPr marL="228600" indent="-228600">
              <a:buAutoNum type="arabicPeriod"/>
            </a:pPr>
            <a:r>
              <a:rPr lang="en-US" b="0" dirty="0"/>
              <a:t>We must go to the town square.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manquant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a:t>
            </a:r>
            <a:endParaRPr lang="en-US" b="1" dirty="0"/>
          </a:p>
          <a:p>
            <a:endParaRPr lang="en-US" b="1" dirty="0"/>
          </a:p>
          <a:p>
            <a:r>
              <a:rPr lang="en-US" b="1" dirty="0"/>
              <a:t>Aim: </a:t>
            </a:r>
            <a:r>
              <a:rPr lang="en-US" b="0" dirty="0"/>
              <a:t>translation into French of two-verb structure sentences </a:t>
            </a:r>
            <a:endParaRPr lang="en-US" b="1" dirty="0"/>
          </a:p>
          <a:p>
            <a:endParaRPr lang="en-US" b="1" dirty="0"/>
          </a:p>
          <a:p>
            <a:r>
              <a:rPr lang="en-US" b="1" dirty="0"/>
              <a:t>Procedure:</a:t>
            </a:r>
          </a:p>
          <a:p>
            <a:pPr marL="228600" indent="-228600">
              <a:buFont typeface="+mj-lt"/>
              <a:buAutoNum type="arabicPeriod"/>
            </a:pPr>
            <a:r>
              <a:rPr lang="en-US" b="0" dirty="0"/>
              <a:t>Students translate sentences from English to French.</a:t>
            </a:r>
          </a:p>
          <a:p>
            <a:pPr marL="228600" indent="-228600">
              <a:buFont typeface="+mj-lt"/>
              <a:buAutoNum type="arabicPeriod"/>
            </a:pPr>
            <a:r>
              <a:rPr lang="en-US" b="0" dirty="0"/>
              <a:t>Remind students that ‘to’ in English is not always </a:t>
            </a:r>
            <a:r>
              <a:rPr lang="en-US" sz="1200" i="1" dirty="0">
                <a:solidFill>
                  <a:srgbClr val="115076"/>
                </a:solidFill>
                <a:latin typeface="Century Gothic" panose="020B0502020202020204" pitchFamily="34" charset="0"/>
              </a:rPr>
              <a:t>à </a:t>
            </a:r>
            <a:r>
              <a:rPr lang="en-US" sz="1200" dirty="0">
                <a:solidFill>
                  <a:srgbClr val="115076"/>
                </a:solidFill>
              </a:rPr>
              <a:t>in French.</a:t>
            </a:r>
            <a:endParaRPr lang="en-US" b="0" dirty="0"/>
          </a:p>
          <a:p>
            <a:pPr marL="685800" lvl="1" indent="-228600">
              <a:buFont typeface="Arial" panose="020B0604020202020204" pitchFamily="34" charset="0"/>
              <a:buChar char="•"/>
            </a:pPr>
            <a:r>
              <a:rPr lang="en-US" b="0" dirty="0"/>
              <a:t>e.g. </a:t>
            </a:r>
            <a:r>
              <a:rPr lang="en-US" sz="1200" dirty="0">
                <a:solidFill>
                  <a:srgbClr val="115076"/>
                </a:solidFill>
              </a:rPr>
              <a:t>‘learn to’, ‘help to’ vs ‘going to’, ‘want to’, ‘have to’</a:t>
            </a:r>
          </a:p>
          <a:p>
            <a:pPr marL="228600" indent="-228600">
              <a:buFont typeface="+mj-lt"/>
              <a:buAutoNum type="arabicPeriod"/>
            </a:pPr>
            <a:r>
              <a:rPr lang="en-US" b="0" dirty="0"/>
              <a:t>Click to reveal answers one by one.</a:t>
            </a:r>
            <a:endParaRPr lang="en-US" b="1" dirty="0"/>
          </a:p>
          <a:p>
            <a:pPr marL="228600" indent="-228600">
              <a:buFont typeface="+mj-lt"/>
              <a:buAutoNum type="arabicPeriod"/>
            </a:pPr>
            <a:r>
              <a:rPr lang="en-US" b="0" dirty="0"/>
              <a:t>Highlight to students the different ways that ‘to’ is translated in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Consolidation of SSC </a:t>
            </a:r>
            <a:r>
              <a:rPr lang="en-GB" sz="1200" dirty="0">
                <a:solidFill>
                  <a:prstClr val="white"/>
                </a:solidFill>
              </a:rPr>
              <a:t>[</a:t>
            </a:r>
            <a:r>
              <a:rPr lang="en-GB" sz="1200" b="1" dirty="0">
                <a:solidFill>
                  <a:prstClr val="white"/>
                </a:solidFill>
              </a:rPr>
              <a:t>ç/soft c</a:t>
            </a:r>
            <a:r>
              <a:rPr lang="en-GB" sz="1200" dirty="0">
                <a:solidFill>
                  <a:prstClr val="white"/>
                </a:solidFill>
              </a:rPr>
              <a:t>]</a:t>
            </a:r>
          </a:p>
          <a:p>
            <a:pPr algn="l"/>
            <a:r>
              <a:rPr lang="en-GB" b="0" dirty="0"/>
              <a:t>Consolidation</a:t>
            </a:r>
            <a:r>
              <a:rPr lang="en-GB" b="0" baseline="0" dirty="0"/>
              <a:t> of</a:t>
            </a:r>
            <a:r>
              <a:rPr lang="en-GB" dirty="0"/>
              <a:t> </a:t>
            </a:r>
            <a:r>
              <a:rPr lang="en-GB" sz="1200" dirty="0" err="1">
                <a:solidFill>
                  <a:prstClr val="white"/>
                </a:solidFill>
              </a:rPr>
              <a:t>Quel</a:t>
            </a:r>
            <a:r>
              <a:rPr lang="en-GB" sz="1200" dirty="0">
                <a:solidFill>
                  <a:prstClr val="white"/>
                </a:solidFill>
              </a:rPr>
              <a:t>, </a:t>
            </a:r>
            <a:r>
              <a:rPr lang="en-GB" sz="1200" dirty="0" err="1">
                <a:solidFill>
                  <a:prstClr val="white"/>
                </a:solidFill>
              </a:rPr>
              <a:t>quels</a:t>
            </a:r>
            <a:r>
              <a:rPr lang="en-GB" sz="1200" dirty="0">
                <a:solidFill>
                  <a:prstClr val="white"/>
                </a:solidFill>
              </a:rPr>
              <a:t>, quelle, </a:t>
            </a:r>
            <a:r>
              <a:rPr lang="en-GB" sz="1200" dirty="0" err="1">
                <a:solidFill>
                  <a:prstClr val="white"/>
                </a:solidFill>
              </a:rPr>
              <a:t>quelles</a:t>
            </a:r>
            <a:endParaRPr lang="en-GB" sz="1200" dirty="0">
              <a:solidFill>
                <a:prstClr val="white"/>
              </a:solidFill>
            </a:endParaRPr>
          </a:p>
          <a:p>
            <a:pPr algn="l"/>
            <a:r>
              <a:rPr lang="en-GB" sz="1200" dirty="0">
                <a:solidFill>
                  <a:prstClr val="white"/>
                </a:solidFill>
              </a:rPr>
              <a:t>Consolidation of Ce, </a:t>
            </a:r>
            <a:r>
              <a:rPr lang="en-GB" sz="1200" dirty="0" err="1">
                <a:solidFill>
                  <a:prstClr val="white"/>
                </a:solidFill>
              </a:rPr>
              <a:t>cet</a:t>
            </a:r>
            <a:r>
              <a:rPr lang="en-GB" sz="1200" dirty="0">
                <a:solidFill>
                  <a:prstClr val="white"/>
                </a:solidFill>
              </a:rPr>
              <a:t>, </a:t>
            </a:r>
            <a:r>
              <a:rPr lang="en-GB" sz="1200" dirty="0" err="1">
                <a:solidFill>
                  <a:prstClr val="white"/>
                </a:solidFill>
              </a:rPr>
              <a:t>cette</a:t>
            </a:r>
            <a:r>
              <a:rPr lang="en-GB" sz="1200" dirty="0">
                <a:solidFill>
                  <a:prstClr val="white"/>
                </a:solidFill>
              </a:rPr>
              <a:t>, </a:t>
            </a:r>
            <a:r>
              <a:rPr lang="en-GB" sz="1200" dirty="0" err="1">
                <a:solidFill>
                  <a:prstClr val="white"/>
                </a:solidFill>
              </a:rPr>
              <a:t>ces</a:t>
            </a:r>
            <a:endParaRPr lang="en-GB" sz="1200" dirty="0">
              <a:solidFill>
                <a:prstClr val="white"/>
              </a:solidFill>
            </a:endParaRPr>
          </a:p>
          <a:p>
            <a:pPr algn="l"/>
            <a:r>
              <a:rPr lang="en-GB" sz="1200" dirty="0">
                <a:solidFill>
                  <a:prstClr val="white"/>
                </a:solidFill>
              </a:rPr>
              <a:t>Consolidation of verbs with à before an infinitive</a:t>
            </a:r>
          </a:p>
          <a:p>
            <a:pPr algn="l"/>
            <a:r>
              <a:rPr lang="en-GB" sz="1200" dirty="0">
                <a:solidFill>
                  <a:prstClr val="white"/>
                </a:solidFill>
              </a:rPr>
              <a:t>Introduction to verbs with de before an infinitive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9.3.1.4 (revisit Y7 and Y8 vocabulary 10/13) </a:t>
            </a:r>
            <a:r>
              <a:rPr lang="en-GB" dirty="0" err="1">
                <a:solidFill>
                  <a:srgbClr val="000000"/>
                </a:solidFill>
                <a:latin typeface="Century Gothic" panose="020B0502020202020204" pitchFamily="34" charset="0"/>
              </a:rPr>
              <a:t>anglais</a:t>
            </a:r>
            <a:r>
              <a:rPr lang="en-GB" dirty="0">
                <a:solidFill>
                  <a:srgbClr val="000000"/>
                </a:solidFill>
                <a:latin typeface="Century Gothic" panose="020B0502020202020204" pitchFamily="34" charset="0"/>
              </a:rPr>
              <a:t> [784], </a:t>
            </a:r>
            <a:r>
              <a:rPr lang="en-GB" dirty="0" err="1">
                <a:solidFill>
                  <a:srgbClr val="000000"/>
                </a:solidFill>
                <a:latin typeface="Century Gothic" panose="020B0502020202020204" pitchFamily="34" charset="0"/>
              </a:rPr>
              <a:t>français</a:t>
            </a:r>
            <a:r>
              <a:rPr lang="en-GB" dirty="0">
                <a:solidFill>
                  <a:srgbClr val="000000"/>
                </a:solidFill>
                <a:latin typeface="Century Gothic" panose="020B0502020202020204" pitchFamily="34" charset="0"/>
              </a:rPr>
              <a:t> [251], sage [2643], difficile [296], facile [822], prochain [380], social [301], grand [59], </a:t>
            </a:r>
            <a:r>
              <a:rPr lang="en-GB" dirty="0" err="1">
                <a:solidFill>
                  <a:srgbClr val="000000"/>
                </a:solidFill>
                <a:latin typeface="Century Gothic" panose="020B0502020202020204" pitchFamily="34" charset="0"/>
              </a:rPr>
              <a:t>ou</a:t>
            </a:r>
            <a:r>
              <a:rPr lang="en-GB" dirty="0">
                <a:solidFill>
                  <a:srgbClr val="000000"/>
                </a:solidFill>
                <a:latin typeface="Century Gothic" panose="020B0502020202020204" pitchFamily="34" charset="0"/>
              </a:rPr>
              <a:t> [33], </a:t>
            </a:r>
            <a:r>
              <a:rPr lang="en-GB" dirty="0" err="1">
                <a:solidFill>
                  <a:srgbClr val="000000"/>
                </a:solidFill>
                <a:latin typeface="Century Gothic" panose="020B0502020202020204" pitchFamily="34" charset="0"/>
              </a:rPr>
              <a:t>factrice</a:t>
            </a:r>
            <a:r>
              <a:rPr lang="en-GB" dirty="0">
                <a:solidFill>
                  <a:srgbClr val="000000"/>
                </a:solidFill>
                <a:latin typeface="Century Gothic" panose="020B0502020202020204" pitchFamily="34" charset="0"/>
              </a:rPr>
              <a:t> [1264], place [129], </a:t>
            </a:r>
            <a:r>
              <a:rPr lang="en-GB" dirty="0" err="1">
                <a:solidFill>
                  <a:srgbClr val="000000"/>
                </a:solidFill>
                <a:latin typeface="Century Gothic" panose="020B0502020202020204" pitchFamily="34" charset="0"/>
              </a:rPr>
              <a:t>recette</a:t>
            </a:r>
            <a:r>
              <a:rPr lang="en-GB" dirty="0">
                <a:solidFill>
                  <a:srgbClr val="000000"/>
                </a:solidFill>
                <a:latin typeface="Century Gothic" panose="020B0502020202020204" pitchFamily="34" charset="0"/>
              </a:rPr>
              <a:t> [1709], </a:t>
            </a:r>
            <a:r>
              <a:rPr lang="en-GB" dirty="0" err="1">
                <a:solidFill>
                  <a:srgbClr val="000000"/>
                </a:solidFill>
                <a:latin typeface="Century Gothic" panose="020B0502020202020204" pitchFamily="34" charset="0"/>
              </a:rPr>
              <a:t>décision</a:t>
            </a:r>
            <a:r>
              <a:rPr lang="en-GB" dirty="0">
                <a:solidFill>
                  <a:srgbClr val="000000"/>
                </a:solidFill>
                <a:latin typeface="Century Gothic" panose="020B0502020202020204" pitchFamily="34" charset="0"/>
              </a:rPr>
              <a:t> [370], </a:t>
            </a:r>
            <a:r>
              <a:rPr lang="en-GB" dirty="0" err="1">
                <a:solidFill>
                  <a:srgbClr val="000000"/>
                </a:solidFill>
                <a:latin typeface="Century Gothic" panose="020B0502020202020204" pitchFamily="34" charset="0"/>
              </a:rPr>
              <a:t>expérience</a:t>
            </a:r>
            <a:r>
              <a:rPr lang="en-GB" dirty="0">
                <a:solidFill>
                  <a:srgbClr val="000000"/>
                </a:solidFill>
                <a:latin typeface="Century Gothic" panose="020B0502020202020204" pitchFamily="34" charset="0"/>
              </a:rPr>
              <a:t> [679], devoirs [39], </a:t>
            </a:r>
            <a:r>
              <a:rPr lang="en-GB" dirty="0" err="1">
                <a:solidFill>
                  <a:srgbClr val="000000"/>
                </a:solidFill>
                <a:latin typeface="Century Gothic" panose="020B0502020202020204" pitchFamily="34" charset="0"/>
              </a:rPr>
              <a:t>chien</a:t>
            </a:r>
            <a:r>
              <a:rPr lang="en-GB" dirty="0">
                <a:solidFill>
                  <a:srgbClr val="000000"/>
                </a:solidFill>
                <a:latin typeface="Century Gothic" panose="020B0502020202020204" pitchFamily="34" charset="0"/>
              </a:rPr>
              <a:t> [1744], garçon [1599], silence [1281], bureau [273], </a:t>
            </a:r>
            <a:r>
              <a:rPr lang="en-GB" dirty="0" err="1">
                <a:solidFill>
                  <a:srgbClr val="000000"/>
                </a:solidFill>
                <a:latin typeface="Century Gothic" panose="020B0502020202020204" pitchFamily="34" charset="0"/>
              </a:rPr>
              <a:t>cinéma</a:t>
            </a:r>
            <a:r>
              <a:rPr lang="en-GB" dirty="0">
                <a:solidFill>
                  <a:srgbClr val="000000"/>
                </a:solidFill>
                <a:latin typeface="Century Gothic" panose="020B0502020202020204" pitchFamily="34" charset="0"/>
              </a:rPr>
              <a:t> [1623], avenir [471], </a:t>
            </a:r>
            <a:r>
              <a:rPr lang="en-GB" dirty="0" err="1">
                <a:solidFill>
                  <a:srgbClr val="000000"/>
                </a:solidFill>
                <a:latin typeface="Century Gothic" panose="020B0502020202020204" pitchFamily="34" charset="0"/>
              </a:rPr>
              <a:t>exercice</a:t>
            </a:r>
            <a:r>
              <a:rPr lang="en-GB" dirty="0">
                <a:solidFill>
                  <a:srgbClr val="000000"/>
                </a:solidFill>
                <a:latin typeface="Century Gothic" panose="020B0502020202020204" pitchFamily="34" charset="0"/>
              </a:rPr>
              <a:t> [1290], lycée [2816], </a:t>
            </a:r>
            <a:r>
              <a:rPr lang="en-GB" dirty="0" err="1">
                <a:solidFill>
                  <a:srgbClr val="000000"/>
                </a:solidFill>
                <a:latin typeface="Century Gothic" panose="020B0502020202020204" pitchFamily="34" charset="0"/>
              </a:rPr>
              <a:t>comprendre</a:t>
            </a:r>
            <a:r>
              <a:rPr lang="en-GB" dirty="0">
                <a:solidFill>
                  <a:srgbClr val="000000"/>
                </a:solidFill>
                <a:latin typeface="Century Gothic" panose="020B0502020202020204" pitchFamily="34" charset="0"/>
              </a:rPr>
              <a:t> [95], </a:t>
            </a:r>
            <a:r>
              <a:rPr lang="en-GB" dirty="0" err="1">
                <a:solidFill>
                  <a:srgbClr val="000000"/>
                </a:solidFill>
                <a:latin typeface="Century Gothic" panose="020B0502020202020204" pitchFamily="34" charset="0"/>
              </a:rPr>
              <a:t>devenir</a:t>
            </a:r>
            <a:r>
              <a:rPr lang="en-GB" dirty="0">
                <a:solidFill>
                  <a:srgbClr val="000000"/>
                </a:solidFill>
                <a:latin typeface="Century Gothic" panose="020B0502020202020204" pitchFamily="34" charset="0"/>
              </a:rPr>
              <a:t> [162], </a:t>
            </a:r>
            <a:r>
              <a:rPr lang="en-GB" dirty="0" err="1">
                <a:solidFill>
                  <a:srgbClr val="000000"/>
                </a:solidFill>
                <a:latin typeface="Century Gothic" panose="020B0502020202020204" pitchFamily="34" charset="0"/>
              </a:rPr>
              <a:t>revenir</a:t>
            </a:r>
            <a:r>
              <a:rPr lang="en-GB" dirty="0">
                <a:solidFill>
                  <a:srgbClr val="000000"/>
                </a:solidFill>
                <a:latin typeface="Century Gothic" panose="020B0502020202020204" pitchFamily="34" charset="0"/>
              </a:rPr>
              <a:t>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 [2 slides}</a:t>
            </a:r>
            <a:endParaRPr lang="en-US" b="1" dirty="0"/>
          </a:p>
          <a:p>
            <a:endParaRPr lang="en-US" b="1" dirty="0"/>
          </a:p>
          <a:p>
            <a:r>
              <a:rPr lang="en-US" b="1" dirty="0"/>
              <a:t>Aim: </a:t>
            </a:r>
            <a:r>
              <a:rPr lang="en-US" b="0" dirty="0"/>
              <a:t>vocab production from picture clues</a:t>
            </a:r>
            <a:endParaRPr lang="en-US" b="1" dirty="0"/>
          </a:p>
          <a:p>
            <a:endParaRPr lang="en-US" b="1" dirty="0"/>
          </a:p>
          <a:p>
            <a:r>
              <a:rPr lang="en-US" b="1" dirty="0"/>
              <a:t>Procedure:</a:t>
            </a:r>
          </a:p>
          <a:p>
            <a:r>
              <a:rPr lang="en-US" b="0" dirty="0"/>
              <a:t>1. Students work in pairs to identify revisited vocab from pictorial clues on the slide.</a:t>
            </a:r>
          </a:p>
          <a:p>
            <a:r>
              <a:rPr lang="en-US" b="0" dirty="0"/>
              <a:t>2. Click to reveal answers from top left to right.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Procedure:</a:t>
            </a:r>
          </a:p>
          <a:p>
            <a:r>
              <a:rPr lang="en-US" b="0" dirty="0"/>
              <a:t>1. Students work in pairs to identify revisited vocab from pictorial clues on the slide.</a:t>
            </a:r>
          </a:p>
          <a:p>
            <a:r>
              <a:rPr lang="en-US" b="0" dirty="0"/>
              <a:t>2. Click to reveal answers from top left to right.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95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8 minutes [3 slides]</a:t>
            </a:r>
            <a:endParaRPr lang="en-US" b="1" dirty="0"/>
          </a:p>
          <a:p>
            <a:endParaRPr lang="en-US" b="1" dirty="0"/>
          </a:p>
          <a:p>
            <a:r>
              <a:rPr lang="en-US" b="1" dirty="0"/>
              <a:t>Aim: </a:t>
            </a:r>
            <a:r>
              <a:rPr lang="en-US" b="0" dirty="0"/>
              <a:t>demonstrate understanding of revisited vocabulary in written context</a:t>
            </a:r>
            <a:endParaRPr lang="en-US" b="1" dirty="0"/>
          </a:p>
          <a:p>
            <a:endParaRPr lang="en-US" b="1" dirty="0"/>
          </a:p>
          <a:p>
            <a:r>
              <a:rPr lang="en-US" b="1" dirty="0"/>
              <a:t>Procedure:</a:t>
            </a:r>
          </a:p>
          <a:p>
            <a:pPr marL="228600" indent="-228600">
              <a:buAutoNum type="arabicPeriod"/>
            </a:pPr>
            <a:r>
              <a:rPr lang="en-US" b="0" dirty="0"/>
              <a:t>Students read text and make notes for up to 5 minutes.</a:t>
            </a:r>
          </a:p>
          <a:p>
            <a:pPr marL="228600" indent="-228600">
              <a:buAutoNum type="arabicPeriod"/>
            </a:pPr>
            <a:r>
              <a:rPr lang="en-US" b="0" dirty="0"/>
              <a:t>True/False questions on following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adulte</a:t>
            </a:r>
            <a:r>
              <a:rPr lang="en-GB" baseline="0" dirty="0"/>
              <a:t> [1580]</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incroyable</a:t>
            </a:r>
            <a:r>
              <a:rPr lang="en-GB" baseline="0" dirty="0"/>
              <a:t> [2231], </a:t>
            </a:r>
            <a:r>
              <a:rPr lang="en-GB" baseline="0" dirty="0" err="1"/>
              <a:t>rencontrer</a:t>
            </a:r>
            <a:r>
              <a:rPr lang="en-GB" baseline="0" dirty="0"/>
              <a:t> [329]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710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Procedure:</a:t>
            </a:r>
          </a:p>
          <a:p>
            <a:pPr marL="228600" indent="-228600">
              <a:buAutoNum type="arabicPeriod"/>
            </a:pPr>
            <a:r>
              <a:rPr lang="en-US" b="0" dirty="0"/>
              <a:t>Students attempt to answer questions based on their notes.</a:t>
            </a:r>
          </a:p>
          <a:p>
            <a:pPr marL="228600" indent="-228600">
              <a:buAutoNum type="arabicPeriod"/>
            </a:pPr>
            <a:r>
              <a:rPr lang="en-US" b="0" dirty="0"/>
              <a:t>Click left arrow to refer back to previous slide with full text.</a:t>
            </a:r>
          </a:p>
          <a:p>
            <a:pPr marL="228600" indent="-228600">
              <a:buAutoNum type="arabicPeriod"/>
            </a:pPr>
            <a:r>
              <a:rPr lang="en-US" b="0" dirty="0"/>
              <a:t>Click right arrow to bring up answers one by one. (false cross followed by corrected sentence in English)</a:t>
            </a:r>
          </a:p>
          <a:p>
            <a:pPr marL="228600" indent="-228600">
              <a:buAutoNum type="arabicPeriod"/>
            </a:pPr>
            <a:r>
              <a:rPr lang="en-US" b="0" dirty="0"/>
              <a:t>Refer back to previous slide to highlight where answers come from in the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770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3/3</a:t>
            </a:r>
          </a:p>
          <a:p>
            <a:endParaRPr lang="en-US" b="1" dirty="0"/>
          </a:p>
          <a:p>
            <a:r>
              <a:rPr lang="en-US" b="1" dirty="0"/>
              <a:t>Procedure:</a:t>
            </a:r>
          </a:p>
          <a:p>
            <a:pPr marL="228600" indent="-228600">
              <a:buAutoNum type="arabicPeriod"/>
            </a:pPr>
            <a:r>
              <a:rPr lang="en-US" b="0" dirty="0"/>
              <a:t>Click to highlight relevant sentences </a:t>
            </a:r>
          </a:p>
          <a:p>
            <a:pPr marL="228600" indent="-228600">
              <a:buAutoNum type="arabicPeriod"/>
            </a:pPr>
            <a:r>
              <a:rPr lang="en-US" b="0" dirty="0"/>
              <a:t>If sentence is blue, click again to reveal corrected English statement.</a:t>
            </a:r>
          </a:p>
          <a:p>
            <a:pPr marL="228600" indent="-228600">
              <a:buAutoNum type="arabicPeriod"/>
            </a:pPr>
            <a:r>
              <a:rPr lang="en-US" b="0" dirty="0"/>
              <a:t>If statement is orange, English statement from previous slide is correct.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03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revise use of interrogative and demonstrative adjectives</a:t>
            </a:r>
            <a:endParaRPr lang="en-US" b="1" dirty="0"/>
          </a:p>
          <a:p>
            <a:endParaRPr lang="en-US" b="1" dirty="0"/>
          </a:p>
          <a:p>
            <a:r>
              <a:rPr lang="en-US" b="1" dirty="0"/>
              <a:t>Procedure:</a:t>
            </a:r>
          </a:p>
          <a:p>
            <a:r>
              <a:rPr lang="en-US" b="0" dirty="0"/>
              <a:t>1. Click to bring up information.</a:t>
            </a:r>
          </a:p>
          <a:p>
            <a:r>
              <a:rPr lang="en-US" b="0" dirty="0"/>
              <a:t>2. Check understanding at each step.</a:t>
            </a:r>
          </a:p>
          <a:p>
            <a:r>
              <a:rPr lang="en-US" b="0" dirty="0"/>
              <a:t>3. Click to bring up practice words.</a:t>
            </a:r>
          </a:p>
          <a:p>
            <a:r>
              <a:rPr lang="en-US" b="0" dirty="0"/>
              <a:t>4. </a:t>
            </a:r>
            <a:r>
              <a:rPr lang="en-GB" b="0" dirty="0"/>
              <a:t>Click to bring up answers one by one.</a:t>
            </a:r>
          </a:p>
          <a:p>
            <a:r>
              <a:rPr lang="en-GB" sz="1200" b="0" kern="1200" dirty="0">
                <a:solidFill>
                  <a:schemeClr val="tx1"/>
                </a:solidFill>
                <a:effectLst/>
                <a:latin typeface="Century Gothic" panose="020B0502020202020204" pitchFamily="34" charset="0"/>
                <a:ea typeface="+mn-ea"/>
                <a:cs typeface="+mn-cs"/>
              </a:rPr>
              <a:t>5. Click to bring up reminder box about ‘</a:t>
            </a:r>
            <a:r>
              <a:rPr lang="en-GB" sz="1200" b="0" kern="1200" dirty="0" err="1">
                <a:solidFill>
                  <a:schemeClr val="tx1"/>
                </a:solidFill>
                <a:effectLst/>
                <a:latin typeface="Century Gothic" panose="020B0502020202020204" pitchFamily="34" charset="0"/>
                <a:ea typeface="+mn-ea"/>
                <a:cs typeface="+mn-cs"/>
              </a:rPr>
              <a:t>ce</a:t>
            </a:r>
            <a:r>
              <a:rPr lang="en-GB" sz="1200" b="0" kern="1200" dirty="0">
                <a:solidFill>
                  <a:schemeClr val="tx1"/>
                </a:solidFill>
                <a:effectLst/>
                <a:latin typeface="Century Gothic" panose="020B0502020202020204" pitchFamily="34" charset="0"/>
                <a:ea typeface="+mn-ea"/>
                <a:cs typeface="+mn-cs"/>
              </a:rPr>
              <a:t>’ being used for ‘this’ and ‘that’ in French.</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599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err="1"/>
              <a:t>recognise</a:t>
            </a:r>
            <a:r>
              <a:rPr lang="en-US" b="0" dirty="0"/>
              <a:t> nouns to match demonstrative and interrogative adjectives</a:t>
            </a:r>
            <a:endParaRPr lang="en-US" b="1" dirty="0"/>
          </a:p>
          <a:p>
            <a:endParaRPr lang="en-US" b="1" dirty="0"/>
          </a:p>
          <a:p>
            <a:r>
              <a:rPr lang="en-US" b="1" dirty="0"/>
              <a:t>Procedure:</a:t>
            </a:r>
          </a:p>
          <a:p>
            <a:r>
              <a:rPr lang="en-US" b="0" dirty="0"/>
              <a:t>1. Students read text and choose the relevant noun based on the number and gender of the demonstrative/interrogative adjective.</a:t>
            </a:r>
          </a:p>
          <a:p>
            <a:r>
              <a:rPr lang="en-US" b="0" dirty="0"/>
              <a:t>2. Click to reveal answers one by one.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(1 is the most frequent word in French): </a:t>
            </a:r>
            <a:br>
              <a:rPr lang="en-GB" baseline="0" dirty="0"/>
            </a:br>
            <a:r>
              <a:rPr lang="en-GB" baseline="0" dirty="0"/>
              <a:t>surprise [1815]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quelque</a:t>
            </a:r>
            <a:r>
              <a:rPr lang="en-GB" baseline="0" dirty="0"/>
              <a:t> [70]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a:t>
            </a:r>
            <a:r>
              <a:rPr lang="de-DE" sz="1200" b="0" i="0" kern="1200">
                <a:solidFill>
                  <a:schemeClr val="tx1"/>
                </a:solidFill>
                <a:effectLst/>
                <a:latin typeface="Century Gothic" panose="020B0502020202020204" pitchFamily="34" charset="0"/>
                <a:ea typeface="+mn-ea"/>
                <a:cs typeface="+mn-cs"/>
              </a:rPr>
              <a:t>: </a:t>
            </a:r>
            <a:r>
              <a:rPr lang="en-GB" sz="1200" kern="1200">
                <a:solidFill>
                  <a:schemeClr val="tx1"/>
                </a:solidFill>
                <a:effectLst/>
                <a:latin typeface="Century Gothic" panose="020B0502020202020204" pitchFamily="34" charset="0"/>
                <a:ea typeface="+mn-ea"/>
                <a:cs typeface="+mn-cs"/>
              </a:rPr>
              <a:t>Lonsdale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06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introduce</a:t>
            </a:r>
            <a:r>
              <a:rPr lang="en-US" b="1" dirty="0"/>
              <a:t> </a:t>
            </a:r>
            <a:r>
              <a:rPr lang="en-US" sz="1200" dirty="0">
                <a:solidFill>
                  <a:schemeClr val="accent5">
                    <a:lumMod val="50000"/>
                  </a:schemeClr>
                </a:solidFill>
              </a:rPr>
              <a:t>verbs + de</a:t>
            </a:r>
            <a:r>
              <a:rPr lang="en-US" sz="1200" dirty="0">
                <a:solidFill>
                  <a:schemeClr val="accent5">
                    <a:lumMod val="50000"/>
                  </a:schemeClr>
                </a:solidFill>
                <a:latin typeface="Century Gothic" panose="020B0502020202020204" pitchFamily="34" charset="0"/>
              </a:rPr>
              <a:t> + (optional noun) + infinitive </a:t>
            </a:r>
            <a:endParaRPr lang="en-US" b="1" dirty="0"/>
          </a:p>
          <a:p>
            <a:endParaRPr lang="en-US" b="1" dirty="0"/>
          </a:p>
          <a:p>
            <a:r>
              <a:rPr lang="en-US" b="1" dirty="0"/>
              <a:t>Procedure:</a:t>
            </a:r>
          </a:p>
          <a:p>
            <a:r>
              <a:rPr lang="en-US" b="0" dirty="0"/>
              <a:t>1. Click to bring up information.</a:t>
            </a:r>
          </a:p>
          <a:p>
            <a:r>
              <a:rPr lang="en-US" b="0" dirty="0"/>
              <a:t>2. Check understanding at each stage.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430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a:t>
            </a:r>
            <a:r>
              <a:rPr lang="en-US" b="1" dirty="0"/>
              <a:t> </a:t>
            </a:r>
            <a:r>
              <a:rPr lang="en-US" b="0" dirty="0"/>
              <a:t>minutes</a:t>
            </a:r>
            <a:endParaRPr lang="en-US" b="1" dirty="0"/>
          </a:p>
          <a:p>
            <a:endParaRPr lang="en-US" b="1" dirty="0"/>
          </a:p>
          <a:p>
            <a:r>
              <a:rPr lang="en-US" b="1" dirty="0"/>
              <a:t>Aim: </a:t>
            </a:r>
            <a:r>
              <a:rPr lang="en-US" b="0" dirty="0" err="1"/>
              <a:t>recognise</a:t>
            </a:r>
            <a:r>
              <a:rPr lang="en-US" b="0" dirty="0"/>
              <a:t> verbs that go with </a:t>
            </a: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rPr>
              <a:t>à and de</a:t>
            </a:r>
            <a:endParaRPr lang="en-US" b="1" dirty="0"/>
          </a:p>
          <a:p>
            <a:endParaRPr lang="en-US" b="1" dirty="0"/>
          </a:p>
          <a:p>
            <a:r>
              <a:rPr lang="en-US" b="1" dirty="0"/>
              <a:t>Procedure:</a:t>
            </a:r>
          </a:p>
          <a:p>
            <a:r>
              <a:rPr lang="en-US" b="0" dirty="0"/>
              <a:t>1. Click audio buttons to hear sentences with verb beeped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choose which verb is missing based on whether they hear </a:t>
            </a: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rPr>
              <a:t>à or de.</a:t>
            </a:r>
            <a:endParaRPr lang="en-US" b="0" dirty="0"/>
          </a:p>
          <a:p>
            <a:r>
              <a:rPr lang="en-US" b="0" dirty="0"/>
              <a:t>3. Click to reveal answers one by one.</a:t>
            </a:r>
          </a:p>
          <a:p>
            <a:r>
              <a:rPr lang="en-US" b="0" dirty="0"/>
              <a:t>4. Click answer sentences to hear full audio.</a:t>
            </a:r>
          </a:p>
          <a:p>
            <a:r>
              <a:rPr lang="en-US" b="0" dirty="0"/>
              <a:t>5. Elicit English oral translations. </a:t>
            </a:r>
          </a:p>
          <a:p>
            <a:endParaRPr lang="en-US" b="0" dirty="0"/>
          </a:p>
          <a:p>
            <a:r>
              <a:rPr lang="en-US" b="1" dirty="0"/>
              <a:t>Transcript:</a:t>
            </a:r>
          </a:p>
          <a:p>
            <a:pPr marL="228600" indent="-228600">
              <a:buFont typeface="+mj-lt"/>
              <a:buAutoNum type="arabicPeriod"/>
            </a:pPr>
            <a:r>
              <a:rPr lang="en-US" b="0" dirty="0"/>
              <a:t>Je commence </a:t>
            </a:r>
            <a:r>
              <a:rPr lang="en-US" dirty="0">
                <a:solidFill>
                  <a:srgbClr val="115076"/>
                </a:solidFill>
                <a:latin typeface="Century Gothic" panose="020B0502020202020204" pitchFamily="34" charset="0"/>
              </a:rPr>
              <a:t>à </a:t>
            </a:r>
            <a:r>
              <a:rPr lang="en-US" dirty="0" err="1">
                <a:solidFill>
                  <a:srgbClr val="115076"/>
                </a:solidFill>
                <a:latin typeface="Century Gothic" panose="020B0502020202020204" pitchFamily="34" charset="0"/>
              </a:rPr>
              <a:t>apprendre</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l’italien</a:t>
            </a:r>
            <a:r>
              <a:rPr lang="en-US" dirty="0">
                <a:solidFill>
                  <a:srgbClr val="115076"/>
                </a:solidFill>
                <a:latin typeface="Century Gothic" panose="020B0502020202020204" pitchFamily="34" charset="0"/>
              </a:rPr>
              <a:t>.</a:t>
            </a:r>
          </a:p>
          <a:p>
            <a:pPr marL="228600" indent="-228600">
              <a:buFont typeface="+mj-lt"/>
              <a:buAutoNum type="arabicPeriod"/>
            </a:pPr>
            <a:r>
              <a:rPr lang="en-US" b="0" dirty="0">
                <a:solidFill>
                  <a:srgbClr val="115076"/>
                </a:solidFill>
                <a:latin typeface="Century Gothic" panose="020B0502020202020204" pitchFamily="34" charset="0"/>
              </a:rPr>
              <a:t>Nous </a:t>
            </a:r>
            <a:r>
              <a:rPr lang="en-US" b="0" dirty="0" err="1">
                <a:solidFill>
                  <a:srgbClr val="115076"/>
                </a:solidFill>
                <a:latin typeface="Century Gothic" panose="020B0502020202020204" pitchFamily="34" charset="0"/>
              </a:rPr>
              <a:t>choisissons</a:t>
            </a:r>
            <a:r>
              <a:rPr lang="en-US" b="0" dirty="0">
                <a:solidFill>
                  <a:srgbClr val="115076"/>
                </a:solidFill>
                <a:latin typeface="Century Gothic" panose="020B0502020202020204" pitchFamily="34" charset="0"/>
              </a:rPr>
              <a:t> de faire le ménage.</a:t>
            </a:r>
          </a:p>
          <a:p>
            <a:pPr marL="228600" indent="-228600">
              <a:buFont typeface="+mj-lt"/>
              <a:buAutoNum type="arabicPeriod"/>
            </a:pPr>
            <a:r>
              <a:rPr lang="en-US" b="0" dirty="0" err="1">
                <a:solidFill>
                  <a:srgbClr val="115076"/>
                </a:solidFill>
                <a:latin typeface="Century Gothic" panose="020B0502020202020204" pitchFamily="34" charset="0"/>
              </a:rPr>
              <a:t>J’attends</a:t>
            </a:r>
            <a:r>
              <a:rPr lang="en-US" b="0" dirty="0">
                <a:solidFill>
                  <a:srgbClr val="115076"/>
                </a:solidFill>
                <a:latin typeface="Century Gothic" panose="020B0502020202020204" pitchFamily="34" charset="0"/>
              </a:rPr>
              <a:t> de manger avec ma </a:t>
            </a:r>
            <a:r>
              <a:rPr lang="en-US" b="0" dirty="0" err="1">
                <a:solidFill>
                  <a:srgbClr val="115076"/>
                </a:solidFill>
                <a:latin typeface="Century Gothic" panose="020B0502020202020204" pitchFamily="34" charset="0"/>
              </a:rPr>
              <a:t>famille</a:t>
            </a:r>
            <a:r>
              <a:rPr lang="en-US" b="0" dirty="0">
                <a:solidFill>
                  <a:srgbClr val="115076"/>
                </a:solidFill>
                <a:latin typeface="Century Gothic" panose="020B0502020202020204" pitchFamily="34" charset="0"/>
              </a:rPr>
              <a:t>.</a:t>
            </a:r>
            <a:endParaRPr lang="en-US" dirty="0">
              <a:solidFill>
                <a:srgbClr val="115076"/>
              </a:solidFill>
              <a:latin typeface="Century Gothic" panose="020B0502020202020204" pitchFamily="34" charset="0"/>
            </a:endParaRPr>
          </a:p>
          <a:p>
            <a:pPr marL="228600" indent="-228600">
              <a:buFont typeface="+mj-lt"/>
              <a:buAutoNum type="arabicPeriod"/>
            </a:pPr>
            <a:r>
              <a:rPr lang="en-US" dirty="0">
                <a:solidFill>
                  <a:srgbClr val="115076"/>
                </a:solidFill>
                <a:latin typeface="Century Gothic" panose="020B0502020202020204" pitchFamily="34" charset="0"/>
              </a:rPr>
              <a:t>Elle attend de </a:t>
            </a:r>
            <a:r>
              <a:rPr lang="en-US" dirty="0" err="1">
                <a:solidFill>
                  <a:srgbClr val="115076"/>
                </a:solidFill>
                <a:latin typeface="Century Gothic" panose="020B0502020202020204" pitchFamily="34" charset="0"/>
              </a:rPr>
              <a:t>sortir</a:t>
            </a:r>
            <a:r>
              <a:rPr lang="en-US" dirty="0">
                <a:solidFill>
                  <a:srgbClr val="115076"/>
                </a:solidFill>
                <a:latin typeface="Century Gothic" panose="020B0502020202020204" pitchFamily="34" charset="0"/>
              </a:rPr>
              <a:t>.</a:t>
            </a:r>
          </a:p>
          <a:p>
            <a:pPr marL="228600" indent="-228600">
              <a:buFont typeface="+mj-lt"/>
              <a:buAutoNum type="arabicPeriod"/>
            </a:pPr>
            <a:r>
              <a:rPr lang="en-US" b="0" dirty="0">
                <a:solidFill>
                  <a:srgbClr val="115076"/>
                </a:solidFill>
                <a:latin typeface="Century Gothic" panose="020B0502020202020204" pitchFamily="34" charset="0"/>
              </a:rPr>
              <a:t>Il aide les enfants </a:t>
            </a:r>
            <a:r>
              <a:rPr lang="en-US" dirty="0">
                <a:solidFill>
                  <a:srgbClr val="115076"/>
                </a:solidFill>
                <a:latin typeface="Century Gothic" panose="020B0502020202020204" pitchFamily="34" charset="0"/>
              </a:rPr>
              <a:t>à </a:t>
            </a:r>
            <a:r>
              <a:rPr lang="en-US" dirty="0" err="1">
                <a:solidFill>
                  <a:srgbClr val="115076"/>
                </a:solidFill>
                <a:latin typeface="Century Gothic" panose="020B0502020202020204" pitchFamily="34" charset="0"/>
              </a:rPr>
              <a:t>jouer</a:t>
            </a:r>
            <a:r>
              <a:rPr lang="en-US" dirty="0">
                <a:solidFill>
                  <a:srgbClr val="115076"/>
                </a:solidFill>
                <a:latin typeface="Century Gothic" panose="020B0502020202020204" pitchFamily="34" charset="0"/>
              </a:rPr>
              <a:t> au foot.</a:t>
            </a:r>
          </a:p>
          <a:p>
            <a:pPr marL="228600" indent="-228600">
              <a:buFont typeface="+mj-lt"/>
              <a:buAutoNum type="arabicPeriod"/>
            </a:pPr>
            <a:r>
              <a:rPr lang="fr-FR" sz="1200" dirty="0">
                <a:solidFill>
                  <a:srgbClr val="E87D1E"/>
                </a:solidFill>
              </a:rPr>
              <a:t>Mon p</a:t>
            </a:r>
            <a:r>
              <a:rPr lang="fr-FR" sz="1200" dirty="0">
                <a:solidFill>
                  <a:srgbClr val="E87D1E"/>
                </a:solidFill>
                <a:latin typeface="Century Gothic" panose="020B0502020202020204" pitchFamily="34" charset="0"/>
              </a:rPr>
              <a:t>ère</a:t>
            </a:r>
            <a:r>
              <a:rPr lang="fr-FR" sz="1200" dirty="0">
                <a:solidFill>
                  <a:srgbClr val="E87D1E"/>
                </a:solidFill>
              </a:rPr>
              <a:t> </a:t>
            </a:r>
            <a:r>
              <a:rPr lang="en-US" dirty="0">
                <a:solidFill>
                  <a:srgbClr val="115076"/>
                </a:solidFill>
                <a:latin typeface="Century Gothic" panose="020B0502020202020204" pitchFamily="34" charset="0"/>
              </a:rPr>
              <a:t> commence à </a:t>
            </a:r>
            <a:r>
              <a:rPr lang="en-US" dirty="0" err="1">
                <a:solidFill>
                  <a:srgbClr val="115076"/>
                </a:solidFill>
                <a:latin typeface="Century Gothic" panose="020B0502020202020204" pitchFamily="34" charset="0"/>
              </a:rPr>
              <a:t>écrire</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une</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histoire</a:t>
            </a:r>
            <a:r>
              <a:rPr lang="en-US" dirty="0">
                <a:solidFill>
                  <a:srgbClr val="115076"/>
                </a:solidFill>
                <a:latin typeface="Century Gothic" panose="020B0502020202020204" pitchFamily="34" charset="0"/>
              </a:rPr>
              <a:t>.</a:t>
            </a:r>
          </a:p>
          <a:p>
            <a:pPr marL="228600" indent="-228600">
              <a:buFont typeface="+mj-lt"/>
              <a:buAutoNum type="arabicPeriod"/>
            </a:pPr>
            <a:r>
              <a:rPr lang="en-US" dirty="0">
                <a:solidFill>
                  <a:srgbClr val="115076"/>
                </a:solidFill>
                <a:latin typeface="Century Gothic" panose="020B0502020202020204" pitchFamily="34" charset="0"/>
              </a:rPr>
              <a:t>Mon </a:t>
            </a:r>
            <a:r>
              <a:rPr lang="en-US" dirty="0" err="1">
                <a:solidFill>
                  <a:srgbClr val="115076"/>
                </a:solidFill>
                <a:latin typeface="Century Gothic" panose="020B0502020202020204" pitchFamily="34" charset="0"/>
              </a:rPr>
              <a:t>ami</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apprend</a:t>
            </a:r>
            <a:r>
              <a:rPr lang="en-US" dirty="0">
                <a:solidFill>
                  <a:srgbClr val="115076"/>
                </a:solidFill>
                <a:latin typeface="Century Gothic" panose="020B0502020202020204" pitchFamily="34" charset="0"/>
              </a:rPr>
              <a:t> à </a:t>
            </a:r>
            <a:r>
              <a:rPr lang="en-US" dirty="0" err="1">
                <a:solidFill>
                  <a:srgbClr val="115076"/>
                </a:solidFill>
                <a:latin typeface="Century Gothic" panose="020B0502020202020204" pitchFamily="34" charset="0"/>
              </a:rPr>
              <a:t>gérer</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l’équipe</a:t>
            </a:r>
            <a:r>
              <a:rPr lang="en-US" dirty="0">
                <a:solidFill>
                  <a:srgbClr val="115076"/>
                </a:solidFill>
                <a:latin typeface="Century Gothic" panose="020B0502020202020204" pitchFamily="34" charset="0"/>
              </a:rPr>
              <a:t>.</a:t>
            </a:r>
          </a:p>
          <a:p>
            <a:pPr marL="228600" indent="-228600">
              <a:buFont typeface="+mj-lt"/>
              <a:buAutoNum type="arabicPeriod"/>
            </a:pPr>
            <a:r>
              <a:rPr lang="en-US" b="0" dirty="0">
                <a:solidFill>
                  <a:srgbClr val="115076"/>
                </a:solidFill>
                <a:latin typeface="Century Gothic" panose="020B0502020202020204" pitchFamily="34" charset="0"/>
              </a:rPr>
              <a:t>Je propose de </a:t>
            </a:r>
            <a:r>
              <a:rPr lang="en-US" b="0" dirty="0" err="1">
                <a:solidFill>
                  <a:srgbClr val="115076"/>
                </a:solidFill>
                <a:latin typeface="Century Gothic" panose="020B0502020202020204" pitchFamily="34" charset="0"/>
              </a:rPr>
              <a:t>visiter</a:t>
            </a:r>
            <a:r>
              <a:rPr lang="en-US" b="0" dirty="0">
                <a:solidFill>
                  <a:srgbClr val="115076"/>
                </a:solidFill>
                <a:latin typeface="Century Gothic" panose="020B0502020202020204" pitchFamily="34" charset="0"/>
              </a:rPr>
              <a:t> les </a:t>
            </a:r>
            <a:r>
              <a:rPr lang="en-US" b="0" dirty="0" err="1">
                <a:solidFill>
                  <a:srgbClr val="115076"/>
                </a:solidFill>
                <a:latin typeface="Century Gothic" panose="020B0502020202020204" pitchFamily="34" charset="0"/>
              </a:rPr>
              <a:t>musées</a:t>
            </a:r>
            <a:r>
              <a:rPr lang="en-US" b="0" dirty="0">
                <a:solidFill>
                  <a:srgbClr val="115076"/>
                </a:solidFill>
                <a:latin typeface="Century Gothic" panose="020B0502020202020204" pitchFamily="34" charset="0"/>
              </a:rPr>
              <a:t> </a:t>
            </a:r>
            <a:r>
              <a:rPr lang="en-US" b="0" dirty="0" err="1">
                <a:solidFill>
                  <a:srgbClr val="115076"/>
                </a:solidFill>
                <a:latin typeface="Century Gothic" panose="020B0502020202020204" pitchFamily="34" charset="0"/>
              </a:rPr>
              <a:t>ce</a:t>
            </a:r>
            <a:r>
              <a:rPr lang="en-US" b="0" dirty="0">
                <a:solidFill>
                  <a:srgbClr val="115076"/>
                </a:solidFill>
                <a:latin typeface="Century Gothic" panose="020B0502020202020204" pitchFamily="34" charset="0"/>
              </a:rPr>
              <a:t> weekend.</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017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err="1"/>
              <a:t>Recognise</a:t>
            </a:r>
            <a:r>
              <a:rPr lang="en-US" b="0" dirty="0"/>
              <a:t> verbs which take </a:t>
            </a:r>
            <a:r>
              <a:rPr lang="en-US" sz="1200" dirty="0">
                <a:solidFill>
                  <a:srgbClr val="115076"/>
                </a:solidFill>
                <a:latin typeface="Century Gothic" panose="020B0502020202020204" pitchFamily="34" charset="0"/>
              </a:rPr>
              <a:t>à/de or no preposition before an infinitive</a:t>
            </a:r>
            <a:endParaRPr lang="en-US" b="1" dirty="0"/>
          </a:p>
          <a:p>
            <a:endParaRPr lang="en-US" b="1" dirty="0"/>
          </a:p>
          <a:p>
            <a:r>
              <a:rPr lang="en-US" b="1" dirty="0"/>
              <a:t>Procedure:</a:t>
            </a:r>
          </a:p>
          <a:p>
            <a:r>
              <a:rPr lang="en-US" b="0" dirty="0"/>
              <a:t>1. Students read text and fill in gaps.</a:t>
            </a:r>
          </a:p>
          <a:p>
            <a:r>
              <a:rPr lang="en-US" b="0" dirty="0"/>
              <a:t>2. Click to reveal answers one by one.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finance [1677]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099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[3 slides]</a:t>
            </a:r>
            <a:endParaRPr lang="en-US" b="1" dirty="0"/>
          </a:p>
          <a:p>
            <a:endParaRPr lang="en-US" b="1" dirty="0"/>
          </a:p>
          <a:p>
            <a:r>
              <a:rPr lang="en-US" b="1" dirty="0"/>
              <a:t>Aim: </a:t>
            </a:r>
            <a:r>
              <a:rPr lang="en-US" b="0" dirty="0"/>
              <a:t>oral production of sentences involving verbs followed by </a:t>
            </a:r>
            <a:r>
              <a:rPr lang="en-US" sz="1200" b="0" dirty="0">
                <a:solidFill>
                  <a:srgbClr val="115076"/>
                </a:solidFill>
                <a:highlight>
                  <a:srgbClr val="FFFF00"/>
                </a:highlight>
              </a:rPr>
              <a:t>à/de + infinitive</a:t>
            </a:r>
            <a:endParaRPr lang="en-US" b="0" dirty="0"/>
          </a:p>
          <a:p>
            <a:endParaRPr lang="en-US" b="1" dirty="0"/>
          </a:p>
          <a:p>
            <a:r>
              <a:rPr lang="en-US" b="1" dirty="0"/>
              <a:t>Procedure:</a:t>
            </a:r>
          </a:p>
          <a:p>
            <a:r>
              <a:rPr lang="en-US" b="0" dirty="0"/>
              <a:t>1. Students work in pairs using prompt sheet on next slide to form sentences.</a:t>
            </a:r>
          </a:p>
          <a:p>
            <a:r>
              <a:rPr lang="en-US" b="0" dirty="0"/>
              <a:t>2. Click through example on screen.</a:t>
            </a:r>
          </a:p>
          <a:p>
            <a:r>
              <a:rPr lang="en-US" b="0" dirty="0"/>
              <a:t>3. Partner A starts sentence, partner B chooses the correct sentence ending.</a:t>
            </a:r>
          </a:p>
          <a:p>
            <a:r>
              <a:rPr lang="en-US" b="0" dirty="0"/>
              <a:t>4. Partner A listens and ticks what they hear.</a:t>
            </a:r>
          </a:p>
          <a:p>
            <a:r>
              <a:rPr lang="en-US" b="0" dirty="0"/>
              <a:t>5. Swap roles.</a:t>
            </a:r>
          </a:p>
          <a:p>
            <a:r>
              <a:rPr lang="en-US" b="0" dirty="0"/>
              <a:t>6. Prompt sheets on next slide. Answers on following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Prompt sheet to print [slide 2/3]</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60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[slide 3/3]</a:t>
            </a:r>
            <a:endParaRPr lang="en-US" b="0" dirty="0"/>
          </a:p>
          <a:p>
            <a:endParaRPr lang="en-US" b="1" dirty="0"/>
          </a:p>
          <a:p>
            <a:r>
              <a:rPr lang="en-US" b="1" dirty="0"/>
              <a:t>Procedure:</a:t>
            </a:r>
          </a:p>
          <a:p>
            <a:pPr marL="228600" indent="-228600">
              <a:buAutoNum type="arabicPeriod"/>
            </a:pPr>
            <a:r>
              <a:rPr lang="en-US" b="0" dirty="0"/>
              <a:t>Click to bring up answers one by one.</a:t>
            </a:r>
          </a:p>
          <a:p>
            <a:pPr marL="228600" indent="-228600">
              <a:buAutoNum type="arabicPeriod"/>
            </a:pPr>
            <a:r>
              <a:rPr lang="en-US" b="0" dirty="0"/>
              <a:t>Check comprehension at each step.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926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9.3.1.5 vocabulary learning homework is here: </a:t>
            </a:r>
            <a:r>
              <a:rPr lang="en-US" dirty="0">
                <a:hlinkClick r:id="rId3"/>
              </a:rPr>
              <a:t>Resource | French SOW Y9 Term 3.1 Week 5 - vocabulary learning homework answers | ID: x346d6362 | NCELP</a:t>
            </a:r>
            <a:r>
              <a:rPr lang="en-US"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algn="l"/>
            <a:r>
              <a:rPr lang="en-US" b="1" dirty="0"/>
              <a:t>Aim: </a:t>
            </a:r>
            <a:r>
              <a:rPr lang="en-US" b="1" dirty="0" err="1"/>
              <a:t>recognise</a:t>
            </a:r>
            <a:r>
              <a:rPr lang="en-US" b="1" dirty="0"/>
              <a:t> </a:t>
            </a:r>
            <a:r>
              <a:rPr lang="en-GB" sz="1200" b="1" dirty="0">
                <a:solidFill>
                  <a:prstClr val="white"/>
                </a:solidFill>
              </a:rPr>
              <a:t>SSC [ç/soft c] in sentences</a:t>
            </a:r>
          </a:p>
          <a:p>
            <a:endParaRPr lang="en-US" b="1" dirty="0"/>
          </a:p>
          <a:p>
            <a:r>
              <a:rPr lang="en-US" b="1" dirty="0"/>
              <a:t>Procedure:</a:t>
            </a:r>
          </a:p>
          <a:p>
            <a:pPr marL="228600" indent="-228600">
              <a:buFont typeface="+mj-lt"/>
              <a:buAutoNum type="arabicPeriod"/>
            </a:pPr>
            <a:r>
              <a:rPr lang="en-US" b="0" dirty="0"/>
              <a:t>Do number 1 first as an example.</a:t>
            </a:r>
          </a:p>
          <a:p>
            <a:pPr marL="228600" indent="-228600">
              <a:buFont typeface="+mj-lt"/>
              <a:buAutoNum type="arabicPeriod"/>
            </a:pPr>
            <a:r>
              <a:rPr lang="en-US" b="0" dirty="0"/>
              <a:t>Click audio button.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Students tally how many times they hear </a:t>
            </a:r>
            <a:r>
              <a:rPr lang="en-GB" sz="1200" dirty="0">
                <a:solidFill>
                  <a:prstClr val="white"/>
                </a:solidFill>
              </a:rPr>
              <a:t>SSC [ç/soft c].</a:t>
            </a:r>
            <a:endParaRPr lang="en-US" b="0" dirty="0"/>
          </a:p>
          <a:p>
            <a:pPr marL="228600" indent="-228600">
              <a:buFont typeface="+mj-lt"/>
              <a:buAutoNum type="arabicPeriod"/>
            </a:pPr>
            <a:r>
              <a:rPr lang="en-US" b="0" dirty="0"/>
              <a:t>Optional – listen again and students attempt full transcription.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Click to reveal full sentences with each </a:t>
            </a:r>
            <a:r>
              <a:rPr lang="en-GB" sz="1200" dirty="0">
                <a:solidFill>
                  <a:prstClr val="white"/>
                </a:solidFill>
              </a:rPr>
              <a:t>SSC [ç/soft c] highlighted.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solidFill>
                  <a:prstClr val="white"/>
                </a:solidFill>
              </a:rPr>
              <a:t>Draw attention to the word ‘source’ as an example of ‘s’ at the front of a word sounding the same as soft [c].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solidFill>
                  <a:prstClr val="white"/>
                </a:solidFill>
              </a:rPr>
              <a:t>Repeat steps 2-5 for the remaining sentences. Draw attention to ‘s’ again in sentence 5.</a:t>
            </a:r>
            <a:endParaRPr lang="en-US" b="0" dirty="0"/>
          </a:p>
          <a:p>
            <a:endParaRPr lang="en-US" b="0" dirty="0"/>
          </a:p>
          <a:p>
            <a:r>
              <a:rPr lang="en-US" b="1" dirty="0"/>
              <a:t>Transcript:</a:t>
            </a:r>
          </a:p>
          <a:p>
            <a:pPr marL="228600" indent="-228600">
              <a:buAutoNum type="arabicPeriod"/>
            </a:pPr>
            <a:r>
              <a:rPr lang="en-US" b="0" dirty="0"/>
              <a:t>Ce morceau de </a:t>
            </a:r>
            <a:r>
              <a:rPr lang="fr-FR" sz="1200" b="0" dirty="0">
                <a:solidFill>
                  <a:schemeClr val="accent5">
                    <a:lumMod val="50000"/>
                  </a:schemeClr>
                </a:solidFill>
              </a:rPr>
              <a:t>gâteau i</a:t>
            </a:r>
            <a:r>
              <a:rPr lang="fr-FR" sz="1200" b="0" dirty="0">
                <a:solidFill>
                  <a:srgbClr val="EE6000"/>
                </a:solidFill>
              </a:rPr>
              <a:t>c</a:t>
            </a:r>
            <a:r>
              <a:rPr lang="fr-FR" sz="1200" b="0" dirty="0">
                <a:solidFill>
                  <a:schemeClr val="accent5">
                    <a:lumMod val="50000"/>
                  </a:schemeClr>
                </a:solidFill>
              </a:rPr>
              <a:t>i est une sour</a:t>
            </a:r>
            <a:r>
              <a:rPr lang="fr-FR" sz="1200" b="0" dirty="0">
                <a:solidFill>
                  <a:srgbClr val="EE6000"/>
                </a:solidFill>
              </a:rPr>
              <a:t>c</a:t>
            </a:r>
            <a:r>
              <a:rPr lang="fr-FR" sz="1200" b="0" dirty="0">
                <a:solidFill>
                  <a:schemeClr val="accent5">
                    <a:lumMod val="50000"/>
                  </a:schemeClr>
                </a:solidFill>
              </a:rPr>
              <a:t>e de bonheur pour moi.</a:t>
            </a:r>
          </a:p>
          <a:p>
            <a:pPr marL="228600" indent="-228600">
              <a:buAutoNum type="arabicPeriod"/>
            </a:pPr>
            <a:r>
              <a:rPr lang="fr-FR" sz="1200" b="0" dirty="0">
                <a:solidFill>
                  <a:srgbClr val="EE6000"/>
                </a:solidFill>
              </a:rPr>
              <a:t>C</a:t>
            </a:r>
            <a:r>
              <a:rPr lang="fr-FR" sz="1200" b="0" dirty="0">
                <a:solidFill>
                  <a:schemeClr val="accent5">
                    <a:lumMod val="50000"/>
                  </a:schemeClr>
                </a:solidFill>
              </a:rPr>
              <a:t>ertains Fran</a:t>
            </a:r>
            <a:r>
              <a:rPr lang="fr-FR" sz="1200" b="0" dirty="0">
                <a:solidFill>
                  <a:srgbClr val="EE6000"/>
                </a:solidFill>
              </a:rPr>
              <a:t>ç</a:t>
            </a:r>
            <a:r>
              <a:rPr lang="fr-FR" sz="1200" b="0" dirty="0">
                <a:solidFill>
                  <a:schemeClr val="accent5">
                    <a:lumMod val="50000"/>
                  </a:schemeClr>
                </a:solidFill>
              </a:rPr>
              <a:t>ais vivent i</a:t>
            </a:r>
            <a:r>
              <a:rPr lang="fr-FR" sz="1200" b="0" dirty="0">
                <a:solidFill>
                  <a:srgbClr val="EE6000"/>
                </a:solidFill>
              </a:rPr>
              <a:t>c</a:t>
            </a:r>
            <a:r>
              <a:rPr lang="fr-FR" sz="1200" b="0" dirty="0">
                <a:solidFill>
                  <a:schemeClr val="accent5">
                    <a:lumMod val="50000"/>
                  </a:schemeClr>
                </a:solidFill>
              </a:rPr>
              <a:t>i, à côté de la rivière courante.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chemeClr val="accent5">
                    <a:lumMod val="50000"/>
                  </a:schemeClr>
                </a:solidFill>
              </a:rPr>
              <a:t>La présen</a:t>
            </a:r>
            <a:r>
              <a:rPr lang="fr-FR" sz="1200" b="0" dirty="0">
                <a:solidFill>
                  <a:srgbClr val="EE6000"/>
                </a:solidFill>
              </a:rPr>
              <a:t>c</a:t>
            </a:r>
            <a:r>
              <a:rPr lang="fr-FR" sz="1200" b="0" dirty="0">
                <a:solidFill>
                  <a:schemeClr val="accent5">
                    <a:lumMod val="50000"/>
                  </a:schemeClr>
                </a:solidFill>
              </a:rPr>
              <a:t>e de </a:t>
            </a:r>
            <a:r>
              <a:rPr lang="fr-FR" sz="1200" b="0" dirty="0">
                <a:solidFill>
                  <a:srgbClr val="EE6000"/>
                </a:solidFill>
              </a:rPr>
              <a:t>c</a:t>
            </a:r>
            <a:r>
              <a:rPr lang="fr-FR" sz="1200" b="0" dirty="0">
                <a:solidFill>
                  <a:schemeClr val="accent5">
                    <a:lumMod val="50000"/>
                  </a:schemeClr>
                </a:solidFill>
              </a:rPr>
              <a:t>élébrités in</a:t>
            </a:r>
            <a:r>
              <a:rPr lang="fr-FR" sz="1200" b="0" dirty="0">
                <a:solidFill>
                  <a:srgbClr val="EE6000"/>
                </a:solidFill>
              </a:rPr>
              <a:t>c</a:t>
            </a:r>
            <a:r>
              <a:rPr lang="fr-FR" sz="1200" b="0" dirty="0">
                <a:solidFill>
                  <a:schemeClr val="accent5">
                    <a:lumMod val="50000"/>
                  </a:schemeClr>
                </a:solidFill>
              </a:rPr>
              <a:t>ite à la folie.</a:t>
            </a:r>
          </a:p>
          <a:p>
            <a:pPr marL="228600" indent="-228600">
              <a:buAutoNum type="arabicPeriod"/>
            </a:pPr>
            <a:r>
              <a:rPr lang="fr-FR" sz="1200" b="0" dirty="0">
                <a:solidFill>
                  <a:schemeClr val="accent5">
                    <a:lumMod val="50000"/>
                  </a:schemeClr>
                </a:solidFill>
              </a:rPr>
              <a:t>Voi</a:t>
            </a:r>
            <a:r>
              <a:rPr lang="fr-FR" sz="1200" b="0" dirty="0">
                <a:solidFill>
                  <a:srgbClr val="EE6000"/>
                </a:solidFill>
              </a:rPr>
              <a:t>c</a:t>
            </a:r>
            <a:r>
              <a:rPr lang="fr-FR" sz="1200" b="0" dirty="0">
                <a:solidFill>
                  <a:schemeClr val="accent5">
                    <a:lumMod val="50000"/>
                  </a:schemeClr>
                </a:solidFill>
              </a:rPr>
              <a:t>i la re</a:t>
            </a:r>
            <a:r>
              <a:rPr lang="fr-FR" sz="1200" b="0" dirty="0">
                <a:solidFill>
                  <a:srgbClr val="EE6000"/>
                </a:solidFill>
              </a:rPr>
              <a:t>c</a:t>
            </a:r>
            <a:r>
              <a:rPr lang="fr-FR" sz="1200" b="0" dirty="0">
                <a:solidFill>
                  <a:schemeClr val="accent5">
                    <a:lumMod val="50000"/>
                  </a:schemeClr>
                </a:solidFill>
              </a:rPr>
              <a:t>ette de </a:t>
            </a:r>
            <a:r>
              <a:rPr lang="fr-FR" sz="1200" b="0" dirty="0">
                <a:solidFill>
                  <a:srgbClr val="EE6000"/>
                </a:solidFill>
              </a:rPr>
              <a:t>c</a:t>
            </a:r>
            <a:r>
              <a:rPr lang="fr-FR" sz="1200" b="0" dirty="0">
                <a:solidFill>
                  <a:schemeClr val="accent5">
                    <a:lumMod val="50000"/>
                  </a:schemeClr>
                </a:solidFill>
              </a:rPr>
              <a:t>inquante gâteaux de </a:t>
            </a:r>
            <a:r>
              <a:rPr lang="fr-FR" sz="1200" b="0" dirty="0">
                <a:solidFill>
                  <a:srgbClr val="EE6000"/>
                </a:solidFill>
              </a:rPr>
              <a:t>c</a:t>
            </a:r>
            <a:r>
              <a:rPr lang="fr-FR" sz="1200" b="0" dirty="0">
                <a:solidFill>
                  <a:schemeClr val="accent5">
                    <a:lumMod val="50000"/>
                  </a:schemeClr>
                </a:solidFill>
              </a:rPr>
              <a:t>élébration.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chemeClr val="accent5">
                    <a:lumMod val="50000"/>
                  </a:schemeClr>
                </a:solidFill>
              </a:rPr>
              <a:t>La so</a:t>
            </a:r>
            <a:r>
              <a:rPr lang="fr-FR" sz="1200" b="0" dirty="0">
                <a:solidFill>
                  <a:srgbClr val="EE6000"/>
                </a:solidFill>
              </a:rPr>
              <a:t>c</a:t>
            </a:r>
            <a:r>
              <a:rPr lang="fr-FR" sz="1200" b="0" dirty="0">
                <a:solidFill>
                  <a:schemeClr val="accent5">
                    <a:lumMod val="50000"/>
                  </a:schemeClr>
                </a:solidFill>
              </a:rPr>
              <a:t>iété peut influen</a:t>
            </a:r>
            <a:r>
              <a:rPr lang="fr-FR" sz="1200" b="0" dirty="0">
                <a:solidFill>
                  <a:srgbClr val="EE6000"/>
                </a:solidFill>
              </a:rPr>
              <a:t>c</a:t>
            </a:r>
            <a:r>
              <a:rPr lang="fr-FR" sz="1200" b="0" dirty="0">
                <a:solidFill>
                  <a:schemeClr val="accent5">
                    <a:lumMod val="50000"/>
                  </a:schemeClr>
                </a:solidFill>
              </a:rPr>
              <a:t>er nos dé</a:t>
            </a:r>
            <a:r>
              <a:rPr lang="fr-FR" sz="1200" b="0" dirty="0">
                <a:solidFill>
                  <a:srgbClr val="EE6000"/>
                </a:solidFill>
              </a:rPr>
              <a:t>c</a:t>
            </a:r>
            <a:r>
              <a:rPr lang="fr-FR" sz="1200" b="0" dirty="0">
                <a:solidFill>
                  <a:schemeClr val="accent5">
                    <a:lumMod val="50000"/>
                  </a:schemeClr>
                </a:solidFill>
              </a:rPr>
              <a:t>isions et mena</a:t>
            </a:r>
            <a:r>
              <a:rPr lang="fr-FR" sz="1200" b="0" dirty="0">
                <a:solidFill>
                  <a:srgbClr val="EE6000"/>
                </a:solidFill>
              </a:rPr>
              <a:t>c</a:t>
            </a:r>
            <a:r>
              <a:rPr lang="fr-FR" sz="1200" b="0" dirty="0">
                <a:solidFill>
                  <a:schemeClr val="accent5">
                    <a:lumMod val="50000"/>
                  </a:schemeClr>
                </a:solidFill>
              </a:rPr>
              <a:t>er notre bien-être.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rgbClr val="EE6000"/>
                </a:solidFill>
              </a:rPr>
              <a:t>C</a:t>
            </a:r>
            <a:r>
              <a:rPr lang="fr-FR" sz="1200" b="0" dirty="0">
                <a:solidFill>
                  <a:schemeClr val="accent5">
                    <a:lumMod val="50000"/>
                  </a:schemeClr>
                </a:solidFill>
              </a:rPr>
              <a:t>'est diffi</a:t>
            </a:r>
            <a:r>
              <a:rPr lang="fr-FR" sz="1200" b="0" dirty="0">
                <a:solidFill>
                  <a:srgbClr val="EE6000"/>
                </a:solidFill>
              </a:rPr>
              <a:t>c</a:t>
            </a:r>
            <a:r>
              <a:rPr lang="fr-FR" sz="1200" b="0" dirty="0">
                <a:solidFill>
                  <a:schemeClr val="accent5">
                    <a:lumMod val="50000"/>
                  </a:schemeClr>
                </a:solidFill>
              </a:rPr>
              <a:t>ile de finan</a:t>
            </a:r>
            <a:r>
              <a:rPr lang="fr-FR" sz="1200" b="0" dirty="0">
                <a:solidFill>
                  <a:srgbClr val="EE6000"/>
                </a:solidFill>
              </a:rPr>
              <a:t>c</a:t>
            </a:r>
            <a:r>
              <a:rPr lang="fr-FR" sz="1200" b="0" dirty="0">
                <a:solidFill>
                  <a:schemeClr val="accent5">
                    <a:lumMod val="50000"/>
                  </a:schemeClr>
                </a:solidFill>
              </a:rPr>
              <a:t>er un divor</a:t>
            </a:r>
            <a:r>
              <a:rPr lang="fr-FR" sz="1200" b="0" dirty="0">
                <a:solidFill>
                  <a:srgbClr val="EE6000"/>
                </a:solidFill>
              </a:rPr>
              <a:t>c</a:t>
            </a:r>
            <a:r>
              <a:rPr lang="fr-FR" sz="1200" b="0" dirty="0">
                <a:solidFill>
                  <a:schemeClr val="accent5">
                    <a:lumMod val="50000"/>
                  </a:schemeClr>
                </a:solidFill>
              </a:rPr>
              <a:t>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ce</a:t>
            </a:r>
            <a:r>
              <a:rPr lang="en-GB" baseline="0" dirty="0"/>
              <a:t> [12], morceau [2118], </a:t>
            </a:r>
            <a:r>
              <a:rPr lang="en-GB" baseline="0" dirty="0" err="1"/>
              <a:t>ici</a:t>
            </a:r>
            <a:r>
              <a:rPr lang="en-GB" baseline="0" dirty="0"/>
              <a:t> [167], source [817], certain [110], </a:t>
            </a:r>
            <a:r>
              <a:rPr lang="fr-FR" sz="1200" dirty="0">
                <a:solidFill>
                  <a:schemeClr val="accent5">
                    <a:lumMod val="50000"/>
                  </a:schemeClr>
                </a:solidFill>
              </a:rPr>
              <a:t>Fra</a:t>
            </a:r>
            <a:r>
              <a:rPr lang="fr-FR" sz="1200" b="0" dirty="0">
                <a:solidFill>
                  <a:schemeClr val="accent5">
                    <a:lumMod val="50000"/>
                  </a:schemeClr>
                </a:solidFill>
              </a:rPr>
              <a:t>n</a:t>
            </a:r>
            <a:r>
              <a:rPr lang="fr-FR" sz="1200" b="0" dirty="0">
                <a:solidFill>
                  <a:srgbClr val="EE6000"/>
                </a:solidFill>
              </a:rPr>
              <a:t>ç</a:t>
            </a:r>
            <a:r>
              <a:rPr lang="fr-FR" sz="1200" dirty="0">
                <a:solidFill>
                  <a:schemeClr val="accent5">
                    <a:lumMod val="50000"/>
                  </a:schemeClr>
                </a:solidFill>
              </a:rPr>
              <a:t>ais [251], présence [365], célébrité [&gt;5000], inciter [2212], voici [1103], cinquante [2273], célébration [&gt;5000], société [1709], influencer [2498], décision [370], menacer [969], difficile [296], financer [1772], divorce [2561]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58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1" dirty="0" err="1"/>
              <a:t>Recognise</a:t>
            </a:r>
            <a:r>
              <a:rPr lang="en-US" b="1" dirty="0"/>
              <a:t> when to produce </a:t>
            </a:r>
            <a:r>
              <a:rPr lang="en-GB" sz="1200" b="1" dirty="0">
                <a:solidFill>
                  <a:prstClr val="white"/>
                </a:solidFill>
              </a:rPr>
              <a:t>SSC [ç/soft c]</a:t>
            </a:r>
            <a:endParaRPr lang="en-US" b="1" dirty="0"/>
          </a:p>
          <a:p>
            <a:endParaRPr lang="en-US" b="1" dirty="0"/>
          </a:p>
          <a:p>
            <a:r>
              <a:rPr lang="en-US" b="1" dirty="0"/>
              <a:t>Procedure:</a:t>
            </a:r>
          </a:p>
          <a:p>
            <a:r>
              <a:rPr lang="en-US" b="0" dirty="0"/>
              <a:t>1. Students work in pairs and take it in turns to read a word off the board as quickly and accurately as possible.</a:t>
            </a:r>
          </a:p>
          <a:p>
            <a:r>
              <a:rPr lang="en-US" b="0" dirty="0"/>
              <a:t>2. Partners must listen for mistakes and correct each other.</a:t>
            </a:r>
          </a:p>
          <a:p>
            <a:r>
              <a:rPr lang="en-US" b="0" dirty="0"/>
              <a:t>3. Click début to start 30s timer.</a:t>
            </a:r>
          </a:p>
          <a:p>
            <a:r>
              <a:rPr lang="en-US" b="0" dirty="0"/>
              <a:t>4. Click on words to hear native pronunciation.</a:t>
            </a:r>
          </a:p>
          <a:p>
            <a:endParaRPr lang="en-US" b="0" dirty="0"/>
          </a:p>
          <a:p>
            <a:r>
              <a:rPr lang="en-US" b="1" dirty="0"/>
              <a:t>Transcript:</a:t>
            </a:r>
          </a:p>
          <a:p>
            <a:r>
              <a:rPr lang="en-US" b="0" dirty="0"/>
              <a:t>Cercle, commercial, </a:t>
            </a:r>
            <a:r>
              <a:rPr lang="en-US" b="0" dirty="0" err="1"/>
              <a:t>concerner</a:t>
            </a:r>
            <a:r>
              <a:rPr lang="en-US" b="0" dirty="0"/>
              <a:t>, </a:t>
            </a:r>
            <a:r>
              <a:rPr lang="en-US" b="0" dirty="0" err="1"/>
              <a:t>efficace</a:t>
            </a:r>
            <a:r>
              <a:rPr lang="en-US" b="0" dirty="0"/>
              <a:t>, </a:t>
            </a:r>
            <a:r>
              <a:rPr lang="fr-FR" sz="1200" dirty="0">
                <a:solidFill>
                  <a:schemeClr val="accent5">
                    <a:lumMod val="50000"/>
                  </a:schemeClr>
                </a:solidFill>
              </a:rPr>
              <a:t>concentrer, soupçonner, commencer, océan, cible, glace, race, précision, centre, cent, espèce, concevoir, avance, civil, cellule,  confiance, précisément, recevoir, efficacité, concurrence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cercle </a:t>
            </a:r>
            <a:r>
              <a:rPr lang="fr-FR" sz="1200" dirty="0">
                <a:solidFill>
                  <a:schemeClr val="accent5">
                    <a:lumMod val="50000"/>
                  </a:schemeClr>
                </a:solidFill>
              </a:rPr>
              <a:t>[2258], commercial [908], concerner [324], efficace [1243], concentrer [856], soupçonner  [2375], commencer [139], océan [2513], cible [2740], glace [2580], race [2490], précision [1756], centre [491], cent [704], espèce [1049], concevoir [1100], avance [1087], civil [927], cellule [2151], confiance [435], précisément [1197], recevoir [199], efficacité [1752], concurrence [1005]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 (2 slides +handout grid for lower level students)</a:t>
            </a:r>
            <a:endParaRPr lang="en-US" b="1" dirty="0"/>
          </a:p>
          <a:p>
            <a:endParaRPr lang="en-US" b="1" dirty="0"/>
          </a:p>
          <a:p>
            <a:r>
              <a:rPr lang="en-US" b="1" dirty="0"/>
              <a:t>Aim: </a:t>
            </a:r>
            <a:r>
              <a:rPr lang="en-US" b="0" dirty="0"/>
              <a:t>aural recognition of revisited vocabulary</a:t>
            </a:r>
            <a:endParaRPr lang="en-US" b="1" dirty="0"/>
          </a:p>
          <a:p>
            <a:endParaRPr lang="en-US" b="1" dirty="0"/>
          </a:p>
          <a:p>
            <a:r>
              <a:rPr lang="en-US" b="1" dirty="0"/>
              <a:t>Procedure:</a:t>
            </a:r>
          </a:p>
          <a:p>
            <a:r>
              <a:rPr lang="en-US" b="0" dirty="0"/>
              <a:t>1. Click on audio buttons to hear audio.</a:t>
            </a:r>
          </a:p>
          <a:p>
            <a:r>
              <a:rPr lang="en-US" b="0" dirty="0"/>
              <a:t>2. Students write down English translation. (Optional extension: write the French)</a:t>
            </a:r>
          </a:p>
          <a:p>
            <a:r>
              <a:rPr lang="en-US" b="0" dirty="0"/>
              <a:t>3. Click to reveal answers one by one. (Answers appear with French word and English in brackets).</a:t>
            </a:r>
          </a:p>
          <a:p>
            <a:endParaRPr lang="en-US" b="0" dirty="0"/>
          </a:p>
          <a:p>
            <a:r>
              <a:rPr lang="en-US" b="1" dirty="0"/>
              <a:t>Transcript:</a:t>
            </a:r>
          </a:p>
          <a:p>
            <a:pPr marL="228600" indent="-228600">
              <a:buAutoNum type="arabicPeriod"/>
            </a:pPr>
            <a:r>
              <a:rPr lang="en-US" b="0" dirty="0" err="1"/>
              <a:t>ou</a:t>
            </a:r>
            <a:endParaRPr lang="en-US" b="0" dirty="0"/>
          </a:p>
          <a:p>
            <a:pPr marL="228600" indent="-228600">
              <a:buAutoNum type="arabicPeriod"/>
            </a:pPr>
            <a:r>
              <a:rPr lang="en-US" b="0" dirty="0" err="1"/>
              <a:t>préférer</a:t>
            </a:r>
            <a:endParaRPr lang="en-US" b="0" dirty="0"/>
          </a:p>
          <a:p>
            <a:pPr marL="228600" indent="-228600">
              <a:buAutoNum type="arabicPeriod"/>
            </a:pPr>
            <a:r>
              <a:rPr lang="en-US" b="0" dirty="0"/>
              <a:t>difficile</a:t>
            </a:r>
          </a:p>
          <a:p>
            <a:pPr marL="228600" indent="-228600">
              <a:buAutoNum type="arabicPeriod"/>
            </a:pPr>
            <a:r>
              <a:rPr lang="en-US" b="0" dirty="0"/>
              <a:t>le lycée</a:t>
            </a:r>
          </a:p>
          <a:p>
            <a:pPr marL="228600" indent="-228600">
              <a:buAutoNum type="arabicPeriod"/>
            </a:pPr>
            <a:r>
              <a:rPr lang="en-US" b="0" dirty="0" err="1"/>
              <a:t>l’exercice</a:t>
            </a:r>
            <a:endParaRPr lang="en-US" b="0" dirty="0"/>
          </a:p>
          <a:p>
            <a:pPr marL="228600" indent="-228600">
              <a:buAutoNum type="arabicPeriod"/>
            </a:pPr>
            <a:r>
              <a:rPr lang="en-US" b="0" dirty="0"/>
              <a:t>social</a:t>
            </a:r>
          </a:p>
          <a:p>
            <a:pPr marL="228600" indent="-228600">
              <a:buAutoNum type="arabicPeriod"/>
            </a:pPr>
            <a:r>
              <a:rPr lang="en-US" b="0" dirty="0"/>
              <a:t>la </a:t>
            </a:r>
            <a:r>
              <a:rPr lang="en-US" b="0" dirty="0" err="1"/>
              <a:t>recette</a:t>
            </a:r>
            <a:endParaRPr lang="en-US" b="0" dirty="0"/>
          </a:p>
          <a:p>
            <a:pPr marL="228600" indent="-228600">
              <a:buAutoNum type="arabicPeriod"/>
            </a:pPr>
            <a:r>
              <a:rPr lang="en-US" b="0" dirty="0" err="1"/>
              <a:t>choisir</a:t>
            </a:r>
            <a:r>
              <a:rPr lang="en-US" b="0" dirty="0"/>
              <a:t> </a:t>
            </a:r>
          </a:p>
          <a:p>
            <a:pPr marL="228600" indent="-228600">
              <a:buAutoNum type="arabicPeriod"/>
            </a:pPr>
            <a:r>
              <a:rPr lang="en-US" b="0" dirty="0"/>
              <a:t>les devoirs</a:t>
            </a:r>
          </a:p>
          <a:p>
            <a:pPr marL="228600" indent="-228600">
              <a:buAutoNum type="arabicPeriod"/>
            </a:pPr>
            <a:r>
              <a:rPr lang="en-US" b="0" dirty="0" err="1"/>
              <a:t>revenir</a:t>
            </a:r>
            <a:endParaRPr lang="en-US" b="0" dirty="0"/>
          </a:p>
          <a:p>
            <a:pPr marL="228600" indent="-228600">
              <a:buAutoNum type="arabicPeriod"/>
            </a:pPr>
            <a:r>
              <a:rPr lang="en-US" b="0" dirty="0"/>
              <a:t>le </a:t>
            </a:r>
            <a:r>
              <a:rPr lang="en-US" b="0" dirty="0" err="1"/>
              <a:t>cinéma</a:t>
            </a:r>
            <a:endParaRPr lang="en-US" b="0" dirty="0"/>
          </a:p>
          <a:p>
            <a:pPr marL="228600" indent="-228600">
              <a:buAutoNum type="arabicPeriod"/>
            </a:pPr>
            <a:r>
              <a:rPr lang="en-US" b="0" dirty="0"/>
              <a:t>facile</a:t>
            </a:r>
          </a:p>
          <a:p>
            <a:pPr marL="228600" indent="-228600">
              <a:buAutoNum type="arabicPeriod"/>
            </a:pPr>
            <a:r>
              <a:rPr lang="en-US" b="0" dirty="0"/>
              <a:t>le </a:t>
            </a:r>
            <a:r>
              <a:rPr lang="en-US" b="0" dirty="0" err="1"/>
              <a:t>chien</a:t>
            </a:r>
            <a:endParaRPr lang="en-US" b="0" dirty="0"/>
          </a:p>
          <a:p>
            <a:pPr marL="228600" indent="-228600">
              <a:buAutoNum type="arabicPeriod"/>
            </a:pPr>
            <a:r>
              <a:rPr lang="en-US" b="0" dirty="0"/>
              <a:t>le bureau</a:t>
            </a:r>
          </a:p>
          <a:p>
            <a:pPr marL="228600" indent="-228600">
              <a:buAutoNum type="arabicPeriod"/>
            </a:pPr>
            <a:r>
              <a:rPr lang="en-US" b="0" dirty="0"/>
              <a:t>la </a:t>
            </a:r>
            <a:r>
              <a:rPr lang="en-US" b="0" dirty="0" err="1"/>
              <a:t>factrice</a:t>
            </a:r>
            <a:endParaRPr lang="en-US" b="0" dirty="0"/>
          </a:p>
          <a:p>
            <a:pPr marL="228600" indent="-228600">
              <a:buAutoNum type="arabicPeriod"/>
            </a:pPr>
            <a:r>
              <a:rPr lang="en-US" b="0" dirty="0"/>
              <a:t>prochain</a:t>
            </a:r>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Procedure:</a:t>
            </a:r>
          </a:p>
          <a:p>
            <a:r>
              <a:rPr lang="en-US" b="0" dirty="0"/>
              <a:t>1. Click on audio buttons to hear audio.</a:t>
            </a:r>
          </a:p>
          <a:p>
            <a:r>
              <a:rPr lang="en-US" b="0" dirty="0"/>
              <a:t>2. Students write down (optional French) English translation.</a:t>
            </a:r>
          </a:p>
          <a:p>
            <a:r>
              <a:rPr lang="en-US" b="0" dirty="0"/>
              <a:t>3. Click to reveal answers one by one.</a:t>
            </a:r>
          </a:p>
          <a:p>
            <a:endParaRPr lang="en-US" b="0" dirty="0"/>
          </a:p>
          <a:p>
            <a:r>
              <a:rPr lang="en-US" b="1" dirty="0"/>
              <a:t>Transcript:</a:t>
            </a:r>
          </a:p>
          <a:p>
            <a:pPr marL="0" indent="0">
              <a:buNone/>
            </a:pPr>
            <a:r>
              <a:rPr lang="en-US" b="0" dirty="0"/>
              <a:t>17. </a:t>
            </a:r>
            <a:r>
              <a:rPr lang="en-US" b="0" dirty="0" err="1"/>
              <a:t>l’avenir</a:t>
            </a:r>
            <a:endParaRPr lang="en-US" b="0" dirty="0"/>
          </a:p>
          <a:p>
            <a:pPr marL="0" indent="0">
              <a:buNone/>
            </a:pPr>
            <a:r>
              <a:rPr lang="en-US" b="0" dirty="0"/>
              <a:t>18. la </a:t>
            </a:r>
            <a:r>
              <a:rPr lang="en-US" b="0" dirty="0" err="1"/>
              <a:t>décision</a:t>
            </a:r>
            <a:endParaRPr lang="en-US" b="0" dirty="0"/>
          </a:p>
          <a:p>
            <a:pPr marL="0" indent="0">
              <a:buNone/>
            </a:pPr>
            <a:r>
              <a:rPr lang="en-US" b="0" dirty="0"/>
              <a:t>19. commencer</a:t>
            </a:r>
          </a:p>
          <a:p>
            <a:pPr marL="0" indent="0">
              <a:buNone/>
            </a:pPr>
            <a:r>
              <a:rPr lang="en-US" b="0" dirty="0"/>
              <a:t>20. </a:t>
            </a:r>
            <a:r>
              <a:rPr lang="en-US" b="0" dirty="0" err="1"/>
              <a:t>l’anglais</a:t>
            </a:r>
            <a:endParaRPr lang="en-US" b="0" dirty="0"/>
          </a:p>
          <a:p>
            <a:pPr marL="0" indent="0">
              <a:buNone/>
            </a:pPr>
            <a:r>
              <a:rPr lang="en-US" b="0" dirty="0"/>
              <a:t>21. </a:t>
            </a:r>
            <a:r>
              <a:rPr lang="en-US" b="0" dirty="0" err="1"/>
              <a:t>apprendre</a:t>
            </a:r>
            <a:endParaRPr lang="en-US" b="0" dirty="0"/>
          </a:p>
          <a:p>
            <a:pPr marL="0" indent="0">
              <a:buNone/>
            </a:pPr>
            <a:r>
              <a:rPr lang="en-US" b="0" dirty="0"/>
              <a:t>22. la place</a:t>
            </a:r>
          </a:p>
          <a:p>
            <a:pPr marL="0" indent="0">
              <a:buNone/>
            </a:pPr>
            <a:r>
              <a:rPr lang="en-US" b="0" dirty="0"/>
              <a:t>23. </a:t>
            </a:r>
            <a:r>
              <a:rPr lang="en-US" b="0" dirty="0" err="1"/>
              <a:t>l’espace</a:t>
            </a:r>
            <a:endParaRPr lang="en-US" b="0" dirty="0"/>
          </a:p>
          <a:p>
            <a:pPr marL="0" indent="0">
              <a:buNone/>
            </a:pPr>
            <a:r>
              <a:rPr lang="en-US" b="0" dirty="0"/>
              <a:t>24. </a:t>
            </a:r>
            <a:r>
              <a:rPr lang="en-US" b="0" dirty="0" err="1"/>
              <a:t>comprendre</a:t>
            </a:r>
            <a:endParaRPr lang="en-US" b="0" dirty="0"/>
          </a:p>
          <a:p>
            <a:pPr marL="0" indent="0">
              <a:buNone/>
            </a:pPr>
            <a:r>
              <a:rPr lang="en-US" b="0" dirty="0"/>
              <a:t>25. le gar</a:t>
            </a:r>
            <a:r>
              <a:rPr lang="en-US" b="0" dirty="0">
                <a:latin typeface="Century Gothic" panose="020B0502020202020204" pitchFamily="34" charset="0"/>
              </a:rPr>
              <a:t>ç</a:t>
            </a:r>
            <a:r>
              <a:rPr lang="en-US" b="0" dirty="0"/>
              <a:t>on</a:t>
            </a:r>
          </a:p>
          <a:p>
            <a:pPr marL="0" indent="0">
              <a:buNone/>
            </a:pPr>
            <a:r>
              <a:rPr lang="en-US" b="0" dirty="0"/>
              <a:t>26. </a:t>
            </a:r>
            <a:r>
              <a:rPr lang="en-US" b="0" dirty="0" err="1"/>
              <a:t>devenir</a:t>
            </a:r>
            <a:endParaRPr lang="en-US" b="0" dirty="0"/>
          </a:p>
          <a:p>
            <a:pPr marL="0" indent="0">
              <a:buNone/>
            </a:pPr>
            <a:r>
              <a:rPr lang="en-US" b="0" dirty="0"/>
              <a:t>27. sage</a:t>
            </a:r>
          </a:p>
          <a:p>
            <a:pPr marL="0" indent="0">
              <a:buNone/>
            </a:pPr>
            <a:r>
              <a:rPr lang="en-US" b="0" dirty="0"/>
              <a:t>28. le </a:t>
            </a:r>
            <a:r>
              <a:rPr lang="en-US" b="0" dirty="0" err="1"/>
              <a:t>fran</a:t>
            </a:r>
            <a:r>
              <a:rPr lang="en-US" b="0" dirty="0" err="1">
                <a:latin typeface="Century Gothic" panose="020B0502020202020204" pitchFamily="34" charset="0"/>
              </a:rPr>
              <a:t>çais</a:t>
            </a:r>
            <a:endParaRPr lang="en-US" b="0" dirty="0">
              <a:latin typeface="Century Gothic" panose="020B0502020202020204" pitchFamily="34" charset="0"/>
            </a:endParaRPr>
          </a:p>
          <a:p>
            <a:pPr marL="0" indent="0">
              <a:buNone/>
            </a:pPr>
            <a:r>
              <a:rPr lang="en-US" b="0" dirty="0"/>
              <a:t>29. aider</a:t>
            </a:r>
          </a:p>
          <a:p>
            <a:pPr marL="0" indent="0">
              <a:buNone/>
            </a:pPr>
            <a:r>
              <a:rPr lang="en-US" b="0" dirty="0"/>
              <a:t>30. le silence</a:t>
            </a:r>
          </a:p>
          <a:p>
            <a:pPr marL="0" indent="0">
              <a:buNone/>
            </a:pPr>
            <a:r>
              <a:rPr lang="en-US" b="0" dirty="0"/>
              <a:t>31. grand</a:t>
            </a:r>
          </a:p>
          <a:p>
            <a:pPr marL="0" indent="0">
              <a:buNone/>
            </a:pPr>
            <a:r>
              <a:rPr lang="en-US" b="0" dirty="0"/>
              <a:t>32. </a:t>
            </a:r>
            <a:r>
              <a:rPr lang="en-US" b="0" dirty="0" err="1"/>
              <a:t>l’expérience</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88031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introduce</a:t>
            </a:r>
            <a:r>
              <a:rPr lang="en-US" b="1" dirty="0"/>
              <a:t> </a:t>
            </a:r>
            <a:r>
              <a:rPr lang="en-US" sz="1200" dirty="0">
                <a:solidFill>
                  <a:schemeClr val="accent5">
                    <a:lumMod val="50000"/>
                  </a:schemeClr>
                </a:solidFill>
              </a:rPr>
              <a:t>verbs + </a:t>
            </a:r>
            <a:r>
              <a:rPr lang="en-US" sz="1200" dirty="0">
                <a:solidFill>
                  <a:schemeClr val="accent5">
                    <a:lumMod val="50000"/>
                  </a:schemeClr>
                </a:solidFill>
                <a:latin typeface="Century Gothic" panose="020B0502020202020204" pitchFamily="34" charset="0"/>
              </a:rPr>
              <a:t>à + (optional noun) + infinitive </a:t>
            </a:r>
            <a:endParaRPr lang="en-US" b="1" dirty="0"/>
          </a:p>
          <a:p>
            <a:endParaRPr lang="en-US" b="1" dirty="0"/>
          </a:p>
          <a:p>
            <a:r>
              <a:rPr lang="en-US" b="1" dirty="0"/>
              <a:t>Procedure:</a:t>
            </a:r>
          </a:p>
          <a:p>
            <a:r>
              <a:rPr lang="en-US" b="0" dirty="0"/>
              <a:t>1. Click to bring up information.</a:t>
            </a:r>
          </a:p>
          <a:p>
            <a:r>
              <a:rPr lang="en-US" b="0" dirty="0"/>
              <a:t>2. Check understanding at each stage.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a:t>
            </a:r>
            <a:r>
              <a:rPr lang="en-US" b="1" dirty="0"/>
              <a:t> </a:t>
            </a:r>
            <a:r>
              <a:rPr lang="en-US" b="0" dirty="0"/>
              <a:t>minutes</a:t>
            </a:r>
            <a:endParaRPr lang="en-US" b="1" dirty="0"/>
          </a:p>
          <a:p>
            <a:endParaRPr lang="en-US" b="1" dirty="0"/>
          </a:p>
          <a:p>
            <a:r>
              <a:rPr lang="en-US" b="1" dirty="0"/>
              <a:t>Aim: </a:t>
            </a:r>
            <a:r>
              <a:rPr lang="en-US" b="0" dirty="0"/>
              <a:t>aural recognition of where a </a:t>
            </a:r>
            <a:r>
              <a:rPr lang="en-US" b="0" i="1" dirty="0"/>
              <a:t>conjugated verb </a:t>
            </a:r>
            <a:r>
              <a:rPr kumimoji="0" lang="en-US"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a:t>
            </a:r>
            <a:r>
              <a:rPr kumimoji="0" lang="en-US"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is needed before an infinitive</a:t>
            </a:r>
            <a:endParaRPr lang="en-US" b="1" dirty="0"/>
          </a:p>
          <a:p>
            <a:endParaRPr lang="en-US" b="1" dirty="0"/>
          </a:p>
          <a:p>
            <a:r>
              <a:rPr lang="en-US" b="1" dirty="0"/>
              <a:t>Procedure:</a:t>
            </a:r>
          </a:p>
          <a:p>
            <a:r>
              <a:rPr lang="en-US" b="0" dirty="0"/>
              <a:t>1. Click number buttons to hear audio with beeps.</a:t>
            </a:r>
          </a:p>
          <a:p>
            <a:r>
              <a:rPr lang="en-US" b="0" dirty="0"/>
              <a:t>2. Students tick whether they think the beep covers a conjugated ve</a:t>
            </a:r>
            <a:r>
              <a:rPr lang="en-US" b="0" i="0" dirty="0"/>
              <a:t>rb </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or nothing.</a:t>
            </a:r>
            <a:endParaRPr lang="en-US" b="0" i="0" dirty="0"/>
          </a:p>
          <a:p>
            <a:r>
              <a:rPr lang="en-US" b="0" dirty="0"/>
              <a:t>3. Click to reveal ticks and orange answer audio buttons one by one.</a:t>
            </a:r>
          </a:p>
          <a:p>
            <a:r>
              <a:rPr lang="en-US" b="0" dirty="0"/>
              <a:t>4. Optional translation: click orange audio buttons to hear full audio and have students write sentences in English.</a:t>
            </a:r>
          </a:p>
          <a:p>
            <a:r>
              <a:rPr lang="en-US" b="0" dirty="0"/>
              <a:t>5. Click to reveal written sentences one by one.</a:t>
            </a:r>
          </a:p>
          <a:p>
            <a:endParaRPr lang="en-US" b="0" dirty="0"/>
          </a:p>
          <a:p>
            <a:r>
              <a:rPr lang="en-US" b="1" dirty="0"/>
              <a:t>Transcript:</a:t>
            </a:r>
          </a:p>
          <a:p>
            <a:pPr marL="228600" indent="-228600">
              <a:buAutoNum type="arabicPeriod"/>
            </a:pPr>
            <a:r>
              <a:rPr lang="en-US" b="0" dirty="0"/>
              <a:t>Je [beep] mange du fromage au bureau.</a:t>
            </a:r>
          </a:p>
          <a:p>
            <a:pPr marL="228600" indent="-228600">
              <a:buAutoNum type="arabicPeriod"/>
            </a:pPr>
            <a:r>
              <a:rPr lang="en-US" b="0" dirty="0"/>
              <a:t>Je [commence </a:t>
            </a:r>
            <a:r>
              <a:rPr lang="en-GB" dirty="0">
                <a:solidFill>
                  <a:srgbClr val="4472C4">
                    <a:lumMod val="50000"/>
                  </a:srgbClr>
                </a:solidFill>
                <a:latin typeface="Century Gothic" panose="020F0302020204030204"/>
              </a:rPr>
              <a:t>à] faire de </a:t>
            </a:r>
            <a:r>
              <a:rPr lang="en-GB" dirty="0" err="1">
                <a:solidFill>
                  <a:srgbClr val="4472C4">
                    <a:lumMod val="50000"/>
                  </a:srgbClr>
                </a:solidFill>
                <a:latin typeface="Century Gothic" panose="020F0302020204030204"/>
              </a:rPr>
              <a:t>l’exercice</a:t>
            </a:r>
            <a:r>
              <a:rPr lang="en-GB" dirty="0">
                <a:solidFill>
                  <a:srgbClr val="4472C4">
                    <a:lumMod val="50000"/>
                  </a:srgbClr>
                </a:solidFill>
                <a:latin typeface="Century Gothic" panose="020F0302020204030204"/>
              </a:rPr>
              <a:t>.</a:t>
            </a:r>
          </a:p>
          <a:p>
            <a:pPr marL="228600" indent="-228600">
              <a:buAutoNum type="arabicPeriod"/>
            </a:pPr>
            <a:r>
              <a:rPr lang="en-GB" dirty="0">
                <a:solidFill>
                  <a:srgbClr val="4472C4">
                    <a:lumMod val="50000"/>
                  </a:srgbClr>
                </a:solidFill>
                <a:latin typeface="Century Gothic" panose="020F0302020204030204"/>
              </a:rPr>
              <a:t>Le garçon [beep] </a:t>
            </a:r>
            <a:r>
              <a:rPr lang="en-GB" dirty="0" err="1">
                <a:solidFill>
                  <a:srgbClr val="4472C4">
                    <a:lumMod val="50000"/>
                  </a:srgbClr>
                </a:solidFill>
                <a:latin typeface="Century Gothic" panose="020F0302020204030204"/>
              </a:rPr>
              <a:t>devient</a:t>
            </a:r>
            <a:r>
              <a:rPr lang="en-GB" dirty="0">
                <a:solidFill>
                  <a:srgbClr val="4472C4">
                    <a:lumMod val="50000"/>
                  </a:srgbClr>
                </a:solidFill>
                <a:latin typeface="Century Gothic" panose="020F0302020204030204"/>
              </a:rPr>
              <a:t> plus sage.</a:t>
            </a:r>
          </a:p>
          <a:p>
            <a:pPr marL="228600" indent="-228600">
              <a:buAutoNum type="arabicPeriod"/>
            </a:pPr>
            <a:r>
              <a:rPr lang="en-GB" b="0" dirty="0">
                <a:solidFill>
                  <a:srgbClr val="4472C4">
                    <a:lumMod val="50000"/>
                  </a:srgbClr>
                </a:solidFill>
                <a:latin typeface="Century Gothic" panose="020F0302020204030204"/>
              </a:rPr>
              <a:t>J’ [</a:t>
            </a:r>
            <a:r>
              <a:rPr lang="en-GB" b="0" dirty="0" err="1">
                <a:solidFill>
                  <a:srgbClr val="4472C4">
                    <a:lumMod val="50000"/>
                  </a:srgbClr>
                </a:solidFill>
                <a:latin typeface="Century Gothic" panose="020F0302020204030204"/>
              </a:rPr>
              <a:t>apprends</a:t>
            </a:r>
            <a:r>
              <a:rPr lang="en-GB" b="0" dirty="0">
                <a:solidFill>
                  <a:srgbClr val="4472C4">
                    <a:lumMod val="50000"/>
                  </a:srgbClr>
                </a:solidFill>
                <a:latin typeface="Century Gothic" panose="020F0302020204030204"/>
              </a:rPr>
              <a:t> </a:t>
            </a:r>
            <a:r>
              <a:rPr lang="en-GB" dirty="0">
                <a:solidFill>
                  <a:srgbClr val="4472C4">
                    <a:lumMod val="50000"/>
                  </a:srgbClr>
                </a:solidFill>
                <a:latin typeface="Century Gothic" panose="020F0302020204030204"/>
              </a:rPr>
              <a:t>à] essayer de </a:t>
            </a:r>
            <a:r>
              <a:rPr lang="en-GB" dirty="0" err="1">
                <a:solidFill>
                  <a:srgbClr val="4472C4">
                    <a:lumMod val="50000"/>
                  </a:srgbClr>
                </a:solidFill>
                <a:latin typeface="Century Gothic" panose="020F0302020204030204"/>
              </a:rPr>
              <a:t>nouvelles</a:t>
            </a:r>
            <a:r>
              <a:rPr lang="en-GB" dirty="0">
                <a:solidFill>
                  <a:srgbClr val="4472C4">
                    <a:lumMod val="50000"/>
                  </a:srgbClr>
                </a:solidFill>
                <a:latin typeface="Century Gothic" panose="020F0302020204030204"/>
              </a:rPr>
              <a:t> </a:t>
            </a:r>
            <a:r>
              <a:rPr lang="en-GB" dirty="0" err="1">
                <a:solidFill>
                  <a:srgbClr val="4472C4">
                    <a:lumMod val="50000"/>
                  </a:srgbClr>
                </a:solidFill>
                <a:latin typeface="Century Gothic" panose="020F0302020204030204"/>
              </a:rPr>
              <a:t>recettes</a:t>
            </a:r>
            <a:r>
              <a:rPr lang="en-GB" dirty="0">
                <a:solidFill>
                  <a:srgbClr val="4472C4">
                    <a:lumMod val="50000"/>
                  </a:srgbClr>
                </a:solidFill>
                <a:latin typeface="Century Gothic" panose="020F0302020204030204"/>
              </a:rPr>
              <a:t>.</a:t>
            </a:r>
          </a:p>
          <a:p>
            <a:pPr marL="228600" indent="-228600">
              <a:buAutoNum type="arabicPeriod"/>
            </a:pPr>
            <a:r>
              <a:rPr lang="en-GB" b="0" dirty="0">
                <a:solidFill>
                  <a:srgbClr val="4472C4">
                    <a:lumMod val="50000"/>
                  </a:srgbClr>
                </a:solidFill>
                <a:latin typeface="Century Gothic" panose="020F0302020204030204"/>
              </a:rPr>
              <a:t>Les filles [</a:t>
            </a:r>
            <a:r>
              <a:rPr lang="en-GB" b="0" dirty="0" err="1">
                <a:solidFill>
                  <a:srgbClr val="4472C4">
                    <a:lumMod val="50000"/>
                  </a:srgbClr>
                </a:solidFill>
                <a:latin typeface="Century Gothic" panose="020F0302020204030204"/>
              </a:rPr>
              <a:t>commencent</a:t>
            </a:r>
            <a:r>
              <a:rPr lang="en-GB" b="0" dirty="0">
                <a:solidFill>
                  <a:srgbClr val="4472C4">
                    <a:lumMod val="50000"/>
                  </a:srgbClr>
                </a:solidFill>
                <a:latin typeface="Century Gothic" panose="020F0302020204030204"/>
              </a:rPr>
              <a:t> </a:t>
            </a:r>
            <a:r>
              <a:rPr lang="en-GB" dirty="0">
                <a:solidFill>
                  <a:srgbClr val="4472C4">
                    <a:lumMod val="50000"/>
                  </a:srgbClr>
                </a:solidFill>
                <a:latin typeface="Century Gothic" panose="020F0302020204030204"/>
              </a:rPr>
              <a:t>à] </a:t>
            </a:r>
            <a:r>
              <a:rPr lang="en-GB" dirty="0" err="1">
                <a:solidFill>
                  <a:srgbClr val="4472C4">
                    <a:lumMod val="50000"/>
                  </a:srgbClr>
                </a:solidFill>
                <a:latin typeface="Century Gothic" panose="020F0302020204030204"/>
              </a:rPr>
              <a:t>travailler</a:t>
            </a:r>
            <a:r>
              <a:rPr lang="en-GB" dirty="0">
                <a:solidFill>
                  <a:srgbClr val="4472C4">
                    <a:lumMod val="50000"/>
                  </a:srgbClr>
                </a:solidFill>
                <a:latin typeface="Century Gothic" panose="020F0302020204030204"/>
              </a:rPr>
              <a:t> dur.</a:t>
            </a:r>
          </a:p>
          <a:p>
            <a:pPr marL="228600" indent="-228600">
              <a:buAutoNum type="arabicPeriod"/>
            </a:pPr>
            <a:r>
              <a:rPr lang="en-GB" dirty="0">
                <a:solidFill>
                  <a:srgbClr val="4472C4">
                    <a:lumMod val="50000"/>
                  </a:srgbClr>
                </a:solidFill>
                <a:latin typeface="Century Gothic" panose="020F0302020204030204"/>
              </a:rPr>
              <a:t>J’ [beep] aide ma </a:t>
            </a:r>
            <a:r>
              <a:rPr lang="en-GB" dirty="0" err="1">
                <a:solidFill>
                  <a:srgbClr val="4472C4">
                    <a:lumMod val="50000"/>
                  </a:srgbClr>
                </a:solidFill>
                <a:latin typeface="Century Gothic" panose="020F0302020204030204"/>
              </a:rPr>
              <a:t>m</a:t>
            </a:r>
            <a:r>
              <a:rPr lang="en-GB" dirty="0" err="1">
                <a:solidFill>
                  <a:srgbClr val="4472C4">
                    <a:lumMod val="50000"/>
                  </a:srgbClr>
                </a:solidFill>
                <a:latin typeface="Century Gothic" panose="020B0502020202020204" pitchFamily="34" charset="0"/>
              </a:rPr>
              <a:t>è</a:t>
            </a:r>
            <a:r>
              <a:rPr lang="en-GB" dirty="0" err="1">
                <a:solidFill>
                  <a:srgbClr val="4472C4">
                    <a:lumMod val="50000"/>
                  </a:srgbClr>
                </a:solidFill>
                <a:latin typeface="Century Gothic" panose="020F0302020204030204"/>
              </a:rPr>
              <a:t>re</a:t>
            </a:r>
            <a:r>
              <a:rPr lang="en-GB" dirty="0">
                <a:solidFill>
                  <a:srgbClr val="4472C4">
                    <a:lumMod val="50000"/>
                  </a:srgbClr>
                </a:solidFill>
                <a:latin typeface="Century Gothic" panose="020F0302020204030204"/>
              </a:rPr>
              <a:t>.</a:t>
            </a:r>
          </a:p>
          <a:p>
            <a:pPr marL="228600" indent="-228600">
              <a:buAutoNum type="arabicPeriod"/>
            </a:pPr>
            <a:r>
              <a:rPr lang="en-GB" b="0" dirty="0">
                <a:solidFill>
                  <a:srgbClr val="4472C4">
                    <a:lumMod val="50000"/>
                  </a:srgbClr>
                </a:solidFill>
                <a:latin typeface="Century Gothic" panose="020F0302020204030204"/>
              </a:rPr>
              <a:t>Nous [</a:t>
            </a:r>
            <a:r>
              <a:rPr lang="en-GB" b="0" dirty="0" err="1">
                <a:solidFill>
                  <a:srgbClr val="4472C4">
                    <a:lumMod val="50000"/>
                  </a:srgbClr>
                </a:solidFill>
                <a:latin typeface="Century Gothic" panose="020F0302020204030204"/>
              </a:rPr>
              <a:t>commen</a:t>
            </a:r>
            <a:r>
              <a:rPr lang="en-GB" b="0" dirty="0" err="1">
                <a:solidFill>
                  <a:srgbClr val="4472C4">
                    <a:lumMod val="50000"/>
                  </a:srgbClr>
                </a:solidFill>
                <a:latin typeface="Century Gothic" panose="020B0502020202020204" pitchFamily="34" charset="0"/>
              </a:rPr>
              <a:t>ç</a:t>
            </a:r>
            <a:r>
              <a:rPr lang="en-GB" b="0" dirty="0" err="1">
                <a:solidFill>
                  <a:srgbClr val="4472C4">
                    <a:lumMod val="50000"/>
                  </a:srgbClr>
                </a:solidFill>
                <a:latin typeface="Century Gothic" panose="020F0302020204030204"/>
              </a:rPr>
              <a:t>ons</a:t>
            </a:r>
            <a:r>
              <a:rPr lang="en-GB" b="0" dirty="0">
                <a:solidFill>
                  <a:srgbClr val="4472C4">
                    <a:lumMod val="50000"/>
                  </a:srgbClr>
                </a:solidFill>
                <a:latin typeface="Century Gothic" panose="020F0302020204030204"/>
              </a:rPr>
              <a:t> </a:t>
            </a:r>
            <a:r>
              <a:rPr lang="en-GB" dirty="0">
                <a:solidFill>
                  <a:srgbClr val="4472C4">
                    <a:lumMod val="50000"/>
                  </a:srgbClr>
                </a:solidFill>
                <a:latin typeface="Century Gothic" panose="020F0302020204030204"/>
              </a:rPr>
              <a:t>à] </a:t>
            </a:r>
            <a:r>
              <a:rPr lang="en-GB" dirty="0" err="1">
                <a:solidFill>
                  <a:srgbClr val="4472C4">
                    <a:lumMod val="50000"/>
                  </a:srgbClr>
                </a:solidFill>
                <a:latin typeface="Century Gothic" panose="020F0302020204030204"/>
              </a:rPr>
              <a:t>apprendre</a:t>
            </a:r>
            <a:r>
              <a:rPr lang="en-GB" dirty="0">
                <a:solidFill>
                  <a:srgbClr val="4472C4">
                    <a:lumMod val="50000"/>
                  </a:srgbClr>
                </a:solidFill>
                <a:latin typeface="Century Gothic" panose="020F0302020204030204"/>
              </a:rPr>
              <a:t> le </a:t>
            </a:r>
            <a:r>
              <a:rPr lang="en-GB" dirty="0" err="1">
                <a:solidFill>
                  <a:srgbClr val="4472C4">
                    <a:lumMod val="50000"/>
                  </a:srgbClr>
                </a:solidFill>
                <a:latin typeface="Century Gothic" panose="020F0302020204030204"/>
              </a:rPr>
              <a:t>fran</a:t>
            </a:r>
            <a:r>
              <a:rPr lang="en-GB" dirty="0" err="1">
                <a:solidFill>
                  <a:srgbClr val="4472C4">
                    <a:lumMod val="50000"/>
                  </a:srgbClr>
                </a:solidFill>
                <a:latin typeface="Century Gothic" panose="020B0502020202020204" pitchFamily="34" charset="0"/>
              </a:rPr>
              <a:t>ç</a:t>
            </a:r>
            <a:r>
              <a:rPr lang="en-GB" dirty="0" err="1">
                <a:solidFill>
                  <a:srgbClr val="4472C4">
                    <a:lumMod val="50000"/>
                  </a:srgbClr>
                </a:solidFill>
                <a:latin typeface="Century Gothic" panose="020F0302020204030204"/>
              </a:rPr>
              <a:t>ais</a:t>
            </a:r>
            <a:r>
              <a:rPr lang="en-GB" dirty="0">
                <a:solidFill>
                  <a:srgbClr val="4472C4">
                    <a:lumMod val="50000"/>
                  </a:srgbClr>
                </a:solidFill>
                <a:latin typeface="Century Gothic" panose="020F0302020204030204"/>
              </a:rPr>
              <a:t>.</a:t>
            </a:r>
          </a:p>
          <a:p>
            <a:pPr marL="228600" indent="-228600">
              <a:buAutoNum type="arabicPeriod"/>
            </a:pPr>
            <a:r>
              <a:rPr lang="en-GB" dirty="0">
                <a:solidFill>
                  <a:srgbClr val="4472C4">
                    <a:lumMod val="50000"/>
                  </a:srgbClr>
                </a:solidFill>
                <a:latin typeface="Century Gothic" panose="020F0302020204030204"/>
              </a:rPr>
              <a:t>Elle [aide à] </a:t>
            </a:r>
            <a:r>
              <a:rPr lang="en-GB" dirty="0" err="1">
                <a:solidFill>
                  <a:srgbClr val="4472C4">
                    <a:lumMod val="50000"/>
                  </a:srgbClr>
                </a:solidFill>
                <a:latin typeface="Century Gothic" panose="020F0302020204030204"/>
              </a:rPr>
              <a:t>construire</a:t>
            </a:r>
            <a:r>
              <a:rPr lang="en-GB" dirty="0">
                <a:solidFill>
                  <a:srgbClr val="4472C4">
                    <a:lumMod val="50000"/>
                  </a:srgbClr>
                </a:solidFill>
                <a:latin typeface="Century Gothic" panose="020F0302020204030204"/>
              </a:rPr>
              <a:t> </a:t>
            </a:r>
            <a:r>
              <a:rPr lang="en-GB" dirty="0" err="1">
                <a:solidFill>
                  <a:srgbClr val="4472C4">
                    <a:lumMod val="50000"/>
                  </a:srgbClr>
                </a:solidFill>
                <a:latin typeface="Century Gothic" panose="020F0302020204030204"/>
              </a:rPr>
              <a:t>l’avenir</a:t>
            </a:r>
            <a:r>
              <a:rPr lang="en-GB" dirty="0">
                <a:solidFill>
                  <a:srgbClr val="4472C4">
                    <a:lumMod val="50000"/>
                  </a:srgbClr>
                </a:solidFill>
                <a:latin typeface="Century Gothic" panose="020F0302020204030204"/>
              </a:rPr>
              <a:t>.</a:t>
            </a:r>
          </a:p>
          <a:p>
            <a:pPr marL="228600" indent="-228600">
              <a:buAutoNum type="arabicPeriod"/>
            </a:pPr>
            <a:endParaRPr lang="en-GB"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manquer</a:t>
            </a:r>
            <a:r>
              <a:rPr lang="en-GB" baseline="0" dirty="0"/>
              <a:t> [583],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443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4629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7422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7144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772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92469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634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536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00519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02347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29171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026095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5.png"/><Relationship Id="rId5" Type="http://schemas.openxmlformats.org/officeDocument/2006/relationships/image" Target="../media/image20.jpe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4.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jpe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91.wav"/><Relationship Id="rId13" Type="http://schemas.openxmlformats.org/officeDocument/2006/relationships/audio" Target="../media/audio96.wav"/><Relationship Id="rId18" Type="http://schemas.openxmlformats.org/officeDocument/2006/relationships/audio" Target="../media/audio101.wav"/><Relationship Id="rId26" Type="http://schemas.openxmlformats.org/officeDocument/2006/relationships/image" Target="../media/image65.png"/><Relationship Id="rId3" Type="http://schemas.openxmlformats.org/officeDocument/2006/relationships/image" Target="../media/image11.png"/><Relationship Id="rId21" Type="http://schemas.openxmlformats.org/officeDocument/2006/relationships/image" Target="../media/image60.png"/><Relationship Id="rId7" Type="http://schemas.openxmlformats.org/officeDocument/2006/relationships/audio" Target="../media/audio90.wav"/><Relationship Id="rId12" Type="http://schemas.openxmlformats.org/officeDocument/2006/relationships/audio" Target="../media/audio95.wav"/><Relationship Id="rId17" Type="http://schemas.openxmlformats.org/officeDocument/2006/relationships/audio" Target="../media/audio100.wav"/><Relationship Id="rId25" Type="http://schemas.openxmlformats.org/officeDocument/2006/relationships/image" Target="../media/image64.png"/><Relationship Id="rId2" Type="http://schemas.openxmlformats.org/officeDocument/2006/relationships/notesSlide" Target="../notesSlides/notesSlide21.xml"/><Relationship Id="rId16" Type="http://schemas.openxmlformats.org/officeDocument/2006/relationships/audio" Target="../media/audio99.wav"/><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audio" Target="../media/audio89.wav"/><Relationship Id="rId11" Type="http://schemas.openxmlformats.org/officeDocument/2006/relationships/audio" Target="../media/audio94.wav"/><Relationship Id="rId24" Type="http://schemas.openxmlformats.org/officeDocument/2006/relationships/image" Target="../media/image63.png"/><Relationship Id="rId5" Type="http://schemas.openxmlformats.org/officeDocument/2006/relationships/audio" Target="../media/audio88.wav"/><Relationship Id="rId15" Type="http://schemas.openxmlformats.org/officeDocument/2006/relationships/audio" Target="../media/audio98.wav"/><Relationship Id="rId23" Type="http://schemas.openxmlformats.org/officeDocument/2006/relationships/image" Target="../media/image62.png"/><Relationship Id="rId10" Type="http://schemas.openxmlformats.org/officeDocument/2006/relationships/audio" Target="../media/audio93.wav"/><Relationship Id="rId19" Type="http://schemas.openxmlformats.org/officeDocument/2006/relationships/audio" Target="../media/audio102.wav"/><Relationship Id="rId4" Type="http://schemas.openxmlformats.org/officeDocument/2006/relationships/audio" Target="../media/audio87.wav"/><Relationship Id="rId9" Type="http://schemas.openxmlformats.org/officeDocument/2006/relationships/audio" Target="../media/audio92.wav"/><Relationship Id="rId14" Type="http://schemas.openxmlformats.org/officeDocument/2006/relationships/audio" Target="../media/audio97.wav"/><Relationship Id="rId22" Type="http://schemas.openxmlformats.org/officeDocument/2006/relationships/image" Target="../media/image61.png"/><Relationship Id="rId27"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quizlet.com/gb/673683595/year-9-french-term-31-week-5-flash-cards/" TargetMode="External"/><Relationship Id="rId3" Type="http://schemas.openxmlformats.org/officeDocument/2006/relationships/image" Target="../media/image11.png"/><Relationship Id="rId7" Type="http://schemas.openxmlformats.org/officeDocument/2006/relationships/hyperlink" Target="https://resources.ncelp.org/concern/resources/sn00b1108?locale=en" TargetMode="External"/><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hyperlink" Target="https://drive.google.com/file/d/1AGvqRukPlaFgj7ujlFsO-Bh6Zz2hNTis/view?usp=sharing" TargetMode="External"/><Relationship Id="rId11" Type="http://schemas.openxmlformats.org/officeDocument/2006/relationships/image" Target="../media/image73.png"/><Relationship Id="rId5" Type="http://schemas.openxmlformats.org/officeDocument/2006/relationships/image" Target="../media/image71.pn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hyperlink" Target="https://quizlet.com/gb/630176001/year-9-french-term-22-week-3-flash-cards/"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1.png"/><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5.xml.rels><?xml version="1.0" encoding="UTF-8" standalone="yes"?>
<Relationships xmlns="http://schemas.openxmlformats.org/package/2006/relationships"><Relationship Id="rId13" Type="http://schemas.openxmlformats.org/officeDocument/2006/relationships/audio" Target="../media/audio24.wav"/><Relationship Id="rId18" Type="http://schemas.openxmlformats.org/officeDocument/2006/relationships/audio" Target="../media/audio29.wav"/><Relationship Id="rId26" Type="http://schemas.openxmlformats.org/officeDocument/2006/relationships/audio" Target="../media/audio37.wav"/><Relationship Id="rId3" Type="http://schemas.openxmlformats.org/officeDocument/2006/relationships/image" Target="../media/image11.png"/><Relationship Id="rId21" Type="http://schemas.openxmlformats.org/officeDocument/2006/relationships/audio" Target="../media/audio32.wav"/><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8.wav"/><Relationship Id="rId25" Type="http://schemas.openxmlformats.org/officeDocument/2006/relationships/audio" Target="../media/audio36.wav"/><Relationship Id="rId33"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audio" Target="../media/audio27.wav"/><Relationship Id="rId20" Type="http://schemas.openxmlformats.org/officeDocument/2006/relationships/audio" Target="../media/audio31.wav"/><Relationship Id="rId29"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24" Type="http://schemas.openxmlformats.org/officeDocument/2006/relationships/audio" Target="../media/audio35.wav"/><Relationship Id="rId32" Type="http://schemas.openxmlformats.org/officeDocument/2006/relationships/image" Target="../media/image16.png"/><Relationship Id="rId5" Type="http://schemas.openxmlformats.org/officeDocument/2006/relationships/audio" Target="../media/audio16.wav"/><Relationship Id="rId15" Type="http://schemas.openxmlformats.org/officeDocument/2006/relationships/audio" Target="../media/audio26.wav"/><Relationship Id="rId23" Type="http://schemas.openxmlformats.org/officeDocument/2006/relationships/audio" Target="../media/audio34.wav"/><Relationship Id="rId28" Type="http://schemas.openxmlformats.org/officeDocument/2006/relationships/image" Target="../media/image12.png"/><Relationship Id="rId10" Type="http://schemas.openxmlformats.org/officeDocument/2006/relationships/audio" Target="../media/audio21.wav"/><Relationship Id="rId19" Type="http://schemas.openxmlformats.org/officeDocument/2006/relationships/audio" Target="../media/audio30.wav"/><Relationship Id="rId31" Type="http://schemas.openxmlformats.org/officeDocument/2006/relationships/image" Target="../media/image15.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audio" Target="../media/audio33.wav"/><Relationship Id="rId27" Type="http://schemas.openxmlformats.org/officeDocument/2006/relationships/audio" Target="../media/audio38.wav"/><Relationship Id="rId30" Type="http://schemas.openxmlformats.org/officeDocument/2006/relationships/image" Target="../media/image14.png"/><Relationship Id="rId8" Type="http://schemas.openxmlformats.org/officeDocument/2006/relationships/audio" Target="../media/audio19.wav"/></Relationships>
</file>

<file path=ppt/slides/_rels/slide6.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audio" Target="../media/audio53.wav"/><Relationship Id="rId3" Type="http://schemas.openxmlformats.org/officeDocument/2006/relationships/image" Target="../media/image11.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audio" Target="../media/audio52.wav"/><Relationship Id="rId2" Type="http://schemas.openxmlformats.org/officeDocument/2006/relationships/notesSlide" Target="../notesSlides/notesSlide6.xml"/><Relationship Id="rId16" Type="http://schemas.openxmlformats.org/officeDocument/2006/relationships/audio" Target="../media/audio51.wav"/><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5" Type="http://schemas.openxmlformats.org/officeDocument/2006/relationships/audio" Target="../media/audio50.wav"/><Relationship Id="rId10" Type="http://schemas.openxmlformats.org/officeDocument/2006/relationships/audio" Target="../media/audio45.wav"/><Relationship Id="rId19" Type="http://schemas.openxmlformats.org/officeDocument/2006/relationships/audio" Target="../media/audio54.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9.wav"/></Relationships>
</file>

<file path=ppt/slides/_rels/slide7.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3" Type="http://schemas.openxmlformats.org/officeDocument/2006/relationships/image" Target="../media/image11.png"/><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 Type="http://schemas.openxmlformats.org/officeDocument/2006/relationships/notesSlide" Target="../notesSlides/notesSlide7.xml"/><Relationship Id="rId16" Type="http://schemas.openxmlformats.org/officeDocument/2006/relationships/audio" Target="../media/audio67.wav"/><Relationship Id="rId1" Type="http://schemas.openxmlformats.org/officeDocument/2006/relationships/slideLayout" Target="../slideLayouts/slideLayout2.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5" Type="http://schemas.openxmlformats.org/officeDocument/2006/relationships/audio" Target="../media/audio66.wav"/><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9.wav"/><Relationship Id="rId18" Type="http://schemas.openxmlformats.org/officeDocument/2006/relationships/audio" Target="../media/audio84.wav"/><Relationship Id="rId3" Type="http://schemas.openxmlformats.org/officeDocument/2006/relationships/image" Target="../media/image11.png"/><Relationship Id="rId7" Type="http://schemas.openxmlformats.org/officeDocument/2006/relationships/audio" Target="../media/audio73.wav"/><Relationship Id="rId12" Type="http://schemas.openxmlformats.org/officeDocument/2006/relationships/audio" Target="../media/audio78.wav"/><Relationship Id="rId17" Type="http://schemas.openxmlformats.org/officeDocument/2006/relationships/audio" Target="../media/audio83.wav"/><Relationship Id="rId2" Type="http://schemas.openxmlformats.org/officeDocument/2006/relationships/notesSlide" Target="../notesSlides/notesSlide9.xml"/><Relationship Id="rId16" Type="http://schemas.openxmlformats.org/officeDocument/2006/relationships/audio" Target="../media/audio82.wav"/><Relationship Id="rId20" Type="http://schemas.openxmlformats.org/officeDocument/2006/relationships/audio" Target="../media/audio86.wav"/><Relationship Id="rId1" Type="http://schemas.openxmlformats.org/officeDocument/2006/relationships/slideLayout" Target="../slideLayouts/slideLayout2.xml"/><Relationship Id="rId6" Type="http://schemas.openxmlformats.org/officeDocument/2006/relationships/audio" Target="../media/audio72.wav"/><Relationship Id="rId11" Type="http://schemas.openxmlformats.org/officeDocument/2006/relationships/audio" Target="../media/audio77.wav"/><Relationship Id="rId5" Type="http://schemas.openxmlformats.org/officeDocument/2006/relationships/image" Target="../media/image18.png"/><Relationship Id="rId15" Type="http://schemas.openxmlformats.org/officeDocument/2006/relationships/audio" Target="../media/audio81.wav"/><Relationship Id="rId10" Type="http://schemas.openxmlformats.org/officeDocument/2006/relationships/audio" Target="../media/audio76.wav"/><Relationship Id="rId19" Type="http://schemas.openxmlformats.org/officeDocument/2006/relationships/audio" Target="../media/audio85.wav"/><Relationship Id="rId4" Type="http://schemas.openxmlformats.org/officeDocument/2006/relationships/audio" Target="../media/audio71.wav"/><Relationship Id="rId9" Type="http://schemas.openxmlformats.org/officeDocument/2006/relationships/audio" Target="../media/audio75.wav"/><Relationship Id="rId14" Type="http://schemas.openxmlformats.org/officeDocument/2006/relationships/audio" Target="../media/audio8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Making decisions about the future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Verbs with à before an infinitive</a:t>
            </a:r>
          </a:p>
          <a:p>
            <a:pPr algn="l"/>
            <a:r>
              <a:rPr lang="en-GB" sz="3000" dirty="0">
                <a:solidFill>
                  <a:prstClr val="white"/>
                </a:solidFill>
              </a:rPr>
              <a:t>SSC [ç/soft c]</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a:t>
            </a:r>
            <a:r>
              <a:rPr lang="en-GB" sz="1400" dirty="0">
                <a:solidFill>
                  <a:prstClr val="white"/>
                </a:solidFill>
                <a:latin typeface="Century Gothic" panose="020B0502020202020204" pitchFamily="34" charset="0"/>
              </a:rPr>
              <a:t>s: Catherine Morris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04/07/22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Autofit/>
          </a:bodyPr>
          <a:lstStyle/>
          <a:p>
            <a:r>
              <a:rPr lang="fr-FR" sz="2800" b="1">
                <a:solidFill>
                  <a:schemeClr val="bg1"/>
                </a:solidFill>
              </a:rPr>
              <a:t>Les phrases avec deux verbes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62954" y="1769380"/>
            <a:ext cx="12029046" cy="4453848"/>
          </a:xfrm>
          <a:prstGeom prst="rect">
            <a:avLst/>
          </a:prstGeom>
          <a:noFill/>
        </p:spPr>
        <p:txBody>
          <a:bodyPr wrap="square" rtlCol="0">
            <a:spAutoFit/>
          </a:bodyPr>
          <a:lstStyle/>
          <a:p>
            <a:pPr marL="457200" indent="-457200" algn="l">
              <a:lnSpc>
                <a:spcPct val="150000"/>
              </a:lnSpc>
              <a:buFont typeface="+mj-lt"/>
              <a:buAutoNum type="arabicPeriod"/>
            </a:pPr>
            <a:r>
              <a:rPr lang="fr-FR" sz="2400">
                <a:solidFill>
                  <a:srgbClr val="115076"/>
                </a:solidFill>
              </a:rPr>
              <a:t>Je </a:t>
            </a:r>
            <a:r>
              <a:rPr lang="fr-FR" sz="2400" b="1">
                <a:solidFill>
                  <a:srgbClr val="E87D1E"/>
                </a:solidFill>
              </a:rPr>
              <a:t>commence</a:t>
            </a:r>
            <a:r>
              <a:rPr lang="fr-FR" sz="2400">
                <a:solidFill>
                  <a:srgbClr val="115076"/>
                </a:solidFill>
              </a:rPr>
              <a:t> à faire les devoirs.            			</a:t>
            </a:r>
            <a:r>
              <a:rPr lang="fr-FR" sz="2400" i="1">
                <a:solidFill>
                  <a:srgbClr val="E87D1E"/>
                </a:solidFill>
              </a:rPr>
              <a:t>commence/vais</a:t>
            </a:r>
          </a:p>
          <a:p>
            <a:pPr marL="457200" indent="-457200" algn="l">
              <a:lnSpc>
                <a:spcPct val="150000"/>
              </a:lnSpc>
              <a:buFont typeface="+mj-lt"/>
              <a:buAutoNum type="arabicPeriod"/>
            </a:pPr>
            <a:r>
              <a:rPr lang="fr-FR" sz="2400">
                <a:solidFill>
                  <a:srgbClr val="115076"/>
                </a:solidFill>
              </a:rPr>
              <a:t>Je       </a:t>
            </a:r>
            <a:r>
              <a:rPr lang="fr-FR" sz="2400" b="1">
                <a:solidFill>
                  <a:srgbClr val="E87D1E"/>
                </a:solidFill>
              </a:rPr>
              <a:t>veux</a:t>
            </a:r>
            <a:r>
              <a:rPr lang="fr-FR" sz="2400">
                <a:solidFill>
                  <a:srgbClr val="115076"/>
                </a:solidFill>
              </a:rPr>
              <a:t>       comprendre les gens anglais.  	 	</a:t>
            </a:r>
            <a:r>
              <a:rPr lang="fr-FR" sz="2400" i="1">
                <a:solidFill>
                  <a:srgbClr val="E87D1E"/>
                </a:solidFill>
              </a:rPr>
              <a:t>commence/veux</a:t>
            </a:r>
          </a:p>
          <a:p>
            <a:pPr marL="457200" indent="-457200" algn="l">
              <a:lnSpc>
                <a:spcPct val="150000"/>
              </a:lnSpc>
              <a:buFont typeface="+mj-lt"/>
              <a:buAutoNum type="arabicPeriod"/>
            </a:pPr>
            <a:r>
              <a:rPr lang="fr-FR" sz="2400">
                <a:solidFill>
                  <a:srgbClr val="115076"/>
                </a:solidFill>
              </a:rPr>
              <a:t>Amir        </a:t>
            </a:r>
            <a:r>
              <a:rPr lang="fr-FR" sz="2400" b="1">
                <a:solidFill>
                  <a:srgbClr val="E87D1E"/>
                </a:solidFill>
              </a:rPr>
              <a:t>va</a:t>
            </a:r>
            <a:r>
              <a:rPr lang="fr-FR" sz="2400">
                <a:solidFill>
                  <a:srgbClr val="115076"/>
                </a:solidFill>
              </a:rPr>
              <a:t>        revenir t</a:t>
            </a:r>
            <a:r>
              <a:rPr lang="fr-FR" sz="2400">
                <a:solidFill>
                  <a:srgbClr val="115076"/>
                </a:solidFill>
                <a:latin typeface="Century Gothic" panose="020B0502020202020204" pitchFamily="34" charset="0"/>
              </a:rPr>
              <a:t>ô</a:t>
            </a:r>
            <a:r>
              <a:rPr lang="fr-FR" sz="2400">
                <a:solidFill>
                  <a:srgbClr val="115076"/>
                </a:solidFill>
              </a:rPr>
              <a:t>t.					</a:t>
            </a:r>
            <a:r>
              <a:rPr lang="fr-FR" sz="2400" i="1">
                <a:solidFill>
                  <a:srgbClr val="E87D1E"/>
                </a:solidFill>
              </a:rPr>
              <a:t>apprend/va</a:t>
            </a:r>
          </a:p>
          <a:p>
            <a:pPr marL="457200" indent="-457200" algn="l">
              <a:lnSpc>
                <a:spcPct val="150000"/>
              </a:lnSpc>
              <a:buFont typeface="+mj-lt"/>
              <a:buAutoNum type="arabicPeriod"/>
            </a:pPr>
            <a:r>
              <a:rPr lang="fr-FR" sz="2400">
                <a:solidFill>
                  <a:srgbClr val="115076"/>
                </a:solidFill>
              </a:rPr>
              <a:t>Ma m</a:t>
            </a:r>
            <a:r>
              <a:rPr lang="fr-FR" sz="2400">
                <a:solidFill>
                  <a:srgbClr val="115076"/>
                </a:solidFill>
                <a:latin typeface="Century Gothic" panose="020B0502020202020204" pitchFamily="34" charset="0"/>
              </a:rPr>
              <a:t>ère  </a:t>
            </a:r>
            <a:r>
              <a:rPr lang="fr-FR" sz="2400" b="1">
                <a:solidFill>
                  <a:srgbClr val="E87D1E"/>
                </a:solidFill>
                <a:latin typeface="Century Gothic" panose="020B0502020202020204" pitchFamily="34" charset="0"/>
              </a:rPr>
              <a:t>aide</a:t>
            </a:r>
            <a:r>
              <a:rPr lang="fr-FR" sz="2400">
                <a:solidFill>
                  <a:srgbClr val="115076"/>
                </a:solidFill>
                <a:latin typeface="Century Gothic" panose="020B0502020202020204" pitchFamily="34" charset="0"/>
              </a:rPr>
              <a:t>  </a:t>
            </a:r>
            <a:r>
              <a:rPr lang="fr-FR" sz="2400">
                <a:solidFill>
                  <a:srgbClr val="115076"/>
                </a:solidFill>
              </a:rPr>
              <a:t>à choisir le chien.				</a:t>
            </a:r>
            <a:r>
              <a:rPr lang="fr-FR" sz="2400" i="1">
                <a:solidFill>
                  <a:srgbClr val="E87D1E"/>
                </a:solidFill>
              </a:rPr>
              <a:t>aide/peut</a:t>
            </a:r>
          </a:p>
          <a:p>
            <a:pPr marL="457200" indent="-457200" algn="l">
              <a:lnSpc>
                <a:spcPct val="150000"/>
              </a:lnSpc>
              <a:buFont typeface="+mj-lt"/>
              <a:buAutoNum type="arabicPeriod"/>
            </a:pPr>
            <a:r>
              <a:rPr lang="fr-FR" sz="2400">
                <a:solidFill>
                  <a:srgbClr val="115076"/>
                </a:solidFill>
              </a:rPr>
              <a:t>Nous </a:t>
            </a:r>
            <a:r>
              <a:rPr lang="fr-FR" sz="2400" b="1">
                <a:solidFill>
                  <a:srgbClr val="E87D1E"/>
                </a:solidFill>
              </a:rPr>
              <a:t>apprenons</a:t>
            </a:r>
            <a:r>
              <a:rPr lang="fr-FR" sz="2400">
                <a:solidFill>
                  <a:srgbClr val="115076"/>
                </a:solidFill>
              </a:rPr>
              <a:t> à parler avec les fran</a:t>
            </a:r>
            <a:r>
              <a:rPr lang="fr-FR" sz="2400">
                <a:solidFill>
                  <a:srgbClr val="115076"/>
                </a:solidFill>
                <a:latin typeface="Century Gothic" panose="020B0502020202020204" pitchFamily="34" charset="0"/>
              </a:rPr>
              <a:t>ç</a:t>
            </a:r>
            <a:r>
              <a:rPr lang="fr-FR" sz="2400">
                <a:solidFill>
                  <a:srgbClr val="115076"/>
                </a:solidFill>
              </a:rPr>
              <a:t>ais au lycée. 	</a:t>
            </a:r>
            <a:r>
              <a:rPr lang="fr-FR" sz="2400" i="1">
                <a:solidFill>
                  <a:srgbClr val="E87D1E"/>
                </a:solidFill>
              </a:rPr>
              <a:t>apprenons/voulons</a:t>
            </a:r>
          </a:p>
          <a:p>
            <a:pPr marL="457200" indent="-457200" algn="l">
              <a:lnSpc>
                <a:spcPct val="150000"/>
              </a:lnSpc>
              <a:buFont typeface="+mj-lt"/>
              <a:buAutoNum type="arabicPeriod"/>
            </a:pPr>
            <a:r>
              <a:rPr lang="fr-FR" sz="2400">
                <a:solidFill>
                  <a:srgbClr val="115076"/>
                </a:solidFill>
              </a:rPr>
              <a:t>Je       </a:t>
            </a:r>
            <a:r>
              <a:rPr lang="fr-FR" sz="2400" b="1">
                <a:solidFill>
                  <a:srgbClr val="E87D1E"/>
                </a:solidFill>
              </a:rPr>
              <a:t>vais</a:t>
            </a:r>
            <a:r>
              <a:rPr lang="fr-FR" sz="2400">
                <a:solidFill>
                  <a:srgbClr val="115076"/>
                </a:solidFill>
              </a:rPr>
              <a:t>      aider mon p</a:t>
            </a:r>
            <a:r>
              <a:rPr lang="fr-FR" sz="2400">
                <a:solidFill>
                  <a:srgbClr val="115076"/>
                </a:solidFill>
                <a:latin typeface="Century Gothic" panose="020B0502020202020204" pitchFamily="34" charset="0"/>
              </a:rPr>
              <a:t>ère.				</a:t>
            </a:r>
            <a:r>
              <a:rPr lang="fr-FR" sz="2400" i="1">
                <a:solidFill>
                  <a:srgbClr val="E87D1E"/>
                </a:solidFill>
                <a:latin typeface="Century Gothic" panose="020B0502020202020204" pitchFamily="34" charset="0"/>
              </a:rPr>
              <a:t>commence/vais</a:t>
            </a:r>
          </a:p>
          <a:p>
            <a:pPr marL="457200" indent="-457200" algn="l">
              <a:lnSpc>
                <a:spcPct val="150000"/>
              </a:lnSpc>
              <a:buFont typeface="+mj-lt"/>
              <a:buAutoNum type="arabicPeriod"/>
            </a:pPr>
            <a:r>
              <a:rPr lang="fr-FR" sz="2400">
                <a:solidFill>
                  <a:srgbClr val="115076"/>
                </a:solidFill>
              </a:rPr>
              <a:t>Nous </a:t>
            </a:r>
            <a:r>
              <a:rPr lang="fr-FR" sz="2400" b="1">
                <a:solidFill>
                  <a:srgbClr val="E87D1E"/>
                </a:solidFill>
              </a:rPr>
              <a:t>commen</a:t>
            </a:r>
            <a:r>
              <a:rPr lang="fr-FR" sz="2400" b="1">
                <a:solidFill>
                  <a:srgbClr val="E87D1E"/>
                </a:solidFill>
                <a:latin typeface="Century Gothic" panose="020B0502020202020204" pitchFamily="34" charset="0"/>
              </a:rPr>
              <a:t>ç</a:t>
            </a:r>
            <a:r>
              <a:rPr lang="fr-FR" sz="2400" b="1">
                <a:solidFill>
                  <a:srgbClr val="E87D1E"/>
                </a:solidFill>
              </a:rPr>
              <a:t>ons</a:t>
            </a:r>
            <a:r>
              <a:rPr lang="fr-FR" sz="2400">
                <a:solidFill>
                  <a:srgbClr val="115076"/>
                </a:solidFill>
              </a:rPr>
              <a:t> à faire l’exercice difficile. 		</a:t>
            </a:r>
            <a:r>
              <a:rPr lang="fr-FR" sz="2400" i="1">
                <a:solidFill>
                  <a:srgbClr val="E87D1E"/>
                </a:solidFill>
              </a:rPr>
              <a:t>commen</a:t>
            </a:r>
            <a:r>
              <a:rPr lang="fr-FR" sz="2400" i="1">
                <a:solidFill>
                  <a:srgbClr val="E87D1E"/>
                </a:solidFill>
                <a:latin typeface="Century Gothic" panose="020B0502020202020204" pitchFamily="34" charset="0"/>
              </a:rPr>
              <a:t>ç</a:t>
            </a:r>
            <a:r>
              <a:rPr lang="fr-FR" sz="2400" i="1">
                <a:solidFill>
                  <a:srgbClr val="E87D1E"/>
                </a:solidFill>
              </a:rPr>
              <a:t>ons/allons</a:t>
            </a:r>
          </a:p>
          <a:p>
            <a:pPr marL="457200" indent="-457200" algn="l">
              <a:lnSpc>
                <a:spcPct val="150000"/>
              </a:lnSpc>
              <a:buFont typeface="+mj-lt"/>
              <a:buAutoNum type="arabicPeriod"/>
            </a:pPr>
            <a:r>
              <a:rPr lang="fr-FR" sz="2400">
                <a:solidFill>
                  <a:srgbClr val="115076"/>
                </a:solidFill>
              </a:rPr>
              <a:t>Nous </a:t>
            </a:r>
            <a:r>
              <a:rPr lang="fr-FR" sz="2400" b="1">
                <a:solidFill>
                  <a:srgbClr val="E87D1E"/>
                </a:solidFill>
              </a:rPr>
              <a:t>devons</a:t>
            </a:r>
            <a:r>
              <a:rPr lang="fr-FR" sz="2400">
                <a:solidFill>
                  <a:srgbClr val="E87D1E"/>
                </a:solidFill>
              </a:rPr>
              <a:t> </a:t>
            </a:r>
            <a:r>
              <a:rPr lang="fr-FR" sz="2400">
                <a:solidFill>
                  <a:srgbClr val="115076"/>
                </a:solidFill>
              </a:rPr>
              <a:t>aller à la place.				</a:t>
            </a:r>
            <a:r>
              <a:rPr lang="fr-FR" sz="2400" i="1">
                <a:solidFill>
                  <a:srgbClr val="E87D1E"/>
                </a:solidFill>
              </a:rPr>
              <a:t>aidons/devons</a:t>
            </a:r>
          </a:p>
        </p:txBody>
      </p:sp>
      <p:sp>
        <p:nvSpPr>
          <p:cNvPr id="9" name="TextBox 8">
            <a:extLst>
              <a:ext uri="{FF2B5EF4-FFF2-40B4-BE49-F238E27FC236}">
                <a16:creationId xmlns:a16="http://schemas.microsoft.com/office/drawing/2014/main" id="{215CDC0B-3D8A-4350-81D3-4287D416FCFF}"/>
              </a:ext>
            </a:extLst>
          </p:cNvPr>
          <p:cNvSpPr txBox="1"/>
          <p:nvPr/>
        </p:nvSpPr>
        <p:spPr>
          <a:xfrm>
            <a:off x="6264707" y="543048"/>
            <a:ext cx="4378748" cy="461665"/>
          </a:xfrm>
          <a:prstGeom prst="rect">
            <a:avLst/>
          </a:prstGeom>
          <a:noFill/>
        </p:spPr>
        <p:txBody>
          <a:bodyPr wrap="square" rtlCol="0">
            <a:spAutoFit/>
          </a:bodyPr>
          <a:lstStyle/>
          <a:p>
            <a:r>
              <a:rPr lang="fr-FR" sz="2400">
                <a:solidFill>
                  <a:srgbClr val="115076"/>
                </a:solidFill>
              </a:rPr>
              <a:t>Choisis le verbe manquant*. </a:t>
            </a:r>
          </a:p>
        </p:txBody>
      </p:sp>
      <p:sp>
        <p:nvSpPr>
          <p:cNvPr id="11" name="Rounded Rectangle 46">
            <a:extLst>
              <a:ext uri="{FF2B5EF4-FFF2-40B4-BE49-F238E27FC236}">
                <a16:creationId xmlns:a16="http://schemas.microsoft.com/office/drawing/2014/main" id="{A2C65DE8-6C42-4D88-ABC0-C1BFB9F75DFE}"/>
              </a:ext>
            </a:extLst>
          </p:cNvPr>
          <p:cNvSpPr/>
          <p:nvPr/>
        </p:nvSpPr>
        <p:spPr>
          <a:xfrm>
            <a:off x="8955135" y="1098689"/>
            <a:ext cx="3056865" cy="505346"/>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manquant</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missing</a:t>
            </a:r>
          </a:p>
        </p:txBody>
      </p:sp>
      <p:sp>
        <p:nvSpPr>
          <p:cNvPr id="2" name="Rectangle 1">
            <a:extLst>
              <a:ext uri="{FF2B5EF4-FFF2-40B4-BE49-F238E27FC236}">
                <a16:creationId xmlns:a16="http://schemas.microsoft.com/office/drawing/2014/main" id="{37543A8B-6B35-4A45-B77A-8CA0F9CFB549}"/>
              </a:ext>
            </a:extLst>
          </p:cNvPr>
          <p:cNvSpPr/>
          <p:nvPr/>
        </p:nvSpPr>
        <p:spPr>
          <a:xfrm>
            <a:off x="1122218" y="1884219"/>
            <a:ext cx="1828800" cy="4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____________</a:t>
            </a:r>
          </a:p>
        </p:txBody>
      </p:sp>
      <p:sp>
        <p:nvSpPr>
          <p:cNvPr id="12" name="Rectangle 11">
            <a:extLst>
              <a:ext uri="{FF2B5EF4-FFF2-40B4-BE49-F238E27FC236}">
                <a16:creationId xmlns:a16="http://schemas.microsoft.com/office/drawing/2014/main" id="{95C0C63F-320C-4F22-B121-9C9FECF3F46E}"/>
              </a:ext>
            </a:extLst>
          </p:cNvPr>
          <p:cNvSpPr/>
          <p:nvPr/>
        </p:nvSpPr>
        <p:spPr>
          <a:xfrm>
            <a:off x="1122218" y="2433448"/>
            <a:ext cx="1828800" cy="4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____________</a:t>
            </a:r>
          </a:p>
        </p:txBody>
      </p:sp>
      <p:sp>
        <p:nvSpPr>
          <p:cNvPr id="13" name="Rectangle 12">
            <a:extLst>
              <a:ext uri="{FF2B5EF4-FFF2-40B4-BE49-F238E27FC236}">
                <a16:creationId xmlns:a16="http://schemas.microsoft.com/office/drawing/2014/main" id="{76FE0FAC-10DE-4F7C-8C8D-AB0D8D65F0DE}"/>
              </a:ext>
            </a:extLst>
          </p:cNvPr>
          <p:cNvSpPr/>
          <p:nvPr/>
        </p:nvSpPr>
        <p:spPr>
          <a:xfrm>
            <a:off x="1565564" y="2982677"/>
            <a:ext cx="1482436" cy="4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__________</a:t>
            </a:r>
          </a:p>
        </p:txBody>
      </p:sp>
      <p:sp>
        <p:nvSpPr>
          <p:cNvPr id="14" name="Rectangle 13">
            <a:extLst>
              <a:ext uri="{FF2B5EF4-FFF2-40B4-BE49-F238E27FC236}">
                <a16:creationId xmlns:a16="http://schemas.microsoft.com/office/drawing/2014/main" id="{AACDB5E4-59C7-4481-B861-0D101DB95228}"/>
              </a:ext>
            </a:extLst>
          </p:cNvPr>
          <p:cNvSpPr/>
          <p:nvPr/>
        </p:nvSpPr>
        <p:spPr>
          <a:xfrm>
            <a:off x="2092038" y="3531906"/>
            <a:ext cx="914400" cy="473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a:t>
            </a:r>
          </a:p>
        </p:txBody>
      </p:sp>
      <p:sp>
        <p:nvSpPr>
          <p:cNvPr id="15" name="Rectangle 14">
            <a:extLst>
              <a:ext uri="{FF2B5EF4-FFF2-40B4-BE49-F238E27FC236}">
                <a16:creationId xmlns:a16="http://schemas.microsoft.com/office/drawing/2014/main" id="{8F38E114-C2D4-4F02-85BC-2CEBCFDA1411}"/>
              </a:ext>
            </a:extLst>
          </p:cNvPr>
          <p:cNvSpPr/>
          <p:nvPr/>
        </p:nvSpPr>
        <p:spPr>
          <a:xfrm>
            <a:off x="1468584" y="4056365"/>
            <a:ext cx="1717961" cy="4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____________</a:t>
            </a:r>
          </a:p>
        </p:txBody>
      </p:sp>
      <p:sp>
        <p:nvSpPr>
          <p:cNvPr id="16" name="Rectangle 15">
            <a:extLst>
              <a:ext uri="{FF2B5EF4-FFF2-40B4-BE49-F238E27FC236}">
                <a16:creationId xmlns:a16="http://schemas.microsoft.com/office/drawing/2014/main" id="{0106FF77-67D5-4E9D-B9A6-56BFD984DC70}"/>
              </a:ext>
            </a:extLst>
          </p:cNvPr>
          <p:cNvSpPr/>
          <p:nvPr/>
        </p:nvSpPr>
        <p:spPr>
          <a:xfrm>
            <a:off x="1122218" y="4605594"/>
            <a:ext cx="1607127" cy="441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____________</a:t>
            </a:r>
          </a:p>
        </p:txBody>
      </p:sp>
      <p:sp>
        <p:nvSpPr>
          <p:cNvPr id="17" name="Rectangle 16">
            <a:extLst>
              <a:ext uri="{FF2B5EF4-FFF2-40B4-BE49-F238E27FC236}">
                <a16:creationId xmlns:a16="http://schemas.microsoft.com/office/drawing/2014/main" id="{F5B532ED-B518-4096-84DB-5990F968C3DE}"/>
              </a:ext>
            </a:extLst>
          </p:cNvPr>
          <p:cNvSpPr/>
          <p:nvPr/>
        </p:nvSpPr>
        <p:spPr>
          <a:xfrm>
            <a:off x="1468581" y="5097083"/>
            <a:ext cx="2133601" cy="523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______________</a:t>
            </a:r>
          </a:p>
        </p:txBody>
      </p:sp>
      <p:sp>
        <p:nvSpPr>
          <p:cNvPr id="18" name="Rectangle 17">
            <a:extLst>
              <a:ext uri="{FF2B5EF4-FFF2-40B4-BE49-F238E27FC236}">
                <a16:creationId xmlns:a16="http://schemas.microsoft.com/office/drawing/2014/main" id="{FB6542EA-96E6-430A-B52A-9CA84112FF50}"/>
              </a:ext>
            </a:extLst>
          </p:cNvPr>
          <p:cNvSpPr/>
          <p:nvPr/>
        </p:nvSpPr>
        <p:spPr>
          <a:xfrm>
            <a:off x="1482436" y="5671064"/>
            <a:ext cx="1149928" cy="523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E87D1E"/>
                </a:solidFill>
              </a:rPr>
              <a:t>________</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‘to’ in English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6005515" y="730428"/>
            <a:ext cx="5085384" cy="461665"/>
          </a:xfrm>
          <a:prstGeom prst="rect">
            <a:avLst/>
          </a:prstGeom>
          <a:noFill/>
        </p:spPr>
        <p:txBody>
          <a:bodyPr wrap="square" rtlCol="0">
            <a:spAutoFit/>
          </a:bodyPr>
          <a:lstStyle/>
          <a:p>
            <a:r>
              <a:rPr lang="fr-FR" sz="2400" dirty="0">
                <a:solidFill>
                  <a:srgbClr val="115076"/>
                </a:solidFill>
              </a:rPr>
              <a:t>Traduis de l’anglais au français.</a:t>
            </a:r>
          </a:p>
        </p:txBody>
      </p:sp>
      <p:sp>
        <p:nvSpPr>
          <p:cNvPr id="9" name="TextBox 8">
            <a:extLst>
              <a:ext uri="{FF2B5EF4-FFF2-40B4-BE49-F238E27FC236}">
                <a16:creationId xmlns:a16="http://schemas.microsoft.com/office/drawing/2014/main" id="{0B35C7D2-8BD4-4B4E-A086-B050069070B9}"/>
              </a:ext>
            </a:extLst>
          </p:cNvPr>
          <p:cNvSpPr txBox="1"/>
          <p:nvPr/>
        </p:nvSpPr>
        <p:spPr>
          <a:xfrm>
            <a:off x="207705" y="1563870"/>
            <a:ext cx="6480000" cy="461665"/>
          </a:xfrm>
          <a:prstGeom prst="rect">
            <a:avLst/>
          </a:prstGeom>
          <a:noFill/>
        </p:spPr>
        <p:txBody>
          <a:bodyPr wrap="square" rtlCol="0">
            <a:spAutoFit/>
          </a:bodyPr>
          <a:lstStyle/>
          <a:p>
            <a:r>
              <a:rPr lang="en-US" sz="2400" dirty="0">
                <a:solidFill>
                  <a:srgbClr val="115076"/>
                </a:solidFill>
              </a:rPr>
              <a:t>1. I want to learn Spanish.</a:t>
            </a:r>
          </a:p>
        </p:txBody>
      </p:sp>
      <p:sp>
        <p:nvSpPr>
          <p:cNvPr id="10" name="TextBox 9">
            <a:extLst>
              <a:ext uri="{FF2B5EF4-FFF2-40B4-BE49-F238E27FC236}">
                <a16:creationId xmlns:a16="http://schemas.microsoft.com/office/drawing/2014/main" id="{C59631C4-BDD3-4081-8C7F-C5EFF54F32F9}"/>
              </a:ext>
            </a:extLst>
          </p:cNvPr>
          <p:cNvSpPr txBox="1"/>
          <p:nvPr/>
        </p:nvSpPr>
        <p:spPr>
          <a:xfrm>
            <a:off x="207705" y="2016605"/>
            <a:ext cx="6480000" cy="461665"/>
          </a:xfrm>
          <a:prstGeom prst="rect">
            <a:avLst/>
          </a:prstGeom>
          <a:noFill/>
        </p:spPr>
        <p:txBody>
          <a:bodyPr wrap="square" rtlCol="0">
            <a:spAutoFit/>
          </a:bodyPr>
          <a:lstStyle/>
          <a:p>
            <a:r>
              <a:rPr lang="fr-FR" sz="2400" i="1" dirty="0">
                <a:solidFill>
                  <a:srgbClr val="E87D1E"/>
                </a:solidFill>
              </a:rPr>
              <a:t>1. Je veux apprendre l’espagnol.</a:t>
            </a:r>
          </a:p>
        </p:txBody>
      </p:sp>
      <p:sp>
        <p:nvSpPr>
          <p:cNvPr id="11" name="TextBox 10">
            <a:extLst>
              <a:ext uri="{FF2B5EF4-FFF2-40B4-BE49-F238E27FC236}">
                <a16:creationId xmlns:a16="http://schemas.microsoft.com/office/drawing/2014/main" id="{AA2FAAF9-11BD-48DA-8634-2B13BF78E892}"/>
              </a:ext>
            </a:extLst>
          </p:cNvPr>
          <p:cNvSpPr txBox="1"/>
          <p:nvPr/>
        </p:nvSpPr>
        <p:spPr>
          <a:xfrm>
            <a:off x="207705" y="2644525"/>
            <a:ext cx="6480000" cy="461665"/>
          </a:xfrm>
          <a:prstGeom prst="rect">
            <a:avLst/>
          </a:prstGeom>
          <a:noFill/>
        </p:spPr>
        <p:txBody>
          <a:bodyPr wrap="square" rtlCol="0">
            <a:spAutoFit/>
          </a:bodyPr>
          <a:lstStyle/>
          <a:p>
            <a:r>
              <a:rPr lang="en-US" sz="2400" dirty="0">
                <a:solidFill>
                  <a:srgbClr val="115076"/>
                </a:solidFill>
              </a:rPr>
              <a:t>2. I am learning to speak slowly.</a:t>
            </a:r>
          </a:p>
        </p:txBody>
      </p:sp>
      <p:sp>
        <p:nvSpPr>
          <p:cNvPr id="12" name="TextBox 11">
            <a:extLst>
              <a:ext uri="{FF2B5EF4-FFF2-40B4-BE49-F238E27FC236}">
                <a16:creationId xmlns:a16="http://schemas.microsoft.com/office/drawing/2014/main" id="{D08E6FD6-E521-4D2A-A9D0-EF4E1F225C74}"/>
              </a:ext>
            </a:extLst>
          </p:cNvPr>
          <p:cNvSpPr txBox="1"/>
          <p:nvPr/>
        </p:nvSpPr>
        <p:spPr>
          <a:xfrm>
            <a:off x="207705" y="3097260"/>
            <a:ext cx="6480000" cy="461665"/>
          </a:xfrm>
          <a:prstGeom prst="rect">
            <a:avLst/>
          </a:prstGeom>
          <a:noFill/>
        </p:spPr>
        <p:txBody>
          <a:bodyPr wrap="square" rtlCol="0">
            <a:spAutoFit/>
          </a:bodyPr>
          <a:lstStyle/>
          <a:p>
            <a:r>
              <a:rPr lang="fr-FR" sz="2400" i="1" dirty="0">
                <a:solidFill>
                  <a:srgbClr val="E87D1E"/>
                </a:solidFill>
              </a:rPr>
              <a:t>2. J’apprends à parler lentement.</a:t>
            </a:r>
          </a:p>
        </p:txBody>
      </p:sp>
      <p:sp>
        <p:nvSpPr>
          <p:cNvPr id="15" name="TextBox 14">
            <a:extLst>
              <a:ext uri="{FF2B5EF4-FFF2-40B4-BE49-F238E27FC236}">
                <a16:creationId xmlns:a16="http://schemas.microsoft.com/office/drawing/2014/main" id="{355BBF82-B406-4FC7-A7E0-7BAD300AB9A8}"/>
              </a:ext>
            </a:extLst>
          </p:cNvPr>
          <p:cNvSpPr txBox="1"/>
          <p:nvPr/>
        </p:nvSpPr>
        <p:spPr>
          <a:xfrm>
            <a:off x="207705" y="3696163"/>
            <a:ext cx="6480000" cy="461665"/>
          </a:xfrm>
          <a:prstGeom prst="rect">
            <a:avLst/>
          </a:prstGeom>
          <a:noFill/>
        </p:spPr>
        <p:txBody>
          <a:bodyPr wrap="square" rtlCol="0">
            <a:spAutoFit/>
          </a:bodyPr>
          <a:lstStyle/>
          <a:p>
            <a:r>
              <a:rPr lang="en-US" sz="2400" dirty="0">
                <a:solidFill>
                  <a:srgbClr val="115076"/>
                </a:solidFill>
              </a:rPr>
              <a:t>3. I want to start to do exercise.</a:t>
            </a:r>
          </a:p>
        </p:txBody>
      </p:sp>
      <p:sp>
        <p:nvSpPr>
          <p:cNvPr id="16" name="TextBox 15">
            <a:extLst>
              <a:ext uri="{FF2B5EF4-FFF2-40B4-BE49-F238E27FC236}">
                <a16:creationId xmlns:a16="http://schemas.microsoft.com/office/drawing/2014/main" id="{33557666-CDA8-4472-97CA-83507E4D06BC}"/>
              </a:ext>
            </a:extLst>
          </p:cNvPr>
          <p:cNvSpPr txBox="1"/>
          <p:nvPr/>
        </p:nvSpPr>
        <p:spPr>
          <a:xfrm>
            <a:off x="207705" y="4148898"/>
            <a:ext cx="6480000" cy="461665"/>
          </a:xfrm>
          <a:prstGeom prst="rect">
            <a:avLst/>
          </a:prstGeom>
          <a:noFill/>
        </p:spPr>
        <p:txBody>
          <a:bodyPr wrap="square" rtlCol="0">
            <a:spAutoFit/>
          </a:bodyPr>
          <a:lstStyle/>
          <a:p>
            <a:r>
              <a:rPr lang="fr-FR" sz="2400" i="1" dirty="0">
                <a:solidFill>
                  <a:srgbClr val="E87D1E"/>
                </a:solidFill>
              </a:rPr>
              <a:t>3. Je veux commencer à faire l’exercice.</a:t>
            </a:r>
          </a:p>
        </p:txBody>
      </p:sp>
      <p:sp>
        <p:nvSpPr>
          <p:cNvPr id="17" name="TextBox 16">
            <a:extLst>
              <a:ext uri="{FF2B5EF4-FFF2-40B4-BE49-F238E27FC236}">
                <a16:creationId xmlns:a16="http://schemas.microsoft.com/office/drawing/2014/main" id="{9656DB53-DB53-4570-956A-954FBDED8462}"/>
              </a:ext>
            </a:extLst>
          </p:cNvPr>
          <p:cNvSpPr txBox="1"/>
          <p:nvPr/>
        </p:nvSpPr>
        <p:spPr>
          <a:xfrm>
            <a:off x="207705" y="4708852"/>
            <a:ext cx="6480000" cy="461665"/>
          </a:xfrm>
          <a:prstGeom prst="rect">
            <a:avLst/>
          </a:prstGeom>
          <a:noFill/>
        </p:spPr>
        <p:txBody>
          <a:bodyPr wrap="square" rtlCol="0">
            <a:spAutoFit/>
          </a:bodyPr>
          <a:lstStyle/>
          <a:p>
            <a:r>
              <a:rPr lang="en-US" sz="2400" dirty="0">
                <a:solidFill>
                  <a:srgbClr val="115076"/>
                </a:solidFill>
              </a:rPr>
              <a:t>4. I am helping my sister to cook.</a:t>
            </a:r>
          </a:p>
        </p:txBody>
      </p:sp>
      <p:sp>
        <p:nvSpPr>
          <p:cNvPr id="18" name="TextBox 17">
            <a:extLst>
              <a:ext uri="{FF2B5EF4-FFF2-40B4-BE49-F238E27FC236}">
                <a16:creationId xmlns:a16="http://schemas.microsoft.com/office/drawing/2014/main" id="{29154976-8337-4F82-B0F9-7D623D88AE7C}"/>
              </a:ext>
            </a:extLst>
          </p:cNvPr>
          <p:cNvSpPr txBox="1"/>
          <p:nvPr/>
        </p:nvSpPr>
        <p:spPr>
          <a:xfrm>
            <a:off x="207705" y="5161587"/>
            <a:ext cx="6480000" cy="461665"/>
          </a:xfrm>
          <a:prstGeom prst="rect">
            <a:avLst/>
          </a:prstGeom>
          <a:noFill/>
        </p:spPr>
        <p:txBody>
          <a:bodyPr wrap="square" rtlCol="0">
            <a:spAutoFit/>
          </a:bodyPr>
          <a:lstStyle/>
          <a:p>
            <a:r>
              <a:rPr lang="fr-FR" sz="2400" i="1" dirty="0">
                <a:solidFill>
                  <a:srgbClr val="E87D1E"/>
                </a:solidFill>
              </a:rPr>
              <a:t>4. J’aide à ma s</a:t>
            </a:r>
            <a:r>
              <a:rPr lang="fr-FR" sz="2400" i="1" dirty="0">
                <a:solidFill>
                  <a:srgbClr val="E87D1E"/>
                </a:solidFill>
                <a:latin typeface="Century Gothic" panose="020B0502020202020204" pitchFamily="34" charset="0"/>
              </a:rPr>
              <a:t>œ</a:t>
            </a:r>
            <a:r>
              <a:rPr lang="fr-FR" sz="2400" i="1" dirty="0">
                <a:solidFill>
                  <a:srgbClr val="E87D1E"/>
                </a:solidFill>
              </a:rPr>
              <a:t>ur à cuisiner.</a:t>
            </a:r>
          </a:p>
        </p:txBody>
      </p:sp>
      <p:sp>
        <p:nvSpPr>
          <p:cNvPr id="20" name="TextBox 19">
            <a:extLst>
              <a:ext uri="{FF2B5EF4-FFF2-40B4-BE49-F238E27FC236}">
                <a16:creationId xmlns:a16="http://schemas.microsoft.com/office/drawing/2014/main" id="{4B6166D5-07CE-4095-AF0D-99C678BBA790}"/>
              </a:ext>
            </a:extLst>
          </p:cNvPr>
          <p:cNvSpPr txBox="1"/>
          <p:nvPr/>
        </p:nvSpPr>
        <p:spPr>
          <a:xfrm>
            <a:off x="6687705" y="1563870"/>
            <a:ext cx="6480000" cy="461665"/>
          </a:xfrm>
          <a:prstGeom prst="rect">
            <a:avLst/>
          </a:prstGeom>
          <a:noFill/>
        </p:spPr>
        <p:txBody>
          <a:bodyPr wrap="square" rtlCol="0">
            <a:spAutoFit/>
          </a:bodyPr>
          <a:lstStyle/>
          <a:p>
            <a:r>
              <a:rPr lang="en-US" sz="2400" dirty="0">
                <a:solidFill>
                  <a:srgbClr val="115076"/>
                </a:solidFill>
              </a:rPr>
              <a:t>5. I am starting to learn.</a:t>
            </a:r>
          </a:p>
        </p:txBody>
      </p:sp>
      <p:sp>
        <p:nvSpPr>
          <p:cNvPr id="21" name="TextBox 20">
            <a:extLst>
              <a:ext uri="{FF2B5EF4-FFF2-40B4-BE49-F238E27FC236}">
                <a16:creationId xmlns:a16="http://schemas.microsoft.com/office/drawing/2014/main" id="{6D570D7C-ECCF-4848-9A0B-4A290E57A554}"/>
              </a:ext>
            </a:extLst>
          </p:cNvPr>
          <p:cNvSpPr txBox="1"/>
          <p:nvPr/>
        </p:nvSpPr>
        <p:spPr>
          <a:xfrm>
            <a:off x="6687705" y="2016605"/>
            <a:ext cx="5435469" cy="461665"/>
          </a:xfrm>
          <a:prstGeom prst="rect">
            <a:avLst/>
          </a:prstGeom>
          <a:noFill/>
        </p:spPr>
        <p:txBody>
          <a:bodyPr wrap="square" rtlCol="0">
            <a:spAutoFit/>
          </a:bodyPr>
          <a:lstStyle/>
          <a:p>
            <a:r>
              <a:rPr lang="fr-FR" sz="2400" i="1" dirty="0">
                <a:solidFill>
                  <a:srgbClr val="E87D1E"/>
                </a:solidFill>
              </a:rPr>
              <a:t>5. Je commence à apprendre.</a:t>
            </a:r>
          </a:p>
        </p:txBody>
      </p:sp>
      <p:sp>
        <p:nvSpPr>
          <p:cNvPr id="22" name="TextBox 21">
            <a:extLst>
              <a:ext uri="{FF2B5EF4-FFF2-40B4-BE49-F238E27FC236}">
                <a16:creationId xmlns:a16="http://schemas.microsoft.com/office/drawing/2014/main" id="{6CBF3CE6-8A87-49D5-8ACD-6DF0AA8D88F4}"/>
              </a:ext>
            </a:extLst>
          </p:cNvPr>
          <p:cNvSpPr txBox="1"/>
          <p:nvPr/>
        </p:nvSpPr>
        <p:spPr>
          <a:xfrm>
            <a:off x="6687705" y="2644525"/>
            <a:ext cx="6480000" cy="461665"/>
          </a:xfrm>
          <a:prstGeom prst="rect">
            <a:avLst/>
          </a:prstGeom>
          <a:noFill/>
        </p:spPr>
        <p:txBody>
          <a:bodyPr wrap="square" rtlCol="0">
            <a:spAutoFit/>
          </a:bodyPr>
          <a:lstStyle/>
          <a:p>
            <a:r>
              <a:rPr lang="en-US" sz="2400" dirty="0">
                <a:solidFill>
                  <a:srgbClr val="115076"/>
                </a:solidFill>
              </a:rPr>
              <a:t>6. I am going to choose.</a:t>
            </a:r>
          </a:p>
        </p:txBody>
      </p:sp>
      <p:sp>
        <p:nvSpPr>
          <p:cNvPr id="23" name="TextBox 22">
            <a:extLst>
              <a:ext uri="{FF2B5EF4-FFF2-40B4-BE49-F238E27FC236}">
                <a16:creationId xmlns:a16="http://schemas.microsoft.com/office/drawing/2014/main" id="{6153B8DF-D85B-4DEC-A9CF-AA2D0581056E}"/>
              </a:ext>
            </a:extLst>
          </p:cNvPr>
          <p:cNvSpPr txBox="1"/>
          <p:nvPr/>
        </p:nvSpPr>
        <p:spPr>
          <a:xfrm>
            <a:off x="6687705" y="3097260"/>
            <a:ext cx="5150334" cy="461665"/>
          </a:xfrm>
          <a:prstGeom prst="rect">
            <a:avLst/>
          </a:prstGeom>
          <a:noFill/>
        </p:spPr>
        <p:txBody>
          <a:bodyPr wrap="square" rtlCol="0">
            <a:spAutoFit/>
          </a:bodyPr>
          <a:lstStyle/>
          <a:p>
            <a:r>
              <a:rPr lang="fr-FR" sz="2400" i="1" dirty="0">
                <a:solidFill>
                  <a:srgbClr val="E87D1E"/>
                </a:solidFill>
              </a:rPr>
              <a:t>6. Je vais choisir.</a:t>
            </a:r>
          </a:p>
        </p:txBody>
      </p:sp>
      <p:sp>
        <p:nvSpPr>
          <p:cNvPr id="24" name="TextBox 23">
            <a:extLst>
              <a:ext uri="{FF2B5EF4-FFF2-40B4-BE49-F238E27FC236}">
                <a16:creationId xmlns:a16="http://schemas.microsoft.com/office/drawing/2014/main" id="{9EB6897D-C900-420D-9E94-79411B936B98}"/>
              </a:ext>
            </a:extLst>
          </p:cNvPr>
          <p:cNvSpPr txBox="1"/>
          <p:nvPr/>
        </p:nvSpPr>
        <p:spPr>
          <a:xfrm>
            <a:off x="6687705" y="3696163"/>
            <a:ext cx="6480000" cy="461665"/>
          </a:xfrm>
          <a:prstGeom prst="rect">
            <a:avLst/>
          </a:prstGeom>
          <a:noFill/>
        </p:spPr>
        <p:txBody>
          <a:bodyPr wrap="square" rtlCol="0">
            <a:spAutoFit/>
          </a:bodyPr>
          <a:lstStyle/>
          <a:p>
            <a:r>
              <a:rPr lang="en-US" sz="2400" dirty="0">
                <a:solidFill>
                  <a:srgbClr val="115076"/>
                </a:solidFill>
              </a:rPr>
              <a:t>7. I have to find the recipe.</a:t>
            </a:r>
          </a:p>
        </p:txBody>
      </p:sp>
      <p:sp>
        <p:nvSpPr>
          <p:cNvPr id="25" name="TextBox 24">
            <a:extLst>
              <a:ext uri="{FF2B5EF4-FFF2-40B4-BE49-F238E27FC236}">
                <a16:creationId xmlns:a16="http://schemas.microsoft.com/office/drawing/2014/main" id="{344F0998-0306-40A0-8681-A24B69190433}"/>
              </a:ext>
            </a:extLst>
          </p:cNvPr>
          <p:cNvSpPr txBox="1"/>
          <p:nvPr/>
        </p:nvSpPr>
        <p:spPr>
          <a:xfrm>
            <a:off x="6687705" y="4148898"/>
            <a:ext cx="5150334" cy="461665"/>
          </a:xfrm>
          <a:prstGeom prst="rect">
            <a:avLst/>
          </a:prstGeom>
          <a:noFill/>
        </p:spPr>
        <p:txBody>
          <a:bodyPr wrap="square" rtlCol="0">
            <a:spAutoFit/>
          </a:bodyPr>
          <a:lstStyle/>
          <a:p>
            <a:r>
              <a:rPr lang="fr-FR" sz="2400" i="1" dirty="0">
                <a:solidFill>
                  <a:srgbClr val="E87D1E"/>
                </a:solidFill>
              </a:rPr>
              <a:t>7. Je dois trouver la recette.</a:t>
            </a:r>
          </a:p>
        </p:txBody>
      </p:sp>
      <p:sp>
        <p:nvSpPr>
          <p:cNvPr id="26" name="TextBox 25">
            <a:extLst>
              <a:ext uri="{FF2B5EF4-FFF2-40B4-BE49-F238E27FC236}">
                <a16:creationId xmlns:a16="http://schemas.microsoft.com/office/drawing/2014/main" id="{28402164-7A74-4732-8945-62853C321D2B}"/>
              </a:ext>
            </a:extLst>
          </p:cNvPr>
          <p:cNvSpPr txBox="1"/>
          <p:nvPr/>
        </p:nvSpPr>
        <p:spPr>
          <a:xfrm>
            <a:off x="6687705" y="4708852"/>
            <a:ext cx="6480000" cy="461665"/>
          </a:xfrm>
          <a:prstGeom prst="rect">
            <a:avLst/>
          </a:prstGeom>
          <a:noFill/>
        </p:spPr>
        <p:txBody>
          <a:bodyPr wrap="square" rtlCol="0">
            <a:spAutoFit/>
          </a:bodyPr>
          <a:lstStyle/>
          <a:p>
            <a:r>
              <a:rPr lang="en-US" sz="2400" dirty="0">
                <a:solidFill>
                  <a:srgbClr val="115076"/>
                </a:solidFill>
              </a:rPr>
              <a:t>8. I am learning to write in French.</a:t>
            </a:r>
          </a:p>
        </p:txBody>
      </p:sp>
      <p:sp>
        <p:nvSpPr>
          <p:cNvPr id="27" name="TextBox 26">
            <a:extLst>
              <a:ext uri="{FF2B5EF4-FFF2-40B4-BE49-F238E27FC236}">
                <a16:creationId xmlns:a16="http://schemas.microsoft.com/office/drawing/2014/main" id="{6C729C5C-01F6-403C-9CA4-5DEFCA73B15C}"/>
              </a:ext>
            </a:extLst>
          </p:cNvPr>
          <p:cNvSpPr txBox="1"/>
          <p:nvPr/>
        </p:nvSpPr>
        <p:spPr>
          <a:xfrm>
            <a:off x="6687705" y="5161587"/>
            <a:ext cx="5435469" cy="461665"/>
          </a:xfrm>
          <a:prstGeom prst="rect">
            <a:avLst/>
          </a:prstGeom>
          <a:noFill/>
        </p:spPr>
        <p:txBody>
          <a:bodyPr wrap="square" rtlCol="0">
            <a:spAutoFit/>
          </a:bodyPr>
          <a:lstStyle/>
          <a:p>
            <a:r>
              <a:rPr lang="fr-FR" sz="2400" i="1" dirty="0">
                <a:solidFill>
                  <a:srgbClr val="E87D1E"/>
                </a:solidFill>
              </a:rPr>
              <a:t>8. J’apprends à écrire en fran</a:t>
            </a:r>
            <a:r>
              <a:rPr lang="fr-FR" sz="2400" i="1" dirty="0">
                <a:solidFill>
                  <a:srgbClr val="E87D1E"/>
                </a:solidFill>
                <a:latin typeface="Century Gothic" panose="020B0502020202020204" pitchFamily="34" charset="0"/>
              </a:rPr>
              <a:t>ç</a:t>
            </a:r>
            <a:r>
              <a:rPr lang="fr-FR" sz="2400" i="1" dirty="0">
                <a:solidFill>
                  <a:srgbClr val="E87D1E"/>
                </a:solidFill>
              </a:rPr>
              <a:t>ais.</a:t>
            </a:r>
          </a:p>
        </p:txBody>
      </p:sp>
      <p:sp>
        <p:nvSpPr>
          <p:cNvPr id="28" name="Rounded Rectangle 46">
            <a:extLst>
              <a:ext uri="{FF2B5EF4-FFF2-40B4-BE49-F238E27FC236}">
                <a16:creationId xmlns:a16="http://schemas.microsoft.com/office/drawing/2014/main" id="{FA28A8BC-1294-480A-AAB5-6F98ADE2C464}"/>
              </a:ext>
            </a:extLst>
          </p:cNvPr>
          <p:cNvSpPr/>
          <p:nvPr/>
        </p:nvSpPr>
        <p:spPr>
          <a:xfrm>
            <a:off x="5638800" y="5971806"/>
            <a:ext cx="3713127" cy="700663"/>
          </a:xfrm>
          <a:prstGeom prst="rect">
            <a:avLst/>
          </a:prstGeom>
          <a:solidFill>
            <a:srgbClr val="105076"/>
          </a:solidFill>
          <a:ln>
            <a:solidFill>
              <a:srgbClr val="E87D1E"/>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‘to’ in English is not always ‘</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rPr>
              <a:t>à</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French!</a:t>
            </a: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1" grpId="0"/>
      <p:bldP spid="23"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04914" y="900054"/>
            <a:ext cx="6299458" cy="1295519"/>
          </a:xfrm>
        </p:spPr>
        <p:txBody>
          <a:bodyPr>
            <a:normAutofit/>
          </a:bodyPr>
          <a:lstStyle/>
          <a:p>
            <a:pPr algn="l"/>
            <a:r>
              <a:rPr lang="en-GB" sz="4000" b="1" dirty="0">
                <a:solidFill>
                  <a:prstClr val="white"/>
                </a:solidFill>
              </a:rPr>
              <a:t>Making decisions about the future</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04914" y="2195573"/>
            <a:ext cx="7748076" cy="2204598"/>
          </a:xfrm>
        </p:spPr>
        <p:txBody>
          <a:bodyPr>
            <a:noAutofit/>
          </a:bodyPr>
          <a:lstStyle/>
          <a:p>
            <a:pPr algn="l"/>
            <a:r>
              <a:rPr lang="fr-FR" sz="3000" dirty="0">
                <a:solidFill>
                  <a:prstClr val="white"/>
                </a:solidFill>
              </a:rPr>
              <a:t>Quel, quels, quelle, quelles</a:t>
            </a:r>
          </a:p>
          <a:p>
            <a:pPr algn="l"/>
            <a:r>
              <a:rPr lang="fr-FR" sz="3000" dirty="0">
                <a:solidFill>
                  <a:prstClr val="white"/>
                </a:solidFill>
              </a:rPr>
              <a:t>Ce, cet, cette, ces</a:t>
            </a:r>
          </a:p>
          <a:p>
            <a:pPr algn="l"/>
            <a:r>
              <a:rPr lang="en-GB" sz="3000" dirty="0">
                <a:solidFill>
                  <a:prstClr val="white"/>
                </a:solidFill>
              </a:rPr>
              <a:t>Verbs with à and de before an infinitive</a:t>
            </a:r>
          </a:p>
          <a:p>
            <a:pPr algn="l"/>
            <a:r>
              <a:rPr lang="en-GB" sz="3000" dirty="0">
                <a:solidFill>
                  <a:prstClr val="white"/>
                </a:solidFill>
              </a:rPr>
              <a:t>SSC [ç/soft c]</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7594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Révision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28084BE4-A4AF-364C-B8E5-ED6D583A6685}"/>
              </a:ext>
            </a:extLst>
          </p:cNvPr>
          <p:cNvSpPr txBox="1"/>
          <p:nvPr/>
        </p:nvSpPr>
        <p:spPr>
          <a:xfrm>
            <a:off x="6703799" y="393419"/>
            <a:ext cx="3688814" cy="461665"/>
          </a:xfrm>
          <a:prstGeom prst="rect">
            <a:avLst/>
          </a:prstGeom>
          <a:noFill/>
        </p:spPr>
        <p:txBody>
          <a:bodyPr wrap="square" rtlCol="0">
            <a:spAutoFit/>
          </a:bodyPr>
          <a:lstStyle/>
          <a:p>
            <a:r>
              <a:rPr lang="fr-FR" sz="2400">
                <a:solidFill>
                  <a:srgbClr val="115076"/>
                </a:solidFill>
              </a:rPr>
              <a:t>Quels sont les mots?</a:t>
            </a:r>
          </a:p>
        </p:txBody>
      </p:sp>
      <p:graphicFrame>
        <p:nvGraphicFramePr>
          <p:cNvPr id="2" name="Table 2">
            <a:extLst>
              <a:ext uri="{FF2B5EF4-FFF2-40B4-BE49-F238E27FC236}">
                <a16:creationId xmlns:a16="http://schemas.microsoft.com/office/drawing/2014/main" id="{FECDD598-9F14-4195-B5B3-BED6981B7ED2}"/>
              </a:ext>
            </a:extLst>
          </p:cNvPr>
          <p:cNvGraphicFramePr>
            <a:graphicFrameLocks noGrp="1"/>
          </p:cNvGraphicFramePr>
          <p:nvPr>
            <p:extLst>
              <p:ext uri="{D42A27DB-BD31-4B8C-83A1-F6EECF244321}">
                <p14:modId xmlns:p14="http://schemas.microsoft.com/office/powerpoint/2010/main" val="1403712412"/>
              </p:ext>
            </p:extLst>
          </p:nvPr>
        </p:nvGraphicFramePr>
        <p:xfrm>
          <a:off x="258618" y="1163992"/>
          <a:ext cx="11651304" cy="5167536"/>
        </p:xfrm>
        <a:graphic>
          <a:graphicData uri="http://schemas.openxmlformats.org/drawingml/2006/table">
            <a:tbl>
              <a:tblPr firstRow="1" bandRow="1">
                <a:tableStyleId>{5940675A-B579-460E-94D1-54222C63F5DA}</a:tableStyleId>
              </a:tblPr>
              <a:tblGrid>
                <a:gridCol w="1941884">
                  <a:extLst>
                    <a:ext uri="{9D8B030D-6E8A-4147-A177-3AD203B41FA5}">
                      <a16:colId xmlns:a16="http://schemas.microsoft.com/office/drawing/2014/main" val="3060611083"/>
                    </a:ext>
                  </a:extLst>
                </a:gridCol>
                <a:gridCol w="1941884">
                  <a:extLst>
                    <a:ext uri="{9D8B030D-6E8A-4147-A177-3AD203B41FA5}">
                      <a16:colId xmlns:a16="http://schemas.microsoft.com/office/drawing/2014/main" val="3815902300"/>
                    </a:ext>
                  </a:extLst>
                </a:gridCol>
                <a:gridCol w="1941884">
                  <a:extLst>
                    <a:ext uri="{9D8B030D-6E8A-4147-A177-3AD203B41FA5}">
                      <a16:colId xmlns:a16="http://schemas.microsoft.com/office/drawing/2014/main" val="2718786979"/>
                    </a:ext>
                  </a:extLst>
                </a:gridCol>
                <a:gridCol w="1941884">
                  <a:extLst>
                    <a:ext uri="{9D8B030D-6E8A-4147-A177-3AD203B41FA5}">
                      <a16:colId xmlns:a16="http://schemas.microsoft.com/office/drawing/2014/main" val="3515759517"/>
                    </a:ext>
                  </a:extLst>
                </a:gridCol>
                <a:gridCol w="1941884">
                  <a:extLst>
                    <a:ext uri="{9D8B030D-6E8A-4147-A177-3AD203B41FA5}">
                      <a16:colId xmlns:a16="http://schemas.microsoft.com/office/drawing/2014/main" val="2666702022"/>
                    </a:ext>
                  </a:extLst>
                </a:gridCol>
                <a:gridCol w="1941884">
                  <a:extLst>
                    <a:ext uri="{9D8B030D-6E8A-4147-A177-3AD203B41FA5}">
                      <a16:colId xmlns:a16="http://schemas.microsoft.com/office/drawing/2014/main" val="2894351736"/>
                    </a:ext>
                  </a:extLst>
                </a:gridCol>
              </a:tblGrid>
              <a:tr h="1722512">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GB" sz="2200" dirty="0">
                        <a:solidFill>
                          <a:srgbClr val="E87D1E"/>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6977775"/>
                  </a:ext>
                </a:extLst>
              </a:tr>
              <a:tr h="1722512">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lnR w="12700" cap="flat" cmpd="sng" algn="ctr">
                      <a:solidFill>
                        <a:schemeClr val="tx1"/>
                      </a:solidFill>
                      <a:prstDash val="solid"/>
                      <a:round/>
                      <a:headEnd type="none" w="med" len="med"/>
                      <a:tailEnd type="none" w="med" len="med"/>
                    </a:lnR>
                  </a:tcPr>
                </a:tc>
                <a:tc>
                  <a:txBody>
                    <a:bodyPr/>
                    <a:lstStyle/>
                    <a:p>
                      <a:pPr algn="ctr"/>
                      <a:endParaRPr lang="en-GB" sz="2200" dirty="0">
                        <a:solidFill>
                          <a:srgbClr val="E87D1E"/>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200" dirty="0">
                        <a:solidFill>
                          <a:srgbClr val="E87D1E"/>
                        </a:solidFill>
                      </a:endParaRPr>
                    </a:p>
                  </a:txBody>
                  <a:tcPr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2043720"/>
                  </a:ext>
                </a:extLst>
              </a:tr>
              <a:tr h="1722512">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lnR w="12700" cap="flat" cmpd="sng" algn="ctr">
                      <a:solidFill>
                        <a:schemeClr val="tx1"/>
                      </a:solidFill>
                      <a:prstDash val="solid"/>
                      <a:round/>
                      <a:headEnd type="none" w="med" len="med"/>
                      <a:tailEnd type="none" w="med" len="med"/>
                    </a:lnR>
                  </a:tcPr>
                </a:tc>
                <a:tc>
                  <a:txBody>
                    <a:bodyPr/>
                    <a:lstStyle/>
                    <a:p>
                      <a:pPr algn="ctr"/>
                      <a:endParaRPr lang="en-GB" sz="2200" dirty="0">
                        <a:solidFill>
                          <a:srgbClr val="E87D1E"/>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200" dirty="0">
                        <a:solidFill>
                          <a:srgbClr val="E87D1E"/>
                        </a:solidFill>
                      </a:endParaRPr>
                    </a:p>
                  </a:txBody>
                  <a:tcPr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8196399"/>
                  </a:ext>
                </a:extLst>
              </a:tr>
            </a:tbl>
          </a:graphicData>
        </a:graphic>
      </p:graphicFrame>
      <p:pic>
        <p:nvPicPr>
          <p:cNvPr id="1026" name="Picture 2" descr="Elephant, Animal, Wildlife, Mammal, Trunk, Tusks">
            <a:extLst>
              <a:ext uri="{FF2B5EF4-FFF2-40B4-BE49-F238E27FC236}">
                <a16:creationId xmlns:a16="http://schemas.microsoft.com/office/drawing/2014/main" id="{1663028D-0746-47AE-AE63-01C22B0D1D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888" y="1558114"/>
            <a:ext cx="855893" cy="1049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cily, Siracusa, Architecture, Syracuse, Church">
            <a:extLst>
              <a:ext uri="{FF2B5EF4-FFF2-40B4-BE49-F238E27FC236}">
                <a16:creationId xmlns:a16="http://schemas.microsoft.com/office/drawing/2014/main" id="{69869F33-3E8A-4E91-AB4D-C73012FE11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6036" y="1215808"/>
            <a:ext cx="1953491" cy="1302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nset, Men, Silhouettes, Helping, Helping Hand">
            <a:extLst>
              <a:ext uri="{FF2B5EF4-FFF2-40B4-BE49-F238E27FC236}">
                <a16:creationId xmlns:a16="http://schemas.microsoft.com/office/drawing/2014/main" id="{C5D9E440-394E-4A38-89EF-6A41CD26E5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243" t="19671" r="31515" b="25139"/>
          <a:stretch/>
        </p:blipFill>
        <p:spPr bwMode="auto">
          <a:xfrm>
            <a:off x="8232622" y="1196002"/>
            <a:ext cx="1534833" cy="13221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g, Pet, Canine, Animal, Fur, Snout, Mammal, Portrait">
            <a:extLst>
              <a:ext uri="{FF2B5EF4-FFF2-40B4-BE49-F238E27FC236}">
                <a16:creationId xmlns:a16="http://schemas.microsoft.com/office/drawing/2014/main" id="{892DEB51-D70F-4939-BC1E-DD8507F4B777}"/>
              </a:ext>
            </a:extLst>
          </p:cNvPr>
          <p:cNvPicPr>
            <a:picLocks noChangeAspect="1" noChangeArrowheads="1"/>
          </p:cNvPicPr>
          <p:nvPr/>
        </p:nvPicPr>
        <p:blipFill rotWithShape="1">
          <a:blip r:embed="rId7" cstate="print">
            <a:clrChange>
              <a:clrFrom>
                <a:srgbClr val="EAEAEA"/>
              </a:clrFrom>
              <a:clrTo>
                <a:srgbClr val="EAEAEA">
                  <a:alpha val="0"/>
                </a:srgbClr>
              </a:clrTo>
            </a:clrChange>
            <a:extLst>
              <a:ext uri="{BEBA8EAE-BF5A-486C-A8C5-ECC9F3942E4B}">
                <a14:imgProps xmlns:a14="http://schemas.microsoft.com/office/drawing/2010/main">
                  <a14:imgLayer r:embed="rId8">
                    <a14:imgEffect>
                      <a14:backgroundRemoval t="19861" b="91389" l="10000" r="90000">
                        <a14:foregroundMark x1="55208" y1="24028" x2="37917" y2="19583"/>
                        <a14:foregroundMark x1="37917" y1="19583" x2="23542" y2="23611"/>
                        <a14:foregroundMark x1="23542" y1="23611" x2="36250" y2="21389"/>
                        <a14:foregroundMark x1="36250" y1="21389" x2="50000" y2="22222"/>
                        <a14:foregroundMark x1="50000" y1="22222" x2="50000" y2="22083"/>
                        <a14:foregroundMark x1="40000" y1="19861" x2="24167" y2="26528"/>
                        <a14:foregroundMark x1="24167" y1="26528" x2="26667" y2="42917"/>
                        <a14:foregroundMark x1="26667" y1="42917" x2="29375" y2="45278"/>
                      </a14:backgroundRemoval>
                    </a14:imgEffect>
                  </a14:imgLayer>
                </a14:imgProps>
              </a:ext>
              <a:ext uri="{28A0092B-C50C-407E-A947-70E740481C1C}">
                <a14:useLocalDpi xmlns:a14="http://schemas.microsoft.com/office/drawing/2010/main" val="0"/>
              </a:ext>
            </a:extLst>
          </a:blip>
          <a:srcRect t="14650"/>
          <a:stretch/>
        </p:blipFill>
        <p:spPr bwMode="auto">
          <a:xfrm>
            <a:off x="6378125" y="2895600"/>
            <a:ext cx="1144458" cy="14651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sk, Office, Table, Cupboard, Furniture, Brown Office">
            <a:extLst>
              <a:ext uri="{FF2B5EF4-FFF2-40B4-BE49-F238E27FC236}">
                <a16:creationId xmlns:a16="http://schemas.microsoft.com/office/drawing/2014/main" id="{FD45BC96-7167-4F08-B2FA-E39BF313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702" y="3108599"/>
            <a:ext cx="1632198" cy="10643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usic, Play, Pause, Icons, Next, Back, Track, Video">
            <a:extLst>
              <a:ext uri="{FF2B5EF4-FFF2-40B4-BE49-F238E27FC236}">
                <a16:creationId xmlns:a16="http://schemas.microsoft.com/office/drawing/2014/main" id="{87063208-D30A-4415-999F-78498BE2E6D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364" t="33561" b="29620"/>
          <a:stretch/>
        </p:blipFill>
        <p:spPr bwMode="auto">
          <a:xfrm>
            <a:off x="8693911" y="3325792"/>
            <a:ext cx="612254" cy="6048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51899BA-5BDC-4607-9DD4-0EDB954AF36B}"/>
              </a:ext>
            </a:extLst>
          </p:cNvPr>
          <p:cNvSpPr txBox="1"/>
          <p:nvPr/>
        </p:nvSpPr>
        <p:spPr>
          <a:xfrm>
            <a:off x="4059381" y="4653089"/>
            <a:ext cx="2094161" cy="400110"/>
          </a:xfrm>
          <a:prstGeom prst="rect">
            <a:avLst/>
          </a:prstGeom>
          <a:noFill/>
        </p:spPr>
        <p:txBody>
          <a:bodyPr wrap="square" rtlCol="0">
            <a:spAutoFit/>
          </a:bodyPr>
          <a:lstStyle/>
          <a:p>
            <a:pPr algn="ctr"/>
            <a:r>
              <a:rPr lang="en-US" sz="2000" dirty="0">
                <a:solidFill>
                  <a:srgbClr val="115076"/>
                </a:solidFill>
              </a:rPr>
              <a:t>[well-behaved]</a:t>
            </a:r>
          </a:p>
        </p:txBody>
      </p:sp>
      <p:pic>
        <p:nvPicPr>
          <p:cNvPr id="1044" name="Picture 20" descr="School Design, Building, Learning, Architecture">
            <a:extLst>
              <a:ext uri="{FF2B5EF4-FFF2-40B4-BE49-F238E27FC236}">
                <a16:creationId xmlns:a16="http://schemas.microsoft.com/office/drawing/2014/main" id="{DE665942-BE8B-42B1-A7EA-D2F6045A6B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26064" y="5053199"/>
            <a:ext cx="1723712" cy="86185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BC70FFC-C103-4DD9-8DB2-53EEFB8E6A96}"/>
              </a:ext>
            </a:extLst>
          </p:cNvPr>
          <p:cNvSpPr txBox="1"/>
          <p:nvPr/>
        </p:nvSpPr>
        <p:spPr>
          <a:xfrm>
            <a:off x="2140839" y="4653089"/>
            <a:ext cx="2094161" cy="400110"/>
          </a:xfrm>
          <a:prstGeom prst="rect">
            <a:avLst/>
          </a:prstGeom>
          <a:noFill/>
        </p:spPr>
        <p:txBody>
          <a:bodyPr wrap="square" rtlCol="0">
            <a:spAutoFit/>
          </a:bodyPr>
          <a:lstStyle/>
          <a:p>
            <a:pPr algn="ctr"/>
            <a:r>
              <a:rPr lang="en-US" sz="2000" dirty="0">
                <a:solidFill>
                  <a:srgbClr val="115076"/>
                </a:solidFill>
              </a:rPr>
              <a:t>[high school]</a:t>
            </a:r>
          </a:p>
        </p:txBody>
      </p:sp>
      <p:pic>
        <p:nvPicPr>
          <p:cNvPr id="1046" name="Picture 22" descr="Confusion, Left, Right, Straight, Confused, Choice">
            <a:extLst>
              <a:ext uri="{FF2B5EF4-FFF2-40B4-BE49-F238E27FC236}">
                <a16:creationId xmlns:a16="http://schemas.microsoft.com/office/drawing/2014/main" id="{66A27284-01D5-430F-9DEE-986367D0DA5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702" y="5022562"/>
            <a:ext cx="1135969" cy="10047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be, Game, Cubix, Hard, Difficult, Turn, Riddle">
            <a:extLst>
              <a:ext uri="{FF2B5EF4-FFF2-40B4-BE49-F238E27FC236}">
                <a16:creationId xmlns:a16="http://schemas.microsoft.com/office/drawing/2014/main" id="{7CA5DC1A-B1A8-49DB-A264-EE29364EAB4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710" y="1623133"/>
            <a:ext cx="782773" cy="89035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etwork, People, Business, Icon, Social, Friends">
            <a:extLst>
              <a:ext uri="{FF2B5EF4-FFF2-40B4-BE49-F238E27FC236}">
                <a16:creationId xmlns:a16="http://schemas.microsoft.com/office/drawing/2014/main" id="{20BD75AF-1161-4A63-AE52-53463841D7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95501" y="1673489"/>
            <a:ext cx="860170" cy="86017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94CECA9-E631-4561-924A-73FEE5E49EE1}"/>
              </a:ext>
            </a:extLst>
          </p:cNvPr>
          <p:cNvSpPr txBox="1"/>
          <p:nvPr/>
        </p:nvSpPr>
        <p:spPr>
          <a:xfrm>
            <a:off x="5900257" y="4644223"/>
            <a:ext cx="2332365" cy="400110"/>
          </a:xfrm>
          <a:prstGeom prst="rect">
            <a:avLst/>
          </a:prstGeom>
          <a:noFill/>
        </p:spPr>
        <p:txBody>
          <a:bodyPr wrap="square" rtlCol="0">
            <a:spAutoFit/>
          </a:bodyPr>
          <a:lstStyle/>
          <a:p>
            <a:pPr algn="ctr"/>
            <a:r>
              <a:rPr lang="en-US" sz="2000" dirty="0">
                <a:solidFill>
                  <a:srgbClr val="115076"/>
                </a:solidFill>
              </a:rPr>
              <a:t>[to understand]</a:t>
            </a:r>
          </a:p>
        </p:txBody>
      </p:sp>
      <p:pic>
        <p:nvPicPr>
          <p:cNvPr id="1054" name="Picture 30" descr="Lightbulb, Idea, Enlightenment, Plan">
            <a:extLst>
              <a:ext uri="{FF2B5EF4-FFF2-40B4-BE49-F238E27FC236}">
                <a16:creationId xmlns:a16="http://schemas.microsoft.com/office/drawing/2014/main" id="{860F56C3-F479-4262-8807-F758C3FA44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69001" y="4931998"/>
            <a:ext cx="936197" cy="10466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82CAC22-18C8-4516-B920-6726AEA369D4}"/>
              </a:ext>
            </a:extLst>
          </p:cNvPr>
          <p:cNvGrpSpPr/>
          <p:nvPr/>
        </p:nvGrpSpPr>
        <p:grpSpPr>
          <a:xfrm>
            <a:off x="4533716" y="5025298"/>
            <a:ext cx="1203984" cy="915499"/>
            <a:chOff x="3725268" y="-1117706"/>
            <a:chExt cx="1693470" cy="1287700"/>
          </a:xfrm>
        </p:grpSpPr>
        <p:pic>
          <p:nvPicPr>
            <p:cNvPr id="1056" name="Picture 32" descr="Thumbs Up, Smiley Face, Emoji, Happy, Smiley, Face">
              <a:extLst>
                <a:ext uri="{FF2B5EF4-FFF2-40B4-BE49-F238E27FC236}">
                  <a16:creationId xmlns:a16="http://schemas.microsoft.com/office/drawing/2014/main" id="{2BA82374-518D-4336-B5FA-B6FD3091612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26873" y="-1012549"/>
              <a:ext cx="1691865" cy="118254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0C534C3A-0911-4AB3-B40A-0F63FBA77112}"/>
                </a:ext>
              </a:extLst>
            </p:cNvPr>
            <p:cNvSpPr/>
            <p:nvPr/>
          </p:nvSpPr>
          <p:spPr>
            <a:xfrm rot="20905306" flipV="1">
              <a:off x="3725268" y="-1117706"/>
              <a:ext cx="980810" cy="8344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58" name="Picture 34" descr="Evolution, Walking, Charles Darwin, Science, Man">
            <a:extLst>
              <a:ext uri="{FF2B5EF4-FFF2-40B4-BE49-F238E27FC236}">
                <a16:creationId xmlns:a16="http://schemas.microsoft.com/office/drawing/2014/main" id="{1A208A98-DD51-4238-872B-3572B830CA6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98137" y="3197158"/>
            <a:ext cx="1816648" cy="100672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24FBE81-AF83-411C-9136-18390ECF3E7A}"/>
              </a:ext>
            </a:extLst>
          </p:cNvPr>
          <p:cNvCxnSpPr>
            <a:cxnSpLocks/>
          </p:cNvCxnSpPr>
          <p:nvPr/>
        </p:nvCxnSpPr>
        <p:spPr>
          <a:xfrm flipH="1">
            <a:off x="2812186" y="3365518"/>
            <a:ext cx="619792" cy="7758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AFD18B3-A75F-4349-8774-DF923685F8BB}"/>
              </a:ext>
            </a:extLst>
          </p:cNvPr>
          <p:cNvSpPr txBox="1"/>
          <p:nvPr/>
        </p:nvSpPr>
        <p:spPr>
          <a:xfrm>
            <a:off x="2103976" y="2942053"/>
            <a:ext cx="2094161" cy="400110"/>
          </a:xfrm>
          <a:prstGeom prst="rect">
            <a:avLst/>
          </a:prstGeom>
          <a:noFill/>
        </p:spPr>
        <p:txBody>
          <a:bodyPr wrap="square" rtlCol="0">
            <a:spAutoFit/>
          </a:bodyPr>
          <a:lstStyle/>
          <a:p>
            <a:pPr algn="ctr"/>
            <a:r>
              <a:rPr lang="en-US" sz="2000" dirty="0">
                <a:solidFill>
                  <a:srgbClr val="115076"/>
                </a:solidFill>
              </a:rPr>
              <a:t>[or]</a:t>
            </a:r>
          </a:p>
        </p:txBody>
      </p:sp>
      <p:sp>
        <p:nvSpPr>
          <p:cNvPr id="13" name="Arrow: Striped Right 12">
            <a:extLst>
              <a:ext uri="{FF2B5EF4-FFF2-40B4-BE49-F238E27FC236}">
                <a16:creationId xmlns:a16="http://schemas.microsoft.com/office/drawing/2014/main" id="{317F9B44-F2A1-4A8C-B74F-788957E7600E}"/>
              </a:ext>
            </a:extLst>
          </p:cNvPr>
          <p:cNvSpPr/>
          <p:nvPr/>
        </p:nvSpPr>
        <p:spPr>
          <a:xfrm>
            <a:off x="4433455" y="1634836"/>
            <a:ext cx="1304245" cy="680803"/>
          </a:xfrm>
          <a:prstGeom prst="striped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E3881A9E-37D4-4B86-BE99-D1DDDE32DF84}"/>
              </a:ext>
            </a:extLst>
          </p:cNvPr>
          <p:cNvSpPr txBox="1"/>
          <p:nvPr/>
        </p:nvSpPr>
        <p:spPr>
          <a:xfrm>
            <a:off x="4038496" y="1219042"/>
            <a:ext cx="2094161" cy="400110"/>
          </a:xfrm>
          <a:prstGeom prst="rect">
            <a:avLst/>
          </a:prstGeom>
          <a:noFill/>
        </p:spPr>
        <p:txBody>
          <a:bodyPr wrap="square" rtlCol="0">
            <a:spAutoFit/>
          </a:bodyPr>
          <a:lstStyle/>
          <a:p>
            <a:pPr algn="ctr"/>
            <a:r>
              <a:rPr lang="en-US" sz="2000" dirty="0">
                <a:solidFill>
                  <a:srgbClr val="115076"/>
                </a:solidFill>
              </a:rPr>
              <a:t>[future]</a:t>
            </a:r>
          </a:p>
        </p:txBody>
      </p:sp>
      <p:sp>
        <p:nvSpPr>
          <p:cNvPr id="41" name="TextBox 40">
            <a:extLst>
              <a:ext uri="{FF2B5EF4-FFF2-40B4-BE49-F238E27FC236}">
                <a16:creationId xmlns:a16="http://schemas.microsoft.com/office/drawing/2014/main" id="{9E1F98BD-EE73-46E6-95B0-D8858F7B0E4A}"/>
              </a:ext>
            </a:extLst>
          </p:cNvPr>
          <p:cNvSpPr txBox="1"/>
          <p:nvPr/>
        </p:nvSpPr>
        <p:spPr>
          <a:xfrm>
            <a:off x="660022" y="2473220"/>
            <a:ext cx="1135969"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grand</a:t>
            </a:r>
            <a:endParaRPr lang="en-GB" dirty="0"/>
          </a:p>
        </p:txBody>
      </p:sp>
      <p:sp>
        <p:nvSpPr>
          <p:cNvPr id="42" name="TextBox 41">
            <a:extLst>
              <a:ext uri="{FF2B5EF4-FFF2-40B4-BE49-F238E27FC236}">
                <a16:creationId xmlns:a16="http://schemas.microsoft.com/office/drawing/2014/main" id="{305CDD9A-954C-43FA-8734-166BA0801F9A}"/>
              </a:ext>
            </a:extLst>
          </p:cNvPr>
          <p:cNvSpPr txBox="1"/>
          <p:nvPr/>
        </p:nvSpPr>
        <p:spPr>
          <a:xfrm>
            <a:off x="2609610" y="2459949"/>
            <a:ext cx="1135969"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difficile</a:t>
            </a:r>
            <a:endParaRPr lang="en-GB" dirty="0"/>
          </a:p>
        </p:txBody>
      </p:sp>
      <p:sp>
        <p:nvSpPr>
          <p:cNvPr id="43" name="TextBox 42">
            <a:extLst>
              <a:ext uri="{FF2B5EF4-FFF2-40B4-BE49-F238E27FC236}">
                <a16:creationId xmlns:a16="http://schemas.microsoft.com/office/drawing/2014/main" id="{B463C045-2F72-4A2B-A54A-4920C5660248}"/>
              </a:ext>
            </a:extLst>
          </p:cNvPr>
          <p:cNvSpPr txBox="1"/>
          <p:nvPr/>
        </p:nvSpPr>
        <p:spPr>
          <a:xfrm>
            <a:off x="4436252" y="2456424"/>
            <a:ext cx="1344631"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l’avenir</a:t>
            </a:r>
            <a:endParaRPr lang="fr-FR" dirty="0"/>
          </a:p>
        </p:txBody>
      </p:sp>
      <p:sp>
        <p:nvSpPr>
          <p:cNvPr id="44" name="TextBox 43">
            <a:extLst>
              <a:ext uri="{FF2B5EF4-FFF2-40B4-BE49-F238E27FC236}">
                <a16:creationId xmlns:a16="http://schemas.microsoft.com/office/drawing/2014/main" id="{650D5A8A-AC0D-4CAB-BD54-F2DB8B41A394}"/>
              </a:ext>
            </a:extLst>
          </p:cNvPr>
          <p:cNvSpPr txBox="1"/>
          <p:nvPr/>
        </p:nvSpPr>
        <p:spPr>
          <a:xfrm>
            <a:off x="6482856" y="2456424"/>
            <a:ext cx="1135969"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social</a:t>
            </a:r>
            <a:endParaRPr lang="en-GB" dirty="0"/>
          </a:p>
        </p:txBody>
      </p:sp>
      <p:sp>
        <p:nvSpPr>
          <p:cNvPr id="45" name="TextBox 44">
            <a:extLst>
              <a:ext uri="{FF2B5EF4-FFF2-40B4-BE49-F238E27FC236}">
                <a16:creationId xmlns:a16="http://schemas.microsoft.com/office/drawing/2014/main" id="{34B7819B-961E-47C9-95DB-7C6DBDEC2936}"/>
              </a:ext>
            </a:extLst>
          </p:cNvPr>
          <p:cNvSpPr txBox="1"/>
          <p:nvPr/>
        </p:nvSpPr>
        <p:spPr>
          <a:xfrm>
            <a:off x="8432052" y="2456424"/>
            <a:ext cx="1135969"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aider</a:t>
            </a:r>
            <a:endParaRPr lang="en-GB" dirty="0"/>
          </a:p>
        </p:txBody>
      </p:sp>
      <p:sp>
        <p:nvSpPr>
          <p:cNvPr id="46" name="TextBox 45">
            <a:extLst>
              <a:ext uri="{FF2B5EF4-FFF2-40B4-BE49-F238E27FC236}">
                <a16:creationId xmlns:a16="http://schemas.microsoft.com/office/drawing/2014/main" id="{A5CBD01A-9307-4201-84F8-09D56D0A1FB8}"/>
              </a:ext>
            </a:extLst>
          </p:cNvPr>
          <p:cNvSpPr txBox="1"/>
          <p:nvPr/>
        </p:nvSpPr>
        <p:spPr>
          <a:xfrm>
            <a:off x="10261753" y="2456424"/>
            <a:ext cx="1353304"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la place</a:t>
            </a:r>
            <a:endParaRPr lang="en-GB" dirty="0"/>
          </a:p>
        </p:txBody>
      </p:sp>
      <p:sp>
        <p:nvSpPr>
          <p:cNvPr id="47" name="TextBox 46">
            <a:extLst>
              <a:ext uri="{FF2B5EF4-FFF2-40B4-BE49-F238E27FC236}">
                <a16:creationId xmlns:a16="http://schemas.microsoft.com/office/drawing/2014/main" id="{34A2E3AE-82B7-4CC2-9220-01BBB4781F1B}"/>
              </a:ext>
            </a:extLst>
          </p:cNvPr>
          <p:cNvSpPr txBox="1"/>
          <p:nvPr/>
        </p:nvSpPr>
        <p:spPr>
          <a:xfrm>
            <a:off x="429129" y="4178108"/>
            <a:ext cx="1597754" cy="430887"/>
          </a:xfrm>
          <a:prstGeom prst="rect">
            <a:avLst/>
          </a:prstGeom>
          <a:noFill/>
        </p:spPr>
        <p:txBody>
          <a:bodyPr wrap="square">
            <a:spAutoFit/>
          </a:bodyPr>
          <a:lstStyle/>
          <a:p>
            <a:pPr algn="ctr"/>
            <a:r>
              <a:rPr lang="en-GB" sz="2200" dirty="0">
                <a:solidFill>
                  <a:srgbClr val="E87D1E"/>
                </a:solidFill>
                <a:latin typeface="Century Gothic" panose="020F0302020204030204"/>
              </a:rPr>
              <a:t>l</a:t>
            </a: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e bureau</a:t>
            </a:r>
            <a:endParaRPr lang="en-GB" dirty="0"/>
          </a:p>
        </p:txBody>
      </p:sp>
      <p:sp>
        <p:nvSpPr>
          <p:cNvPr id="48" name="TextBox 47">
            <a:extLst>
              <a:ext uri="{FF2B5EF4-FFF2-40B4-BE49-F238E27FC236}">
                <a16:creationId xmlns:a16="http://schemas.microsoft.com/office/drawing/2014/main" id="{5CFC5F93-9FAB-4953-AD4A-F69F193BA735}"/>
              </a:ext>
            </a:extLst>
          </p:cNvPr>
          <p:cNvSpPr txBox="1"/>
          <p:nvPr/>
        </p:nvSpPr>
        <p:spPr>
          <a:xfrm>
            <a:off x="2598779" y="4178979"/>
            <a:ext cx="1135969"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ou</a:t>
            </a:r>
            <a:endParaRPr lang="fr-FR" dirty="0"/>
          </a:p>
        </p:txBody>
      </p:sp>
      <p:sp>
        <p:nvSpPr>
          <p:cNvPr id="49" name="TextBox 48">
            <a:extLst>
              <a:ext uri="{FF2B5EF4-FFF2-40B4-BE49-F238E27FC236}">
                <a16:creationId xmlns:a16="http://schemas.microsoft.com/office/drawing/2014/main" id="{D721E884-FE16-445D-8754-1E96A69BF00B}"/>
              </a:ext>
            </a:extLst>
          </p:cNvPr>
          <p:cNvSpPr txBox="1"/>
          <p:nvPr/>
        </p:nvSpPr>
        <p:spPr>
          <a:xfrm>
            <a:off x="4441235" y="4178107"/>
            <a:ext cx="1344631"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devenir</a:t>
            </a:r>
            <a:endParaRPr lang="fr-FR" dirty="0"/>
          </a:p>
        </p:txBody>
      </p:sp>
      <p:sp>
        <p:nvSpPr>
          <p:cNvPr id="50" name="TextBox 49">
            <a:extLst>
              <a:ext uri="{FF2B5EF4-FFF2-40B4-BE49-F238E27FC236}">
                <a16:creationId xmlns:a16="http://schemas.microsoft.com/office/drawing/2014/main" id="{66038675-9A8E-4571-91E0-345DA2A71393}"/>
              </a:ext>
            </a:extLst>
          </p:cNvPr>
          <p:cNvSpPr txBox="1"/>
          <p:nvPr/>
        </p:nvSpPr>
        <p:spPr>
          <a:xfrm>
            <a:off x="6377276" y="4176390"/>
            <a:ext cx="1369115"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le </a:t>
            </a:r>
            <a:r>
              <a:rPr kumimoji="0" lang="fr-FR" sz="2200" b="0" i="0" u="none" strike="noStrike" kern="1200" cap="none" spc="0" normalizeH="0" baseline="0" dirty="0">
                <a:ln>
                  <a:noFill/>
                </a:ln>
                <a:solidFill>
                  <a:srgbClr val="E87D1E"/>
                </a:solidFill>
                <a:effectLst/>
                <a:uLnTx/>
                <a:uFillTx/>
                <a:latin typeface="Century Gothic" panose="020F0302020204030204"/>
              </a:rPr>
              <a:t>chien</a:t>
            </a:r>
            <a:endParaRPr lang="fr-FR" dirty="0"/>
          </a:p>
        </p:txBody>
      </p:sp>
      <p:sp>
        <p:nvSpPr>
          <p:cNvPr id="51" name="TextBox 50">
            <a:extLst>
              <a:ext uri="{FF2B5EF4-FFF2-40B4-BE49-F238E27FC236}">
                <a16:creationId xmlns:a16="http://schemas.microsoft.com/office/drawing/2014/main" id="{5D234205-BFE9-43DC-8DB5-87FC08174BF7}"/>
              </a:ext>
            </a:extLst>
          </p:cNvPr>
          <p:cNvSpPr txBox="1"/>
          <p:nvPr/>
        </p:nvSpPr>
        <p:spPr>
          <a:xfrm>
            <a:off x="8251938" y="4178851"/>
            <a:ext cx="1496195"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prochain</a:t>
            </a:r>
            <a:endParaRPr lang="en-GB" dirty="0"/>
          </a:p>
        </p:txBody>
      </p:sp>
      <p:sp>
        <p:nvSpPr>
          <p:cNvPr id="52" name="TextBox 51">
            <a:extLst>
              <a:ext uri="{FF2B5EF4-FFF2-40B4-BE49-F238E27FC236}">
                <a16:creationId xmlns:a16="http://schemas.microsoft.com/office/drawing/2014/main" id="{4E61EBFF-E872-46DE-9E71-F26D441B742E}"/>
              </a:ext>
            </a:extLst>
          </p:cNvPr>
          <p:cNvSpPr txBox="1"/>
          <p:nvPr/>
        </p:nvSpPr>
        <p:spPr>
          <a:xfrm>
            <a:off x="660022" y="5910851"/>
            <a:ext cx="1135969"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choisir</a:t>
            </a:r>
            <a:endParaRPr lang="fr-FR" dirty="0"/>
          </a:p>
        </p:txBody>
      </p:sp>
      <p:sp>
        <p:nvSpPr>
          <p:cNvPr id="53" name="TextBox 52">
            <a:extLst>
              <a:ext uri="{FF2B5EF4-FFF2-40B4-BE49-F238E27FC236}">
                <a16:creationId xmlns:a16="http://schemas.microsoft.com/office/drawing/2014/main" id="{363E74F0-4E9A-4DBD-84C2-755BFEBBA95D}"/>
              </a:ext>
            </a:extLst>
          </p:cNvPr>
          <p:cNvSpPr txBox="1"/>
          <p:nvPr/>
        </p:nvSpPr>
        <p:spPr>
          <a:xfrm>
            <a:off x="2474366" y="5911988"/>
            <a:ext cx="1408800"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le lycée</a:t>
            </a:r>
            <a:endParaRPr lang="en-GB" dirty="0"/>
          </a:p>
        </p:txBody>
      </p:sp>
      <p:sp>
        <p:nvSpPr>
          <p:cNvPr id="54" name="TextBox 53">
            <a:extLst>
              <a:ext uri="{FF2B5EF4-FFF2-40B4-BE49-F238E27FC236}">
                <a16:creationId xmlns:a16="http://schemas.microsoft.com/office/drawing/2014/main" id="{3198CE64-6E74-4870-BD9D-BB44BE3A0D4F}"/>
              </a:ext>
            </a:extLst>
          </p:cNvPr>
          <p:cNvSpPr txBox="1"/>
          <p:nvPr/>
        </p:nvSpPr>
        <p:spPr>
          <a:xfrm>
            <a:off x="4538767" y="5922688"/>
            <a:ext cx="1135969"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sage</a:t>
            </a:r>
            <a:endParaRPr lang="en-GB" dirty="0"/>
          </a:p>
        </p:txBody>
      </p:sp>
      <p:sp>
        <p:nvSpPr>
          <p:cNvPr id="55" name="TextBox 54">
            <a:extLst>
              <a:ext uri="{FF2B5EF4-FFF2-40B4-BE49-F238E27FC236}">
                <a16:creationId xmlns:a16="http://schemas.microsoft.com/office/drawing/2014/main" id="{CEBC0AA9-5E80-4382-82A4-F594B79B3B99}"/>
              </a:ext>
            </a:extLst>
          </p:cNvPr>
          <p:cNvSpPr txBox="1"/>
          <p:nvPr/>
        </p:nvSpPr>
        <p:spPr>
          <a:xfrm>
            <a:off x="6053270" y="5910115"/>
            <a:ext cx="1995140"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comprendre</a:t>
            </a:r>
            <a:endParaRPr lang="fr-FR" dirty="0"/>
          </a:p>
        </p:txBody>
      </p:sp>
      <p:sp>
        <p:nvSpPr>
          <p:cNvPr id="56" name="TextBox 55">
            <a:extLst>
              <a:ext uri="{FF2B5EF4-FFF2-40B4-BE49-F238E27FC236}">
                <a16:creationId xmlns:a16="http://schemas.microsoft.com/office/drawing/2014/main" id="{CB256684-57D7-4C92-A34D-F3A735B8C214}"/>
              </a:ext>
            </a:extLst>
          </p:cNvPr>
          <p:cNvSpPr txBox="1"/>
          <p:nvPr/>
        </p:nvSpPr>
        <p:spPr>
          <a:xfrm>
            <a:off x="8158414" y="5911664"/>
            <a:ext cx="1679812" cy="430887"/>
          </a:xfrm>
          <a:prstGeom prst="rect">
            <a:avLst/>
          </a:prstGeom>
          <a:noFill/>
        </p:spPr>
        <p:txBody>
          <a:bodyPr wrap="square">
            <a:spAutoFit/>
          </a:bodyPr>
          <a:lstStyle/>
          <a:p>
            <a:pPr algn="ctr"/>
            <a:r>
              <a:rPr lang="en-GB" sz="2200" dirty="0">
                <a:solidFill>
                  <a:srgbClr val="E87D1E"/>
                </a:solidFill>
                <a:latin typeface="Century Gothic" panose="020F0302020204030204"/>
              </a:rPr>
              <a:t>l</a:t>
            </a: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e </a:t>
            </a:r>
            <a:r>
              <a:rPr kumimoji="0" lang="fr-FR" sz="2200" b="0" i="0" u="none" strike="noStrike" kern="1200" cap="none" spc="0" normalizeH="0" baseline="0" dirty="0">
                <a:ln>
                  <a:noFill/>
                </a:ln>
                <a:solidFill>
                  <a:srgbClr val="E87D1E"/>
                </a:solidFill>
                <a:effectLst/>
                <a:uLnTx/>
                <a:uFillTx/>
                <a:latin typeface="Century Gothic" panose="020F0302020204030204"/>
              </a:rPr>
              <a:t>cinéma</a:t>
            </a:r>
            <a:endParaRPr lang="fr-FR" dirty="0"/>
          </a:p>
        </p:txBody>
      </p:sp>
      <p:sp>
        <p:nvSpPr>
          <p:cNvPr id="57" name="TextBox 56">
            <a:extLst>
              <a:ext uri="{FF2B5EF4-FFF2-40B4-BE49-F238E27FC236}">
                <a16:creationId xmlns:a16="http://schemas.microsoft.com/office/drawing/2014/main" id="{E6A76024-515B-4590-8C29-CCEC07A09991}"/>
              </a:ext>
            </a:extLst>
          </p:cNvPr>
          <p:cNvSpPr txBox="1"/>
          <p:nvPr/>
        </p:nvSpPr>
        <p:spPr>
          <a:xfrm>
            <a:off x="2079765" y="1219261"/>
            <a:ext cx="2094161" cy="400110"/>
          </a:xfrm>
          <a:prstGeom prst="rect">
            <a:avLst/>
          </a:prstGeom>
          <a:noFill/>
        </p:spPr>
        <p:txBody>
          <a:bodyPr wrap="square" rtlCol="0">
            <a:spAutoFit/>
          </a:bodyPr>
          <a:lstStyle/>
          <a:p>
            <a:pPr algn="ctr"/>
            <a:r>
              <a:rPr lang="en-US" sz="2000" dirty="0">
                <a:solidFill>
                  <a:srgbClr val="115076"/>
                </a:solidFill>
              </a:rPr>
              <a:t>[difficult]</a:t>
            </a:r>
          </a:p>
        </p:txBody>
      </p:sp>
      <p:sp>
        <p:nvSpPr>
          <p:cNvPr id="58" name="TextBox 57">
            <a:extLst>
              <a:ext uri="{FF2B5EF4-FFF2-40B4-BE49-F238E27FC236}">
                <a16:creationId xmlns:a16="http://schemas.microsoft.com/office/drawing/2014/main" id="{629CB3DD-5037-4B4E-8F3A-05A270456649}"/>
              </a:ext>
            </a:extLst>
          </p:cNvPr>
          <p:cNvSpPr txBox="1"/>
          <p:nvPr/>
        </p:nvSpPr>
        <p:spPr>
          <a:xfrm>
            <a:off x="145468" y="1218851"/>
            <a:ext cx="2094161" cy="400110"/>
          </a:xfrm>
          <a:prstGeom prst="rect">
            <a:avLst/>
          </a:prstGeom>
          <a:noFill/>
        </p:spPr>
        <p:txBody>
          <a:bodyPr wrap="square" rtlCol="0">
            <a:spAutoFit/>
          </a:bodyPr>
          <a:lstStyle/>
          <a:p>
            <a:pPr algn="ctr"/>
            <a:r>
              <a:rPr lang="en-US" sz="2000" dirty="0">
                <a:solidFill>
                  <a:srgbClr val="115076"/>
                </a:solidFill>
              </a:rPr>
              <a:t>[big]</a:t>
            </a:r>
          </a:p>
        </p:txBody>
      </p:sp>
      <p:pic>
        <p:nvPicPr>
          <p:cNvPr id="9" name="Picture 2"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22999" y="4791948"/>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2F66821-7853-4A77-A2B4-3737C5E761A5}"/>
              </a:ext>
            </a:extLst>
          </p:cNvPr>
          <p:cNvSpPr txBox="1"/>
          <p:nvPr/>
        </p:nvSpPr>
        <p:spPr>
          <a:xfrm>
            <a:off x="5978505" y="1218851"/>
            <a:ext cx="2094161" cy="400110"/>
          </a:xfrm>
          <a:prstGeom prst="rect">
            <a:avLst/>
          </a:prstGeom>
          <a:noFill/>
        </p:spPr>
        <p:txBody>
          <a:bodyPr wrap="square" rtlCol="0">
            <a:spAutoFit/>
          </a:bodyPr>
          <a:lstStyle/>
          <a:p>
            <a:pPr algn="ctr"/>
            <a:r>
              <a:rPr lang="en-US" sz="2000" dirty="0">
                <a:solidFill>
                  <a:srgbClr val="115076"/>
                </a:solidFill>
              </a:rPr>
              <a:t>[social]</a:t>
            </a:r>
          </a:p>
        </p:txBody>
      </p:sp>
      <p:sp>
        <p:nvSpPr>
          <p:cNvPr id="60" name="TextBox 59">
            <a:extLst>
              <a:ext uri="{FF2B5EF4-FFF2-40B4-BE49-F238E27FC236}">
                <a16:creationId xmlns:a16="http://schemas.microsoft.com/office/drawing/2014/main" id="{174F28E1-DDE9-4A8E-B6CF-7B5246578491}"/>
              </a:ext>
            </a:extLst>
          </p:cNvPr>
          <p:cNvSpPr txBox="1"/>
          <p:nvPr/>
        </p:nvSpPr>
        <p:spPr>
          <a:xfrm>
            <a:off x="4038496" y="2950919"/>
            <a:ext cx="2094161" cy="400110"/>
          </a:xfrm>
          <a:prstGeom prst="rect">
            <a:avLst/>
          </a:prstGeom>
          <a:noFill/>
        </p:spPr>
        <p:txBody>
          <a:bodyPr wrap="square" rtlCol="0">
            <a:spAutoFit/>
          </a:bodyPr>
          <a:lstStyle/>
          <a:p>
            <a:pPr algn="ctr"/>
            <a:r>
              <a:rPr lang="en-US" sz="2000" dirty="0">
                <a:solidFill>
                  <a:srgbClr val="115076"/>
                </a:solidFill>
              </a:rPr>
              <a:t>[to become]</a:t>
            </a:r>
          </a:p>
        </p:txBody>
      </p:sp>
      <p:sp>
        <p:nvSpPr>
          <p:cNvPr id="61" name="TextBox 60">
            <a:extLst>
              <a:ext uri="{FF2B5EF4-FFF2-40B4-BE49-F238E27FC236}">
                <a16:creationId xmlns:a16="http://schemas.microsoft.com/office/drawing/2014/main" id="{38C70AF3-4059-4030-88C2-7468DABA9E50}"/>
              </a:ext>
            </a:extLst>
          </p:cNvPr>
          <p:cNvSpPr txBox="1"/>
          <p:nvPr/>
        </p:nvSpPr>
        <p:spPr>
          <a:xfrm>
            <a:off x="7912323" y="2950919"/>
            <a:ext cx="2094161" cy="400110"/>
          </a:xfrm>
          <a:prstGeom prst="rect">
            <a:avLst/>
          </a:prstGeom>
          <a:noFill/>
        </p:spPr>
        <p:txBody>
          <a:bodyPr wrap="square" rtlCol="0">
            <a:spAutoFit/>
          </a:bodyPr>
          <a:lstStyle/>
          <a:p>
            <a:pPr algn="ctr"/>
            <a:r>
              <a:rPr lang="en-US" sz="2000" dirty="0">
                <a:solidFill>
                  <a:srgbClr val="115076"/>
                </a:solidFill>
              </a:rPr>
              <a:t>[next]</a:t>
            </a:r>
          </a:p>
        </p:txBody>
      </p:sp>
      <p:sp>
        <p:nvSpPr>
          <p:cNvPr id="62" name="TextBox 61">
            <a:extLst>
              <a:ext uri="{FF2B5EF4-FFF2-40B4-BE49-F238E27FC236}">
                <a16:creationId xmlns:a16="http://schemas.microsoft.com/office/drawing/2014/main" id="{D67F2743-E506-49C3-80C6-B39BE7779526}"/>
              </a:ext>
            </a:extLst>
          </p:cNvPr>
          <p:cNvSpPr txBox="1"/>
          <p:nvPr/>
        </p:nvSpPr>
        <p:spPr>
          <a:xfrm>
            <a:off x="211952" y="4664845"/>
            <a:ext cx="2094161" cy="400110"/>
          </a:xfrm>
          <a:prstGeom prst="rect">
            <a:avLst/>
          </a:prstGeom>
          <a:noFill/>
        </p:spPr>
        <p:txBody>
          <a:bodyPr wrap="square" rtlCol="0">
            <a:spAutoFit/>
          </a:bodyPr>
          <a:lstStyle/>
          <a:p>
            <a:pPr algn="ctr"/>
            <a:r>
              <a:rPr lang="en-US" sz="2000" dirty="0">
                <a:solidFill>
                  <a:srgbClr val="115076"/>
                </a:solidFill>
              </a:rPr>
              <a:t>[to choose]</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Révision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28084BE4-A4AF-364C-B8E5-ED6D583A6685}"/>
              </a:ext>
            </a:extLst>
          </p:cNvPr>
          <p:cNvSpPr txBox="1"/>
          <p:nvPr/>
        </p:nvSpPr>
        <p:spPr>
          <a:xfrm>
            <a:off x="6950354" y="218837"/>
            <a:ext cx="3688814" cy="461665"/>
          </a:xfrm>
          <a:prstGeom prst="rect">
            <a:avLst/>
          </a:prstGeom>
          <a:noFill/>
        </p:spPr>
        <p:txBody>
          <a:bodyPr wrap="square" rtlCol="0">
            <a:spAutoFit/>
          </a:bodyPr>
          <a:lstStyle/>
          <a:p>
            <a:r>
              <a:rPr lang="fr-FR" sz="2400">
                <a:solidFill>
                  <a:srgbClr val="115076"/>
                </a:solidFill>
              </a:rPr>
              <a:t>Quels sont les mots?</a:t>
            </a:r>
          </a:p>
        </p:txBody>
      </p:sp>
      <p:graphicFrame>
        <p:nvGraphicFramePr>
          <p:cNvPr id="10" name="Table 2">
            <a:extLst>
              <a:ext uri="{FF2B5EF4-FFF2-40B4-BE49-F238E27FC236}">
                <a16:creationId xmlns:a16="http://schemas.microsoft.com/office/drawing/2014/main" id="{1F0E65A9-5003-49E2-8322-F91F5CB94BFA}"/>
              </a:ext>
            </a:extLst>
          </p:cNvPr>
          <p:cNvGraphicFramePr>
            <a:graphicFrameLocks noGrp="1"/>
          </p:cNvGraphicFramePr>
          <p:nvPr>
            <p:extLst>
              <p:ext uri="{D42A27DB-BD31-4B8C-83A1-F6EECF244321}">
                <p14:modId xmlns:p14="http://schemas.microsoft.com/office/powerpoint/2010/main" val="279301108"/>
              </p:ext>
            </p:extLst>
          </p:nvPr>
        </p:nvGraphicFramePr>
        <p:xfrm>
          <a:off x="272471" y="1163992"/>
          <a:ext cx="11651304" cy="5166000"/>
        </p:xfrm>
        <a:graphic>
          <a:graphicData uri="http://schemas.openxmlformats.org/drawingml/2006/table">
            <a:tbl>
              <a:tblPr firstRow="1" bandRow="1">
                <a:tableStyleId>{5940675A-B579-460E-94D1-54222C63F5DA}</a:tableStyleId>
              </a:tblPr>
              <a:tblGrid>
                <a:gridCol w="1941884">
                  <a:extLst>
                    <a:ext uri="{9D8B030D-6E8A-4147-A177-3AD203B41FA5}">
                      <a16:colId xmlns:a16="http://schemas.microsoft.com/office/drawing/2014/main" val="3060611083"/>
                    </a:ext>
                  </a:extLst>
                </a:gridCol>
                <a:gridCol w="1941884">
                  <a:extLst>
                    <a:ext uri="{9D8B030D-6E8A-4147-A177-3AD203B41FA5}">
                      <a16:colId xmlns:a16="http://schemas.microsoft.com/office/drawing/2014/main" val="3815902300"/>
                    </a:ext>
                  </a:extLst>
                </a:gridCol>
                <a:gridCol w="1941884">
                  <a:extLst>
                    <a:ext uri="{9D8B030D-6E8A-4147-A177-3AD203B41FA5}">
                      <a16:colId xmlns:a16="http://schemas.microsoft.com/office/drawing/2014/main" val="2718786979"/>
                    </a:ext>
                  </a:extLst>
                </a:gridCol>
                <a:gridCol w="1941884">
                  <a:extLst>
                    <a:ext uri="{9D8B030D-6E8A-4147-A177-3AD203B41FA5}">
                      <a16:colId xmlns:a16="http://schemas.microsoft.com/office/drawing/2014/main" val="3515759517"/>
                    </a:ext>
                  </a:extLst>
                </a:gridCol>
                <a:gridCol w="1941884">
                  <a:extLst>
                    <a:ext uri="{9D8B030D-6E8A-4147-A177-3AD203B41FA5}">
                      <a16:colId xmlns:a16="http://schemas.microsoft.com/office/drawing/2014/main" val="2666702022"/>
                    </a:ext>
                  </a:extLst>
                </a:gridCol>
                <a:gridCol w="1941884">
                  <a:extLst>
                    <a:ext uri="{9D8B030D-6E8A-4147-A177-3AD203B41FA5}">
                      <a16:colId xmlns:a16="http://schemas.microsoft.com/office/drawing/2014/main" val="2894351736"/>
                    </a:ext>
                  </a:extLst>
                </a:gridCol>
              </a:tblGrid>
              <a:tr h="1722000">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0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extLst>
                  <a:ext uri="{0D108BD9-81ED-4DB2-BD59-A6C34878D82A}">
                    <a16:rowId xmlns:a16="http://schemas.microsoft.com/office/drawing/2014/main" val="1386977775"/>
                  </a:ext>
                </a:extLst>
              </a:tr>
              <a:tr h="1722000">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lnR w="12700" cap="flat" cmpd="sng" algn="ctr">
                      <a:noFill/>
                      <a:prstDash val="solid"/>
                      <a:round/>
                      <a:headEnd type="none" w="med" len="med"/>
                      <a:tailEnd type="none" w="med" len="med"/>
                    </a:lnR>
                  </a:tcPr>
                </a:tc>
                <a:extLst>
                  <a:ext uri="{0D108BD9-81ED-4DB2-BD59-A6C34878D82A}">
                    <a16:rowId xmlns:a16="http://schemas.microsoft.com/office/drawing/2014/main" val="1692043720"/>
                  </a:ext>
                </a:extLst>
              </a:tr>
              <a:tr h="1722000">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a:txBody>
                    <a:bodyPr/>
                    <a:lstStyle/>
                    <a:p>
                      <a:pPr algn="ctr"/>
                      <a:endParaRPr lang="en-GB" sz="2200" dirty="0">
                        <a:solidFill>
                          <a:srgbClr val="E87D1E"/>
                        </a:solidFill>
                      </a:endParaRPr>
                    </a:p>
                  </a:txBody>
                  <a:tcPr anchor="b"/>
                </a:tc>
                <a:tc gridSpan="2">
                  <a:txBody>
                    <a:bodyPr/>
                    <a:lstStyle/>
                    <a:p>
                      <a:pPr algn="ctr"/>
                      <a:endParaRPr lang="en-GB" sz="2200" dirty="0">
                        <a:solidFill>
                          <a:srgbClr val="E87D1E"/>
                        </a:solidFill>
                      </a:endParaRPr>
                    </a:p>
                  </a:txBody>
                  <a:tcPr anchor="b"/>
                </a:tc>
                <a:tc hMerge="1">
                  <a:txBody>
                    <a:bodyPr/>
                    <a:lstStyle/>
                    <a:p>
                      <a:pPr algn="ctr"/>
                      <a:endParaRPr lang="en-GB" sz="2200" dirty="0">
                        <a:solidFill>
                          <a:srgbClr val="E87D1E"/>
                        </a:solidFill>
                      </a:endParaRPr>
                    </a:p>
                  </a:txBody>
                  <a:tcPr anchor="b"/>
                </a:tc>
                <a:extLst>
                  <a:ext uri="{0D108BD9-81ED-4DB2-BD59-A6C34878D82A}">
                    <a16:rowId xmlns:a16="http://schemas.microsoft.com/office/drawing/2014/main" val="928196399"/>
                  </a:ext>
                </a:extLst>
              </a:tr>
            </a:tbl>
          </a:graphicData>
        </a:graphic>
      </p:graphicFrame>
      <p:pic>
        <p:nvPicPr>
          <p:cNvPr id="2050" name="Picture 2" descr="Delivery, Girl, Courier, Woman, Shipment, Shipping">
            <a:extLst>
              <a:ext uri="{FF2B5EF4-FFF2-40B4-BE49-F238E27FC236}">
                <a16:creationId xmlns:a16="http://schemas.microsoft.com/office/drawing/2014/main" id="{66CCBB38-E15F-41CE-9EA1-E0EAE1A436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000"/>
          <a:stretch/>
        </p:blipFill>
        <p:spPr bwMode="auto">
          <a:xfrm>
            <a:off x="685801" y="1200058"/>
            <a:ext cx="1073728" cy="12526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orts, Runner, Health, Fitness, Athlete, Run, Exercise">
            <a:extLst>
              <a:ext uri="{FF2B5EF4-FFF2-40B4-BE49-F238E27FC236}">
                <a16:creationId xmlns:a16="http://schemas.microsoft.com/office/drawing/2014/main" id="{157C2C22-C6CB-45D3-91E8-1DF869C9C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9313" y="1550699"/>
            <a:ext cx="650885" cy="10056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ance, Flag, National, Symbols, Tricolour, Blue, White">
            <a:extLst>
              <a:ext uri="{FF2B5EF4-FFF2-40B4-BE49-F238E27FC236}">
                <a16:creationId xmlns:a16="http://schemas.microsoft.com/office/drawing/2014/main" id="{94649308-BF71-4929-8E4F-D557B5EC4E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7245" y="1451585"/>
            <a:ext cx="1260764" cy="8405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ion Jack, Flag, Union Flag, Royal Flag">
            <a:extLst>
              <a:ext uri="{FF2B5EF4-FFF2-40B4-BE49-F238E27FC236}">
                <a16:creationId xmlns:a16="http://schemas.microsoft.com/office/drawing/2014/main" id="{EC03EF5C-2899-4E61-9DA5-D84390D2AD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6476" y="4973782"/>
            <a:ext cx="1503581" cy="8927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y, Child, Kid, Teenager, Teen, Male">
            <a:extLst>
              <a:ext uri="{FF2B5EF4-FFF2-40B4-BE49-F238E27FC236}">
                <a16:creationId xmlns:a16="http://schemas.microsoft.com/office/drawing/2014/main" id="{A7D32255-5899-4401-9889-ABFAFC1935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3634" y="4650710"/>
            <a:ext cx="706148" cy="133445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AF4704E-E756-4048-A7B3-78A074CB4124}"/>
              </a:ext>
            </a:extLst>
          </p:cNvPr>
          <p:cNvGrpSpPr/>
          <p:nvPr/>
        </p:nvGrpSpPr>
        <p:grpSpPr>
          <a:xfrm>
            <a:off x="10218816" y="1563662"/>
            <a:ext cx="1424344" cy="1066275"/>
            <a:chOff x="4533838" y="-2788333"/>
            <a:chExt cx="3184171" cy="2719577"/>
          </a:xfrm>
        </p:grpSpPr>
        <p:pic>
          <p:nvPicPr>
            <p:cNvPr id="2060" name="Picture 12" descr="Recipe, Label, Icon, Symbol, Spoon, Recipes, Card, Food">
              <a:extLst>
                <a:ext uri="{FF2B5EF4-FFF2-40B4-BE49-F238E27FC236}">
                  <a16:creationId xmlns:a16="http://schemas.microsoft.com/office/drawing/2014/main" id="{A243F7EA-7414-4AA1-8DE4-9956ACC493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3838" y="-2788333"/>
              <a:ext cx="3184171" cy="27195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84EFD1-7FD4-471C-911A-5E71C0F73660}"/>
                </a:ext>
              </a:extLst>
            </p:cNvPr>
            <p:cNvSpPr/>
            <p:nvPr/>
          </p:nvSpPr>
          <p:spPr>
            <a:xfrm rot="21286385">
              <a:off x="4752763" y="-2563090"/>
              <a:ext cx="886691" cy="263236"/>
            </a:xfrm>
            <a:prstGeom prst="rect">
              <a:avLst/>
            </a:prstGeom>
            <a:solidFill>
              <a:srgbClr val="FEF8EE"/>
            </a:solidFill>
            <a:ln>
              <a:solidFill>
                <a:srgbClr val="FEF8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62" name="Picture 14" descr="Emoticon, Quite, Quiet, Shoo, Close-Mouthed, Hush">
            <a:extLst>
              <a:ext uri="{FF2B5EF4-FFF2-40B4-BE49-F238E27FC236}">
                <a16:creationId xmlns:a16="http://schemas.microsoft.com/office/drawing/2014/main" id="{B99E0524-8327-4A9D-89DC-CC1EC48A03A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0052" y="2967263"/>
            <a:ext cx="978372" cy="118192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ocket, Science, Spaceship, Space, Technology, Launch">
            <a:extLst>
              <a:ext uri="{FF2B5EF4-FFF2-40B4-BE49-F238E27FC236}">
                <a16:creationId xmlns:a16="http://schemas.microsoft.com/office/drawing/2014/main" id="{01320F6E-5C68-4CF5-B3B4-7FD86972DC1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449" t="1" r="12618" b="21109"/>
          <a:stretch/>
        </p:blipFill>
        <p:spPr bwMode="auto">
          <a:xfrm>
            <a:off x="2355786" y="2903025"/>
            <a:ext cx="1660553" cy="13344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egin, Blocks, Male, Race, Runner, Silhouette, Start">
            <a:extLst>
              <a:ext uri="{FF2B5EF4-FFF2-40B4-BE49-F238E27FC236}">
                <a16:creationId xmlns:a16="http://schemas.microsoft.com/office/drawing/2014/main" id="{1E9D8208-99F2-46A9-8B60-DE7D0C80E19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30748" y="1284838"/>
            <a:ext cx="1727015" cy="11819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2BD9433-57FC-47AA-9A61-0744B2E30FA0}"/>
              </a:ext>
            </a:extLst>
          </p:cNvPr>
          <p:cNvSpPr txBox="1"/>
          <p:nvPr/>
        </p:nvSpPr>
        <p:spPr>
          <a:xfrm>
            <a:off x="7731717" y="1393234"/>
            <a:ext cx="1694882" cy="400110"/>
          </a:xfrm>
          <a:prstGeom prst="rect">
            <a:avLst/>
          </a:prstGeom>
          <a:noFill/>
        </p:spPr>
        <p:txBody>
          <a:bodyPr wrap="square" rtlCol="0">
            <a:spAutoFit/>
          </a:bodyPr>
          <a:lstStyle/>
          <a:p>
            <a:pPr algn="ctr"/>
            <a:r>
              <a:rPr lang="en-US" sz="2000" dirty="0">
                <a:solidFill>
                  <a:srgbClr val="115076"/>
                </a:solidFill>
              </a:rPr>
              <a:t>[to start]</a:t>
            </a:r>
          </a:p>
        </p:txBody>
      </p:sp>
      <p:sp>
        <p:nvSpPr>
          <p:cNvPr id="21" name="TextBox 20">
            <a:extLst>
              <a:ext uri="{FF2B5EF4-FFF2-40B4-BE49-F238E27FC236}">
                <a16:creationId xmlns:a16="http://schemas.microsoft.com/office/drawing/2014/main" id="{660E763A-9CC9-42CD-BD0D-126A99DC7E15}"/>
              </a:ext>
            </a:extLst>
          </p:cNvPr>
          <p:cNvSpPr txBox="1"/>
          <p:nvPr/>
        </p:nvSpPr>
        <p:spPr>
          <a:xfrm>
            <a:off x="2719646" y="3799163"/>
            <a:ext cx="1694882" cy="400110"/>
          </a:xfrm>
          <a:prstGeom prst="rect">
            <a:avLst/>
          </a:prstGeom>
          <a:noFill/>
        </p:spPr>
        <p:txBody>
          <a:bodyPr wrap="square" rtlCol="0">
            <a:spAutoFit/>
          </a:bodyPr>
          <a:lstStyle/>
          <a:p>
            <a:pPr algn="ctr"/>
            <a:r>
              <a:rPr lang="en-US" sz="2000" dirty="0">
                <a:solidFill>
                  <a:srgbClr val="115076"/>
                </a:solidFill>
              </a:rPr>
              <a:t>[space]</a:t>
            </a:r>
          </a:p>
        </p:txBody>
      </p:sp>
      <p:grpSp>
        <p:nvGrpSpPr>
          <p:cNvPr id="14" name="Group 13">
            <a:extLst>
              <a:ext uri="{FF2B5EF4-FFF2-40B4-BE49-F238E27FC236}">
                <a16:creationId xmlns:a16="http://schemas.microsoft.com/office/drawing/2014/main" id="{45B48F0C-9E6A-4689-8B30-62903ECA0528}"/>
              </a:ext>
            </a:extLst>
          </p:cNvPr>
          <p:cNvGrpSpPr/>
          <p:nvPr/>
        </p:nvGrpSpPr>
        <p:grpSpPr>
          <a:xfrm>
            <a:off x="6265743" y="4783272"/>
            <a:ext cx="1414107" cy="1273770"/>
            <a:chOff x="4077880" y="6968935"/>
            <a:chExt cx="1414107" cy="1273770"/>
          </a:xfrm>
        </p:grpSpPr>
        <p:pic>
          <p:nvPicPr>
            <p:cNvPr id="2068" name="Picture 20" descr="Brain, Anatomy, Human, Science, Health, Medical, Organ">
              <a:extLst>
                <a:ext uri="{FF2B5EF4-FFF2-40B4-BE49-F238E27FC236}">
                  <a16:creationId xmlns:a16="http://schemas.microsoft.com/office/drawing/2014/main" id="{24F607FE-5702-48B8-AB54-E78CBFDFAA5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36477" y="7412182"/>
              <a:ext cx="1155510" cy="83052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rrow, Red, Up, Symbol, Icon">
              <a:extLst>
                <a:ext uri="{FF2B5EF4-FFF2-40B4-BE49-F238E27FC236}">
                  <a16:creationId xmlns:a16="http://schemas.microsoft.com/office/drawing/2014/main" id="{03CC95A4-806C-445E-B4A7-35D41DB01D4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757926">
              <a:off x="4077880" y="6968935"/>
              <a:ext cx="515104" cy="51439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F85ADEA5-7334-440F-B10B-8A6C1DA22365}"/>
              </a:ext>
            </a:extLst>
          </p:cNvPr>
          <p:cNvSpPr txBox="1"/>
          <p:nvPr/>
        </p:nvSpPr>
        <p:spPr>
          <a:xfrm>
            <a:off x="6457245" y="4664547"/>
            <a:ext cx="1694882" cy="400110"/>
          </a:xfrm>
          <a:prstGeom prst="rect">
            <a:avLst/>
          </a:prstGeom>
          <a:noFill/>
        </p:spPr>
        <p:txBody>
          <a:bodyPr wrap="square" rtlCol="0">
            <a:spAutoFit/>
          </a:bodyPr>
          <a:lstStyle/>
          <a:p>
            <a:pPr algn="ctr"/>
            <a:r>
              <a:rPr lang="en-US" sz="2000" dirty="0">
                <a:solidFill>
                  <a:srgbClr val="115076"/>
                </a:solidFill>
              </a:rPr>
              <a:t>[to learn]</a:t>
            </a:r>
          </a:p>
        </p:txBody>
      </p:sp>
      <p:sp>
        <p:nvSpPr>
          <p:cNvPr id="31" name="TextBox 30">
            <a:extLst>
              <a:ext uri="{FF2B5EF4-FFF2-40B4-BE49-F238E27FC236}">
                <a16:creationId xmlns:a16="http://schemas.microsoft.com/office/drawing/2014/main" id="{A278EE37-880F-4B38-B6D2-94CF820E1632}"/>
              </a:ext>
            </a:extLst>
          </p:cNvPr>
          <p:cNvSpPr txBox="1"/>
          <p:nvPr/>
        </p:nvSpPr>
        <p:spPr>
          <a:xfrm>
            <a:off x="375224" y="4679970"/>
            <a:ext cx="1694882" cy="400110"/>
          </a:xfrm>
          <a:prstGeom prst="rect">
            <a:avLst/>
          </a:prstGeom>
          <a:noFill/>
        </p:spPr>
        <p:txBody>
          <a:bodyPr wrap="square" rtlCol="0">
            <a:spAutoFit/>
          </a:bodyPr>
          <a:lstStyle/>
          <a:p>
            <a:pPr algn="ctr"/>
            <a:r>
              <a:rPr lang="en-US" sz="2000" dirty="0">
                <a:solidFill>
                  <a:srgbClr val="115076"/>
                </a:solidFill>
              </a:rPr>
              <a:t>[decision]</a:t>
            </a:r>
          </a:p>
        </p:txBody>
      </p:sp>
      <p:pic>
        <p:nvPicPr>
          <p:cNvPr id="2072" name="Picture 24" descr="Homework, School, Problem, Number, Paper, Physics">
            <a:extLst>
              <a:ext uri="{FF2B5EF4-FFF2-40B4-BE49-F238E27FC236}">
                <a16:creationId xmlns:a16="http://schemas.microsoft.com/office/drawing/2014/main" id="{4C573C9C-749D-4C19-BB37-4962977A56F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54680" y="3047878"/>
            <a:ext cx="1694882" cy="112992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A32FBFE-83D5-44C1-B171-246E44F277E3}"/>
              </a:ext>
            </a:extLst>
          </p:cNvPr>
          <p:cNvGrpSpPr/>
          <p:nvPr/>
        </p:nvGrpSpPr>
        <p:grpSpPr>
          <a:xfrm>
            <a:off x="6332955" y="3235542"/>
            <a:ext cx="1385054" cy="765863"/>
            <a:chOff x="4595305" y="-1098372"/>
            <a:chExt cx="2279310" cy="1260340"/>
          </a:xfrm>
        </p:grpSpPr>
        <p:pic>
          <p:nvPicPr>
            <p:cNvPr id="2074" name="Picture 26" descr="Red, Heart, Health, Love, Shape">
              <a:extLst>
                <a:ext uri="{FF2B5EF4-FFF2-40B4-BE49-F238E27FC236}">
                  <a16:creationId xmlns:a16="http://schemas.microsoft.com/office/drawing/2014/main" id="{1283D99B-0D7E-4FE1-BA12-0F789185DDA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2328" y="-792481"/>
              <a:ext cx="739893" cy="68545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Dislike, Hand, Thumb, Down, No, Red">
              <a:extLst>
                <a:ext uri="{FF2B5EF4-FFF2-40B4-BE49-F238E27FC236}">
                  <a16:creationId xmlns:a16="http://schemas.microsoft.com/office/drawing/2014/main" id="{7FDD140D-7EA1-4F6B-B3FD-05253E3F7E6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95305" y="-798917"/>
              <a:ext cx="870449" cy="96088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C695499E-8468-4B4E-B15A-B5871BD82168}"/>
                </a:ext>
              </a:extLst>
            </p:cNvPr>
            <p:cNvSpPr/>
            <p:nvPr/>
          </p:nvSpPr>
          <p:spPr>
            <a:xfrm>
              <a:off x="5594612" y="-1098372"/>
              <a:ext cx="1280003" cy="1219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B55AD8D6-4000-4529-A8AB-939B44D500AE}"/>
              </a:ext>
            </a:extLst>
          </p:cNvPr>
          <p:cNvSpPr txBox="1"/>
          <p:nvPr/>
        </p:nvSpPr>
        <p:spPr>
          <a:xfrm>
            <a:off x="8119082" y="2999102"/>
            <a:ext cx="1694882" cy="400110"/>
          </a:xfrm>
          <a:prstGeom prst="rect">
            <a:avLst/>
          </a:prstGeom>
          <a:noFill/>
        </p:spPr>
        <p:txBody>
          <a:bodyPr wrap="square" rtlCol="0">
            <a:spAutoFit/>
          </a:bodyPr>
          <a:lstStyle/>
          <a:p>
            <a:pPr algn="ctr"/>
            <a:r>
              <a:rPr lang="en-US" sz="2000" dirty="0">
                <a:solidFill>
                  <a:srgbClr val="115076"/>
                </a:solidFill>
              </a:rPr>
              <a:t>[easy]</a:t>
            </a:r>
          </a:p>
        </p:txBody>
      </p:sp>
      <p:sp>
        <p:nvSpPr>
          <p:cNvPr id="38" name="TextBox 37">
            <a:extLst>
              <a:ext uri="{FF2B5EF4-FFF2-40B4-BE49-F238E27FC236}">
                <a16:creationId xmlns:a16="http://schemas.microsoft.com/office/drawing/2014/main" id="{4426218D-4B6C-4625-BBBD-CEEA44400C80}"/>
              </a:ext>
            </a:extLst>
          </p:cNvPr>
          <p:cNvSpPr txBox="1"/>
          <p:nvPr/>
        </p:nvSpPr>
        <p:spPr>
          <a:xfrm>
            <a:off x="2097725" y="1225818"/>
            <a:ext cx="2161261" cy="400110"/>
          </a:xfrm>
          <a:prstGeom prst="rect">
            <a:avLst/>
          </a:prstGeom>
          <a:noFill/>
        </p:spPr>
        <p:txBody>
          <a:bodyPr wrap="square" rtlCol="0">
            <a:spAutoFit/>
          </a:bodyPr>
          <a:lstStyle/>
          <a:p>
            <a:pPr algn="ctr"/>
            <a:r>
              <a:rPr lang="en-US" sz="2000" dirty="0">
                <a:solidFill>
                  <a:srgbClr val="115076"/>
                </a:solidFill>
              </a:rPr>
              <a:t>[to come back]</a:t>
            </a:r>
          </a:p>
        </p:txBody>
      </p:sp>
      <p:sp>
        <p:nvSpPr>
          <p:cNvPr id="39" name="TextBox 38">
            <a:extLst>
              <a:ext uri="{FF2B5EF4-FFF2-40B4-BE49-F238E27FC236}">
                <a16:creationId xmlns:a16="http://schemas.microsoft.com/office/drawing/2014/main" id="{BC2A06EE-C2C5-4938-8DBA-08989DF705A9}"/>
              </a:ext>
            </a:extLst>
          </p:cNvPr>
          <p:cNvSpPr txBox="1"/>
          <p:nvPr/>
        </p:nvSpPr>
        <p:spPr>
          <a:xfrm>
            <a:off x="8136232" y="4640357"/>
            <a:ext cx="1828162" cy="400110"/>
          </a:xfrm>
          <a:prstGeom prst="rect">
            <a:avLst/>
          </a:prstGeom>
          <a:noFill/>
        </p:spPr>
        <p:txBody>
          <a:bodyPr wrap="square" rtlCol="0">
            <a:spAutoFit/>
          </a:bodyPr>
          <a:lstStyle/>
          <a:p>
            <a:pPr algn="ctr"/>
            <a:r>
              <a:rPr lang="en-US" sz="2000" dirty="0">
                <a:solidFill>
                  <a:srgbClr val="115076"/>
                </a:solidFill>
              </a:rPr>
              <a:t>[experience]</a:t>
            </a:r>
          </a:p>
        </p:txBody>
      </p:sp>
      <p:pic>
        <p:nvPicPr>
          <p:cNvPr id="2078" name="Picture 30" descr="Skydiving, Skydiver, Free Fall, Falling, Sky Diving">
            <a:extLst>
              <a:ext uri="{FF2B5EF4-FFF2-40B4-BE49-F238E27FC236}">
                <a16:creationId xmlns:a16="http://schemas.microsoft.com/office/drawing/2014/main" id="{45FA5309-350B-4176-9184-E75704A63E9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005901" y="4978073"/>
            <a:ext cx="1520606" cy="101373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5AAADA7-3EE4-4B4D-B761-B1894A7785DB}"/>
              </a:ext>
            </a:extLst>
          </p:cNvPr>
          <p:cNvSpPr txBox="1"/>
          <p:nvPr/>
        </p:nvSpPr>
        <p:spPr>
          <a:xfrm>
            <a:off x="295935" y="2473220"/>
            <a:ext cx="1876644"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la </a:t>
            </a:r>
            <a:r>
              <a:rPr kumimoji="0" lang="fr-FR" sz="2200" b="0" i="0" u="none" strike="noStrike" kern="1200" cap="none" spc="0" normalizeH="0" baseline="0" dirty="0">
                <a:ln>
                  <a:noFill/>
                </a:ln>
                <a:solidFill>
                  <a:srgbClr val="E87D1E"/>
                </a:solidFill>
                <a:effectLst/>
                <a:uLnTx/>
                <a:uFillTx/>
                <a:latin typeface="Century Gothic" panose="020F0302020204030204"/>
              </a:rPr>
              <a:t>factrice</a:t>
            </a:r>
            <a:endParaRPr lang="fr-FR" dirty="0"/>
          </a:p>
        </p:txBody>
      </p:sp>
      <p:sp>
        <p:nvSpPr>
          <p:cNvPr id="42" name="TextBox 41">
            <a:extLst>
              <a:ext uri="{FF2B5EF4-FFF2-40B4-BE49-F238E27FC236}">
                <a16:creationId xmlns:a16="http://schemas.microsoft.com/office/drawing/2014/main" id="{332EFC83-09D2-49DF-9BD3-7FE23387B58D}"/>
              </a:ext>
            </a:extLst>
          </p:cNvPr>
          <p:cNvSpPr txBox="1"/>
          <p:nvPr/>
        </p:nvSpPr>
        <p:spPr>
          <a:xfrm>
            <a:off x="2609610" y="2459949"/>
            <a:ext cx="1135969"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revenir</a:t>
            </a:r>
            <a:endParaRPr lang="fr-FR" dirty="0"/>
          </a:p>
        </p:txBody>
      </p:sp>
      <p:sp>
        <p:nvSpPr>
          <p:cNvPr id="43" name="TextBox 42">
            <a:extLst>
              <a:ext uri="{FF2B5EF4-FFF2-40B4-BE49-F238E27FC236}">
                <a16:creationId xmlns:a16="http://schemas.microsoft.com/office/drawing/2014/main" id="{EF6A91B8-B3D7-41D6-864B-007431827694}"/>
              </a:ext>
            </a:extLst>
          </p:cNvPr>
          <p:cNvSpPr txBox="1"/>
          <p:nvPr/>
        </p:nvSpPr>
        <p:spPr>
          <a:xfrm>
            <a:off x="4142508" y="2484134"/>
            <a:ext cx="1943291" cy="400110"/>
          </a:xfrm>
          <a:prstGeom prst="rect">
            <a:avLst/>
          </a:prstGeom>
          <a:noFill/>
        </p:spPr>
        <p:txBody>
          <a:bodyPr wrap="square">
            <a:spAutoFit/>
          </a:bodyPr>
          <a:lstStyle/>
          <a:p>
            <a:pPr algn="ctr"/>
            <a:r>
              <a:rPr kumimoji="0" lang="fr-FR" sz="2000" b="0" i="0" u="none" strike="noStrike" kern="1200" cap="none" spc="0" normalizeH="0" baseline="0" dirty="0">
                <a:ln>
                  <a:noFill/>
                </a:ln>
                <a:solidFill>
                  <a:srgbClr val="E87D1E"/>
                </a:solidFill>
                <a:effectLst/>
                <a:uLnTx/>
                <a:uFillTx/>
                <a:latin typeface="Century Gothic" panose="020F0302020204030204"/>
              </a:rPr>
              <a:t>l’exercice</a:t>
            </a:r>
            <a:r>
              <a:rPr kumimoji="0" lang="en-GB" sz="2000" b="0" i="0" u="none" strike="noStrike" kern="1200" cap="none" spc="0" normalizeH="0" baseline="0" noProof="0" dirty="0">
                <a:ln>
                  <a:noFill/>
                </a:ln>
                <a:solidFill>
                  <a:srgbClr val="E87D1E"/>
                </a:solidFill>
                <a:effectLst/>
                <a:uLnTx/>
                <a:uFillTx/>
                <a:latin typeface="Century Gothic" panose="020F0302020204030204"/>
              </a:rPr>
              <a:t> (m)</a:t>
            </a:r>
            <a:endParaRPr lang="en-GB" sz="2000" dirty="0"/>
          </a:p>
        </p:txBody>
      </p:sp>
      <p:sp>
        <p:nvSpPr>
          <p:cNvPr id="44" name="TextBox 43">
            <a:extLst>
              <a:ext uri="{FF2B5EF4-FFF2-40B4-BE49-F238E27FC236}">
                <a16:creationId xmlns:a16="http://schemas.microsoft.com/office/drawing/2014/main" id="{199B11C8-1878-4653-A5BF-AFBBAB6875F5}"/>
              </a:ext>
            </a:extLst>
          </p:cNvPr>
          <p:cNvSpPr txBox="1"/>
          <p:nvPr/>
        </p:nvSpPr>
        <p:spPr>
          <a:xfrm>
            <a:off x="6276383" y="2456423"/>
            <a:ext cx="1578243"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fran</a:t>
            </a:r>
            <a:r>
              <a:rPr kumimoji="0" lang="fr-FR" sz="2200" b="0" i="0" u="none" strike="noStrike" kern="1200" cap="none" spc="0" normalizeH="0" baseline="0" dirty="0">
                <a:ln>
                  <a:noFill/>
                </a:ln>
                <a:solidFill>
                  <a:srgbClr val="E87D1E"/>
                </a:solidFill>
                <a:effectLst/>
                <a:uLnTx/>
                <a:uFillTx/>
                <a:latin typeface="Century Gothic" panose="020B0502020202020204" pitchFamily="34" charset="0"/>
              </a:rPr>
              <a:t>ç</a:t>
            </a:r>
            <a:r>
              <a:rPr kumimoji="0" lang="fr-FR" sz="2200" b="0" i="0" u="none" strike="noStrike" kern="1200" cap="none" spc="0" normalizeH="0" baseline="0" dirty="0">
                <a:ln>
                  <a:noFill/>
                </a:ln>
                <a:solidFill>
                  <a:srgbClr val="E87D1E"/>
                </a:solidFill>
                <a:effectLst/>
                <a:uLnTx/>
                <a:uFillTx/>
                <a:latin typeface="Century Gothic" panose="020F0302020204030204"/>
              </a:rPr>
              <a:t>ais</a:t>
            </a:r>
            <a:endParaRPr lang="fr-FR" dirty="0"/>
          </a:p>
        </p:txBody>
      </p:sp>
      <p:sp>
        <p:nvSpPr>
          <p:cNvPr id="45" name="TextBox 44">
            <a:extLst>
              <a:ext uri="{FF2B5EF4-FFF2-40B4-BE49-F238E27FC236}">
                <a16:creationId xmlns:a16="http://schemas.microsoft.com/office/drawing/2014/main" id="{3707E782-243A-4D6D-9A46-9558212C911A}"/>
              </a:ext>
            </a:extLst>
          </p:cNvPr>
          <p:cNvSpPr txBox="1"/>
          <p:nvPr/>
        </p:nvSpPr>
        <p:spPr>
          <a:xfrm>
            <a:off x="8069700" y="2456424"/>
            <a:ext cx="1876644"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commencer</a:t>
            </a:r>
            <a:endParaRPr lang="fr-FR" dirty="0"/>
          </a:p>
        </p:txBody>
      </p:sp>
      <p:sp>
        <p:nvSpPr>
          <p:cNvPr id="46" name="TextBox 45">
            <a:extLst>
              <a:ext uri="{FF2B5EF4-FFF2-40B4-BE49-F238E27FC236}">
                <a16:creationId xmlns:a16="http://schemas.microsoft.com/office/drawing/2014/main" id="{F88334A0-9206-4495-B745-3560195A7DDF}"/>
              </a:ext>
            </a:extLst>
          </p:cNvPr>
          <p:cNvSpPr txBox="1"/>
          <p:nvPr/>
        </p:nvSpPr>
        <p:spPr>
          <a:xfrm>
            <a:off x="10183674" y="2456424"/>
            <a:ext cx="1542220"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la </a:t>
            </a:r>
            <a:r>
              <a:rPr kumimoji="0" lang="fr-FR" sz="2200" b="0" i="0" u="none" strike="noStrike" kern="1200" cap="none" spc="0" normalizeH="0" baseline="0" dirty="0">
                <a:ln>
                  <a:noFill/>
                </a:ln>
                <a:solidFill>
                  <a:srgbClr val="E87D1E"/>
                </a:solidFill>
                <a:effectLst/>
                <a:uLnTx/>
                <a:uFillTx/>
                <a:latin typeface="Century Gothic" panose="020F0302020204030204"/>
              </a:rPr>
              <a:t>recette</a:t>
            </a:r>
            <a:endParaRPr lang="fr-FR" dirty="0"/>
          </a:p>
        </p:txBody>
      </p:sp>
      <p:sp>
        <p:nvSpPr>
          <p:cNvPr id="47" name="TextBox 46">
            <a:extLst>
              <a:ext uri="{FF2B5EF4-FFF2-40B4-BE49-F238E27FC236}">
                <a16:creationId xmlns:a16="http://schemas.microsoft.com/office/drawing/2014/main" id="{6D2723C9-F71B-487C-B617-738E21506B93}"/>
              </a:ext>
            </a:extLst>
          </p:cNvPr>
          <p:cNvSpPr txBox="1"/>
          <p:nvPr/>
        </p:nvSpPr>
        <p:spPr>
          <a:xfrm>
            <a:off x="314220" y="4176051"/>
            <a:ext cx="1876644"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le</a:t>
            </a:r>
            <a:r>
              <a:rPr kumimoji="0" lang="en-GB" sz="2200" b="0" i="0" u="none" strike="noStrike" kern="1200" cap="none" spc="0" normalizeH="0" noProof="0" dirty="0">
                <a:ln>
                  <a:noFill/>
                </a:ln>
                <a:solidFill>
                  <a:srgbClr val="E87D1E"/>
                </a:solidFill>
                <a:effectLst/>
                <a:uLnTx/>
                <a:uFillTx/>
                <a:latin typeface="Century Gothic" panose="020F0302020204030204"/>
                <a:ea typeface="+mn-ea"/>
                <a:cs typeface="+mn-cs"/>
              </a:rPr>
              <a:t> </a:t>
            </a:r>
            <a:r>
              <a:rPr kumimoji="0" lang="fr-FR" sz="2200" b="0" i="0" u="none" strike="noStrike" kern="1200" cap="none" spc="0" normalizeH="0" dirty="0">
                <a:ln>
                  <a:noFill/>
                </a:ln>
                <a:solidFill>
                  <a:srgbClr val="E87D1E"/>
                </a:solidFill>
                <a:effectLst/>
                <a:uLnTx/>
                <a:uFillTx/>
                <a:latin typeface="Century Gothic" panose="020F0302020204030204"/>
              </a:rPr>
              <a:t>silence</a:t>
            </a:r>
            <a:endParaRPr lang="fr-FR" dirty="0"/>
          </a:p>
        </p:txBody>
      </p:sp>
      <p:sp>
        <p:nvSpPr>
          <p:cNvPr id="48" name="TextBox 47">
            <a:extLst>
              <a:ext uri="{FF2B5EF4-FFF2-40B4-BE49-F238E27FC236}">
                <a16:creationId xmlns:a16="http://schemas.microsoft.com/office/drawing/2014/main" id="{E3B4A72D-E68A-415B-98EA-40F3DDFEC5F8}"/>
              </a:ext>
            </a:extLst>
          </p:cNvPr>
          <p:cNvSpPr txBox="1"/>
          <p:nvPr/>
        </p:nvSpPr>
        <p:spPr>
          <a:xfrm>
            <a:off x="2135995" y="4162780"/>
            <a:ext cx="2102542"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ea typeface="+mn-ea"/>
                <a:cs typeface="+mn-cs"/>
              </a:rPr>
              <a:t>l’espace</a:t>
            </a: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 (m)</a:t>
            </a:r>
            <a:endParaRPr lang="en-GB" dirty="0"/>
          </a:p>
        </p:txBody>
      </p:sp>
      <p:sp>
        <p:nvSpPr>
          <p:cNvPr id="49" name="TextBox 48">
            <a:extLst>
              <a:ext uri="{FF2B5EF4-FFF2-40B4-BE49-F238E27FC236}">
                <a16:creationId xmlns:a16="http://schemas.microsoft.com/office/drawing/2014/main" id="{05C0AD7D-EA1D-4E09-9816-94C7781894AC}"/>
              </a:ext>
            </a:extLst>
          </p:cNvPr>
          <p:cNvSpPr txBox="1"/>
          <p:nvPr/>
        </p:nvSpPr>
        <p:spPr>
          <a:xfrm>
            <a:off x="4091518" y="4186965"/>
            <a:ext cx="2109193"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E87D1E"/>
                </a:solidFill>
                <a:effectLst/>
                <a:uLnTx/>
                <a:uFillTx/>
                <a:latin typeface="Century Gothic" panose="020F0302020204030204"/>
              </a:rPr>
              <a:t>les </a:t>
            </a:r>
            <a:r>
              <a:rPr kumimoji="0" lang="fr-FR" sz="2000" b="0" i="0" u="none" strike="noStrike" kern="1200" cap="none" spc="0" normalizeH="0" baseline="0" dirty="0">
                <a:ln>
                  <a:noFill/>
                </a:ln>
                <a:solidFill>
                  <a:srgbClr val="E87D1E"/>
                </a:solidFill>
                <a:effectLst/>
                <a:uLnTx/>
                <a:uFillTx/>
                <a:latin typeface="Century Gothic" panose="020F0302020204030204"/>
              </a:rPr>
              <a:t>devoirs</a:t>
            </a:r>
            <a:r>
              <a:rPr kumimoji="0" lang="en-GB" sz="2000" b="0" i="0" u="none" strike="noStrike" kern="1200" cap="none" spc="0" normalizeH="0" baseline="0" noProof="0" dirty="0">
                <a:ln>
                  <a:noFill/>
                </a:ln>
                <a:solidFill>
                  <a:srgbClr val="E87D1E"/>
                </a:solidFill>
                <a:effectLst/>
                <a:uLnTx/>
                <a:uFillTx/>
                <a:latin typeface="Century Gothic" panose="020F0302020204030204"/>
              </a:rPr>
              <a:t> </a:t>
            </a:r>
            <a:r>
              <a:rPr kumimoji="0" lang="en-GB" b="0" i="0" u="none" strike="noStrike" kern="1200" cap="none" spc="0" normalizeH="0" baseline="0" noProof="0" dirty="0">
                <a:ln>
                  <a:noFill/>
                </a:ln>
                <a:solidFill>
                  <a:srgbClr val="E87D1E"/>
                </a:solidFill>
                <a:effectLst/>
                <a:uLnTx/>
                <a:uFillTx/>
                <a:latin typeface="Century Gothic" panose="020F0302020204030204"/>
              </a:rPr>
              <a:t>(</a:t>
            </a:r>
            <a:r>
              <a:rPr kumimoji="0" lang="en-GB" b="0" i="0" u="none" strike="noStrike" kern="1200" cap="none" spc="0" normalizeH="0" baseline="0" noProof="0" dirty="0" err="1">
                <a:ln>
                  <a:noFill/>
                </a:ln>
                <a:solidFill>
                  <a:srgbClr val="E87D1E"/>
                </a:solidFill>
                <a:effectLst/>
                <a:uLnTx/>
                <a:uFillTx/>
                <a:latin typeface="Century Gothic" panose="020F0302020204030204"/>
              </a:rPr>
              <a:t>mpl</a:t>
            </a:r>
            <a:r>
              <a:rPr kumimoji="0" lang="en-GB" b="0" i="0" u="none" strike="noStrike" kern="1200" cap="none" spc="0" normalizeH="0" baseline="0" noProof="0" dirty="0">
                <a:ln>
                  <a:noFill/>
                </a:ln>
                <a:solidFill>
                  <a:srgbClr val="E87D1E"/>
                </a:solidFill>
                <a:effectLst/>
                <a:uLnTx/>
                <a:uFillTx/>
                <a:latin typeface="Century Gothic" panose="020F0302020204030204"/>
              </a:rPr>
              <a:t>)</a:t>
            </a:r>
            <a:endParaRPr lang="en-GB" dirty="0"/>
          </a:p>
        </p:txBody>
      </p:sp>
      <p:sp>
        <p:nvSpPr>
          <p:cNvPr id="50" name="TextBox 49">
            <a:extLst>
              <a:ext uri="{FF2B5EF4-FFF2-40B4-BE49-F238E27FC236}">
                <a16:creationId xmlns:a16="http://schemas.microsoft.com/office/drawing/2014/main" id="{EA6183E5-92A9-4CFE-9DA2-E86A6A29133C}"/>
              </a:ext>
            </a:extLst>
          </p:cNvPr>
          <p:cNvSpPr txBox="1"/>
          <p:nvPr/>
        </p:nvSpPr>
        <p:spPr>
          <a:xfrm>
            <a:off x="6280813" y="4173109"/>
            <a:ext cx="1578243" cy="430887"/>
          </a:xfrm>
          <a:prstGeom prst="rect">
            <a:avLst/>
          </a:prstGeom>
          <a:noFill/>
        </p:spPr>
        <p:txBody>
          <a:bodyPr wrap="square">
            <a:spAutoFit/>
          </a:bodyPr>
          <a:lstStyle/>
          <a:p>
            <a:pPr algn="ctr"/>
            <a:r>
              <a:rPr lang="fr-FR" sz="2200" dirty="0">
                <a:solidFill>
                  <a:srgbClr val="E87D1E"/>
                </a:solidFill>
                <a:latin typeface="Century Gothic" panose="020F0302020204030204"/>
              </a:rPr>
              <a:t>préférer</a:t>
            </a:r>
            <a:endParaRPr lang="fr-FR" dirty="0"/>
          </a:p>
        </p:txBody>
      </p:sp>
      <p:sp>
        <p:nvSpPr>
          <p:cNvPr id="51" name="TextBox 50">
            <a:extLst>
              <a:ext uri="{FF2B5EF4-FFF2-40B4-BE49-F238E27FC236}">
                <a16:creationId xmlns:a16="http://schemas.microsoft.com/office/drawing/2014/main" id="{4777D45F-3DD1-445B-94B3-6B4D1A1637A8}"/>
              </a:ext>
            </a:extLst>
          </p:cNvPr>
          <p:cNvSpPr txBox="1"/>
          <p:nvPr/>
        </p:nvSpPr>
        <p:spPr>
          <a:xfrm>
            <a:off x="8074130" y="4173110"/>
            <a:ext cx="1876644"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facile</a:t>
            </a:r>
            <a:endParaRPr lang="fr-FR" dirty="0"/>
          </a:p>
        </p:txBody>
      </p:sp>
      <p:sp>
        <p:nvSpPr>
          <p:cNvPr id="57" name="TextBox 56">
            <a:extLst>
              <a:ext uri="{FF2B5EF4-FFF2-40B4-BE49-F238E27FC236}">
                <a16:creationId xmlns:a16="http://schemas.microsoft.com/office/drawing/2014/main" id="{746D8627-2A31-46B9-9DF8-06A154028328}"/>
              </a:ext>
            </a:extLst>
          </p:cNvPr>
          <p:cNvSpPr txBox="1"/>
          <p:nvPr/>
        </p:nvSpPr>
        <p:spPr>
          <a:xfrm>
            <a:off x="306136" y="5895206"/>
            <a:ext cx="1876644" cy="430887"/>
          </a:xfrm>
          <a:prstGeom prst="rect">
            <a:avLst/>
          </a:prstGeom>
          <a:noFill/>
        </p:spPr>
        <p:txBody>
          <a:bodyPr wrap="square">
            <a:spAutoFit/>
          </a:bodyPr>
          <a:lstStyle/>
          <a:p>
            <a:pPr algn="ctr"/>
            <a:r>
              <a:rPr kumimoji="0" lang="en-GB" sz="2200" b="0" i="0" u="none" strike="noStrike" kern="1200" cap="none" spc="0" normalizeH="0" baseline="0" noProof="0" dirty="0">
                <a:ln>
                  <a:noFill/>
                </a:ln>
                <a:solidFill>
                  <a:srgbClr val="E87D1E"/>
                </a:solidFill>
                <a:effectLst/>
                <a:uLnTx/>
                <a:uFillTx/>
                <a:latin typeface="Century Gothic" panose="020F0302020204030204"/>
                <a:ea typeface="+mn-ea"/>
                <a:cs typeface="+mn-cs"/>
              </a:rPr>
              <a:t>la </a:t>
            </a:r>
            <a:r>
              <a:rPr kumimoji="0" lang="fr-FR" sz="2200" b="0" i="0" u="none" strike="noStrike" kern="1200" cap="none" spc="0" normalizeH="0" baseline="0" dirty="0">
                <a:ln>
                  <a:noFill/>
                </a:ln>
                <a:solidFill>
                  <a:srgbClr val="E87D1E"/>
                </a:solidFill>
                <a:effectLst/>
                <a:uLnTx/>
                <a:uFillTx/>
                <a:latin typeface="Century Gothic" panose="020F0302020204030204"/>
              </a:rPr>
              <a:t>décision</a:t>
            </a:r>
            <a:endParaRPr lang="fr-FR" dirty="0"/>
          </a:p>
        </p:txBody>
      </p:sp>
      <p:sp>
        <p:nvSpPr>
          <p:cNvPr id="58" name="TextBox 57">
            <a:extLst>
              <a:ext uri="{FF2B5EF4-FFF2-40B4-BE49-F238E27FC236}">
                <a16:creationId xmlns:a16="http://schemas.microsoft.com/office/drawing/2014/main" id="{FBD18BF2-DA11-4A64-81B3-263B7E476E23}"/>
              </a:ext>
            </a:extLst>
          </p:cNvPr>
          <p:cNvSpPr txBox="1"/>
          <p:nvPr/>
        </p:nvSpPr>
        <p:spPr>
          <a:xfrm>
            <a:off x="2438124" y="5895790"/>
            <a:ext cx="1511625" cy="430887"/>
          </a:xfrm>
          <a:prstGeom prst="rect">
            <a:avLst/>
          </a:prstGeom>
          <a:noFill/>
        </p:spPr>
        <p:txBody>
          <a:bodyPr wrap="square">
            <a:spAutoFit/>
          </a:bodyPr>
          <a:lstStyle/>
          <a:p>
            <a:pPr lvl="0" algn="ctr"/>
            <a:r>
              <a:rPr lang="en-GB" sz="2200" dirty="0">
                <a:solidFill>
                  <a:srgbClr val="E87D1E"/>
                </a:solidFill>
              </a:rPr>
              <a:t>le </a:t>
            </a:r>
            <a:r>
              <a:rPr lang="fr-FR" sz="2200" dirty="0">
                <a:solidFill>
                  <a:srgbClr val="E87D1E"/>
                </a:solidFill>
              </a:rPr>
              <a:t>gar</a:t>
            </a:r>
            <a:r>
              <a:rPr lang="fr-FR" sz="2200" dirty="0">
                <a:solidFill>
                  <a:srgbClr val="E87D1E"/>
                </a:solidFill>
                <a:latin typeface="Century Gothic" panose="020B0502020202020204" pitchFamily="34" charset="0"/>
              </a:rPr>
              <a:t>çon</a:t>
            </a:r>
            <a:endParaRPr lang="fr-FR" sz="2200" dirty="0">
              <a:solidFill>
                <a:srgbClr val="E87D1E"/>
              </a:solidFill>
            </a:endParaRPr>
          </a:p>
        </p:txBody>
      </p:sp>
      <p:sp>
        <p:nvSpPr>
          <p:cNvPr id="59" name="TextBox 58">
            <a:extLst>
              <a:ext uri="{FF2B5EF4-FFF2-40B4-BE49-F238E27FC236}">
                <a16:creationId xmlns:a16="http://schemas.microsoft.com/office/drawing/2014/main" id="{FAA4B5A1-CCBB-44AA-AF80-6BCC9CD9FC14}"/>
              </a:ext>
            </a:extLst>
          </p:cNvPr>
          <p:cNvSpPr txBox="1"/>
          <p:nvPr/>
        </p:nvSpPr>
        <p:spPr>
          <a:xfrm>
            <a:off x="4152709" y="5892271"/>
            <a:ext cx="1943291" cy="430887"/>
          </a:xfrm>
          <a:prstGeom prst="rect">
            <a:avLst/>
          </a:prstGeom>
          <a:noFill/>
        </p:spPr>
        <p:txBody>
          <a:bodyPr wrap="square">
            <a:spAutoFit/>
          </a:bodyPr>
          <a:lstStyle/>
          <a:p>
            <a:pPr algn="ctr"/>
            <a:r>
              <a:rPr kumimoji="0" lang="fr-FR" sz="2200" b="0" i="0" u="none" strike="noStrike" kern="1200" cap="none" spc="0" normalizeH="0" baseline="0" dirty="0">
                <a:ln>
                  <a:noFill/>
                </a:ln>
                <a:solidFill>
                  <a:srgbClr val="E87D1E"/>
                </a:solidFill>
                <a:effectLst/>
                <a:uLnTx/>
                <a:uFillTx/>
                <a:latin typeface="Century Gothic" panose="020F0302020204030204"/>
              </a:rPr>
              <a:t>anglais</a:t>
            </a:r>
            <a:endParaRPr lang="fr-FR" sz="2200" dirty="0"/>
          </a:p>
        </p:txBody>
      </p:sp>
      <p:sp>
        <p:nvSpPr>
          <p:cNvPr id="60" name="TextBox 59">
            <a:extLst>
              <a:ext uri="{FF2B5EF4-FFF2-40B4-BE49-F238E27FC236}">
                <a16:creationId xmlns:a16="http://schemas.microsoft.com/office/drawing/2014/main" id="{0BD15A58-CCB7-4328-BE77-057EDDA23896}"/>
              </a:ext>
            </a:extLst>
          </p:cNvPr>
          <p:cNvSpPr txBox="1"/>
          <p:nvPr/>
        </p:nvSpPr>
        <p:spPr>
          <a:xfrm>
            <a:off x="6225366" y="5892264"/>
            <a:ext cx="1694881" cy="430887"/>
          </a:xfrm>
          <a:prstGeom prst="rect">
            <a:avLst/>
          </a:prstGeom>
          <a:noFill/>
        </p:spPr>
        <p:txBody>
          <a:bodyPr wrap="square">
            <a:spAutoFit/>
          </a:bodyPr>
          <a:lstStyle/>
          <a:p>
            <a:pPr algn="ctr"/>
            <a:r>
              <a:rPr lang="fr-FR" sz="2200" dirty="0">
                <a:solidFill>
                  <a:srgbClr val="E87D1E"/>
                </a:solidFill>
                <a:latin typeface="Century Gothic" panose="020F0302020204030204"/>
              </a:rPr>
              <a:t>apprendre</a:t>
            </a:r>
            <a:endParaRPr lang="fr-FR" dirty="0"/>
          </a:p>
        </p:txBody>
      </p:sp>
      <p:sp>
        <p:nvSpPr>
          <p:cNvPr id="61" name="TextBox 60">
            <a:extLst>
              <a:ext uri="{FF2B5EF4-FFF2-40B4-BE49-F238E27FC236}">
                <a16:creationId xmlns:a16="http://schemas.microsoft.com/office/drawing/2014/main" id="{9A548E8E-4087-4B1B-81FA-118D467FB5EF}"/>
              </a:ext>
            </a:extLst>
          </p:cNvPr>
          <p:cNvSpPr txBox="1"/>
          <p:nvPr/>
        </p:nvSpPr>
        <p:spPr>
          <a:xfrm>
            <a:off x="8814205" y="5892265"/>
            <a:ext cx="2338718" cy="430887"/>
          </a:xfrm>
          <a:prstGeom prst="rect">
            <a:avLst/>
          </a:prstGeom>
          <a:noFill/>
        </p:spPr>
        <p:txBody>
          <a:bodyPr wrap="square">
            <a:spAutoFit/>
          </a:bodyPr>
          <a:lstStyle/>
          <a:p>
            <a:pPr algn="ctr"/>
            <a:r>
              <a:rPr lang="fr-FR" sz="2200" dirty="0">
                <a:solidFill>
                  <a:srgbClr val="E87D1E"/>
                </a:solidFill>
              </a:rPr>
              <a:t>l’expérience</a:t>
            </a:r>
            <a:r>
              <a:rPr lang="en-GB" sz="2200" dirty="0">
                <a:solidFill>
                  <a:srgbClr val="E87D1E"/>
                </a:solidFill>
              </a:rPr>
              <a:t> (f)</a:t>
            </a:r>
          </a:p>
        </p:txBody>
      </p:sp>
      <p:sp>
        <p:nvSpPr>
          <p:cNvPr id="52" name="TextBox 51">
            <a:extLst>
              <a:ext uri="{FF2B5EF4-FFF2-40B4-BE49-F238E27FC236}">
                <a16:creationId xmlns:a16="http://schemas.microsoft.com/office/drawing/2014/main" id="{E2D6D356-AB90-45F4-8EF2-698E2845B84C}"/>
              </a:ext>
            </a:extLst>
          </p:cNvPr>
          <p:cNvSpPr txBox="1"/>
          <p:nvPr/>
        </p:nvSpPr>
        <p:spPr>
          <a:xfrm>
            <a:off x="4038496" y="1219042"/>
            <a:ext cx="2094161" cy="400110"/>
          </a:xfrm>
          <a:prstGeom prst="rect">
            <a:avLst/>
          </a:prstGeom>
          <a:noFill/>
        </p:spPr>
        <p:txBody>
          <a:bodyPr wrap="square" rtlCol="0">
            <a:spAutoFit/>
          </a:bodyPr>
          <a:lstStyle/>
          <a:p>
            <a:pPr algn="ctr"/>
            <a:r>
              <a:rPr lang="en-US" sz="2000" dirty="0">
                <a:solidFill>
                  <a:srgbClr val="115076"/>
                </a:solidFill>
              </a:rPr>
              <a:t>[exercise]</a:t>
            </a:r>
          </a:p>
        </p:txBody>
      </p:sp>
      <p:sp>
        <p:nvSpPr>
          <p:cNvPr id="53" name="TextBox 52">
            <a:extLst>
              <a:ext uri="{FF2B5EF4-FFF2-40B4-BE49-F238E27FC236}">
                <a16:creationId xmlns:a16="http://schemas.microsoft.com/office/drawing/2014/main" id="{8FC023E1-D54F-43CB-B1C9-E9804F15FACE}"/>
              </a:ext>
            </a:extLst>
          </p:cNvPr>
          <p:cNvSpPr txBox="1"/>
          <p:nvPr/>
        </p:nvSpPr>
        <p:spPr>
          <a:xfrm>
            <a:off x="9894537" y="1219042"/>
            <a:ext cx="2094161" cy="400110"/>
          </a:xfrm>
          <a:prstGeom prst="rect">
            <a:avLst/>
          </a:prstGeom>
          <a:noFill/>
        </p:spPr>
        <p:txBody>
          <a:bodyPr wrap="square" rtlCol="0">
            <a:spAutoFit/>
          </a:bodyPr>
          <a:lstStyle/>
          <a:p>
            <a:pPr algn="ctr"/>
            <a:r>
              <a:rPr lang="en-US" sz="2000" dirty="0">
                <a:solidFill>
                  <a:srgbClr val="115076"/>
                </a:solidFill>
              </a:rPr>
              <a:t>[recipe]</a:t>
            </a:r>
          </a:p>
        </p:txBody>
      </p:sp>
      <p:sp>
        <p:nvSpPr>
          <p:cNvPr id="54" name="TextBox 53">
            <a:extLst>
              <a:ext uri="{FF2B5EF4-FFF2-40B4-BE49-F238E27FC236}">
                <a16:creationId xmlns:a16="http://schemas.microsoft.com/office/drawing/2014/main" id="{735DCCF9-B92D-4854-8BD1-0B27EE6AA77B}"/>
              </a:ext>
            </a:extLst>
          </p:cNvPr>
          <p:cNvSpPr txBox="1"/>
          <p:nvPr/>
        </p:nvSpPr>
        <p:spPr>
          <a:xfrm>
            <a:off x="4022837" y="2861935"/>
            <a:ext cx="2094161" cy="400110"/>
          </a:xfrm>
          <a:prstGeom prst="rect">
            <a:avLst/>
          </a:prstGeom>
          <a:noFill/>
        </p:spPr>
        <p:txBody>
          <a:bodyPr wrap="square" rtlCol="0">
            <a:spAutoFit/>
          </a:bodyPr>
          <a:lstStyle/>
          <a:p>
            <a:pPr algn="ctr"/>
            <a:r>
              <a:rPr lang="en-US" sz="2000" dirty="0">
                <a:solidFill>
                  <a:srgbClr val="115076"/>
                </a:solidFill>
              </a:rPr>
              <a:t>[homework]</a:t>
            </a:r>
          </a:p>
        </p:txBody>
      </p:sp>
      <p:sp>
        <p:nvSpPr>
          <p:cNvPr id="55" name="TextBox 54">
            <a:extLst>
              <a:ext uri="{FF2B5EF4-FFF2-40B4-BE49-F238E27FC236}">
                <a16:creationId xmlns:a16="http://schemas.microsoft.com/office/drawing/2014/main" id="{88F2DB78-F755-4D9B-9E84-64DFA23D97C7}"/>
              </a:ext>
            </a:extLst>
          </p:cNvPr>
          <p:cNvSpPr txBox="1"/>
          <p:nvPr/>
        </p:nvSpPr>
        <p:spPr>
          <a:xfrm>
            <a:off x="6018423" y="2909635"/>
            <a:ext cx="2094161" cy="400110"/>
          </a:xfrm>
          <a:prstGeom prst="rect">
            <a:avLst/>
          </a:prstGeom>
          <a:noFill/>
        </p:spPr>
        <p:txBody>
          <a:bodyPr wrap="square" rtlCol="0">
            <a:spAutoFit/>
          </a:bodyPr>
          <a:lstStyle/>
          <a:p>
            <a:pPr algn="ctr"/>
            <a:r>
              <a:rPr lang="en-US" sz="2000" dirty="0">
                <a:solidFill>
                  <a:srgbClr val="115076"/>
                </a:solidFill>
              </a:rPr>
              <a:t>[to prefer]</a:t>
            </a:r>
          </a:p>
        </p:txBody>
      </p:sp>
    </p:spTree>
    <p:extLst>
      <p:ext uri="{BB962C8B-B14F-4D97-AF65-F5344CB8AC3E}">
        <p14:creationId xmlns:p14="http://schemas.microsoft.com/office/powerpoint/2010/main" val="152719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1" grpId="0"/>
      <p:bldP spid="57" grpId="0"/>
      <p:bldP spid="58" grpId="0"/>
      <p:bldP spid="59" grpId="0"/>
      <p:bldP spid="60" grpId="0"/>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journal </a:t>
            </a:r>
            <a:r>
              <a:rPr lang="fr-FR" sz="3600" b="1" dirty="0">
                <a:solidFill>
                  <a:schemeClr val="bg1"/>
                </a:solidFill>
              </a:rPr>
              <a:t>d’Élodie</a:t>
            </a:r>
            <a:r>
              <a:rPr lang="en-GB" sz="3600" b="1" dirty="0">
                <a:solidFill>
                  <a:schemeClr val="bg1"/>
                </a:solidFill>
              </a:rPr>
              <a:t> 1/3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6831" y="1185160"/>
            <a:ext cx="9940840" cy="5262979"/>
          </a:xfrm>
          <a:prstGeom prst="rect">
            <a:avLst/>
          </a:prstGeom>
          <a:solidFill>
            <a:srgbClr val="FEF8EE"/>
          </a:solidFill>
        </p:spPr>
        <p:txBody>
          <a:bodyPr wrap="square" rtlCol="0">
            <a:spAutoFit/>
          </a:bodyPr>
          <a:lstStyle/>
          <a:p>
            <a:pPr>
              <a:defRPr/>
            </a:pPr>
            <a:r>
              <a:rPr lang="fr-FR" sz="2400">
                <a:solidFill>
                  <a:srgbClr val="115076"/>
                </a:solidFill>
                <a:latin typeface="Bradley Hand ITC" panose="03070402050302030203" pitchFamily="66" charset="0"/>
              </a:rPr>
              <a:t>Les garçons de ma classe au lycée sont grands mais ils ne sont pas toujours sages. Donc, le professeur demande le silence en classe. Nous apprenons </a:t>
            </a:r>
            <a:r>
              <a:rPr kumimoji="0" lang="fr-FR" sz="2400" b="0" u="none" strike="noStrike" kern="1200" cap="none" spc="0" normalizeH="0" baseline="0">
                <a:ln>
                  <a:noFill/>
                </a:ln>
                <a:solidFill>
                  <a:srgbClr val="115076"/>
                </a:solidFill>
                <a:effectLst/>
                <a:uLnTx/>
                <a:uFillTx/>
                <a:latin typeface="Bradley Hand ITC" panose="03070402050302030203" pitchFamily="66" charset="0"/>
              </a:rPr>
              <a:t>à parler l’anglais.</a:t>
            </a:r>
            <a:r>
              <a:rPr lang="fr-FR" sz="2400">
                <a:solidFill>
                  <a:srgbClr val="115076"/>
                </a:solidFill>
                <a:latin typeface="Bradley Hand ITC" panose="03070402050302030203" pitchFamily="66" charset="0"/>
              </a:rPr>
              <a:t> C’est difficile mais c’est important pour l’avenir. </a:t>
            </a:r>
            <a:r>
              <a:rPr kumimoji="0" lang="fr-FR" sz="2400" b="0" u="none" strike="noStrike" kern="1200" cap="none" spc="0" normalizeH="0" baseline="0">
                <a:ln>
                  <a:noFill/>
                </a:ln>
                <a:solidFill>
                  <a:srgbClr val="115076"/>
                </a:solidFill>
                <a:effectLst/>
                <a:uLnTx/>
                <a:uFillTx/>
                <a:latin typeface="Bradley Hand ITC" panose="03070402050302030203" pitchFamily="66" charset="0"/>
              </a:rPr>
              <a:t>Je comprends mieux les gens français.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u="none" strike="noStrike" kern="1200" cap="none" spc="0" normalizeH="0" baseline="0">
                <a:ln>
                  <a:noFill/>
                </a:ln>
                <a:solidFill>
                  <a:srgbClr val="115076"/>
                </a:solidFill>
                <a:effectLst/>
                <a:uLnTx/>
                <a:uFillTx/>
                <a:latin typeface="Bradley Hand ITC" panose="03070402050302030203" pitchFamily="66" charset="0"/>
              </a:rPr>
              <a:t>Je partage un bureau avec </a:t>
            </a:r>
            <a:r>
              <a:rPr lang="fr-FR" sz="2400">
                <a:solidFill>
                  <a:srgbClr val="115076"/>
                </a:solidFill>
                <a:latin typeface="Bradley Hand ITC" panose="03070402050302030203" pitchFamily="66" charset="0"/>
              </a:rPr>
              <a:t>Louis. Il est gentil. Il aide les autres à faire les devoirs parce qu’il trouve l’anglais facile. Il a proposé d’aller au cinéma sur la place ensemble. Je choisis le film. Ma mère dit que je commence </a:t>
            </a:r>
            <a:r>
              <a:rPr kumimoji="0" lang="fr-FR" sz="2400" b="0" u="none" strike="noStrike" kern="1200" cap="none" spc="0" normalizeH="0" baseline="0">
                <a:ln>
                  <a:noFill/>
                </a:ln>
                <a:solidFill>
                  <a:srgbClr val="115076"/>
                </a:solidFill>
                <a:effectLst/>
                <a:uLnTx/>
                <a:uFillTx/>
                <a:latin typeface="Bradley Hand ITC" panose="03070402050302030203" pitchFamily="66" charset="0"/>
              </a:rPr>
              <a:t>à</a:t>
            </a:r>
            <a:r>
              <a:rPr lang="fr-FR" sz="2400">
                <a:solidFill>
                  <a:srgbClr val="115076"/>
                </a:solidFill>
                <a:latin typeface="Bradley Hand ITC" panose="03070402050302030203" pitchFamily="66" charset="0"/>
              </a:rPr>
              <a:t> devenir une adulte mais je dois toujours revenir à la maison avant 22 heures.</a:t>
            </a:r>
            <a:endParaRPr kumimoji="0" lang="fr-FR" sz="2400" b="0" u="none" strike="noStrike" kern="1200" cap="none" spc="0" normalizeH="0" baseline="0">
              <a:ln>
                <a:noFill/>
              </a:ln>
              <a:solidFill>
                <a:srgbClr val="115076"/>
              </a:solidFill>
              <a:effectLst/>
              <a:uLnTx/>
              <a:uFillTx/>
              <a:latin typeface="Bradley Hand ITC" panose="03070402050302030203"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115076"/>
                </a:solidFill>
                <a:latin typeface="Bradley Hand ITC" panose="03070402050302030203" pitchFamily="66" charset="0"/>
              </a:rPr>
              <a:t>J’ai pris la décision de voyager </a:t>
            </a:r>
            <a:r>
              <a:rPr kumimoji="0" lang="fr-FR" sz="2400" b="0" u="none" strike="noStrike" kern="1200" cap="none" spc="0" normalizeH="0" baseline="0">
                <a:ln>
                  <a:noFill/>
                </a:ln>
                <a:solidFill>
                  <a:srgbClr val="115076"/>
                </a:solidFill>
                <a:effectLst/>
                <a:uLnTx/>
                <a:uFillTx/>
                <a:latin typeface="Bradley Hand ITC" panose="03070402050302030203" pitchFamily="66" charset="0"/>
              </a:rPr>
              <a:t>à l’étranger</a:t>
            </a:r>
            <a:r>
              <a:rPr lang="fr-FR" sz="2400">
                <a:solidFill>
                  <a:srgbClr val="115076"/>
                </a:solidFill>
                <a:latin typeface="Bradley Hand ITC" panose="03070402050302030203" pitchFamily="66" charset="0"/>
              </a:rPr>
              <a:t> l</a:t>
            </a:r>
            <a:r>
              <a:rPr kumimoji="0" lang="fr-FR" sz="2400" b="0" u="none" strike="noStrike" kern="1200" cap="none" spc="0" normalizeH="0" baseline="0">
                <a:ln>
                  <a:noFill/>
                </a:ln>
                <a:solidFill>
                  <a:srgbClr val="115076"/>
                </a:solidFill>
                <a:effectLst/>
                <a:uLnTx/>
                <a:uFillTx/>
                <a:latin typeface="Bradley Hand ITC" panose="03070402050302030203" pitchFamily="66" charset="0"/>
              </a:rPr>
              <a:t>’année prochaine. Ça va être une expérience incroyable*. Je veux travailler comme factrice en Angleterre. Je vais sortir tôt et faire beaucoup d'exercice. C’est un travail social et je vais rencontrer* beaucoup de chiens. Je préfère les chiens aux chats.</a:t>
            </a:r>
            <a:r>
              <a:rPr lang="fr-FR" sz="2400">
                <a:solidFill>
                  <a:srgbClr val="115076"/>
                </a:solidFill>
                <a:latin typeface="Bradley Hand ITC" panose="03070402050302030203" pitchFamily="66" charset="0"/>
              </a:rPr>
              <a:t> Je vais habiter avec une famille anglaise ou dans un appartement. J'aime avoir mon propre espace, mais faire des recettes avec une famille peut être sympa.</a:t>
            </a:r>
            <a:endParaRPr kumimoji="0" lang="fr-FR" sz="2400" b="0" u="none" strike="noStrike" kern="1200" cap="none" spc="0" normalizeH="0" baseline="0">
              <a:ln>
                <a:noFill/>
              </a:ln>
              <a:solidFill>
                <a:srgbClr val="115076"/>
              </a:solidFill>
              <a:effectLst/>
              <a:uLnTx/>
              <a:uFillTx/>
              <a:latin typeface="Bradley Hand ITC" panose="03070402050302030203" pitchFamily="66" charset="0"/>
            </a:endParaRPr>
          </a:p>
        </p:txBody>
      </p:sp>
      <p:sp>
        <p:nvSpPr>
          <p:cNvPr id="10" name="TextBox 9">
            <a:extLst>
              <a:ext uri="{FF2B5EF4-FFF2-40B4-BE49-F238E27FC236}">
                <a16:creationId xmlns:a16="http://schemas.microsoft.com/office/drawing/2014/main" id="{B7B4AE87-A57B-4310-BB53-5D4EDE9BB33E}"/>
              </a:ext>
            </a:extLst>
          </p:cNvPr>
          <p:cNvSpPr txBox="1"/>
          <p:nvPr/>
        </p:nvSpPr>
        <p:spPr>
          <a:xfrm>
            <a:off x="6457245" y="409860"/>
            <a:ext cx="55783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115076"/>
                </a:solidFill>
                <a:latin typeface="Century Gothic" panose="020F0302020204030204"/>
              </a:rPr>
              <a:t>Lis le texte. Prends des notes. </a:t>
            </a:r>
            <a:endParaRPr kumimoji="0" lang="fr-FR" sz="2400" b="0" i="0" u="none" strike="noStrike" kern="1200" cap="none" spc="0" normalizeH="0" baseline="0">
              <a:ln>
                <a:noFill/>
              </a:ln>
              <a:solidFill>
                <a:srgbClr val="115076"/>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541254F4-9BDB-46D8-B7A8-92C273E22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4639" y="2850234"/>
            <a:ext cx="3597906" cy="3597906"/>
          </a:xfrm>
          <a:prstGeom prst="rect">
            <a:avLst/>
          </a:prstGeom>
        </p:spPr>
      </p:pic>
      <p:sp>
        <p:nvSpPr>
          <p:cNvPr id="16" name="Rounded Rectangle 46">
            <a:extLst>
              <a:ext uri="{FF2B5EF4-FFF2-40B4-BE49-F238E27FC236}">
                <a16:creationId xmlns:a16="http://schemas.microsoft.com/office/drawing/2014/main" id="{8586BBB8-0ED1-4F33-B577-628F66B87F6C}"/>
              </a:ext>
            </a:extLst>
          </p:cNvPr>
          <p:cNvSpPr/>
          <p:nvPr/>
        </p:nvSpPr>
        <p:spPr>
          <a:xfrm>
            <a:off x="10151308" y="1098688"/>
            <a:ext cx="1884329" cy="1751546"/>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incroyable</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incredible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a:t>
            </a:r>
            <a:r>
              <a:rPr lang="fr-FR" sz="2000" dirty="0">
                <a:solidFill>
                  <a:prstClr val="white"/>
                </a:solidFill>
                <a:latin typeface="Century Gothic" panose="020B0502020202020204" pitchFamily="34" charset="0"/>
              </a:rPr>
              <a:t>rencontrer</a:t>
            </a:r>
            <a:r>
              <a:rPr lang="en-GB" sz="2000" dirty="0">
                <a:solidFill>
                  <a:prstClr val="white"/>
                </a:solidFill>
                <a:latin typeface="Century Gothic" panose="020B0502020202020204" pitchFamily="34" charset="0"/>
              </a:rPr>
              <a:t> = to meet</a:t>
            </a:r>
            <a:endPar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862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journal </a:t>
            </a:r>
            <a:r>
              <a:rPr lang="fr-FR" sz="3600" b="1" dirty="0">
                <a:solidFill>
                  <a:schemeClr val="bg1"/>
                </a:solidFill>
              </a:rPr>
              <a:t>d’Élodie</a:t>
            </a:r>
            <a:r>
              <a:rPr lang="en-GB" sz="3600" b="1" dirty="0">
                <a:solidFill>
                  <a:schemeClr val="bg1"/>
                </a:solidFill>
              </a:rPr>
              <a:t>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TextBox 9">
            <a:extLst>
              <a:ext uri="{FF2B5EF4-FFF2-40B4-BE49-F238E27FC236}">
                <a16:creationId xmlns:a16="http://schemas.microsoft.com/office/drawing/2014/main" id="{B7B4AE87-A57B-4310-BB53-5D4EDE9BB33E}"/>
              </a:ext>
            </a:extLst>
          </p:cNvPr>
          <p:cNvSpPr txBox="1"/>
          <p:nvPr/>
        </p:nvSpPr>
        <p:spPr>
          <a:xfrm>
            <a:off x="5813931" y="1001805"/>
            <a:ext cx="55783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115076"/>
                </a:solidFill>
                <a:effectLst/>
                <a:uLnTx/>
                <a:uFillTx/>
                <a:latin typeface="Century Gothic" panose="020F0302020204030204"/>
                <a:ea typeface="+mn-ea"/>
                <a:cs typeface="+mn-cs"/>
              </a:rPr>
              <a:t>Réponds aux questions. </a:t>
            </a:r>
          </a:p>
        </p:txBody>
      </p:sp>
      <p:pic>
        <p:nvPicPr>
          <p:cNvPr id="3" name="Picture 2" descr="A picture containing text&#10;&#10;Description automatically generated">
            <a:extLst>
              <a:ext uri="{FF2B5EF4-FFF2-40B4-BE49-F238E27FC236}">
                <a16:creationId xmlns:a16="http://schemas.microsoft.com/office/drawing/2014/main" id="{541254F4-9BDB-46D8-B7A8-92C273E22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724" y="-506539"/>
            <a:ext cx="2169709" cy="2169709"/>
          </a:xfrm>
          <a:prstGeom prst="rect">
            <a:avLst/>
          </a:prstGeom>
        </p:spPr>
      </p:pic>
      <p:sp>
        <p:nvSpPr>
          <p:cNvPr id="13" name="TextBox 12">
            <a:extLst>
              <a:ext uri="{FF2B5EF4-FFF2-40B4-BE49-F238E27FC236}">
                <a16:creationId xmlns:a16="http://schemas.microsoft.com/office/drawing/2014/main" id="{A3F3F7A5-7C5B-47B6-AC35-952DF0978765}"/>
              </a:ext>
            </a:extLst>
          </p:cNvPr>
          <p:cNvSpPr txBox="1"/>
          <p:nvPr/>
        </p:nvSpPr>
        <p:spPr>
          <a:xfrm>
            <a:off x="159827" y="1548054"/>
            <a:ext cx="9296713" cy="4454104"/>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boys are well-behaved.</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teacher wants silence.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Élodie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finds French easier than English.</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Louis is good at English.</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dirty="0" err="1">
                <a:ln>
                  <a:noFill/>
                </a:ln>
                <a:solidFill>
                  <a:srgbClr val="115076"/>
                </a:solidFill>
                <a:effectLst/>
                <a:uLnTx/>
                <a:uFillTx/>
                <a:latin typeface="Century Gothic" panose="020F0302020204030204"/>
                <a:ea typeface="+mn-ea"/>
                <a:cs typeface="+mn-cs"/>
              </a:rPr>
              <a:t>Élodie’s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mum says she is too young.</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Élodie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has decided to travel abroad this year.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She wants to work in an office.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She prefers cats to dogs.</a:t>
            </a:r>
          </a:p>
        </p:txBody>
      </p:sp>
      <p:pic>
        <p:nvPicPr>
          <p:cNvPr id="4098" name="Picture 2" descr="Check Mark, Tick Mark, Check, Correct, Ok, Yes, Green">
            <a:extLst>
              <a:ext uri="{FF2B5EF4-FFF2-40B4-BE49-F238E27FC236}">
                <a16:creationId xmlns:a16="http://schemas.microsoft.com/office/drawing/2014/main" id="{E5441DDA-8A6B-4436-AF35-821244EC09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1636" y="2115652"/>
            <a:ext cx="645095" cy="6336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ort, Delete, No, Cancel, Locked, Blocked, Prohibited">
            <a:extLst>
              <a:ext uri="{FF2B5EF4-FFF2-40B4-BE49-F238E27FC236}">
                <a16:creationId xmlns:a16="http://schemas.microsoft.com/office/drawing/2014/main" id="{4AE145B9-96D8-4F32-B48F-E5C7EB7FF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2831" y="1642974"/>
            <a:ext cx="539893" cy="5398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eck Mark, Tick Mark, Check, Correct, Ok, Yes, Green">
            <a:extLst>
              <a:ext uri="{FF2B5EF4-FFF2-40B4-BE49-F238E27FC236}">
                <a16:creationId xmlns:a16="http://schemas.microsoft.com/office/drawing/2014/main" id="{C6DDD241-B568-41D2-B7C4-D8C8B8AF66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2798" y="2688759"/>
            <a:ext cx="645095" cy="6336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eck Mark, Tick Mark, Check, Correct, Ok, Yes, Green">
            <a:extLst>
              <a:ext uri="{FF2B5EF4-FFF2-40B4-BE49-F238E27FC236}">
                <a16:creationId xmlns:a16="http://schemas.microsoft.com/office/drawing/2014/main" id="{7F351432-9627-4FC3-A0D9-F1ED645AF7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8667" y="3213549"/>
            <a:ext cx="645095" cy="6336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bort, Delete, No, Cancel, Locked, Blocked, Prohibited">
            <a:extLst>
              <a:ext uri="{FF2B5EF4-FFF2-40B4-BE49-F238E27FC236}">
                <a16:creationId xmlns:a16="http://schemas.microsoft.com/office/drawing/2014/main" id="{429953CE-79DA-49FF-8FCE-6F26611CF0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1782" y="3775106"/>
            <a:ext cx="539893" cy="5398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bort, Delete, No, Cancel, Locked, Blocked, Prohibited">
            <a:extLst>
              <a:ext uri="{FF2B5EF4-FFF2-40B4-BE49-F238E27FC236}">
                <a16:creationId xmlns:a16="http://schemas.microsoft.com/office/drawing/2014/main" id="{3C9B19FE-7230-48EB-96AF-45A3D1C7A1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733" y="4356783"/>
            <a:ext cx="539893" cy="539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bort, Delete, No, Cancel, Locked, Blocked, Prohibited">
            <a:extLst>
              <a:ext uri="{FF2B5EF4-FFF2-40B4-BE49-F238E27FC236}">
                <a16:creationId xmlns:a16="http://schemas.microsoft.com/office/drawing/2014/main" id="{E7E7289E-DD8E-4A5E-9AD5-820B99A5F6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2777" y="4878321"/>
            <a:ext cx="539893" cy="5398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bort, Delete, No, Cancel, Locked, Blocked, Prohibited">
            <a:extLst>
              <a:ext uri="{FF2B5EF4-FFF2-40B4-BE49-F238E27FC236}">
                <a16:creationId xmlns:a16="http://schemas.microsoft.com/office/drawing/2014/main" id="{F5FC2E8B-CA2F-4A99-8AD2-0293C18D7B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213" y="5427318"/>
            <a:ext cx="539893" cy="539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1AD66B-225A-4353-B125-6B582B7B3886}"/>
              </a:ext>
            </a:extLst>
          </p:cNvPr>
          <p:cNvSpPr txBox="1"/>
          <p:nvPr/>
        </p:nvSpPr>
        <p:spPr>
          <a:xfrm>
            <a:off x="5587926" y="1674658"/>
            <a:ext cx="6068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The boys are not always well-behaved.</a:t>
            </a:r>
          </a:p>
        </p:txBody>
      </p:sp>
      <p:sp>
        <p:nvSpPr>
          <p:cNvPr id="20" name="TextBox 19">
            <a:extLst>
              <a:ext uri="{FF2B5EF4-FFF2-40B4-BE49-F238E27FC236}">
                <a16:creationId xmlns:a16="http://schemas.microsoft.com/office/drawing/2014/main" id="{6F77B8B7-30A7-4D9A-ADAE-CC944D93AA42}"/>
              </a:ext>
            </a:extLst>
          </p:cNvPr>
          <p:cNvSpPr txBox="1"/>
          <p:nvPr/>
        </p:nvSpPr>
        <p:spPr>
          <a:xfrm>
            <a:off x="6644810" y="3507189"/>
            <a:ext cx="52572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err="1">
                <a:ln>
                  <a:noFill/>
                </a:ln>
                <a:solidFill>
                  <a:srgbClr val="E87D1E"/>
                </a:solidFill>
                <a:effectLst/>
                <a:uLnTx/>
                <a:uFillTx/>
                <a:latin typeface="Century Gothic" panose="020F0302020204030204"/>
                <a:ea typeface="+mn-ea"/>
                <a:cs typeface="+mn-cs"/>
              </a:rPr>
              <a:t>Élodie’s</a:t>
            </a: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 mum says she is starting to become an adult.</a:t>
            </a:r>
          </a:p>
        </p:txBody>
      </p:sp>
      <p:sp>
        <p:nvSpPr>
          <p:cNvPr id="21" name="TextBox 20">
            <a:extLst>
              <a:ext uri="{FF2B5EF4-FFF2-40B4-BE49-F238E27FC236}">
                <a16:creationId xmlns:a16="http://schemas.microsoft.com/office/drawing/2014/main" id="{658517F3-DB92-4D68-A339-7296A4DB4A57}"/>
              </a:ext>
            </a:extLst>
          </p:cNvPr>
          <p:cNvSpPr txBox="1"/>
          <p:nvPr/>
        </p:nvSpPr>
        <p:spPr>
          <a:xfrm>
            <a:off x="8361077" y="4225213"/>
            <a:ext cx="40248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E87D1E"/>
                </a:solidFill>
                <a:effectLst/>
                <a:uLnTx/>
                <a:uFillTx/>
                <a:latin typeface="Century Gothic" panose="020F0302020204030204"/>
                <a:ea typeface="+mn-ea"/>
                <a:cs typeface="+mn-cs"/>
              </a:rPr>
              <a:t>Élodie</a:t>
            </a: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 has decided to travel abroad next year.</a:t>
            </a:r>
          </a:p>
        </p:txBody>
      </p:sp>
      <p:sp>
        <p:nvSpPr>
          <p:cNvPr id="22" name="TextBox 21">
            <a:extLst>
              <a:ext uri="{FF2B5EF4-FFF2-40B4-BE49-F238E27FC236}">
                <a16:creationId xmlns:a16="http://schemas.microsoft.com/office/drawing/2014/main" id="{2BC9887D-614F-456F-9CCD-E72A910A016A}"/>
              </a:ext>
            </a:extLst>
          </p:cNvPr>
          <p:cNvSpPr txBox="1"/>
          <p:nvPr/>
        </p:nvSpPr>
        <p:spPr>
          <a:xfrm>
            <a:off x="5969216" y="4926679"/>
            <a:ext cx="6068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She wants to work as a postwoman.</a:t>
            </a:r>
          </a:p>
        </p:txBody>
      </p:sp>
      <p:sp>
        <p:nvSpPr>
          <p:cNvPr id="23" name="TextBox 22">
            <a:extLst>
              <a:ext uri="{FF2B5EF4-FFF2-40B4-BE49-F238E27FC236}">
                <a16:creationId xmlns:a16="http://schemas.microsoft.com/office/drawing/2014/main" id="{3EF8EEE6-4880-4FBA-BF5E-689BE0D58792}"/>
              </a:ext>
            </a:extLst>
          </p:cNvPr>
          <p:cNvSpPr txBox="1"/>
          <p:nvPr/>
        </p:nvSpPr>
        <p:spPr>
          <a:xfrm>
            <a:off x="5049481" y="5502798"/>
            <a:ext cx="6068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She prefers dogs to cats.</a:t>
            </a:r>
          </a:p>
        </p:txBody>
      </p:sp>
    </p:spTree>
    <p:extLst>
      <p:ext uri="{BB962C8B-B14F-4D97-AF65-F5344CB8AC3E}">
        <p14:creationId xmlns:p14="http://schemas.microsoft.com/office/powerpoint/2010/main" val="27671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journal </a:t>
            </a:r>
            <a:r>
              <a:rPr lang="fr-FR" sz="3600" b="1" dirty="0">
                <a:solidFill>
                  <a:schemeClr val="bg1"/>
                </a:solidFill>
              </a:rPr>
              <a:t>d’Élodie</a:t>
            </a:r>
            <a:r>
              <a:rPr lang="en-GB" sz="3600" b="1" dirty="0">
                <a:solidFill>
                  <a:schemeClr val="bg1"/>
                </a:solidFill>
              </a:rPr>
              <a:t> 3/3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6831" y="1185160"/>
            <a:ext cx="9940840" cy="5262979"/>
          </a:xfrm>
          <a:prstGeom prst="rect">
            <a:avLst/>
          </a:prstGeom>
          <a:solidFill>
            <a:srgbClr val="FEF8EE"/>
          </a:solidFill>
        </p:spPr>
        <p:txBody>
          <a:bodyPr wrap="square" rtlCol="0">
            <a:spAutoFit/>
          </a:bodyPr>
          <a:lstStyle/>
          <a:p>
            <a:pPr>
              <a:defRPr/>
            </a:pPr>
            <a:r>
              <a:rPr lang="fr-FR" sz="2400" dirty="0">
                <a:solidFill>
                  <a:srgbClr val="115076"/>
                </a:solidFill>
                <a:latin typeface="Bradley Hand ITC" panose="03070402050302030203" pitchFamily="66" charset="0"/>
              </a:rPr>
              <a:t>Les garçons de ma classe au lycée sont grands mais ils ne sont pas toujours sages. Donc, le professeur demande le silence en classe. Nous apprenons </a:t>
            </a:r>
            <a:r>
              <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rPr>
              <a:t>à parler l’anglais.</a:t>
            </a:r>
            <a:r>
              <a:rPr lang="fr-FR" sz="2400" dirty="0">
                <a:solidFill>
                  <a:srgbClr val="115076"/>
                </a:solidFill>
                <a:latin typeface="Bradley Hand ITC" panose="03070402050302030203" pitchFamily="66" charset="0"/>
              </a:rPr>
              <a:t> C’est difficile mais c’est important pour l’avenir. </a:t>
            </a:r>
            <a:r>
              <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rPr>
              <a:t>Je comprends mieux les gens français.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rPr>
              <a:t>Je partage un bureau avec </a:t>
            </a:r>
            <a:r>
              <a:rPr lang="fr-FR" sz="2400" dirty="0">
                <a:solidFill>
                  <a:srgbClr val="115076"/>
                </a:solidFill>
                <a:latin typeface="Bradley Hand ITC" panose="03070402050302030203" pitchFamily="66" charset="0"/>
              </a:rPr>
              <a:t>Louis. Il est gentil. Il aide les autres à faire les devoirs parce qu’il trouve l’anglais facile. Il a proposé d’aller au cinéma sur la place ensemble. Je choisis le film. Ma mère dit que je commence </a:t>
            </a:r>
            <a:r>
              <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rPr>
              <a:t>à</a:t>
            </a:r>
            <a:r>
              <a:rPr lang="fr-FR" sz="2400" dirty="0">
                <a:solidFill>
                  <a:srgbClr val="115076"/>
                </a:solidFill>
                <a:latin typeface="Bradley Hand ITC" panose="03070402050302030203" pitchFamily="66" charset="0"/>
              </a:rPr>
              <a:t> devenir une   adulte mais je dois toujours revenir à la maison avant 22 heures.</a:t>
            </a:r>
            <a:endPar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Bradley Hand ITC" panose="03070402050302030203" pitchFamily="66" charset="0"/>
              </a:rPr>
              <a:t>J’ai pris la décision de voyager </a:t>
            </a:r>
            <a:r>
              <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rPr>
              <a:t>à l’étranger</a:t>
            </a:r>
            <a:r>
              <a:rPr lang="fr-FR" sz="2400" dirty="0">
                <a:solidFill>
                  <a:srgbClr val="115076"/>
                </a:solidFill>
                <a:latin typeface="Bradley Hand ITC" panose="03070402050302030203" pitchFamily="66" charset="0"/>
              </a:rPr>
              <a:t> l</a:t>
            </a:r>
            <a:r>
              <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rPr>
              <a:t>’année prochaine. Ça va être une expérience incroyable*. Je veux travailler comme factrice en Angleterre. Je vais sortir tôt et faire beaucoup d'exercice. C’est un travail social et je vais rencontrer* beaucoup de chiens. Je préfère les chiens aux chats.</a:t>
            </a:r>
            <a:r>
              <a:rPr lang="en-US" sz="2400" dirty="0">
                <a:solidFill>
                  <a:srgbClr val="115076"/>
                </a:solidFill>
                <a:latin typeface="Bradley Hand ITC" panose="03070402050302030203" pitchFamily="66" charset="0"/>
              </a:rPr>
              <a:t> Je </a:t>
            </a:r>
            <a:r>
              <a:rPr lang="fr-FR" sz="2400" dirty="0">
                <a:solidFill>
                  <a:srgbClr val="115076"/>
                </a:solidFill>
                <a:latin typeface="Bradley Hand ITC" panose="03070402050302030203" pitchFamily="66" charset="0"/>
              </a:rPr>
              <a:t>vais</a:t>
            </a:r>
            <a:r>
              <a:rPr lang="en-US" sz="2400" dirty="0">
                <a:solidFill>
                  <a:srgbClr val="115076"/>
                </a:solidFill>
                <a:latin typeface="Bradley Hand ITC" panose="03070402050302030203" pitchFamily="66" charset="0"/>
              </a:rPr>
              <a:t> </a:t>
            </a:r>
            <a:r>
              <a:rPr lang="fr-FR" sz="2400" dirty="0">
                <a:solidFill>
                  <a:srgbClr val="115076"/>
                </a:solidFill>
                <a:latin typeface="Bradley Hand ITC" panose="03070402050302030203" pitchFamily="66" charset="0"/>
              </a:rPr>
              <a:t>habiter</a:t>
            </a:r>
            <a:r>
              <a:rPr lang="en-US" sz="2400" dirty="0">
                <a:solidFill>
                  <a:srgbClr val="115076"/>
                </a:solidFill>
                <a:latin typeface="Bradley Hand ITC" panose="03070402050302030203" pitchFamily="66" charset="0"/>
              </a:rPr>
              <a:t> </a:t>
            </a:r>
            <a:r>
              <a:rPr lang="fr-FR" sz="2400" dirty="0">
                <a:solidFill>
                  <a:srgbClr val="115076"/>
                </a:solidFill>
                <a:latin typeface="Bradley Hand ITC" panose="03070402050302030203" pitchFamily="66" charset="0"/>
              </a:rPr>
              <a:t>avec une famille anglaise ou dans un appartement. J'aime avoir mon propre espace, mais faire des recettes avec une famille peut être sympa.</a:t>
            </a:r>
            <a:endParaRPr kumimoji="0" lang="fr-FR" sz="2400" b="0" u="none" strike="noStrike" kern="1200" cap="none" spc="0" normalizeH="0" baseline="0" noProof="0" dirty="0">
              <a:ln>
                <a:noFill/>
              </a:ln>
              <a:solidFill>
                <a:srgbClr val="115076"/>
              </a:solidFill>
              <a:effectLst/>
              <a:uLnTx/>
              <a:uFillTx/>
              <a:latin typeface="Bradley Hand ITC" panose="03070402050302030203" pitchFamily="66" charset="0"/>
            </a:endParaRPr>
          </a:p>
        </p:txBody>
      </p:sp>
      <p:sp>
        <p:nvSpPr>
          <p:cNvPr id="10" name="TextBox 9">
            <a:extLst>
              <a:ext uri="{FF2B5EF4-FFF2-40B4-BE49-F238E27FC236}">
                <a16:creationId xmlns:a16="http://schemas.microsoft.com/office/drawing/2014/main" id="{B7B4AE87-A57B-4310-BB53-5D4EDE9BB33E}"/>
              </a:ext>
            </a:extLst>
          </p:cNvPr>
          <p:cNvSpPr txBox="1"/>
          <p:nvPr/>
        </p:nvSpPr>
        <p:spPr>
          <a:xfrm>
            <a:off x="6457245" y="409860"/>
            <a:ext cx="55783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115076"/>
                </a:solidFill>
                <a:latin typeface="Century Gothic" panose="020F0302020204030204"/>
              </a:rPr>
              <a:t>Lis le texte. Prends des notes. </a:t>
            </a:r>
            <a:endParaRPr kumimoji="0" lang="fr-FR" sz="2400" b="0" i="0" u="none" strike="noStrike" kern="1200" cap="none" spc="0" normalizeH="0" baseline="0">
              <a:ln>
                <a:noFill/>
              </a:ln>
              <a:solidFill>
                <a:srgbClr val="115076"/>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541254F4-9BDB-46D8-B7A8-92C273E22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4639" y="2850234"/>
            <a:ext cx="3597906" cy="3597906"/>
          </a:xfrm>
          <a:prstGeom prst="rect">
            <a:avLst/>
          </a:prstGeom>
        </p:spPr>
      </p:pic>
      <p:sp>
        <p:nvSpPr>
          <p:cNvPr id="16" name="Rounded Rectangle 46">
            <a:extLst>
              <a:ext uri="{FF2B5EF4-FFF2-40B4-BE49-F238E27FC236}">
                <a16:creationId xmlns:a16="http://schemas.microsoft.com/office/drawing/2014/main" id="{8586BBB8-0ED1-4F33-B577-628F66B87F6C}"/>
              </a:ext>
            </a:extLst>
          </p:cNvPr>
          <p:cNvSpPr/>
          <p:nvPr/>
        </p:nvSpPr>
        <p:spPr>
          <a:xfrm>
            <a:off x="10151308" y="1098688"/>
            <a:ext cx="1884329" cy="1751546"/>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incroyable</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incredible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a:t>
            </a:r>
            <a:r>
              <a:rPr lang="fr-FR" sz="2000" dirty="0">
                <a:solidFill>
                  <a:prstClr val="white"/>
                </a:solidFill>
                <a:latin typeface="Century Gothic" panose="020B0502020202020204" pitchFamily="34" charset="0"/>
              </a:rPr>
              <a:t>rencontrer</a:t>
            </a:r>
            <a:r>
              <a:rPr lang="en-GB" sz="2000" dirty="0">
                <a:solidFill>
                  <a:prstClr val="white"/>
                </a:solidFill>
                <a:latin typeface="Century Gothic" panose="020B0502020202020204" pitchFamily="34" charset="0"/>
              </a:rPr>
              <a:t> = to meet</a:t>
            </a:r>
            <a:endPar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79B0FC5-C358-4FE8-8F1B-C79005F4FBA1}"/>
              </a:ext>
            </a:extLst>
          </p:cNvPr>
          <p:cNvSpPr txBox="1"/>
          <p:nvPr/>
        </p:nvSpPr>
        <p:spPr>
          <a:xfrm>
            <a:off x="182082" y="1186700"/>
            <a:ext cx="10169842" cy="830997"/>
          </a:xfrm>
          <a:prstGeom prst="rect">
            <a:avLst/>
          </a:prstGeom>
          <a:noFill/>
        </p:spPr>
        <p:txBody>
          <a:bodyPr wrap="square">
            <a:spAutoFit/>
          </a:bodyPr>
          <a:lstStyle/>
          <a:p>
            <a:r>
              <a:rPr kumimoji="0" lang="fr-FR" sz="2400" b="1" i="0" u="sng" strike="noStrike" kern="1200" cap="none" spc="0" normalizeH="0" baseline="0" noProof="0" dirty="0">
                <a:ln>
                  <a:noFill/>
                </a:ln>
                <a:solidFill>
                  <a:srgbClr val="115076"/>
                </a:solidFill>
                <a:effectLst/>
                <a:uLnTx/>
                <a:uFillTx/>
                <a:latin typeface="Bradley Hand ITC" panose="03070402050302030203" pitchFamily="66" charset="0"/>
              </a:rPr>
              <a:t>Les garçons de ma classe au lycée sont grands mais ils ne sont pas toujours sages. </a:t>
            </a:r>
            <a:endParaRPr lang="en-GB" b="1" u="sng" dirty="0"/>
          </a:p>
        </p:txBody>
      </p:sp>
      <p:sp>
        <p:nvSpPr>
          <p:cNvPr id="13" name="TextBox 12">
            <a:extLst>
              <a:ext uri="{FF2B5EF4-FFF2-40B4-BE49-F238E27FC236}">
                <a16:creationId xmlns:a16="http://schemas.microsoft.com/office/drawing/2014/main" id="{2CEAE23B-1549-43ED-A999-8A36C90E5529}"/>
              </a:ext>
            </a:extLst>
          </p:cNvPr>
          <p:cNvSpPr txBox="1"/>
          <p:nvPr/>
        </p:nvSpPr>
        <p:spPr>
          <a:xfrm>
            <a:off x="144005" y="1140533"/>
            <a:ext cx="6068291" cy="461665"/>
          </a:xfrm>
          <a:prstGeom prst="rect">
            <a:avLst/>
          </a:prstGeom>
          <a:solidFill>
            <a:srgbClr val="FBF0D5"/>
          </a:solidFill>
        </p:spPr>
        <p:txBody>
          <a:bodyPr wrap="square" rtlCol="0">
            <a:spAutoFit/>
          </a:bodyPr>
          <a:lstStyle/>
          <a:p>
            <a:pPr algn="l"/>
            <a:r>
              <a:rPr lang="en-GB" sz="2400" dirty="0">
                <a:solidFill>
                  <a:srgbClr val="E87D1E"/>
                </a:solidFill>
              </a:rPr>
              <a:t>The boys are not always well-behaved.</a:t>
            </a:r>
          </a:p>
        </p:txBody>
      </p:sp>
      <p:sp>
        <p:nvSpPr>
          <p:cNvPr id="17" name="TextBox 16">
            <a:extLst>
              <a:ext uri="{FF2B5EF4-FFF2-40B4-BE49-F238E27FC236}">
                <a16:creationId xmlns:a16="http://schemas.microsoft.com/office/drawing/2014/main" id="{588B5ADA-299C-4515-8615-D542878506C0}"/>
              </a:ext>
            </a:extLst>
          </p:cNvPr>
          <p:cNvSpPr txBox="1"/>
          <p:nvPr/>
        </p:nvSpPr>
        <p:spPr>
          <a:xfrm>
            <a:off x="1823897" y="1535549"/>
            <a:ext cx="4351972" cy="461665"/>
          </a:xfrm>
          <a:prstGeom prst="rect">
            <a:avLst/>
          </a:prstGeom>
          <a:noFill/>
        </p:spPr>
        <p:txBody>
          <a:bodyPr wrap="square">
            <a:spAutoFit/>
          </a:bodyPr>
          <a:lstStyle/>
          <a:p>
            <a:r>
              <a:rPr kumimoji="0" lang="fr-FR" sz="2400" b="1" i="0" u="sng" strike="noStrike" kern="1200" cap="none" spc="0" normalizeH="0" baseline="0" noProof="0" dirty="0">
                <a:ln>
                  <a:noFill/>
                </a:ln>
                <a:solidFill>
                  <a:srgbClr val="E87D1E"/>
                </a:solidFill>
                <a:effectLst/>
                <a:uLnTx/>
                <a:uFillTx/>
                <a:latin typeface="Bradley Hand ITC" panose="03070402050302030203" pitchFamily="66" charset="0"/>
              </a:rPr>
              <a:t>le professeur demande le silence</a:t>
            </a:r>
            <a:endParaRPr lang="en-GB" b="1" u="sng" dirty="0">
              <a:solidFill>
                <a:srgbClr val="E87D1E"/>
              </a:solidFill>
            </a:endParaRPr>
          </a:p>
        </p:txBody>
      </p:sp>
      <p:sp>
        <p:nvSpPr>
          <p:cNvPr id="21" name="TextBox 20">
            <a:extLst>
              <a:ext uri="{FF2B5EF4-FFF2-40B4-BE49-F238E27FC236}">
                <a16:creationId xmlns:a16="http://schemas.microsoft.com/office/drawing/2014/main" id="{F1B346D2-A0F1-42BD-9B34-961E9532595D}"/>
              </a:ext>
            </a:extLst>
          </p:cNvPr>
          <p:cNvSpPr txBox="1"/>
          <p:nvPr/>
        </p:nvSpPr>
        <p:spPr>
          <a:xfrm>
            <a:off x="175401" y="1913456"/>
            <a:ext cx="8679991" cy="830997"/>
          </a:xfrm>
          <a:prstGeom prst="rect">
            <a:avLst/>
          </a:prstGeom>
          <a:noFill/>
        </p:spPr>
        <p:txBody>
          <a:bodyPr wrap="square">
            <a:spAutoFit/>
          </a:bodyPr>
          <a:lstStyle/>
          <a:p>
            <a:pPr algn="r"/>
            <a:r>
              <a:rPr kumimoji="0" lang="fr-FR" sz="2400" b="1" i="0" u="sng" strike="noStrike" kern="1200" cap="none" spc="0" normalizeH="0" baseline="0" noProof="0" dirty="0">
                <a:ln>
                  <a:noFill/>
                </a:ln>
                <a:solidFill>
                  <a:srgbClr val="E87D1E"/>
                </a:solidFill>
                <a:effectLst/>
                <a:uLnTx/>
                <a:uFillTx/>
                <a:latin typeface="Bradley Hand ITC" panose="03070402050302030203" pitchFamily="66" charset="0"/>
                <a:ea typeface="+mn-ea"/>
                <a:cs typeface="+mn-cs"/>
              </a:rPr>
              <a:t>Je</a:t>
            </a:r>
          </a:p>
          <a:p>
            <a:r>
              <a:rPr kumimoji="0" lang="fr-FR" sz="2400" b="1" i="0" u="sng" strike="noStrike" kern="1200" cap="none" spc="0" normalizeH="0" baseline="0" noProof="0" dirty="0">
                <a:ln>
                  <a:noFill/>
                </a:ln>
                <a:solidFill>
                  <a:srgbClr val="E87D1E"/>
                </a:solidFill>
                <a:effectLst/>
                <a:uLnTx/>
                <a:uFillTx/>
                <a:latin typeface="Bradley Hand ITC" panose="03070402050302030203" pitchFamily="66" charset="0"/>
                <a:ea typeface="+mn-ea"/>
                <a:cs typeface="+mn-cs"/>
              </a:rPr>
              <a:t>comprends mieux les gens français</a:t>
            </a:r>
            <a:endParaRPr lang="en-GB" b="1" u="sng" dirty="0">
              <a:solidFill>
                <a:srgbClr val="E87D1E"/>
              </a:solidFill>
            </a:endParaRPr>
          </a:p>
        </p:txBody>
      </p:sp>
      <p:sp>
        <p:nvSpPr>
          <p:cNvPr id="27" name="TextBox 26">
            <a:extLst>
              <a:ext uri="{FF2B5EF4-FFF2-40B4-BE49-F238E27FC236}">
                <a16:creationId xmlns:a16="http://schemas.microsoft.com/office/drawing/2014/main" id="{E7A3D880-E612-463B-A529-4CA5F2886A0A}"/>
              </a:ext>
            </a:extLst>
          </p:cNvPr>
          <p:cNvSpPr txBox="1"/>
          <p:nvPr/>
        </p:nvSpPr>
        <p:spPr>
          <a:xfrm>
            <a:off x="2277428" y="3008332"/>
            <a:ext cx="3597906" cy="461665"/>
          </a:xfrm>
          <a:prstGeom prst="rect">
            <a:avLst/>
          </a:prstGeom>
          <a:noFill/>
        </p:spPr>
        <p:txBody>
          <a:bodyPr wrap="square">
            <a:spAutoFit/>
          </a:bodyPr>
          <a:lstStyle/>
          <a:p>
            <a:r>
              <a:rPr kumimoji="0" lang="fr-FR" sz="2400" b="1" i="0" u="sng" strike="noStrike" kern="1200" cap="none" spc="0" normalizeH="0" baseline="0" noProof="0" dirty="0">
                <a:ln>
                  <a:noFill/>
                </a:ln>
                <a:solidFill>
                  <a:srgbClr val="E87D1E"/>
                </a:solidFill>
                <a:uLnTx/>
                <a:uFillTx/>
                <a:latin typeface="Bradley Hand ITC" panose="03070402050302030203" pitchFamily="66" charset="0"/>
              </a:rPr>
              <a:t>il trouve </a:t>
            </a:r>
            <a:r>
              <a:rPr kumimoji="0" lang="fr-FR" sz="2400" b="1" i="0" u="sng" strike="noStrike" kern="1200" cap="none" spc="0" normalizeH="0" baseline="0" dirty="0">
                <a:ln>
                  <a:noFill/>
                </a:ln>
                <a:solidFill>
                  <a:srgbClr val="E87D1E"/>
                </a:solidFill>
                <a:uLnTx/>
                <a:uFillTx/>
                <a:latin typeface="Bradley Hand ITC" panose="03070402050302030203" pitchFamily="66" charset="0"/>
              </a:rPr>
              <a:t>l’anglais</a:t>
            </a:r>
            <a:r>
              <a:rPr kumimoji="0" lang="fr-FR" sz="2400" b="1" i="0" u="sng" strike="noStrike" kern="1200" cap="none" spc="0" normalizeH="0" baseline="0" noProof="0" dirty="0">
                <a:ln>
                  <a:noFill/>
                </a:ln>
                <a:solidFill>
                  <a:srgbClr val="E87D1E"/>
                </a:solidFill>
                <a:uLnTx/>
                <a:uFillTx/>
                <a:latin typeface="Bradley Hand ITC" panose="03070402050302030203" pitchFamily="66" charset="0"/>
              </a:rPr>
              <a:t> facile</a:t>
            </a:r>
            <a:endParaRPr lang="en-GB" b="1" u="sng" dirty="0">
              <a:solidFill>
                <a:srgbClr val="E87D1E"/>
              </a:solidFill>
            </a:endParaRPr>
          </a:p>
        </p:txBody>
      </p:sp>
      <p:sp>
        <p:nvSpPr>
          <p:cNvPr id="29" name="TextBox 28">
            <a:extLst>
              <a:ext uri="{FF2B5EF4-FFF2-40B4-BE49-F238E27FC236}">
                <a16:creationId xmlns:a16="http://schemas.microsoft.com/office/drawing/2014/main" id="{9E118738-B04F-4FEA-BC7D-5BFB63341CE2}"/>
              </a:ext>
            </a:extLst>
          </p:cNvPr>
          <p:cNvSpPr txBox="1"/>
          <p:nvPr/>
        </p:nvSpPr>
        <p:spPr>
          <a:xfrm>
            <a:off x="182082" y="3379715"/>
            <a:ext cx="9872260" cy="830997"/>
          </a:xfrm>
          <a:prstGeom prst="rect">
            <a:avLst/>
          </a:prstGeom>
          <a:noFill/>
        </p:spPr>
        <p:txBody>
          <a:bodyPr wrap="square">
            <a:spAutoFit/>
          </a:bodyPr>
          <a:lstStyle/>
          <a:p>
            <a:pPr algn="r"/>
            <a:r>
              <a:rPr kumimoji="0" lang="fr-FR" sz="2400" b="1" i="0" u="sng" strike="noStrike" kern="1200" cap="none" spc="0" normalizeH="0" baseline="0" noProof="0" dirty="0">
                <a:ln>
                  <a:noFill/>
                </a:ln>
                <a:solidFill>
                  <a:srgbClr val="115076"/>
                </a:solidFill>
                <a:effectLst/>
                <a:uLnTx/>
                <a:uFillTx/>
                <a:latin typeface="Bradley Hand ITC" panose="03070402050302030203" pitchFamily="66" charset="0"/>
                <a:ea typeface="+mn-ea"/>
                <a:cs typeface="+mn-cs"/>
              </a:rPr>
              <a:t>Ma mère dit que je commence à devenir une</a:t>
            </a:r>
          </a:p>
          <a:p>
            <a:r>
              <a:rPr kumimoji="0" lang="fr-FR" sz="2400" b="1" i="0" u="sng" strike="noStrike" kern="1200" cap="none" spc="0" normalizeH="0" baseline="0" noProof="0" dirty="0">
                <a:ln>
                  <a:noFill/>
                </a:ln>
                <a:solidFill>
                  <a:srgbClr val="115076"/>
                </a:solidFill>
                <a:effectLst/>
                <a:uLnTx/>
                <a:uFillTx/>
                <a:latin typeface="Bradley Hand ITC" panose="03070402050302030203" pitchFamily="66" charset="0"/>
                <a:ea typeface="+mn-ea"/>
                <a:cs typeface="+mn-cs"/>
              </a:rPr>
              <a:t>adulte</a:t>
            </a:r>
            <a:endParaRPr lang="en-GB" b="1" u="sng" dirty="0"/>
          </a:p>
        </p:txBody>
      </p:sp>
      <p:sp>
        <p:nvSpPr>
          <p:cNvPr id="30" name="TextBox 29">
            <a:extLst>
              <a:ext uri="{FF2B5EF4-FFF2-40B4-BE49-F238E27FC236}">
                <a16:creationId xmlns:a16="http://schemas.microsoft.com/office/drawing/2014/main" id="{8CAFE5B5-BFAE-4FA6-AE4A-B19F27AA08A1}"/>
              </a:ext>
            </a:extLst>
          </p:cNvPr>
          <p:cNvSpPr txBox="1"/>
          <p:nvPr/>
        </p:nvSpPr>
        <p:spPr>
          <a:xfrm>
            <a:off x="186831" y="3365218"/>
            <a:ext cx="8115300" cy="461665"/>
          </a:xfrm>
          <a:prstGeom prst="rect">
            <a:avLst/>
          </a:prstGeom>
          <a:solidFill>
            <a:srgbClr val="FBF0D5"/>
          </a:solidFill>
        </p:spPr>
        <p:txBody>
          <a:bodyPr wrap="square" rtlCol="0">
            <a:spAutoFit/>
          </a:bodyPr>
          <a:lstStyle/>
          <a:p>
            <a:pPr algn="l"/>
            <a:r>
              <a:rPr lang="en-GB" sz="2400" dirty="0" err="1">
                <a:solidFill>
                  <a:srgbClr val="E87D1E"/>
                </a:solidFill>
              </a:rPr>
              <a:t>Élodie’s</a:t>
            </a:r>
            <a:r>
              <a:rPr lang="en-GB" sz="2400" dirty="0">
                <a:solidFill>
                  <a:srgbClr val="E87D1E"/>
                </a:solidFill>
              </a:rPr>
              <a:t> mum says she is starting to become an adult.</a:t>
            </a:r>
          </a:p>
        </p:txBody>
      </p:sp>
      <p:sp>
        <p:nvSpPr>
          <p:cNvPr id="34" name="TextBox 33">
            <a:extLst>
              <a:ext uri="{FF2B5EF4-FFF2-40B4-BE49-F238E27FC236}">
                <a16:creationId xmlns:a16="http://schemas.microsoft.com/office/drawing/2014/main" id="{9803848E-FA33-4AD5-94F8-01B52D9079D1}"/>
              </a:ext>
            </a:extLst>
          </p:cNvPr>
          <p:cNvSpPr txBox="1"/>
          <p:nvPr/>
        </p:nvSpPr>
        <p:spPr>
          <a:xfrm>
            <a:off x="171065" y="4088660"/>
            <a:ext cx="8115300" cy="461665"/>
          </a:xfrm>
          <a:prstGeom prst="rect">
            <a:avLst/>
          </a:prstGeom>
          <a:noFill/>
        </p:spPr>
        <p:txBody>
          <a:bodyPr wrap="square">
            <a:spAutoFit/>
          </a:bodyPr>
          <a:lstStyle/>
          <a:p>
            <a:r>
              <a:rPr kumimoji="0" lang="fr-FR" sz="2400" b="1" i="0" u="sng" strike="noStrike" kern="1200" cap="none" spc="0" normalizeH="0" baseline="0" noProof="0" dirty="0">
                <a:ln>
                  <a:noFill/>
                </a:ln>
                <a:solidFill>
                  <a:srgbClr val="115076"/>
                </a:solidFill>
                <a:effectLst/>
                <a:uLnTx/>
                <a:uFillTx/>
                <a:latin typeface="Bradley Hand ITC" panose="03070402050302030203" pitchFamily="66" charset="0"/>
                <a:ea typeface="+mn-ea"/>
                <a:cs typeface="+mn-cs"/>
              </a:rPr>
              <a:t>J’ai pris la décision de voyager à l’étranger l’année prochaine</a:t>
            </a:r>
            <a:endParaRPr lang="en-GB" b="1" u="sng" dirty="0"/>
          </a:p>
        </p:txBody>
      </p:sp>
      <p:sp>
        <p:nvSpPr>
          <p:cNvPr id="35" name="TextBox 34">
            <a:extLst>
              <a:ext uri="{FF2B5EF4-FFF2-40B4-BE49-F238E27FC236}">
                <a16:creationId xmlns:a16="http://schemas.microsoft.com/office/drawing/2014/main" id="{A29D3D30-E522-436F-8F19-74407FB34236}"/>
              </a:ext>
            </a:extLst>
          </p:cNvPr>
          <p:cNvSpPr txBox="1"/>
          <p:nvPr/>
        </p:nvSpPr>
        <p:spPr>
          <a:xfrm>
            <a:off x="150987" y="4088385"/>
            <a:ext cx="7770141" cy="461665"/>
          </a:xfrm>
          <a:prstGeom prst="rect">
            <a:avLst/>
          </a:prstGeom>
          <a:solidFill>
            <a:srgbClr val="FBF0D5"/>
          </a:solidFill>
        </p:spPr>
        <p:txBody>
          <a:bodyPr wrap="square" rtlCol="0">
            <a:spAutoFit/>
          </a:bodyPr>
          <a:lstStyle/>
          <a:p>
            <a:pPr algn="l"/>
            <a:r>
              <a:rPr lang="en-GB" sz="2400" dirty="0" err="1">
                <a:solidFill>
                  <a:srgbClr val="E87D1E"/>
                </a:solidFill>
              </a:rPr>
              <a:t>Élodie</a:t>
            </a:r>
            <a:r>
              <a:rPr lang="en-GB" sz="2400" dirty="0">
                <a:solidFill>
                  <a:srgbClr val="E87D1E"/>
                </a:solidFill>
              </a:rPr>
              <a:t> has decided to travel abroad next year.</a:t>
            </a:r>
          </a:p>
        </p:txBody>
      </p:sp>
      <p:sp>
        <p:nvSpPr>
          <p:cNvPr id="39" name="TextBox 38">
            <a:extLst>
              <a:ext uri="{FF2B5EF4-FFF2-40B4-BE49-F238E27FC236}">
                <a16:creationId xmlns:a16="http://schemas.microsoft.com/office/drawing/2014/main" id="{133BD6F0-4A3D-4B88-BFC6-89325DCCD159}"/>
              </a:ext>
            </a:extLst>
          </p:cNvPr>
          <p:cNvSpPr txBox="1"/>
          <p:nvPr/>
        </p:nvSpPr>
        <p:spPr>
          <a:xfrm>
            <a:off x="3149460" y="4455456"/>
            <a:ext cx="4372263" cy="461665"/>
          </a:xfrm>
          <a:prstGeom prst="rect">
            <a:avLst/>
          </a:prstGeom>
          <a:noFill/>
        </p:spPr>
        <p:txBody>
          <a:bodyPr wrap="square">
            <a:spAutoFit/>
          </a:bodyPr>
          <a:lstStyle/>
          <a:p>
            <a:r>
              <a:rPr kumimoji="0" lang="fr-FR" sz="2400" b="1" i="0" u="sng" strike="noStrike" kern="1200" cap="none" spc="0" normalizeH="0" baseline="0" noProof="0" dirty="0">
                <a:ln>
                  <a:noFill/>
                </a:ln>
                <a:solidFill>
                  <a:srgbClr val="115076"/>
                </a:solidFill>
                <a:effectLst/>
                <a:uLnTx/>
                <a:uFillTx/>
                <a:latin typeface="Bradley Hand ITC" panose="03070402050302030203" pitchFamily="66" charset="0"/>
              </a:rPr>
              <a:t>Je veux travailler comme factrice </a:t>
            </a:r>
            <a:endParaRPr lang="en-GB" b="1" u="sng" dirty="0"/>
          </a:p>
        </p:txBody>
      </p:sp>
      <p:sp>
        <p:nvSpPr>
          <p:cNvPr id="40" name="TextBox 39">
            <a:extLst>
              <a:ext uri="{FF2B5EF4-FFF2-40B4-BE49-F238E27FC236}">
                <a16:creationId xmlns:a16="http://schemas.microsoft.com/office/drawing/2014/main" id="{5ECB877B-23A8-4BE9-9C14-70A6EB836FE5}"/>
              </a:ext>
            </a:extLst>
          </p:cNvPr>
          <p:cNvSpPr txBox="1"/>
          <p:nvPr/>
        </p:nvSpPr>
        <p:spPr>
          <a:xfrm>
            <a:off x="2842889" y="4535306"/>
            <a:ext cx="5665292" cy="461665"/>
          </a:xfrm>
          <a:prstGeom prst="rect">
            <a:avLst/>
          </a:prstGeom>
          <a:solidFill>
            <a:srgbClr val="FBF0D5"/>
          </a:solidFill>
        </p:spPr>
        <p:txBody>
          <a:bodyPr wrap="square" rtlCol="0">
            <a:spAutoFit/>
          </a:bodyPr>
          <a:lstStyle/>
          <a:p>
            <a:pPr algn="l"/>
            <a:r>
              <a:rPr lang="en-GB" sz="2400" dirty="0">
                <a:solidFill>
                  <a:srgbClr val="E87D1E"/>
                </a:solidFill>
              </a:rPr>
              <a:t>She wants to work as a postwoman.</a:t>
            </a:r>
          </a:p>
        </p:txBody>
      </p:sp>
      <p:sp>
        <p:nvSpPr>
          <p:cNvPr id="44" name="TextBox 43">
            <a:extLst>
              <a:ext uri="{FF2B5EF4-FFF2-40B4-BE49-F238E27FC236}">
                <a16:creationId xmlns:a16="http://schemas.microsoft.com/office/drawing/2014/main" id="{79BE8E0B-CE5C-438F-BE95-92DB393A0555}"/>
              </a:ext>
            </a:extLst>
          </p:cNvPr>
          <p:cNvSpPr txBox="1"/>
          <p:nvPr/>
        </p:nvSpPr>
        <p:spPr>
          <a:xfrm>
            <a:off x="4244481" y="5184672"/>
            <a:ext cx="3945371" cy="461665"/>
          </a:xfrm>
          <a:prstGeom prst="rect">
            <a:avLst/>
          </a:prstGeom>
          <a:noFill/>
        </p:spPr>
        <p:txBody>
          <a:bodyPr wrap="square">
            <a:spAutoFit/>
          </a:bodyPr>
          <a:lstStyle/>
          <a:p>
            <a:r>
              <a:rPr kumimoji="0" lang="fr-FR" sz="2400" b="1" i="0" u="sng" strike="noStrike" kern="1200" cap="none" spc="0" normalizeH="0" baseline="0" noProof="0" dirty="0">
                <a:ln>
                  <a:noFill/>
                </a:ln>
                <a:solidFill>
                  <a:srgbClr val="115076"/>
                </a:solidFill>
                <a:effectLst/>
                <a:uLnTx/>
                <a:uFillTx/>
                <a:latin typeface="Bradley Hand ITC" panose="03070402050302030203" pitchFamily="66" charset="0"/>
                <a:ea typeface="+mn-ea"/>
                <a:cs typeface="+mn-cs"/>
              </a:rPr>
              <a:t>Je préfère les chiens aux chats</a:t>
            </a:r>
            <a:endParaRPr lang="en-GB" b="1" u="sng" dirty="0"/>
          </a:p>
        </p:txBody>
      </p:sp>
      <p:sp>
        <p:nvSpPr>
          <p:cNvPr id="45" name="TextBox 44">
            <a:extLst>
              <a:ext uri="{FF2B5EF4-FFF2-40B4-BE49-F238E27FC236}">
                <a16:creationId xmlns:a16="http://schemas.microsoft.com/office/drawing/2014/main" id="{9FF693FB-3B02-4DE2-93AE-2A9E55FF4F30}"/>
              </a:ext>
            </a:extLst>
          </p:cNvPr>
          <p:cNvSpPr txBox="1"/>
          <p:nvPr/>
        </p:nvSpPr>
        <p:spPr>
          <a:xfrm>
            <a:off x="4220844" y="5190834"/>
            <a:ext cx="3945371" cy="461665"/>
          </a:xfrm>
          <a:prstGeom prst="rect">
            <a:avLst/>
          </a:prstGeom>
          <a:solidFill>
            <a:srgbClr val="FBF0D5"/>
          </a:solidFill>
        </p:spPr>
        <p:txBody>
          <a:bodyPr wrap="square" rtlCol="0">
            <a:spAutoFit/>
          </a:bodyPr>
          <a:lstStyle/>
          <a:p>
            <a:pPr algn="l"/>
            <a:r>
              <a:rPr lang="en-GB" sz="2400" dirty="0">
                <a:solidFill>
                  <a:srgbClr val="E87D1E"/>
                </a:solidFill>
              </a:rPr>
              <a:t>She prefers dogs to cats.</a:t>
            </a:r>
          </a:p>
        </p:txBody>
      </p:sp>
    </p:spTree>
    <p:extLst>
      <p:ext uri="{BB962C8B-B14F-4D97-AF65-F5344CB8AC3E}">
        <p14:creationId xmlns:p14="http://schemas.microsoft.com/office/powerpoint/2010/main" val="140783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p:bldP spid="21" grpId="0"/>
      <p:bldP spid="27" grpId="0"/>
      <p:bldP spid="29" grpId="0"/>
      <p:bldP spid="30" grpId="0" animBg="1"/>
      <p:bldP spid="34" grpId="0"/>
      <p:bldP spid="35" grpId="0" animBg="1"/>
      <p:bldP spid="39" grpId="0"/>
      <p:bldP spid="40" grpId="0" animBg="1"/>
      <p:bldP spid="44"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427407" cy="867128"/>
          </a:xfrm>
          <a:prstGeom prst="rect">
            <a:avLst/>
          </a:prstGeom>
        </p:spPr>
      </p:pic>
      <p:sp>
        <p:nvSpPr>
          <p:cNvPr id="4" name="Title 3"/>
          <p:cNvSpPr>
            <a:spLocks noGrp="1"/>
          </p:cNvSpPr>
          <p:nvPr>
            <p:ph type="title"/>
          </p:nvPr>
        </p:nvSpPr>
        <p:spPr>
          <a:xfrm>
            <a:off x="0" y="296864"/>
            <a:ext cx="5638800" cy="707849"/>
          </a:xfrm>
        </p:spPr>
        <p:txBody>
          <a:bodyPr>
            <a:normAutofit/>
          </a:bodyPr>
          <a:lstStyle/>
          <a:p>
            <a:r>
              <a:rPr lang="en-GB" sz="3600" b="1" dirty="0">
                <a:solidFill>
                  <a:schemeClr val="bg1"/>
                </a:solidFill>
              </a:rPr>
              <a:t>‘</a:t>
            </a:r>
            <a:r>
              <a:rPr lang="fr-FR" sz="3600" b="1" dirty="0">
                <a:solidFill>
                  <a:schemeClr val="bg1"/>
                </a:solidFill>
              </a:rPr>
              <a:t>quel’</a:t>
            </a:r>
            <a:r>
              <a:rPr lang="en-GB" sz="3600" b="1" dirty="0">
                <a:solidFill>
                  <a:schemeClr val="bg1"/>
                </a:solidFill>
              </a:rPr>
              <a:t> and ‘</a:t>
            </a:r>
            <a:r>
              <a:rPr lang="fr-FR" sz="3600" b="1" dirty="0">
                <a:solidFill>
                  <a:schemeClr val="bg1"/>
                </a:solidFill>
              </a:rPr>
              <a:t>ce</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1198087" cy="461665"/>
          </a:xfrm>
          <a:prstGeom prst="rect">
            <a:avLst/>
          </a:prstGeom>
          <a:noFill/>
        </p:spPr>
        <p:txBody>
          <a:bodyPr wrap="square" rtlCol="0">
            <a:spAutoFit/>
          </a:bodyPr>
          <a:lstStyle/>
          <a:p>
            <a:r>
              <a:rPr lang="en-GB" sz="2400" dirty="0">
                <a:solidFill>
                  <a:srgbClr val="115076"/>
                </a:solidFill>
              </a:rPr>
              <a:t>Use interrogative adjectives </a:t>
            </a:r>
            <a:r>
              <a:rPr lang="fr-FR" sz="2400" i="1" dirty="0">
                <a:solidFill>
                  <a:srgbClr val="115076"/>
                </a:solidFill>
              </a:rPr>
              <a:t>quel, quelle, quels, quelles </a:t>
            </a:r>
            <a:r>
              <a:rPr lang="en-GB" sz="2400" dirty="0">
                <a:solidFill>
                  <a:srgbClr val="115076"/>
                </a:solidFill>
              </a:rPr>
              <a:t>to ask ‘which’.</a:t>
            </a:r>
            <a:endParaRPr lang="fr-FR" sz="2400" dirty="0">
              <a:solidFill>
                <a:srgbClr val="115076"/>
              </a:solidFill>
            </a:endParaRPr>
          </a:p>
        </p:txBody>
      </p:sp>
      <p:sp>
        <p:nvSpPr>
          <p:cNvPr id="9" name="TextBox 8">
            <a:extLst>
              <a:ext uri="{FF2B5EF4-FFF2-40B4-BE49-F238E27FC236}">
                <a16:creationId xmlns:a16="http://schemas.microsoft.com/office/drawing/2014/main" id="{90DC469D-F825-4035-AAD9-160DD5CDA83C}"/>
              </a:ext>
            </a:extLst>
          </p:cNvPr>
          <p:cNvSpPr txBox="1"/>
          <p:nvPr/>
        </p:nvSpPr>
        <p:spPr>
          <a:xfrm>
            <a:off x="179998" y="2045360"/>
            <a:ext cx="11198087" cy="830997"/>
          </a:xfrm>
          <a:prstGeom prst="rect">
            <a:avLst/>
          </a:prstGeom>
          <a:noFill/>
        </p:spPr>
        <p:txBody>
          <a:bodyPr wrap="square" rtlCol="0">
            <a:spAutoFit/>
          </a:bodyPr>
          <a:lstStyle/>
          <a:p>
            <a:r>
              <a:rPr lang="en-GB" sz="2400" dirty="0">
                <a:solidFill>
                  <a:srgbClr val="115076"/>
                </a:solidFill>
              </a:rPr>
              <a:t>Use demonstrative adjectives </a:t>
            </a:r>
            <a:r>
              <a:rPr lang="fr-FR" sz="2400" i="1" dirty="0">
                <a:solidFill>
                  <a:srgbClr val="115076"/>
                </a:solidFill>
              </a:rPr>
              <a:t>ce, cet, cette, ces </a:t>
            </a:r>
            <a:r>
              <a:rPr lang="en-GB" sz="2400" dirty="0">
                <a:solidFill>
                  <a:srgbClr val="115076"/>
                </a:solidFill>
              </a:rPr>
              <a:t>to mean ‘this/that/those’. They often answer the question ‘which’.</a:t>
            </a:r>
            <a:endParaRPr lang="fr-FR" sz="2400" dirty="0">
              <a:solidFill>
                <a:srgbClr val="115076"/>
              </a:solidFill>
            </a:endParaRPr>
          </a:p>
        </p:txBody>
      </p:sp>
      <p:sp>
        <p:nvSpPr>
          <p:cNvPr id="11" name="Rounded Rectangle 46">
            <a:extLst>
              <a:ext uri="{FF2B5EF4-FFF2-40B4-BE49-F238E27FC236}">
                <a16:creationId xmlns:a16="http://schemas.microsoft.com/office/drawing/2014/main" id="{28BC2902-7D2E-4F09-BDF2-3FE50758382A}"/>
              </a:ext>
            </a:extLst>
          </p:cNvPr>
          <p:cNvSpPr/>
          <p:nvPr/>
        </p:nvSpPr>
        <p:spPr>
          <a:xfrm>
            <a:off x="5825299" y="157572"/>
            <a:ext cx="4024714" cy="1010668"/>
          </a:xfrm>
          <a:prstGeom prst="rect">
            <a:avLst/>
          </a:prstGeom>
          <a:solidFill>
            <a:srgbClr val="105076"/>
          </a:solidFill>
          <a:ln>
            <a:solidFill>
              <a:srgbClr val="E87D1E"/>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adjectives must agree with the relevant noun in number and gender!</a:t>
            </a:r>
          </a:p>
        </p:txBody>
      </p:sp>
      <p:pic>
        <p:nvPicPr>
          <p:cNvPr id="5" name="Picture 4">
            <a:extLst>
              <a:ext uri="{FF2B5EF4-FFF2-40B4-BE49-F238E27FC236}">
                <a16:creationId xmlns:a16="http://schemas.microsoft.com/office/drawing/2014/main" id="{30BCEC3F-C10F-4677-9E0B-38645F2C8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98" y="4341169"/>
            <a:ext cx="2045945" cy="2045945"/>
          </a:xfrm>
          <a:prstGeom prst="rect">
            <a:avLst/>
          </a:prstGeom>
        </p:spPr>
      </p:pic>
      <p:pic>
        <p:nvPicPr>
          <p:cNvPr id="14" name="Picture 13">
            <a:extLst>
              <a:ext uri="{FF2B5EF4-FFF2-40B4-BE49-F238E27FC236}">
                <a16:creationId xmlns:a16="http://schemas.microsoft.com/office/drawing/2014/main" id="{6AB1CEDD-7D54-4627-A5A6-5BAE4467A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2326" y="4334407"/>
            <a:ext cx="2045945" cy="2045945"/>
          </a:xfrm>
          <a:prstGeom prst="rect">
            <a:avLst/>
          </a:prstGeom>
        </p:spPr>
      </p:pic>
      <p:sp>
        <p:nvSpPr>
          <p:cNvPr id="15" name="Speech Bubble: Rectangle with Corners Rounded 14">
            <a:extLst>
              <a:ext uri="{FF2B5EF4-FFF2-40B4-BE49-F238E27FC236}">
                <a16:creationId xmlns:a16="http://schemas.microsoft.com/office/drawing/2014/main" id="{272482CF-CFB9-4CA3-A039-EE6388529E35}"/>
              </a:ext>
            </a:extLst>
          </p:cNvPr>
          <p:cNvSpPr/>
          <p:nvPr/>
        </p:nvSpPr>
        <p:spPr>
          <a:xfrm>
            <a:off x="291571" y="2976909"/>
            <a:ext cx="3934690" cy="1297041"/>
          </a:xfrm>
          <a:prstGeom prst="wedgeRoundRectCallout">
            <a:avLst>
              <a:gd name="adj1" fmla="val -21782"/>
              <a:gd name="adj2" fmla="val 80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Tu </a:t>
            </a:r>
            <a:r>
              <a:rPr lang="en-GB" sz="2200" dirty="0" err="1"/>
              <a:t>veux</a:t>
            </a:r>
            <a:r>
              <a:rPr lang="en-GB" sz="2200" dirty="0"/>
              <a:t> lire </a:t>
            </a:r>
            <a:r>
              <a:rPr lang="en-GB" sz="2200" b="1" dirty="0" err="1">
                <a:solidFill>
                  <a:srgbClr val="E87D1E"/>
                </a:solidFill>
              </a:rPr>
              <a:t>quel</a:t>
            </a:r>
            <a:r>
              <a:rPr lang="en-GB" sz="2200" dirty="0"/>
              <a:t> </a:t>
            </a:r>
            <a:r>
              <a:rPr lang="en-GB" sz="2200" u="sng" dirty="0"/>
              <a:t>journal</a:t>
            </a:r>
            <a:r>
              <a:rPr lang="en-GB" sz="2200" dirty="0"/>
              <a:t> ?</a:t>
            </a:r>
          </a:p>
          <a:p>
            <a:pPr algn="ctr"/>
            <a:r>
              <a:rPr lang="en-GB" sz="2200" i="1" dirty="0"/>
              <a:t>[</a:t>
            </a:r>
            <a:r>
              <a:rPr lang="en-GB" sz="2200" i="1" dirty="0">
                <a:solidFill>
                  <a:srgbClr val="E87D1E"/>
                </a:solidFill>
              </a:rPr>
              <a:t>Which</a:t>
            </a:r>
            <a:r>
              <a:rPr lang="en-GB" sz="2200" i="1" dirty="0"/>
              <a:t> newspaper do you want to read?]</a:t>
            </a:r>
          </a:p>
        </p:txBody>
      </p:sp>
      <p:sp>
        <p:nvSpPr>
          <p:cNvPr id="16" name="Speech Bubble: Rectangle with Corners Rounded 15">
            <a:extLst>
              <a:ext uri="{FF2B5EF4-FFF2-40B4-BE49-F238E27FC236}">
                <a16:creationId xmlns:a16="http://schemas.microsoft.com/office/drawing/2014/main" id="{590C71B2-18E3-43D5-8648-B372763B56AB}"/>
              </a:ext>
            </a:extLst>
          </p:cNvPr>
          <p:cNvSpPr/>
          <p:nvPr/>
        </p:nvSpPr>
        <p:spPr>
          <a:xfrm>
            <a:off x="3468372" y="3903441"/>
            <a:ext cx="2999046" cy="1114447"/>
          </a:xfrm>
          <a:prstGeom prst="wedgeRoundRectCallout">
            <a:avLst>
              <a:gd name="adj1" fmla="val 29616"/>
              <a:gd name="adj2" fmla="val 71704"/>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Je </a:t>
            </a:r>
            <a:r>
              <a:rPr lang="en-GB" sz="2200" dirty="0" err="1"/>
              <a:t>veux</a:t>
            </a:r>
            <a:r>
              <a:rPr lang="en-GB" sz="2200" dirty="0"/>
              <a:t> </a:t>
            </a:r>
            <a:r>
              <a:rPr lang="en-GB" sz="2200" b="1" dirty="0" err="1">
                <a:solidFill>
                  <a:srgbClr val="115076"/>
                </a:solidFill>
              </a:rPr>
              <a:t>ce</a:t>
            </a:r>
            <a:r>
              <a:rPr lang="en-GB" sz="2200" dirty="0"/>
              <a:t> </a:t>
            </a:r>
            <a:r>
              <a:rPr lang="en-GB" sz="2200" u="sng" dirty="0"/>
              <a:t>journal</a:t>
            </a:r>
            <a:r>
              <a:rPr lang="en-GB" sz="2200" dirty="0"/>
              <a:t> !</a:t>
            </a:r>
          </a:p>
          <a:p>
            <a:pPr algn="ctr"/>
            <a:r>
              <a:rPr lang="en-GB" sz="2200" i="1" dirty="0"/>
              <a:t>[I want </a:t>
            </a:r>
            <a:r>
              <a:rPr lang="en-GB" sz="2200" i="1" dirty="0">
                <a:solidFill>
                  <a:srgbClr val="115076"/>
                </a:solidFill>
              </a:rPr>
              <a:t>this</a:t>
            </a:r>
            <a:r>
              <a:rPr lang="en-GB" sz="2200" i="1" dirty="0"/>
              <a:t> newspaper!]</a:t>
            </a:r>
          </a:p>
        </p:txBody>
      </p:sp>
      <p:pic>
        <p:nvPicPr>
          <p:cNvPr id="5122" name="Picture 2" descr="Newspaper, News, Journal, Headline, Article, Paper">
            <a:extLst>
              <a:ext uri="{FF2B5EF4-FFF2-40B4-BE49-F238E27FC236}">
                <a16:creationId xmlns:a16="http://schemas.microsoft.com/office/drawing/2014/main" id="{E5AC6D9A-B7F1-4A26-BA87-C2946B7E05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4222" y="5509616"/>
            <a:ext cx="1320762" cy="8557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ewspaper, News, Paper, Journal">
            <a:extLst>
              <a:ext uri="{FF2B5EF4-FFF2-40B4-BE49-F238E27FC236}">
                <a16:creationId xmlns:a16="http://schemas.microsoft.com/office/drawing/2014/main" id="{0BEFCD59-AA20-4921-A377-AFC554B1CB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9781" y="5392642"/>
            <a:ext cx="1154067" cy="100963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ewspaper, Press, Information, News, Paper, Media">
            <a:extLst>
              <a:ext uri="{FF2B5EF4-FFF2-40B4-BE49-F238E27FC236}">
                <a16:creationId xmlns:a16="http://schemas.microsoft.com/office/drawing/2014/main" id="{3BD8C5AE-3559-442C-97AC-3D42BC3039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9044" y="5555804"/>
            <a:ext cx="1154067" cy="7633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8330CB3-A8F6-4183-918B-8B53108AA414}"/>
              </a:ext>
            </a:extLst>
          </p:cNvPr>
          <p:cNvSpPr txBox="1"/>
          <p:nvPr/>
        </p:nvSpPr>
        <p:spPr>
          <a:xfrm>
            <a:off x="6558414" y="2836285"/>
            <a:ext cx="2999046" cy="3416320"/>
          </a:xfrm>
          <a:prstGeom prst="rect">
            <a:avLst/>
          </a:prstGeom>
          <a:noFill/>
        </p:spPr>
        <p:txBody>
          <a:bodyPr wrap="square" rtlCol="0">
            <a:spAutoFit/>
          </a:bodyPr>
          <a:lstStyle/>
          <a:p>
            <a:r>
              <a:rPr lang="fr-FR" sz="2400" dirty="0">
                <a:solidFill>
                  <a:srgbClr val="115076"/>
                </a:solidFill>
              </a:rPr>
              <a:t>Traduis:</a:t>
            </a:r>
          </a:p>
          <a:p>
            <a:r>
              <a:rPr lang="en-GB" sz="2400" dirty="0">
                <a:solidFill>
                  <a:srgbClr val="115076"/>
                </a:solidFill>
              </a:rPr>
              <a:t>Which town?</a:t>
            </a:r>
          </a:p>
          <a:p>
            <a:r>
              <a:rPr lang="en-GB" sz="2400" dirty="0">
                <a:solidFill>
                  <a:srgbClr val="115076"/>
                </a:solidFill>
              </a:rPr>
              <a:t>That town!</a:t>
            </a:r>
          </a:p>
          <a:p>
            <a:r>
              <a:rPr lang="en-GB" sz="2400" dirty="0">
                <a:solidFill>
                  <a:srgbClr val="115076"/>
                </a:solidFill>
              </a:rPr>
              <a:t>Which clothes?</a:t>
            </a:r>
          </a:p>
          <a:p>
            <a:r>
              <a:rPr lang="en-GB" sz="2400" dirty="0">
                <a:solidFill>
                  <a:srgbClr val="115076"/>
                </a:solidFill>
              </a:rPr>
              <a:t>Those clothes!</a:t>
            </a:r>
          </a:p>
          <a:p>
            <a:r>
              <a:rPr lang="en-GB" sz="2400" dirty="0">
                <a:solidFill>
                  <a:srgbClr val="115076"/>
                </a:solidFill>
              </a:rPr>
              <a:t>Which product?</a:t>
            </a:r>
          </a:p>
          <a:p>
            <a:r>
              <a:rPr lang="en-GB" sz="2400" dirty="0">
                <a:solidFill>
                  <a:srgbClr val="115076"/>
                </a:solidFill>
              </a:rPr>
              <a:t>That product!</a:t>
            </a:r>
          </a:p>
          <a:p>
            <a:r>
              <a:rPr lang="en-GB" sz="2400" dirty="0">
                <a:solidFill>
                  <a:srgbClr val="115076"/>
                </a:solidFill>
              </a:rPr>
              <a:t>Which business?</a:t>
            </a:r>
          </a:p>
          <a:p>
            <a:r>
              <a:rPr lang="en-GB" sz="2400" dirty="0">
                <a:solidFill>
                  <a:srgbClr val="115076"/>
                </a:solidFill>
              </a:rPr>
              <a:t>That business!</a:t>
            </a:r>
          </a:p>
        </p:txBody>
      </p:sp>
      <p:sp>
        <p:nvSpPr>
          <p:cNvPr id="21" name="TextBox 20">
            <a:extLst>
              <a:ext uri="{FF2B5EF4-FFF2-40B4-BE49-F238E27FC236}">
                <a16:creationId xmlns:a16="http://schemas.microsoft.com/office/drawing/2014/main" id="{BB79A8C5-D9F7-46F1-AD82-2D3A624B73C2}"/>
              </a:ext>
            </a:extLst>
          </p:cNvPr>
          <p:cNvSpPr txBox="1"/>
          <p:nvPr/>
        </p:nvSpPr>
        <p:spPr>
          <a:xfrm>
            <a:off x="9222219" y="3164052"/>
            <a:ext cx="2390417" cy="461665"/>
          </a:xfrm>
          <a:prstGeom prst="rect">
            <a:avLst/>
          </a:prstGeom>
          <a:noFill/>
        </p:spPr>
        <p:txBody>
          <a:bodyPr wrap="square" rtlCol="0">
            <a:spAutoFit/>
          </a:bodyPr>
          <a:lstStyle/>
          <a:p>
            <a:r>
              <a:rPr lang="fr-FR" sz="2400" dirty="0">
                <a:solidFill>
                  <a:srgbClr val="E87D1E"/>
                </a:solidFill>
              </a:rPr>
              <a:t>Quelle</a:t>
            </a:r>
            <a:r>
              <a:rPr lang="en-GB" sz="2400" dirty="0">
                <a:solidFill>
                  <a:srgbClr val="E87D1E"/>
                </a:solidFill>
              </a:rPr>
              <a:t> ville ?</a:t>
            </a:r>
            <a:endParaRPr lang="fr-FR" sz="2400" dirty="0">
              <a:solidFill>
                <a:srgbClr val="E87D1E"/>
              </a:solidFill>
            </a:endParaRPr>
          </a:p>
        </p:txBody>
      </p:sp>
      <p:sp>
        <p:nvSpPr>
          <p:cNvPr id="22" name="TextBox 21">
            <a:extLst>
              <a:ext uri="{FF2B5EF4-FFF2-40B4-BE49-F238E27FC236}">
                <a16:creationId xmlns:a16="http://schemas.microsoft.com/office/drawing/2014/main" id="{F9353E11-48A0-44D1-98D4-CAD94D2A0DFB}"/>
              </a:ext>
            </a:extLst>
          </p:cNvPr>
          <p:cNvSpPr txBox="1"/>
          <p:nvPr/>
        </p:nvSpPr>
        <p:spPr>
          <a:xfrm>
            <a:off x="9222218" y="3539322"/>
            <a:ext cx="2390417" cy="461665"/>
          </a:xfrm>
          <a:prstGeom prst="rect">
            <a:avLst/>
          </a:prstGeom>
          <a:noFill/>
        </p:spPr>
        <p:txBody>
          <a:bodyPr wrap="square" rtlCol="0">
            <a:spAutoFit/>
          </a:bodyPr>
          <a:lstStyle/>
          <a:p>
            <a:r>
              <a:rPr lang="en-GB" sz="2400" dirty="0">
                <a:solidFill>
                  <a:srgbClr val="E87D1E"/>
                </a:solidFill>
              </a:rPr>
              <a:t>Cette </a:t>
            </a:r>
            <a:r>
              <a:rPr lang="fr-FR" sz="2400" dirty="0">
                <a:solidFill>
                  <a:srgbClr val="E87D1E"/>
                </a:solidFill>
              </a:rPr>
              <a:t>ville</a:t>
            </a:r>
            <a:r>
              <a:rPr lang="en-GB" sz="2400" dirty="0">
                <a:solidFill>
                  <a:srgbClr val="E87D1E"/>
                </a:solidFill>
              </a:rPr>
              <a:t> !</a:t>
            </a:r>
            <a:endParaRPr lang="fr-FR" sz="2400" dirty="0">
              <a:solidFill>
                <a:srgbClr val="E87D1E"/>
              </a:solidFill>
            </a:endParaRPr>
          </a:p>
        </p:txBody>
      </p:sp>
      <p:sp>
        <p:nvSpPr>
          <p:cNvPr id="23" name="TextBox 22">
            <a:extLst>
              <a:ext uri="{FF2B5EF4-FFF2-40B4-BE49-F238E27FC236}">
                <a16:creationId xmlns:a16="http://schemas.microsoft.com/office/drawing/2014/main" id="{FD211E8F-9FBD-495C-AC60-06FAF0F25B3A}"/>
              </a:ext>
            </a:extLst>
          </p:cNvPr>
          <p:cNvSpPr txBox="1"/>
          <p:nvPr/>
        </p:nvSpPr>
        <p:spPr>
          <a:xfrm>
            <a:off x="9222217" y="3914592"/>
            <a:ext cx="2999045" cy="461665"/>
          </a:xfrm>
          <a:prstGeom prst="rect">
            <a:avLst/>
          </a:prstGeom>
          <a:noFill/>
        </p:spPr>
        <p:txBody>
          <a:bodyPr wrap="square" rtlCol="0">
            <a:spAutoFit/>
          </a:bodyPr>
          <a:lstStyle/>
          <a:p>
            <a:r>
              <a:rPr lang="fr-FR" sz="2400" dirty="0">
                <a:solidFill>
                  <a:srgbClr val="E87D1E"/>
                </a:solidFill>
              </a:rPr>
              <a:t>Quels</a:t>
            </a:r>
            <a:r>
              <a:rPr lang="en-GB" sz="2400" dirty="0">
                <a:solidFill>
                  <a:srgbClr val="E87D1E"/>
                </a:solidFill>
              </a:rPr>
              <a:t> </a:t>
            </a:r>
            <a:r>
              <a:rPr lang="fr-FR" sz="2400" dirty="0">
                <a:solidFill>
                  <a:srgbClr val="E87D1E"/>
                </a:solidFill>
              </a:rPr>
              <a:t>vêtements</a:t>
            </a:r>
            <a:r>
              <a:rPr lang="en-GB" sz="2400" dirty="0">
                <a:solidFill>
                  <a:srgbClr val="E87D1E"/>
                </a:solidFill>
              </a:rPr>
              <a:t> ?</a:t>
            </a:r>
            <a:endParaRPr lang="fr-FR" sz="2400" dirty="0">
              <a:solidFill>
                <a:srgbClr val="E87D1E"/>
              </a:solidFill>
            </a:endParaRPr>
          </a:p>
        </p:txBody>
      </p:sp>
      <p:sp>
        <p:nvSpPr>
          <p:cNvPr id="24" name="TextBox 23">
            <a:extLst>
              <a:ext uri="{FF2B5EF4-FFF2-40B4-BE49-F238E27FC236}">
                <a16:creationId xmlns:a16="http://schemas.microsoft.com/office/drawing/2014/main" id="{76D38611-C1B9-4D67-A36A-32FD7DFD5FCF}"/>
              </a:ext>
            </a:extLst>
          </p:cNvPr>
          <p:cNvSpPr txBox="1"/>
          <p:nvPr/>
        </p:nvSpPr>
        <p:spPr>
          <a:xfrm>
            <a:off x="9222217" y="4289862"/>
            <a:ext cx="2999045" cy="461665"/>
          </a:xfrm>
          <a:prstGeom prst="rect">
            <a:avLst/>
          </a:prstGeom>
          <a:noFill/>
        </p:spPr>
        <p:txBody>
          <a:bodyPr wrap="square" rtlCol="0">
            <a:spAutoFit/>
          </a:bodyPr>
          <a:lstStyle/>
          <a:p>
            <a:r>
              <a:rPr lang="fr-FR" sz="2400" dirty="0">
                <a:solidFill>
                  <a:srgbClr val="E87D1E"/>
                </a:solidFill>
              </a:rPr>
              <a:t>Ces</a:t>
            </a:r>
            <a:r>
              <a:rPr lang="en-GB" sz="2400" dirty="0">
                <a:solidFill>
                  <a:srgbClr val="E87D1E"/>
                </a:solidFill>
              </a:rPr>
              <a:t> </a:t>
            </a:r>
            <a:r>
              <a:rPr lang="fr-FR" sz="2400" dirty="0">
                <a:solidFill>
                  <a:srgbClr val="E87D1E"/>
                </a:solidFill>
              </a:rPr>
              <a:t>vêtements</a:t>
            </a:r>
            <a:r>
              <a:rPr lang="en-GB" sz="2400" dirty="0">
                <a:solidFill>
                  <a:srgbClr val="E87D1E"/>
                </a:solidFill>
              </a:rPr>
              <a:t> !</a:t>
            </a:r>
            <a:endParaRPr lang="fr-FR" sz="2400" dirty="0">
              <a:solidFill>
                <a:srgbClr val="E87D1E"/>
              </a:solidFill>
            </a:endParaRPr>
          </a:p>
        </p:txBody>
      </p:sp>
      <p:sp>
        <p:nvSpPr>
          <p:cNvPr id="25" name="TextBox 24">
            <a:extLst>
              <a:ext uri="{FF2B5EF4-FFF2-40B4-BE49-F238E27FC236}">
                <a16:creationId xmlns:a16="http://schemas.microsoft.com/office/drawing/2014/main" id="{9255EF1D-92FE-4A01-8220-7657255274BE}"/>
              </a:ext>
            </a:extLst>
          </p:cNvPr>
          <p:cNvSpPr txBox="1"/>
          <p:nvPr/>
        </p:nvSpPr>
        <p:spPr>
          <a:xfrm>
            <a:off x="9222219" y="4665132"/>
            <a:ext cx="2390417" cy="461665"/>
          </a:xfrm>
          <a:prstGeom prst="rect">
            <a:avLst/>
          </a:prstGeom>
          <a:noFill/>
        </p:spPr>
        <p:txBody>
          <a:bodyPr wrap="square" rtlCol="0">
            <a:spAutoFit/>
          </a:bodyPr>
          <a:lstStyle/>
          <a:p>
            <a:r>
              <a:rPr lang="fr-FR" sz="2400" dirty="0">
                <a:solidFill>
                  <a:srgbClr val="E87D1E"/>
                </a:solidFill>
              </a:rPr>
              <a:t>Quel produit ?</a:t>
            </a:r>
          </a:p>
        </p:txBody>
      </p:sp>
      <p:sp>
        <p:nvSpPr>
          <p:cNvPr id="26" name="TextBox 25">
            <a:extLst>
              <a:ext uri="{FF2B5EF4-FFF2-40B4-BE49-F238E27FC236}">
                <a16:creationId xmlns:a16="http://schemas.microsoft.com/office/drawing/2014/main" id="{DB3778AD-AE46-4361-B630-D69923644EBF}"/>
              </a:ext>
            </a:extLst>
          </p:cNvPr>
          <p:cNvSpPr txBox="1"/>
          <p:nvPr/>
        </p:nvSpPr>
        <p:spPr>
          <a:xfrm>
            <a:off x="9222218" y="5040402"/>
            <a:ext cx="2390417" cy="461665"/>
          </a:xfrm>
          <a:prstGeom prst="rect">
            <a:avLst/>
          </a:prstGeom>
          <a:noFill/>
        </p:spPr>
        <p:txBody>
          <a:bodyPr wrap="square" rtlCol="0">
            <a:spAutoFit/>
          </a:bodyPr>
          <a:lstStyle/>
          <a:p>
            <a:r>
              <a:rPr lang="en-GB" sz="2400" dirty="0">
                <a:solidFill>
                  <a:srgbClr val="E87D1E"/>
                </a:solidFill>
              </a:rPr>
              <a:t>Ce </a:t>
            </a:r>
            <a:r>
              <a:rPr lang="fr-FR" sz="2400" dirty="0">
                <a:solidFill>
                  <a:srgbClr val="E87D1E"/>
                </a:solidFill>
              </a:rPr>
              <a:t>produit</a:t>
            </a:r>
            <a:r>
              <a:rPr lang="en-GB" sz="2400" dirty="0">
                <a:solidFill>
                  <a:srgbClr val="E87D1E"/>
                </a:solidFill>
              </a:rPr>
              <a:t> !</a:t>
            </a:r>
            <a:endParaRPr lang="fr-FR" sz="2400" dirty="0">
              <a:solidFill>
                <a:srgbClr val="E87D1E"/>
              </a:solidFill>
            </a:endParaRPr>
          </a:p>
        </p:txBody>
      </p:sp>
      <p:sp>
        <p:nvSpPr>
          <p:cNvPr id="27" name="TextBox 26">
            <a:extLst>
              <a:ext uri="{FF2B5EF4-FFF2-40B4-BE49-F238E27FC236}">
                <a16:creationId xmlns:a16="http://schemas.microsoft.com/office/drawing/2014/main" id="{5800FE64-49EF-42F6-99E9-A4A94FD9FB56}"/>
              </a:ext>
            </a:extLst>
          </p:cNvPr>
          <p:cNvSpPr txBox="1"/>
          <p:nvPr/>
        </p:nvSpPr>
        <p:spPr>
          <a:xfrm>
            <a:off x="9222218" y="5415672"/>
            <a:ext cx="2999044" cy="461665"/>
          </a:xfrm>
          <a:prstGeom prst="rect">
            <a:avLst/>
          </a:prstGeom>
          <a:noFill/>
        </p:spPr>
        <p:txBody>
          <a:bodyPr wrap="square" rtlCol="0">
            <a:spAutoFit/>
          </a:bodyPr>
          <a:lstStyle/>
          <a:p>
            <a:r>
              <a:rPr lang="fr-FR" sz="2400" dirty="0">
                <a:solidFill>
                  <a:srgbClr val="E87D1E"/>
                </a:solidFill>
              </a:rPr>
              <a:t>Quelles affaires ?</a:t>
            </a:r>
          </a:p>
        </p:txBody>
      </p:sp>
      <p:sp>
        <p:nvSpPr>
          <p:cNvPr id="28" name="TextBox 27">
            <a:extLst>
              <a:ext uri="{FF2B5EF4-FFF2-40B4-BE49-F238E27FC236}">
                <a16:creationId xmlns:a16="http://schemas.microsoft.com/office/drawing/2014/main" id="{00DE2243-4FFD-4518-AEB9-D8804C88F467}"/>
              </a:ext>
            </a:extLst>
          </p:cNvPr>
          <p:cNvSpPr txBox="1"/>
          <p:nvPr/>
        </p:nvSpPr>
        <p:spPr>
          <a:xfrm>
            <a:off x="9222217" y="5790940"/>
            <a:ext cx="2390417" cy="461665"/>
          </a:xfrm>
          <a:prstGeom prst="rect">
            <a:avLst/>
          </a:prstGeom>
          <a:noFill/>
        </p:spPr>
        <p:txBody>
          <a:bodyPr wrap="square" rtlCol="0">
            <a:spAutoFit/>
          </a:bodyPr>
          <a:lstStyle/>
          <a:p>
            <a:r>
              <a:rPr lang="fr-FR" sz="2400" dirty="0">
                <a:solidFill>
                  <a:srgbClr val="E87D1E"/>
                </a:solidFill>
              </a:rPr>
              <a:t>Ces affaires !</a:t>
            </a:r>
          </a:p>
        </p:txBody>
      </p:sp>
      <p:sp>
        <p:nvSpPr>
          <p:cNvPr id="29" name="Rounded Rectangle 46">
            <a:extLst>
              <a:ext uri="{FF2B5EF4-FFF2-40B4-BE49-F238E27FC236}">
                <a16:creationId xmlns:a16="http://schemas.microsoft.com/office/drawing/2014/main" id="{2E15DF84-371C-42CB-8F2C-052BF2258502}"/>
              </a:ext>
            </a:extLst>
          </p:cNvPr>
          <p:cNvSpPr/>
          <p:nvPr/>
        </p:nvSpPr>
        <p:spPr>
          <a:xfrm>
            <a:off x="246559" y="2931778"/>
            <a:ext cx="6210686" cy="2141530"/>
          </a:xfrm>
          <a:prstGeom prst="rect">
            <a:avLst/>
          </a:prstGeom>
          <a:solidFill>
            <a:srgbClr val="105076"/>
          </a:solidFill>
          <a:ln>
            <a:solidFill>
              <a:srgbClr val="E87D1E"/>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English, we differentiate between ‘this/that’ but in French, we use ‘</a:t>
            </a:r>
            <a:r>
              <a:rPr kumimoji="0" lang="fr-FR" sz="24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ce</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both meanings!</a:t>
            </a:r>
          </a:p>
        </p:txBody>
      </p:sp>
    </p:spTree>
    <p:extLst>
      <p:ext uri="{BB962C8B-B14F-4D97-AF65-F5344CB8AC3E}">
        <p14:creationId xmlns:p14="http://schemas.microsoft.com/office/powerpoint/2010/main" val="34176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32" presetClass="emph" presetSubtype="0" fill="hold" nodeType="withEffect">
                                  <p:stCondLst>
                                    <p:cond delay="0"/>
                                  </p:stCondLst>
                                  <p:childTnLst>
                                    <p:animRot by="120000">
                                      <p:cBhvr>
                                        <p:cTn id="20" dur="200" fill="hold">
                                          <p:stCondLst>
                                            <p:cond delay="0"/>
                                          </p:stCondLst>
                                        </p:cTn>
                                        <p:tgtEl>
                                          <p:spTgt spid="5126"/>
                                        </p:tgtEl>
                                        <p:attrNameLst>
                                          <p:attrName>r</p:attrName>
                                        </p:attrNameLst>
                                      </p:cBhvr>
                                    </p:animRot>
                                    <p:animRot by="-240000">
                                      <p:cBhvr>
                                        <p:cTn id="21" dur="400" fill="hold">
                                          <p:stCondLst>
                                            <p:cond delay="400"/>
                                          </p:stCondLst>
                                        </p:cTn>
                                        <p:tgtEl>
                                          <p:spTgt spid="5126"/>
                                        </p:tgtEl>
                                        <p:attrNameLst>
                                          <p:attrName>r</p:attrName>
                                        </p:attrNameLst>
                                      </p:cBhvr>
                                    </p:animRot>
                                    <p:animRot by="240000">
                                      <p:cBhvr>
                                        <p:cTn id="22" dur="400" fill="hold">
                                          <p:stCondLst>
                                            <p:cond delay="800"/>
                                          </p:stCondLst>
                                        </p:cTn>
                                        <p:tgtEl>
                                          <p:spTgt spid="5126"/>
                                        </p:tgtEl>
                                        <p:attrNameLst>
                                          <p:attrName>r</p:attrName>
                                        </p:attrNameLst>
                                      </p:cBhvr>
                                    </p:animRot>
                                    <p:animRot by="-240000">
                                      <p:cBhvr>
                                        <p:cTn id="23" dur="400" fill="hold">
                                          <p:stCondLst>
                                            <p:cond delay="1200"/>
                                          </p:stCondLst>
                                        </p:cTn>
                                        <p:tgtEl>
                                          <p:spTgt spid="5126"/>
                                        </p:tgtEl>
                                        <p:attrNameLst>
                                          <p:attrName>r</p:attrName>
                                        </p:attrNameLst>
                                      </p:cBhvr>
                                    </p:animRot>
                                    <p:animRot by="120000">
                                      <p:cBhvr>
                                        <p:cTn id="24" dur="400" fill="hold">
                                          <p:stCondLst>
                                            <p:cond delay="1600"/>
                                          </p:stCondLst>
                                        </p:cTn>
                                        <p:tgtEl>
                                          <p:spTgt spid="512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animBg="1"/>
      <p:bldP spid="15" grpId="0" animBg="1"/>
      <p:bldP spid="16" grpId="0" animBg="1"/>
      <p:bldP spid="20" grpId="0"/>
      <p:bldP spid="21" grpId="0"/>
      <p:bldP spid="22" grpId="0"/>
      <p:bldP spid="23" grpId="0"/>
      <p:bldP spid="24" grpId="0"/>
      <p:bldP spid="25" grpId="0"/>
      <p:bldP spid="26" grpId="0"/>
      <p:bldP spid="27" grpId="0"/>
      <p:bldP spid="28"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Renée parle à </a:t>
            </a:r>
            <a:r>
              <a:rPr lang="fr-FR" sz="3600" b="1" dirty="0">
                <a:solidFill>
                  <a:schemeClr val="bg1"/>
                </a:solidFill>
              </a:rPr>
              <a:t>Élodie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124313"/>
            <a:ext cx="11416255" cy="4454104"/>
          </a:xfrm>
          <a:prstGeom prst="wedgeRectCallout">
            <a:avLst>
              <a:gd name="adj1" fmla="val -6391"/>
              <a:gd name="adj2" fmla="val 56590"/>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nSpc>
                <a:spcPct val="150000"/>
              </a:lnSpc>
            </a:pP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Élodie</a:t>
            </a:r>
            <a:r>
              <a:rPr lang="fr-FR" sz="2400" dirty="0">
                <a:solidFill>
                  <a:schemeClr val="bg1"/>
                </a:solidFill>
                <a:latin typeface="Century Gothic" panose="020F0302020204030204"/>
              </a:rPr>
              <a:t>, q</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uelle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surprise</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 	</a:t>
            </a:r>
            <a:r>
              <a:rPr kumimoji="0" lang="fr-FR" sz="2400" b="0" i="0" u="none" strike="noStrike" kern="1200" cap="none" spc="0" normalizeH="0" dirty="0">
                <a:ln>
                  <a:noFill/>
                </a:ln>
                <a:solidFill>
                  <a:schemeClr val="bg1"/>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 Ta mère dit que tu vas à l'étranger. Quel</a:t>
            </a:r>
          </a:p>
          <a:p>
            <a:pPr>
              <a:lnSpc>
                <a:spcPct val="150000"/>
              </a:lnSpc>
            </a:pPr>
            <a:r>
              <a:rPr lang="fr-FR" sz="2400" dirty="0">
                <a:solidFill>
                  <a:schemeClr val="bg1"/>
                </a:solidFill>
                <a:latin typeface="Century Gothic" panose="020F0302020204030204"/>
              </a:rPr>
              <a:t>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pays</a:t>
            </a:r>
            <a:r>
              <a:rPr lang="fr-FR" sz="2400" dirty="0">
                <a:solidFill>
                  <a:schemeClr val="bg1"/>
                </a:solidFill>
                <a:latin typeface="Century Gothic" panose="020F0302020204030204"/>
              </a:rPr>
              <a:t>       </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veux-tu visiter en premier ? Je pense à l'Allemagne. Tu apprends l'allemand à l'école. Ah non, c'est l'anglais ! Tu peux aller à Londres alors, j’aime cette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ville     </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 Mais fais attention ! Cet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endroit</a:t>
            </a:r>
            <a:r>
              <a:rPr lang="fr-FR" sz="2400" dirty="0">
                <a:solidFill>
                  <a:schemeClr val="bg1"/>
                </a:solidFill>
                <a:latin typeface="Century Gothic" panose="020F0302020204030204"/>
              </a:rPr>
              <a:t>        </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 est beau mais dangereux. Il y a beaucoup de crimes. Ces	</a:t>
            </a:r>
            <a:r>
              <a:rPr kumimoji="0" lang="fr-FR" sz="2400" b="0" i="0" u="none" strike="noStrike" kern="1200" cap="none" spc="0" normalizeH="0" dirty="0">
                <a:ln>
                  <a:noFill/>
                </a:ln>
                <a:solidFill>
                  <a:schemeClr val="bg1"/>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anglais           </a:t>
            </a:r>
            <a:r>
              <a:rPr kumimoji="0" lang="fr-FR" sz="2400" i="0" u="none" strike="noStrike" kern="1200" cap="none" spc="0" normalizeH="0" baseline="0" dirty="0">
                <a:ln>
                  <a:noFill/>
                </a:ln>
                <a:solidFill>
                  <a:schemeClr val="bg1"/>
                </a:solidFill>
                <a:effectLst/>
                <a:uLnTx/>
                <a:uFillTx/>
                <a:latin typeface="Century Gothic" panose="020F0302020204030204"/>
                <a:ea typeface="+mn-ea"/>
                <a:cs typeface="+mn-cs"/>
              </a:rPr>
              <a:t>!</a:t>
            </a:r>
          </a:p>
          <a:p>
            <a:pPr>
              <a:lnSpc>
                <a:spcPct val="150000"/>
              </a:lnSpc>
            </a:pP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J’ai quelque chose* pour toi. Ce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roman</a:t>
            </a:r>
            <a:r>
              <a:rPr lang="fr-FR" sz="2400" dirty="0">
                <a:solidFill>
                  <a:schemeClr val="bg1"/>
                </a:solidFill>
                <a:latin typeface="Century Gothic" panose="020F0302020204030204"/>
              </a:rPr>
              <a:t>         </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parle d’une jeune fille à Londres. C’est utile ! Quels sont tes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projets</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       ? Quelles         </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activités</a:t>
            </a: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 vas-tu faire ?</a:t>
            </a:r>
          </a:p>
        </p:txBody>
      </p:sp>
      <p:pic>
        <p:nvPicPr>
          <p:cNvPr id="9" name="Picture 8">
            <a:extLst>
              <a:ext uri="{FF2B5EF4-FFF2-40B4-BE49-F238E27FC236}">
                <a16:creationId xmlns:a16="http://schemas.microsoft.com/office/drawing/2014/main" id="{8DD8437D-A3D0-4FFD-A50E-0CFB593CA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547" y="4683971"/>
            <a:ext cx="2153712" cy="215371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7C0DA03-21A5-46C5-B74B-53D5798CF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5700" y="4574005"/>
            <a:ext cx="2283995" cy="2283995"/>
          </a:xfrm>
          <a:prstGeom prst="rect">
            <a:avLst/>
          </a:prstGeom>
        </p:spPr>
      </p:pic>
      <p:sp>
        <p:nvSpPr>
          <p:cNvPr id="13" name="TextBox 12">
            <a:extLst>
              <a:ext uri="{FF2B5EF4-FFF2-40B4-BE49-F238E27FC236}">
                <a16:creationId xmlns:a16="http://schemas.microsoft.com/office/drawing/2014/main" id="{67086551-53AF-4DB4-A73C-A2D0BCF2AC5F}"/>
              </a:ext>
            </a:extLst>
          </p:cNvPr>
          <p:cNvSpPr txBox="1"/>
          <p:nvPr/>
        </p:nvSpPr>
        <p:spPr>
          <a:xfrm>
            <a:off x="7929974" y="342086"/>
            <a:ext cx="3688814" cy="461665"/>
          </a:xfrm>
          <a:prstGeom prst="rect">
            <a:avLst/>
          </a:prstGeom>
          <a:noFill/>
        </p:spPr>
        <p:txBody>
          <a:bodyPr wrap="square" rtlCol="0">
            <a:spAutoFit/>
          </a:bodyPr>
          <a:lstStyle/>
          <a:p>
            <a:r>
              <a:rPr lang="fr-FR" sz="2400" dirty="0">
                <a:solidFill>
                  <a:srgbClr val="115076"/>
                </a:solidFill>
              </a:rPr>
              <a:t>Choisis les mots.</a:t>
            </a:r>
          </a:p>
        </p:txBody>
      </p:sp>
      <p:sp>
        <p:nvSpPr>
          <p:cNvPr id="14" name="Rectangle 13">
            <a:extLst>
              <a:ext uri="{FF2B5EF4-FFF2-40B4-BE49-F238E27FC236}">
                <a16:creationId xmlns:a16="http://schemas.microsoft.com/office/drawing/2014/main" id="{3AC71C77-C2CC-4917-AD80-75A521E307E1}"/>
              </a:ext>
            </a:extLst>
          </p:cNvPr>
          <p:cNvSpPr/>
          <p:nvPr/>
        </p:nvSpPr>
        <p:spPr>
          <a:xfrm>
            <a:off x="2286000" y="1261004"/>
            <a:ext cx="2979384" cy="429489"/>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u="sng" dirty="0">
                <a:solidFill>
                  <a:schemeClr val="bg1"/>
                </a:solidFill>
              </a:rPr>
              <a:t>surprise/</a:t>
            </a:r>
            <a:r>
              <a:rPr lang="fr-FR" sz="2400" u="sng" dirty="0">
                <a:solidFill>
                  <a:schemeClr val="bg1"/>
                </a:solidFill>
              </a:rPr>
              <a:t>probl</a:t>
            </a:r>
            <a:r>
              <a:rPr lang="fr-FR" sz="2400" u="sng" dirty="0">
                <a:solidFill>
                  <a:schemeClr val="bg1"/>
                </a:solidFill>
                <a:latin typeface="Century Gothic" panose="020B0502020202020204" pitchFamily="34" charset="0"/>
              </a:rPr>
              <a:t>è</a:t>
            </a:r>
            <a:r>
              <a:rPr lang="fr-FR" sz="2400" u="sng" dirty="0">
                <a:solidFill>
                  <a:schemeClr val="bg1"/>
                </a:solidFill>
              </a:rPr>
              <a:t>me</a:t>
            </a:r>
          </a:p>
        </p:txBody>
      </p:sp>
      <p:sp>
        <p:nvSpPr>
          <p:cNvPr id="15" name="Rectangle 14">
            <a:extLst>
              <a:ext uri="{FF2B5EF4-FFF2-40B4-BE49-F238E27FC236}">
                <a16:creationId xmlns:a16="http://schemas.microsoft.com/office/drawing/2014/main" id="{2D17CFC4-9615-4F72-8156-98850CA462BF}"/>
              </a:ext>
            </a:extLst>
          </p:cNvPr>
          <p:cNvSpPr/>
          <p:nvPr/>
        </p:nvSpPr>
        <p:spPr>
          <a:xfrm>
            <a:off x="301495" y="1831485"/>
            <a:ext cx="1607236" cy="40178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u="sng" dirty="0">
                <a:solidFill>
                  <a:schemeClr val="bg1"/>
                </a:solidFill>
              </a:rPr>
              <a:t>pays/</a:t>
            </a:r>
            <a:r>
              <a:rPr lang="en-GB" sz="2400" u="sng" dirty="0" err="1">
                <a:solidFill>
                  <a:schemeClr val="bg1"/>
                </a:solidFill>
              </a:rPr>
              <a:t>ville</a:t>
            </a:r>
            <a:endParaRPr lang="en-GB" sz="2400" u="sng" dirty="0">
              <a:solidFill>
                <a:schemeClr val="bg1"/>
              </a:solidFill>
            </a:endParaRPr>
          </a:p>
        </p:txBody>
      </p:sp>
      <p:sp>
        <p:nvSpPr>
          <p:cNvPr id="16" name="Rectangle 15">
            <a:extLst>
              <a:ext uri="{FF2B5EF4-FFF2-40B4-BE49-F238E27FC236}">
                <a16:creationId xmlns:a16="http://schemas.microsoft.com/office/drawing/2014/main" id="{3D5251E0-42F9-4C0E-90B6-0F8DCA4F3A72}"/>
              </a:ext>
            </a:extLst>
          </p:cNvPr>
          <p:cNvSpPr/>
          <p:nvPr/>
        </p:nvSpPr>
        <p:spPr>
          <a:xfrm>
            <a:off x="2080762" y="2905580"/>
            <a:ext cx="1419871" cy="429489"/>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u="sng" dirty="0">
                <a:solidFill>
                  <a:schemeClr val="bg1"/>
                </a:solidFill>
              </a:rPr>
              <a:t>lieu/</a:t>
            </a:r>
            <a:r>
              <a:rPr lang="en-GB" sz="2400" u="sng" dirty="0" err="1">
                <a:solidFill>
                  <a:schemeClr val="bg1"/>
                </a:solidFill>
              </a:rPr>
              <a:t>ville</a:t>
            </a:r>
            <a:endParaRPr lang="en-GB" sz="2400" u="sng" dirty="0">
              <a:solidFill>
                <a:schemeClr val="bg1"/>
              </a:solidFill>
            </a:endParaRPr>
          </a:p>
        </p:txBody>
      </p:sp>
      <p:sp>
        <p:nvSpPr>
          <p:cNvPr id="17" name="Rectangle 16">
            <a:extLst>
              <a:ext uri="{FF2B5EF4-FFF2-40B4-BE49-F238E27FC236}">
                <a16:creationId xmlns:a16="http://schemas.microsoft.com/office/drawing/2014/main" id="{2FB979F8-6CF2-478E-B2DB-A249FB244276}"/>
              </a:ext>
            </a:extLst>
          </p:cNvPr>
          <p:cNvSpPr/>
          <p:nvPr/>
        </p:nvSpPr>
        <p:spPr>
          <a:xfrm>
            <a:off x="7176653" y="2914540"/>
            <a:ext cx="2566596" cy="429489"/>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sz="2400" u="sng" dirty="0">
                <a:solidFill>
                  <a:schemeClr val="bg1"/>
                </a:solidFill>
              </a:rPr>
              <a:t>endroit</a:t>
            </a:r>
            <a:r>
              <a:rPr lang="en-GB" sz="2400" u="sng" dirty="0">
                <a:solidFill>
                  <a:schemeClr val="bg1"/>
                </a:solidFill>
              </a:rPr>
              <a:t>/chemin</a:t>
            </a:r>
          </a:p>
        </p:txBody>
      </p:sp>
      <p:sp>
        <p:nvSpPr>
          <p:cNvPr id="18" name="Rectangle 17">
            <a:extLst>
              <a:ext uri="{FF2B5EF4-FFF2-40B4-BE49-F238E27FC236}">
                <a16:creationId xmlns:a16="http://schemas.microsoft.com/office/drawing/2014/main" id="{5F126AC1-144E-43E3-912D-B2E2E42AEC8E}"/>
              </a:ext>
            </a:extLst>
          </p:cNvPr>
          <p:cNvSpPr/>
          <p:nvPr/>
        </p:nvSpPr>
        <p:spPr>
          <a:xfrm>
            <a:off x="7464789" y="3409787"/>
            <a:ext cx="2639751" cy="489213"/>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sz="2400" u="sng" dirty="0">
                <a:solidFill>
                  <a:schemeClr val="bg1"/>
                </a:solidFill>
              </a:rPr>
              <a:t>anglais</a:t>
            </a:r>
            <a:r>
              <a:rPr lang="en-GB" sz="2400" u="sng" dirty="0">
                <a:solidFill>
                  <a:schemeClr val="bg1"/>
                </a:solidFill>
              </a:rPr>
              <a:t>/culture</a:t>
            </a:r>
          </a:p>
        </p:txBody>
      </p:sp>
      <p:sp>
        <p:nvSpPr>
          <p:cNvPr id="19" name="Rectangle 18">
            <a:extLst>
              <a:ext uri="{FF2B5EF4-FFF2-40B4-BE49-F238E27FC236}">
                <a16:creationId xmlns:a16="http://schemas.microsoft.com/office/drawing/2014/main" id="{343BB91F-5E6E-474D-BBF6-19772329A5D9}"/>
              </a:ext>
            </a:extLst>
          </p:cNvPr>
          <p:cNvSpPr/>
          <p:nvPr/>
        </p:nvSpPr>
        <p:spPr>
          <a:xfrm>
            <a:off x="5081191" y="3974655"/>
            <a:ext cx="2410819" cy="45107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u="sng" dirty="0">
                <a:solidFill>
                  <a:schemeClr val="bg1"/>
                </a:solidFill>
              </a:rPr>
              <a:t>roman/</a:t>
            </a:r>
            <a:r>
              <a:rPr lang="en-GB" sz="2400" u="sng" dirty="0" err="1">
                <a:solidFill>
                  <a:schemeClr val="bg1"/>
                </a:solidFill>
              </a:rPr>
              <a:t>histoire</a:t>
            </a:r>
            <a:endParaRPr lang="en-GB" sz="2400" u="sng" dirty="0">
              <a:solidFill>
                <a:schemeClr val="bg1"/>
              </a:solidFill>
            </a:endParaRPr>
          </a:p>
        </p:txBody>
      </p:sp>
      <p:sp>
        <p:nvSpPr>
          <p:cNvPr id="20" name="Rectangle 19">
            <a:extLst>
              <a:ext uri="{FF2B5EF4-FFF2-40B4-BE49-F238E27FC236}">
                <a16:creationId xmlns:a16="http://schemas.microsoft.com/office/drawing/2014/main" id="{31CD1789-AE1D-4F4B-9F61-FB35F58E545E}"/>
              </a:ext>
            </a:extLst>
          </p:cNvPr>
          <p:cNvSpPr/>
          <p:nvPr/>
        </p:nvSpPr>
        <p:spPr>
          <a:xfrm>
            <a:off x="5380389" y="4502263"/>
            <a:ext cx="2153712" cy="489213"/>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sz="2400" u="sng" dirty="0">
                <a:solidFill>
                  <a:schemeClr val="bg1"/>
                </a:solidFill>
              </a:rPr>
              <a:t>idées</a:t>
            </a:r>
            <a:r>
              <a:rPr lang="en-GB" sz="2400" u="sng" dirty="0">
                <a:solidFill>
                  <a:schemeClr val="bg1"/>
                </a:solidFill>
              </a:rPr>
              <a:t>/</a:t>
            </a:r>
            <a:r>
              <a:rPr lang="fr-FR" sz="2400" u="sng" dirty="0">
                <a:solidFill>
                  <a:schemeClr val="bg1"/>
                </a:solidFill>
              </a:rPr>
              <a:t>projets</a:t>
            </a:r>
          </a:p>
        </p:txBody>
      </p:sp>
      <p:sp>
        <p:nvSpPr>
          <p:cNvPr id="21" name="Rectangle 20">
            <a:extLst>
              <a:ext uri="{FF2B5EF4-FFF2-40B4-BE49-F238E27FC236}">
                <a16:creationId xmlns:a16="http://schemas.microsoft.com/office/drawing/2014/main" id="{00E49ECB-5602-4DA8-90C5-577D487E79F4}"/>
              </a:ext>
            </a:extLst>
          </p:cNvPr>
          <p:cNvSpPr/>
          <p:nvPr/>
        </p:nvSpPr>
        <p:spPr>
          <a:xfrm>
            <a:off x="8986119" y="4494102"/>
            <a:ext cx="2153712" cy="489213"/>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sz="2400" u="sng" dirty="0">
                <a:solidFill>
                  <a:schemeClr val="bg1"/>
                </a:solidFill>
              </a:rPr>
              <a:t>activités</a:t>
            </a:r>
            <a:r>
              <a:rPr lang="en-GB" sz="2400" u="sng" dirty="0">
                <a:solidFill>
                  <a:schemeClr val="bg1"/>
                </a:solidFill>
              </a:rPr>
              <a:t>/jeux</a:t>
            </a:r>
          </a:p>
        </p:txBody>
      </p:sp>
      <p:sp>
        <p:nvSpPr>
          <p:cNvPr id="22" name="Rounded Rectangle 46">
            <a:extLst>
              <a:ext uri="{FF2B5EF4-FFF2-40B4-BE49-F238E27FC236}">
                <a16:creationId xmlns:a16="http://schemas.microsoft.com/office/drawing/2014/main" id="{38FEFDF4-C881-47A9-A0F3-5F622BCE4673}"/>
              </a:ext>
            </a:extLst>
          </p:cNvPr>
          <p:cNvSpPr/>
          <p:nvPr/>
        </p:nvSpPr>
        <p:spPr>
          <a:xfrm>
            <a:off x="8103882" y="5764210"/>
            <a:ext cx="3806038" cy="489212"/>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quelque chose </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something</a:t>
            </a:r>
          </a:p>
        </p:txBody>
      </p:sp>
    </p:spTree>
    <p:extLst>
      <p:ext uri="{BB962C8B-B14F-4D97-AF65-F5344CB8AC3E}">
        <p14:creationId xmlns:p14="http://schemas.microsoft.com/office/powerpoint/2010/main" val="343527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ç/c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102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85791" cy="707849"/>
          </a:xfrm>
        </p:spPr>
        <p:txBody>
          <a:bodyPr>
            <a:normAutofit/>
          </a:bodyPr>
          <a:lstStyle/>
          <a:p>
            <a:r>
              <a:rPr lang="fr-FR" sz="3600" b="1" dirty="0">
                <a:solidFill>
                  <a:schemeClr val="bg1"/>
                </a:solidFill>
              </a:rPr>
              <a:t>verbe + de + infinitif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6" name="TextBox 5">
            <a:extLst>
              <a:ext uri="{FF2B5EF4-FFF2-40B4-BE49-F238E27FC236}">
                <a16:creationId xmlns:a16="http://schemas.microsoft.com/office/drawing/2014/main" id="{8494639F-5A1D-42E2-BAD1-2A3B7639C529}"/>
              </a:ext>
            </a:extLst>
          </p:cNvPr>
          <p:cNvSpPr txBox="1"/>
          <p:nvPr/>
        </p:nvSpPr>
        <p:spPr>
          <a:xfrm>
            <a:off x="180000" y="1286100"/>
            <a:ext cx="11198087" cy="461665"/>
          </a:xfrm>
          <a:prstGeom prst="rect">
            <a:avLst/>
          </a:prstGeom>
          <a:noFill/>
        </p:spPr>
        <p:txBody>
          <a:bodyPr wrap="square" rtlCol="0">
            <a:spAutoFit/>
          </a:bodyPr>
          <a:lstStyle/>
          <a:p>
            <a:r>
              <a:rPr lang="en-US" sz="2400" dirty="0">
                <a:solidFill>
                  <a:srgbClr val="115076"/>
                </a:solidFill>
              </a:rPr>
              <a:t>Some verbs in French can be followed by </a:t>
            </a:r>
            <a:r>
              <a:rPr lang="en-US" sz="2400" b="1" dirty="0">
                <a:solidFill>
                  <a:srgbClr val="115076"/>
                </a:solidFill>
              </a:rPr>
              <a:t>de</a:t>
            </a:r>
            <a:r>
              <a:rPr lang="en-US" sz="2400" dirty="0">
                <a:solidFill>
                  <a:srgbClr val="115076"/>
                </a:solidFill>
              </a:rPr>
              <a:t> and an infinitive.</a:t>
            </a:r>
            <a:endParaRPr lang="en-US" sz="2400"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B685648F-6C76-4C95-9BAE-EE5805565319}"/>
              </a:ext>
            </a:extLst>
          </p:cNvPr>
          <p:cNvSpPr txBox="1"/>
          <p:nvPr/>
        </p:nvSpPr>
        <p:spPr>
          <a:xfrm>
            <a:off x="200201" y="1747765"/>
            <a:ext cx="11198087" cy="461665"/>
          </a:xfrm>
          <a:prstGeom prst="rect">
            <a:avLst/>
          </a:prstGeom>
          <a:noFill/>
        </p:spPr>
        <p:txBody>
          <a:bodyPr wrap="square" rtlCol="0">
            <a:spAutoFit/>
          </a:bodyPr>
          <a:lstStyle/>
          <a:p>
            <a:r>
              <a:rPr lang="en-US" sz="2400" dirty="0">
                <a:solidFill>
                  <a:srgbClr val="115076"/>
                </a:solidFill>
              </a:rPr>
              <a:t>Usually, </a:t>
            </a:r>
            <a:r>
              <a:rPr lang="en-US" sz="2400" b="1" dirty="0">
                <a:solidFill>
                  <a:srgbClr val="115076"/>
                </a:solidFill>
              </a:rPr>
              <a:t>de</a:t>
            </a:r>
            <a:r>
              <a:rPr lang="en-US" sz="2400" dirty="0">
                <a:solidFill>
                  <a:srgbClr val="115076"/>
                </a:solidFill>
              </a:rPr>
              <a:t> is translated as ‘to’.</a:t>
            </a:r>
            <a:endParaRPr lang="en-US"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D01CEFDB-9B45-496B-A97A-ECE8D5BCEA6B}"/>
              </a:ext>
            </a:extLst>
          </p:cNvPr>
          <p:cNvSpPr txBox="1"/>
          <p:nvPr/>
        </p:nvSpPr>
        <p:spPr>
          <a:xfrm>
            <a:off x="200201" y="2209428"/>
            <a:ext cx="5599043" cy="461665"/>
          </a:xfrm>
          <a:prstGeom prst="rect">
            <a:avLst/>
          </a:prstGeom>
          <a:noFill/>
        </p:spPr>
        <p:txBody>
          <a:bodyPr wrap="square" rtlCol="0">
            <a:spAutoFit/>
          </a:bodyPr>
          <a:lstStyle/>
          <a:p>
            <a:r>
              <a:rPr lang="fr-FR" sz="2400" dirty="0">
                <a:solidFill>
                  <a:srgbClr val="E87D1E"/>
                </a:solidFill>
              </a:rPr>
              <a:t>e.g. Je choisis </a:t>
            </a:r>
            <a:r>
              <a:rPr lang="fr-FR" sz="2400" b="1" dirty="0">
                <a:solidFill>
                  <a:srgbClr val="104F75"/>
                </a:solidFill>
              </a:rPr>
              <a:t>de</a:t>
            </a:r>
            <a:r>
              <a:rPr lang="fr-FR" sz="2400" dirty="0">
                <a:solidFill>
                  <a:srgbClr val="E87D1E"/>
                </a:solidFill>
              </a:rPr>
              <a:t> travailler dur.</a:t>
            </a:r>
            <a:endParaRPr lang="fr-FR" sz="2400" dirty="0">
              <a:solidFill>
                <a:srgbClr val="E87D1E"/>
              </a:solidFill>
              <a:latin typeface="Century Gothic" panose="020B0502020202020204" pitchFamily="34" charset="0"/>
            </a:endParaRPr>
          </a:p>
        </p:txBody>
      </p:sp>
      <p:sp>
        <p:nvSpPr>
          <p:cNvPr id="11" name="TextBox 10">
            <a:extLst>
              <a:ext uri="{FF2B5EF4-FFF2-40B4-BE49-F238E27FC236}">
                <a16:creationId xmlns:a16="http://schemas.microsoft.com/office/drawing/2014/main" id="{72FFD293-29AB-4479-93AD-B1D1001AE545}"/>
              </a:ext>
            </a:extLst>
          </p:cNvPr>
          <p:cNvSpPr txBox="1"/>
          <p:nvPr/>
        </p:nvSpPr>
        <p:spPr>
          <a:xfrm>
            <a:off x="6554617" y="2209428"/>
            <a:ext cx="5400000" cy="461665"/>
          </a:xfrm>
          <a:prstGeom prst="rect">
            <a:avLst/>
          </a:prstGeom>
          <a:noFill/>
        </p:spPr>
        <p:txBody>
          <a:bodyPr wrap="square" rtlCol="0">
            <a:spAutoFit/>
          </a:bodyPr>
          <a:lstStyle/>
          <a:p>
            <a:r>
              <a:rPr lang="en-US" sz="2400" i="1" dirty="0">
                <a:solidFill>
                  <a:srgbClr val="E87D1E"/>
                </a:solidFill>
              </a:rPr>
              <a:t>I choose </a:t>
            </a:r>
            <a:r>
              <a:rPr lang="en-US" sz="2400" b="1" i="1" dirty="0">
                <a:solidFill>
                  <a:srgbClr val="115076"/>
                </a:solidFill>
              </a:rPr>
              <a:t>to</a:t>
            </a:r>
            <a:r>
              <a:rPr lang="en-US" sz="2400" i="1" dirty="0">
                <a:solidFill>
                  <a:srgbClr val="E87D1E"/>
                </a:solidFill>
              </a:rPr>
              <a:t> work hard.</a:t>
            </a:r>
            <a:endParaRPr lang="en-US" sz="2400" i="1" dirty="0">
              <a:solidFill>
                <a:srgbClr val="E87D1E"/>
              </a:solidFill>
              <a:latin typeface="Century Gothic" panose="020B0502020202020204" pitchFamily="34" charset="0"/>
            </a:endParaRPr>
          </a:p>
        </p:txBody>
      </p:sp>
      <p:sp>
        <p:nvSpPr>
          <p:cNvPr id="12" name="TextBox 11">
            <a:extLst>
              <a:ext uri="{FF2B5EF4-FFF2-40B4-BE49-F238E27FC236}">
                <a16:creationId xmlns:a16="http://schemas.microsoft.com/office/drawing/2014/main" id="{73918FB3-A95F-4144-9281-7C9E6071F5EF}"/>
              </a:ext>
            </a:extLst>
          </p:cNvPr>
          <p:cNvSpPr txBox="1"/>
          <p:nvPr/>
        </p:nvSpPr>
        <p:spPr>
          <a:xfrm>
            <a:off x="200201" y="4461692"/>
            <a:ext cx="11198087" cy="461665"/>
          </a:xfrm>
          <a:prstGeom prst="rect">
            <a:avLst/>
          </a:prstGeom>
          <a:noFill/>
        </p:spPr>
        <p:txBody>
          <a:bodyPr wrap="square" rtlCol="0">
            <a:spAutoFit/>
          </a:bodyPr>
          <a:lstStyle/>
          <a:p>
            <a:r>
              <a:rPr lang="en-US" sz="2400" dirty="0">
                <a:solidFill>
                  <a:srgbClr val="115076"/>
                </a:solidFill>
              </a:rPr>
              <a:t>Sometimes verbs are followed by person, then </a:t>
            </a:r>
            <a:r>
              <a:rPr lang="en-US" sz="2400" b="1" dirty="0">
                <a:solidFill>
                  <a:srgbClr val="115076"/>
                </a:solidFill>
              </a:rPr>
              <a:t>de</a:t>
            </a:r>
            <a:r>
              <a:rPr lang="en-US" sz="2400" dirty="0">
                <a:solidFill>
                  <a:srgbClr val="115076"/>
                </a:solidFill>
              </a:rPr>
              <a:t> and an infinitive. </a:t>
            </a:r>
            <a:endParaRPr lang="en-US" sz="2400" dirty="0">
              <a:solidFill>
                <a:srgbClr val="115076"/>
              </a:solidFill>
              <a:latin typeface="Century Gothic" panose="020B0502020202020204" pitchFamily="34" charset="0"/>
            </a:endParaRPr>
          </a:p>
        </p:txBody>
      </p:sp>
      <p:sp>
        <p:nvSpPr>
          <p:cNvPr id="13" name="TextBox 12">
            <a:extLst>
              <a:ext uri="{FF2B5EF4-FFF2-40B4-BE49-F238E27FC236}">
                <a16:creationId xmlns:a16="http://schemas.microsoft.com/office/drawing/2014/main" id="{A83206B1-CA40-495F-BC31-D75E6DF353D4}"/>
              </a:ext>
            </a:extLst>
          </p:cNvPr>
          <p:cNvSpPr txBox="1"/>
          <p:nvPr/>
        </p:nvSpPr>
        <p:spPr>
          <a:xfrm>
            <a:off x="179999" y="4924420"/>
            <a:ext cx="6137673" cy="461665"/>
          </a:xfrm>
          <a:prstGeom prst="rect">
            <a:avLst/>
          </a:prstGeom>
          <a:noFill/>
        </p:spPr>
        <p:txBody>
          <a:bodyPr wrap="square" rtlCol="0">
            <a:spAutoFit/>
          </a:bodyPr>
          <a:lstStyle/>
          <a:p>
            <a:r>
              <a:rPr lang="fr-FR" sz="2400" dirty="0">
                <a:solidFill>
                  <a:srgbClr val="E87D1E"/>
                </a:solidFill>
              </a:rPr>
              <a:t>e.g. J’empêche les enfants </a:t>
            </a:r>
            <a:r>
              <a:rPr lang="fr-FR" sz="2400" b="1" dirty="0">
                <a:solidFill>
                  <a:srgbClr val="115076"/>
                </a:solidFill>
              </a:rPr>
              <a:t>de</a:t>
            </a:r>
            <a:r>
              <a:rPr lang="fr-FR" sz="2400" dirty="0">
                <a:solidFill>
                  <a:srgbClr val="E87D1E"/>
                </a:solidFill>
              </a:rPr>
              <a:t> tomber.</a:t>
            </a:r>
            <a:endParaRPr lang="fr-FR" sz="2400" dirty="0">
              <a:solidFill>
                <a:srgbClr val="E87D1E"/>
              </a:solidFill>
              <a:latin typeface="Century Gothic" panose="020B0502020202020204" pitchFamily="34" charset="0"/>
            </a:endParaRPr>
          </a:p>
        </p:txBody>
      </p:sp>
      <p:sp>
        <p:nvSpPr>
          <p:cNvPr id="14" name="TextBox 13">
            <a:extLst>
              <a:ext uri="{FF2B5EF4-FFF2-40B4-BE49-F238E27FC236}">
                <a16:creationId xmlns:a16="http://schemas.microsoft.com/office/drawing/2014/main" id="{973C3413-050D-4CCF-8DF1-3C88E8DB9B26}"/>
              </a:ext>
            </a:extLst>
          </p:cNvPr>
          <p:cNvSpPr txBox="1"/>
          <p:nvPr/>
        </p:nvSpPr>
        <p:spPr>
          <a:xfrm>
            <a:off x="6534415" y="4924419"/>
            <a:ext cx="5400000" cy="461665"/>
          </a:xfrm>
          <a:prstGeom prst="rect">
            <a:avLst/>
          </a:prstGeom>
          <a:noFill/>
        </p:spPr>
        <p:txBody>
          <a:bodyPr wrap="square" rtlCol="0">
            <a:spAutoFit/>
          </a:bodyPr>
          <a:lstStyle/>
          <a:p>
            <a:r>
              <a:rPr lang="en-US" sz="2400" i="1" dirty="0">
                <a:solidFill>
                  <a:srgbClr val="E87D1E"/>
                </a:solidFill>
              </a:rPr>
              <a:t>I prevent the children </a:t>
            </a:r>
            <a:r>
              <a:rPr lang="en-US" sz="2400" b="1" i="1" dirty="0">
                <a:solidFill>
                  <a:srgbClr val="115076"/>
                </a:solidFill>
              </a:rPr>
              <a:t>from</a:t>
            </a:r>
            <a:r>
              <a:rPr lang="en-US" sz="2400" i="1" dirty="0">
                <a:solidFill>
                  <a:srgbClr val="E87D1E"/>
                </a:solidFill>
              </a:rPr>
              <a:t> falling.</a:t>
            </a:r>
            <a:endParaRPr lang="en-US" sz="2400" i="1" dirty="0">
              <a:solidFill>
                <a:srgbClr val="E87D1E"/>
              </a:solidFill>
              <a:latin typeface="Century Gothic" panose="020B0502020202020204" pitchFamily="34" charset="0"/>
            </a:endParaRPr>
          </a:p>
        </p:txBody>
      </p:sp>
      <p:sp>
        <p:nvSpPr>
          <p:cNvPr id="2" name="Speech Bubble: Rectangle 1">
            <a:extLst>
              <a:ext uri="{FF2B5EF4-FFF2-40B4-BE49-F238E27FC236}">
                <a16:creationId xmlns:a16="http://schemas.microsoft.com/office/drawing/2014/main" id="{A32257D6-3732-4A20-8D20-00934FBA9BCF}"/>
              </a:ext>
            </a:extLst>
          </p:cNvPr>
          <p:cNvSpPr/>
          <p:nvPr/>
        </p:nvSpPr>
        <p:spPr>
          <a:xfrm>
            <a:off x="9254617" y="4000555"/>
            <a:ext cx="2510669" cy="900545"/>
          </a:xfrm>
          <a:prstGeom prst="wedgeRectCallout">
            <a:avLst>
              <a:gd name="adj1" fmla="val -9797"/>
              <a:gd name="adj2" fmla="val 65577"/>
            </a:avLst>
          </a:prstGeom>
          <a:solidFill>
            <a:srgbClr val="115076"/>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a:t>
            </a:r>
            <a:r>
              <a:rPr lang="en-GB" sz="2000" dirty="0"/>
              <a:t> is not always translated as ‘to’</a:t>
            </a:r>
          </a:p>
        </p:txBody>
      </p:sp>
      <p:sp>
        <p:nvSpPr>
          <p:cNvPr id="15" name="TextBox 14">
            <a:extLst>
              <a:ext uri="{FF2B5EF4-FFF2-40B4-BE49-F238E27FC236}">
                <a16:creationId xmlns:a16="http://schemas.microsoft.com/office/drawing/2014/main" id="{233F7706-ECD5-4BCC-BE93-5AE4B2716919}"/>
              </a:ext>
            </a:extLst>
          </p:cNvPr>
          <p:cNvSpPr txBox="1"/>
          <p:nvPr/>
        </p:nvSpPr>
        <p:spPr>
          <a:xfrm>
            <a:off x="179999" y="5427278"/>
            <a:ext cx="11198087" cy="830997"/>
          </a:xfrm>
          <a:prstGeom prst="rect">
            <a:avLst/>
          </a:prstGeom>
          <a:noFill/>
        </p:spPr>
        <p:txBody>
          <a:bodyPr wrap="square" rtlCol="0">
            <a:spAutoFit/>
          </a:bodyPr>
          <a:lstStyle/>
          <a:p>
            <a:r>
              <a:rPr lang="en-US" sz="2400" dirty="0">
                <a:solidFill>
                  <a:srgbClr val="115076"/>
                </a:solidFill>
              </a:rPr>
              <a:t>You already know some verbs that can be followed by </a:t>
            </a:r>
            <a:r>
              <a:rPr lang="en-US" sz="2400" b="1" dirty="0">
                <a:solidFill>
                  <a:srgbClr val="115076"/>
                </a:solidFill>
              </a:rPr>
              <a:t>de</a:t>
            </a:r>
          </a:p>
          <a:p>
            <a:r>
              <a:rPr lang="fr-FR" sz="2400" dirty="0">
                <a:solidFill>
                  <a:srgbClr val="E87D1E"/>
                </a:solidFill>
                <a:latin typeface="Century Gothic" panose="020B0502020202020204" pitchFamily="34" charset="0"/>
              </a:rPr>
              <a:t>e.g. choisir</a:t>
            </a:r>
            <a:r>
              <a:rPr lang="fr-FR" sz="2400" dirty="0">
                <a:solidFill>
                  <a:srgbClr val="E87D1E"/>
                </a:solidFill>
              </a:rPr>
              <a:t>, demander, dire, empêcher, finir, parler, proposer</a:t>
            </a:r>
            <a:endParaRPr lang="fr-FR" sz="2400" dirty="0">
              <a:solidFill>
                <a:srgbClr val="E87D1E"/>
              </a:solidFill>
              <a:latin typeface="Century Gothic" panose="020B0502020202020204" pitchFamily="34" charset="0"/>
            </a:endParaRPr>
          </a:p>
        </p:txBody>
      </p:sp>
      <p:sp>
        <p:nvSpPr>
          <p:cNvPr id="16" name="TextBox 15">
            <a:extLst>
              <a:ext uri="{FF2B5EF4-FFF2-40B4-BE49-F238E27FC236}">
                <a16:creationId xmlns:a16="http://schemas.microsoft.com/office/drawing/2014/main" id="{5B75FDDF-334E-4036-B178-EF53E7DB3185}"/>
              </a:ext>
            </a:extLst>
          </p:cNvPr>
          <p:cNvSpPr txBox="1"/>
          <p:nvPr/>
        </p:nvSpPr>
        <p:spPr>
          <a:xfrm>
            <a:off x="179999" y="2751472"/>
            <a:ext cx="11991799" cy="830997"/>
          </a:xfrm>
          <a:prstGeom prst="rect">
            <a:avLst/>
          </a:prstGeom>
          <a:noFill/>
        </p:spPr>
        <p:txBody>
          <a:bodyPr wrap="square" rtlCol="0">
            <a:spAutoFit/>
          </a:bodyPr>
          <a:lstStyle/>
          <a:p>
            <a:r>
              <a:rPr lang="en-US" sz="2400" dirty="0">
                <a:solidFill>
                  <a:srgbClr val="115076"/>
                </a:solidFill>
              </a:rPr>
              <a:t>Sometimes you can put </a:t>
            </a:r>
            <a:r>
              <a:rPr lang="en-US" sz="2400" b="1" dirty="0">
                <a:solidFill>
                  <a:srgbClr val="115076"/>
                </a:solidFill>
              </a:rPr>
              <a:t>à</a:t>
            </a:r>
            <a:r>
              <a:rPr lang="en-US" sz="2400" dirty="0">
                <a:solidFill>
                  <a:srgbClr val="115076"/>
                </a:solidFill>
              </a:rPr>
              <a:t> then add a person’s name or noun relating to a person, then </a:t>
            </a:r>
            <a:r>
              <a:rPr lang="en-US" sz="2400" b="1" dirty="0">
                <a:solidFill>
                  <a:srgbClr val="115076"/>
                </a:solidFill>
              </a:rPr>
              <a:t>de</a:t>
            </a:r>
            <a:r>
              <a:rPr lang="en-US" sz="2400" dirty="0">
                <a:solidFill>
                  <a:srgbClr val="115076"/>
                </a:solidFill>
              </a:rPr>
              <a:t> and an infinitive. </a:t>
            </a:r>
            <a:endParaRPr lang="en-US" sz="2400" dirty="0">
              <a:solidFill>
                <a:srgbClr val="115076"/>
              </a:solidFill>
              <a:latin typeface="Century Gothic" panose="020B0502020202020204" pitchFamily="34" charset="0"/>
            </a:endParaRPr>
          </a:p>
        </p:txBody>
      </p:sp>
      <p:sp>
        <p:nvSpPr>
          <p:cNvPr id="17" name="TextBox 16">
            <a:extLst>
              <a:ext uri="{FF2B5EF4-FFF2-40B4-BE49-F238E27FC236}">
                <a16:creationId xmlns:a16="http://schemas.microsoft.com/office/drawing/2014/main" id="{133B72FE-C464-44FE-9FE7-3D7519EC85E5}"/>
              </a:ext>
            </a:extLst>
          </p:cNvPr>
          <p:cNvSpPr txBox="1"/>
          <p:nvPr/>
        </p:nvSpPr>
        <p:spPr>
          <a:xfrm>
            <a:off x="159799" y="3538891"/>
            <a:ext cx="5916000" cy="830997"/>
          </a:xfrm>
          <a:prstGeom prst="rect">
            <a:avLst/>
          </a:prstGeom>
          <a:noFill/>
        </p:spPr>
        <p:txBody>
          <a:bodyPr wrap="square" rtlCol="0">
            <a:spAutoFit/>
          </a:bodyPr>
          <a:lstStyle/>
          <a:p>
            <a:r>
              <a:rPr lang="fr-FR" sz="2400" dirty="0">
                <a:solidFill>
                  <a:srgbClr val="E87D1E"/>
                </a:solidFill>
              </a:rPr>
              <a:t>e.g. Je demande </a:t>
            </a:r>
            <a:r>
              <a:rPr lang="fr-FR" sz="2400" b="1" dirty="0">
                <a:solidFill>
                  <a:srgbClr val="115076"/>
                </a:solidFill>
              </a:rPr>
              <a:t>à</a:t>
            </a:r>
            <a:r>
              <a:rPr lang="fr-FR" sz="2400" dirty="0">
                <a:solidFill>
                  <a:srgbClr val="E87D1E"/>
                </a:solidFill>
              </a:rPr>
              <a:t> mon p</a:t>
            </a:r>
            <a:r>
              <a:rPr lang="fr-FR" sz="2400" dirty="0">
                <a:solidFill>
                  <a:srgbClr val="E87D1E"/>
                </a:solidFill>
                <a:latin typeface="Century Gothic" panose="020B0502020202020204" pitchFamily="34" charset="0"/>
              </a:rPr>
              <a:t>è</a:t>
            </a:r>
            <a:r>
              <a:rPr lang="fr-FR" sz="2400" dirty="0">
                <a:solidFill>
                  <a:srgbClr val="E87D1E"/>
                </a:solidFill>
              </a:rPr>
              <a:t>re </a:t>
            </a:r>
            <a:r>
              <a:rPr lang="fr-FR" sz="2400" b="1" dirty="0">
                <a:solidFill>
                  <a:srgbClr val="115076"/>
                </a:solidFill>
              </a:rPr>
              <a:t>de</a:t>
            </a:r>
            <a:r>
              <a:rPr lang="fr-FR" sz="2400" dirty="0">
                <a:solidFill>
                  <a:srgbClr val="E87D1E"/>
                </a:solidFill>
              </a:rPr>
              <a:t> fermer la porte.</a:t>
            </a:r>
            <a:endParaRPr lang="fr-FR" sz="2400" dirty="0">
              <a:solidFill>
                <a:srgbClr val="E87D1E"/>
              </a:solidFill>
              <a:latin typeface="Century Gothic" panose="020B0502020202020204" pitchFamily="34" charset="0"/>
            </a:endParaRPr>
          </a:p>
        </p:txBody>
      </p:sp>
      <p:sp>
        <p:nvSpPr>
          <p:cNvPr id="18" name="TextBox 17">
            <a:extLst>
              <a:ext uri="{FF2B5EF4-FFF2-40B4-BE49-F238E27FC236}">
                <a16:creationId xmlns:a16="http://schemas.microsoft.com/office/drawing/2014/main" id="{6C8CE612-ABE1-4E31-BFA2-F97F229FA570}"/>
              </a:ext>
            </a:extLst>
          </p:cNvPr>
          <p:cNvSpPr txBox="1"/>
          <p:nvPr/>
        </p:nvSpPr>
        <p:spPr>
          <a:xfrm>
            <a:off x="6514214" y="3538890"/>
            <a:ext cx="4884074" cy="461665"/>
          </a:xfrm>
          <a:prstGeom prst="rect">
            <a:avLst/>
          </a:prstGeom>
          <a:noFill/>
        </p:spPr>
        <p:txBody>
          <a:bodyPr wrap="square" rtlCol="0">
            <a:spAutoFit/>
          </a:bodyPr>
          <a:lstStyle/>
          <a:p>
            <a:r>
              <a:rPr lang="en-US" sz="2400" i="1" dirty="0">
                <a:solidFill>
                  <a:srgbClr val="E87D1E"/>
                </a:solidFill>
              </a:rPr>
              <a:t>I ask my dad </a:t>
            </a:r>
            <a:r>
              <a:rPr lang="en-US" sz="2400" b="1" i="1" dirty="0">
                <a:solidFill>
                  <a:srgbClr val="115076"/>
                </a:solidFill>
              </a:rPr>
              <a:t>to</a:t>
            </a:r>
            <a:r>
              <a:rPr lang="en-US" sz="2400" i="1" dirty="0">
                <a:solidFill>
                  <a:srgbClr val="E87D1E"/>
                </a:solidFill>
              </a:rPr>
              <a:t> close the door.</a:t>
            </a:r>
            <a:endParaRPr lang="en-US" sz="2400" i="1" dirty="0">
              <a:solidFill>
                <a:srgbClr val="E87D1E"/>
              </a:solidFill>
              <a:latin typeface="Century Gothic" panose="020B0502020202020204" pitchFamily="34" charset="0"/>
            </a:endParaRPr>
          </a:p>
        </p:txBody>
      </p:sp>
    </p:spTree>
    <p:extLst>
      <p:ext uri="{BB962C8B-B14F-4D97-AF65-F5344CB8AC3E}">
        <p14:creationId xmlns:p14="http://schemas.microsoft.com/office/powerpoint/2010/main" val="428264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2" grpId="0" animBg="1"/>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Verbes</a:t>
            </a:r>
            <a:r>
              <a:rPr lang="en-GB" sz="3600" b="1" dirty="0">
                <a:solidFill>
                  <a:schemeClr val="bg1"/>
                </a:solidFill>
              </a:rPr>
              <a:t> avec </a:t>
            </a:r>
            <a:r>
              <a:rPr lang="fr-FR" sz="3600" b="1" dirty="0">
                <a:solidFill>
                  <a:schemeClr val="bg1"/>
                </a:solidFill>
                <a:latin typeface="Century Gothic" panose="020F0302020204030204"/>
              </a:rPr>
              <a:t>à/de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159990" y="1222271"/>
            <a:ext cx="3982520" cy="461665"/>
          </a:xfrm>
          <a:prstGeom prst="rect">
            <a:avLst/>
          </a:prstGeom>
          <a:noFill/>
        </p:spPr>
        <p:txBody>
          <a:bodyPr wrap="square" rtlCol="0">
            <a:spAutoFit/>
          </a:bodyPr>
          <a:lstStyle/>
          <a:p>
            <a:pPr>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Choisis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verbe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lang="en-US" sz="2400" b="1" dirty="0"/>
          </a:p>
        </p:txBody>
      </p:sp>
      <p:sp>
        <p:nvSpPr>
          <p:cNvPr id="29" name="Action Button: Custom 16">
            <a:hlinkClick r:id="" action="ppaction://noaction" highlightClick="1">
              <a:snd r:embed="rId4" name="1 beep apprendre italien.wav"/>
            </a:hlinkClick>
            <a:extLst>
              <a:ext uri="{FF2B5EF4-FFF2-40B4-BE49-F238E27FC236}">
                <a16:creationId xmlns:a16="http://schemas.microsoft.com/office/drawing/2014/main" id="{00B3E4C1-DFF4-46C3-8013-784275E7AA6B}"/>
              </a:ext>
            </a:extLst>
          </p:cNvPr>
          <p:cNvSpPr/>
          <p:nvPr/>
        </p:nvSpPr>
        <p:spPr>
          <a:xfrm>
            <a:off x="447150" y="18874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 beep faire le menage.wav"/>
            </a:hlinkClick>
            <a:extLst>
              <a:ext uri="{FF2B5EF4-FFF2-40B4-BE49-F238E27FC236}">
                <a16:creationId xmlns:a16="http://schemas.microsoft.com/office/drawing/2014/main" id="{5B92A95F-523A-4E36-B65E-94DAE9FBB368}"/>
              </a:ext>
            </a:extLst>
          </p:cNvPr>
          <p:cNvSpPr/>
          <p:nvPr/>
        </p:nvSpPr>
        <p:spPr>
          <a:xfrm>
            <a:off x="447150" y="24362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 beep manger avec ma famille.wav"/>
            </a:hlinkClick>
            <a:extLst>
              <a:ext uri="{FF2B5EF4-FFF2-40B4-BE49-F238E27FC236}">
                <a16:creationId xmlns:a16="http://schemas.microsoft.com/office/drawing/2014/main" id="{D4B491BE-DEE1-4BAB-B62E-08BEC8F84C2F}"/>
              </a:ext>
            </a:extLst>
          </p:cNvPr>
          <p:cNvSpPr/>
          <p:nvPr/>
        </p:nvSpPr>
        <p:spPr>
          <a:xfrm>
            <a:off x="447150" y="29850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 beep attend de sortir.wav"/>
            </a:hlinkClick>
            <a:extLst>
              <a:ext uri="{FF2B5EF4-FFF2-40B4-BE49-F238E27FC236}">
                <a16:creationId xmlns:a16="http://schemas.microsoft.com/office/drawing/2014/main" id="{7C5D1C98-B338-48C7-A0D6-9CC93C596CA9}"/>
              </a:ext>
            </a:extLst>
          </p:cNvPr>
          <p:cNvSpPr/>
          <p:nvPr/>
        </p:nvSpPr>
        <p:spPr>
          <a:xfrm>
            <a:off x="447150" y="353385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 beep jouer au foot.wav"/>
            </a:hlinkClick>
            <a:extLst>
              <a:ext uri="{FF2B5EF4-FFF2-40B4-BE49-F238E27FC236}">
                <a16:creationId xmlns:a16="http://schemas.microsoft.com/office/drawing/2014/main" id="{735F5EA0-D015-4C01-9444-94092DE5E112}"/>
              </a:ext>
            </a:extLst>
          </p:cNvPr>
          <p:cNvSpPr/>
          <p:nvPr/>
        </p:nvSpPr>
        <p:spPr>
          <a:xfrm>
            <a:off x="447150" y="40826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6 beep une histoire.wav"/>
            </a:hlinkClick>
            <a:extLst>
              <a:ext uri="{FF2B5EF4-FFF2-40B4-BE49-F238E27FC236}">
                <a16:creationId xmlns:a16="http://schemas.microsoft.com/office/drawing/2014/main" id="{C85FFF45-DBEA-4B31-808F-B9B100F63A1A}"/>
              </a:ext>
            </a:extLst>
          </p:cNvPr>
          <p:cNvSpPr/>
          <p:nvPr/>
        </p:nvSpPr>
        <p:spPr>
          <a:xfrm>
            <a:off x="447150" y="46314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7 beep gerer l'equipe.wav"/>
            </a:hlinkClick>
            <a:extLst>
              <a:ext uri="{FF2B5EF4-FFF2-40B4-BE49-F238E27FC236}">
                <a16:creationId xmlns:a16="http://schemas.microsoft.com/office/drawing/2014/main" id="{C30A216B-AEBB-4E5C-9D72-F3186157431E}"/>
              </a:ext>
            </a:extLst>
          </p:cNvPr>
          <p:cNvSpPr/>
          <p:nvPr/>
        </p:nvSpPr>
        <p:spPr>
          <a:xfrm>
            <a:off x="447150" y="51802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 beep visiter les musees.wav"/>
            </a:hlinkClick>
            <a:extLst>
              <a:ext uri="{FF2B5EF4-FFF2-40B4-BE49-F238E27FC236}">
                <a16:creationId xmlns:a16="http://schemas.microsoft.com/office/drawing/2014/main" id="{B283615F-33BB-4FCE-934D-0B85B4100205}"/>
              </a:ext>
            </a:extLst>
          </p:cNvPr>
          <p:cNvSpPr/>
          <p:nvPr/>
        </p:nvSpPr>
        <p:spPr>
          <a:xfrm>
            <a:off x="447150" y="57290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TextBox 35">
            <a:extLst>
              <a:ext uri="{FF2B5EF4-FFF2-40B4-BE49-F238E27FC236}">
                <a16:creationId xmlns:a16="http://schemas.microsoft.com/office/drawing/2014/main" id="{B919D5E6-E0F8-4E40-B900-BF6F595E0AE4}"/>
              </a:ext>
            </a:extLst>
          </p:cNvPr>
          <p:cNvSpPr txBox="1"/>
          <p:nvPr/>
        </p:nvSpPr>
        <p:spPr>
          <a:xfrm>
            <a:off x="843150" y="1865212"/>
            <a:ext cx="3629459" cy="461665"/>
          </a:xfrm>
          <a:prstGeom prst="rect">
            <a:avLst/>
          </a:prstGeom>
          <a:noFill/>
        </p:spPr>
        <p:txBody>
          <a:bodyPr wrap="square" rtlCol="0">
            <a:spAutoFit/>
          </a:bodyPr>
          <a:lstStyle/>
          <a:p>
            <a:pPr>
              <a:defRPr/>
            </a:pPr>
            <a:r>
              <a:rPr lang="fr-FR" sz="2400" dirty="0">
                <a:solidFill>
                  <a:srgbClr val="115076"/>
                </a:solidFill>
                <a:latin typeface="Century Gothic" panose="020F0302020204030204"/>
              </a:rPr>
              <a:t>c</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ommence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/propose</a:t>
            </a:r>
            <a:endParaRPr lang="en-US" sz="2400" b="1" dirty="0"/>
          </a:p>
        </p:txBody>
      </p:sp>
      <p:sp>
        <p:nvSpPr>
          <p:cNvPr id="37" name="TextBox 36">
            <a:extLst>
              <a:ext uri="{FF2B5EF4-FFF2-40B4-BE49-F238E27FC236}">
                <a16:creationId xmlns:a16="http://schemas.microsoft.com/office/drawing/2014/main" id="{4733D0F3-89BF-497E-984B-A0175D85EEED}"/>
              </a:ext>
            </a:extLst>
          </p:cNvPr>
          <p:cNvSpPr txBox="1"/>
          <p:nvPr/>
        </p:nvSpPr>
        <p:spPr>
          <a:xfrm>
            <a:off x="843149" y="2413247"/>
            <a:ext cx="3629459" cy="461665"/>
          </a:xfrm>
          <a:prstGeom prst="rect">
            <a:avLst/>
          </a:prstGeom>
          <a:noFill/>
        </p:spPr>
        <p:txBody>
          <a:bodyPr wrap="square" rtlCol="0">
            <a:spAutoFit/>
          </a:bodyPr>
          <a:lstStyle/>
          <a:p>
            <a:pPr>
              <a:defRPr/>
            </a:pPr>
            <a:r>
              <a:rPr lang="fr-FR" sz="2400" dirty="0">
                <a:solidFill>
                  <a:srgbClr val="115076"/>
                </a:solidFill>
                <a:latin typeface="Century Gothic" panose="020F0302020204030204"/>
              </a:rPr>
              <a:t>apprenons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choisissons</a:t>
            </a:r>
            <a:endParaRPr lang="fr-FR" sz="2400" b="1" dirty="0"/>
          </a:p>
        </p:txBody>
      </p:sp>
      <p:sp>
        <p:nvSpPr>
          <p:cNvPr id="38" name="TextBox 37">
            <a:extLst>
              <a:ext uri="{FF2B5EF4-FFF2-40B4-BE49-F238E27FC236}">
                <a16:creationId xmlns:a16="http://schemas.microsoft.com/office/drawing/2014/main" id="{A17318DD-50D9-43BD-B021-C255A8E7A74D}"/>
              </a:ext>
            </a:extLst>
          </p:cNvPr>
          <p:cNvSpPr txBox="1"/>
          <p:nvPr/>
        </p:nvSpPr>
        <p:spPr>
          <a:xfrm>
            <a:off x="843150" y="2961282"/>
            <a:ext cx="3460597" cy="461665"/>
          </a:xfrm>
          <a:prstGeom prst="rect">
            <a:avLst/>
          </a:prstGeom>
          <a:noFill/>
        </p:spPr>
        <p:txBody>
          <a:bodyPr wrap="square" rtlCol="0">
            <a:spAutoFit/>
          </a:bodyPr>
          <a:lstStyle/>
          <a:p>
            <a:pPr>
              <a:defRPr/>
            </a:pPr>
            <a:r>
              <a:rPr lang="en-US" sz="2400" dirty="0">
                <a:solidFill>
                  <a:srgbClr val="115076"/>
                </a:solidFill>
                <a:latin typeface="Century Gothic" panose="020F0302020204030204"/>
              </a:rPr>
              <a:t>attends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/aide</a:t>
            </a:r>
            <a:endParaRPr lang="en-US" sz="2400" b="1" dirty="0"/>
          </a:p>
        </p:txBody>
      </p:sp>
      <p:sp>
        <p:nvSpPr>
          <p:cNvPr id="39" name="TextBox 38">
            <a:extLst>
              <a:ext uri="{FF2B5EF4-FFF2-40B4-BE49-F238E27FC236}">
                <a16:creationId xmlns:a16="http://schemas.microsoft.com/office/drawing/2014/main" id="{BAA559C3-A0F5-454B-81E5-3C37E9A5F74D}"/>
              </a:ext>
            </a:extLst>
          </p:cNvPr>
          <p:cNvSpPr txBox="1"/>
          <p:nvPr/>
        </p:nvSpPr>
        <p:spPr>
          <a:xfrm>
            <a:off x="843149" y="3509317"/>
            <a:ext cx="3460597" cy="461665"/>
          </a:xfrm>
          <a:prstGeom prst="rect">
            <a:avLst/>
          </a:prstGeom>
          <a:noFill/>
        </p:spPr>
        <p:txBody>
          <a:bodyPr wrap="square" rtlCol="0">
            <a:spAutoFit/>
          </a:bodyPr>
          <a:lstStyle/>
          <a:p>
            <a:pPr>
              <a:defRPr/>
            </a:pPr>
            <a:r>
              <a:rPr lang="en-US" sz="2400" dirty="0">
                <a:solidFill>
                  <a:srgbClr val="115076"/>
                </a:solidFill>
                <a:latin typeface="Century Gothic" panose="020F0302020204030204"/>
              </a:rPr>
              <a:t>attend</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apprend</a:t>
            </a:r>
            <a:endParaRPr lang="fr-FR" sz="2400" b="1" dirty="0"/>
          </a:p>
        </p:txBody>
      </p:sp>
      <p:sp>
        <p:nvSpPr>
          <p:cNvPr id="40" name="TextBox 39">
            <a:extLst>
              <a:ext uri="{FF2B5EF4-FFF2-40B4-BE49-F238E27FC236}">
                <a16:creationId xmlns:a16="http://schemas.microsoft.com/office/drawing/2014/main" id="{C92189A6-9A71-430B-BCB6-EF90C28399E3}"/>
              </a:ext>
            </a:extLst>
          </p:cNvPr>
          <p:cNvSpPr txBox="1"/>
          <p:nvPr/>
        </p:nvSpPr>
        <p:spPr>
          <a:xfrm>
            <a:off x="843150" y="4057352"/>
            <a:ext cx="3460597" cy="461665"/>
          </a:xfrm>
          <a:prstGeom prst="rect">
            <a:avLst/>
          </a:prstGeom>
          <a:noFill/>
        </p:spPr>
        <p:txBody>
          <a:bodyPr wrap="square" rtlCol="0">
            <a:spAutoFit/>
          </a:bodyPr>
          <a:lstStyle/>
          <a:p>
            <a:pPr>
              <a:defRPr/>
            </a:pPr>
            <a:r>
              <a:rPr lang="en-US" sz="2400" dirty="0">
                <a:solidFill>
                  <a:srgbClr val="115076"/>
                </a:solidFill>
                <a:latin typeface="Century Gothic" panose="020F0302020204030204"/>
              </a:rPr>
              <a:t>propose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/aide</a:t>
            </a:r>
            <a:endParaRPr lang="en-US" sz="2400" b="1" dirty="0"/>
          </a:p>
        </p:txBody>
      </p:sp>
      <p:sp>
        <p:nvSpPr>
          <p:cNvPr id="41" name="TextBox 40">
            <a:extLst>
              <a:ext uri="{FF2B5EF4-FFF2-40B4-BE49-F238E27FC236}">
                <a16:creationId xmlns:a16="http://schemas.microsoft.com/office/drawing/2014/main" id="{2C405259-D78F-4F23-B5E0-A49F5CACAD1A}"/>
              </a:ext>
            </a:extLst>
          </p:cNvPr>
          <p:cNvSpPr txBox="1"/>
          <p:nvPr/>
        </p:nvSpPr>
        <p:spPr>
          <a:xfrm>
            <a:off x="843149" y="4605387"/>
            <a:ext cx="3460597" cy="461665"/>
          </a:xfrm>
          <a:prstGeom prst="rect">
            <a:avLst/>
          </a:prstGeom>
          <a:noFill/>
        </p:spPr>
        <p:txBody>
          <a:bodyPr wrap="square" rtlCol="0">
            <a:spAutoFit/>
          </a:bodyPr>
          <a:lstStyle/>
          <a:p>
            <a:pPr>
              <a:defRPr/>
            </a:pPr>
            <a:r>
              <a:rPr lang="fr-FR" sz="2400" dirty="0">
                <a:solidFill>
                  <a:srgbClr val="115076"/>
                </a:solidFill>
                <a:latin typeface="Century Gothic" panose="020F0302020204030204"/>
              </a:rPr>
              <a:t>c</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ommence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/attend</a:t>
            </a:r>
            <a:endParaRPr lang="en-US" sz="2400" b="1" dirty="0"/>
          </a:p>
        </p:txBody>
      </p:sp>
      <p:sp>
        <p:nvSpPr>
          <p:cNvPr id="42" name="TextBox 41">
            <a:extLst>
              <a:ext uri="{FF2B5EF4-FFF2-40B4-BE49-F238E27FC236}">
                <a16:creationId xmlns:a16="http://schemas.microsoft.com/office/drawing/2014/main" id="{D14BAA1F-DDB0-42D1-9287-CA90AEE10ED1}"/>
              </a:ext>
            </a:extLst>
          </p:cNvPr>
          <p:cNvSpPr txBox="1"/>
          <p:nvPr/>
        </p:nvSpPr>
        <p:spPr>
          <a:xfrm>
            <a:off x="843150" y="5153422"/>
            <a:ext cx="3460597" cy="461665"/>
          </a:xfrm>
          <a:prstGeom prst="rect">
            <a:avLst/>
          </a:prstGeom>
          <a:noFill/>
        </p:spPr>
        <p:txBody>
          <a:bodyPr wrap="square" rtlCol="0">
            <a:spAutoFit/>
          </a:bodyPr>
          <a:lstStyle/>
          <a:p>
            <a:pPr>
              <a:defRPr/>
            </a:pPr>
            <a:r>
              <a:rPr lang="en-US" sz="2400" dirty="0">
                <a:solidFill>
                  <a:srgbClr val="115076"/>
                </a:solidFill>
                <a:latin typeface="Century Gothic" panose="020F0302020204030204"/>
              </a:rPr>
              <a:t>propose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apprend</a:t>
            </a:r>
            <a:endParaRPr lang="fr-FR" sz="2400" b="1" dirty="0"/>
          </a:p>
        </p:txBody>
      </p:sp>
      <p:sp>
        <p:nvSpPr>
          <p:cNvPr id="43" name="TextBox 42">
            <a:extLst>
              <a:ext uri="{FF2B5EF4-FFF2-40B4-BE49-F238E27FC236}">
                <a16:creationId xmlns:a16="http://schemas.microsoft.com/office/drawing/2014/main" id="{A4A7EC42-85D7-4150-9C15-9B728FFE4F33}"/>
              </a:ext>
            </a:extLst>
          </p:cNvPr>
          <p:cNvSpPr txBox="1"/>
          <p:nvPr/>
        </p:nvSpPr>
        <p:spPr>
          <a:xfrm>
            <a:off x="843149" y="5701458"/>
            <a:ext cx="3460597" cy="461665"/>
          </a:xfrm>
          <a:prstGeom prst="rect">
            <a:avLst/>
          </a:prstGeom>
          <a:noFill/>
        </p:spPr>
        <p:txBody>
          <a:bodyPr wrap="square" rtlCol="0">
            <a:spAutoFit/>
          </a:bodyPr>
          <a:lstStyle/>
          <a:p>
            <a:pPr>
              <a:defRPr/>
            </a:pPr>
            <a:r>
              <a:rPr lang="en-US" sz="2400" dirty="0">
                <a:solidFill>
                  <a:srgbClr val="115076"/>
                </a:solidFill>
                <a:latin typeface="Century Gothic" panose="020F0302020204030204"/>
              </a:rPr>
              <a:t>propose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/commence</a:t>
            </a:r>
            <a:endParaRPr lang="en-US" sz="2400" b="1" dirty="0"/>
          </a:p>
        </p:txBody>
      </p:sp>
      <p:sp>
        <p:nvSpPr>
          <p:cNvPr id="44" name="TextBox 43">
            <a:hlinkClick r:id="" action="ppaction://noaction">
              <a:snd r:embed="rId12" name="1 apprendre italien.wav"/>
            </a:hlinkClick>
            <a:extLst>
              <a:ext uri="{FF2B5EF4-FFF2-40B4-BE49-F238E27FC236}">
                <a16:creationId xmlns:a16="http://schemas.microsoft.com/office/drawing/2014/main" id="{92AE6474-BE7B-4A7F-BAD8-191FC4A447CE}"/>
              </a:ext>
            </a:extLst>
          </p:cNvPr>
          <p:cNvSpPr txBox="1"/>
          <p:nvPr/>
        </p:nvSpPr>
        <p:spPr>
          <a:xfrm>
            <a:off x="4532344" y="1865212"/>
            <a:ext cx="5893801" cy="461665"/>
          </a:xfrm>
          <a:prstGeom prst="rect">
            <a:avLst/>
          </a:prstGeom>
          <a:noFill/>
        </p:spPr>
        <p:txBody>
          <a:bodyPr wrap="square" rtlCol="0">
            <a:spAutoFit/>
          </a:bodyPr>
          <a:lstStyle/>
          <a:p>
            <a:pPr>
              <a:defRPr/>
            </a:pPr>
            <a:r>
              <a:rPr lang="fr-FR" sz="2400" dirty="0">
                <a:solidFill>
                  <a:srgbClr val="E87D1E"/>
                </a:solidFill>
                <a:latin typeface="Century Gothic" panose="020F0302020204030204"/>
              </a:rPr>
              <a:t>Je </a:t>
            </a:r>
            <a:r>
              <a:rPr lang="fr-FR" sz="2400" b="1" dirty="0">
                <a:solidFill>
                  <a:srgbClr val="E87D1E"/>
                </a:solidFill>
                <a:latin typeface="Century Gothic" panose="020F0302020204030204"/>
              </a:rPr>
              <a:t>commence à </a:t>
            </a:r>
            <a:r>
              <a:rPr lang="fr-FR" sz="2400" dirty="0">
                <a:solidFill>
                  <a:srgbClr val="E87D1E"/>
                </a:solidFill>
                <a:latin typeface="Century Gothic" panose="020F0302020204030204"/>
              </a:rPr>
              <a:t>apprendre l’italien.</a:t>
            </a:r>
          </a:p>
        </p:txBody>
      </p:sp>
      <p:sp>
        <p:nvSpPr>
          <p:cNvPr id="45" name="TextBox 44">
            <a:hlinkClick r:id="" action="ppaction://noaction">
              <a:snd r:embed="rId13" name="2 faire le menage.wav"/>
            </a:hlinkClick>
            <a:extLst>
              <a:ext uri="{FF2B5EF4-FFF2-40B4-BE49-F238E27FC236}">
                <a16:creationId xmlns:a16="http://schemas.microsoft.com/office/drawing/2014/main" id="{7D901C80-3597-4F79-8DCA-6173F5310AF5}"/>
              </a:ext>
            </a:extLst>
          </p:cNvPr>
          <p:cNvSpPr txBox="1"/>
          <p:nvPr/>
        </p:nvSpPr>
        <p:spPr>
          <a:xfrm>
            <a:off x="4532343" y="2413247"/>
            <a:ext cx="6122399" cy="461665"/>
          </a:xfrm>
          <a:prstGeom prst="rect">
            <a:avLst/>
          </a:prstGeom>
          <a:noFill/>
        </p:spPr>
        <p:txBody>
          <a:bodyPr wrap="square" rtlCol="0">
            <a:spAutoFit/>
          </a:bodyPr>
          <a:lstStyle/>
          <a:p>
            <a:pPr>
              <a:defRPr/>
            </a:pPr>
            <a:r>
              <a:rPr lang="fr-FR" sz="2400" dirty="0">
                <a:solidFill>
                  <a:srgbClr val="E87D1E"/>
                </a:solidFill>
              </a:rPr>
              <a:t>Nous </a:t>
            </a:r>
            <a:r>
              <a:rPr lang="fr-FR" sz="2400" b="1" dirty="0">
                <a:solidFill>
                  <a:srgbClr val="E87D1E"/>
                </a:solidFill>
              </a:rPr>
              <a:t>choisissons de </a:t>
            </a:r>
            <a:r>
              <a:rPr lang="fr-FR" sz="2400" dirty="0">
                <a:solidFill>
                  <a:srgbClr val="E87D1E"/>
                </a:solidFill>
              </a:rPr>
              <a:t>faire le ménage.</a:t>
            </a:r>
          </a:p>
        </p:txBody>
      </p:sp>
      <p:sp>
        <p:nvSpPr>
          <p:cNvPr id="46" name="TextBox 45">
            <a:hlinkClick r:id="" action="ppaction://noaction">
              <a:snd r:embed="rId14" name="3 manger avec ma famille.wav"/>
            </a:hlinkClick>
            <a:extLst>
              <a:ext uri="{FF2B5EF4-FFF2-40B4-BE49-F238E27FC236}">
                <a16:creationId xmlns:a16="http://schemas.microsoft.com/office/drawing/2014/main" id="{285E4595-A58A-4C9D-9C77-D910459450A4}"/>
              </a:ext>
            </a:extLst>
          </p:cNvPr>
          <p:cNvSpPr txBox="1"/>
          <p:nvPr/>
        </p:nvSpPr>
        <p:spPr>
          <a:xfrm>
            <a:off x="4532344" y="2961282"/>
            <a:ext cx="5893801" cy="461665"/>
          </a:xfrm>
          <a:prstGeom prst="rect">
            <a:avLst/>
          </a:prstGeom>
          <a:noFill/>
        </p:spPr>
        <p:txBody>
          <a:bodyPr wrap="square" rtlCol="0">
            <a:spAutoFit/>
          </a:bodyPr>
          <a:lstStyle/>
          <a:p>
            <a:pPr>
              <a:defRPr/>
            </a:pPr>
            <a:r>
              <a:rPr lang="fr-FR" sz="2400" dirty="0">
                <a:solidFill>
                  <a:srgbClr val="E87D1E"/>
                </a:solidFill>
              </a:rPr>
              <a:t>J’</a:t>
            </a:r>
            <a:r>
              <a:rPr lang="fr-FR" sz="2400" b="1" dirty="0">
                <a:solidFill>
                  <a:srgbClr val="E87D1E"/>
                </a:solidFill>
              </a:rPr>
              <a:t>attends de </a:t>
            </a:r>
            <a:r>
              <a:rPr lang="fr-FR" sz="2400" dirty="0">
                <a:solidFill>
                  <a:srgbClr val="E87D1E"/>
                </a:solidFill>
              </a:rPr>
              <a:t>manger avec ma famille.</a:t>
            </a:r>
          </a:p>
        </p:txBody>
      </p:sp>
      <p:sp>
        <p:nvSpPr>
          <p:cNvPr id="47" name="TextBox 46">
            <a:hlinkClick r:id="" action="ppaction://noaction">
              <a:snd r:embed="rId15" name="4 attend de sortir.wav"/>
            </a:hlinkClick>
            <a:extLst>
              <a:ext uri="{FF2B5EF4-FFF2-40B4-BE49-F238E27FC236}">
                <a16:creationId xmlns:a16="http://schemas.microsoft.com/office/drawing/2014/main" id="{888A3877-0057-4687-9CFB-43CEE4C16960}"/>
              </a:ext>
            </a:extLst>
          </p:cNvPr>
          <p:cNvSpPr txBox="1"/>
          <p:nvPr/>
        </p:nvSpPr>
        <p:spPr>
          <a:xfrm>
            <a:off x="4532343" y="3509317"/>
            <a:ext cx="4631532" cy="461665"/>
          </a:xfrm>
          <a:prstGeom prst="rect">
            <a:avLst/>
          </a:prstGeom>
          <a:noFill/>
        </p:spPr>
        <p:txBody>
          <a:bodyPr wrap="square" rtlCol="0">
            <a:spAutoFit/>
          </a:bodyPr>
          <a:lstStyle/>
          <a:p>
            <a:pPr>
              <a:defRPr/>
            </a:pPr>
            <a:r>
              <a:rPr lang="fr-FR" sz="2400" dirty="0">
                <a:solidFill>
                  <a:srgbClr val="E87D1E"/>
                </a:solidFill>
              </a:rPr>
              <a:t>Elle </a:t>
            </a:r>
            <a:r>
              <a:rPr lang="fr-FR" sz="2400" b="1" dirty="0">
                <a:solidFill>
                  <a:srgbClr val="E87D1E"/>
                </a:solidFill>
              </a:rPr>
              <a:t>attend de </a:t>
            </a:r>
            <a:r>
              <a:rPr lang="fr-FR" sz="2400" dirty="0">
                <a:solidFill>
                  <a:srgbClr val="E87D1E"/>
                </a:solidFill>
              </a:rPr>
              <a:t>sortir.</a:t>
            </a:r>
          </a:p>
        </p:txBody>
      </p:sp>
      <p:sp>
        <p:nvSpPr>
          <p:cNvPr id="48" name="TextBox 47">
            <a:hlinkClick r:id="" action="ppaction://noaction">
              <a:snd r:embed="rId16" name="5 jouer au foot.wav"/>
            </a:hlinkClick>
            <a:extLst>
              <a:ext uri="{FF2B5EF4-FFF2-40B4-BE49-F238E27FC236}">
                <a16:creationId xmlns:a16="http://schemas.microsoft.com/office/drawing/2014/main" id="{5FB880C7-B18A-4E5F-8BE6-3ED095509762}"/>
              </a:ext>
            </a:extLst>
          </p:cNvPr>
          <p:cNvSpPr txBox="1"/>
          <p:nvPr/>
        </p:nvSpPr>
        <p:spPr>
          <a:xfrm>
            <a:off x="4532344" y="4057352"/>
            <a:ext cx="5456479" cy="461665"/>
          </a:xfrm>
          <a:prstGeom prst="rect">
            <a:avLst/>
          </a:prstGeom>
          <a:noFill/>
        </p:spPr>
        <p:txBody>
          <a:bodyPr wrap="square" rtlCol="0">
            <a:spAutoFit/>
          </a:bodyPr>
          <a:lstStyle/>
          <a:p>
            <a:pPr>
              <a:defRPr/>
            </a:pPr>
            <a:r>
              <a:rPr lang="fr-FR" sz="2400" dirty="0">
                <a:solidFill>
                  <a:srgbClr val="E87D1E"/>
                </a:solidFill>
              </a:rPr>
              <a:t>Il </a:t>
            </a:r>
            <a:r>
              <a:rPr lang="fr-FR" sz="2400" b="1" dirty="0">
                <a:solidFill>
                  <a:srgbClr val="E87D1E"/>
                </a:solidFill>
              </a:rPr>
              <a:t>aide</a:t>
            </a:r>
            <a:r>
              <a:rPr lang="fr-FR" sz="2400" dirty="0">
                <a:solidFill>
                  <a:srgbClr val="E87D1E"/>
                </a:solidFill>
              </a:rPr>
              <a:t> les enfants </a:t>
            </a:r>
            <a:r>
              <a:rPr lang="fr-FR" sz="2400" b="1" dirty="0">
                <a:solidFill>
                  <a:srgbClr val="E87D1E"/>
                </a:solidFill>
              </a:rPr>
              <a:t>à</a:t>
            </a:r>
            <a:r>
              <a:rPr lang="fr-FR" sz="2400" dirty="0">
                <a:solidFill>
                  <a:srgbClr val="E87D1E"/>
                </a:solidFill>
              </a:rPr>
              <a:t> jouer au foot.</a:t>
            </a:r>
          </a:p>
        </p:txBody>
      </p:sp>
      <p:sp>
        <p:nvSpPr>
          <p:cNvPr id="49" name="TextBox 48">
            <a:hlinkClick r:id="" action="ppaction://noaction">
              <a:snd r:embed="rId17" name="6 une histoire.wav"/>
            </a:hlinkClick>
            <a:extLst>
              <a:ext uri="{FF2B5EF4-FFF2-40B4-BE49-F238E27FC236}">
                <a16:creationId xmlns:a16="http://schemas.microsoft.com/office/drawing/2014/main" id="{87628128-8BB5-48BD-94A3-CC196C23A37A}"/>
              </a:ext>
            </a:extLst>
          </p:cNvPr>
          <p:cNvSpPr txBox="1"/>
          <p:nvPr/>
        </p:nvSpPr>
        <p:spPr>
          <a:xfrm>
            <a:off x="4532343" y="4605387"/>
            <a:ext cx="7026866" cy="461665"/>
          </a:xfrm>
          <a:prstGeom prst="rect">
            <a:avLst/>
          </a:prstGeom>
          <a:noFill/>
        </p:spPr>
        <p:txBody>
          <a:bodyPr wrap="square" rtlCol="0">
            <a:spAutoFit/>
          </a:bodyPr>
          <a:lstStyle/>
          <a:p>
            <a:pPr>
              <a:defRPr/>
            </a:pPr>
            <a:r>
              <a:rPr lang="fr-FR" sz="2400" dirty="0">
                <a:solidFill>
                  <a:srgbClr val="E87D1E"/>
                </a:solidFill>
              </a:rPr>
              <a:t>Mon p</a:t>
            </a:r>
            <a:r>
              <a:rPr lang="fr-FR" sz="2400" dirty="0">
                <a:solidFill>
                  <a:srgbClr val="E87D1E"/>
                </a:solidFill>
                <a:latin typeface="Century Gothic" panose="020B0502020202020204" pitchFamily="34" charset="0"/>
              </a:rPr>
              <a:t>ère</a:t>
            </a:r>
            <a:r>
              <a:rPr lang="fr-FR" sz="2400" dirty="0">
                <a:solidFill>
                  <a:srgbClr val="E87D1E"/>
                </a:solidFill>
              </a:rPr>
              <a:t> </a:t>
            </a:r>
            <a:r>
              <a:rPr lang="fr-FR" sz="2400" b="1" dirty="0">
                <a:solidFill>
                  <a:srgbClr val="E87D1E"/>
                </a:solidFill>
              </a:rPr>
              <a:t>commence à </a:t>
            </a:r>
            <a:r>
              <a:rPr lang="fr-FR" sz="2400" dirty="0">
                <a:solidFill>
                  <a:srgbClr val="E87D1E"/>
                </a:solidFill>
              </a:rPr>
              <a:t>écrire une histoire.</a:t>
            </a:r>
          </a:p>
        </p:txBody>
      </p:sp>
      <p:sp>
        <p:nvSpPr>
          <p:cNvPr id="50" name="TextBox 49">
            <a:hlinkClick r:id="" action="ppaction://noaction">
              <a:snd r:embed="rId18" name="7 gerer l'equipe.wav"/>
            </a:hlinkClick>
            <a:extLst>
              <a:ext uri="{FF2B5EF4-FFF2-40B4-BE49-F238E27FC236}">
                <a16:creationId xmlns:a16="http://schemas.microsoft.com/office/drawing/2014/main" id="{B75368A7-91D7-42CE-852E-241A1E1D4C98}"/>
              </a:ext>
            </a:extLst>
          </p:cNvPr>
          <p:cNvSpPr txBox="1"/>
          <p:nvPr/>
        </p:nvSpPr>
        <p:spPr>
          <a:xfrm>
            <a:off x="4532344" y="5153422"/>
            <a:ext cx="5893801" cy="461665"/>
          </a:xfrm>
          <a:prstGeom prst="rect">
            <a:avLst/>
          </a:prstGeom>
          <a:noFill/>
        </p:spPr>
        <p:txBody>
          <a:bodyPr wrap="square" rtlCol="0">
            <a:spAutoFit/>
          </a:bodyPr>
          <a:lstStyle/>
          <a:p>
            <a:pPr>
              <a:defRPr/>
            </a:pPr>
            <a:r>
              <a:rPr lang="fr-FR" sz="2400" dirty="0">
                <a:solidFill>
                  <a:srgbClr val="E87D1E"/>
                </a:solidFill>
              </a:rPr>
              <a:t>Mon ami </a:t>
            </a:r>
            <a:r>
              <a:rPr lang="fr-FR" sz="2400" b="1" dirty="0">
                <a:solidFill>
                  <a:srgbClr val="E87D1E"/>
                </a:solidFill>
              </a:rPr>
              <a:t>apprend à </a:t>
            </a:r>
            <a:r>
              <a:rPr lang="fr-FR" sz="2400" dirty="0">
                <a:solidFill>
                  <a:srgbClr val="E87D1E"/>
                </a:solidFill>
              </a:rPr>
              <a:t>gérer l’équipe.</a:t>
            </a:r>
          </a:p>
        </p:txBody>
      </p:sp>
      <p:sp>
        <p:nvSpPr>
          <p:cNvPr id="51" name="TextBox 50">
            <a:hlinkClick r:id="" action="ppaction://noaction">
              <a:snd r:embed="rId19" name="8 visiter les musees.wav"/>
            </a:hlinkClick>
            <a:extLst>
              <a:ext uri="{FF2B5EF4-FFF2-40B4-BE49-F238E27FC236}">
                <a16:creationId xmlns:a16="http://schemas.microsoft.com/office/drawing/2014/main" id="{43CA0CDA-1BA1-4944-B58B-1F95C5C836BC}"/>
              </a:ext>
            </a:extLst>
          </p:cNvPr>
          <p:cNvSpPr txBox="1"/>
          <p:nvPr/>
        </p:nvSpPr>
        <p:spPr>
          <a:xfrm>
            <a:off x="4532343" y="5701458"/>
            <a:ext cx="7315097" cy="461665"/>
          </a:xfrm>
          <a:prstGeom prst="rect">
            <a:avLst/>
          </a:prstGeom>
          <a:noFill/>
        </p:spPr>
        <p:txBody>
          <a:bodyPr wrap="square" rtlCol="0">
            <a:spAutoFit/>
          </a:bodyPr>
          <a:lstStyle/>
          <a:p>
            <a:pPr>
              <a:defRPr/>
            </a:pPr>
            <a:r>
              <a:rPr lang="fr-FR" sz="2400" dirty="0">
                <a:solidFill>
                  <a:srgbClr val="E87D1E"/>
                </a:solidFill>
              </a:rPr>
              <a:t>Je </a:t>
            </a:r>
            <a:r>
              <a:rPr lang="fr-FR" sz="2400" b="1" dirty="0">
                <a:solidFill>
                  <a:srgbClr val="E87D1E"/>
                </a:solidFill>
              </a:rPr>
              <a:t>propose de </a:t>
            </a:r>
            <a:r>
              <a:rPr lang="fr-FR" sz="2400" dirty="0">
                <a:solidFill>
                  <a:srgbClr val="E87D1E"/>
                </a:solidFill>
              </a:rPr>
              <a:t>visiter les musées ce weekend.</a:t>
            </a:r>
          </a:p>
        </p:txBody>
      </p:sp>
      <p:pic>
        <p:nvPicPr>
          <p:cNvPr id="1026" name="Picture 2" descr="Flag, Italian, National, Tricolour, Green, White, Red">
            <a:extLst>
              <a:ext uri="{FF2B5EF4-FFF2-40B4-BE49-F238E27FC236}">
                <a16:creationId xmlns:a16="http://schemas.microsoft.com/office/drawing/2014/main" id="{5E0E58E0-3E39-4202-871E-8B42CEF9A24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08301" y="1047362"/>
            <a:ext cx="1061774" cy="707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ron, Blue, Appliance, Domestic">
            <a:extLst>
              <a:ext uri="{FF2B5EF4-FFF2-40B4-BE49-F238E27FC236}">
                <a16:creationId xmlns:a16="http://schemas.microsoft.com/office/drawing/2014/main" id="{619FE2C2-7FB0-4615-A7A8-CD51F2D6094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56021" y="772870"/>
            <a:ext cx="1232802" cy="9702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mily, Eat, Sit, Rice, Meal, Dad">
            <a:extLst>
              <a:ext uri="{FF2B5EF4-FFF2-40B4-BE49-F238E27FC236}">
                <a16:creationId xmlns:a16="http://schemas.microsoft.com/office/drawing/2014/main" id="{85A5D257-CBB9-4607-BF68-B5D573A916D3}"/>
              </a:ext>
            </a:extLst>
          </p:cNvPr>
          <p:cNvPicPr>
            <a:picLocks noChangeAspect="1" noChangeArrowheads="1"/>
          </p:cNvPicPr>
          <p:nvPr/>
        </p:nvPicPr>
        <p:blipFill>
          <a:blip r:embed="rId22" cstate="print">
            <a:clrChange>
              <a:clrFrom>
                <a:srgbClr val="74BAD4"/>
              </a:clrFrom>
              <a:clrTo>
                <a:srgbClr val="74BAD4">
                  <a:alpha val="0"/>
                </a:srgbClr>
              </a:clrTo>
            </a:clrChange>
            <a:extLst>
              <a:ext uri="{28A0092B-C50C-407E-A947-70E740481C1C}">
                <a14:useLocalDpi xmlns:a14="http://schemas.microsoft.com/office/drawing/2010/main" val="0"/>
              </a:ext>
            </a:extLst>
          </a:blip>
          <a:srcRect/>
          <a:stretch>
            <a:fillRect/>
          </a:stretch>
        </p:blipFill>
        <p:spPr bwMode="auto">
          <a:xfrm>
            <a:off x="10528908" y="1529589"/>
            <a:ext cx="1129578" cy="11329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tion Mark, Why, Question, Confusion, Ask">
            <a:extLst>
              <a:ext uri="{FF2B5EF4-FFF2-40B4-BE49-F238E27FC236}">
                <a16:creationId xmlns:a16="http://schemas.microsoft.com/office/drawing/2014/main" id="{0977789D-8E3C-4216-99BA-0BB061276C6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426145" y="3009778"/>
            <a:ext cx="1217704" cy="9209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otball, Ball, Sport, Soccer, Round">
            <a:extLst>
              <a:ext uri="{FF2B5EF4-FFF2-40B4-BE49-F238E27FC236}">
                <a16:creationId xmlns:a16="http://schemas.microsoft.com/office/drawing/2014/main" id="{07D96D21-E0DB-4E80-92F8-B9DAA06D33A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623334" y="3517743"/>
            <a:ext cx="696306" cy="6963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iary, School, Office, Education, Notebook, Write">
            <a:extLst>
              <a:ext uri="{FF2B5EF4-FFF2-40B4-BE49-F238E27FC236}">
                <a16:creationId xmlns:a16="http://schemas.microsoft.com/office/drawing/2014/main" id="{D04ECEB1-85CC-464D-9BC9-DE9B085C62D1}"/>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779099" y="4122043"/>
            <a:ext cx="1276594" cy="8803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munity, Crowd, Group, Man, Men, Women">
            <a:extLst>
              <a:ext uri="{FF2B5EF4-FFF2-40B4-BE49-F238E27FC236}">
                <a16:creationId xmlns:a16="http://schemas.microsoft.com/office/drawing/2014/main" id="{37FF8828-5D6A-4798-A933-A67D2BD2554F}"/>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125508" y="5107532"/>
            <a:ext cx="1058468" cy="52923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con, Museum, Temple">
            <a:extLst>
              <a:ext uri="{FF2B5EF4-FFF2-40B4-BE49-F238E27FC236}">
                <a16:creationId xmlns:a16="http://schemas.microsoft.com/office/drawing/2014/main" id="{BAF1C153-25C0-4FA4-9B93-D18E237E71D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370331" y="5458390"/>
            <a:ext cx="771638" cy="73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31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Bilal au travail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62859"/>
            <a:ext cx="11399087" cy="2791855"/>
          </a:xfrm>
          <a:prstGeom prst="rect">
            <a:avLst/>
          </a:prstGeom>
          <a:noFill/>
        </p:spPr>
        <p:txBody>
          <a:bodyPr wrap="square" rtlCol="0">
            <a:spAutoFit/>
          </a:bodyPr>
          <a:lstStyle/>
          <a:p>
            <a:pPr>
              <a:lnSpc>
                <a:spcPct val="150000"/>
              </a:lnSpc>
              <a:defRPr/>
            </a:pPr>
            <a:r>
              <a:rPr lang="fr-FR" sz="2400">
                <a:solidFill>
                  <a:srgbClr val="115076"/>
                </a:solidFill>
                <a:latin typeface="Century Gothic" panose="020B0502020202020204" pitchFamily="34" charset="0"/>
              </a:rPr>
              <a:t>Je veux   </a:t>
            </a:r>
            <a:r>
              <a:rPr lang="fr-FR" sz="2400" b="1">
                <a:solidFill>
                  <a:srgbClr val="E87D1E"/>
                </a:solidFill>
                <a:latin typeface="Century Gothic" panose="020B0502020202020204" pitchFamily="34" charset="0"/>
              </a:rPr>
              <a:t>-</a:t>
            </a:r>
            <a:r>
              <a:rPr lang="fr-FR" sz="2400">
                <a:solidFill>
                  <a:srgbClr val="115076"/>
                </a:solidFill>
                <a:latin typeface="Century Gothic" panose="020B0502020202020204" pitchFamily="34" charset="0"/>
              </a:rPr>
              <a:t>   gagner plus d’argent au travail. Je choisis </a:t>
            </a:r>
            <a:r>
              <a:rPr lang="fr-FR" sz="2400" b="1">
                <a:solidFill>
                  <a:srgbClr val="E87D1E"/>
                </a:solidFill>
                <a:latin typeface="Century Gothic" panose="020B0502020202020204" pitchFamily="34" charset="0"/>
              </a:rPr>
              <a:t>de</a:t>
            </a:r>
            <a:r>
              <a:rPr lang="fr-FR" sz="2400">
                <a:solidFill>
                  <a:srgbClr val="115076"/>
                </a:solidFill>
                <a:latin typeface="Century Gothic" panose="020B0502020202020204" pitchFamily="34" charset="0"/>
              </a:rPr>
              <a:t> travailler dehors souvent, mais je dois  </a:t>
            </a:r>
            <a:r>
              <a:rPr lang="fr-FR" sz="2400" b="1">
                <a:solidFill>
                  <a:srgbClr val="E87D1E"/>
                </a:solidFill>
                <a:latin typeface="Century Gothic" panose="020B0502020202020204" pitchFamily="34" charset="0"/>
              </a:rPr>
              <a:t>-  </a:t>
            </a:r>
            <a:r>
              <a:rPr lang="fr-FR" sz="2400">
                <a:solidFill>
                  <a:srgbClr val="115076"/>
                </a:solidFill>
                <a:latin typeface="Century Gothic" panose="020B0502020202020204" pitchFamily="34" charset="0"/>
              </a:rPr>
              <a:t> faire plus au bureau. Je commence  </a:t>
            </a:r>
            <a:r>
              <a:rPr lang="fr-FR" sz="2400" b="1">
                <a:solidFill>
                  <a:srgbClr val="E87D1E"/>
                </a:solidFill>
                <a:latin typeface="Century Gothic" panose="020B0502020202020204" pitchFamily="34" charset="0"/>
              </a:rPr>
              <a:t>à</a:t>
            </a:r>
            <a:r>
              <a:rPr lang="fr-FR" sz="2400">
                <a:solidFill>
                  <a:srgbClr val="115076"/>
                </a:solidFill>
                <a:latin typeface="Century Gothic" panose="020B0502020202020204" pitchFamily="34" charset="0"/>
              </a:rPr>
              <a:t>   étudier les maths pour gérer les finances. Amandine aide  </a:t>
            </a:r>
            <a:r>
              <a:rPr lang="fr-FR" sz="2400" b="1">
                <a:solidFill>
                  <a:srgbClr val="E87D1E"/>
                </a:solidFill>
                <a:latin typeface="Century Gothic" panose="020B0502020202020204" pitchFamily="34" charset="0"/>
              </a:rPr>
              <a:t>à</a:t>
            </a:r>
            <a:r>
              <a:rPr lang="fr-FR" sz="2400">
                <a:solidFill>
                  <a:srgbClr val="115076"/>
                </a:solidFill>
                <a:latin typeface="Century Gothic" panose="020B0502020202020204" pitchFamily="34" charset="0"/>
              </a:rPr>
              <a:t>   corriger mes erreurs. Quand je travaille, je demande </a:t>
            </a:r>
            <a:r>
              <a:rPr lang="fr-FR" sz="2400" b="1">
                <a:solidFill>
                  <a:srgbClr val="E87D1E"/>
                </a:solidFill>
                <a:latin typeface="Century Gothic" panose="020B0502020202020204" pitchFamily="34" charset="0"/>
              </a:rPr>
              <a:t>aux</a:t>
            </a:r>
            <a:r>
              <a:rPr lang="fr-FR" sz="2400">
                <a:solidFill>
                  <a:srgbClr val="115076"/>
                </a:solidFill>
                <a:latin typeface="Century Gothic" panose="020B0502020202020204" pitchFamily="34" charset="0"/>
              </a:rPr>
              <a:t> enfants </a:t>
            </a:r>
            <a:r>
              <a:rPr lang="fr-FR" sz="2400" b="1">
                <a:solidFill>
                  <a:srgbClr val="E87D1E"/>
                </a:solidFill>
                <a:latin typeface="Century Gothic" panose="020B0502020202020204" pitchFamily="34" charset="0"/>
              </a:rPr>
              <a:t>de</a:t>
            </a:r>
            <a:r>
              <a:rPr lang="fr-FR" sz="2400">
                <a:solidFill>
                  <a:srgbClr val="115076"/>
                </a:solidFill>
                <a:latin typeface="Century Gothic" panose="020B0502020202020204" pitchFamily="34" charset="0"/>
              </a:rPr>
              <a:t>  garder* le silence. Je propose </a:t>
            </a:r>
            <a:r>
              <a:rPr lang="fr-FR" sz="2400" b="1">
                <a:solidFill>
                  <a:srgbClr val="E87D1E"/>
                </a:solidFill>
                <a:latin typeface="Century Gothic" panose="020B0502020202020204" pitchFamily="34" charset="0"/>
              </a:rPr>
              <a:t>de</a:t>
            </a:r>
            <a:r>
              <a:rPr lang="fr-FR" sz="2400">
                <a:solidFill>
                  <a:srgbClr val="115076"/>
                </a:solidFill>
                <a:latin typeface="Century Gothic" panose="020B0502020202020204" pitchFamily="34" charset="0"/>
              </a:rPr>
              <a:t> sortir en famille pour célébrer mon nouveau travail.</a:t>
            </a:r>
          </a:p>
        </p:txBody>
      </p:sp>
      <p:pic>
        <p:nvPicPr>
          <p:cNvPr id="3" name="Picture 2" descr="A picture containing person, toy, doll, dark&#10;&#10;Description automatically generated">
            <a:extLst>
              <a:ext uri="{FF2B5EF4-FFF2-40B4-BE49-F238E27FC236}">
                <a16:creationId xmlns:a16="http://schemas.microsoft.com/office/drawing/2014/main" id="{2813105E-5725-440A-9096-D7206BBB09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726688"/>
            <a:ext cx="2643808" cy="2643808"/>
          </a:xfrm>
          <a:prstGeom prst="rect">
            <a:avLst/>
          </a:prstGeom>
        </p:spPr>
      </p:pic>
      <p:sp>
        <p:nvSpPr>
          <p:cNvPr id="11" name="TextBox 10">
            <a:extLst>
              <a:ext uri="{FF2B5EF4-FFF2-40B4-BE49-F238E27FC236}">
                <a16:creationId xmlns:a16="http://schemas.microsoft.com/office/drawing/2014/main" id="{CAAAFE4E-D342-420B-A5D9-9B0742F2D5E9}"/>
              </a:ext>
            </a:extLst>
          </p:cNvPr>
          <p:cNvSpPr txBox="1"/>
          <p:nvPr/>
        </p:nvSpPr>
        <p:spPr>
          <a:xfrm>
            <a:off x="6196487" y="636196"/>
            <a:ext cx="5382600" cy="461665"/>
          </a:xfrm>
          <a:prstGeom prst="rect">
            <a:avLst/>
          </a:prstGeom>
          <a:noFill/>
        </p:spPr>
        <p:txBody>
          <a:bodyPr wrap="square" rtlCol="0">
            <a:spAutoFit/>
          </a:bodyPr>
          <a:lstStyle/>
          <a:p>
            <a:pPr>
              <a:defRPr/>
            </a:pPr>
            <a:r>
              <a:rPr kumimoji="0" lang="fr-FR" sz="2400" b="0" i="0" u="none" strike="noStrike" kern="1200" cap="none" spc="0" normalizeH="0" baseline="0">
                <a:ln>
                  <a:noFill/>
                </a:ln>
                <a:solidFill>
                  <a:srgbClr val="115076"/>
                </a:solidFill>
                <a:effectLst/>
                <a:uLnTx/>
                <a:uFillTx/>
                <a:latin typeface="Century Gothic" panose="020F0302020204030204"/>
                <a:ea typeface="+mn-ea"/>
                <a:cs typeface="+mn-cs"/>
              </a:rPr>
              <a:t>Rempli</a:t>
            </a:r>
            <a:r>
              <a:rPr lang="fr-FR" sz="2400">
                <a:solidFill>
                  <a:srgbClr val="115076"/>
                </a:solidFill>
                <a:latin typeface="Century Gothic" panose="020F0302020204030204"/>
              </a:rPr>
              <a:t>s les phrases avec </a:t>
            </a:r>
            <a:r>
              <a:rPr lang="fr-FR" sz="2400">
                <a:solidFill>
                  <a:srgbClr val="115076"/>
                </a:solidFill>
                <a:latin typeface="Century Gothic" panose="020B0502020202020204" pitchFamily="34" charset="0"/>
              </a:rPr>
              <a:t>à/de/-</a:t>
            </a:r>
            <a:r>
              <a:rPr lang="fr-FR" sz="2400">
                <a:solidFill>
                  <a:srgbClr val="115076"/>
                </a:solidFill>
                <a:latin typeface="Century Gothic" panose="020F0302020204030204"/>
              </a:rPr>
              <a:t> </a:t>
            </a:r>
            <a:endParaRPr kumimoji="0" lang="fr-FR" sz="2400" b="0" i="0" u="none" strike="noStrike" kern="1200" cap="none" spc="0" normalizeH="0" baseline="0">
              <a:ln>
                <a:noFill/>
              </a:ln>
              <a:solidFill>
                <a:srgbClr val="115076"/>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7ED3E848-0661-4FE9-9A84-5593DB437BA0}"/>
              </a:ext>
            </a:extLst>
          </p:cNvPr>
          <p:cNvSpPr/>
          <p:nvPr/>
        </p:nvSpPr>
        <p:spPr>
          <a:xfrm>
            <a:off x="1454727" y="1428767"/>
            <a:ext cx="526473"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12" name="Rectangle 11">
            <a:extLst>
              <a:ext uri="{FF2B5EF4-FFF2-40B4-BE49-F238E27FC236}">
                <a16:creationId xmlns:a16="http://schemas.microsoft.com/office/drawing/2014/main" id="{F3283606-FB86-43CF-A509-8771BB123479}"/>
              </a:ext>
            </a:extLst>
          </p:cNvPr>
          <p:cNvSpPr/>
          <p:nvPr/>
        </p:nvSpPr>
        <p:spPr>
          <a:xfrm>
            <a:off x="8201890" y="1428767"/>
            <a:ext cx="526473"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13" name="Rectangle 12">
            <a:extLst>
              <a:ext uri="{FF2B5EF4-FFF2-40B4-BE49-F238E27FC236}">
                <a16:creationId xmlns:a16="http://schemas.microsoft.com/office/drawing/2014/main" id="{292B1541-6D17-43DD-BB14-5EE65C3BE3B1}"/>
              </a:ext>
            </a:extLst>
          </p:cNvPr>
          <p:cNvSpPr/>
          <p:nvPr/>
        </p:nvSpPr>
        <p:spPr>
          <a:xfrm>
            <a:off x="3318106" y="1992231"/>
            <a:ext cx="526473"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14" name="Rectangle 13">
            <a:extLst>
              <a:ext uri="{FF2B5EF4-FFF2-40B4-BE49-F238E27FC236}">
                <a16:creationId xmlns:a16="http://schemas.microsoft.com/office/drawing/2014/main" id="{9BCB299C-4136-46D2-85A6-3F95D4B02E30}"/>
              </a:ext>
            </a:extLst>
          </p:cNvPr>
          <p:cNvSpPr/>
          <p:nvPr/>
        </p:nvSpPr>
        <p:spPr>
          <a:xfrm>
            <a:off x="9227127" y="1992231"/>
            <a:ext cx="526473"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15" name="Rectangle 14">
            <a:extLst>
              <a:ext uri="{FF2B5EF4-FFF2-40B4-BE49-F238E27FC236}">
                <a16:creationId xmlns:a16="http://schemas.microsoft.com/office/drawing/2014/main" id="{1FF23716-513B-4E1A-9814-880FE513D26C}"/>
              </a:ext>
            </a:extLst>
          </p:cNvPr>
          <p:cNvSpPr/>
          <p:nvPr/>
        </p:nvSpPr>
        <p:spPr>
          <a:xfrm>
            <a:off x="7162800" y="2555695"/>
            <a:ext cx="526473"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16" name="Rectangle 15">
            <a:extLst>
              <a:ext uri="{FF2B5EF4-FFF2-40B4-BE49-F238E27FC236}">
                <a16:creationId xmlns:a16="http://schemas.microsoft.com/office/drawing/2014/main" id="{9C776247-00F9-490E-B946-AEF333E430B1}"/>
              </a:ext>
            </a:extLst>
          </p:cNvPr>
          <p:cNvSpPr/>
          <p:nvPr/>
        </p:nvSpPr>
        <p:spPr>
          <a:xfrm>
            <a:off x="4918365" y="3119158"/>
            <a:ext cx="637966"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17" name="Rectangle 16">
            <a:extLst>
              <a:ext uri="{FF2B5EF4-FFF2-40B4-BE49-F238E27FC236}">
                <a16:creationId xmlns:a16="http://schemas.microsoft.com/office/drawing/2014/main" id="{798297CE-FFDB-4559-A61F-C2F44E5C0160}"/>
              </a:ext>
            </a:extLst>
          </p:cNvPr>
          <p:cNvSpPr/>
          <p:nvPr/>
        </p:nvSpPr>
        <p:spPr>
          <a:xfrm>
            <a:off x="6788727" y="3119158"/>
            <a:ext cx="526473"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18" name="Rectangle 17">
            <a:extLst>
              <a:ext uri="{FF2B5EF4-FFF2-40B4-BE49-F238E27FC236}">
                <a16:creationId xmlns:a16="http://schemas.microsoft.com/office/drawing/2014/main" id="{1FFA7A83-7DA4-409E-9165-ECB3123E73F1}"/>
              </a:ext>
            </a:extLst>
          </p:cNvPr>
          <p:cNvSpPr/>
          <p:nvPr/>
        </p:nvSpPr>
        <p:spPr>
          <a:xfrm>
            <a:off x="1496292" y="3625224"/>
            <a:ext cx="526473"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87D1E"/>
                </a:solidFill>
              </a:rPr>
              <a:t>__</a:t>
            </a:r>
          </a:p>
        </p:txBody>
      </p:sp>
      <p:sp>
        <p:nvSpPr>
          <p:cNvPr id="20" name="Rounded Rectangle 46">
            <a:extLst>
              <a:ext uri="{FF2B5EF4-FFF2-40B4-BE49-F238E27FC236}">
                <a16:creationId xmlns:a16="http://schemas.microsoft.com/office/drawing/2014/main" id="{3E7D1372-E670-4D94-BB62-FF01F69BEE9C}"/>
              </a:ext>
            </a:extLst>
          </p:cNvPr>
          <p:cNvSpPr/>
          <p:nvPr/>
        </p:nvSpPr>
        <p:spPr>
          <a:xfrm>
            <a:off x="7162800" y="5774550"/>
            <a:ext cx="2530393" cy="462222"/>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garder</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keep</a:t>
            </a:r>
          </a:p>
        </p:txBody>
      </p:sp>
    </p:spTree>
    <p:extLst>
      <p:ext uri="{BB962C8B-B14F-4D97-AF65-F5344CB8AC3E}">
        <p14:creationId xmlns:p14="http://schemas.microsoft.com/office/powerpoint/2010/main" val="15866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8F074F2-EACE-4965-B504-AADE1D7D0BCC}"/>
              </a:ext>
            </a:extLst>
          </p:cNvPr>
          <p:cNvSpPr txBox="1"/>
          <p:nvPr/>
        </p:nvSpPr>
        <p:spPr>
          <a:xfrm>
            <a:off x="139485" y="1333346"/>
            <a:ext cx="6767007" cy="1200329"/>
          </a:xfrm>
          <a:prstGeom prst="rect">
            <a:avLst/>
          </a:prstGeom>
          <a:noFill/>
        </p:spPr>
        <p:txBody>
          <a:bodyPr wrap="square" rtlCol="0">
            <a:spAutoFit/>
          </a:bodyPr>
          <a:lstStyle/>
          <a:p>
            <a:pPr algn="l"/>
            <a:r>
              <a:rPr lang="fr-FR" sz="2400" dirty="0">
                <a:solidFill>
                  <a:srgbClr val="115076"/>
                </a:solidFill>
              </a:rPr>
              <a:t>Partner A:</a:t>
            </a:r>
          </a:p>
          <a:p>
            <a:pPr algn="l"/>
            <a:r>
              <a:rPr lang="fr-FR" sz="2400" dirty="0">
                <a:solidFill>
                  <a:srgbClr val="115076"/>
                </a:solidFill>
              </a:rPr>
              <a:t>je commence… </a:t>
            </a:r>
          </a:p>
          <a:p>
            <a:pPr algn="l"/>
            <a:r>
              <a:rPr lang="fr-FR" sz="2400" dirty="0">
                <a:solidFill>
                  <a:srgbClr val="115076"/>
                </a:solidFill>
              </a:rPr>
              <a:t>[</a:t>
            </a:r>
            <a:r>
              <a:rPr lang="fr-FR" sz="2400" dirty="0" err="1">
                <a:solidFill>
                  <a:srgbClr val="115076"/>
                </a:solidFill>
              </a:rPr>
              <a:t>learn</a:t>
            </a:r>
            <a:r>
              <a:rPr lang="fr-FR" sz="2400" dirty="0">
                <a:solidFill>
                  <a:srgbClr val="115076"/>
                </a:solidFill>
              </a:rPr>
              <a:t> French/</a:t>
            </a:r>
            <a:r>
              <a:rPr lang="en-GB" sz="2400" dirty="0">
                <a:solidFill>
                  <a:srgbClr val="115076"/>
                </a:solidFill>
              </a:rPr>
              <a:t>study maths</a:t>
            </a:r>
            <a:r>
              <a:rPr lang="fr-FR" sz="2400" dirty="0">
                <a:solidFill>
                  <a:srgbClr val="115076"/>
                </a:solidFill>
              </a:rPr>
              <a:t>]</a:t>
            </a:r>
          </a:p>
        </p:txBody>
      </p:sp>
      <p:pic>
        <p:nvPicPr>
          <p:cNvPr id="5" name="Picture 4" descr="A picture containing text&#10;&#10;Description automatically generated">
            <a:extLst>
              <a:ext uri="{FF2B5EF4-FFF2-40B4-BE49-F238E27FC236}">
                <a16:creationId xmlns:a16="http://schemas.microsoft.com/office/drawing/2014/main" id="{21F7F946-14FF-4ACE-8D43-E74F82055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455" y="3345870"/>
            <a:ext cx="3054927" cy="3054927"/>
          </a:xfrm>
          <a:prstGeom prst="rect">
            <a:avLst/>
          </a:prstGeom>
        </p:spPr>
      </p:pic>
      <p:pic>
        <p:nvPicPr>
          <p:cNvPr id="11" name="Picture 10">
            <a:extLst>
              <a:ext uri="{FF2B5EF4-FFF2-40B4-BE49-F238E27FC236}">
                <a16:creationId xmlns:a16="http://schemas.microsoft.com/office/drawing/2014/main" id="{1DFE38ED-045C-40DE-9EF8-448374138A8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00201" y="3332015"/>
            <a:ext cx="3054927" cy="3054927"/>
          </a:xfrm>
          <a:prstGeom prst="rect">
            <a:avLst/>
          </a:prstGeom>
        </p:spPr>
      </p:pic>
      <p:sp>
        <p:nvSpPr>
          <p:cNvPr id="12" name="Speech Bubble: Rectangle with Corners Rounded 11">
            <a:extLst>
              <a:ext uri="{FF2B5EF4-FFF2-40B4-BE49-F238E27FC236}">
                <a16:creationId xmlns:a16="http://schemas.microsoft.com/office/drawing/2014/main" id="{C256AF1B-DF44-464B-A909-015A4E7C22EE}"/>
              </a:ext>
            </a:extLst>
          </p:cNvPr>
          <p:cNvSpPr/>
          <p:nvPr/>
        </p:nvSpPr>
        <p:spPr>
          <a:xfrm>
            <a:off x="4100945" y="2877670"/>
            <a:ext cx="3325091" cy="1102660"/>
          </a:xfrm>
          <a:prstGeom prst="wedgeRoundRectCallout">
            <a:avLst>
              <a:gd name="adj1" fmla="val -42500"/>
              <a:gd name="adj2" fmla="val 7632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Je commence …</a:t>
            </a:r>
          </a:p>
        </p:txBody>
      </p:sp>
      <p:sp>
        <p:nvSpPr>
          <p:cNvPr id="13" name="Speech Bubble: Rectangle with Corners Rounded 12">
            <a:extLst>
              <a:ext uri="{FF2B5EF4-FFF2-40B4-BE49-F238E27FC236}">
                <a16:creationId xmlns:a16="http://schemas.microsoft.com/office/drawing/2014/main" id="{961BCC9F-7239-4CC3-AFBF-12F3EAB27804}"/>
              </a:ext>
            </a:extLst>
          </p:cNvPr>
          <p:cNvSpPr/>
          <p:nvPr/>
        </p:nvSpPr>
        <p:spPr>
          <a:xfrm>
            <a:off x="6276108" y="4083334"/>
            <a:ext cx="2493819" cy="1441320"/>
          </a:xfrm>
          <a:prstGeom prst="wedgeRoundRectCallout">
            <a:avLst>
              <a:gd name="adj1" fmla="val 64167"/>
              <a:gd name="adj2" fmla="val 26062"/>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à apprendre le français.</a:t>
            </a:r>
          </a:p>
        </p:txBody>
      </p:sp>
      <p:sp>
        <p:nvSpPr>
          <p:cNvPr id="14" name="TextBox 13">
            <a:extLst>
              <a:ext uri="{FF2B5EF4-FFF2-40B4-BE49-F238E27FC236}">
                <a16:creationId xmlns:a16="http://schemas.microsoft.com/office/drawing/2014/main" id="{FC2B7EBF-4EA7-419E-8D09-E4ADAB414032}"/>
              </a:ext>
            </a:extLst>
          </p:cNvPr>
          <p:cNvSpPr txBox="1"/>
          <p:nvPr/>
        </p:nvSpPr>
        <p:spPr>
          <a:xfrm>
            <a:off x="5494269" y="1678003"/>
            <a:ext cx="6767006" cy="830997"/>
          </a:xfrm>
          <a:prstGeom prst="rect">
            <a:avLst/>
          </a:prstGeom>
          <a:noFill/>
        </p:spPr>
        <p:txBody>
          <a:bodyPr wrap="square" rtlCol="0">
            <a:spAutoFit/>
          </a:bodyPr>
          <a:lstStyle/>
          <a:p>
            <a:pPr algn="l"/>
            <a:r>
              <a:rPr lang="fr-FR" sz="2400" dirty="0">
                <a:solidFill>
                  <a:srgbClr val="115076"/>
                </a:solidFill>
              </a:rPr>
              <a:t>Partner B:</a:t>
            </a:r>
          </a:p>
          <a:p>
            <a:pPr algn="l"/>
            <a:r>
              <a:rPr lang="fr-FR" sz="2400" dirty="0">
                <a:solidFill>
                  <a:srgbClr val="115076"/>
                </a:solidFill>
              </a:rPr>
              <a:t>d’étudier les maths/</a:t>
            </a:r>
            <a:r>
              <a:rPr lang="fr-FR" sz="2400" dirty="0">
                <a:solidFill>
                  <a:srgbClr val="115076"/>
                </a:solidFill>
                <a:latin typeface="Century Gothic" panose="020B0502020202020204" pitchFamily="34" charset="0"/>
              </a:rPr>
              <a:t>à apprendre le français</a:t>
            </a:r>
          </a:p>
        </p:txBody>
      </p:sp>
      <p:sp>
        <p:nvSpPr>
          <p:cNvPr id="15" name="Oval 14">
            <a:extLst>
              <a:ext uri="{FF2B5EF4-FFF2-40B4-BE49-F238E27FC236}">
                <a16:creationId xmlns:a16="http://schemas.microsoft.com/office/drawing/2014/main" id="{46467017-E3F2-474E-A0E1-98FB2943721D}"/>
              </a:ext>
            </a:extLst>
          </p:cNvPr>
          <p:cNvSpPr/>
          <p:nvPr/>
        </p:nvSpPr>
        <p:spPr>
          <a:xfrm>
            <a:off x="139485" y="2078182"/>
            <a:ext cx="2091097" cy="444673"/>
          </a:xfrm>
          <a:prstGeom prst="ellipse">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Finis la phrase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48F074F2-EACE-4965-B504-AADE1D7D0BCC}"/>
              </a:ext>
            </a:extLst>
          </p:cNvPr>
          <p:cNvSpPr txBox="1"/>
          <p:nvPr/>
        </p:nvSpPr>
        <p:spPr>
          <a:xfrm>
            <a:off x="139485" y="1153237"/>
            <a:ext cx="6317759" cy="1754326"/>
          </a:xfrm>
          <a:prstGeom prst="rect">
            <a:avLst/>
          </a:prstGeom>
          <a:noFill/>
        </p:spPr>
        <p:txBody>
          <a:bodyPr wrap="square" rtlCol="0">
            <a:spAutoFit/>
          </a:bodyPr>
          <a:lstStyle/>
          <a:p>
            <a:pPr algn="l"/>
            <a:r>
              <a:rPr lang="fr-FR" dirty="0">
                <a:solidFill>
                  <a:srgbClr val="115076"/>
                </a:solidFill>
              </a:rPr>
              <a:t>Partner A:</a:t>
            </a:r>
          </a:p>
          <a:p>
            <a:pPr marL="342900" indent="-342900" algn="l">
              <a:buAutoNum type="arabicPeriod"/>
            </a:pPr>
            <a:r>
              <a:rPr lang="fr-FR" dirty="0">
                <a:solidFill>
                  <a:srgbClr val="115076"/>
                </a:solidFill>
              </a:rPr>
              <a:t>Je choisis… [</a:t>
            </a:r>
            <a:r>
              <a:rPr lang="en-GB" dirty="0">
                <a:solidFill>
                  <a:srgbClr val="115076"/>
                </a:solidFill>
              </a:rPr>
              <a:t>believe in God/correct the answers]</a:t>
            </a:r>
          </a:p>
          <a:p>
            <a:pPr marL="342900" indent="-342900" algn="l">
              <a:buAutoNum type="arabicPeriod"/>
            </a:pPr>
            <a:r>
              <a:rPr lang="fr-FR" dirty="0">
                <a:solidFill>
                  <a:srgbClr val="115076"/>
                </a:solidFill>
              </a:rPr>
              <a:t>Elle apprend… [</a:t>
            </a:r>
            <a:r>
              <a:rPr lang="en-GB" dirty="0">
                <a:solidFill>
                  <a:srgbClr val="115076"/>
                </a:solidFill>
              </a:rPr>
              <a:t>ask more questions/drive</a:t>
            </a:r>
            <a:r>
              <a:rPr lang="fr-FR" dirty="0">
                <a:solidFill>
                  <a:srgbClr val="115076"/>
                </a:solidFill>
              </a:rPr>
              <a:t>]</a:t>
            </a:r>
          </a:p>
          <a:p>
            <a:pPr marL="342900" indent="-342900">
              <a:buAutoNum type="arabicPeriod"/>
            </a:pPr>
            <a:r>
              <a:rPr lang="fr-FR" dirty="0">
                <a:solidFill>
                  <a:srgbClr val="115076"/>
                </a:solidFill>
              </a:rPr>
              <a:t>Tu empêches… [</a:t>
            </a:r>
            <a:r>
              <a:rPr lang="en-GB" dirty="0">
                <a:solidFill>
                  <a:srgbClr val="115076"/>
                </a:solidFill>
              </a:rPr>
              <a:t>the children from eating/the children from winning</a:t>
            </a:r>
            <a:r>
              <a:rPr lang="fr-FR" dirty="0">
                <a:solidFill>
                  <a:srgbClr val="115076"/>
                </a:solidFill>
              </a:rPr>
              <a:t>]</a:t>
            </a:r>
          </a:p>
          <a:p>
            <a:pPr marL="342900" indent="-342900">
              <a:buAutoNum type="arabicPeriod"/>
            </a:pPr>
            <a:r>
              <a:rPr lang="fr-FR" dirty="0">
                <a:solidFill>
                  <a:srgbClr val="115076"/>
                </a:solidFill>
              </a:rPr>
              <a:t>Ils finissent… [</a:t>
            </a:r>
            <a:r>
              <a:rPr lang="en-GB" dirty="0">
                <a:solidFill>
                  <a:srgbClr val="115076"/>
                </a:solidFill>
              </a:rPr>
              <a:t>making the meal/finding the cafe]</a:t>
            </a:r>
          </a:p>
        </p:txBody>
      </p:sp>
      <p:sp>
        <p:nvSpPr>
          <p:cNvPr id="14" name="TextBox 13">
            <a:extLst>
              <a:ext uri="{FF2B5EF4-FFF2-40B4-BE49-F238E27FC236}">
                <a16:creationId xmlns:a16="http://schemas.microsoft.com/office/drawing/2014/main" id="{FC2B7EBF-4EA7-419E-8D09-E4ADAB414032}"/>
              </a:ext>
            </a:extLst>
          </p:cNvPr>
          <p:cNvSpPr txBox="1"/>
          <p:nvPr/>
        </p:nvSpPr>
        <p:spPr>
          <a:xfrm>
            <a:off x="6261370" y="1153236"/>
            <a:ext cx="5930630" cy="1477328"/>
          </a:xfrm>
          <a:prstGeom prst="rect">
            <a:avLst/>
          </a:prstGeom>
          <a:noFill/>
        </p:spPr>
        <p:txBody>
          <a:bodyPr wrap="square" rtlCol="0">
            <a:spAutoFit/>
          </a:bodyPr>
          <a:lstStyle/>
          <a:p>
            <a:pPr algn="l"/>
            <a:r>
              <a:rPr lang="fr-FR" dirty="0">
                <a:solidFill>
                  <a:srgbClr val="115076"/>
                </a:solidFill>
              </a:rPr>
              <a:t>Partner B:</a:t>
            </a:r>
          </a:p>
          <a:p>
            <a:pPr marL="342900" indent="-342900" algn="l">
              <a:buAutoNum type="arabicPeriod"/>
            </a:pPr>
            <a:r>
              <a:rPr lang="fr-FR" dirty="0">
                <a:solidFill>
                  <a:srgbClr val="115076"/>
                </a:solidFill>
              </a:rPr>
              <a:t>de croire en Dieu/</a:t>
            </a:r>
            <a:r>
              <a:rPr lang="fr-FR" dirty="0">
                <a:solidFill>
                  <a:srgbClr val="115076"/>
                </a:solidFill>
                <a:latin typeface="Century Gothic" panose="020B0502020202020204" pitchFamily="34" charset="0"/>
              </a:rPr>
              <a:t>à corriger les réponses.</a:t>
            </a:r>
          </a:p>
          <a:p>
            <a:pPr marL="342900" indent="-342900">
              <a:buAutoNum type="arabicPeriod"/>
            </a:pPr>
            <a:r>
              <a:rPr lang="fr-FR" dirty="0">
                <a:solidFill>
                  <a:srgbClr val="115076"/>
                </a:solidFill>
                <a:latin typeface="Century Gothic" panose="020B0502020202020204" pitchFamily="34" charset="0"/>
              </a:rPr>
              <a:t>de poser plus de questions/à conduire.</a:t>
            </a:r>
          </a:p>
          <a:p>
            <a:pPr marL="342900" indent="-342900">
              <a:buAutoNum type="arabicPeriod"/>
            </a:pPr>
            <a:r>
              <a:rPr lang="fr-FR" dirty="0">
                <a:solidFill>
                  <a:srgbClr val="115076"/>
                </a:solidFill>
                <a:latin typeface="Century Gothic" panose="020B0502020202020204" pitchFamily="34" charset="0"/>
              </a:rPr>
              <a:t>les enfants de manger/aux enfants à gagner.</a:t>
            </a:r>
          </a:p>
          <a:p>
            <a:pPr marL="342900" indent="-342900">
              <a:buAutoNum type="arabicPeriod"/>
            </a:pPr>
            <a:r>
              <a:rPr lang="fr-FR" dirty="0">
                <a:solidFill>
                  <a:srgbClr val="115076"/>
                </a:solidFill>
                <a:latin typeface="Century Gothic" panose="020B0502020202020204" pitchFamily="34" charset="0"/>
              </a:rPr>
              <a:t>de faire le repas/à trouver le café.</a:t>
            </a:r>
          </a:p>
        </p:txBody>
      </p:sp>
      <p:sp>
        <p:nvSpPr>
          <p:cNvPr id="16" name="TextBox 15">
            <a:extLst>
              <a:ext uri="{FF2B5EF4-FFF2-40B4-BE49-F238E27FC236}">
                <a16:creationId xmlns:a16="http://schemas.microsoft.com/office/drawing/2014/main" id="{DE0BA525-61E9-40E8-9A78-38D28B559731}"/>
              </a:ext>
            </a:extLst>
          </p:cNvPr>
          <p:cNvSpPr txBox="1"/>
          <p:nvPr/>
        </p:nvSpPr>
        <p:spPr>
          <a:xfrm>
            <a:off x="139485" y="3232300"/>
            <a:ext cx="6317759" cy="1477328"/>
          </a:xfrm>
          <a:prstGeom prst="rect">
            <a:avLst/>
          </a:prstGeom>
          <a:noFill/>
        </p:spPr>
        <p:txBody>
          <a:bodyPr wrap="square" rtlCol="0">
            <a:spAutoFit/>
          </a:bodyPr>
          <a:lstStyle/>
          <a:p>
            <a:pPr algn="l"/>
            <a:r>
              <a:rPr lang="fr-FR" dirty="0">
                <a:solidFill>
                  <a:srgbClr val="115076"/>
                </a:solidFill>
              </a:rPr>
              <a:t>Partner A:</a:t>
            </a:r>
          </a:p>
          <a:p>
            <a:pPr algn="l"/>
            <a:r>
              <a:rPr lang="fr-FR" dirty="0">
                <a:solidFill>
                  <a:srgbClr val="115076"/>
                </a:solidFill>
              </a:rPr>
              <a:t>5.  de visiter le musée/</a:t>
            </a:r>
            <a:r>
              <a:rPr lang="fr-FR" dirty="0">
                <a:solidFill>
                  <a:srgbClr val="115076"/>
                </a:solidFill>
                <a:latin typeface="Century Gothic" panose="020B0502020202020204" pitchFamily="34" charset="0"/>
              </a:rPr>
              <a:t>à regarder un film.</a:t>
            </a:r>
            <a:endParaRPr lang="fr-FR" dirty="0">
              <a:solidFill>
                <a:srgbClr val="115076"/>
              </a:solidFill>
            </a:endParaRPr>
          </a:p>
          <a:p>
            <a:pPr algn="l"/>
            <a:r>
              <a:rPr lang="fr-FR" dirty="0">
                <a:solidFill>
                  <a:srgbClr val="115076"/>
                </a:solidFill>
              </a:rPr>
              <a:t>6.  d’écouter le professeur/</a:t>
            </a:r>
            <a:r>
              <a:rPr lang="fr-FR" dirty="0">
                <a:solidFill>
                  <a:srgbClr val="115076"/>
                </a:solidFill>
                <a:latin typeface="Century Gothic" panose="020B0502020202020204" pitchFamily="34" charset="0"/>
              </a:rPr>
              <a:t>à travailler dur en classe.</a:t>
            </a:r>
          </a:p>
          <a:p>
            <a:r>
              <a:rPr lang="fr-FR" dirty="0">
                <a:solidFill>
                  <a:srgbClr val="115076"/>
                </a:solidFill>
              </a:rPr>
              <a:t>7.  de travailler dans un café/</a:t>
            </a:r>
            <a:r>
              <a:rPr lang="fr-FR" dirty="0">
                <a:solidFill>
                  <a:srgbClr val="115076"/>
                </a:solidFill>
                <a:latin typeface="Century Gothic" panose="020B0502020202020204" pitchFamily="34" charset="0"/>
              </a:rPr>
              <a:t>à chercher un emploi.</a:t>
            </a:r>
            <a:endParaRPr lang="fr-FR" dirty="0">
              <a:solidFill>
                <a:srgbClr val="115076"/>
              </a:solidFill>
            </a:endParaRPr>
          </a:p>
          <a:p>
            <a:r>
              <a:rPr lang="fr-FR" dirty="0">
                <a:solidFill>
                  <a:srgbClr val="115076"/>
                </a:solidFill>
              </a:rPr>
              <a:t>8.  de répondre aux questions/</a:t>
            </a:r>
            <a:r>
              <a:rPr lang="fr-FR" dirty="0">
                <a:solidFill>
                  <a:srgbClr val="115076"/>
                </a:solidFill>
                <a:latin typeface="Century Gothic" panose="020B0502020202020204" pitchFamily="34" charset="0"/>
              </a:rPr>
              <a:t>à construire le modèle.</a:t>
            </a:r>
            <a:endParaRPr lang="fr-FR" dirty="0">
              <a:solidFill>
                <a:srgbClr val="115076"/>
              </a:solidFill>
            </a:endParaRPr>
          </a:p>
        </p:txBody>
      </p:sp>
      <p:sp>
        <p:nvSpPr>
          <p:cNvPr id="17" name="TextBox 16">
            <a:extLst>
              <a:ext uri="{FF2B5EF4-FFF2-40B4-BE49-F238E27FC236}">
                <a16:creationId xmlns:a16="http://schemas.microsoft.com/office/drawing/2014/main" id="{BBB60F94-4C53-4E10-B8CC-709338A24F0F}"/>
              </a:ext>
            </a:extLst>
          </p:cNvPr>
          <p:cNvSpPr txBox="1"/>
          <p:nvPr/>
        </p:nvSpPr>
        <p:spPr>
          <a:xfrm>
            <a:off x="6261370" y="3232299"/>
            <a:ext cx="5930630" cy="2031325"/>
          </a:xfrm>
          <a:prstGeom prst="rect">
            <a:avLst/>
          </a:prstGeom>
          <a:noFill/>
        </p:spPr>
        <p:txBody>
          <a:bodyPr wrap="square" rtlCol="0">
            <a:spAutoFit/>
          </a:bodyPr>
          <a:lstStyle/>
          <a:p>
            <a:pPr algn="l"/>
            <a:r>
              <a:rPr lang="fr-FR" dirty="0">
                <a:solidFill>
                  <a:srgbClr val="115076"/>
                </a:solidFill>
              </a:rPr>
              <a:t>Partner B:</a:t>
            </a:r>
          </a:p>
          <a:p>
            <a:pPr marL="342900" indent="-342900" algn="l">
              <a:buAutoNum type="arabicPeriod" startAt="5"/>
            </a:pPr>
            <a:r>
              <a:rPr lang="fr-FR" dirty="0">
                <a:solidFill>
                  <a:srgbClr val="115076"/>
                </a:solidFill>
              </a:rPr>
              <a:t>Nous choisissons… [</a:t>
            </a:r>
            <a:r>
              <a:rPr lang="en-GB" dirty="0">
                <a:solidFill>
                  <a:srgbClr val="115076"/>
                </a:solidFill>
              </a:rPr>
              <a:t>visit the museum/watch a</a:t>
            </a:r>
          </a:p>
          <a:p>
            <a:pPr algn="l"/>
            <a:r>
              <a:rPr lang="en-GB" dirty="0">
                <a:solidFill>
                  <a:srgbClr val="115076"/>
                </a:solidFill>
              </a:rPr>
              <a:t>      film]</a:t>
            </a:r>
            <a:endParaRPr lang="en-GB" dirty="0">
              <a:solidFill>
                <a:srgbClr val="115076"/>
              </a:solidFill>
              <a:latin typeface="Century Gothic" panose="020B0502020202020204" pitchFamily="34" charset="0"/>
            </a:endParaRPr>
          </a:p>
          <a:p>
            <a:pPr marL="342900" indent="-342900">
              <a:buAutoNum type="arabicPeriod" startAt="6"/>
            </a:pPr>
            <a:r>
              <a:rPr lang="fr-FR" dirty="0">
                <a:solidFill>
                  <a:srgbClr val="115076"/>
                </a:solidFill>
                <a:latin typeface="Century Gothic" panose="020B0502020202020204" pitchFamily="34" charset="0"/>
              </a:rPr>
              <a:t>Elles disent… [</a:t>
            </a:r>
            <a:r>
              <a:rPr lang="en-GB" dirty="0">
                <a:solidFill>
                  <a:srgbClr val="115076"/>
                </a:solidFill>
                <a:latin typeface="Century Gothic" panose="020B0502020202020204" pitchFamily="34" charset="0"/>
              </a:rPr>
              <a:t>listen to the teacher/work hard in</a:t>
            </a:r>
          </a:p>
          <a:p>
            <a:r>
              <a:rPr lang="en-GB" dirty="0">
                <a:solidFill>
                  <a:srgbClr val="115076"/>
                </a:solidFill>
                <a:latin typeface="Century Gothic" panose="020B0502020202020204" pitchFamily="34" charset="0"/>
              </a:rPr>
              <a:t>     class]</a:t>
            </a:r>
          </a:p>
          <a:p>
            <a:r>
              <a:rPr lang="fr-FR" dirty="0">
                <a:solidFill>
                  <a:srgbClr val="115076"/>
                </a:solidFill>
                <a:latin typeface="Century Gothic" panose="020B0502020202020204" pitchFamily="34" charset="0"/>
              </a:rPr>
              <a:t>7.  Je commence… [</a:t>
            </a:r>
            <a:r>
              <a:rPr lang="en-GB" dirty="0">
                <a:solidFill>
                  <a:srgbClr val="115076"/>
                </a:solidFill>
                <a:latin typeface="Century Gothic" panose="020B0502020202020204" pitchFamily="34" charset="0"/>
              </a:rPr>
              <a:t>work in a cafe/look for a job</a:t>
            </a:r>
            <a:r>
              <a:rPr lang="fr-FR" dirty="0">
                <a:solidFill>
                  <a:srgbClr val="115076"/>
                </a:solidFill>
                <a:latin typeface="Century Gothic" panose="020B0502020202020204" pitchFamily="34" charset="0"/>
              </a:rPr>
              <a:t>]</a:t>
            </a:r>
          </a:p>
          <a:p>
            <a:r>
              <a:rPr lang="fr-FR" dirty="0">
                <a:solidFill>
                  <a:srgbClr val="115076"/>
                </a:solidFill>
                <a:latin typeface="Century Gothic" panose="020B0502020202020204" pitchFamily="34" charset="0"/>
              </a:rPr>
              <a:t>8.  On aide… [</a:t>
            </a:r>
            <a:r>
              <a:rPr lang="en-GB" dirty="0">
                <a:solidFill>
                  <a:srgbClr val="115076"/>
                </a:solidFill>
                <a:latin typeface="Century Gothic" panose="020B0502020202020204" pitchFamily="34" charset="0"/>
              </a:rPr>
              <a:t>answer questions/build the model</a:t>
            </a:r>
            <a:r>
              <a:rPr lang="fr-FR" dirty="0">
                <a:solidFill>
                  <a:srgbClr val="115076"/>
                </a:solidFill>
                <a:latin typeface="Century Gothic" panose="020B0502020202020204" pitchFamily="34" charset="0"/>
              </a:rPr>
              <a:t>]</a:t>
            </a:r>
          </a:p>
        </p:txBody>
      </p:sp>
    </p:spTree>
    <p:extLst>
      <p:ext uri="{BB962C8B-B14F-4D97-AF65-F5344CB8AC3E}">
        <p14:creationId xmlns:p14="http://schemas.microsoft.com/office/powerpoint/2010/main" val="431057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55673" cy="707849"/>
          </a:xfrm>
        </p:spPr>
        <p:txBody>
          <a:bodyPr>
            <a:normAutofit fontScale="90000"/>
          </a:bodyPr>
          <a:lstStyle/>
          <a:p>
            <a:r>
              <a:rPr lang="fr-FR" sz="3600" b="1" dirty="0">
                <a:solidFill>
                  <a:schemeClr val="bg1"/>
                </a:solidFill>
              </a:rPr>
              <a:t>Finis</a:t>
            </a:r>
            <a:r>
              <a:rPr lang="en-GB" sz="3600" b="1" dirty="0">
                <a:solidFill>
                  <a:schemeClr val="bg1"/>
                </a:solidFill>
              </a:rPr>
              <a:t> la </a:t>
            </a:r>
            <a:r>
              <a:rPr lang="fr-FR" sz="3600" b="1" dirty="0">
                <a:solidFill>
                  <a:schemeClr val="bg1"/>
                </a:solidFill>
              </a:rPr>
              <a:t>phrase</a:t>
            </a:r>
            <a:r>
              <a:rPr lang="en-GB" sz="3600" b="1" dirty="0">
                <a:solidFill>
                  <a:schemeClr val="bg1"/>
                </a:solidFill>
              </a:rPr>
              <a:t> - </a:t>
            </a:r>
            <a:r>
              <a:rPr lang="fr-FR" sz="3600" b="1" dirty="0">
                <a:solidFill>
                  <a:schemeClr val="bg1"/>
                </a:solidFill>
              </a:rPr>
              <a:t>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48F074F2-EACE-4965-B504-AADE1D7D0BCC}"/>
              </a:ext>
            </a:extLst>
          </p:cNvPr>
          <p:cNvSpPr txBox="1"/>
          <p:nvPr/>
        </p:nvSpPr>
        <p:spPr>
          <a:xfrm>
            <a:off x="220401" y="1333346"/>
            <a:ext cx="6767007" cy="576120"/>
          </a:xfrm>
          <a:prstGeom prst="rect">
            <a:avLst/>
          </a:prstGeom>
          <a:noFill/>
        </p:spPr>
        <p:txBody>
          <a:bodyPr wrap="square" rtlCol="0">
            <a:spAutoFit/>
          </a:bodyPr>
          <a:lstStyle/>
          <a:p>
            <a:pPr algn="l">
              <a:lnSpc>
                <a:spcPct val="150000"/>
              </a:lnSpc>
            </a:pPr>
            <a:r>
              <a:rPr lang="fr-FR" sz="2400" dirty="0">
                <a:solidFill>
                  <a:srgbClr val="115076"/>
                </a:solidFill>
              </a:rPr>
              <a:t>1. Je choisis de croire en Dieu.</a:t>
            </a:r>
          </a:p>
        </p:txBody>
      </p:sp>
      <p:sp>
        <p:nvSpPr>
          <p:cNvPr id="15" name="TextBox 14">
            <a:extLst>
              <a:ext uri="{FF2B5EF4-FFF2-40B4-BE49-F238E27FC236}">
                <a16:creationId xmlns:a16="http://schemas.microsoft.com/office/drawing/2014/main" id="{5BE78E18-C861-4708-86C7-520E2F870292}"/>
              </a:ext>
            </a:extLst>
          </p:cNvPr>
          <p:cNvSpPr txBox="1"/>
          <p:nvPr/>
        </p:nvSpPr>
        <p:spPr>
          <a:xfrm>
            <a:off x="220401" y="1928495"/>
            <a:ext cx="6767007" cy="576120"/>
          </a:xfrm>
          <a:prstGeom prst="rect">
            <a:avLst/>
          </a:prstGeom>
          <a:noFill/>
        </p:spPr>
        <p:txBody>
          <a:bodyPr wrap="square" rtlCol="0">
            <a:spAutoFit/>
          </a:bodyPr>
          <a:lstStyle/>
          <a:p>
            <a:pPr>
              <a:lnSpc>
                <a:spcPct val="150000"/>
              </a:lnSpc>
            </a:pPr>
            <a:r>
              <a:rPr lang="fr-FR" sz="2400" dirty="0">
                <a:solidFill>
                  <a:srgbClr val="115076"/>
                </a:solidFill>
              </a:rPr>
              <a:t>2. Elle apprend </a:t>
            </a:r>
            <a:r>
              <a:rPr lang="fr-FR" sz="2400" dirty="0">
                <a:solidFill>
                  <a:srgbClr val="115076"/>
                </a:solidFill>
                <a:latin typeface="Century Gothic" panose="020B0502020202020204" pitchFamily="34" charset="0"/>
              </a:rPr>
              <a:t>à conduire.</a:t>
            </a:r>
          </a:p>
        </p:txBody>
      </p:sp>
      <p:sp>
        <p:nvSpPr>
          <p:cNvPr id="16" name="TextBox 15">
            <a:extLst>
              <a:ext uri="{FF2B5EF4-FFF2-40B4-BE49-F238E27FC236}">
                <a16:creationId xmlns:a16="http://schemas.microsoft.com/office/drawing/2014/main" id="{138EB5B5-521E-423C-9B1C-611104792233}"/>
              </a:ext>
            </a:extLst>
          </p:cNvPr>
          <p:cNvSpPr txBox="1"/>
          <p:nvPr/>
        </p:nvSpPr>
        <p:spPr>
          <a:xfrm>
            <a:off x="220401" y="5499390"/>
            <a:ext cx="6767007" cy="576120"/>
          </a:xfrm>
          <a:prstGeom prst="rect">
            <a:avLst/>
          </a:prstGeom>
          <a:noFill/>
        </p:spPr>
        <p:txBody>
          <a:bodyPr wrap="square" rtlCol="0">
            <a:spAutoFit/>
          </a:bodyPr>
          <a:lstStyle/>
          <a:p>
            <a:pPr>
              <a:lnSpc>
                <a:spcPct val="150000"/>
              </a:lnSpc>
            </a:pPr>
            <a:r>
              <a:rPr lang="fr-FR" sz="2400" dirty="0">
                <a:solidFill>
                  <a:srgbClr val="115076"/>
                </a:solidFill>
              </a:rPr>
              <a:t>8. On aide </a:t>
            </a:r>
            <a:r>
              <a:rPr lang="fr-FR" sz="2400" dirty="0">
                <a:solidFill>
                  <a:srgbClr val="115076"/>
                </a:solidFill>
                <a:latin typeface="Century Gothic" panose="020B0502020202020204" pitchFamily="34" charset="0"/>
              </a:rPr>
              <a:t>à construire le modèle.</a:t>
            </a:r>
          </a:p>
        </p:txBody>
      </p:sp>
      <p:sp>
        <p:nvSpPr>
          <p:cNvPr id="17" name="TextBox 16">
            <a:extLst>
              <a:ext uri="{FF2B5EF4-FFF2-40B4-BE49-F238E27FC236}">
                <a16:creationId xmlns:a16="http://schemas.microsoft.com/office/drawing/2014/main" id="{76EC5191-69A8-4B98-BDE2-FD8CB37920A3}"/>
              </a:ext>
            </a:extLst>
          </p:cNvPr>
          <p:cNvSpPr txBox="1"/>
          <p:nvPr/>
        </p:nvSpPr>
        <p:spPr>
          <a:xfrm>
            <a:off x="220401" y="3118793"/>
            <a:ext cx="6767007" cy="576120"/>
          </a:xfrm>
          <a:prstGeom prst="rect">
            <a:avLst/>
          </a:prstGeom>
          <a:noFill/>
        </p:spPr>
        <p:txBody>
          <a:bodyPr wrap="square" rtlCol="0">
            <a:spAutoFit/>
          </a:bodyPr>
          <a:lstStyle/>
          <a:p>
            <a:pPr>
              <a:lnSpc>
                <a:spcPct val="150000"/>
              </a:lnSpc>
            </a:pPr>
            <a:r>
              <a:rPr lang="fr-FR" sz="2400" dirty="0">
                <a:solidFill>
                  <a:srgbClr val="115076"/>
                </a:solidFill>
              </a:rPr>
              <a:t>4. </a:t>
            </a:r>
            <a:r>
              <a:rPr lang="fr-FR" sz="2400" dirty="0">
                <a:solidFill>
                  <a:srgbClr val="115076"/>
                </a:solidFill>
                <a:latin typeface="Century Gothic" panose="020B0502020202020204" pitchFamily="34" charset="0"/>
              </a:rPr>
              <a:t>Ils finissent de faire le repas.</a:t>
            </a:r>
          </a:p>
        </p:txBody>
      </p:sp>
      <p:sp>
        <p:nvSpPr>
          <p:cNvPr id="18" name="TextBox 17">
            <a:extLst>
              <a:ext uri="{FF2B5EF4-FFF2-40B4-BE49-F238E27FC236}">
                <a16:creationId xmlns:a16="http://schemas.microsoft.com/office/drawing/2014/main" id="{1D93A338-6C12-4BA9-B8E1-EC0EFC943EA8}"/>
              </a:ext>
            </a:extLst>
          </p:cNvPr>
          <p:cNvSpPr txBox="1"/>
          <p:nvPr/>
        </p:nvSpPr>
        <p:spPr>
          <a:xfrm>
            <a:off x="220401" y="3713942"/>
            <a:ext cx="6767007" cy="576120"/>
          </a:xfrm>
          <a:prstGeom prst="rect">
            <a:avLst/>
          </a:prstGeom>
          <a:noFill/>
        </p:spPr>
        <p:txBody>
          <a:bodyPr wrap="square" rtlCol="0">
            <a:spAutoFit/>
          </a:bodyPr>
          <a:lstStyle/>
          <a:p>
            <a:pPr>
              <a:lnSpc>
                <a:spcPct val="150000"/>
              </a:lnSpc>
            </a:pPr>
            <a:r>
              <a:rPr lang="fr-FR" sz="2400" dirty="0">
                <a:solidFill>
                  <a:srgbClr val="115076"/>
                </a:solidFill>
              </a:rPr>
              <a:t>5. </a:t>
            </a:r>
            <a:r>
              <a:rPr lang="fr-FR" sz="2400" dirty="0">
                <a:solidFill>
                  <a:srgbClr val="115076"/>
                </a:solidFill>
                <a:latin typeface="Century Gothic" panose="020B0502020202020204" pitchFamily="34" charset="0"/>
              </a:rPr>
              <a:t>Nous choisissons de visiter le musée.</a:t>
            </a:r>
          </a:p>
        </p:txBody>
      </p:sp>
      <p:sp>
        <p:nvSpPr>
          <p:cNvPr id="19" name="TextBox 18">
            <a:extLst>
              <a:ext uri="{FF2B5EF4-FFF2-40B4-BE49-F238E27FC236}">
                <a16:creationId xmlns:a16="http://schemas.microsoft.com/office/drawing/2014/main" id="{DE6EF009-4134-4563-B51D-933FFA95797A}"/>
              </a:ext>
            </a:extLst>
          </p:cNvPr>
          <p:cNvSpPr txBox="1"/>
          <p:nvPr/>
        </p:nvSpPr>
        <p:spPr>
          <a:xfrm>
            <a:off x="220401" y="4309091"/>
            <a:ext cx="6767007" cy="576120"/>
          </a:xfrm>
          <a:prstGeom prst="rect">
            <a:avLst/>
          </a:prstGeom>
          <a:noFill/>
        </p:spPr>
        <p:txBody>
          <a:bodyPr wrap="square" rtlCol="0">
            <a:spAutoFit/>
          </a:bodyPr>
          <a:lstStyle/>
          <a:p>
            <a:pPr>
              <a:lnSpc>
                <a:spcPct val="150000"/>
              </a:lnSpc>
            </a:pPr>
            <a:r>
              <a:rPr lang="fr-FR" sz="2400" dirty="0">
                <a:solidFill>
                  <a:srgbClr val="115076"/>
                </a:solidFill>
              </a:rPr>
              <a:t>6. </a:t>
            </a:r>
            <a:r>
              <a:rPr lang="fr-FR" sz="2400" dirty="0">
                <a:solidFill>
                  <a:srgbClr val="115076"/>
                </a:solidFill>
                <a:latin typeface="Century Gothic" panose="020B0502020202020204" pitchFamily="34" charset="0"/>
              </a:rPr>
              <a:t>Elles disent d’écouter le professeur.</a:t>
            </a:r>
          </a:p>
        </p:txBody>
      </p:sp>
      <p:sp>
        <p:nvSpPr>
          <p:cNvPr id="27" name="TextBox 26">
            <a:extLst>
              <a:ext uri="{FF2B5EF4-FFF2-40B4-BE49-F238E27FC236}">
                <a16:creationId xmlns:a16="http://schemas.microsoft.com/office/drawing/2014/main" id="{8FB145E5-FD20-4270-BB6A-A958BF0AC7D8}"/>
              </a:ext>
            </a:extLst>
          </p:cNvPr>
          <p:cNvSpPr txBox="1"/>
          <p:nvPr/>
        </p:nvSpPr>
        <p:spPr>
          <a:xfrm>
            <a:off x="220401" y="4904240"/>
            <a:ext cx="6767007" cy="576120"/>
          </a:xfrm>
          <a:prstGeom prst="rect">
            <a:avLst/>
          </a:prstGeom>
          <a:noFill/>
        </p:spPr>
        <p:txBody>
          <a:bodyPr wrap="square" rtlCol="0">
            <a:spAutoFit/>
          </a:bodyPr>
          <a:lstStyle/>
          <a:p>
            <a:pPr>
              <a:lnSpc>
                <a:spcPct val="150000"/>
              </a:lnSpc>
            </a:pPr>
            <a:r>
              <a:rPr lang="fr-FR" sz="2400" dirty="0">
                <a:solidFill>
                  <a:srgbClr val="115076"/>
                </a:solidFill>
              </a:rPr>
              <a:t>7. </a:t>
            </a:r>
            <a:r>
              <a:rPr lang="fr-FR" sz="2400" dirty="0">
                <a:solidFill>
                  <a:srgbClr val="115076"/>
                </a:solidFill>
                <a:latin typeface="Century Gothic" panose="020B0502020202020204" pitchFamily="34" charset="0"/>
              </a:rPr>
              <a:t>Je commence à chercher un emploi.</a:t>
            </a:r>
          </a:p>
        </p:txBody>
      </p:sp>
      <p:sp>
        <p:nvSpPr>
          <p:cNvPr id="28" name="TextBox 27">
            <a:extLst>
              <a:ext uri="{FF2B5EF4-FFF2-40B4-BE49-F238E27FC236}">
                <a16:creationId xmlns:a16="http://schemas.microsoft.com/office/drawing/2014/main" id="{9CDF06D3-CA2A-44AD-B8D8-900B69F75B04}"/>
              </a:ext>
            </a:extLst>
          </p:cNvPr>
          <p:cNvSpPr txBox="1"/>
          <p:nvPr/>
        </p:nvSpPr>
        <p:spPr>
          <a:xfrm>
            <a:off x="220401" y="2523644"/>
            <a:ext cx="6767007" cy="576120"/>
          </a:xfrm>
          <a:prstGeom prst="rect">
            <a:avLst/>
          </a:prstGeom>
          <a:noFill/>
        </p:spPr>
        <p:txBody>
          <a:bodyPr wrap="square" rtlCol="0">
            <a:spAutoFit/>
          </a:bodyPr>
          <a:lstStyle/>
          <a:p>
            <a:pPr>
              <a:lnSpc>
                <a:spcPct val="150000"/>
              </a:lnSpc>
            </a:pPr>
            <a:r>
              <a:rPr lang="fr-FR" sz="2400" dirty="0">
                <a:solidFill>
                  <a:srgbClr val="115076"/>
                </a:solidFill>
              </a:rPr>
              <a:t>3. Tu empêches</a:t>
            </a:r>
            <a:r>
              <a:rPr lang="fr-FR" sz="2400" dirty="0">
                <a:solidFill>
                  <a:srgbClr val="115076"/>
                </a:solidFill>
                <a:latin typeface="Century Gothic" panose="020B0502020202020204" pitchFamily="34" charset="0"/>
              </a:rPr>
              <a:t> les enfants de manger.</a:t>
            </a:r>
          </a:p>
        </p:txBody>
      </p:sp>
    </p:spTree>
    <p:extLst>
      <p:ext uri="{BB962C8B-B14F-4D97-AF65-F5344CB8AC3E}">
        <p14:creationId xmlns:p14="http://schemas.microsoft.com/office/powerpoint/2010/main" val="12869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(Y9, </a:t>
            </a:r>
            <a:r>
              <a:rPr lang="en-GB" sz="2800" b="1" dirty="0">
                <a:solidFill>
                  <a:srgbClr val="115076"/>
                </a:solidFill>
                <a:ea typeface="Calibri" panose="020F0502020204030204" pitchFamily="34" charset="0"/>
                <a:cs typeface="Calibri" panose="020F0502020204030204" pitchFamily="34" charset="0"/>
              </a:rPr>
              <a:t>Term 3.1, Week 5)</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208627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extLst>
                    <a:ext uri="{A12FA001-AC4F-418D-AE19-62706E023703}">
                      <ahyp:hlinkClr xmlns:ahyp="http://schemas.microsoft.com/office/drawing/2018/hyperlinkcolor" val="tx"/>
                    </a:ext>
                  </a:extLst>
                </a:hlinkClick>
              </a:rPr>
              <a:t>Audio file</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32169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extLst>
                    <a:ext uri="{A12FA001-AC4F-418D-AE19-62706E023703}">
                      <ahyp:hlinkClr xmlns:ahyp="http://schemas.microsoft.com/office/drawing/2018/hyperlinkcolor" val="tx"/>
                    </a:ext>
                  </a:extLst>
                </a:hlinkClick>
              </a:rPr>
              <a:t>Student worksheet</a:t>
            </a:r>
            <a:endParaRPr lang="en-GB" sz="2400" dirty="0">
              <a:solidFill>
                <a:srgbClr val="115076"/>
              </a:solidFill>
            </a:endParaRPr>
          </a:p>
        </p:txBody>
      </p:sp>
      <p:sp>
        <p:nvSpPr>
          <p:cNvPr id="20" name="TextBox 9">
            <a:hlinkClick r:id="rId8"/>
            <a:extLst>
              <a:ext uri="{FF2B5EF4-FFF2-40B4-BE49-F238E27FC236}">
                <a16:creationId xmlns:a16="http://schemas.microsoft.com/office/drawing/2014/main" id="{99D3DB3D-063A-44FB-9C93-A65627A6E32C}"/>
              </a:ext>
            </a:extLst>
          </p:cNvPr>
          <p:cNvSpPr txBox="1"/>
          <p:nvPr/>
        </p:nvSpPr>
        <p:spPr>
          <a:xfrm>
            <a:off x="175149" y="4485260"/>
            <a:ext cx="208627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8">
                  <a:extLst>
                    <a:ext uri="{A12FA001-AC4F-418D-AE19-62706E023703}">
                      <ahyp:hlinkClr xmlns:ahyp="http://schemas.microsoft.com/office/drawing/2018/hyperlinkcolor" val="tx"/>
                    </a:ext>
                  </a:extLst>
                </a:hlinkClick>
              </a:rPr>
              <a:t>Quizlet link</a:t>
            </a: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7936464"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b="1" dirty="0">
                <a:solidFill>
                  <a:srgbClr val="115076"/>
                </a:solidFill>
              </a:rPr>
              <a:t>In addition, revisit:</a:t>
            </a:r>
            <a:r>
              <a:rPr lang="en-GB" sz="2400" dirty="0">
                <a:solidFill>
                  <a:srgbClr val="115076"/>
                </a:solidFill>
              </a:rPr>
              <a:t>		</a:t>
            </a:r>
            <a:r>
              <a:rPr lang="en-GB" sz="2400" dirty="0">
                <a:solidFill>
                  <a:srgbClr val="115076"/>
                </a:solidFill>
                <a:hlinkClick r:id="rId9">
                  <a:extLst>
                    <a:ext uri="{A12FA001-AC4F-418D-AE19-62706E023703}">
                      <ahyp:hlinkClr xmlns:ahyp="http://schemas.microsoft.com/office/drawing/2018/hyperlinkcolor" val="tx"/>
                    </a:ext>
                  </a:extLst>
                </a:hlinkClick>
              </a:rPr>
              <a:t>Year 9 Term 2.2 Week 3</a:t>
            </a:r>
            <a:endParaRPr lang="en-GB" sz="2400" dirty="0">
              <a:solidFill>
                <a:srgbClr val="115076"/>
              </a:solidFill>
            </a:endParaRPr>
          </a:p>
          <a:p>
            <a:pPr>
              <a:defRPr/>
            </a:pPr>
            <a:r>
              <a:rPr lang="en-GB" sz="2400" dirty="0">
                <a:solidFill>
                  <a:srgbClr val="115076"/>
                </a:solidFill>
              </a:rPr>
              <a:t>				Year 9 Term 2.1 Week 3</a:t>
            </a:r>
            <a:endParaRPr lang="en-GB" sz="2000" dirty="0">
              <a:solidFill>
                <a:srgbClr val="115076"/>
              </a:solidFill>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565564" y="2455112"/>
            <a:ext cx="1163753" cy="1163753"/>
          </a:xfrm>
          <a:prstGeom prst="rect">
            <a:avLst/>
          </a:prstGeom>
        </p:spPr>
      </p:pic>
      <p:sp>
        <p:nvSpPr>
          <p:cNvPr id="13" name="TextBox 9">
            <a:hlinkClick r:id="rId8"/>
            <a:extLst>
              <a:ext uri="{FF2B5EF4-FFF2-40B4-BE49-F238E27FC236}">
                <a16:creationId xmlns:a16="http://schemas.microsoft.com/office/drawing/2014/main" id="{7AAD7CF2-54BB-B0B4-88DD-E522B13E6C15}"/>
              </a:ext>
            </a:extLst>
          </p:cNvPr>
          <p:cNvSpPr txBox="1"/>
          <p:nvPr/>
        </p:nvSpPr>
        <p:spPr>
          <a:xfrm>
            <a:off x="5712551" y="2802335"/>
            <a:ext cx="298899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Quizlet QR code:</a:t>
            </a:r>
          </a:p>
        </p:txBody>
      </p:sp>
      <p:pic>
        <p:nvPicPr>
          <p:cNvPr id="3" name="Picture 2" descr="Qr code&#10;&#10;Description automatically generated">
            <a:extLst>
              <a:ext uri="{FF2B5EF4-FFF2-40B4-BE49-F238E27FC236}">
                <a16:creationId xmlns:a16="http://schemas.microsoft.com/office/drawing/2014/main" id="{AD639FD1-E325-C5B1-FB38-4BB6811F19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6090" y="2331490"/>
            <a:ext cx="1403353" cy="1403353"/>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fr-FR" sz="72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fr-FR" sz="72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a:t>
            </a: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ç</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ais</a:t>
            </a: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inéma</a:t>
            </a: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ider</a:t>
            </a: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ç</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on</a:t>
            </a: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cs typeface="Calibri" panose="020F0502020204030204" pitchFamily="34" charset="0"/>
              </a:rPr>
              <a:t>c</a:t>
            </a:r>
            <a:r>
              <a:rPr lang="fr-FR" sz="6000" dirty="0">
                <a:solidFill>
                  <a:srgbClr val="115076"/>
                </a:solidFill>
                <a:latin typeface="Century Gothic" panose="020B0502020202020204" pitchFamily="34" charset="0"/>
                <a:cs typeface="Calibri" panose="020F0502020204030204" pitchFamily="34" charset="0"/>
              </a:rPr>
              <a:t>in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54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781369"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prstClr val="white"/>
                </a:solidFill>
              </a:rPr>
              <a:t>SSC [ç/soft c] </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é</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fr-FR" sz="2000" b="1" dirty="0">
                <a:solidFill>
                  <a:prstClr val="white"/>
                </a:solidFill>
                <a:latin typeface="Century Gothic" panose="020B0502020202020204" pitchFamily="34" charset="0"/>
              </a:rPr>
              <a:t>écrire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255401" y="1453316"/>
            <a:ext cx="10034196" cy="461665"/>
          </a:xfrm>
          <a:prstGeom prst="rect">
            <a:avLst/>
          </a:prstGeom>
          <a:noFill/>
        </p:spPr>
        <p:txBody>
          <a:bodyPr wrap="square" rtlCol="0">
            <a:spAutoFit/>
          </a:bodyPr>
          <a:lstStyle/>
          <a:p>
            <a:r>
              <a:rPr lang="fr-FR" sz="2400" b="1" dirty="0">
                <a:solidFill>
                  <a:srgbClr val="E87D1E"/>
                </a:solidFill>
              </a:rPr>
              <a:t>C</a:t>
            </a:r>
            <a:r>
              <a:rPr lang="fr-FR" sz="2400" dirty="0">
                <a:solidFill>
                  <a:srgbClr val="115076"/>
                </a:solidFill>
              </a:rPr>
              <a:t>e mor</a:t>
            </a:r>
            <a:r>
              <a:rPr lang="fr-FR" sz="2400" b="1" dirty="0">
                <a:solidFill>
                  <a:srgbClr val="E87D1E"/>
                </a:solidFill>
              </a:rPr>
              <a:t>c</a:t>
            </a:r>
            <a:r>
              <a:rPr lang="fr-FR" sz="2400" dirty="0">
                <a:solidFill>
                  <a:srgbClr val="115076"/>
                </a:solidFill>
              </a:rPr>
              <a:t>eau de gâteau i</a:t>
            </a:r>
            <a:r>
              <a:rPr lang="fr-FR" sz="2400" b="1" dirty="0">
                <a:solidFill>
                  <a:srgbClr val="E87D1E"/>
                </a:solidFill>
              </a:rPr>
              <a:t>c</a:t>
            </a:r>
            <a:r>
              <a:rPr lang="fr-FR" sz="2400" dirty="0">
                <a:solidFill>
                  <a:srgbClr val="115076"/>
                </a:solidFill>
              </a:rPr>
              <a:t>i est une sour</a:t>
            </a:r>
            <a:r>
              <a:rPr lang="fr-FR" sz="2400" b="1" dirty="0">
                <a:solidFill>
                  <a:srgbClr val="E87D1E"/>
                </a:solidFill>
              </a:rPr>
              <a:t>c</a:t>
            </a:r>
            <a:r>
              <a:rPr lang="fr-FR" sz="2400" dirty="0">
                <a:solidFill>
                  <a:srgbClr val="115076"/>
                </a:solidFill>
              </a:rPr>
              <a:t>e de bonheur pour moi.</a:t>
            </a:r>
          </a:p>
        </p:txBody>
      </p:sp>
      <p:sp>
        <p:nvSpPr>
          <p:cNvPr id="6" name="TextBox 5">
            <a:extLst>
              <a:ext uri="{FF2B5EF4-FFF2-40B4-BE49-F238E27FC236}">
                <a16:creationId xmlns:a16="http://schemas.microsoft.com/office/drawing/2014/main" id="{0F30100D-1ED3-4346-AD25-FD8987ADEE1C}"/>
              </a:ext>
            </a:extLst>
          </p:cNvPr>
          <p:cNvSpPr txBox="1"/>
          <p:nvPr/>
        </p:nvSpPr>
        <p:spPr>
          <a:xfrm>
            <a:off x="1255401" y="2232032"/>
            <a:ext cx="10034196" cy="461665"/>
          </a:xfrm>
          <a:prstGeom prst="rect">
            <a:avLst/>
          </a:prstGeom>
          <a:noFill/>
        </p:spPr>
        <p:txBody>
          <a:bodyPr wrap="square" rtlCol="0">
            <a:spAutoFit/>
          </a:bodyPr>
          <a:lstStyle/>
          <a:p>
            <a:r>
              <a:rPr lang="fr-FR" sz="2400" b="1" dirty="0">
                <a:solidFill>
                  <a:srgbClr val="E87D1E"/>
                </a:solidFill>
              </a:rPr>
              <a:t>C</a:t>
            </a:r>
            <a:r>
              <a:rPr lang="fr-FR" sz="2400" dirty="0">
                <a:solidFill>
                  <a:srgbClr val="115076"/>
                </a:solidFill>
              </a:rPr>
              <a:t>ertains Fran</a:t>
            </a:r>
            <a:r>
              <a:rPr lang="fr-FR" sz="2400" b="1" dirty="0">
                <a:solidFill>
                  <a:srgbClr val="E87D1E"/>
                </a:solidFill>
              </a:rPr>
              <a:t>ç</a:t>
            </a:r>
            <a:r>
              <a:rPr lang="fr-FR" sz="2400" dirty="0">
                <a:solidFill>
                  <a:srgbClr val="115076"/>
                </a:solidFill>
              </a:rPr>
              <a:t>ais vivent i</a:t>
            </a:r>
            <a:r>
              <a:rPr lang="fr-FR" sz="2400" b="1" dirty="0">
                <a:solidFill>
                  <a:srgbClr val="E87D1E"/>
                </a:solidFill>
              </a:rPr>
              <a:t>c</a:t>
            </a:r>
            <a:r>
              <a:rPr lang="fr-FR" sz="2400" dirty="0">
                <a:solidFill>
                  <a:srgbClr val="115076"/>
                </a:solidFill>
              </a:rPr>
              <a:t>i, à côté de la rivière courante.</a:t>
            </a:r>
          </a:p>
        </p:txBody>
      </p:sp>
      <p:sp>
        <p:nvSpPr>
          <p:cNvPr id="9" name="TextBox 8">
            <a:extLst>
              <a:ext uri="{FF2B5EF4-FFF2-40B4-BE49-F238E27FC236}">
                <a16:creationId xmlns:a16="http://schemas.microsoft.com/office/drawing/2014/main" id="{977A2BA8-6CE3-4FAC-9EC5-362F3F172E3D}"/>
              </a:ext>
            </a:extLst>
          </p:cNvPr>
          <p:cNvSpPr txBox="1"/>
          <p:nvPr/>
        </p:nvSpPr>
        <p:spPr>
          <a:xfrm>
            <a:off x="1255401" y="3010748"/>
            <a:ext cx="10034196" cy="461665"/>
          </a:xfrm>
          <a:prstGeom prst="rect">
            <a:avLst/>
          </a:prstGeom>
          <a:noFill/>
        </p:spPr>
        <p:txBody>
          <a:bodyPr wrap="square" rtlCol="0">
            <a:spAutoFit/>
          </a:bodyPr>
          <a:lstStyle/>
          <a:p>
            <a:r>
              <a:rPr lang="fr-FR" sz="2400" dirty="0">
                <a:solidFill>
                  <a:srgbClr val="115076"/>
                </a:solidFill>
              </a:rPr>
              <a:t>La présen</a:t>
            </a:r>
            <a:r>
              <a:rPr lang="fr-FR" sz="2400" b="1" dirty="0">
                <a:solidFill>
                  <a:srgbClr val="E87D1E"/>
                </a:solidFill>
              </a:rPr>
              <a:t>c</a:t>
            </a:r>
            <a:r>
              <a:rPr lang="fr-FR" sz="2400" dirty="0">
                <a:solidFill>
                  <a:srgbClr val="115076"/>
                </a:solidFill>
              </a:rPr>
              <a:t>e de </a:t>
            </a:r>
            <a:r>
              <a:rPr lang="fr-FR" sz="2400" b="1" dirty="0">
                <a:solidFill>
                  <a:srgbClr val="E87D1E"/>
                </a:solidFill>
              </a:rPr>
              <a:t>c</a:t>
            </a:r>
            <a:r>
              <a:rPr lang="fr-FR" sz="2400" dirty="0">
                <a:solidFill>
                  <a:srgbClr val="115076"/>
                </a:solidFill>
              </a:rPr>
              <a:t>élébrités in</a:t>
            </a:r>
            <a:r>
              <a:rPr lang="fr-FR" sz="2400" b="1" dirty="0">
                <a:solidFill>
                  <a:srgbClr val="E87D1E"/>
                </a:solidFill>
              </a:rPr>
              <a:t>c</a:t>
            </a:r>
            <a:r>
              <a:rPr lang="fr-FR" sz="2400" dirty="0">
                <a:solidFill>
                  <a:srgbClr val="115076"/>
                </a:solidFill>
              </a:rPr>
              <a:t>ite à la folie.</a:t>
            </a:r>
          </a:p>
        </p:txBody>
      </p:sp>
      <p:sp>
        <p:nvSpPr>
          <p:cNvPr id="10" name="TextBox 9">
            <a:extLst>
              <a:ext uri="{FF2B5EF4-FFF2-40B4-BE49-F238E27FC236}">
                <a16:creationId xmlns:a16="http://schemas.microsoft.com/office/drawing/2014/main" id="{0AD002D6-0612-4678-8AF6-C2EA5D3C0D6C}"/>
              </a:ext>
            </a:extLst>
          </p:cNvPr>
          <p:cNvSpPr txBox="1"/>
          <p:nvPr/>
        </p:nvSpPr>
        <p:spPr>
          <a:xfrm>
            <a:off x="1255401" y="3789464"/>
            <a:ext cx="10034196" cy="461665"/>
          </a:xfrm>
          <a:prstGeom prst="rect">
            <a:avLst/>
          </a:prstGeom>
          <a:noFill/>
        </p:spPr>
        <p:txBody>
          <a:bodyPr wrap="square" rtlCol="0">
            <a:spAutoFit/>
          </a:bodyPr>
          <a:lstStyle/>
          <a:p>
            <a:r>
              <a:rPr lang="fr-FR" sz="2400" dirty="0">
                <a:solidFill>
                  <a:srgbClr val="115076"/>
                </a:solidFill>
              </a:rPr>
              <a:t>Voi</a:t>
            </a:r>
            <a:r>
              <a:rPr lang="fr-FR" sz="2400" b="1" dirty="0">
                <a:solidFill>
                  <a:srgbClr val="E87D1E"/>
                </a:solidFill>
              </a:rPr>
              <a:t>c</a:t>
            </a:r>
            <a:r>
              <a:rPr lang="fr-FR" sz="2400" dirty="0">
                <a:solidFill>
                  <a:srgbClr val="115076"/>
                </a:solidFill>
              </a:rPr>
              <a:t>i la re</a:t>
            </a:r>
            <a:r>
              <a:rPr lang="fr-FR" sz="2400" b="1" dirty="0">
                <a:solidFill>
                  <a:srgbClr val="E87D1E"/>
                </a:solidFill>
              </a:rPr>
              <a:t>c</a:t>
            </a:r>
            <a:r>
              <a:rPr lang="fr-FR" sz="2400" dirty="0">
                <a:solidFill>
                  <a:srgbClr val="115076"/>
                </a:solidFill>
              </a:rPr>
              <a:t>ette de </a:t>
            </a:r>
            <a:r>
              <a:rPr lang="fr-FR" sz="2400" b="1" dirty="0">
                <a:solidFill>
                  <a:srgbClr val="E87D1E"/>
                </a:solidFill>
              </a:rPr>
              <a:t>c</a:t>
            </a:r>
            <a:r>
              <a:rPr lang="fr-FR" sz="2400" dirty="0">
                <a:solidFill>
                  <a:srgbClr val="115076"/>
                </a:solidFill>
              </a:rPr>
              <a:t>inquante gâteaux de </a:t>
            </a:r>
            <a:r>
              <a:rPr lang="fr-FR" sz="2400" b="1" dirty="0">
                <a:solidFill>
                  <a:srgbClr val="E87D1E"/>
                </a:solidFill>
              </a:rPr>
              <a:t>c</a:t>
            </a:r>
            <a:r>
              <a:rPr lang="fr-FR" sz="2400" dirty="0">
                <a:solidFill>
                  <a:srgbClr val="115076"/>
                </a:solidFill>
              </a:rPr>
              <a:t>élébration.</a:t>
            </a:r>
          </a:p>
        </p:txBody>
      </p:sp>
      <p:sp>
        <p:nvSpPr>
          <p:cNvPr id="11" name="TextBox 10">
            <a:extLst>
              <a:ext uri="{FF2B5EF4-FFF2-40B4-BE49-F238E27FC236}">
                <a16:creationId xmlns:a16="http://schemas.microsoft.com/office/drawing/2014/main" id="{F079B312-E0DE-43D0-ABE0-F1FF1C6E90F0}"/>
              </a:ext>
            </a:extLst>
          </p:cNvPr>
          <p:cNvSpPr txBox="1"/>
          <p:nvPr/>
        </p:nvSpPr>
        <p:spPr>
          <a:xfrm>
            <a:off x="1255400" y="4568180"/>
            <a:ext cx="10446327" cy="461665"/>
          </a:xfrm>
          <a:prstGeom prst="rect">
            <a:avLst/>
          </a:prstGeom>
          <a:noFill/>
        </p:spPr>
        <p:txBody>
          <a:bodyPr wrap="square" rtlCol="0">
            <a:spAutoFit/>
          </a:bodyPr>
          <a:lstStyle/>
          <a:p>
            <a:r>
              <a:rPr lang="fr-FR" sz="2400" dirty="0">
                <a:solidFill>
                  <a:srgbClr val="115076"/>
                </a:solidFill>
              </a:rPr>
              <a:t>La so</a:t>
            </a:r>
            <a:r>
              <a:rPr lang="fr-FR" sz="2400" b="1" dirty="0">
                <a:solidFill>
                  <a:srgbClr val="E87D1E"/>
                </a:solidFill>
              </a:rPr>
              <a:t>c</a:t>
            </a:r>
            <a:r>
              <a:rPr lang="fr-FR" sz="2400" dirty="0">
                <a:solidFill>
                  <a:srgbClr val="115076"/>
                </a:solidFill>
              </a:rPr>
              <a:t>iété peut influen</a:t>
            </a:r>
            <a:r>
              <a:rPr lang="fr-FR" sz="2400" b="1" dirty="0">
                <a:solidFill>
                  <a:srgbClr val="E87D1E"/>
                </a:solidFill>
              </a:rPr>
              <a:t>c</a:t>
            </a:r>
            <a:r>
              <a:rPr lang="fr-FR" sz="2400" dirty="0">
                <a:solidFill>
                  <a:srgbClr val="115076"/>
                </a:solidFill>
              </a:rPr>
              <a:t>er nos dé</a:t>
            </a:r>
            <a:r>
              <a:rPr lang="fr-FR" sz="2400" b="1" dirty="0">
                <a:solidFill>
                  <a:srgbClr val="E87D1E"/>
                </a:solidFill>
              </a:rPr>
              <a:t>c</a:t>
            </a:r>
            <a:r>
              <a:rPr lang="fr-FR" sz="2400" dirty="0">
                <a:solidFill>
                  <a:srgbClr val="115076"/>
                </a:solidFill>
              </a:rPr>
              <a:t>isions et mena</a:t>
            </a:r>
            <a:r>
              <a:rPr lang="fr-FR" sz="2400" b="1" dirty="0">
                <a:solidFill>
                  <a:srgbClr val="E87D1E"/>
                </a:solidFill>
              </a:rPr>
              <a:t>c</a:t>
            </a:r>
            <a:r>
              <a:rPr lang="fr-FR" sz="2400" dirty="0">
                <a:solidFill>
                  <a:srgbClr val="115076"/>
                </a:solidFill>
              </a:rPr>
              <a:t>er notre bien-être.</a:t>
            </a:r>
          </a:p>
        </p:txBody>
      </p:sp>
      <p:sp>
        <p:nvSpPr>
          <p:cNvPr id="12" name="TextBox 11">
            <a:extLst>
              <a:ext uri="{FF2B5EF4-FFF2-40B4-BE49-F238E27FC236}">
                <a16:creationId xmlns:a16="http://schemas.microsoft.com/office/drawing/2014/main" id="{2F2203A3-7ECC-431B-AD0F-6457EB54CC6F}"/>
              </a:ext>
            </a:extLst>
          </p:cNvPr>
          <p:cNvSpPr txBox="1"/>
          <p:nvPr/>
        </p:nvSpPr>
        <p:spPr>
          <a:xfrm>
            <a:off x="1351657" y="5346895"/>
            <a:ext cx="10034196" cy="461665"/>
          </a:xfrm>
          <a:prstGeom prst="rect">
            <a:avLst/>
          </a:prstGeom>
          <a:noFill/>
        </p:spPr>
        <p:txBody>
          <a:bodyPr wrap="square" rtlCol="0">
            <a:spAutoFit/>
          </a:bodyPr>
          <a:lstStyle/>
          <a:p>
            <a:r>
              <a:rPr lang="fr-FR" sz="2400" b="1" dirty="0">
                <a:solidFill>
                  <a:srgbClr val="E87D1E"/>
                </a:solidFill>
              </a:rPr>
              <a:t>C</a:t>
            </a:r>
            <a:r>
              <a:rPr lang="fr-FR" sz="2400" dirty="0">
                <a:solidFill>
                  <a:srgbClr val="115076"/>
                </a:solidFill>
              </a:rPr>
              <a:t>'est diffi</a:t>
            </a:r>
            <a:r>
              <a:rPr lang="fr-FR" sz="2400" b="1" dirty="0">
                <a:solidFill>
                  <a:srgbClr val="E87D1E"/>
                </a:solidFill>
              </a:rPr>
              <a:t>c</a:t>
            </a:r>
            <a:r>
              <a:rPr lang="fr-FR" sz="2400" dirty="0">
                <a:solidFill>
                  <a:srgbClr val="115076"/>
                </a:solidFill>
              </a:rPr>
              <a:t>ile de finan</a:t>
            </a:r>
            <a:r>
              <a:rPr lang="fr-FR" sz="2400" b="1" dirty="0">
                <a:solidFill>
                  <a:srgbClr val="E87D1E"/>
                </a:solidFill>
              </a:rPr>
              <a:t>c</a:t>
            </a:r>
            <a:r>
              <a:rPr lang="fr-FR" sz="2400" dirty="0">
                <a:solidFill>
                  <a:srgbClr val="115076"/>
                </a:solidFill>
              </a:rPr>
              <a:t>er un divor</a:t>
            </a:r>
            <a:r>
              <a:rPr lang="fr-FR" sz="2400" b="1" dirty="0">
                <a:solidFill>
                  <a:srgbClr val="E87D1E"/>
                </a:solidFill>
              </a:rPr>
              <a:t>c</a:t>
            </a:r>
            <a:r>
              <a:rPr lang="fr-FR" sz="2400" dirty="0">
                <a:solidFill>
                  <a:srgbClr val="115076"/>
                </a:solidFill>
              </a:rPr>
              <a:t>e.</a:t>
            </a:r>
          </a:p>
        </p:txBody>
      </p:sp>
      <p:sp>
        <p:nvSpPr>
          <p:cNvPr id="17" name="TextBox 16">
            <a:extLst>
              <a:ext uri="{FF2B5EF4-FFF2-40B4-BE49-F238E27FC236}">
                <a16:creationId xmlns:a16="http://schemas.microsoft.com/office/drawing/2014/main" id="{01AD566A-E672-4128-BFDA-069D5EA79F5C}"/>
              </a:ext>
            </a:extLst>
          </p:cNvPr>
          <p:cNvSpPr txBox="1"/>
          <p:nvPr/>
        </p:nvSpPr>
        <p:spPr>
          <a:xfrm>
            <a:off x="1255401" y="1825737"/>
            <a:ext cx="10034196" cy="400110"/>
          </a:xfrm>
          <a:prstGeom prst="rect">
            <a:avLst/>
          </a:prstGeom>
          <a:noFill/>
        </p:spPr>
        <p:txBody>
          <a:bodyPr wrap="square" rtlCol="0">
            <a:spAutoFit/>
          </a:bodyPr>
          <a:lstStyle/>
          <a:p>
            <a:r>
              <a:rPr lang="en-GB" sz="2000" i="1" dirty="0">
                <a:solidFill>
                  <a:srgbClr val="115076"/>
                </a:solidFill>
              </a:rPr>
              <a:t>This piece of cake here is a source of happiness for me.</a:t>
            </a:r>
            <a:endParaRPr lang="fr-FR" sz="2000" i="1" dirty="0">
              <a:solidFill>
                <a:srgbClr val="115076"/>
              </a:solidFill>
            </a:endParaRPr>
          </a:p>
        </p:txBody>
      </p:sp>
      <p:sp>
        <p:nvSpPr>
          <p:cNvPr id="18" name="TextBox 17">
            <a:extLst>
              <a:ext uri="{FF2B5EF4-FFF2-40B4-BE49-F238E27FC236}">
                <a16:creationId xmlns:a16="http://schemas.microsoft.com/office/drawing/2014/main" id="{1970B40D-4D6C-48B1-AA1D-CCE3DC583A07}"/>
              </a:ext>
            </a:extLst>
          </p:cNvPr>
          <p:cNvSpPr txBox="1"/>
          <p:nvPr/>
        </p:nvSpPr>
        <p:spPr>
          <a:xfrm>
            <a:off x="1255401" y="2604453"/>
            <a:ext cx="10034196" cy="400110"/>
          </a:xfrm>
          <a:prstGeom prst="rect">
            <a:avLst/>
          </a:prstGeom>
          <a:noFill/>
        </p:spPr>
        <p:txBody>
          <a:bodyPr wrap="square" rtlCol="0">
            <a:spAutoFit/>
          </a:bodyPr>
          <a:lstStyle/>
          <a:p>
            <a:r>
              <a:rPr lang="en-GB" sz="2000" i="1" dirty="0">
                <a:solidFill>
                  <a:srgbClr val="115076"/>
                </a:solidFill>
              </a:rPr>
              <a:t>Some French people live here, next to the running river</a:t>
            </a:r>
            <a:endParaRPr lang="fr-FR" sz="2000" i="1" dirty="0">
              <a:solidFill>
                <a:srgbClr val="115076"/>
              </a:solidFill>
            </a:endParaRPr>
          </a:p>
        </p:txBody>
      </p:sp>
      <p:sp>
        <p:nvSpPr>
          <p:cNvPr id="19" name="TextBox 18">
            <a:extLst>
              <a:ext uri="{FF2B5EF4-FFF2-40B4-BE49-F238E27FC236}">
                <a16:creationId xmlns:a16="http://schemas.microsoft.com/office/drawing/2014/main" id="{EAB6E2B4-F76F-4EBC-B6DF-81EEFF6CE404}"/>
              </a:ext>
            </a:extLst>
          </p:cNvPr>
          <p:cNvSpPr txBox="1"/>
          <p:nvPr/>
        </p:nvSpPr>
        <p:spPr>
          <a:xfrm>
            <a:off x="1255401" y="3383169"/>
            <a:ext cx="10034196" cy="400110"/>
          </a:xfrm>
          <a:prstGeom prst="rect">
            <a:avLst/>
          </a:prstGeom>
          <a:noFill/>
        </p:spPr>
        <p:txBody>
          <a:bodyPr wrap="square" rtlCol="0">
            <a:spAutoFit/>
          </a:bodyPr>
          <a:lstStyle/>
          <a:p>
            <a:r>
              <a:rPr lang="en-GB" sz="2000" i="1" dirty="0">
                <a:solidFill>
                  <a:srgbClr val="115076"/>
                </a:solidFill>
              </a:rPr>
              <a:t>The presence of celebrities incites madness</a:t>
            </a:r>
            <a:r>
              <a:rPr lang="fr-FR" sz="2000" i="1" dirty="0">
                <a:solidFill>
                  <a:srgbClr val="115076"/>
                </a:solidFill>
              </a:rPr>
              <a:t>.</a:t>
            </a:r>
          </a:p>
        </p:txBody>
      </p:sp>
      <p:sp>
        <p:nvSpPr>
          <p:cNvPr id="20" name="TextBox 19">
            <a:extLst>
              <a:ext uri="{FF2B5EF4-FFF2-40B4-BE49-F238E27FC236}">
                <a16:creationId xmlns:a16="http://schemas.microsoft.com/office/drawing/2014/main" id="{5F5F8A4F-8F07-4DB5-99DA-08D9351E6406}"/>
              </a:ext>
            </a:extLst>
          </p:cNvPr>
          <p:cNvSpPr txBox="1"/>
          <p:nvPr/>
        </p:nvSpPr>
        <p:spPr>
          <a:xfrm>
            <a:off x="1255401" y="4161885"/>
            <a:ext cx="10034196" cy="400110"/>
          </a:xfrm>
          <a:prstGeom prst="rect">
            <a:avLst/>
          </a:prstGeom>
          <a:noFill/>
        </p:spPr>
        <p:txBody>
          <a:bodyPr wrap="square" rtlCol="0">
            <a:spAutoFit/>
          </a:bodyPr>
          <a:lstStyle/>
          <a:p>
            <a:r>
              <a:rPr lang="en-GB" sz="2000" i="1" dirty="0">
                <a:solidFill>
                  <a:srgbClr val="115076"/>
                </a:solidFill>
              </a:rPr>
              <a:t>Here is the recipe for fifty celebration cakes</a:t>
            </a:r>
            <a:r>
              <a:rPr lang="fr-FR" sz="2000" i="1" dirty="0">
                <a:solidFill>
                  <a:srgbClr val="115076"/>
                </a:solidFill>
              </a:rPr>
              <a:t>.</a:t>
            </a:r>
          </a:p>
        </p:txBody>
      </p:sp>
      <p:sp>
        <p:nvSpPr>
          <p:cNvPr id="21" name="TextBox 20">
            <a:extLst>
              <a:ext uri="{FF2B5EF4-FFF2-40B4-BE49-F238E27FC236}">
                <a16:creationId xmlns:a16="http://schemas.microsoft.com/office/drawing/2014/main" id="{536D8611-0FBB-4B5D-A1C8-DC65C65C405B}"/>
              </a:ext>
            </a:extLst>
          </p:cNvPr>
          <p:cNvSpPr txBox="1"/>
          <p:nvPr/>
        </p:nvSpPr>
        <p:spPr>
          <a:xfrm>
            <a:off x="1255400" y="4940601"/>
            <a:ext cx="10446327" cy="400110"/>
          </a:xfrm>
          <a:prstGeom prst="rect">
            <a:avLst/>
          </a:prstGeom>
          <a:noFill/>
        </p:spPr>
        <p:txBody>
          <a:bodyPr wrap="square" rtlCol="0">
            <a:spAutoFit/>
          </a:bodyPr>
          <a:lstStyle/>
          <a:p>
            <a:r>
              <a:rPr lang="en-GB" sz="2000" i="1" dirty="0">
                <a:solidFill>
                  <a:srgbClr val="115076"/>
                </a:solidFill>
              </a:rPr>
              <a:t>Society can influence our decisions and threaten our well-being.</a:t>
            </a:r>
            <a:endParaRPr lang="fr-FR" sz="2000" i="1" dirty="0">
              <a:solidFill>
                <a:srgbClr val="115076"/>
              </a:solidFill>
            </a:endParaRPr>
          </a:p>
        </p:txBody>
      </p:sp>
      <p:sp>
        <p:nvSpPr>
          <p:cNvPr id="22" name="TextBox 21">
            <a:extLst>
              <a:ext uri="{FF2B5EF4-FFF2-40B4-BE49-F238E27FC236}">
                <a16:creationId xmlns:a16="http://schemas.microsoft.com/office/drawing/2014/main" id="{0D6C3C2C-972A-4F8F-BC41-95BF5FE4E3E2}"/>
              </a:ext>
            </a:extLst>
          </p:cNvPr>
          <p:cNvSpPr txBox="1"/>
          <p:nvPr/>
        </p:nvSpPr>
        <p:spPr>
          <a:xfrm>
            <a:off x="1351657" y="5719316"/>
            <a:ext cx="10034196" cy="400110"/>
          </a:xfrm>
          <a:prstGeom prst="rect">
            <a:avLst/>
          </a:prstGeom>
          <a:noFill/>
        </p:spPr>
        <p:txBody>
          <a:bodyPr wrap="square" rtlCol="0">
            <a:spAutoFit/>
          </a:bodyPr>
          <a:lstStyle/>
          <a:p>
            <a:r>
              <a:rPr lang="en-GB" sz="2000" i="1" dirty="0">
                <a:solidFill>
                  <a:srgbClr val="115076"/>
                </a:solidFill>
              </a:rPr>
              <a:t>It’s difficult to finance a divorce.</a:t>
            </a:r>
            <a:endParaRPr lang="fr-FR" sz="2000" i="1" dirty="0">
              <a:solidFill>
                <a:srgbClr val="115076"/>
              </a:solidFill>
            </a:endParaRPr>
          </a:p>
        </p:txBody>
      </p:sp>
      <p:sp>
        <p:nvSpPr>
          <p:cNvPr id="5" name="Rectangle 4">
            <a:hlinkClick r:id="" action="ppaction://noaction">
              <a:snd r:embed="rId4" name="1 ce morceau de gateau.wav"/>
            </a:hlinkClick>
            <a:extLst>
              <a:ext uri="{FF2B5EF4-FFF2-40B4-BE49-F238E27FC236}">
                <a16:creationId xmlns:a16="http://schemas.microsoft.com/office/drawing/2014/main" id="{FD79A7D7-D5A9-409A-94E7-7453635FDF90}"/>
              </a:ext>
            </a:extLst>
          </p:cNvPr>
          <p:cNvSpPr/>
          <p:nvPr/>
        </p:nvSpPr>
        <p:spPr>
          <a:xfrm>
            <a:off x="452100" y="15248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a:t>
            </a:r>
            <a:endParaRPr lang="en-GB" dirty="0"/>
          </a:p>
        </p:txBody>
      </p:sp>
      <p:sp>
        <p:nvSpPr>
          <p:cNvPr id="23" name="Rectangle 22">
            <a:hlinkClick r:id="" action="ppaction://noaction">
              <a:snd r:embed="rId5" name="2 certains francais vivent ici.wav"/>
            </a:hlinkClick>
            <a:extLst>
              <a:ext uri="{FF2B5EF4-FFF2-40B4-BE49-F238E27FC236}">
                <a16:creationId xmlns:a16="http://schemas.microsoft.com/office/drawing/2014/main" id="{4C38A1F5-148D-4B9E-B470-AACD7EDE29BF}"/>
              </a:ext>
            </a:extLst>
          </p:cNvPr>
          <p:cNvSpPr/>
          <p:nvPr/>
        </p:nvSpPr>
        <p:spPr>
          <a:xfrm>
            <a:off x="452100" y="230306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a:t>
            </a:r>
            <a:endParaRPr lang="en-GB" dirty="0"/>
          </a:p>
        </p:txBody>
      </p:sp>
      <p:sp>
        <p:nvSpPr>
          <p:cNvPr id="24" name="Rectangle 23">
            <a:hlinkClick r:id="" action="ppaction://noaction">
              <a:snd r:embed="rId6" name="3 la presence de celebrites.wav"/>
            </a:hlinkClick>
            <a:extLst>
              <a:ext uri="{FF2B5EF4-FFF2-40B4-BE49-F238E27FC236}">
                <a16:creationId xmlns:a16="http://schemas.microsoft.com/office/drawing/2014/main" id="{360F95D8-33D4-4AEA-B846-356434E5CE6F}"/>
              </a:ext>
            </a:extLst>
          </p:cNvPr>
          <p:cNvSpPr/>
          <p:nvPr/>
        </p:nvSpPr>
        <p:spPr>
          <a:xfrm>
            <a:off x="452100" y="308125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3</a:t>
            </a:r>
            <a:endParaRPr lang="en-GB" dirty="0"/>
          </a:p>
        </p:txBody>
      </p:sp>
      <p:sp>
        <p:nvSpPr>
          <p:cNvPr id="25" name="Rectangle 24">
            <a:hlinkClick r:id="" action="ppaction://noaction">
              <a:snd r:embed="rId7" name="4 voici la recette.wav"/>
            </a:hlinkClick>
            <a:extLst>
              <a:ext uri="{FF2B5EF4-FFF2-40B4-BE49-F238E27FC236}">
                <a16:creationId xmlns:a16="http://schemas.microsoft.com/office/drawing/2014/main" id="{FDEBCDDE-C30B-46A3-B667-C696AC441CF3}"/>
              </a:ext>
            </a:extLst>
          </p:cNvPr>
          <p:cNvSpPr/>
          <p:nvPr/>
        </p:nvSpPr>
        <p:spPr>
          <a:xfrm>
            <a:off x="452100" y="385945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4</a:t>
            </a:r>
            <a:endParaRPr lang="en-GB" dirty="0"/>
          </a:p>
        </p:txBody>
      </p:sp>
      <p:sp>
        <p:nvSpPr>
          <p:cNvPr id="26" name="Rectangle 25">
            <a:hlinkClick r:id="" action="ppaction://noaction">
              <a:snd r:embed="rId8" name="5 la societe peut influencer.wav"/>
            </a:hlinkClick>
            <a:extLst>
              <a:ext uri="{FF2B5EF4-FFF2-40B4-BE49-F238E27FC236}">
                <a16:creationId xmlns:a16="http://schemas.microsoft.com/office/drawing/2014/main" id="{D27B33EC-A627-446B-BFAE-1D34A0E4DBE4}"/>
              </a:ext>
            </a:extLst>
          </p:cNvPr>
          <p:cNvSpPr/>
          <p:nvPr/>
        </p:nvSpPr>
        <p:spPr>
          <a:xfrm>
            <a:off x="452100" y="463764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5</a:t>
            </a:r>
            <a:endParaRPr lang="en-GB" dirty="0"/>
          </a:p>
        </p:txBody>
      </p:sp>
      <p:sp>
        <p:nvSpPr>
          <p:cNvPr id="27" name="Rectangle 26">
            <a:hlinkClick r:id="" action="ppaction://noaction">
              <a:snd r:embed="rId9" name="6 c'est difficile de financer un divorce.wav"/>
            </a:hlinkClick>
            <a:extLst>
              <a:ext uri="{FF2B5EF4-FFF2-40B4-BE49-F238E27FC236}">
                <a16:creationId xmlns:a16="http://schemas.microsoft.com/office/drawing/2014/main" id="{EDC17961-E3E5-49B8-9BC6-E2AE070B4F00}"/>
              </a:ext>
            </a:extLst>
          </p:cNvPr>
          <p:cNvSpPr/>
          <p:nvPr/>
        </p:nvSpPr>
        <p:spPr>
          <a:xfrm>
            <a:off x="452100" y="541584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6</a:t>
            </a:r>
            <a:endParaRPr lang="en-GB" dirty="0"/>
          </a:p>
        </p:txBody>
      </p:sp>
      <p:sp>
        <p:nvSpPr>
          <p:cNvPr id="28" name="Rounded Rectangle 46">
            <a:extLst>
              <a:ext uri="{FF2B5EF4-FFF2-40B4-BE49-F238E27FC236}">
                <a16:creationId xmlns:a16="http://schemas.microsoft.com/office/drawing/2014/main" id="{66AD1BC1-AB22-4DB0-826B-E50716D43DCD}"/>
              </a:ext>
            </a:extLst>
          </p:cNvPr>
          <p:cNvSpPr/>
          <p:nvPr/>
        </p:nvSpPr>
        <p:spPr>
          <a:xfrm>
            <a:off x="6119603" y="242056"/>
            <a:ext cx="3056865" cy="969842"/>
          </a:xfrm>
          <a:prstGeom prst="rect">
            <a:avLst/>
          </a:prstGeom>
          <a:solidFill>
            <a:srgbClr val="105076"/>
          </a:solidFill>
          <a:ln>
            <a:solidFill>
              <a:srgbClr val="E87D1E"/>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‘s’ at the start of a word sounds the same as soft [c]</a:t>
            </a:r>
          </a:p>
        </p:txBody>
      </p:sp>
    </p:spTree>
    <p:extLst>
      <p:ext uri="{BB962C8B-B14F-4D97-AF65-F5344CB8AC3E}">
        <p14:creationId xmlns:p14="http://schemas.microsoft.com/office/powerpoint/2010/main" val="15914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P spid="12" grpId="0"/>
      <p:bldP spid="17" grpId="0"/>
      <p:bldP spid="18"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 tennis phonétique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6019399" y="624027"/>
            <a:ext cx="4988018" cy="461665"/>
          </a:xfrm>
          <a:prstGeom prst="rect">
            <a:avLst/>
          </a:prstGeom>
          <a:noFill/>
        </p:spPr>
        <p:txBody>
          <a:bodyPr wrap="square" rtlCol="0">
            <a:spAutoFit/>
          </a:bodyPr>
          <a:lstStyle/>
          <a:p>
            <a:r>
              <a:rPr lang="fr-FR" sz="2400">
                <a:solidFill>
                  <a:srgbClr val="115076"/>
                </a:solidFill>
              </a:rPr>
              <a:t>Fais attention aux lettres ‘c’</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rgbClr val="11507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115076"/>
              </a:solidFill>
              <a:latin typeface="Century Gothic" panose="020B0502020202020204" pitchFamily="34" charset="0"/>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115076"/>
                </a:solidFill>
                <a:latin typeface="Century Gothic" panose="020B0502020202020204" pitchFamily="34"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r-FR" b="1" dirty="0">
                <a:solidFill>
                  <a:srgbClr val="115076"/>
                </a:solidFill>
                <a:latin typeface="Century Gothic" panose="020B0502020202020204" pitchFamily="34"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rgbClr val="11507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115076"/>
              </a:solidFill>
              <a:latin typeface="Century Gothic" panose="020B0502020202020204" pitchFamily="34" charset="0"/>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rgbClr val="11507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115076"/>
              </a:solidFill>
              <a:latin typeface="Century Gothic" panose="020B0502020202020204" pitchFamily="34" charset="0"/>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115076"/>
                </a:solidFill>
                <a:latin typeface="Century Gothic" panose="020B0502020202020204" pitchFamily="34"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16" name="Rounded Rectangle 46">
            <a:extLst>
              <a:ext uri="{FF2B5EF4-FFF2-40B4-BE49-F238E27FC236}">
                <a16:creationId xmlns:a16="http://schemas.microsoft.com/office/drawing/2014/main" id="{36E20302-45DE-4178-AF0D-D42FC25DD26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8" name="TextBox 17">
            <a:hlinkClick r:id="" action="ppaction://noaction">
              <a:snd r:embed="rId4" name="cercle.wav"/>
            </a:hlinkClick>
            <a:extLst>
              <a:ext uri="{FF2B5EF4-FFF2-40B4-BE49-F238E27FC236}">
                <a16:creationId xmlns:a16="http://schemas.microsoft.com/office/drawing/2014/main" id="{EE1A01D7-A38B-447A-8916-1339EE033591}"/>
              </a:ext>
            </a:extLst>
          </p:cNvPr>
          <p:cNvSpPr txBox="1"/>
          <p:nvPr/>
        </p:nvSpPr>
        <p:spPr>
          <a:xfrm>
            <a:off x="640476" y="2300513"/>
            <a:ext cx="1294220" cy="461665"/>
          </a:xfrm>
          <a:prstGeom prst="rect">
            <a:avLst/>
          </a:prstGeom>
          <a:noFill/>
        </p:spPr>
        <p:txBody>
          <a:bodyPr wrap="square" rtlCol="0">
            <a:spAutoFit/>
          </a:bodyPr>
          <a:lstStyle/>
          <a:p>
            <a:pPr algn="ctr"/>
            <a:r>
              <a:rPr lang="en-US" sz="2400" dirty="0">
                <a:solidFill>
                  <a:srgbClr val="115076"/>
                </a:solidFill>
              </a:rPr>
              <a:t>cercle</a:t>
            </a:r>
          </a:p>
        </p:txBody>
      </p:sp>
      <p:sp>
        <p:nvSpPr>
          <p:cNvPr id="20" name="TextBox 19">
            <a:hlinkClick r:id="" action="ppaction://noaction">
              <a:snd r:embed="rId5" name="commercial.wav"/>
            </a:hlinkClick>
            <a:extLst>
              <a:ext uri="{FF2B5EF4-FFF2-40B4-BE49-F238E27FC236}">
                <a16:creationId xmlns:a16="http://schemas.microsoft.com/office/drawing/2014/main" id="{6B6E8AC7-634D-402E-9F42-6EDC56EE19A4}"/>
              </a:ext>
            </a:extLst>
          </p:cNvPr>
          <p:cNvSpPr txBox="1"/>
          <p:nvPr/>
        </p:nvSpPr>
        <p:spPr>
          <a:xfrm>
            <a:off x="5329348" y="5546831"/>
            <a:ext cx="2202981" cy="461665"/>
          </a:xfrm>
          <a:prstGeom prst="rect">
            <a:avLst/>
          </a:prstGeom>
          <a:noFill/>
        </p:spPr>
        <p:txBody>
          <a:bodyPr wrap="square" rtlCol="0">
            <a:spAutoFit/>
          </a:bodyPr>
          <a:lstStyle/>
          <a:p>
            <a:pPr algn="ctr"/>
            <a:r>
              <a:rPr lang="en-US" sz="2400" dirty="0">
                <a:solidFill>
                  <a:srgbClr val="115076"/>
                </a:solidFill>
              </a:rPr>
              <a:t>commercial</a:t>
            </a:r>
          </a:p>
        </p:txBody>
      </p:sp>
      <p:sp>
        <p:nvSpPr>
          <p:cNvPr id="21" name="TextBox 20">
            <a:hlinkClick r:id="" action="ppaction://noaction">
              <a:snd r:embed="rId6" name="concerner.wav"/>
            </a:hlinkClick>
            <a:extLst>
              <a:ext uri="{FF2B5EF4-FFF2-40B4-BE49-F238E27FC236}">
                <a16:creationId xmlns:a16="http://schemas.microsoft.com/office/drawing/2014/main" id="{E1B771A0-412A-4147-849F-C68D2CB5590B}"/>
              </a:ext>
            </a:extLst>
          </p:cNvPr>
          <p:cNvSpPr txBox="1"/>
          <p:nvPr/>
        </p:nvSpPr>
        <p:spPr>
          <a:xfrm>
            <a:off x="5329348" y="3112092"/>
            <a:ext cx="2202981" cy="769441"/>
          </a:xfrm>
          <a:prstGeom prst="rect">
            <a:avLst/>
          </a:prstGeom>
          <a:noFill/>
        </p:spPr>
        <p:txBody>
          <a:bodyPr wrap="square" rtlCol="0">
            <a:spAutoFit/>
          </a:bodyPr>
          <a:lstStyle/>
          <a:p>
            <a:pPr algn="ctr"/>
            <a:r>
              <a:rPr lang="fr-FR" sz="2400" dirty="0">
                <a:solidFill>
                  <a:srgbClr val="115076"/>
                </a:solidFill>
              </a:rPr>
              <a:t>concerner</a:t>
            </a:r>
          </a:p>
          <a:p>
            <a:pPr algn="ctr"/>
            <a:r>
              <a:rPr lang="en-US" sz="2000" i="1" dirty="0">
                <a:solidFill>
                  <a:srgbClr val="115076"/>
                </a:solidFill>
              </a:rPr>
              <a:t>to concern</a:t>
            </a:r>
          </a:p>
        </p:txBody>
      </p:sp>
      <p:sp>
        <p:nvSpPr>
          <p:cNvPr id="22" name="TextBox 21">
            <a:hlinkClick r:id="" action="ppaction://noaction">
              <a:snd r:embed="rId7" name="efficace.wav"/>
            </a:hlinkClick>
            <a:extLst>
              <a:ext uri="{FF2B5EF4-FFF2-40B4-BE49-F238E27FC236}">
                <a16:creationId xmlns:a16="http://schemas.microsoft.com/office/drawing/2014/main" id="{6F141ABB-0670-4235-AB16-5F9284F6AD19}"/>
              </a:ext>
            </a:extLst>
          </p:cNvPr>
          <p:cNvSpPr txBox="1"/>
          <p:nvPr/>
        </p:nvSpPr>
        <p:spPr>
          <a:xfrm>
            <a:off x="5682426" y="4735250"/>
            <a:ext cx="1496824" cy="769441"/>
          </a:xfrm>
          <a:prstGeom prst="rect">
            <a:avLst/>
          </a:prstGeom>
          <a:noFill/>
        </p:spPr>
        <p:txBody>
          <a:bodyPr wrap="square" rtlCol="0">
            <a:spAutoFit/>
          </a:bodyPr>
          <a:lstStyle/>
          <a:p>
            <a:pPr algn="ctr"/>
            <a:r>
              <a:rPr lang="fr-FR" sz="2400" dirty="0">
                <a:solidFill>
                  <a:srgbClr val="115076"/>
                </a:solidFill>
              </a:rPr>
              <a:t>efficace</a:t>
            </a:r>
          </a:p>
          <a:p>
            <a:pPr algn="ctr"/>
            <a:r>
              <a:rPr lang="en-US" sz="2000" i="1" dirty="0">
                <a:solidFill>
                  <a:srgbClr val="115076"/>
                </a:solidFill>
              </a:rPr>
              <a:t>effective</a:t>
            </a:r>
            <a:endParaRPr lang="en-US" sz="2400" i="1" dirty="0">
              <a:solidFill>
                <a:srgbClr val="115076"/>
              </a:solidFill>
            </a:endParaRPr>
          </a:p>
        </p:txBody>
      </p:sp>
      <p:sp>
        <p:nvSpPr>
          <p:cNvPr id="23" name="TextBox 22">
            <a:hlinkClick r:id="" action="ppaction://noaction">
              <a:snd r:embed="rId8" name="concentrer.wav"/>
            </a:hlinkClick>
            <a:extLst>
              <a:ext uri="{FF2B5EF4-FFF2-40B4-BE49-F238E27FC236}">
                <a16:creationId xmlns:a16="http://schemas.microsoft.com/office/drawing/2014/main" id="{326DE639-76DE-4042-A866-8450B1E15288}"/>
              </a:ext>
            </a:extLst>
          </p:cNvPr>
          <p:cNvSpPr txBox="1"/>
          <p:nvPr/>
        </p:nvSpPr>
        <p:spPr>
          <a:xfrm>
            <a:off x="7773359" y="4735250"/>
            <a:ext cx="2202981" cy="769441"/>
          </a:xfrm>
          <a:prstGeom prst="rect">
            <a:avLst/>
          </a:prstGeom>
          <a:noFill/>
        </p:spPr>
        <p:txBody>
          <a:bodyPr wrap="square" rtlCol="0">
            <a:spAutoFit/>
          </a:bodyPr>
          <a:lstStyle/>
          <a:p>
            <a:pPr algn="ctr"/>
            <a:r>
              <a:rPr lang="fr-FR" sz="2400" dirty="0">
                <a:solidFill>
                  <a:srgbClr val="115076"/>
                </a:solidFill>
              </a:rPr>
              <a:t>concentrer</a:t>
            </a:r>
          </a:p>
          <a:p>
            <a:pPr algn="ctr"/>
            <a:r>
              <a:rPr lang="en-US" sz="2000" i="1" dirty="0">
                <a:solidFill>
                  <a:srgbClr val="115076"/>
                </a:solidFill>
              </a:rPr>
              <a:t>to concentrate</a:t>
            </a:r>
          </a:p>
        </p:txBody>
      </p:sp>
      <p:sp>
        <p:nvSpPr>
          <p:cNvPr id="25" name="TextBox 24">
            <a:hlinkClick r:id="" action="ppaction://noaction">
              <a:snd r:embed="rId9" name="soupconner.wav"/>
            </a:hlinkClick>
            <a:extLst>
              <a:ext uri="{FF2B5EF4-FFF2-40B4-BE49-F238E27FC236}">
                <a16:creationId xmlns:a16="http://schemas.microsoft.com/office/drawing/2014/main" id="{114401BF-0126-49E8-B45B-12E645BB3E18}"/>
              </a:ext>
            </a:extLst>
          </p:cNvPr>
          <p:cNvSpPr txBox="1"/>
          <p:nvPr/>
        </p:nvSpPr>
        <p:spPr>
          <a:xfrm>
            <a:off x="186096" y="5546831"/>
            <a:ext cx="2202981" cy="769441"/>
          </a:xfrm>
          <a:prstGeom prst="rect">
            <a:avLst/>
          </a:prstGeom>
          <a:noFill/>
        </p:spPr>
        <p:txBody>
          <a:bodyPr wrap="square" rtlCol="0">
            <a:spAutoFit/>
          </a:bodyPr>
          <a:lstStyle/>
          <a:p>
            <a:pPr algn="ctr"/>
            <a:r>
              <a:rPr lang="fr-FR" sz="2400" dirty="0">
                <a:solidFill>
                  <a:srgbClr val="115076"/>
                </a:solidFill>
              </a:rPr>
              <a:t>soupçonner</a:t>
            </a:r>
          </a:p>
          <a:p>
            <a:pPr algn="ctr"/>
            <a:r>
              <a:rPr lang="en-US" sz="2000" i="1" dirty="0">
                <a:solidFill>
                  <a:srgbClr val="115076"/>
                </a:solidFill>
              </a:rPr>
              <a:t>to suspect</a:t>
            </a:r>
          </a:p>
        </p:txBody>
      </p:sp>
      <p:sp>
        <p:nvSpPr>
          <p:cNvPr id="26" name="TextBox 25">
            <a:hlinkClick r:id="" action="ppaction://noaction">
              <a:snd r:embed="rId10" name="commencer.wav"/>
            </a:hlinkClick>
            <a:extLst>
              <a:ext uri="{FF2B5EF4-FFF2-40B4-BE49-F238E27FC236}">
                <a16:creationId xmlns:a16="http://schemas.microsoft.com/office/drawing/2014/main" id="{70159E15-8E26-4091-ABDF-DDFEF5429E55}"/>
              </a:ext>
            </a:extLst>
          </p:cNvPr>
          <p:cNvSpPr txBox="1"/>
          <p:nvPr/>
        </p:nvSpPr>
        <p:spPr>
          <a:xfrm>
            <a:off x="7773359" y="1488934"/>
            <a:ext cx="2202981" cy="769441"/>
          </a:xfrm>
          <a:prstGeom prst="rect">
            <a:avLst/>
          </a:prstGeom>
          <a:noFill/>
        </p:spPr>
        <p:txBody>
          <a:bodyPr wrap="square" rtlCol="0">
            <a:spAutoFit/>
          </a:bodyPr>
          <a:lstStyle/>
          <a:p>
            <a:pPr algn="ctr"/>
            <a:r>
              <a:rPr lang="en-US" sz="2400" dirty="0">
                <a:solidFill>
                  <a:srgbClr val="115076"/>
                </a:solidFill>
              </a:rPr>
              <a:t>commencer</a:t>
            </a:r>
          </a:p>
          <a:p>
            <a:pPr algn="ctr"/>
            <a:r>
              <a:rPr lang="en-US" sz="2000" i="1" dirty="0">
                <a:solidFill>
                  <a:srgbClr val="115076"/>
                </a:solidFill>
              </a:rPr>
              <a:t>to start</a:t>
            </a:r>
          </a:p>
        </p:txBody>
      </p:sp>
      <p:sp>
        <p:nvSpPr>
          <p:cNvPr id="27" name="TextBox 26">
            <a:hlinkClick r:id="" action="ppaction://noaction">
              <a:snd r:embed="rId11" name="ocean.wav"/>
            </a:hlinkClick>
            <a:extLst>
              <a:ext uri="{FF2B5EF4-FFF2-40B4-BE49-F238E27FC236}">
                <a16:creationId xmlns:a16="http://schemas.microsoft.com/office/drawing/2014/main" id="{38811013-5E94-490C-B4A0-2055E107A8E7}"/>
              </a:ext>
            </a:extLst>
          </p:cNvPr>
          <p:cNvSpPr txBox="1"/>
          <p:nvPr/>
        </p:nvSpPr>
        <p:spPr>
          <a:xfrm>
            <a:off x="8227739" y="3923671"/>
            <a:ext cx="1294220" cy="461665"/>
          </a:xfrm>
          <a:prstGeom prst="rect">
            <a:avLst/>
          </a:prstGeom>
          <a:noFill/>
        </p:spPr>
        <p:txBody>
          <a:bodyPr wrap="square" rtlCol="0">
            <a:spAutoFit/>
          </a:bodyPr>
          <a:lstStyle/>
          <a:p>
            <a:pPr algn="ctr"/>
            <a:r>
              <a:rPr lang="fr-FR" sz="2400" dirty="0">
                <a:solidFill>
                  <a:srgbClr val="115076"/>
                </a:solidFill>
              </a:rPr>
              <a:t>océan</a:t>
            </a:r>
          </a:p>
        </p:txBody>
      </p:sp>
      <p:sp>
        <p:nvSpPr>
          <p:cNvPr id="28" name="TextBox 27">
            <a:hlinkClick r:id="" action="ppaction://noaction">
              <a:snd r:embed="rId12" name="cible.wav"/>
            </a:hlinkClick>
            <a:extLst>
              <a:ext uri="{FF2B5EF4-FFF2-40B4-BE49-F238E27FC236}">
                <a16:creationId xmlns:a16="http://schemas.microsoft.com/office/drawing/2014/main" id="{74BBE80E-ADDA-4963-A6D9-87BA4F67677B}"/>
              </a:ext>
            </a:extLst>
          </p:cNvPr>
          <p:cNvSpPr txBox="1"/>
          <p:nvPr/>
        </p:nvSpPr>
        <p:spPr>
          <a:xfrm>
            <a:off x="5783728" y="3923671"/>
            <a:ext cx="1294220" cy="461665"/>
          </a:xfrm>
          <a:prstGeom prst="rect">
            <a:avLst/>
          </a:prstGeom>
          <a:noFill/>
        </p:spPr>
        <p:txBody>
          <a:bodyPr wrap="square" rtlCol="0">
            <a:spAutoFit/>
          </a:bodyPr>
          <a:lstStyle/>
          <a:p>
            <a:pPr algn="ctr"/>
            <a:r>
              <a:rPr lang="fr-FR" sz="2400" dirty="0">
                <a:solidFill>
                  <a:srgbClr val="115076"/>
                </a:solidFill>
              </a:rPr>
              <a:t>cible</a:t>
            </a:r>
          </a:p>
        </p:txBody>
      </p:sp>
      <p:sp>
        <p:nvSpPr>
          <p:cNvPr id="29" name="TextBox 28">
            <a:hlinkClick r:id="" action="ppaction://noaction">
              <a:snd r:embed="rId13" name="glace.wav"/>
            </a:hlinkClick>
            <a:extLst>
              <a:ext uri="{FF2B5EF4-FFF2-40B4-BE49-F238E27FC236}">
                <a16:creationId xmlns:a16="http://schemas.microsoft.com/office/drawing/2014/main" id="{76C14B6F-0475-4118-887F-3728B4165560}"/>
              </a:ext>
            </a:extLst>
          </p:cNvPr>
          <p:cNvSpPr txBox="1"/>
          <p:nvPr/>
        </p:nvSpPr>
        <p:spPr>
          <a:xfrm>
            <a:off x="640476" y="3112092"/>
            <a:ext cx="1294220" cy="461665"/>
          </a:xfrm>
          <a:prstGeom prst="rect">
            <a:avLst/>
          </a:prstGeom>
          <a:noFill/>
        </p:spPr>
        <p:txBody>
          <a:bodyPr wrap="square" rtlCol="0">
            <a:spAutoFit/>
          </a:bodyPr>
          <a:lstStyle/>
          <a:p>
            <a:pPr algn="ctr"/>
            <a:r>
              <a:rPr lang="en-US" sz="2400" dirty="0">
                <a:solidFill>
                  <a:srgbClr val="115076"/>
                </a:solidFill>
              </a:rPr>
              <a:t>glace</a:t>
            </a:r>
          </a:p>
        </p:txBody>
      </p:sp>
      <p:sp>
        <p:nvSpPr>
          <p:cNvPr id="30" name="TextBox 29">
            <a:hlinkClick r:id="" action="ppaction://noaction">
              <a:snd r:embed="rId14" name="race.wav"/>
            </a:hlinkClick>
            <a:extLst>
              <a:ext uri="{FF2B5EF4-FFF2-40B4-BE49-F238E27FC236}">
                <a16:creationId xmlns:a16="http://schemas.microsoft.com/office/drawing/2014/main" id="{9B8DAA8D-759F-49F9-BD93-AC28CFA51CB7}"/>
              </a:ext>
            </a:extLst>
          </p:cNvPr>
          <p:cNvSpPr txBox="1"/>
          <p:nvPr/>
        </p:nvSpPr>
        <p:spPr>
          <a:xfrm>
            <a:off x="3167938" y="1488934"/>
            <a:ext cx="1294220" cy="769441"/>
          </a:xfrm>
          <a:prstGeom prst="rect">
            <a:avLst/>
          </a:prstGeom>
          <a:noFill/>
        </p:spPr>
        <p:txBody>
          <a:bodyPr wrap="square" rtlCol="0">
            <a:spAutoFit/>
          </a:bodyPr>
          <a:lstStyle/>
          <a:p>
            <a:pPr algn="ctr"/>
            <a:r>
              <a:rPr lang="en-US" sz="2400" dirty="0">
                <a:solidFill>
                  <a:srgbClr val="115076"/>
                </a:solidFill>
              </a:rPr>
              <a:t>race</a:t>
            </a:r>
          </a:p>
          <a:p>
            <a:pPr algn="ctr"/>
            <a:r>
              <a:rPr lang="en-US" sz="2000" i="1" dirty="0">
                <a:solidFill>
                  <a:srgbClr val="115076"/>
                </a:solidFill>
              </a:rPr>
              <a:t>breed</a:t>
            </a:r>
            <a:endParaRPr lang="en-US" sz="2400" i="1" dirty="0">
              <a:solidFill>
                <a:srgbClr val="115076"/>
              </a:solidFill>
            </a:endParaRPr>
          </a:p>
        </p:txBody>
      </p:sp>
      <p:sp>
        <p:nvSpPr>
          <p:cNvPr id="31" name="TextBox 30">
            <a:hlinkClick r:id="" action="ppaction://noaction">
              <a:snd r:embed="rId15" name="precision.wav"/>
            </a:hlinkClick>
            <a:extLst>
              <a:ext uri="{FF2B5EF4-FFF2-40B4-BE49-F238E27FC236}">
                <a16:creationId xmlns:a16="http://schemas.microsoft.com/office/drawing/2014/main" id="{2A64C034-ADD9-40F3-93D7-AA3BDEE703B1}"/>
              </a:ext>
            </a:extLst>
          </p:cNvPr>
          <p:cNvSpPr txBox="1"/>
          <p:nvPr/>
        </p:nvSpPr>
        <p:spPr>
          <a:xfrm>
            <a:off x="7773359" y="5546831"/>
            <a:ext cx="2202981" cy="461665"/>
          </a:xfrm>
          <a:prstGeom prst="rect">
            <a:avLst/>
          </a:prstGeom>
          <a:noFill/>
        </p:spPr>
        <p:txBody>
          <a:bodyPr wrap="square" rtlCol="0">
            <a:spAutoFit/>
          </a:bodyPr>
          <a:lstStyle/>
          <a:p>
            <a:pPr algn="ctr"/>
            <a:r>
              <a:rPr lang="fr-FR" sz="2400" dirty="0">
                <a:solidFill>
                  <a:srgbClr val="115076"/>
                </a:solidFill>
              </a:rPr>
              <a:t>précision</a:t>
            </a:r>
          </a:p>
        </p:txBody>
      </p:sp>
      <p:sp>
        <p:nvSpPr>
          <p:cNvPr id="32" name="TextBox 31">
            <a:hlinkClick r:id="" action="ppaction://noaction">
              <a:snd r:embed="rId16" name="centre.wav"/>
            </a:hlinkClick>
            <a:extLst>
              <a:ext uri="{FF2B5EF4-FFF2-40B4-BE49-F238E27FC236}">
                <a16:creationId xmlns:a16="http://schemas.microsoft.com/office/drawing/2014/main" id="{25BBD7BE-472C-4B4E-95FA-55200DE23EF7}"/>
              </a:ext>
            </a:extLst>
          </p:cNvPr>
          <p:cNvSpPr txBox="1"/>
          <p:nvPr/>
        </p:nvSpPr>
        <p:spPr>
          <a:xfrm>
            <a:off x="5783728" y="1488934"/>
            <a:ext cx="1294220" cy="461665"/>
          </a:xfrm>
          <a:prstGeom prst="rect">
            <a:avLst/>
          </a:prstGeom>
          <a:noFill/>
        </p:spPr>
        <p:txBody>
          <a:bodyPr wrap="square" rtlCol="0">
            <a:spAutoFit/>
          </a:bodyPr>
          <a:lstStyle/>
          <a:p>
            <a:pPr algn="ctr"/>
            <a:r>
              <a:rPr lang="fr-FR" sz="2400" dirty="0">
                <a:solidFill>
                  <a:srgbClr val="115076"/>
                </a:solidFill>
              </a:rPr>
              <a:t>centre</a:t>
            </a:r>
          </a:p>
        </p:txBody>
      </p:sp>
      <p:sp>
        <p:nvSpPr>
          <p:cNvPr id="33" name="TextBox 32">
            <a:hlinkClick r:id="" action="ppaction://noaction">
              <a:snd r:embed="rId17" name="cent.wav"/>
            </a:hlinkClick>
            <a:extLst>
              <a:ext uri="{FF2B5EF4-FFF2-40B4-BE49-F238E27FC236}">
                <a16:creationId xmlns:a16="http://schemas.microsoft.com/office/drawing/2014/main" id="{F20387A6-984C-4B6C-A307-03AD0287CBA2}"/>
              </a:ext>
            </a:extLst>
          </p:cNvPr>
          <p:cNvSpPr txBox="1"/>
          <p:nvPr/>
        </p:nvSpPr>
        <p:spPr>
          <a:xfrm>
            <a:off x="3167938" y="3112092"/>
            <a:ext cx="1294220" cy="461665"/>
          </a:xfrm>
          <a:prstGeom prst="rect">
            <a:avLst/>
          </a:prstGeom>
          <a:noFill/>
        </p:spPr>
        <p:txBody>
          <a:bodyPr wrap="square" rtlCol="0">
            <a:spAutoFit/>
          </a:bodyPr>
          <a:lstStyle/>
          <a:p>
            <a:pPr algn="ctr"/>
            <a:r>
              <a:rPr lang="en-US" sz="2400" dirty="0">
                <a:solidFill>
                  <a:srgbClr val="115076"/>
                </a:solidFill>
              </a:rPr>
              <a:t>cent</a:t>
            </a:r>
          </a:p>
        </p:txBody>
      </p:sp>
      <p:sp>
        <p:nvSpPr>
          <p:cNvPr id="34" name="TextBox 33">
            <a:hlinkClick r:id="" action="ppaction://noaction">
              <a:snd r:embed="rId18" name="espece.wav"/>
            </a:hlinkClick>
            <a:extLst>
              <a:ext uri="{FF2B5EF4-FFF2-40B4-BE49-F238E27FC236}">
                <a16:creationId xmlns:a16="http://schemas.microsoft.com/office/drawing/2014/main" id="{3C6DDA37-237C-4100-BF40-F695ADDBE95E}"/>
              </a:ext>
            </a:extLst>
          </p:cNvPr>
          <p:cNvSpPr txBox="1"/>
          <p:nvPr/>
        </p:nvSpPr>
        <p:spPr>
          <a:xfrm>
            <a:off x="567352" y="3923671"/>
            <a:ext cx="1440469" cy="769441"/>
          </a:xfrm>
          <a:prstGeom prst="rect">
            <a:avLst/>
          </a:prstGeom>
          <a:noFill/>
        </p:spPr>
        <p:txBody>
          <a:bodyPr wrap="square" rtlCol="0">
            <a:spAutoFit/>
          </a:bodyPr>
          <a:lstStyle/>
          <a:p>
            <a:pPr algn="ctr"/>
            <a:r>
              <a:rPr lang="fr-FR" sz="2400" dirty="0">
                <a:solidFill>
                  <a:srgbClr val="115076"/>
                </a:solidFill>
              </a:rPr>
              <a:t>espèce</a:t>
            </a:r>
          </a:p>
          <a:p>
            <a:pPr algn="ctr"/>
            <a:r>
              <a:rPr lang="en-US" sz="2000" i="1" dirty="0">
                <a:solidFill>
                  <a:srgbClr val="115076"/>
                </a:solidFill>
              </a:rPr>
              <a:t>type</a:t>
            </a:r>
            <a:endParaRPr lang="en-US" sz="2400" i="1" dirty="0">
              <a:solidFill>
                <a:srgbClr val="115076"/>
              </a:solidFill>
            </a:endParaRPr>
          </a:p>
        </p:txBody>
      </p:sp>
      <p:sp>
        <p:nvSpPr>
          <p:cNvPr id="35" name="TextBox 34">
            <a:hlinkClick r:id="" action="ppaction://noaction">
              <a:snd r:embed="rId19" name="concevoir.wav"/>
            </a:hlinkClick>
            <a:extLst>
              <a:ext uri="{FF2B5EF4-FFF2-40B4-BE49-F238E27FC236}">
                <a16:creationId xmlns:a16="http://schemas.microsoft.com/office/drawing/2014/main" id="{F493B47F-64E0-490C-87CD-6B75CC5B879F}"/>
              </a:ext>
            </a:extLst>
          </p:cNvPr>
          <p:cNvSpPr txBox="1"/>
          <p:nvPr/>
        </p:nvSpPr>
        <p:spPr>
          <a:xfrm>
            <a:off x="363071" y="1488934"/>
            <a:ext cx="1849031" cy="769441"/>
          </a:xfrm>
          <a:prstGeom prst="rect">
            <a:avLst/>
          </a:prstGeom>
          <a:noFill/>
        </p:spPr>
        <p:txBody>
          <a:bodyPr wrap="square" rtlCol="0">
            <a:spAutoFit/>
          </a:bodyPr>
          <a:lstStyle/>
          <a:p>
            <a:pPr algn="ctr"/>
            <a:r>
              <a:rPr lang="fr-FR" sz="2400" dirty="0">
                <a:solidFill>
                  <a:srgbClr val="115076"/>
                </a:solidFill>
              </a:rPr>
              <a:t>concevoir</a:t>
            </a:r>
          </a:p>
          <a:p>
            <a:pPr algn="ctr"/>
            <a:r>
              <a:rPr lang="en-US" sz="2000" i="1" dirty="0">
                <a:solidFill>
                  <a:srgbClr val="115076"/>
                </a:solidFill>
              </a:rPr>
              <a:t>to design</a:t>
            </a:r>
          </a:p>
        </p:txBody>
      </p:sp>
      <p:sp>
        <p:nvSpPr>
          <p:cNvPr id="36" name="TextBox 35">
            <a:hlinkClick r:id="" action="ppaction://noaction">
              <a:snd r:embed="rId20" name="avance.wav"/>
            </a:hlinkClick>
            <a:extLst>
              <a:ext uri="{FF2B5EF4-FFF2-40B4-BE49-F238E27FC236}">
                <a16:creationId xmlns:a16="http://schemas.microsoft.com/office/drawing/2014/main" id="{1D660C82-3C90-4E8B-9EE4-6528517EBAEA}"/>
              </a:ext>
            </a:extLst>
          </p:cNvPr>
          <p:cNvSpPr txBox="1"/>
          <p:nvPr/>
        </p:nvSpPr>
        <p:spPr>
          <a:xfrm>
            <a:off x="8062852" y="2300513"/>
            <a:ext cx="1724688" cy="769441"/>
          </a:xfrm>
          <a:prstGeom prst="rect">
            <a:avLst/>
          </a:prstGeom>
          <a:noFill/>
        </p:spPr>
        <p:txBody>
          <a:bodyPr wrap="square" rtlCol="0">
            <a:spAutoFit/>
          </a:bodyPr>
          <a:lstStyle/>
          <a:p>
            <a:pPr algn="ctr"/>
            <a:r>
              <a:rPr lang="fr-FR" sz="2400" dirty="0">
                <a:solidFill>
                  <a:srgbClr val="115076"/>
                </a:solidFill>
              </a:rPr>
              <a:t>avance</a:t>
            </a:r>
          </a:p>
          <a:p>
            <a:pPr algn="ctr"/>
            <a:r>
              <a:rPr lang="en-US" sz="2000" i="1" dirty="0">
                <a:solidFill>
                  <a:srgbClr val="115076"/>
                </a:solidFill>
              </a:rPr>
              <a:t>prepayment</a:t>
            </a:r>
            <a:endParaRPr lang="en-US" sz="2400" i="1" dirty="0">
              <a:solidFill>
                <a:srgbClr val="115076"/>
              </a:solidFill>
            </a:endParaRPr>
          </a:p>
        </p:txBody>
      </p:sp>
      <p:sp>
        <p:nvSpPr>
          <p:cNvPr id="37" name="TextBox 36">
            <a:hlinkClick r:id="" action="ppaction://noaction">
              <a:snd r:embed="rId21" name="civil.wav"/>
            </a:hlinkClick>
            <a:extLst>
              <a:ext uri="{FF2B5EF4-FFF2-40B4-BE49-F238E27FC236}">
                <a16:creationId xmlns:a16="http://schemas.microsoft.com/office/drawing/2014/main" id="{4AEC8AC7-C8F8-44E3-A87C-3B96A9C777DE}"/>
              </a:ext>
            </a:extLst>
          </p:cNvPr>
          <p:cNvSpPr txBox="1"/>
          <p:nvPr/>
        </p:nvSpPr>
        <p:spPr>
          <a:xfrm>
            <a:off x="640476" y="4735250"/>
            <a:ext cx="1294220" cy="461665"/>
          </a:xfrm>
          <a:prstGeom prst="rect">
            <a:avLst/>
          </a:prstGeom>
          <a:noFill/>
        </p:spPr>
        <p:txBody>
          <a:bodyPr wrap="square" rtlCol="0">
            <a:spAutoFit/>
          </a:bodyPr>
          <a:lstStyle/>
          <a:p>
            <a:pPr algn="ctr"/>
            <a:r>
              <a:rPr lang="en-US" sz="2400" dirty="0">
                <a:solidFill>
                  <a:srgbClr val="115076"/>
                </a:solidFill>
              </a:rPr>
              <a:t>civil</a:t>
            </a:r>
          </a:p>
        </p:txBody>
      </p:sp>
      <p:sp>
        <p:nvSpPr>
          <p:cNvPr id="38" name="TextBox 37">
            <a:hlinkClick r:id="" action="ppaction://noaction">
              <a:snd r:embed="rId22" name="cellule.wav"/>
            </a:hlinkClick>
            <a:extLst>
              <a:ext uri="{FF2B5EF4-FFF2-40B4-BE49-F238E27FC236}">
                <a16:creationId xmlns:a16="http://schemas.microsoft.com/office/drawing/2014/main" id="{3350E087-8E03-40A7-AD10-6D3A254FEA1E}"/>
              </a:ext>
            </a:extLst>
          </p:cNvPr>
          <p:cNvSpPr txBox="1"/>
          <p:nvPr/>
        </p:nvSpPr>
        <p:spPr>
          <a:xfrm>
            <a:off x="8126437" y="3112092"/>
            <a:ext cx="1496824" cy="461665"/>
          </a:xfrm>
          <a:prstGeom prst="rect">
            <a:avLst/>
          </a:prstGeom>
          <a:noFill/>
        </p:spPr>
        <p:txBody>
          <a:bodyPr wrap="square" rtlCol="0">
            <a:spAutoFit/>
          </a:bodyPr>
          <a:lstStyle/>
          <a:p>
            <a:pPr algn="ctr"/>
            <a:r>
              <a:rPr lang="en-US" sz="2400" dirty="0">
                <a:solidFill>
                  <a:srgbClr val="115076"/>
                </a:solidFill>
              </a:rPr>
              <a:t>cellule</a:t>
            </a:r>
          </a:p>
        </p:txBody>
      </p:sp>
      <p:sp>
        <p:nvSpPr>
          <p:cNvPr id="39" name="TextBox 38">
            <a:hlinkClick r:id="" action="ppaction://noaction">
              <a:snd r:embed="rId23" name="confiance.wav"/>
            </a:hlinkClick>
            <a:extLst>
              <a:ext uri="{FF2B5EF4-FFF2-40B4-BE49-F238E27FC236}">
                <a16:creationId xmlns:a16="http://schemas.microsoft.com/office/drawing/2014/main" id="{D36ED964-E014-4B81-B1E8-C2EB9AC6E1E3}"/>
              </a:ext>
            </a:extLst>
          </p:cNvPr>
          <p:cNvSpPr txBox="1"/>
          <p:nvPr/>
        </p:nvSpPr>
        <p:spPr>
          <a:xfrm>
            <a:off x="2886043" y="5546831"/>
            <a:ext cx="1858010" cy="769441"/>
          </a:xfrm>
          <a:prstGeom prst="rect">
            <a:avLst/>
          </a:prstGeom>
          <a:noFill/>
        </p:spPr>
        <p:txBody>
          <a:bodyPr wrap="square" rtlCol="0">
            <a:spAutoFit/>
          </a:bodyPr>
          <a:lstStyle/>
          <a:p>
            <a:pPr algn="ctr"/>
            <a:r>
              <a:rPr lang="fr-FR" sz="2400" dirty="0">
                <a:solidFill>
                  <a:srgbClr val="115076"/>
                </a:solidFill>
              </a:rPr>
              <a:t>confiance</a:t>
            </a:r>
          </a:p>
          <a:p>
            <a:pPr algn="ctr"/>
            <a:r>
              <a:rPr lang="en-US" sz="2000" i="1" dirty="0">
                <a:solidFill>
                  <a:srgbClr val="115076"/>
                </a:solidFill>
              </a:rPr>
              <a:t>trust</a:t>
            </a:r>
            <a:endParaRPr lang="en-US" sz="2400" i="1" dirty="0">
              <a:solidFill>
                <a:srgbClr val="115076"/>
              </a:solidFill>
            </a:endParaRPr>
          </a:p>
        </p:txBody>
      </p:sp>
      <p:sp>
        <p:nvSpPr>
          <p:cNvPr id="40" name="TextBox 39">
            <a:hlinkClick r:id="" action="ppaction://noaction">
              <a:snd r:embed="rId24" name="precisement.wav"/>
            </a:hlinkClick>
            <a:extLst>
              <a:ext uri="{FF2B5EF4-FFF2-40B4-BE49-F238E27FC236}">
                <a16:creationId xmlns:a16="http://schemas.microsoft.com/office/drawing/2014/main" id="{F827B62E-4199-456E-8AC5-CB20FB109209}"/>
              </a:ext>
            </a:extLst>
          </p:cNvPr>
          <p:cNvSpPr txBox="1"/>
          <p:nvPr/>
        </p:nvSpPr>
        <p:spPr>
          <a:xfrm>
            <a:off x="5329348" y="2300513"/>
            <a:ext cx="2202981" cy="769441"/>
          </a:xfrm>
          <a:prstGeom prst="rect">
            <a:avLst/>
          </a:prstGeom>
          <a:noFill/>
        </p:spPr>
        <p:txBody>
          <a:bodyPr wrap="square" rtlCol="0">
            <a:spAutoFit/>
          </a:bodyPr>
          <a:lstStyle/>
          <a:p>
            <a:pPr algn="ctr"/>
            <a:r>
              <a:rPr lang="fr-FR" sz="2400" dirty="0">
                <a:solidFill>
                  <a:srgbClr val="115076"/>
                </a:solidFill>
              </a:rPr>
              <a:t>précisément</a:t>
            </a:r>
          </a:p>
          <a:p>
            <a:pPr algn="ctr"/>
            <a:r>
              <a:rPr lang="en-US" sz="2000" i="1" dirty="0">
                <a:solidFill>
                  <a:srgbClr val="115076"/>
                </a:solidFill>
              </a:rPr>
              <a:t>precisely</a:t>
            </a:r>
            <a:endParaRPr lang="en-US" sz="2400" i="1" dirty="0">
              <a:solidFill>
                <a:srgbClr val="115076"/>
              </a:solidFill>
            </a:endParaRPr>
          </a:p>
        </p:txBody>
      </p:sp>
      <p:sp>
        <p:nvSpPr>
          <p:cNvPr id="41" name="TextBox 40">
            <a:hlinkClick r:id="" action="ppaction://noaction">
              <a:snd r:embed="rId25" name="recevoir.wav"/>
            </a:hlinkClick>
            <a:extLst>
              <a:ext uri="{FF2B5EF4-FFF2-40B4-BE49-F238E27FC236}">
                <a16:creationId xmlns:a16="http://schemas.microsoft.com/office/drawing/2014/main" id="{499AD2A3-07B0-4E24-A722-309240B90EF4}"/>
              </a:ext>
            </a:extLst>
          </p:cNvPr>
          <p:cNvSpPr txBox="1"/>
          <p:nvPr/>
        </p:nvSpPr>
        <p:spPr>
          <a:xfrm>
            <a:off x="2949240" y="4735250"/>
            <a:ext cx="1731617" cy="769441"/>
          </a:xfrm>
          <a:prstGeom prst="rect">
            <a:avLst/>
          </a:prstGeom>
          <a:noFill/>
        </p:spPr>
        <p:txBody>
          <a:bodyPr wrap="square" rtlCol="0">
            <a:spAutoFit/>
          </a:bodyPr>
          <a:lstStyle/>
          <a:p>
            <a:pPr algn="ctr"/>
            <a:r>
              <a:rPr lang="fr-FR" sz="2400" dirty="0">
                <a:solidFill>
                  <a:srgbClr val="115076"/>
                </a:solidFill>
              </a:rPr>
              <a:t>recevoir</a:t>
            </a:r>
          </a:p>
          <a:p>
            <a:pPr algn="ctr"/>
            <a:r>
              <a:rPr lang="en-US" sz="2000" i="1" dirty="0">
                <a:solidFill>
                  <a:srgbClr val="115076"/>
                </a:solidFill>
              </a:rPr>
              <a:t>to receive</a:t>
            </a:r>
          </a:p>
        </p:txBody>
      </p:sp>
      <p:sp>
        <p:nvSpPr>
          <p:cNvPr id="42" name="TextBox 41">
            <a:hlinkClick r:id="" action="ppaction://noaction">
              <a:snd r:embed="rId26" name="efficacite.wav"/>
            </a:hlinkClick>
            <a:extLst>
              <a:ext uri="{FF2B5EF4-FFF2-40B4-BE49-F238E27FC236}">
                <a16:creationId xmlns:a16="http://schemas.microsoft.com/office/drawing/2014/main" id="{6113E7E4-78BF-4FDF-9B14-85A47D957FC6}"/>
              </a:ext>
            </a:extLst>
          </p:cNvPr>
          <p:cNvSpPr txBox="1"/>
          <p:nvPr/>
        </p:nvSpPr>
        <p:spPr>
          <a:xfrm>
            <a:off x="2713558" y="2300513"/>
            <a:ext cx="2202981" cy="769441"/>
          </a:xfrm>
          <a:prstGeom prst="rect">
            <a:avLst/>
          </a:prstGeom>
          <a:noFill/>
        </p:spPr>
        <p:txBody>
          <a:bodyPr wrap="square" rtlCol="0">
            <a:spAutoFit/>
          </a:bodyPr>
          <a:lstStyle/>
          <a:p>
            <a:pPr algn="ctr"/>
            <a:r>
              <a:rPr lang="fr-FR" sz="2400" dirty="0">
                <a:solidFill>
                  <a:srgbClr val="115076"/>
                </a:solidFill>
              </a:rPr>
              <a:t>efficacité</a:t>
            </a:r>
          </a:p>
          <a:p>
            <a:pPr algn="ctr"/>
            <a:r>
              <a:rPr lang="en-US" sz="2000" i="1" dirty="0">
                <a:solidFill>
                  <a:srgbClr val="115076"/>
                </a:solidFill>
              </a:rPr>
              <a:t>effectiveness</a:t>
            </a:r>
            <a:endParaRPr lang="en-US" sz="2400" i="1" dirty="0">
              <a:solidFill>
                <a:srgbClr val="115076"/>
              </a:solidFill>
            </a:endParaRPr>
          </a:p>
        </p:txBody>
      </p:sp>
      <p:sp>
        <p:nvSpPr>
          <p:cNvPr id="43" name="TextBox 42">
            <a:hlinkClick r:id="" action="ppaction://noaction">
              <a:snd r:embed="rId27" name="concurrence.wav"/>
            </a:hlinkClick>
            <a:extLst>
              <a:ext uri="{FF2B5EF4-FFF2-40B4-BE49-F238E27FC236}">
                <a16:creationId xmlns:a16="http://schemas.microsoft.com/office/drawing/2014/main" id="{6BB1CC4C-0375-45CA-B83F-C3989EBF7CDA}"/>
              </a:ext>
            </a:extLst>
          </p:cNvPr>
          <p:cNvSpPr txBox="1"/>
          <p:nvPr/>
        </p:nvSpPr>
        <p:spPr>
          <a:xfrm>
            <a:off x="2713558" y="3923671"/>
            <a:ext cx="2202981" cy="769441"/>
          </a:xfrm>
          <a:prstGeom prst="rect">
            <a:avLst/>
          </a:prstGeom>
          <a:noFill/>
        </p:spPr>
        <p:txBody>
          <a:bodyPr wrap="square" rtlCol="0">
            <a:spAutoFit/>
          </a:bodyPr>
          <a:lstStyle/>
          <a:p>
            <a:pPr algn="ctr"/>
            <a:r>
              <a:rPr lang="en-US" sz="2400" dirty="0">
                <a:solidFill>
                  <a:srgbClr val="115076"/>
                </a:solidFill>
              </a:rPr>
              <a:t>concurrence</a:t>
            </a:r>
          </a:p>
          <a:p>
            <a:pPr algn="ctr"/>
            <a:r>
              <a:rPr lang="en-US" sz="2000" i="1" dirty="0">
                <a:solidFill>
                  <a:srgbClr val="115076"/>
                </a:solidFill>
              </a:rPr>
              <a:t>competition</a:t>
            </a:r>
            <a:endParaRPr lang="en-US" sz="2400" i="1" dirty="0">
              <a:solidFill>
                <a:srgbClr val="115076"/>
              </a:solidFill>
            </a:endParaRPr>
          </a:p>
        </p:txBody>
      </p:sp>
      <p:pic>
        <p:nvPicPr>
          <p:cNvPr id="1028" name="Picture 4" descr="Darts, Dart, Game, Bull'S Eye, Target, Dart Board, Hit">
            <a:extLst>
              <a:ext uri="{FF2B5EF4-FFF2-40B4-BE49-F238E27FC236}">
                <a16:creationId xmlns:a16="http://schemas.microsoft.com/office/drawing/2014/main" id="{8416D413-B8EF-418B-95C9-72C371A06A1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5065247" y="1289845"/>
            <a:ext cx="911757" cy="100994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7CFFEE6-2B9C-4D5B-9205-04EDBFA8EBEE}"/>
              </a:ext>
            </a:extLst>
          </p:cNvPr>
          <p:cNvSpPr/>
          <p:nvPr/>
        </p:nvSpPr>
        <p:spPr>
          <a:xfrm>
            <a:off x="227667" y="2299791"/>
            <a:ext cx="503528" cy="461665"/>
          </a:xfrm>
          <a:prstGeom prst="ellipse">
            <a:avLst/>
          </a:prstGeom>
          <a:solidFill>
            <a:schemeClr val="bg1"/>
          </a:solid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Ice, Ice Cream, Waffle, Dessert, Summer, Sweet">
            <a:extLst>
              <a:ext uri="{FF2B5EF4-FFF2-40B4-BE49-F238E27FC236}">
                <a16:creationId xmlns:a16="http://schemas.microsoft.com/office/drawing/2014/main" id="{630775A9-15C5-4352-8106-F50F14B96ADB}"/>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04441" y="2893447"/>
            <a:ext cx="427633" cy="85526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1F657B8-3BAC-4D28-8F1D-4D6BCEF6492C}"/>
              </a:ext>
            </a:extLst>
          </p:cNvPr>
          <p:cNvGrpSpPr/>
          <p:nvPr/>
        </p:nvGrpSpPr>
        <p:grpSpPr>
          <a:xfrm>
            <a:off x="2949240" y="3226753"/>
            <a:ext cx="468000" cy="468000"/>
            <a:chOff x="4941413" y="-1212679"/>
            <a:chExt cx="468000" cy="468000"/>
          </a:xfrm>
        </p:grpSpPr>
        <p:sp>
          <p:nvSpPr>
            <p:cNvPr id="44" name="Oval 43">
              <a:extLst>
                <a:ext uri="{FF2B5EF4-FFF2-40B4-BE49-F238E27FC236}">
                  <a16:creationId xmlns:a16="http://schemas.microsoft.com/office/drawing/2014/main" id="{21860FDF-C3A8-4CE0-BA8D-EDCA90C30682}"/>
                </a:ext>
              </a:extLst>
            </p:cNvPr>
            <p:cNvSpPr/>
            <p:nvPr/>
          </p:nvSpPr>
          <p:spPr>
            <a:xfrm>
              <a:off x="4941413" y="-1212679"/>
              <a:ext cx="468000" cy="468000"/>
            </a:xfrm>
            <a:prstGeom prst="ellips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Cent, Coin, Euro, Money">
              <a:extLst>
                <a:ext uri="{FF2B5EF4-FFF2-40B4-BE49-F238E27FC236}">
                  <a16:creationId xmlns:a16="http://schemas.microsoft.com/office/drawing/2014/main" id="{7FD08084-871E-4B17-A872-AF3B91477EF7}"/>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941413" y="-1212679"/>
              <a:ext cx="468000" cy="46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Jail Cell, Jail, Prison, Punishment">
            <a:extLst>
              <a:ext uri="{FF2B5EF4-FFF2-40B4-BE49-F238E27FC236}">
                <a16:creationId xmlns:a16="http://schemas.microsoft.com/office/drawing/2014/main" id="{CE5C0FB8-021A-447B-9689-A4333F31C8C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651146" y="3089832"/>
            <a:ext cx="748373" cy="7483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arget, Aim, Darts, Dart Board">
            <a:extLst>
              <a:ext uri="{FF2B5EF4-FFF2-40B4-BE49-F238E27FC236}">
                <a16:creationId xmlns:a16="http://schemas.microsoft.com/office/drawing/2014/main" id="{E9A3BD22-A897-4C6E-A032-304E56082789}"/>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329348" y="3908850"/>
            <a:ext cx="707671" cy="7449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Ocean, Fish, Wave, Waves, Bird, Life">
            <a:extLst>
              <a:ext uri="{FF2B5EF4-FFF2-40B4-BE49-F238E27FC236}">
                <a16:creationId xmlns:a16="http://schemas.microsoft.com/office/drawing/2014/main" id="{C4801BA7-5053-4B67-9601-164675D0A670}"/>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612074" y="3989259"/>
            <a:ext cx="748374" cy="51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Quels</a:t>
            </a:r>
            <a:r>
              <a:rPr lang="en-GB" sz="3600" b="1" dirty="0">
                <a:solidFill>
                  <a:schemeClr val="bg1"/>
                </a:solidFill>
              </a:rPr>
              <a:t> </a:t>
            </a:r>
            <a:r>
              <a:rPr lang="fr-FR" sz="3600" b="1" dirty="0">
                <a:solidFill>
                  <a:schemeClr val="bg1"/>
                </a:solidFill>
              </a:rPr>
              <a:t>sont</a:t>
            </a:r>
            <a:r>
              <a:rPr lang="en-GB" sz="3600" b="1" dirty="0">
                <a:solidFill>
                  <a:schemeClr val="bg1"/>
                </a:solidFill>
              </a:rPr>
              <a:t> les mots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F3FB53F9-D2C9-4B19-B00C-927BF8942C40}"/>
              </a:ext>
            </a:extLst>
          </p:cNvPr>
          <p:cNvSpPr txBox="1"/>
          <p:nvPr/>
        </p:nvSpPr>
        <p:spPr>
          <a:xfrm>
            <a:off x="1038474" y="1282073"/>
            <a:ext cx="2190148" cy="461665"/>
          </a:xfrm>
          <a:prstGeom prst="rect">
            <a:avLst/>
          </a:prstGeom>
          <a:noFill/>
        </p:spPr>
        <p:txBody>
          <a:bodyPr wrap="square" rtlCol="0">
            <a:spAutoFit/>
          </a:bodyPr>
          <a:lstStyle/>
          <a:p>
            <a:pPr algn="l"/>
            <a:r>
              <a:rPr lang="fr-FR" sz="2400" dirty="0">
                <a:solidFill>
                  <a:srgbClr val="115076"/>
                </a:solidFill>
              </a:rPr>
              <a:t>ou </a:t>
            </a:r>
            <a:r>
              <a:rPr lang="fr-FR" sz="2400" dirty="0">
                <a:solidFill>
                  <a:srgbClr val="E87D1E"/>
                </a:solidFill>
              </a:rPr>
              <a:t>(</a:t>
            </a:r>
            <a:r>
              <a:rPr lang="en-GB" sz="2400" dirty="0">
                <a:solidFill>
                  <a:srgbClr val="E87D1E"/>
                </a:solidFill>
              </a:rPr>
              <a:t>or)</a:t>
            </a:r>
          </a:p>
        </p:txBody>
      </p:sp>
      <p:sp>
        <p:nvSpPr>
          <p:cNvPr id="11" name="Rectangle 10">
            <a:hlinkClick r:id="" action="ppaction://noaction">
              <a:snd r:embed="rId4" name="1 ou.wav"/>
            </a:hlinkClick>
            <a:extLst>
              <a:ext uri="{FF2B5EF4-FFF2-40B4-BE49-F238E27FC236}">
                <a16:creationId xmlns:a16="http://schemas.microsoft.com/office/drawing/2014/main" id="{BB0F4902-6EA3-47B1-946E-E525CC5DFE59}"/>
              </a:ext>
            </a:extLst>
          </p:cNvPr>
          <p:cNvSpPr/>
          <p:nvPr/>
        </p:nvSpPr>
        <p:spPr>
          <a:xfrm>
            <a:off x="428360" y="12429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a:t>
            </a:r>
            <a:endParaRPr lang="en-GB" dirty="0"/>
          </a:p>
        </p:txBody>
      </p:sp>
      <p:sp>
        <p:nvSpPr>
          <p:cNvPr id="12" name="Rectangle 11">
            <a:hlinkClick r:id="" action="ppaction://noaction">
              <a:snd r:embed="rId5" name="2 preferer.wav"/>
            </a:hlinkClick>
            <a:extLst>
              <a:ext uri="{FF2B5EF4-FFF2-40B4-BE49-F238E27FC236}">
                <a16:creationId xmlns:a16="http://schemas.microsoft.com/office/drawing/2014/main" id="{E28FAB3F-4874-41FE-965B-DA25D9A6995C}"/>
              </a:ext>
            </a:extLst>
          </p:cNvPr>
          <p:cNvSpPr/>
          <p:nvPr/>
        </p:nvSpPr>
        <p:spPr>
          <a:xfrm>
            <a:off x="428360" y="187989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a:t>
            </a:r>
            <a:endParaRPr lang="en-GB" dirty="0"/>
          </a:p>
        </p:txBody>
      </p:sp>
      <p:sp>
        <p:nvSpPr>
          <p:cNvPr id="13" name="Rectangle 12">
            <a:hlinkClick r:id="" action="ppaction://noaction">
              <a:snd r:embed="rId6" name="3 difficile.wav"/>
            </a:hlinkClick>
            <a:extLst>
              <a:ext uri="{FF2B5EF4-FFF2-40B4-BE49-F238E27FC236}">
                <a16:creationId xmlns:a16="http://schemas.microsoft.com/office/drawing/2014/main" id="{B3565BDB-E5B1-48D5-8B5D-33BABBD003AC}"/>
              </a:ext>
            </a:extLst>
          </p:cNvPr>
          <p:cNvSpPr/>
          <p:nvPr/>
        </p:nvSpPr>
        <p:spPr>
          <a:xfrm>
            <a:off x="428360" y="251688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3</a:t>
            </a:r>
            <a:endParaRPr lang="en-GB" dirty="0"/>
          </a:p>
        </p:txBody>
      </p:sp>
      <p:sp>
        <p:nvSpPr>
          <p:cNvPr id="14" name="Rectangle 13">
            <a:hlinkClick r:id="" action="ppaction://noaction">
              <a:snd r:embed="rId7" name="4 le lycee.wav"/>
            </a:hlinkClick>
            <a:extLst>
              <a:ext uri="{FF2B5EF4-FFF2-40B4-BE49-F238E27FC236}">
                <a16:creationId xmlns:a16="http://schemas.microsoft.com/office/drawing/2014/main" id="{639EE2B3-95B2-4725-AECA-5AA90302FA74}"/>
              </a:ext>
            </a:extLst>
          </p:cNvPr>
          <p:cNvSpPr/>
          <p:nvPr/>
        </p:nvSpPr>
        <p:spPr>
          <a:xfrm>
            <a:off x="428360" y="315387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4</a:t>
            </a:r>
            <a:endParaRPr lang="en-GB" dirty="0"/>
          </a:p>
        </p:txBody>
      </p:sp>
      <p:sp>
        <p:nvSpPr>
          <p:cNvPr id="15" name="Rectangle 14">
            <a:hlinkClick r:id="" action="ppaction://noaction">
              <a:snd r:embed="rId8" name="5 l'exercice.wav"/>
            </a:hlinkClick>
            <a:extLst>
              <a:ext uri="{FF2B5EF4-FFF2-40B4-BE49-F238E27FC236}">
                <a16:creationId xmlns:a16="http://schemas.microsoft.com/office/drawing/2014/main" id="{7145CD80-051B-40A8-A1A8-E9CB28A536F3}"/>
              </a:ext>
            </a:extLst>
          </p:cNvPr>
          <p:cNvSpPr/>
          <p:nvPr/>
        </p:nvSpPr>
        <p:spPr>
          <a:xfrm>
            <a:off x="428360" y="379086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5</a:t>
            </a:r>
            <a:endParaRPr lang="en-GB" dirty="0"/>
          </a:p>
        </p:txBody>
      </p:sp>
      <p:sp>
        <p:nvSpPr>
          <p:cNvPr id="16" name="Rectangle 15">
            <a:hlinkClick r:id="" action="ppaction://noaction">
              <a:snd r:embed="rId9" name="6 social.wav"/>
            </a:hlinkClick>
            <a:extLst>
              <a:ext uri="{FF2B5EF4-FFF2-40B4-BE49-F238E27FC236}">
                <a16:creationId xmlns:a16="http://schemas.microsoft.com/office/drawing/2014/main" id="{DF696028-F28E-47D6-AF81-BA4C0DC97263}"/>
              </a:ext>
            </a:extLst>
          </p:cNvPr>
          <p:cNvSpPr/>
          <p:nvPr/>
        </p:nvSpPr>
        <p:spPr>
          <a:xfrm>
            <a:off x="428360" y="442785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6</a:t>
            </a:r>
            <a:endParaRPr lang="en-GB" dirty="0"/>
          </a:p>
        </p:txBody>
      </p:sp>
      <p:sp>
        <p:nvSpPr>
          <p:cNvPr id="17" name="Rectangle 16">
            <a:hlinkClick r:id="" action="ppaction://noaction">
              <a:snd r:embed="rId10" name="7 la recette.wav"/>
            </a:hlinkClick>
            <a:extLst>
              <a:ext uri="{FF2B5EF4-FFF2-40B4-BE49-F238E27FC236}">
                <a16:creationId xmlns:a16="http://schemas.microsoft.com/office/drawing/2014/main" id="{BF30A416-ABD2-40A2-9474-278CCE769942}"/>
              </a:ext>
            </a:extLst>
          </p:cNvPr>
          <p:cNvSpPr/>
          <p:nvPr/>
        </p:nvSpPr>
        <p:spPr>
          <a:xfrm>
            <a:off x="428360" y="506484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7</a:t>
            </a:r>
            <a:endParaRPr lang="en-GB" dirty="0"/>
          </a:p>
        </p:txBody>
      </p:sp>
      <p:sp>
        <p:nvSpPr>
          <p:cNvPr id="18" name="Rectangle 17">
            <a:hlinkClick r:id="" action="ppaction://noaction">
              <a:snd r:embed="rId11" name="8 choisir.wav"/>
            </a:hlinkClick>
            <a:extLst>
              <a:ext uri="{FF2B5EF4-FFF2-40B4-BE49-F238E27FC236}">
                <a16:creationId xmlns:a16="http://schemas.microsoft.com/office/drawing/2014/main" id="{52451A34-A0AE-4D16-B149-D2292873B8A3}"/>
              </a:ext>
            </a:extLst>
          </p:cNvPr>
          <p:cNvSpPr/>
          <p:nvPr/>
        </p:nvSpPr>
        <p:spPr>
          <a:xfrm>
            <a:off x="428360" y="570183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8</a:t>
            </a:r>
            <a:endParaRPr lang="en-GB" dirty="0"/>
          </a:p>
        </p:txBody>
      </p:sp>
      <p:sp>
        <p:nvSpPr>
          <p:cNvPr id="19" name="TextBox 18">
            <a:extLst>
              <a:ext uri="{FF2B5EF4-FFF2-40B4-BE49-F238E27FC236}">
                <a16:creationId xmlns:a16="http://schemas.microsoft.com/office/drawing/2014/main" id="{E93C74EA-B544-4FF3-9D5B-C257EE40E5A6}"/>
              </a:ext>
            </a:extLst>
          </p:cNvPr>
          <p:cNvSpPr txBox="1"/>
          <p:nvPr/>
        </p:nvSpPr>
        <p:spPr>
          <a:xfrm>
            <a:off x="1038473" y="1920700"/>
            <a:ext cx="3048617" cy="461665"/>
          </a:xfrm>
          <a:prstGeom prst="rect">
            <a:avLst/>
          </a:prstGeom>
          <a:noFill/>
        </p:spPr>
        <p:txBody>
          <a:bodyPr wrap="square" rtlCol="0">
            <a:spAutoFit/>
          </a:bodyPr>
          <a:lstStyle/>
          <a:p>
            <a:pPr algn="l"/>
            <a:r>
              <a:rPr lang="fr-FR" sz="2400" dirty="0">
                <a:solidFill>
                  <a:srgbClr val="115076"/>
                </a:solidFill>
              </a:rPr>
              <a:t>préférer </a:t>
            </a:r>
            <a:r>
              <a:rPr lang="fr-FR" sz="2400" dirty="0">
                <a:solidFill>
                  <a:srgbClr val="E87D1E"/>
                </a:solidFill>
              </a:rPr>
              <a:t>(to </a:t>
            </a:r>
            <a:r>
              <a:rPr lang="en-GB" sz="2400" dirty="0">
                <a:solidFill>
                  <a:srgbClr val="E87D1E"/>
                </a:solidFill>
              </a:rPr>
              <a:t>prefer</a:t>
            </a:r>
            <a:r>
              <a:rPr lang="fr-FR" sz="2400" dirty="0">
                <a:solidFill>
                  <a:srgbClr val="E87D1E"/>
                </a:solidFill>
              </a:rPr>
              <a:t>)</a:t>
            </a:r>
          </a:p>
        </p:txBody>
      </p:sp>
      <p:sp>
        <p:nvSpPr>
          <p:cNvPr id="20" name="TextBox 19">
            <a:extLst>
              <a:ext uri="{FF2B5EF4-FFF2-40B4-BE49-F238E27FC236}">
                <a16:creationId xmlns:a16="http://schemas.microsoft.com/office/drawing/2014/main" id="{9B91CC23-B3C3-458F-A8BD-7415D24D65F0}"/>
              </a:ext>
            </a:extLst>
          </p:cNvPr>
          <p:cNvSpPr txBox="1"/>
          <p:nvPr/>
        </p:nvSpPr>
        <p:spPr>
          <a:xfrm>
            <a:off x="1038473" y="2559327"/>
            <a:ext cx="2785381" cy="461665"/>
          </a:xfrm>
          <a:prstGeom prst="rect">
            <a:avLst/>
          </a:prstGeom>
          <a:noFill/>
        </p:spPr>
        <p:txBody>
          <a:bodyPr wrap="square" rtlCol="0">
            <a:spAutoFit/>
          </a:bodyPr>
          <a:lstStyle/>
          <a:p>
            <a:pPr algn="l"/>
            <a:r>
              <a:rPr lang="fr-FR" sz="2400" dirty="0">
                <a:solidFill>
                  <a:srgbClr val="115076"/>
                </a:solidFill>
              </a:rPr>
              <a:t>difficile </a:t>
            </a:r>
            <a:r>
              <a:rPr lang="fr-FR" sz="2400" dirty="0">
                <a:solidFill>
                  <a:srgbClr val="E87D1E"/>
                </a:solidFill>
              </a:rPr>
              <a:t>(</a:t>
            </a:r>
            <a:r>
              <a:rPr lang="en-GB" sz="2400" dirty="0">
                <a:solidFill>
                  <a:srgbClr val="E87D1E"/>
                </a:solidFill>
              </a:rPr>
              <a:t>difficult</a:t>
            </a:r>
            <a:r>
              <a:rPr lang="fr-FR" sz="2400" dirty="0">
                <a:solidFill>
                  <a:srgbClr val="E87D1E"/>
                </a:solidFill>
              </a:rPr>
              <a:t>)</a:t>
            </a:r>
          </a:p>
        </p:txBody>
      </p:sp>
      <p:sp>
        <p:nvSpPr>
          <p:cNvPr id="21" name="TextBox 20">
            <a:extLst>
              <a:ext uri="{FF2B5EF4-FFF2-40B4-BE49-F238E27FC236}">
                <a16:creationId xmlns:a16="http://schemas.microsoft.com/office/drawing/2014/main" id="{9482B79E-8E21-456B-8EE0-E556D08F6147}"/>
              </a:ext>
            </a:extLst>
          </p:cNvPr>
          <p:cNvSpPr txBox="1"/>
          <p:nvPr/>
        </p:nvSpPr>
        <p:spPr>
          <a:xfrm>
            <a:off x="1038474" y="3197954"/>
            <a:ext cx="3436544" cy="461665"/>
          </a:xfrm>
          <a:prstGeom prst="rect">
            <a:avLst/>
          </a:prstGeom>
          <a:noFill/>
        </p:spPr>
        <p:txBody>
          <a:bodyPr wrap="square" rtlCol="0">
            <a:spAutoFit/>
          </a:bodyPr>
          <a:lstStyle/>
          <a:p>
            <a:pPr algn="l"/>
            <a:r>
              <a:rPr lang="fr-FR" sz="2400" dirty="0">
                <a:solidFill>
                  <a:srgbClr val="115076"/>
                </a:solidFill>
              </a:rPr>
              <a:t>le lycée </a:t>
            </a:r>
            <a:r>
              <a:rPr lang="fr-FR" sz="2400" dirty="0">
                <a:solidFill>
                  <a:srgbClr val="E87D1E"/>
                </a:solidFill>
              </a:rPr>
              <a:t>(</a:t>
            </a:r>
            <a:r>
              <a:rPr lang="en-GB" sz="2400" dirty="0">
                <a:solidFill>
                  <a:srgbClr val="E87D1E"/>
                </a:solidFill>
              </a:rPr>
              <a:t>high</a:t>
            </a:r>
            <a:r>
              <a:rPr lang="fr-FR" sz="2400" dirty="0">
                <a:solidFill>
                  <a:srgbClr val="E87D1E"/>
                </a:solidFill>
              </a:rPr>
              <a:t> </a:t>
            </a:r>
            <a:r>
              <a:rPr lang="en-GB" sz="2400" dirty="0">
                <a:solidFill>
                  <a:srgbClr val="E87D1E"/>
                </a:solidFill>
              </a:rPr>
              <a:t>school</a:t>
            </a:r>
            <a:r>
              <a:rPr lang="fr-FR" sz="2400" dirty="0">
                <a:solidFill>
                  <a:srgbClr val="E87D1E"/>
                </a:solidFill>
              </a:rPr>
              <a:t>)</a:t>
            </a:r>
          </a:p>
        </p:txBody>
      </p:sp>
      <p:sp>
        <p:nvSpPr>
          <p:cNvPr id="22" name="TextBox 21">
            <a:extLst>
              <a:ext uri="{FF2B5EF4-FFF2-40B4-BE49-F238E27FC236}">
                <a16:creationId xmlns:a16="http://schemas.microsoft.com/office/drawing/2014/main" id="{EC045DDD-8FF9-4EDD-8E3E-E756942EBAF2}"/>
              </a:ext>
            </a:extLst>
          </p:cNvPr>
          <p:cNvSpPr txBox="1"/>
          <p:nvPr/>
        </p:nvSpPr>
        <p:spPr>
          <a:xfrm>
            <a:off x="1038474" y="3836581"/>
            <a:ext cx="3173308" cy="461665"/>
          </a:xfrm>
          <a:prstGeom prst="rect">
            <a:avLst/>
          </a:prstGeom>
          <a:noFill/>
        </p:spPr>
        <p:txBody>
          <a:bodyPr wrap="square" rtlCol="0">
            <a:spAutoFit/>
          </a:bodyPr>
          <a:lstStyle/>
          <a:p>
            <a:pPr algn="l"/>
            <a:r>
              <a:rPr lang="fr-FR" sz="2400" dirty="0">
                <a:solidFill>
                  <a:srgbClr val="115076"/>
                </a:solidFill>
              </a:rPr>
              <a:t>l’exercice </a:t>
            </a:r>
            <a:r>
              <a:rPr lang="fr-FR" sz="2400" dirty="0">
                <a:solidFill>
                  <a:srgbClr val="E87D1E"/>
                </a:solidFill>
              </a:rPr>
              <a:t>(</a:t>
            </a:r>
            <a:r>
              <a:rPr lang="en-GB" sz="2400" dirty="0">
                <a:solidFill>
                  <a:srgbClr val="E87D1E"/>
                </a:solidFill>
              </a:rPr>
              <a:t>exercise</a:t>
            </a:r>
            <a:r>
              <a:rPr lang="fr-FR" sz="2400" dirty="0">
                <a:solidFill>
                  <a:srgbClr val="E87D1E"/>
                </a:solidFill>
              </a:rPr>
              <a:t>)</a:t>
            </a:r>
          </a:p>
        </p:txBody>
      </p:sp>
      <p:sp>
        <p:nvSpPr>
          <p:cNvPr id="23" name="TextBox 22">
            <a:extLst>
              <a:ext uri="{FF2B5EF4-FFF2-40B4-BE49-F238E27FC236}">
                <a16:creationId xmlns:a16="http://schemas.microsoft.com/office/drawing/2014/main" id="{96D1E353-6BBD-4371-9AE5-E12AC48DFB7E}"/>
              </a:ext>
            </a:extLst>
          </p:cNvPr>
          <p:cNvSpPr txBox="1"/>
          <p:nvPr/>
        </p:nvSpPr>
        <p:spPr>
          <a:xfrm>
            <a:off x="1038474" y="4475208"/>
            <a:ext cx="2190148" cy="461665"/>
          </a:xfrm>
          <a:prstGeom prst="rect">
            <a:avLst/>
          </a:prstGeom>
          <a:noFill/>
        </p:spPr>
        <p:txBody>
          <a:bodyPr wrap="square" rtlCol="0">
            <a:spAutoFit/>
          </a:bodyPr>
          <a:lstStyle/>
          <a:p>
            <a:pPr algn="l"/>
            <a:r>
              <a:rPr lang="fr-FR" sz="2400" dirty="0">
                <a:solidFill>
                  <a:srgbClr val="115076"/>
                </a:solidFill>
              </a:rPr>
              <a:t>social </a:t>
            </a:r>
            <a:r>
              <a:rPr lang="fr-FR" sz="2400" dirty="0">
                <a:solidFill>
                  <a:srgbClr val="E87D1E"/>
                </a:solidFill>
              </a:rPr>
              <a:t>(</a:t>
            </a:r>
            <a:r>
              <a:rPr lang="en-GB" sz="2400" dirty="0">
                <a:solidFill>
                  <a:srgbClr val="E87D1E"/>
                </a:solidFill>
              </a:rPr>
              <a:t>social</a:t>
            </a:r>
            <a:r>
              <a:rPr lang="fr-FR" sz="2400" dirty="0">
                <a:solidFill>
                  <a:srgbClr val="E87D1E"/>
                </a:solidFill>
              </a:rPr>
              <a:t>)</a:t>
            </a:r>
          </a:p>
        </p:txBody>
      </p:sp>
      <p:sp>
        <p:nvSpPr>
          <p:cNvPr id="24" name="TextBox 23">
            <a:extLst>
              <a:ext uri="{FF2B5EF4-FFF2-40B4-BE49-F238E27FC236}">
                <a16:creationId xmlns:a16="http://schemas.microsoft.com/office/drawing/2014/main" id="{2F9EDE12-4933-44DD-A33B-10E976C23E20}"/>
              </a:ext>
            </a:extLst>
          </p:cNvPr>
          <p:cNvSpPr txBox="1"/>
          <p:nvPr/>
        </p:nvSpPr>
        <p:spPr>
          <a:xfrm>
            <a:off x="1038473" y="5113835"/>
            <a:ext cx="2896217" cy="461665"/>
          </a:xfrm>
          <a:prstGeom prst="rect">
            <a:avLst/>
          </a:prstGeom>
          <a:noFill/>
        </p:spPr>
        <p:txBody>
          <a:bodyPr wrap="square" rtlCol="0">
            <a:spAutoFit/>
          </a:bodyPr>
          <a:lstStyle/>
          <a:p>
            <a:pPr algn="l"/>
            <a:r>
              <a:rPr lang="fr-FR" sz="2400" dirty="0">
                <a:solidFill>
                  <a:srgbClr val="115076"/>
                </a:solidFill>
              </a:rPr>
              <a:t>la recette </a:t>
            </a:r>
            <a:r>
              <a:rPr lang="fr-FR" sz="2400" dirty="0">
                <a:solidFill>
                  <a:srgbClr val="E87D1E"/>
                </a:solidFill>
              </a:rPr>
              <a:t>(</a:t>
            </a:r>
            <a:r>
              <a:rPr lang="en-GB" sz="2400" dirty="0">
                <a:solidFill>
                  <a:srgbClr val="E87D1E"/>
                </a:solidFill>
              </a:rPr>
              <a:t>recipe</a:t>
            </a:r>
            <a:r>
              <a:rPr lang="fr-FR" sz="2400" dirty="0">
                <a:solidFill>
                  <a:srgbClr val="E87D1E"/>
                </a:solidFill>
              </a:rPr>
              <a:t>)</a:t>
            </a:r>
          </a:p>
        </p:txBody>
      </p:sp>
      <p:sp>
        <p:nvSpPr>
          <p:cNvPr id="25" name="TextBox 24">
            <a:extLst>
              <a:ext uri="{FF2B5EF4-FFF2-40B4-BE49-F238E27FC236}">
                <a16:creationId xmlns:a16="http://schemas.microsoft.com/office/drawing/2014/main" id="{5D45F13C-9F17-48B8-8F47-E76C19261019}"/>
              </a:ext>
            </a:extLst>
          </p:cNvPr>
          <p:cNvSpPr txBox="1"/>
          <p:nvPr/>
        </p:nvSpPr>
        <p:spPr>
          <a:xfrm>
            <a:off x="1038474" y="5752461"/>
            <a:ext cx="3048616" cy="461665"/>
          </a:xfrm>
          <a:prstGeom prst="rect">
            <a:avLst/>
          </a:prstGeom>
          <a:noFill/>
        </p:spPr>
        <p:txBody>
          <a:bodyPr wrap="square" rtlCol="0">
            <a:spAutoFit/>
          </a:bodyPr>
          <a:lstStyle/>
          <a:p>
            <a:pPr algn="l"/>
            <a:r>
              <a:rPr lang="fr-FR" sz="2400" dirty="0">
                <a:solidFill>
                  <a:srgbClr val="115076"/>
                </a:solidFill>
              </a:rPr>
              <a:t>choisir </a:t>
            </a:r>
            <a:r>
              <a:rPr lang="fr-FR" sz="2400" dirty="0">
                <a:solidFill>
                  <a:srgbClr val="E87D1E"/>
                </a:solidFill>
              </a:rPr>
              <a:t>(to </a:t>
            </a:r>
            <a:r>
              <a:rPr lang="en-GB" sz="2400" dirty="0">
                <a:solidFill>
                  <a:srgbClr val="E87D1E"/>
                </a:solidFill>
              </a:rPr>
              <a:t>choose</a:t>
            </a:r>
            <a:r>
              <a:rPr lang="fr-FR" sz="2400" dirty="0">
                <a:solidFill>
                  <a:srgbClr val="E87D1E"/>
                </a:solidFill>
              </a:rPr>
              <a:t>)</a:t>
            </a:r>
          </a:p>
        </p:txBody>
      </p:sp>
      <p:sp>
        <p:nvSpPr>
          <p:cNvPr id="26" name="TextBox 25">
            <a:extLst>
              <a:ext uri="{FF2B5EF4-FFF2-40B4-BE49-F238E27FC236}">
                <a16:creationId xmlns:a16="http://schemas.microsoft.com/office/drawing/2014/main" id="{58EACAE1-E757-40A4-8138-0D63BF782CA2}"/>
              </a:ext>
            </a:extLst>
          </p:cNvPr>
          <p:cNvSpPr txBox="1"/>
          <p:nvPr/>
        </p:nvSpPr>
        <p:spPr>
          <a:xfrm>
            <a:off x="5652037" y="1282073"/>
            <a:ext cx="3713635" cy="461665"/>
          </a:xfrm>
          <a:prstGeom prst="rect">
            <a:avLst/>
          </a:prstGeom>
          <a:noFill/>
        </p:spPr>
        <p:txBody>
          <a:bodyPr wrap="square" rtlCol="0">
            <a:spAutoFit/>
          </a:bodyPr>
          <a:lstStyle/>
          <a:p>
            <a:pPr algn="l"/>
            <a:r>
              <a:rPr lang="fr-FR" sz="2400" dirty="0">
                <a:solidFill>
                  <a:srgbClr val="115076"/>
                </a:solidFill>
              </a:rPr>
              <a:t>les devoirs </a:t>
            </a:r>
            <a:r>
              <a:rPr lang="fr-FR" sz="2400" dirty="0">
                <a:solidFill>
                  <a:srgbClr val="E87D1E"/>
                </a:solidFill>
              </a:rPr>
              <a:t>(</a:t>
            </a:r>
            <a:r>
              <a:rPr lang="en-GB" sz="2400" dirty="0">
                <a:solidFill>
                  <a:srgbClr val="E87D1E"/>
                </a:solidFill>
              </a:rPr>
              <a:t>homework</a:t>
            </a:r>
            <a:r>
              <a:rPr lang="fr-FR" sz="2400" dirty="0">
                <a:solidFill>
                  <a:srgbClr val="E87D1E"/>
                </a:solidFill>
              </a:rPr>
              <a:t>)</a:t>
            </a:r>
          </a:p>
        </p:txBody>
      </p:sp>
      <p:sp>
        <p:nvSpPr>
          <p:cNvPr id="27" name="Rectangle 26">
            <a:hlinkClick r:id="" action="ppaction://noaction">
              <a:snd r:embed="rId12" name="9 les devoirs.wav"/>
            </a:hlinkClick>
            <a:extLst>
              <a:ext uri="{FF2B5EF4-FFF2-40B4-BE49-F238E27FC236}">
                <a16:creationId xmlns:a16="http://schemas.microsoft.com/office/drawing/2014/main" id="{93302811-C401-4848-9A81-8457DF12B8C6}"/>
              </a:ext>
            </a:extLst>
          </p:cNvPr>
          <p:cNvSpPr/>
          <p:nvPr/>
        </p:nvSpPr>
        <p:spPr>
          <a:xfrm>
            <a:off x="5041924" y="12429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a:t>
            </a:r>
          </a:p>
        </p:txBody>
      </p:sp>
      <p:sp>
        <p:nvSpPr>
          <p:cNvPr id="28" name="Rectangle 27">
            <a:hlinkClick r:id="" action="ppaction://noaction">
              <a:snd r:embed="rId13" name="10 revenir.wav"/>
            </a:hlinkClick>
            <a:extLst>
              <a:ext uri="{FF2B5EF4-FFF2-40B4-BE49-F238E27FC236}">
                <a16:creationId xmlns:a16="http://schemas.microsoft.com/office/drawing/2014/main" id="{35BEFDDB-212E-40F5-B7A4-9DC278C74961}"/>
              </a:ext>
            </a:extLst>
          </p:cNvPr>
          <p:cNvSpPr/>
          <p:nvPr/>
        </p:nvSpPr>
        <p:spPr>
          <a:xfrm>
            <a:off x="5041924" y="187989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10</a:t>
            </a:r>
            <a:endParaRPr lang="en-GB" dirty="0"/>
          </a:p>
        </p:txBody>
      </p:sp>
      <p:sp>
        <p:nvSpPr>
          <p:cNvPr id="29" name="Rectangle 28">
            <a:hlinkClick r:id="" action="ppaction://noaction">
              <a:snd r:embed="rId14" name="11 le cinema.wav"/>
            </a:hlinkClick>
            <a:extLst>
              <a:ext uri="{FF2B5EF4-FFF2-40B4-BE49-F238E27FC236}">
                <a16:creationId xmlns:a16="http://schemas.microsoft.com/office/drawing/2014/main" id="{EBF90F79-E1C4-45A9-BA94-517BFBAF2EE4}"/>
              </a:ext>
            </a:extLst>
          </p:cNvPr>
          <p:cNvSpPr/>
          <p:nvPr/>
        </p:nvSpPr>
        <p:spPr>
          <a:xfrm>
            <a:off x="5041924" y="251688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11</a:t>
            </a:r>
            <a:endParaRPr lang="en-GB" dirty="0"/>
          </a:p>
        </p:txBody>
      </p:sp>
      <p:sp>
        <p:nvSpPr>
          <p:cNvPr id="30" name="Rectangle 29">
            <a:hlinkClick r:id="" action="ppaction://noaction">
              <a:snd r:embed="rId15" name="12 facile.wav"/>
            </a:hlinkClick>
            <a:extLst>
              <a:ext uri="{FF2B5EF4-FFF2-40B4-BE49-F238E27FC236}">
                <a16:creationId xmlns:a16="http://schemas.microsoft.com/office/drawing/2014/main" id="{C812061D-B383-4D19-9C3E-7350892FF756}"/>
              </a:ext>
            </a:extLst>
          </p:cNvPr>
          <p:cNvSpPr/>
          <p:nvPr/>
        </p:nvSpPr>
        <p:spPr>
          <a:xfrm>
            <a:off x="5041924" y="315387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12</a:t>
            </a:r>
            <a:endParaRPr lang="en-GB" dirty="0"/>
          </a:p>
        </p:txBody>
      </p:sp>
      <p:sp>
        <p:nvSpPr>
          <p:cNvPr id="31" name="Rectangle 30">
            <a:hlinkClick r:id="" action="ppaction://noaction">
              <a:snd r:embed="rId16" name="13 le chien.wav"/>
            </a:hlinkClick>
            <a:extLst>
              <a:ext uri="{FF2B5EF4-FFF2-40B4-BE49-F238E27FC236}">
                <a16:creationId xmlns:a16="http://schemas.microsoft.com/office/drawing/2014/main" id="{2869E51A-6C84-43AC-9298-495EF0979E2D}"/>
              </a:ext>
            </a:extLst>
          </p:cNvPr>
          <p:cNvSpPr/>
          <p:nvPr/>
        </p:nvSpPr>
        <p:spPr>
          <a:xfrm>
            <a:off x="5041924" y="379086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13</a:t>
            </a:r>
            <a:endParaRPr lang="en-GB" dirty="0"/>
          </a:p>
        </p:txBody>
      </p:sp>
      <p:sp>
        <p:nvSpPr>
          <p:cNvPr id="32" name="Rectangle 31">
            <a:hlinkClick r:id="" action="ppaction://noaction">
              <a:snd r:embed="rId17" name="14 le bureau.wav"/>
            </a:hlinkClick>
            <a:extLst>
              <a:ext uri="{FF2B5EF4-FFF2-40B4-BE49-F238E27FC236}">
                <a16:creationId xmlns:a16="http://schemas.microsoft.com/office/drawing/2014/main" id="{A21DCAB4-26E5-4911-AE15-0B28EEE00124}"/>
              </a:ext>
            </a:extLst>
          </p:cNvPr>
          <p:cNvSpPr/>
          <p:nvPr/>
        </p:nvSpPr>
        <p:spPr>
          <a:xfrm>
            <a:off x="5041924" y="442785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14</a:t>
            </a:r>
            <a:endParaRPr lang="en-GB" dirty="0"/>
          </a:p>
        </p:txBody>
      </p:sp>
      <p:sp>
        <p:nvSpPr>
          <p:cNvPr id="33" name="Rectangle 32">
            <a:hlinkClick r:id="" action="ppaction://noaction">
              <a:snd r:embed="rId18" name="15 la factrice.wav"/>
            </a:hlinkClick>
            <a:extLst>
              <a:ext uri="{FF2B5EF4-FFF2-40B4-BE49-F238E27FC236}">
                <a16:creationId xmlns:a16="http://schemas.microsoft.com/office/drawing/2014/main" id="{8AC8876F-72E4-4DE3-AC52-E1903892A16D}"/>
              </a:ext>
            </a:extLst>
          </p:cNvPr>
          <p:cNvSpPr/>
          <p:nvPr/>
        </p:nvSpPr>
        <p:spPr>
          <a:xfrm>
            <a:off x="5041924" y="506484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15</a:t>
            </a:r>
            <a:endParaRPr lang="en-GB" dirty="0"/>
          </a:p>
        </p:txBody>
      </p:sp>
      <p:sp>
        <p:nvSpPr>
          <p:cNvPr id="34" name="Rectangle 33">
            <a:hlinkClick r:id="" action="ppaction://noaction">
              <a:snd r:embed="rId19" name="16 prochain.wav"/>
            </a:hlinkClick>
            <a:extLst>
              <a:ext uri="{FF2B5EF4-FFF2-40B4-BE49-F238E27FC236}">
                <a16:creationId xmlns:a16="http://schemas.microsoft.com/office/drawing/2014/main" id="{175EE9C7-77D3-481E-86BE-9B7A83F60EF4}"/>
              </a:ext>
            </a:extLst>
          </p:cNvPr>
          <p:cNvSpPr/>
          <p:nvPr/>
        </p:nvSpPr>
        <p:spPr>
          <a:xfrm>
            <a:off x="5041924" y="570183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16</a:t>
            </a:r>
            <a:endParaRPr lang="en-GB" dirty="0"/>
          </a:p>
        </p:txBody>
      </p:sp>
      <p:sp>
        <p:nvSpPr>
          <p:cNvPr id="35" name="TextBox 34">
            <a:extLst>
              <a:ext uri="{FF2B5EF4-FFF2-40B4-BE49-F238E27FC236}">
                <a16:creationId xmlns:a16="http://schemas.microsoft.com/office/drawing/2014/main" id="{5AD21CCD-747A-4FE1-AFF7-3518730E45D9}"/>
              </a:ext>
            </a:extLst>
          </p:cNvPr>
          <p:cNvSpPr txBox="1"/>
          <p:nvPr/>
        </p:nvSpPr>
        <p:spPr>
          <a:xfrm>
            <a:off x="5652037" y="1920700"/>
            <a:ext cx="3713635" cy="461665"/>
          </a:xfrm>
          <a:prstGeom prst="rect">
            <a:avLst/>
          </a:prstGeom>
          <a:noFill/>
        </p:spPr>
        <p:txBody>
          <a:bodyPr wrap="square" rtlCol="0">
            <a:spAutoFit/>
          </a:bodyPr>
          <a:lstStyle/>
          <a:p>
            <a:pPr algn="l"/>
            <a:r>
              <a:rPr lang="fr-FR" sz="2400" dirty="0">
                <a:solidFill>
                  <a:srgbClr val="115076"/>
                </a:solidFill>
              </a:rPr>
              <a:t>revenir </a:t>
            </a:r>
            <a:r>
              <a:rPr lang="fr-FR" sz="2400" dirty="0">
                <a:solidFill>
                  <a:srgbClr val="E87D1E"/>
                </a:solidFill>
              </a:rPr>
              <a:t>(to </a:t>
            </a:r>
            <a:r>
              <a:rPr lang="en-GB" sz="2400" dirty="0">
                <a:solidFill>
                  <a:srgbClr val="E87D1E"/>
                </a:solidFill>
              </a:rPr>
              <a:t>come</a:t>
            </a:r>
            <a:r>
              <a:rPr lang="fr-FR" sz="2400" dirty="0">
                <a:solidFill>
                  <a:srgbClr val="E87D1E"/>
                </a:solidFill>
              </a:rPr>
              <a:t> </a:t>
            </a:r>
            <a:r>
              <a:rPr lang="en-GB" sz="2400" dirty="0">
                <a:solidFill>
                  <a:srgbClr val="E87D1E"/>
                </a:solidFill>
              </a:rPr>
              <a:t>back</a:t>
            </a:r>
            <a:r>
              <a:rPr lang="fr-FR" sz="2400" dirty="0">
                <a:solidFill>
                  <a:srgbClr val="E87D1E"/>
                </a:solidFill>
              </a:rPr>
              <a:t>)</a:t>
            </a:r>
          </a:p>
        </p:txBody>
      </p:sp>
      <p:sp>
        <p:nvSpPr>
          <p:cNvPr id="36" name="TextBox 35">
            <a:extLst>
              <a:ext uri="{FF2B5EF4-FFF2-40B4-BE49-F238E27FC236}">
                <a16:creationId xmlns:a16="http://schemas.microsoft.com/office/drawing/2014/main" id="{07420EA5-870B-43A8-8931-3A35B79CDF73}"/>
              </a:ext>
            </a:extLst>
          </p:cNvPr>
          <p:cNvSpPr txBox="1"/>
          <p:nvPr/>
        </p:nvSpPr>
        <p:spPr>
          <a:xfrm>
            <a:off x="5652037" y="2559327"/>
            <a:ext cx="3284145" cy="461665"/>
          </a:xfrm>
          <a:prstGeom prst="rect">
            <a:avLst/>
          </a:prstGeom>
          <a:noFill/>
        </p:spPr>
        <p:txBody>
          <a:bodyPr wrap="square" rtlCol="0">
            <a:spAutoFit/>
          </a:bodyPr>
          <a:lstStyle/>
          <a:p>
            <a:pPr algn="l"/>
            <a:r>
              <a:rPr lang="fr-FR" sz="2400" dirty="0">
                <a:solidFill>
                  <a:srgbClr val="115076"/>
                </a:solidFill>
              </a:rPr>
              <a:t>le cinéma </a:t>
            </a:r>
            <a:r>
              <a:rPr lang="fr-FR" sz="2400" dirty="0">
                <a:solidFill>
                  <a:srgbClr val="E87D1E"/>
                </a:solidFill>
              </a:rPr>
              <a:t>(</a:t>
            </a:r>
            <a:r>
              <a:rPr lang="en-GB" sz="2400" dirty="0">
                <a:solidFill>
                  <a:srgbClr val="E87D1E"/>
                </a:solidFill>
              </a:rPr>
              <a:t>cinema</a:t>
            </a:r>
            <a:r>
              <a:rPr lang="fr-FR" sz="2400" dirty="0">
                <a:solidFill>
                  <a:srgbClr val="E87D1E"/>
                </a:solidFill>
              </a:rPr>
              <a:t>)</a:t>
            </a:r>
          </a:p>
        </p:txBody>
      </p:sp>
      <p:sp>
        <p:nvSpPr>
          <p:cNvPr id="37" name="TextBox 36">
            <a:extLst>
              <a:ext uri="{FF2B5EF4-FFF2-40B4-BE49-F238E27FC236}">
                <a16:creationId xmlns:a16="http://schemas.microsoft.com/office/drawing/2014/main" id="{2187D98B-B95F-4F42-9D8C-2F5C1A04FF37}"/>
              </a:ext>
            </a:extLst>
          </p:cNvPr>
          <p:cNvSpPr txBox="1"/>
          <p:nvPr/>
        </p:nvSpPr>
        <p:spPr>
          <a:xfrm>
            <a:off x="5652038" y="3197954"/>
            <a:ext cx="3436544" cy="461665"/>
          </a:xfrm>
          <a:prstGeom prst="rect">
            <a:avLst/>
          </a:prstGeom>
          <a:noFill/>
        </p:spPr>
        <p:txBody>
          <a:bodyPr wrap="square" rtlCol="0">
            <a:spAutoFit/>
          </a:bodyPr>
          <a:lstStyle/>
          <a:p>
            <a:pPr algn="l"/>
            <a:r>
              <a:rPr lang="fr-FR" sz="2400" dirty="0">
                <a:solidFill>
                  <a:srgbClr val="115076"/>
                </a:solidFill>
              </a:rPr>
              <a:t>facile </a:t>
            </a:r>
            <a:r>
              <a:rPr lang="fr-FR" sz="2400" dirty="0">
                <a:solidFill>
                  <a:srgbClr val="E87D1E"/>
                </a:solidFill>
              </a:rPr>
              <a:t>(</a:t>
            </a:r>
            <a:r>
              <a:rPr lang="en-GB" sz="2400" dirty="0">
                <a:solidFill>
                  <a:srgbClr val="E87D1E"/>
                </a:solidFill>
              </a:rPr>
              <a:t>easy</a:t>
            </a:r>
            <a:r>
              <a:rPr lang="fr-FR" sz="2400" dirty="0">
                <a:solidFill>
                  <a:srgbClr val="E87D1E"/>
                </a:solidFill>
              </a:rPr>
              <a:t>)</a:t>
            </a:r>
          </a:p>
        </p:txBody>
      </p:sp>
      <p:sp>
        <p:nvSpPr>
          <p:cNvPr id="38" name="TextBox 37">
            <a:extLst>
              <a:ext uri="{FF2B5EF4-FFF2-40B4-BE49-F238E27FC236}">
                <a16:creationId xmlns:a16="http://schemas.microsoft.com/office/drawing/2014/main" id="{02BEF4F6-8C78-40AD-B4E1-C3044338CB4B}"/>
              </a:ext>
            </a:extLst>
          </p:cNvPr>
          <p:cNvSpPr txBox="1"/>
          <p:nvPr/>
        </p:nvSpPr>
        <p:spPr>
          <a:xfrm>
            <a:off x="5652038" y="3836581"/>
            <a:ext cx="3173308" cy="461665"/>
          </a:xfrm>
          <a:prstGeom prst="rect">
            <a:avLst/>
          </a:prstGeom>
          <a:noFill/>
        </p:spPr>
        <p:txBody>
          <a:bodyPr wrap="square" rtlCol="0">
            <a:spAutoFit/>
          </a:bodyPr>
          <a:lstStyle/>
          <a:p>
            <a:pPr algn="l"/>
            <a:r>
              <a:rPr lang="fr-FR" sz="2400" dirty="0">
                <a:solidFill>
                  <a:srgbClr val="115076"/>
                </a:solidFill>
              </a:rPr>
              <a:t>le chien </a:t>
            </a:r>
            <a:r>
              <a:rPr lang="fr-FR" sz="2400" dirty="0">
                <a:solidFill>
                  <a:srgbClr val="E87D1E"/>
                </a:solidFill>
              </a:rPr>
              <a:t>(</a:t>
            </a:r>
            <a:r>
              <a:rPr lang="en-GB" sz="2400" dirty="0">
                <a:solidFill>
                  <a:srgbClr val="E87D1E"/>
                </a:solidFill>
              </a:rPr>
              <a:t>dog</a:t>
            </a:r>
            <a:r>
              <a:rPr lang="fr-FR" sz="2400" dirty="0">
                <a:solidFill>
                  <a:srgbClr val="E87D1E"/>
                </a:solidFill>
              </a:rPr>
              <a:t>)</a:t>
            </a:r>
          </a:p>
        </p:txBody>
      </p:sp>
      <p:sp>
        <p:nvSpPr>
          <p:cNvPr id="39" name="TextBox 38">
            <a:extLst>
              <a:ext uri="{FF2B5EF4-FFF2-40B4-BE49-F238E27FC236}">
                <a16:creationId xmlns:a16="http://schemas.microsoft.com/office/drawing/2014/main" id="{024F6DE2-F205-4569-B4D4-DBF05AFA0D41}"/>
              </a:ext>
            </a:extLst>
          </p:cNvPr>
          <p:cNvSpPr txBox="1"/>
          <p:nvPr/>
        </p:nvSpPr>
        <p:spPr>
          <a:xfrm>
            <a:off x="5652038" y="4475208"/>
            <a:ext cx="2785380" cy="461665"/>
          </a:xfrm>
          <a:prstGeom prst="rect">
            <a:avLst/>
          </a:prstGeom>
          <a:noFill/>
        </p:spPr>
        <p:txBody>
          <a:bodyPr wrap="square" rtlCol="0">
            <a:spAutoFit/>
          </a:bodyPr>
          <a:lstStyle/>
          <a:p>
            <a:pPr algn="l"/>
            <a:r>
              <a:rPr lang="fr-FR" sz="2400" dirty="0">
                <a:solidFill>
                  <a:srgbClr val="115076"/>
                </a:solidFill>
              </a:rPr>
              <a:t>le bureau </a:t>
            </a:r>
            <a:r>
              <a:rPr lang="fr-FR" sz="2400" dirty="0">
                <a:solidFill>
                  <a:srgbClr val="E87D1E"/>
                </a:solidFill>
              </a:rPr>
              <a:t>(</a:t>
            </a:r>
            <a:r>
              <a:rPr lang="en-GB" sz="2400" dirty="0">
                <a:solidFill>
                  <a:srgbClr val="E87D1E"/>
                </a:solidFill>
              </a:rPr>
              <a:t>desk</a:t>
            </a:r>
            <a:r>
              <a:rPr lang="fr-FR" sz="2400" dirty="0">
                <a:solidFill>
                  <a:srgbClr val="E87D1E"/>
                </a:solidFill>
              </a:rPr>
              <a:t>)</a:t>
            </a:r>
          </a:p>
        </p:txBody>
      </p:sp>
      <p:sp>
        <p:nvSpPr>
          <p:cNvPr id="40" name="TextBox 39">
            <a:extLst>
              <a:ext uri="{FF2B5EF4-FFF2-40B4-BE49-F238E27FC236}">
                <a16:creationId xmlns:a16="http://schemas.microsoft.com/office/drawing/2014/main" id="{28EA267E-B193-4DDB-9DCE-17BF8C26AC1F}"/>
              </a:ext>
            </a:extLst>
          </p:cNvPr>
          <p:cNvSpPr txBox="1"/>
          <p:nvPr/>
        </p:nvSpPr>
        <p:spPr>
          <a:xfrm>
            <a:off x="5652037" y="5113835"/>
            <a:ext cx="3824472" cy="461665"/>
          </a:xfrm>
          <a:prstGeom prst="rect">
            <a:avLst/>
          </a:prstGeom>
          <a:noFill/>
        </p:spPr>
        <p:txBody>
          <a:bodyPr wrap="square" rtlCol="0">
            <a:spAutoFit/>
          </a:bodyPr>
          <a:lstStyle/>
          <a:p>
            <a:pPr algn="l"/>
            <a:r>
              <a:rPr lang="fr-FR" sz="2400" dirty="0">
                <a:solidFill>
                  <a:srgbClr val="115076"/>
                </a:solidFill>
              </a:rPr>
              <a:t>la factrice </a:t>
            </a:r>
            <a:r>
              <a:rPr lang="fr-FR" sz="2400" dirty="0">
                <a:solidFill>
                  <a:srgbClr val="E87D1E"/>
                </a:solidFill>
              </a:rPr>
              <a:t>(</a:t>
            </a:r>
            <a:r>
              <a:rPr lang="en-GB" sz="2400" dirty="0">
                <a:solidFill>
                  <a:srgbClr val="E87D1E"/>
                </a:solidFill>
              </a:rPr>
              <a:t>postwoman</a:t>
            </a:r>
            <a:r>
              <a:rPr lang="fr-FR" sz="2400" dirty="0">
                <a:solidFill>
                  <a:srgbClr val="E87D1E"/>
                </a:solidFill>
              </a:rPr>
              <a:t>)</a:t>
            </a:r>
          </a:p>
        </p:txBody>
      </p:sp>
      <p:sp>
        <p:nvSpPr>
          <p:cNvPr id="41" name="TextBox 40">
            <a:extLst>
              <a:ext uri="{FF2B5EF4-FFF2-40B4-BE49-F238E27FC236}">
                <a16:creationId xmlns:a16="http://schemas.microsoft.com/office/drawing/2014/main" id="{C26F7CD9-5BE5-49B3-B85D-843414B21D0C}"/>
              </a:ext>
            </a:extLst>
          </p:cNvPr>
          <p:cNvSpPr txBox="1"/>
          <p:nvPr/>
        </p:nvSpPr>
        <p:spPr>
          <a:xfrm>
            <a:off x="5652038" y="5752461"/>
            <a:ext cx="3048616" cy="461665"/>
          </a:xfrm>
          <a:prstGeom prst="rect">
            <a:avLst/>
          </a:prstGeom>
          <a:noFill/>
        </p:spPr>
        <p:txBody>
          <a:bodyPr wrap="square" rtlCol="0">
            <a:spAutoFit/>
          </a:bodyPr>
          <a:lstStyle/>
          <a:p>
            <a:pPr algn="l"/>
            <a:r>
              <a:rPr lang="fr-FR" sz="2400" dirty="0">
                <a:solidFill>
                  <a:srgbClr val="115076"/>
                </a:solidFill>
              </a:rPr>
              <a:t>prochain </a:t>
            </a:r>
            <a:r>
              <a:rPr lang="fr-FR" sz="2400" dirty="0">
                <a:solidFill>
                  <a:srgbClr val="E87D1E"/>
                </a:solidFill>
              </a:rPr>
              <a:t>(</a:t>
            </a:r>
            <a:r>
              <a:rPr lang="en-GB" sz="2400" dirty="0">
                <a:solidFill>
                  <a:srgbClr val="E87D1E"/>
                </a:solidFill>
              </a:rPr>
              <a:t>next</a:t>
            </a:r>
            <a:r>
              <a:rPr lang="fr-FR" sz="2400" dirty="0">
                <a:solidFill>
                  <a:srgbClr val="E87D1E"/>
                </a:solidFill>
              </a:rPr>
              <a:t>)</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P spid="23" grpId="0"/>
      <p:bldP spid="24" grpId="0"/>
      <p:bldP spid="25" grpId="0"/>
      <p:bldP spid="26" grpId="0"/>
      <p:bldP spid="35" grpId="0"/>
      <p:bldP spid="36" grpId="0"/>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Quels</a:t>
            </a:r>
            <a:r>
              <a:rPr lang="en-GB" sz="3600" b="1" dirty="0">
                <a:solidFill>
                  <a:schemeClr val="bg1"/>
                </a:solidFill>
              </a:rPr>
              <a:t> </a:t>
            </a:r>
            <a:r>
              <a:rPr lang="fr-FR" sz="3600" b="1" dirty="0">
                <a:solidFill>
                  <a:schemeClr val="bg1"/>
                </a:solidFill>
              </a:rPr>
              <a:t>sont</a:t>
            </a:r>
            <a:r>
              <a:rPr lang="en-GB" sz="3600" b="1" dirty="0">
                <a:solidFill>
                  <a:schemeClr val="bg1"/>
                </a:solidFill>
              </a:rPr>
              <a:t> </a:t>
            </a:r>
            <a:r>
              <a:rPr lang="fr-FR" sz="3600" b="1" dirty="0">
                <a:solidFill>
                  <a:schemeClr val="bg1"/>
                </a:solidFill>
              </a:rPr>
              <a:t>les</a:t>
            </a:r>
            <a:r>
              <a:rPr lang="en-GB" sz="3600" b="1" dirty="0">
                <a:solidFill>
                  <a:schemeClr val="bg1"/>
                </a:solidFill>
              </a:rPr>
              <a:t> </a:t>
            </a:r>
            <a:r>
              <a:rPr lang="fr-FR" sz="3600" b="1" dirty="0">
                <a:solidFill>
                  <a:schemeClr val="bg1"/>
                </a:solidFill>
              </a:rPr>
              <a:t>mots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F3FB53F9-D2C9-4B19-B00C-927BF8942C40}"/>
              </a:ext>
            </a:extLst>
          </p:cNvPr>
          <p:cNvSpPr txBox="1"/>
          <p:nvPr/>
        </p:nvSpPr>
        <p:spPr>
          <a:xfrm>
            <a:off x="1038473" y="1282073"/>
            <a:ext cx="2480581" cy="461665"/>
          </a:xfrm>
          <a:prstGeom prst="rect">
            <a:avLst/>
          </a:prstGeom>
          <a:noFill/>
        </p:spPr>
        <p:txBody>
          <a:bodyPr wrap="square" rtlCol="0">
            <a:spAutoFit/>
          </a:bodyPr>
          <a:lstStyle/>
          <a:p>
            <a:pPr algn="l"/>
            <a:r>
              <a:rPr lang="fr-FR" sz="2400" dirty="0">
                <a:solidFill>
                  <a:srgbClr val="115076"/>
                </a:solidFill>
              </a:rPr>
              <a:t>l’avenir </a:t>
            </a:r>
            <a:r>
              <a:rPr lang="fr-FR" sz="2400" dirty="0">
                <a:solidFill>
                  <a:srgbClr val="E87D1E"/>
                </a:solidFill>
              </a:rPr>
              <a:t>(future)</a:t>
            </a:r>
          </a:p>
        </p:txBody>
      </p:sp>
      <p:sp>
        <p:nvSpPr>
          <p:cNvPr id="11" name="Rectangle 10">
            <a:hlinkClick r:id="" action="ppaction://noaction">
              <a:snd r:embed="rId4" name="17 l'avenir.wav"/>
            </a:hlinkClick>
            <a:extLst>
              <a:ext uri="{FF2B5EF4-FFF2-40B4-BE49-F238E27FC236}">
                <a16:creationId xmlns:a16="http://schemas.microsoft.com/office/drawing/2014/main" id="{BB0F4902-6EA3-47B1-946E-E525CC5DFE59}"/>
              </a:ext>
            </a:extLst>
          </p:cNvPr>
          <p:cNvSpPr/>
          <p:nvPr/>
        </p:nvSpPr>
        <p:spPr>
          <a:xfrm>
            <a:off x="428360" y="12429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17</a:t>
            </a:r>
            <a:endParaRPr lang="en-GB" dirty="0"/>
          </a:p>
        </p:txBody>
      </p:sp>
      <p:sp>
        <p:nvSpPr>
          <p:cNvPr id="12" name="Rectangle 11">
            <a:hlinkClick r:id="" action="ppaction://noaction">
              <a:snd r:embed="rId5" name="18 la decision.wav"/>
            </a:hlinkClick>
            <a:extLst>
              <a:ext uri="{FF2B5EF4-FFF2-40B4-BE49-F238E27FC236}">
                <a16:creationId xmlns:a16="http://schemas.microsoft.com/office/drawing/2014/main" id="{E28FAB3F-4874-41FE-965B-DA25D9A6995C}"/>
              </a:ext>
            </a:extLst>
          </p:cNvPr>
          <p:cNvSpPr/>
          <p:nvPr/>
        </p:nvSpPr>
        <p:spPr>
          <a:xfrm>
            <a:off x="428360" y="187989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18</a:t>
            </a:r>
            <a:endParaRPr lang="en-GB" dirty="0"/>
          </a:p>
        </p:txBody>
      </p:sp>
      <p:sp>
        <p:nvSpPr>
          <p:cNvPr id="13" name="Rectangle 12">
            <a:hlinkClick r:id="" action="ppaction://noaction">
              <a:snd r:embed="rId6" name="19 commencer.wav"/>
            </a:hlinkClick>
            <a:extLst>
              <a:ext uri="{FF2B5EF4-FFF2-40B4-BE49-F238E27FC236}">
                <a16:creationId xmlns:a16="http://schemas.microsoft.com/office/drawing/2014/main" id="{B3565BDB-E5B1-48D5-8B5D-33BABBD003AC}"/>
              </a:ext>
            </a:extLst>
          </p:cNvPr>
          <p:cNvSpPr/>
          <p:nvPr/>
        </p:nvSpPr>
        <p:spPr>
          <a:xfrm>
            <a:off x="428360" y="251688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19</a:t>
            </a:r>
            <a:endParaRPr lang="en-GB" dirty="0"/>
          </a:p>
        </p:txBody>
      </p:sp>
      <p:sp>
        <p:nvSpPr>
          <p:cNvPr id="14" name="Rectangle 13">
            <a:hlinkClick r:id="" action="ppaction://noaction">
              <a:snd r:embed="rId7" name="20 anglais.wav"/>
            </a:hlinkClick>
            <a:extLst>
              <a:ext uri="{FF2B5EF4-FFF2-40B4-BE49-F238E27FC236}">
                <a16:creationId xmlns:a16="http://schemas.microsoft.com/office/drawing/2014/main" id="{639EE2B3-95B2-4725-AECA-5AA90302FA74}"/>
              </a:ext>
            </a:extLst>
          </p:cNvPr>
          <p:cNvSpPr/>
          <p:nvPr/>
        </p:nvSpPr>
        <p:spPr>
          <a:xfrm>
            <a:off x="428360" y="315387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20</a:t>
            </a:r>
            <a:endParaRPr lang="en-GB" dirty="0"/>
          </a:p>
        </p:txBody>
      </p:sp>
      <p:sp>
        <p:nvSpPr>
          <p:cNvPr id="15" name="Rectangle 14">
            <a:hlinkClick r:id="" action="ppaction://noaction">
              <a:snd r:embed="rId8" name="21 apprendre.wav"/>
            </a:hlinkClick>
            <a:extLst>
              <a:ext uri="{FF2B5EF4-FFF2-40B4-BE49-F238E27FC236}">
                <a16:creationId xmlns:a16="http://schemas.microsoft.com/office/drawing/2014/main" id="{7145CD80-051B-40A8-A1A8-E9CB28A536F3}"/>
              </a:ext>
            </a:extLst>
          </p:cNvPr>
          <p:cNvSpPr/>
          <p:nvPr/>
        </p:nvSpPr>
        <p:spPr>
          <a:xfrm>
            <a:off x="428360" y="379086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21</a:t>
            </a:r>
            <a:endParaRPr lang="en-GB" dirty="0"/>
          </a:p>
        </p:txBody>
      </p:sp>
      <p:sp>
        <p:nvSpPr>
          <p:cNvPr id="16" name="Rectangle 15">
            <a:hlinkClick r:id="" action="ppaction://noaction">
              <a:snd r:embed="rId9" name="22 la place.wav"/>
            </a:hlinkClick>
            <a:extLst>
              <a:ext uri="{FF2B5EF4-FFF2-40B4-BE49-F238E27FC236}">
                <a16:creationId xmlns:a16="http://schemas.microsoft.com/office/drawing/2014/main" id="{DF696028-F28E-47D6-AF81-BA4C0DC97263}"/>
              </a:ext>
            </a:extLst>
          </p:cNvPr>
          <p:cNvSpPr/>
          <p:nvPr/>
        </p:nvSpPr>
        <p:spPr>
          <a:xfrm>
            <a:off x="428360" y="442785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22</a:t>
            </a:r>
            <a:endParaRPr lang="en-GB" dirty="0"/>
          </a:p>
        </p:txBody>
      </p:sp>
      <p:sp>
        <p:nvSpPr>
          <p:cNvPr id="17" name="Rectangle 16">
            <a:hlinkClick r:id="" action="ppaction://noaction">
              <a:snd r:embed="rId10" name="23 l'espace.wav"/>
            </a:hlinkClick>
            <a:extLst>
              <a:ext uri="{FF2B5EF4-FFF2-40B4-BE49-F238E27FC236}">
                <a16:creationId xmlns:a16="http://schemas.microsoft.com/office/drawing/2014/main" id="{BF30A416-ABD2-40A2-9474-278CCE769942}"/>
              </a:ext>
            </a:extLst>
          </p:cNvPr>
          <p:cNvSpPr/>
          <p:nvPr/>
        </p:nvSpPr>
        <p:spPr>
          <a:xfrm>
            <a:off x="428360" y="506484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23</a:t>
            </a:r>
            <a:endParaRPr lang="en-GB" dirty="0"/>
          </a:p>
        </p:txBody>
      </p:sp>
      <p:sp>
        <p:nvSpPr>
          <p:cNvPr id="18" name="Rectangle 17">
            <a:hlinkClick r:id="" action="ppaction://noaction">
              <a:snd r:embed="rId11" name="24 comprendre.wav"/>
            </a:hlinkClick>
            <a:extLst>
              <a:ext uri="{FF2B5EF4-FFF2-40B4-BE49-F238E27FC236}">
                <a16:creationId xmlns:a16="http://schemas.microsoft.com/office/drawing/2014/main" id="{52451A34-A0AE-4D16-B149-D2292873B8A3}"/>
              </a:ext>
            </a:extLst>
          </p:cNvPr>
          <p:cNvSpPr/>
          <p:nvPr/>
        </p:nvSpPr>
        <p:spPr>
          <a:xfrm>
            <a:off x="428360" y="570183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24</a:t>
            </a:r>
            <a:endParaRPr lang="en-GB" dirty="0"/>
          </a:p>
        </p:txBody>
      </p:sp>
      <p:sp>
        <p:nvSpPr>
          <p:cNvPr id="19" name="TextBox 18">
            <a:extLst>
              <a:ext uri="{FF2B5EF4-FFF2-40B4-BE49-F238E27FC236}">
                <a16:creationId xmlns:a16="http://schemas.microsoft.com/office/drawing/2014/main" id="{E93C74EA-B544-4FF3-9D5B-C257EE40E5A6}"/>
              </a:ext>
            </a:extLst>
          </p:cNvPr>
          <p:cNvSpPr txBox="1"/>
          <p:nvPr/>
        </p:nvSpPr>
        <p:spPr>
          <a:xfrm>
            <a:off x="1038473" y="1920700"/>
            <a:ext cx="3436544" cy="461665"/>
          </a:xfrm>
          <a:prstGeom prst="rect">
            <a:avLst/>
          </a:prstGeom>
          <a:noFill/>
        </p:spPr>
        <p:txBody>
          <a:bodyPr wrap="square" rtlCol="0">
            <a:spAutoFit/>
          </a:bodyPr>
          <a:lstStyle/>
          <a:p>
            <a:pPr algn="l"/>
            <a:r>
              <a:rPr lang="fr-FR" sz="2400" dirty="0">
                <a:solidFill>
                  <a:srgbClr val="115076"/>
                </a:solidFill>
              </a:rPr>
              <a:t>la décision </a:t>
            </a:r>
            <a:r>
              <a:rPr lang="fr-FR" sz="2400" dirty="0">
                <a:solidFill>
                  <a:srgbClr val="E87D1E"/>
                </a:solidFill>
              </a:rPr>
              <a:t>(</a:t>
            </a:r>
            <a:r>
              <a:rPr lang="en-GB" sz="2400" dirty="0">
                <a:solidFill>
                  <a:srgbClr val="E87D1E"/>
                </a:solidFill>
              </a:rPr>
              <a:t>decision</a:t>
            </a:r>
            <a:r>
              <a:rPr lang="fr-FR" sz="2400" dirty="0">
                <a:solidFill>
                  <a:srgbClr val="E87D1E"/>
                </a:solidFill>
              </a:rPr>
              <a:t>)</a:t>
            </a:r>
          </a:p>
        </p:txBody>
      </p:sp>
      <p:sp>
        <p:nvSpPr>
          <p:cNvPr id="20" name="TextBox 19">
            <a:extLst>
              <a:ext uri="{FF2B5EF4-FFF2-40B4-BE49-F238E27FC236}">
                <a16:creationId xmlns:a16="http://schemas.microsoft.com/office/drawing/2014/main" id="{9B91CC23-B3C3-458F-A8BD-7415D24D65F0}"/>
              </a:ext>
            </a:extLst>
          </p:cNvPr>
          <p:cNvSpPr txBox="1"/>
          <p:nvPr/>
        </p:nvSpPr>
        <p:spPr>
          <a:xfrm>
            <a:off x="1038473" y="2559327"/>
            <a:ext cx="3630509" cy="461665"/>
          </a:xfrm>
          <a:prstGeom prst="rect">
            <a:avLst/>
          </a:prstGeom>
          <a:noFill/>
        </p:spPr>
        <p:txBody>
          <a:bodyPr wrap="square" rtlCol="0">
            <a:spAutoFit/>
          </a:bodyPr>
          <a:lstStyle/>
          <a:p>
            <a:pPr algn="l"/>
            <a:r>
              <a:rPr lang="fr-FR" sz="2400" dirty="0">
                <a:solidFill>
                  <a:srgbClr val="115076"/>
                </a:solidFill>
              </a:rPr>
              <a:t>commencer </a:t>
            </a:r>
            <a:r>
              <a:rPr lang="fr-FR" sz="2400" dirty="0">
                <a:solidFill>
                  <a:srgbClr val="E87D1E"/>
                </a:solidFill>
              </a:rPr>
              <a:t>(to start)</a:t>
            </a:r>
          </a:p>
        </p:txBody>
      </p:sp>
      <p:sp>
        <p:nvSpPr>
          <p:cNvPr id="21" name="TextBox 20">
            <a:extLst>
              <a:ext uri="{FF2B5EF4-FFF2-40B4-BE49-F238E27FC236}">
                <a16:creationId xmlns:a16="http://schemas.microsoft.com/office/drawing/2014/main" id="{9482B79E-8E21-456B-8EE0-E556D08F6147}"/>
              </a:ext>
            </a:extLst>
          </p:cNvPr>
          <p:cNvSpPr txBox="1"/>
          <p:nvPr/>
        </p:nvSpPr>
        <p:spPr>
          <a:xfrm>
            <a:off x="1038474" y="3197954"/>
            <a:ext cx="4226910" cy="461665"/>
          </a:xfrm>
          <a:prstGeom prst="rect">
            <a:avLst/>
          </a:prstGeom>
          <a:noFill/>
        </p:spPr>
        <p:txBody>
          <a:bodyPr wrap="square" rtlCol="0">
            <a:spAutoFit/>
          </a:bodyPr>
          <a:lstStyle/>
          <a:p>
            <a:pPr algn="l"/>
            <a:r>
              <a:rPr lang="fr-FR" sz="2400" dirty="0">
                <a:solidFill>
                  <a:srgbClr val="115076"/>
                </a:solidFill>
              </a:rPr>
              <a:t>anglais </a:t>
            </a:r>
            <a:r>
              <a:rPr lang="fr-FR" sz="2400" dirty="0">
                <a:solidFill>
                  <a:srgbClr val="E87D1E"/>
                </a:solidFill>
              </a:rPr>
              <a:t>(English </a:t>
            </a:r>
            <a:r>
              <a:rPr lang="en-GB" sz="2400" dirty="0">
                <a:solidFill>
                  <a:srgbClr val="E87D1E"/>
                </a:solidFill>
              </a:rPr>
              <a:t>nationality</a:t>
            </a:r>
            <a:r>
              <a:rPr lang="fr-FR" sz="2400" dirty="0">
                <a:solidFill>
                  <a:srgbClr val="E87D1E"/>
                </a:solidFill>
              </a:rPr>
              <a:t>)</a:t>
            </a:r>
          </a:p>
        </p:txBody>
      </p:sp>
      <p:sp>
        <p:nvSpPr>
          <p:cNvPr id="22" name="TextBox 21">
            <a:extLst>
              <a:ext uri="{FF2B5EF4-FFF2-40B4-BE49-F238E27FC236}">
                <a16:creationId xmlns:a16="http://schemas.microsoft.com/office/drawing/2014/main" id="{EC045DDD-8FF9-4EDD-8E3E-E756942EBAF2}"/>
              </a:ext>
            </a:extLst>
          </p:cNvPr>
          <p:cNvSpPr txBox="1"/>
          <p:nvPr/>
        </p:nvSpPr>
        <p:spPr>
          <a:xfrm>
            <a:off x="1038474" y="3836581"/>
            <a:ext cx="3879890" cy="461665"/>
          </a:xfrm>
          <a:prstGeom prst="rect">
            <a:avLst/>
          </a:prstGeom>
          <a:noFill/>
        </p:spPr>
        <p:txBody>
          <a:bodyPr wrap="square" rtlCol="0">
            <a:spAutoFit/>
          </a:bodyPr>
          <a:lstStyle/>
          <a:p>
            <a:pPr algn="l"/>
            <a:r>
              <a:rPr lang="fr-FR" sz="2400" dirty="0">
                <a:solidFill>
                  <a:srgbClr val="115076"/>
                </a:solidFill>
              </a:rPr>
              <a:t>apprendre </a:t>
            </a:r>
            <a:r>
              <a:rPr lang="fr-FR" sz="2400" dirty="0">
                <a:solidFill>
                  <a:srgbClr val="E87D1E"/>
                </a:solidFill>
              </a:rPr>
              <a:t>(to </a:t>
            </a:r>
            <a:r>
              <a:rPr lang="en-GB" sz="2400" dirty="0">
                <a:solidFill>
                  <a:srgbClr val="E87D1E"/>
                </a:solidFill>
              </a:rPr>
              <a:t>learn</a:t>
            </a:r>
            <a:r>
              <a:rPr lang="fr-FR" sz="2400" dirty="0">
                <a:solidFill>
                  <a:srgbClr val="E87D1E"/>
                </a:solidFill>
              </a:rPr>
              <a:t>)</a:t>
            </a:r>
          </a:p>
        </p:txBody>
      </p:sp>
      <p:sp>
        <p:nvSpPr>
          <p:cNvPr id="23" name="TextBox 22">
            <a:extLst>
              <a:ext uri="{FF2B5EF4-FFF2-40B4-BE49-F238E27FC236}">
                <a16:creationId xmlns:a16="http://schemas.microsoft.com/office/drawing/2014/main" id="{96D1E353-6BBD-4371-9AE5-E12AC48DFB7E}"/>
              </a:ext>
            </a:extLst>
          </p:cNvPr>
          <p:cNvSpPr txBox="1"/>
          <p:nvPr/>
        </p:nvSpPr>
        <p:spPr>
          <a:xfrm>
            <a:off x="1038474" y="4475208"/>
            <a:ext cx="3630508" cy="461665"/>
          </a:xfrm>
          <a:prstGeom prst="rect">
            <a:avLst/>
          </a:prstGeom>
          <a:noFill/>
        </p:spPr>
        <p:txBody>
          <a:bodyPr wrap="square" rtlCol="0">
            <a:spAutoFit/>
          </a:bodyPr>
          <a:lstStyle/>
          <a:p>
            <a:pPr algn="l"/>
            <a:r>
              <a:rPr lang="fr-FR" sz="2400" dirty="0">
                <a:solidFill>
                  <a:srgbClr val="115076"/>
                </a:solidFill>
              </a:rPr>
              <a:t>la place </a:t>
            </a:r>
            <a:r>
              <a:rPr lang="fr-FR" sz="2400" dirty="0">
                <a:solidFill>
                  <a:srgbClr val="E87D1E"/>
                </a:solidFill>
              </a:rPr>
              <a:t>(</a:t>
            </a:r>
            <a:r>
              <a:rPr lang="en-GB" sz="2400" dirty="0">
                <a:solidFill>
                  <a:srgbClr val="E87D1E"/>
                </a:solidFill>
              </a:rPr>
              <a:t>town</a:t>
            </a:r>
            <a:r>
              <a:rPr lang="fr-FR" sz="2400" dirty="0">
                <a:solidFill>
                  <a:srgbClr val="E87D1E"/>
                </a:solidFill>
              </a:rPr>
              <a:t> square)</a:t>
            </a:r>
          </a:p>
        </p:txBody>
      </p:sp>
      <p:sp>
        <p:nvSpPr>
          <p:cNvPr id="24" name="TextBox 23">
            <a:extLst>
              <a:ext uri="{FF2B5EF4-FFF2-40B4-BE49-F238E27FC236}">
                <a16:creationId xmlns:a16="http://schemas.microsoft.com/office/drawing/2014/main" id="{2F9EDE12-4933-44DD-A33B-10E976C23E20}"/>
              </a:ext>
            </a:extLst>
          </p:cNvPr>
          <p:cNvSpPr txBox="1"/>
          <p:nvPr/>
        </p:nvSpPr>
        <p:spPr>
          <a:xfrm>
            <a:off x="1038473" y="5113835"/>
            <a:ext cx="2896217" cy="461665"/>
          </a:xfrm>
          <a:prstGeom prst="rect">
            <a:avLst/>
          </a:prstGeom>
          <a:noFill/>
        </p:spPr>
        <p:txBody>
          <a:bodyPr wrap="square" rtlCol="0">
            <a:spAutoFit/>
          </a:bodyPr>
          <a:lstStyle/>
          <a:p>
            <a:pPr algn="l"/>
            <a:r>
              <a:rPr lang="fr-FR" sz="2400" dirty="0">
                <a:solidFill>
                  <a:srgbClr val="115076"/>
                </a:solidFill>
              </a:rPr>
              <a:t>l’espace </a:t>
            </a:r>
            <a:r>
              <a:rPr lang="fr-FR" sz="2400" dirty="0">
                <a:solidFill>
                  <a:srgbClr val="E87D1E"/>
                </a:solidFill>
              </a:rPr>
              <a:t>(</a:t>
            </a:r>
            <a:r>
              <a:rPr lang="en-GB" sz="2400" dirty="0">
                <a:solidFill>
                  <a:srgbClr val="E87D1E"/>
                </a:solidFill>
              </a:rPr>
              <a:t>space</a:t>
            </a:r>
            <a:r>
              <a:rPr lang="fr-FR" sz="2400" dirty="0">
                <a:solidFill>
                  <a:srgbClr val="E87D1E"/>
                </a:solidFill>
              </a:rPr>
              <a:t>)</a:t>
            </a:r>
          </a:p>
        </p:txBody>
      </p:sp>
      <p:sp>
        <p:nvSpPr>
          <p:cNvPr id="25" name="TextBox 24">
            <a:extLst>
              <a:ext uri="{FF2B5EF4-FFF2-40B4-BE49-F238E27FC236}">
                <a16:creationId xmlns:a16="http://schemas.microsoft.com/office/drawing/2014/main" id="{5D45F13C-9F17-48B8-8F47-E76C19261019}"/>
              </a:ext>
            </a:extLst>
          </p:cNvPr>
          <p:cNvSpPr txBox="1"/>
          <p:nvPr/>
        </p:nvSpPr>
        <p:spPr>
          <a:xfrm>
            <a:off x="1038473" y="5752461"/>
            <a:ext cx="4639917" cy="461665"/>
          </a:xfrm>
          <a:prstGeom prst="rect">
            <a:avLst/>
          </a:prstGeom>
          <a:noFill/>
        </p:spPr>
        <p:txBody>
          <a:bodyPr wrap="square" rtlCol="0">
            <a:spAutoFit/>
          </a:bodyPr>
          <a:lstStyle/>
          <a:p>
            <a:pPr algn="l"/>
            <a:r>
              <a:rPr lang="fr-FR" sz="2400" dirty="0">
                <a:solidFill>
                  <a:srgbClr val="115076"/>
                </a:solidFill>
              </a:rPr>
              <a:t>comprendre </a:t>
            </a:r>
            <a:r>
              <a:rPr lang="fr-FR" sz="2400" dirty="0">
                <a:solidFill>
                  <a:srgbClr val="E87D1E"/>
                </a:solidFill>
              </a:rPr>
              <a:t>(to </a:t>
            </a:r>
            <a:r>
              <a:rPr lang="en-GB" sz="2400" dirty="0">
                <a:solidFill>
                  <a:srgbClr val="E87D1E"/>
                </a:solidFill>
              </a:rPr>
              <a:t>understand</a:t>
            </a:r>
            <a:r>
              <a:rPr lang="fr-FR" sz="2400" dirty="0">
                <a:solidFill>
                  <a:srgbClr val="E87D1E"/>
                </a:solidFill>
              </a:rPr>
              <a:t>)</a:t>
            </a:r>
          </a:p>
        </p:txBody>
      </p:sp>
      <p:sp>
        <p:nvSpPr>
          <p:cNvPr id="26" name="TextBox 25">
            <a:extLst>
              <a:ext uri="{FF2B5EF4-FFF2-40B4-BE49-F238E27FC236}">
                <a16:creationId xmlns:a16="http://schemas.microsoft.com/office/drawing/2014/main" id="{58EACAE1-E757-40A4-8138-0D63BF782CA2}"/>
              </a:ext>
            </a:extLst>
          </p:cNvPr>
          <p:cNvSpPr txBox="1"/>
          <p:nvPr/>
        </p:nvSpPr>
        <p:spPr>
          <a:xfrm>
            <a:off x="6358618" y="1261654"/>
            <a:ext cx="2896217" cy="461665"/>
          </a:xfrm>
          <a:prstGeom prst="rect">
            <a:avLst/>
          </a:prstGeom>
          <a:noFill/>
        </p:spPr>
        <p:txBody>
          <a:bodyPr wrap="square" rtlCol="0">
            <a:spAutoFit/>
          </a:bodyPr>
          <a:lstStyle/>
          <a:p>
            <a:r>
              <a:rPr lang="fr-FR" sz="2400" dirty="0">
                <a:solidFill>
                  <a:srgbClr val="115076"/>
                </a:solidFill>
              </a:rPr>
              <a:t>le garçon </a:t>
            </a:r>
            <a:r>
              <a:rPr lang="fr-FR" sz="2400" dirty="0">
                <a:solidFill>
                  <a:srgbClr val="E87D1E"/>
                </a:solidFill>
              </a:rPr>
              <a:t>(boy)</a:t>
            </a:r>
          </a:p>
        </p:txBody>
      </p:sp>
      <p:sp>
        <p:nvSpPr>
          <p:cNvPr id="27" name="Rectangle 26">
            <a:hlinkClick r:id="" action="ppaction://noaction">
              <a:snd r:embed="rId12" name="25 le garcon.wav"/>
            </a:hlinkClick>
            <a:extLst>
              <a:ext uri="{FF2B5EF4-FFF2-40B4-BE49-F238E27FC236}">
                <a16:creationId xmlns:a16="http://schemas.microsoft.com/office/drawing/2014/main" id="{93302811-C401-4848-9A81-8457DF12B8C6}"/>
              </a:ext>
            </a:extLst>
          </p:cNvPr>
          <p:cNvSpPr/>
          <p:nvPr/>
        </p:nvSpPr>
        <p:spPr>
          <a:xfrm>
            <a:off x="5748505" y="122248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25</a:t>
            </a:r>
          </a:p>
        </p:txBody>
      </p:sp>
      <p:sp>
        <p:nvSpPr>
          <p:cNvPr id="28" name="Rectangle 27">
            <a:hlinkClick r:id="" action="ppaction://noaction">
              <a:snd r:embed="rId13" name="26 devenir.wav"/>
            </a:hlinkClick>
            <a:extLst>
              <a:ext uri="{FF2B5EF4-FFF2-40B4-BE49-F238E27FC236}">
                <a16:creationId xmlns:a16="http://schemas.microsoft.com/office/drawing/2014/main" id="{35BEFDDB-212E-40F5-B7A4-9DC278C74961}"/>
              </a:ext>
            </a:extLst>
          </p:cNvPr>
          <p:cNvSpPr/>
          <p:nvPr/>
        </p:nvSpPr>
        <p:spPr>
          <a:xfrm>
            <a:off x="5748505" y="185947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26</a:t>
            </a:r>
            <a:endParaRPr lang="en-GB" dirty="0"/>
          </a:p>
        </p:txBody>
      </p:sp>
      <p:sp>
        <p:nvSpPr>
          <p:cNvPr id="29" name="Rectangle 28">
            <a:hlinkClick r:id="" action="ppaction://noaction">
              <a:snd r:embed="rId14" name="27 sage.wav"/>
            </a:hlinkClick>
            <a:extLst>
              <a:ext uri="{FF2B5EF4-FFF2-40B4-BE49-F238E27FC236}">
                <a16:creationId xmlns:a16="http://schemas.microsoft.com/office/drawing/2014/main" id="{EBF90F79-E1C4-45A9-BA94-517BFBAF2EE4}"/>
              </a:ext>
            </a:extLst>
          </p:cNvPr>
          <p:cNvSpPr/>
          <p:nvPr/>
        </p:nvSpPr>
        <p:spPr>
          <a:xfrm>
            <a:off x="5748505" y="249646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27</a:t>
            </a:r>
            <a:endParaRPr lang="en-GB" dirty="0"/>
          </a:p>
        </p:txBody>
      </p:sp>
      <p:sp>
        <p:nvSpPr>
          <p:cNvPr id="30" name="Rectangle 29">
            <a:hlinkClick r:id="" action="ppaction://noaction">
              <a:snd r:embed="rId15" name="28 francais.wav"/>
            </a:hlinkClick>
            <a:extLst>
              <a:ext uri="{FF2B5EF4-FFF2-40B4-BE49-F238E27FC236}">
                <a16:creationId xmlns:a16="http://schemas.microsoft.com/office/drawing/2014/main" id="{C812061D-B383-4D19-9C3E-7350892FF756}"/>
              </a:ext>
            </a:extLst>
          </p:cNvPr>
          <p:cNvSpPr/>
          <p:nvPr/>
        </p:nvSpPr>
        <p:spPr>
          <a:xfrm>
            <a:off x="5748505" y="313345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28</a:t>
            </a:r>
            <a:endParaRPr lang="en-GB" dirty="0"/>
          </a:p>
        </p:txBody>
      </p:sp>
      <p:sp>
        <p:nvSpPr>
          <p:cNvPr id="31" name="Rectangle 30">
            <a:hlinkClick r:id="" action="ppaction://noaction">
              <a:snd r:embed="rId16" name="29 aider.wav"/>
            </a:hlinkClick>
            <a:extLst>
              <a:ext uri="{FF2B5EF4-FFF2-40B4-BE49-F238E27FC236}">
                <a16:creationId xmlns:a16="http://schemas.microsoft.com/office/drawing/2014/main" id="{2869E51A-6C84-43AC-9298-495EF0979E2D}"/>
              </a:ext>
            </a:extLst>
          </p:cNvPr>
          <p:cNvSpPr/>
          <p:nvPr/>
        </p:nvSpPr>
        <p:spPr>
          <a:xfrm>
            <a:off x="5748505" y="377044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29</a:t>
            </a:r>
            <a:endParaRPr lang="en-GB" dirty="0"/>
          </a:p>
        </p:txBody>
      </p:sp>
      <p:sp>
        <p:nvSpPr>
          <p:cNvPr id="32" name="Rectangle 31">
            <a:hlinkClick r:id="" action="ppaction://noaction">
              <a:snd r:embed="rId17" name="30 le silence.wav"/>
            </a:hlinkClick>
            <a:extLst>
              <a:ext uri="{FF2B5EF4-FFF2-40B4-BE49-F238E27FC236}">
                <a16:creationId xmlns:a16="http://schemas.microsoft.com/office/drawing/2014/main" id="{A21DCAB4-26E5-4911-AE15-0B28EEE00124}"/>
              </a:ext>
            </a:extLst>
          </p:cNvPr>
          <p:cNvSpPr/>
          <p:nvPr/>
        </p:nvSpPr>
        <p:spPr>
          <a:xfrm>
            <a:off x="5748505" y="440743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30</a:t>
            </a:r>
            <a:endParaRPr lang="en-GB" dirty="0"/>
          </a:p>
        </p:txBody>
      </p:sp>
      <p:sp>
        <p:nvSpPr>
          <p:cNvPr id="33" name="Rectangle 32">
            <a:hlinkClick r:id="" action="ppaction://noaction">
              <a:snd r:embed="rId18" name="31 grand.wav"/>
            </a:hlinkClick>
            <a:extLst>
              <a:ext uri="{FF2B5EF4-FFF2-40B4-BE49-F238E27FC236}">
                <a16:creationId xmlns:a16="http://schemas.microsoft.com/office/drawing/2014/main" id="{8AC8876F-72E4-4DE3-AC52-E1903892A16D}"/>
              </a:ext>
            </a:extLst>
          </p:cNvPr>
          <p:cNvSpPr/>
          <p:nvPr/>
        </p:nvSpPr>
        <p:spPr>
          <a:xfrm>
            <a:off x="5748505" y="504442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31</a:t>
            </a:r>
            <a:endParaRPr lang="en-GB" dirty="0"/>
          </a:p>
        </p:txBody>
      </p:sp>
      <p:sp>
        <p:nvSpPr>
          <p:cNvPr id="34" name="Rectangle 33">
            <a:hlinkClick r:id="" action="ppaction://noaction">
              <a:snd r:embed="rId19" name="32 l'experience.wav"/>
            </a:hlinkClick>
            <a:extLst>
              <a:ext uri="{FF2B5EF4-FFF2-40B4-BE49-F238E27FC236}">
                <a16:creationId xmlns:a16="http://schemas.microsoft.com/office/drawing/2014/main" id="{175EE9C7-77D3-481E-86BE-9B7A83F60EF4}"/>
              </a:ext>
            </a:extLst>
          </p:cNvPr>
          <p:cNvSpPr/>
          <p:nvPr/>
        </p:nvSpPr>
        <p:spPr>
          <a:xfrm>
            <a:off x="5748505" y="568141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32</a:t>
            </a:r>
            <a:endParaRPr lang="en-GB" dirty="0"/>
          </a:p>
        </p:txBody>
      </p:sp>
      <p:sp>
        <p:nvSpPr>
          <p:cNvPr id="35" name="TextBox 34">
            <a:extLst>
              <a:ext uri="{FF2B5EF4-FFF2-40B4-BE49-F238E27FC236}">
                <a16:creationId xmlns:a16="http://schemas.microsoft.com/office/drawing/2014/main" id="{5AD21CCD-747A-4FE1-AFF7-3518730E45D9}"/>
              </a:ext>
            </a:extLst>
          </p:cNvPr>
          <p:cNvSpPr txBox="1"/>
          <p:nvPr/>
        </p:nvSpPr>
        <p:spPr>
          <a:xfrm>
            <a:off x="6358618" y="1900281"/>
            <a:ext cx="3436544" cy="461665"/>
          </a:xfrm>
          <a:prstGeom prst="rect">
            <a:avLst/>
          </a:prstGeom>
          <a:noFill/>
        </p:spPr>
        <p:txBody>
          <a:bodyPr wrap="square" rtlCol="0">
            <a:spAutoFit/>
          </a:bodyPr>
          <a:lstStyle/>
          <a:p>
            <a:pPr algn="l"/>
            <a:r>
              <a:rPr lang="fr-FR" sz="2400" dirty="0">
                <a:solidFill>
                  <a:srgbClr val="115076"/>
                </a:solidFill>
              </a:rPr>
              <a:t>devenir </a:t>
            </a:r>
            <a:r>
              <a:rPr lang="fr-FR" sz="2400" dirty="0">
                <a:solidFill>
                  <a:srgbClr val="E87D1E"/>
                </a:solidFill>
              </a:rPr>
              <a:t>(to </a:t>
            </a:r>
            <a:r>
              <a:rPr lang="en-GB" sz="2400" dirty="0">
                <a:solidFill>
                  <a:srgbClr val="E87D1E"/>
                </a:solidFill>
              </a:rPr>
              <a:t>become</a:t>
            </a:r>
            <a:r>
              <a:rPr lang="fr-FR" sz="2400" dirty="0">
                <a:solidFill>
                  <a:srgbClr val="E87D1E"/>
                </a:solidFill>
              </a:rPr>
              <a:t>)</a:t>
            </a:r>
          </a:p>
        </p:txBody>
      </p:sp>
      <p:sp>
        <p:nvSpPr>
          <p:cNvPr id="36" name="TextBox 35">
            <a:extLst>
              <a:ext uri="{FF2B5EF4-FFF2-40B4-BE49-F238E27FC236}">
                <a16:creationId xmlns:a16="http://schemas.microsoft.com/office/drawing/2014/main" id="{07420EA5-870B-43A8-8931-3A35B79CDF73}"/>
              </a:ext>
            </a:extLst>
          </p:cNvPr>
          <p:cNvSpPr txBox="1"/>
          <p:nvPr/>
        </p:nvSpPr>
        <p:spPr>
          <a:xfrm>
            <a:off x="6358618" y="2538908"/>
            <a:ext cx="3436544" cy="461665"/>
          </a:xfrm>
          <a:prstGeom prst="rect">
            <a:avLst/>
          </a:prstGeom>
          <a:noFill/>
        </p:spPr>
        <p:txBody>
          <a:bodyPr wrap="square" rtlCol="0">
            <a:spAutoFit/>
          </a:bodyPr>
          <a:lstStyle/>
          <a:p>
            <a:pPr algn="l"/>
            <a:r>
              <a:rPr lang="fr-FR" sz="2400" dirty="0">
                <a:solidFill>
                  <a:srgbClr val="115076"/>
                </a:solidFill>
              </a:rPr>
              <a:t>sage </a:t>
            </a:r>
            <a:r>
              <a:rPr lang="fr-FR" sz="2400" dirty="0">
                <a:solidFill>
                  <a:srgbClr val="E87D1E"/>
                </a:solidFill>
              </a:rPr>
              <a:t>(</a:t>
            </a:r>
            <a:r>
              <a:rPr lang="en-GB" sz="2400" dirty="0">
                <a:solidFill>
                  <a:srgbClr val="E87D1E"/>
                </a:solidFill>
              </a:rPr>
              <a:t>well-behaved</a:t>
            </a:r>
            <a:r>
              <a:rPr lang="fr-FR" sz="2400" dirty="0">
                <a:solidFill>
                  <a:srgbClr val="E87D1E"/>
                </a:solidFill>
              </a:rPr>
              <a:t>)</a:t>
            </a:r>
          </a:p>
        </p:txBody>
      </p:sp>
      <p:sp>
        <p:nvSpPr>
          <p:cNvPr id="37" name="TextBox 36">
            <a:extLst>
              <a:ext uri="{FF2B5EF4-FFF2-40B4-BE49-F238E27FC236}">
                <a16:creationId xmlns:a16="http://schemas.microsoft.com/office/drawing/2014/main" id="{2187D98B-B95F-4F42-9D8C-2F5C1A04FF37}"/>
              </a:ext>
            </a:extLst>
          </p:cNvPr>
          <p:cNvSpPr txBox="1"/>
          <p:nvPr/>
        </p:nvSpPr>
        <p:spPr>
          <a:xfrm>
            <a:off x="6358618" y="3177535"/>
            <a:ext cx="4710031" cy="461665"/>
          </a:xfrm>
          <a:prstGeom prst="rect">
            <a:avLst/>
          </a:prstGeom>
          <a:noFill/>
        </p:spPr>
        <p:txBody>
          <a:bodyPr wrap="square" rtlCol="0">
            <a:spAutoFit/>
          </a:bodyPr>
          <a:lstStyle/>
          <a:p>
            <a:r>
              <a:rPr lang="fr-FR" sz="2400" dirty="0">
                <a:solidFill>
                  <a:srgbClr val="115076"/>
                </a:solidFill>
              </a:rPr>
              <a:t>français </a:t>
            </a:r>
            <a:r>
              <a:rPr lang="fr-FR" sz="2400" dirty="0">
                <a:solidFill>
                  <a:srgbClr val="E87D1E"/>
                </a:solidFill>
              </a:rPr>
              <a:t>(French </a:t>
            </a:r>
            <a:r>
              <a:rPr lang="en-GB" sz="2400" dirty="0">
                <a:solidFill>
                  <a:srgbClr val="E87D1E"/>
                </a:solidFill>
              </a:rPr>
              <a:t>nationality</a:t>
            </a:r>
            <a:r>
              <a:rPr lang="fr-FR" sz="2400" dirty="0">
                <a:solidFill>
                  <a:srgbClr val="E87D1E"/>
                </a:solidFill>
              </a:rPr>
              <a:t>)</a:t>
            </a:r>
          </a:p>
        </p:txBody>
      </p:sp>
      <p:sp>
        <p:nvSpPr>
          <p:cNvPr id="38" name="TextBox 37">
            <a:extLst>
              <a:ext uri="{FF2B5EF4-FFF2-40B4-BE49-F238E27FC236}">
                <a16:creationId xmlns:a16="http://schemas.microsoft.com/office/drawing/2014/main" id="{02BEF4F6-8C78-40AD-B4E1-C3044338CB4B}"/>
              </a:ext>
            </a:extLst>
          </p:cNvPr>
          <p:cNvSpPr txBox="1"/>
          <p:nvPr/>
        </p:nvSpPr>
        <p:spPr>
          <a:xfrm>
            <a:off x="6358619" y="3816162"/>
            <a:ext cx="3173308" cy="461665"/>
          </a:xfrm>
          <a:prstGeom prst="rect">
            <a:avLst/>
          </a:prstGeom>
          <a:noFill/>
        </p:spPr>
        <p:txBody>
          <a:bodyPr wrap="square" rtlCol="0">
            <a:spAutoFit/>
          </a:bodyPr>
          <a:lstStyle/>
          <a:p>
            <a:pPr algn="l"/>
            <a:r>
              <a:rPr lang="fr-FR" sz="2400" dirty="0">
                <a:solidFill>
                  <a:srgbClr val="115076"/>
                </a:solidFill>
              </a:rPr>
              <a:t>aider </a:t>
            </a:r>
            <a:r>
              <a:rPr lang="fr-FR" sz="2400" dirty="0">
                <a:solidFill>
                  <a:srgbClr val="E87D1E"/>
                </a:solidFill>
              </a:rPr>
              <a:t>(to help)</a:t>
            </a:r>
          </a:p>
        </p:txBody>
      </p:sp>
      <p:sp>
        <p:nvSpPr>
          <p:cNvPr id="39" name="TextBox 38">
            <a:extLst>
              <a:ext uri="{FF2B5EF4-FFF2-40B4-BE49-F238E27FC236}">
                <a16:creationId xmlns:a16="http://schemas.microsoft.com/office/drawing/2014/main" id="{024F6DE2-F205-4569-B4D4-DBF05AFA0D41}"/>
              </a:ext>
            </a:extLst>
          </p:cNvPr>
          <p:cNvSpPr txBox="1"/>
          <p:nvPr/>
        </p:nvSpPr>
        <p:spPr>
          <a:xfrm>
            <a:off x="6358618" y="4454789"/>
            <a:ext cx="3048615" cy="461665"/>
          </a:xfrm>
          <a:prstGeom prst="rect">
            <a:avLst/>
          </a:prstGeom>
          <a:noFill/>
        </p:spPr>
        <p:txBody>
          <a:bodyPr wrap="square" rtlCol="0">
            <a:spAutoFit/>
          </a:bodyPr>
          <a:lstStyle/>
          <a:p>
            <a:pPr algn="l"/>
            <a:r>
              <a:rPr lang="fr-FR" sz="2400" dirty="0">
                <a:solidFill>
                  <a:srgbClr val="115076"/>
                </a:solidFill>
              </a:rPr>
              <a:t>le silence </a:t>
            </a:r>
            <a:r>
              <a:rPr lang="fr-FR" sz="2400" dirty="0">
                <a:solidFill>
                  <a:srgbClr val="E87D1E"/>
                </a:solidFill>
              </a:rPr>
              <a:t>(</a:t>
            </a:r>
            <a:r>
              <a:rPr lang="en-GB" sz="2400" dirty="0">
                <a:solidFill>
                  <a:srgbClr val="E87D1E"/>
                </a:solidFill>
              </a:rPr>
              <a:t>silence</a:t>
            </a:r>
            <a:r>
              <a:rPr lang="fr-FR" sz="2400" dirty="0">
                <a:solidFill>
                  <a:srgbClr val="E87D1E"/>
                </a:solidFill>
              </a:rPr>
              <a:t>)</a:t>
            </a:r>
          </a:p>
        </p:txBody>
      </p:sp>
      <p:sp>
        <p:nvSpPr>
          <p:cNvPr id="40" name="TextBox 39">
            <a:extLst>
              <a:ext uri="{FF2B5EF4-FFF2-40B4-BE49-F238E27FC236}">
                <a16:creationId xmlns:a16="http://schemas.microsoft.com/office/drawing/2014/main" id="{28EA267E-B193-4DDB-9DCE-17BF8C26AC1F}"/>
              </a:ext>
            </a:extLst>
          </p:cNvPr>
          <p:cNvSpPr txBox="1"/>
          <p:nvPr/>
        </p:nvSpPr>
        <p:spPr>
          <a:xfrm>
            <a:off x="6358618" y="5093416"/>
            <a:ext cx="2896217" cy="461665"/>
          </a:xfrm>
          <a:prstGeom prst="rect">
            <a:avLst/>
          </a:prstGeom>
          <a:noFill/>
        </p:spPr>
        <p:txBody>
          <a:bodyPr wrap="square" rtlCol="0">
            <a:spAutoFit/>
          </a:bodyPr>
          <a:lstStyle/>
          <a:p>
            <a:pPr algn="l"/>
            <a:r>
              <a:rPr lang="fr-FR" sz="2400" dirty="0">
                <a:solidFill>
                  <a:srgbClr val="115076"/>
                </a:solidFill>
              </a:rPr>
              <a:t>grand </a:t>
            </a:r>
            <a:r>
              <a:rPr lang="fr-FR" sz="2400" dirty="0">
                <a:solidFill>
                  <a:srgbClr val="E87D1E"/>
                </a:solidFill>
              </a:rPr>
              <a:t>(big, </a:t>
            </a:r>
            <a:r>
              <a:rPr lang="en-GB" sz="2400" dirty="0">
                <a:solidFill>
                  <a:srgbClr val="E87D1E"/>
                </a:solidFill>
              </a:rPr>
              <a:t>tall</a:t>
            </a:r>
            <a:r>
              <a:rPr lang="fr-FR" sz="2400" dirty="0">
                <a:solidFill>
                  <a:srgbClr val="E87D1E"/>
                </a:solidFill>
              </a:rPr>
              <a:t>)</a:t>
            </a:r>
          </a:p>
        </p:txBody>
      </p:sp>
      <p:sp>
        <p:nvSpPr>
          <p:cNvPr id="41" name="TextBox 40">
            <a:extLst>
              <a:ext uri="{FF2B5EF4-FFF2-40B4-BE49-F238E27FC236}">
                <a16:creationId xmlns:a16="http://schemas.microsoft.com/office/drawing/2014/main" id="{C26F7CD9-5BE5-49B3-B85D-843414B21D0C}"/>
              </a:ext>
            </a:extLst>
          </p:cNvPr>
          <p:cNvSpPr txBox="1"/>
          <p:nvPr/>
        </p:nvSpPr>
        <p:spPr>
          <a:xfrm>
            <a:off x="6358618" y="5732042"/>
            <a:ext cx="4309381" cy="461665"/>
          </a:xfrm>
          <a:prstGeom prst="rect">
            <a:avLst/>
          </a:prstGeom>
          <a:noFill/>
        </p:spPr>
        <p:txBody>
          <a:bodyPr wrap="square" rtlCol="0">
            <a:spAutoFit/>
          </a:bodyPr>
          <a:lstStyle/>
          <a:p>
            <a:pPr algn="l"/>
            <a:r>
              <a:rPr lang="fr-FR" sz="2400" dirty="0">
                <a:solidFill>
                  <a:srgbClr val="115076"/>
                </a:solidFill>
              </a:rPr>
              <a:t>l’expérience </a:t>
            </a:r>
            <a:r>
              <a:rPr lang="fr-FR" sz="2400" dirty="0">
                <a:solidFill>
                  <a:srgbClr val="E87D1E"/>
                </a:solidFill>
              </a:rPr>
              <a:t>(</a:t>
            </a:r>
            <a:r>
              <a:rPr lang="en-GB" sz="2400" dirty="0">
                <a:solidFill>
                  <a:srgbClr val="E87D1E"/>
                </a:solidFill>
              </a:rPr>
              <a:t>experience</a:t>
            </a:r>
            <a:r>
              <a:rPr lang="fr-FR" sz="2400" dirty="0">
                <a:solidFill>
                  <a:srgbClr val="E87D1E"/>
                </a:solidFill>
              </a:rPr>
              <a:t>)</a:t>
            </a:r>
          </a:p>
        </p:txBody>
      </p:sp>
    </p:spTree>
    <p:extLst>
      <p:ext uri="{BB962C8B-B14F-4D97-AF65-F5344CB8AC3E}">
        <p14:creationId xmlns:p14="http://schemas.microsoft.com/office/powerpoint/2010/main" val="380108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P spid="23" grpId="0"/>
      <p:bldP spid="24" grpId="0"/>
      <p:bldP spid="25" grpId="0"/>
      <p:bldP spid="26" grpId="0"/>
      <p:bldP spid="35" grpId="0"/>
      <p:bldP spid="36" grpId="0"/>
      <p:bldP spid="37" grpId="0"/>
      <p:bldP spid="38"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85791" cy="707849"/>
          </a:xfrm>
        </p:spPr>
        <p:txBody>
          <a:bodyPr>
            <a:normAutofit/>
          </a:bodyPr>
          <a:lstStyle/>
          <a:p>
            <a:r>
              <a:rPr lang="fr-FR" sz="3600" b="1" dirty="0">
                <a:solidFill>
                  <a:schemeClr val="bg1"/>
                </a:solidFill>
              </a:rPr>
              <a:t>verbe + à + infinitif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6" name="TextBox 5">
            <a:extLst>
              <a:ext uri="{FF2B5EF4-FFF2-40B4-BE49-F238E27FC236}">
                <a16:creationId xmlns:a16="http://schemas.microsoft.com/office/drawing/2014/main" id="{8494639F-5A1D-42E2-BAD1-2A3B7639C529}"/>
              </a:ext>
            </a:extLst>
          </p:cNvPr>
          <p:cNvSpPr txBox="1"/>
          <p:nvPr/>
        </p:nvSpPr>
        <p:spPr>
          <a:xfrm>
            <a:off x="180000" y="1244537"/>
            <a:ext cx="11198087" cy="461665"/>
          </a:xfrm>
          <a:prstGeom prst="rect">
            <a:avLst/>
          </a:prstGeom>
          <a:noFill/>
        </p:spPr>
        <p:txBody>
          <a:bodyPr wrap="square" rtlCol="0">
            <a:spAutoFit/>
          </a:bodyPr>
          <a:lstStyle/>
          <a:p>
            <a:r>
              <a:rPr lang="en-US" sz="2400" dirty="0">
                <a:solidFill>
                  <a:srgbClr val="115076"/>
                </a:solidFill>
              </a:rPr>
              <a:t>Some verbs in French can be followed by </a:t>
            </a:r>
            <a:r>
              <a:rPr lang="en-US" sz="2400" b="1" dirty="0">
                <a:solidFill>
                  <a:srgbClr val="115076"/>
                </a:solidFill>
              </a:rPr>
              <a:t>à</a:t>
            </a:r>
            <a:r>
              <a:rPr lang="en-US" sz="2400" dirty="0">
                <a:solidFill>
                  <a:srgbClr val="115076"/>
                </a:solidFill>
              </a:rPr>
              <a:t> and an infinitive.</a:t>
            </a:r>
            <a:endParaRPr lang="en-US" sz="2400"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B685648F-6C76-4C95-9BAE-EE5805565319}"/>
              </a:ext>
            </a:extLst>
          </p:cNvPr>
          <p:cNvSpPr txBox="1"/>
          <p:nvPr/>
        </p:nvSpPr>
        <p:spPr>
          <a:xfrm>
            <a:off x="200201" y="1706202"/>
            <a:ext cx="11198087" cy="461665"/>
          </a:xfrm>
          <a:prstGeom prst="rect">
            <a:avLst/>
          </a:prstGeom>
          <a:noFill/>
        </p:spPr>
        <p:txBody>
          <a:bodyPr wrap="square" rtlCol="0">
            <a:spAutoFit/>
          </a:bodyPr>
          <a:lstStyle/>
          <a:p>
            <a:r>
              <a:rPr lang="en-US" sz="2400" dirty="0">
                <a:solidFill>
                  <a:srgbClr val="115076"/>
                </a:solidFill>
              </a:rPr>
              <a:t>Usually, </a:t>
            </a:r>
            <a:r>
              <a:rPr lang="en-US" sz="2400" b="1" dirty="0">
                <a:solidFill>
                  <a:srgbClr val="115076"/>
                </a:solidFill>
              </a:rPr>
              <a:t>à</a:t>
            </a:r>
            <a:r>
              <a:rPr lang="en-US" sz="2400" dirty="0">
                <a:solidFill>
                  <a:srgbClr val="115076"/>
                </a:solidFill>
              </a:rPr>
              <a:t> is translated as ‘to’.</a:t>
            </a:r>
            <a:endParaRPr lang="en-US"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D01CEFDB-9B45-496B-A97A-ECE8D5BCEA6B}"/>
              </a:ext>
            </a:extLst>
          </p:cNvPr>
          <p:cNvSpPr txBox="1"/>
          <p:nvPr/>
        </p:nvSpPr>
        <p:spPr>
          <a:xfrm>
            <a:off x="200201" y="2167865"/>
            <a:ext cx="5599043" cy="461667"/>
          </a:xfrm>
          <a:prstGeom prst="rect">
            <a:avLst/>
          </a:prstGeom>
          <a:noFill/>
        </p:spPr>
        <p:txBody>
          <a:bodyPr wrap="square" rtlCol="0">
            <a:spAutoFit/>
          </a:bodyPr>
          <a:lstStyle/>
          <a:p>
            <a:r>
              <a:rPr lang="fr-FR" sz="2400" dirty="0">
                <a:solidFill>
                  <a:srgbClr val="E87D1E"/>
                </a:solidFill>
              </a:rPr>
              <a:t>e.g. J’apprends </a:t>
            </a:r>
            <a:r>
              <a:rPr lang="fr-FR" sz="2400" b="1" dirty="0">
                <a:solidFill>
                  <a:srgbClr val="104F75"/>
                </a:solidFill>
              </a:rPr>
              <a:t>à</a:t>
            </a:r>
            <a:r>
              <a:rPr lang="fr-FR" sz="2400" dirty="0">
                <a:solidFill>
                  <a:srgbClr val="E87D1E"/>
                </a:solidFill>
              </a:rPr>
              <a:t> faire le ménage.</a:t>
            </a:r>
            <a:endParaRPr lang="fr-FR" sz="2400" dirty="0">
              <a:solidFill>
                <a:srgbClr val="E87D1E"/>
              </a:solidFill>
              <a:latin typeface="Century Gothic" panose="020B0502020202020204" pitchFamily="34" charset="0"/>
            </a:endParaRPr>
          </a:p>
        </p:txBody>
      </p:sp>
      <p:sp>
        <p:nvSpPr>
          <p:cNvPr id="11" name="TextBox 10">
            <a:extLst>
              <a:ext uri="{FF2B5EF4-FFF2-40B4-BE49-F238E27FC236}">
                <a16:creationId xmlns:a16="http://schemas.microsoft.com/office/drawing/2014/main" id="{72FFD293-29AB-4479-93AD-B1D1001AE545}"/>
              </a:ext>
            </a:extLst>
          </p:cNvPr>
          <p:cNvSpPr txBox="1"/>
          <p:nvPr/>
        </p:nvSpPr>
        <p:spPr>
          <a:xfrm>
            <a:off x="6554617" y="2167865"/>
            <a:ext cx="5400000" cy="461665"/>
          </a:xfrm>
          <a:prstGeom prst="rect">
            <a:avLst/>
          </a:prstGeom>
          <a:noFill/>
        </p:spPr>
        <p:txBody>
          <a:bodyPr wrap="square" rtlCol="0">
            <a:spAutoFit/>
          </a:bodyPr>
          <a:lstStyle/>
          <a:p>
            <a:r>
              <a:rPr lang="en-US" sz="2400" i="1" dirty="0">
                <a:solidFill>
                  <a:srgbClr val="E87D1E"/>
                </a:solidFill>
              </a:rPr>
              <a:t>I am learning </a:t>
            </a:r>
            <a:r>
              <a:rPr lang="en-US" sz="2400" b="1" i="1" dirty="0">
                <a:solidFill>
                  <a:srgbClr val="115076"/>
                </a:solidFill>
              </a:rPr>
              <a:t>to</a:t>
            </a:r>
            <a:r>
              <a:rPr lang="en-US" sz="2400" i="1" dirty="0">
                <a:solidFill>
                  <a:srgbClr val="E87D1E"/>
                </a:solidFill>
              </a:rPr>
              <a:t> do the housework.</a:t>
            </a:r>
            <a:endParaRPr lang="en-US" sz="2400" i="1" dirty="0">
              <a:solidFill>
                <a:srgbClr val="E87D1E"/>
              </a:solidFill>
              <a:latin typeface="Century Gothic" panose="020B0502020202020204" pitchFamily="34" charset="0"/>
            </a:endParaRPr>
          </a:p>
        </p:txBody>
      </p:sp>
      <p:sp>
        <p:nvSpPr>
          <p:cNvPr id="12" name="TextBox 11">
            <a:extLst>
              <a:ext uri="{FF2B5EF4-FFF2-40B4-BE49-F238E27FC236}">
                <a16:creationId xmlns:a16="http://schemas.microsoft.com/office/drawing/2014/main" id="{73918FB3-A95F-4144-9281-7C9E6071F5EF}"/>
              </a:ext>
            </a:extLst>
          </p:cNvPr>
          <p:cNvSpPr txBox="1"/>
          <p:nvPr/>
        </p:nvSpPr>
        <p:spPr>
          <a:xfrm>
            <a:off x="200201" y="2860363"/>
            <a:ext cx="11198087" cy="830997"/>
          </a:xfrm>
          <a:prstGeom prst="rect">
            <a:avLst/>
          </a:prstGeom>
          <a:noFill/>
        </p:spPr>
        <p:txBody>
          <a:bodyPr wrap="square" rtlCol="0">
            <a:spAutoFit/>
          </a:bodyPr>
          <a:lstStyle/>
          <a:p>
            <a:r>
              <a:rPr lang="en-US" sz="2400" dirty="0">
                <a:solidFill>
                  <a:srgbClr val="115076"/>
                </a:solidFill>
              </a:rPr>
              <a:t>Sometimes verbs can be followed by a person’s name or a noun relating to a person, then </a:t>
            </a:r>
            <a:r>
              <a:rPr lang="en-US" sz="2400" b="1" dirty="0">
                <a:solidFill>
                  <a:srgbClr val="115076"/>
                </a:solidFill>
              </a:rPr>
              <a:t>à</a:t>
            </a:r>
            <a:r>
              <a:rPr lang="en-US" sz="2400" dirty="0">
                <a:solidFill>
                  <a:srgbClr val="115076"/>
                </a:solidFill>
              </a:rPr>
              <a:t> and an infinitive. </a:t>
            </a:r>
            <a:endParaRPr lang="en-US" sz="2400" dirty="0">
              <a:solidFill>
                <a:srgbClr val="115076"/>
              </a:solidFill>
              <a:latin typeface="Century Gothic" panose="020B0502020202020204" pitchFamily="34" charset="0"/>
            </a:endParaRPr>
          </a:p>
        </p:txBody>
      </p:sp>
      <p:sp>
        <p:nvSpPr>
          <p:cNvPr id="13" name="TextBox 12">
            <a:extLst>
              <a:ext uri="{FF2B5EF4-FFF2-40B4-BE49-F238E27FC236}">
                <a16:creationId xmlns:a16="http://schemas.microsoft.com/office/drawing/2014/main" id="{A83206B1-CA40-495F-BC31-D75E6DF353D4}"/>
              </a:ext>
            </a:extLst>
          </p:cNvPr>
          <p:cNvSpPr txBox="1"/>
          <p:nvPr/>
        </p:nvSpPr>
        <p:spPr>
          <a:xfrm>
            <a:off x="180000" y="3599027"/>
            <a:ext cx="5258274" cy="461666"/>
          </a:xfrm>
          <a:prstGeom prst="rect">
            <a:avLst/>
          </a:prstGeom>
          <a:noFill/>
        </p:spPr>
        <p:txBody>
          <a:bodyPr wrap="square" rtlCol="0">
            <a:spAutoFit/>
          </a:bodyPr>
          <a:lstStyle/>
          <a:p>
            <a:r>
              <a:rPr lang="fr-FR" sz="2400" dirty="0">
                <a:solidFill>
                  <a:srgbClr val="E87D1E"/>
                </a:solidFill>
              </a:rPr>
              <a:t>e.g. J’aide ma m</a:t>
            </a:r>
            <a:r>
              <a:rPr lang="fr-FR" sz="2400" dirty="0">
                <a:solidFill>
                  <a:srgbClr val="E87D1E"/>
                </a:solidFill>
                <a:latin typeface="Century Gothic" panose="020B0502020202020204" pitchFamily="34" charset="0"/>
              </a:rPr>
              <a:t>è</a:t>
            </a:r>
            <a:r>
              <a:rPr lang="fr-FR" sz="2400" dirty="0">
                <a:solidFill>
                  <a:srgbClr val="E87D1E"/>
                </a:solidFill>
              </a:rPr>
              <a:t>re </a:t>
            </a:r>
            <a:r>
              <a:rPr lang="fr-FR" sz="2400" b="1" dirty="0">
                <a:solidFill>
                  <a:srgbClr val="115076"/>
                </a:solidFill>
              </a:rPr>
              <a:t>à</a:t>
            </a:r>
            <a:r>
              <a:rPr lang="fr-FR" sz="2400" dirty="0">
                <a:solidFill>
                  <a:srgbClr val="E87D1E"/>
                </a:solidFill>
              </a:rPr>
              <a:t> cuisiner.</a:t>
            </a:r>
            <a:endParaRPr lang="fr-FR" sz="2400" dirty="0">
              <a:solidFill>
                <a:srgbClr val="E87D1E"/>
              </a:solidFill>
              <a:latin typeface="Century Gothic" panose="020B0502020202020204" pitchFamily="34" charset="0"/>
            </a:endParaRPr>
          </a:p>
        </p:txBody>
      </p:sp>
      <p:sp>
        <p:nvSpPr>
          <p:cNvPr id="14" name="TextBox 13">
            <a:extLst>
              <a:ext uri="{FF2B5EF4-FFF2-40B4-BE49-F238E27FC236}">
                <a16:creationId xmlns:a16="http://schemas.microsoft.com/office/drawing/2014/main" id="{973C3413-050D-4CCF-8DF1-3C88E8DB9B26}"/>
              </a:ext>
            </a:extLst>
          </p:cNvPr>
          <p:cNvSpPr txBox="1"/>
          <p:nvPr/>
        </p:nvSpPr>
        <p:spPr>
          <a:xfrm>
            <a:off x="6534415" y="3599026"/>
            <a:ext cx="5400000" cy="461665"/>
          </a:xfrm>
          <a:prstGeom prst="rect">
            <a:avLst/>
          </a:prstGeom>
          <a:noFill/>
        </p:spPr>
        <p:txBody>
          <a:bodyPr wrap="square" rtlCol="0">
            <a:spAutoFit/>
          </a:bodyPr>
          <a:lstStyle/>
          <a:p>
            <a:r>
              <a:rPr lang="en-US" sz="2400" i="1" dirty="0">
                <a:solidFill>
                  <a:srgbClr val="E87D1E"/>
                </a:solidFill>
              </a:rPr>
              <a:t>I am helping my mum </a:t>
            </a:r>
            <a:r>
              <a:rPr lang="en-US" sz="2400" b="1" i="1" dirty="0">
                <a:solidFill>
                  <a:srgbClr val="115076"/>
                </a:solidFill>
              </a:rPr>
              <a:t>to</a:t>
            </a:r>
            <a:r>
              <a:rPr lang="en-US" sz="2400" i="1" dirty="0">
                <a:solidFill>
                  <a:srgbClr val="E87D1E"/>
                </a:solidFill>
              </a:rPr>
              <a:t> cook.</a:t>
            </a:r>
            <a:endParaRPr lang="en-US" sz="2400" i="1" dirty="0">
              <a:solidFill>
                <a:srgbClr val="E87D1E"/>
              </a:solidFill>
              <a:latin typeface="Century Gothic" panose="020B0502020202020204" pitchFamily="34" charset="0"/>
            </a:endParaRPr>
          </a:p>
        </p:txBody>
      </p:sp>
      <p:sp>
        <p:nvSpPr>
          <p:cNvPr id="19" name="TextBox 18">
            <a:extLst>
              <a:ext uri="{FF2B5EF4-FFF2-40B4-BE49-F238E27FC236}">
                <a16:creationId xmlns:a16="http://schemas.microsoft.com/office/drawing/2014/main" id="{6A598AAD-BECB-4377-AE90-463B3963F76C}"/>
              </a:ext>
            </a:extLst>
          </p:cNvPr>
          <p:cNvSpPr txBox="1"/>
          <p:nvPr/>
        </p:nvSpPr>
        <p:spPr>
          <a:xfrm>
            <a:off x="179999" y="4430023"/>
            <a:ext cx="11198087" cy="830997"/>
          </a:xfrm>
          <a:prstGeom prst="rect">
            <a:avLst/>
          </a:prstGeom>
          <a:noFill/>
        </p:spPr>
        <p:txBody>
          <a:bodyPr wrap="square" rtlCol="0">
            <a:spAutoFit/>
          </a:bodyPr>
          <a:lstStyle/>
          <a:p>
            <a:r>
              <a:rPr lang="en-US" sz="2400" dirty="0">
                <a:solidFill>
                  <a:srgbClr val="115076"/>
                </a:solidFill>
              </a:rPr>
              <a:t>You already know some verbs that can be followed by </a:t>
            </a:r>
            <a:r>
              <a:rPr lang="en-US" sz="2400" b="1" dirty="0">
                <a:solidFill>
                  <a:srgbClr val="115076"/>
                </a:solidFill>
              </a:rPr>
              <a:t>à</a:t>
            </a:r>
            <a:r>
              <a:rPr lang="en-US" sz="2400" dirty="0">
                <a:solidFill>
                  <a:srgbClr val="115076"/>
                </a:solidFill>
              </a:rPr>
              <a:t>:</a:t>
            </a:r>
          </a:p>
          <a:p>
            <a:r>
              <a:rPr lang="en-US" sz="2400" dirty="0">
                <a:solidFill>
                  <a:srgbClr val="E87D1E"/>
                </a:solidFill>
                <a:latin typeface="Century Gothic" panose="020B0502020202020204" pitchFamily="34" charset="0"/>
              </a:rPr>
              <a:t>e</a:t>
            </a:r>
            <a:r>
              <a:rPr lang="fr-FR" sz="2400" dirty="0">
                <a:solidFill>
                  <a:srgbClr val="E87D1E"/>
                </a:solidFill>
                <a:latin typeface="Century Gothic" panose="020B0502020202020204" pitchFamily="34" charset="0"/>
              </a:rPr>
              <a:t>.g. apprendre, aider, commencer</a:t>
            </a:r>
          </a:p>
        </p:txBody>
      </p:sp>
      <p:sp>
        <p:nvSpPr>
          <p:cNvPr id="15" name="TextBox 14">
            <a:extLst>
              <a:ext uri="{FF2B5EF4-FFF2-40B4-BE49-F238E27FC236}">
                <a16:creationId xmlns:a16="http://schemas.microsoft.com/office/drawing/2014/main" id="{4917994E-17F0-42DE-87DB-3A9637D5C55C}"/>
              </a:ext>
            </a:extLst>
          </p:cNvPr>
          <p:cNvSpPr txBox="1"/>
          <p:nvPr/>
        </p:nvSpPr>
        <p:spPr>
          <a:xfrm>
            <a:off x="200201" y="5480062"/>
            <a:ext cx="11198087" cy="830997"/>
          </a:xfrm>
          <a:prstGeom prst="rect">
            <a:avLst/>
          </a:prstGeom>
          <a:noFill/>
        </p:spPr>
        <p:txBody>
          <a:bodyPr wrap="square" rtlCol="0">
            <a:spAutoFit/>
          </a:bodyPr>
          <a:lstStyle/>
          <a:p>
            <a:r>
              <a:rPr lang="en-US" sz="2400" dirty="0">
                <a:solidFill>
                  <a:srgbClr val="115076"/>
                </a:solidFill>
              </a:rPr>
              <a:t>You also already know some two-verb structures without </a:t>
            </a:r>
            <a:r>
              <a:rPr lang="en-US" sz="2400" b="1" dirty="0">
                <a:solidFill>
                  <a:srgbClr val="115076"/>
                </a:solidFill>
              </a:rPr>
              <a:t>à</a:t>
            </a:r>
            <a:r>
              <a:rPr lang="en-US" sz="2400" dirty="0">
                <a:solidFill>
                  <a:srgbClr val="115076"/>
                </a:solidFill>
              </a:rPr>
              <a:t>:</a:t>
            </a:r>
          </a:p>
          <a:p>
            <a:r>
              <a:rPr lang="fr-FR" sz="2400" dirty="0">
                <a:solidFill>
                  <a:srgbClr val="E87D1E"/>
                </a:solidFill>
                <a:latin typeface="Century Gothic" panose="020B0502020202020204" pitchFamily="34" charset="0"/>
              </a:rPr>
              <a:t>e.g. J’aime aller au supermarché. Je vais regarder le film.</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Un ou deux verbes ?</a:t>
            </a:r>
            <a:endParaRPr lang="fr-FR" sz="3600" b="1">
              <a:solidFill>
                <a:schemeClr val="bg1"/>
              </a:solidFill>
              <a:highlight>
                <a:srgbClr val="FFFF00"/>
              </a:highlight>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610402967"/>
              </p:ext>
            </p:extLst>
          </p:nvPr>
        </p:nvGraphicFramePr>
        <p:xfrm>
          <a:off x="1900719" y="1743704"/>
          <a:ext cx="9360000" cy="4473603"/>
        </p:xfrm>
        <a:graphic>
          <a:graphicData uri="http://schemas.openxmlformats.org/drawingml/2006/table">
            <a:tbl>
              <a:tblPr firstRow="1" bandRow="1">
                <a:tableStyleId>{21E4AEA4-8DFA-4A89-87EB-49C32662AFE0}</a:tableStyleId>
              </a:tblPr>
              <a:tblGrid>
                <a:gridCol w="648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verb + à</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r>
                        <a:rPr lang="en-GB" sz="2000" noProof="0">
                          <a:solidFill>
                            <a:srgbClr val="115076"/>
                          </a:solidFill>
                        </a:rPr>
                        <a:t>I am eating cheese at the desk.</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171492714"/>
                  </a:ext>
                </a:extLst>
              </a:tr>
              <a:tr h="497067">
                <a:tc>
                  <a:txBody>
                    <a:bodyPr/>
                    <a:lstStyle/>
                    <a:p>
                      <a:r>
                        <a:rPr lang="en-GB" sz="2000" noProof="0">
                          <a:solidFill>
                            <a:srgbClr val="115076"/>
                          </a:solidFill>
                        </a:rPr>
                        <a:t>I am starting to do exercise.</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961458278"/>
                  </a:ext>
                </a:extLst>
              </a:tr>
              <a:tr h="497067">
                <a:tc>
                  <a:txBody>
                    <a:bodyPr/>
                    <a:lstStyle/>
                    <a:p>
                      <a:r>
                        <a:rPr lang="en-GB" sz="2000" noProof="0">
                          <a:solidFill>
                            <a:srgbClr val="115076"/>
                          </a:solidFill>
                        </a:rPr>
                        <a:t>The boy is becoming more well-behaved.</a:t>
                      </a:r>
                    </a:p>
                  </a:txBody>
                  <a:tcPr anchor="ct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189313960"/>
                  </a:ext>
                </a:extLst>
              </a:tr>
              <a:tr h="497067">
                <a:tc>
                  <a:txBody>
                    <a:bodyPr/>
                    <a:lstStyle/>
                    <a:p>
                      <a:r>
                        <a:rPr lang="en-GB" sz="2000" noProof="0">
                          <a:solidFill>
                            <a:srgbClr val="115076"/>
                          </a:solidFill>
                        </a:rPr>
                        <a:t>I am learning to try new recipes.</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44197191"/>
                  </a:ext>
                </a:extLst>
              </a:tr>
              <a:tr h="497067">
                <a:tc>
                  <a:txBody>
                    <a:bodyPr/>
                    <a:lstStyle/>
                    <a:p>
                      <a:r>
                        <a:rPr lang="en-GB" sz="2000" noProof="0">
                          <a:solidFill>
                            <a:srgbClr val="115076"/>
                          </a:solidFill>
                        </a:rPr>
                        <a:t>The girls are starting to work hard.</a:t>
                      </a:r>
                    </a:p>
                  </a:txBody>
                  <a:tcPr anchor="ct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972389626"/>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a:solidFill>
                            <a:srgbClr val="115076"/>
                          </a:solidFill>
                        </a:rPr>
                        <a:t>I am helping my mum.</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664931564"/>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a:solidFill>
                            <a:srgbClr val="115076"/>
                          </a:solidFill>
                        </a:rPr>
                        <a:t>We are starting to learn French.</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71851735"/>
                  </a:ext>
                </a:extLst>
              </a:tr>
              <a:tr h="497067">
                <a:tc>
                  <a:txBody>
                    <a:bodyPr/>
                    <a:lstStyle/>
                    <a:p>
                      <a:r>
                        <a:rPr lang="en-GB" sz="2000" noProof="0" dirty="0">
                          <a:solidFill>
                            <a:srgbClr val="115076"/>
                          </a:solidFill>
                        </a:rPr>
                        <a:t>She is helping to build the future.</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 beep fromage.wav"/>
            </a:hlinkClick>
            <a:extLst>
              <a:ext uri="{FF2B5EF4-FFF2-40B4-BE49-F238E27FC236}">
                <a16:creationId xmlns:a16="http://schemas.microsoft.com/office/drawing/2014/main" id="{00B3E4C1-DFF4-46C3-8013-784275E7AA6B}"/>
              </a:ext>
            </a:extLst>
          </p:cNvPr>
          <p:cNvSpPr/>
          <p:nvPr/>
        </p:nvSpPr>
        <p:spPr>
          <a:xfrm>
            <a:off x="1297393" y="22516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905513" y="2353871"/>
            <a:ext cx="6120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0171" y="2332128"/>
            <a:ext cx="282522" cy="294294"/>
          </a:xfrm>
          <a:prstGeom prst="rect">
            <a:avLst/>
          </a:prstGeom>
        </p:spPr>
      </p:pic>
      <p:sp>
        <p:nvSpPr>
          <p:cNvPr id="26" name="Action Button: Custom 16">
            <a:hlinkClick r:id="" action="ppaction://noaction" highlightClick="1">
              <a:snd r:embed="rId6" name="2 beep exercice.wav"/>
            </a:hlinkClick>
            <a:extLst>
              <a:ext uri="{FF2B5EF4-FFF2-40B4-BE49-F238E27FC236}">
                <a16:creationId xmlns:a16="http://schemas.microsoft.com/office/drawing/2014/main" id="{5B92A95F-523A-4E36-B65E-94DAE9FBB368}"/>
              </a:ext>
            </a:extLst>
          </p:cNvPr>
          <p:cNvSpPr/>
          <p:nvPr/>
        </p:nvSpPr>
        <p:spPr>
          <a:xfrm>
            <a:off x="1297393" y="27243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905513" y="2848731"/>
            <a:ext cx="612000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5394" y="2832422"/>
            <a:ext cx="282522" cy="294294"/>
          </a:xfrm>
          <a:prstGeom prst="rect">
            <a:avLst/>
          </a:prstGeom>
        </p:spPr>
      </p:pic>
      <p:sp>
        <p:nvSpPr>
          <p:cNvPr id="27" name="Action Button: Custom 16">
            <a:hlinkClick r:id="" action="ppaction://noaction" highlightClick="1">
              <a:snd r:embed="rId7" name="3 beep devient.wav"/>
            </a:hlinkClick>
            <a:extLst>
              <a:ext uri="{FF2B5EF4-FFF2-40B4-BE49-F238E27FC236}">
                <a16:creationId xmlns:a16="http://schemas.microsoft.com/office/drawing/2014/main" id="{D4B491BE-DEE1-4BAB-B62E-08BEC8F84C2F}"/>
              </a:ext>
            </a:extLst>
          </p:cNvPr>
          <p:cNvSpPr/>
          <p:nvPr/>
        </p:nvSpPr>
        <p:spPr>
          <a:xfrm>
            <a:off x="1295315" y="32350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905513" y="3354769"/>
            <a:ext cx="6120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0171" y="3332716"/>
            <a:ext cx="282522" cy="294294"/>
          </a:xfrm>
          <a:prstGeom prst="rect">
            <a:avLst/>
          </a:prstGeom>
        </p:spPr>
      </p:pic>
      <p:sp>
        <p:nvSpPr>
          <p:cNvPr id="28" name="Action Button: Custom 16">
            <a:hlinkClick r:id="" action="ppaction://noaction" highlightClick="1">
              <a:snd r:embed="rId8" name="4 beep recettes.wav"/>
            </a:hlinkClick>
            <a:extLst>
              <a:ext uri="{FF2B5EF4-FFF2-40B4-BE49-F238E27FC236}">
                <a16:creationId xmlns:a16="http://schemas.microsoft.com/office/drawing/2014/main" id="{7C5D1C98-B338-48C7-A0D6-9CC93C596CA9}"/>
              </a:ext>
            </a:extLst>
          </p:cNvPr>
          <p:cNvSpPr/>
          <p:nvPr/>
        </p:nvSpPr>
        <p:spPr>
          <a:xfrm>
            <a:off x="1295315" y="37171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1905513" y="3850336"/>
            <a:ext cx="612000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5394" y="3833010"/>
            <a:ext cx="282522" cy="294294"/>
          </a:xfrm>
          <a:prstGeom prst="rect">
            <a:avLst/>
          </a:prstGeom>
        </p:spPr>
      </p:pic>
      <p:sp>
        <p:nvSpPr>
          <p:cNvPr id="33" name="Action Button: Custom 16">
            <a:hlinkClick r:id="" action="ppaction://noaction" highlightClick="1">
              <a:snd r:embed="rId9" name="5 beep travailler.wav"/>
            </a:hlinkClick>
            <a:extLst>
              <a:ext uri="{FF2B5EF4-FFF2-40B4-BE49-F238E27FC236}">
                <a16:creationId xmlns:a16="http://schemas.microsoft.com/office/drawing/2014/main" id="{735F5EA0-D015-4C01-9444-94092DE5E112}"/>
              </a:ext>
            </a:extLst>
          </p:cNvPr>
          <p:cNvSpPr/>
          <p:nvPr/>
        </p:nvSpPr>
        <p:spPr>
          <a:xfrm>
            <a:off x="1295315" y="42347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1905513" y="4356335"/>
            <a:ext cx="6120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5394" y="4333304"/>
            <a:ext cx="282522" cy="294294"/>
          </a:xfrm>
          <a:prstGeom prst="rect">
            <a:avLst/>
          </a:prstGeom>
        </p:spPr>
      </p:pic>
      <p:sp>
        <p:nvSpPr>
          <p:cNvPr id="30" name="Action Button: Custom 16">
            <a:hlinkClick r:id="" action="ppaction://noaction" highlightClick="1">
              <a:snd r:embed="rId10" name="6 beep ma mere.wav"/>
            </a:hlinkClick>
            <a:extLst>
              <a:ext uri="{FF2B5EF4-FFF2-40B4-BE49-F238E27FC236}">
                <a16:creationId xmlns:a16="http://schemas.microsoft.com/office/drawing/2014/main" id="{C85FFF45-DBEA-4B31-808F-B9B100F63A1A}"/>
              </a:ext>
            </a:extLst>
          </p:cNvPr>
          <p:cNvSpPr/>
          <p:nvPr/>
        </p:nvSpPr>
        <p:spPr>
          <a:xfrm>
            <a:off x="1300109" y="47206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1984171" y="4855493"/>
            <a:ext cx="612000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0171" y="4833598"/>
            <a:ext cx="282522" cy="294294"/>
          </a:xfrm>
          <a:prstGeom prst="rect">
            <a:avLst/>
          </a:prstGeom>
        </p:spPr>
      </p:pic>
      <p:sp>
        <p:nvSpPr>
          <p:cNvPr id="31" name="Action Button: Custom 16">
            <a:hlinkClick r:id="" action="ppaction://noaction" highlightClick="1">
              <a:snd r:embed="rId11" name="7 beep apprendre.wav"/>
            </a:hlinkClick>
            <a:extLst>
              <a:ext uri="{FF2B5EF4-FFF2-40B4-BE49-F238E27FC236}">
                <a16:creationId xmlns:a16="http://schemas.microsoft.com/office/drawing/2014/main" id="{C30A216B-AEBB-4E5C-9D72-F3186157431E}"/>
              </a:ext>
            </a:extLst>
          </p:cNvPr>
          <p:cNvSpPr/>
          <p:nvPr/>
        </p:nvSpPr>
        <p:spPr>
          <a:xfrm>
            <a:off x="1305509" y="52270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1905513" y="5338355"/>
            <a:ext cx="6120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5394" y="5333892"/>
            <a:ext cx="282522" cy="294294"/>
          </a:xfrm>
          <a:prstGeom prst="rect">
            <a:avLst/>
          </a:prstGeom>
        </p:spPr>
      </p:pic>
      <p:sp>
        <p:nvSpPr>
          <p:cNvPr id="32" name="Action Button: Custom 16">
            <a:hlinkClick r:id="" action="ppaction://noaction" highlightClick="1">
              <a:snd r:embed="rId12" name="8 beep l'avenir.wav"/>
            </a:hlinkClick>
            <a:extLst>
              <a:ext uri="{FF2B5EF4-FFF2-40B4-BE49-F238E27FC236}">
                <a16:creationId xmlns:a16="http://schemas.microsoft.com/office/drawing/2014/main" id="{B283615F-33BB-4FCE-934D-0B85B4100205}"/>
              </a:ext>
            </a:extLst>
          </p:cNvPr>
          <p:cNvSpPr/>
          <p:nvPr/>
        </p:nvSpPr>
        <p:spPr>
          <a:xfrm>
            <a:off x="1295315" y="57141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1905513" y="5856819"/>
            <a:ext cx="612000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5394" y="5834188"/>
            <a:ext cx="282522" cy="294294"/>
          </a:xfrm>
          <a:prstGeom prst="rect">
            <a:avLst/>
          </a:prstGeom>
        </p:spPr>
      </p:pic>
      <p:sp>
        <p:nvSpPr>
          <p:cNvPr id="36" name="Action Button: Custom 16">
            <a:hlinkClick r:id="" action="ppaction://noaction" highlightClick="1">
              <a:snd r:embed="rId13" name="1 fromage.wav"/>
            </a:hlinkClick>
            <a:extLst>
              <a:ext uri="{FF2B5EF4-FFF2-40B4-BE49-F238E27FC236}">
                <a16:creationId xmlns:a16="http://schemas.microsoft.com/office/drawing/2014/main" id="{F216EC6E-FF8A-4756-BEED-DF6202C5F6C1}"/>
              </a:ext>
            </a:extLst>
          </p:cNvPr>
          <p:cNvSpPr/>
          <p:nvPr/>
        </p:nvSpPr>
        <p:spPr>
          <a:xfrm>
            <a:off x="782275" y="2251692"/>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14" name="2 exercice.wav"/>
            </a:hlinkClick>
            <a:extLst>
              <a:ext uri="{FF2B5EF4-FFF2-40B4-BE49-F238E27FC236}">
                <a16:creationId xmlns:a16="http://schemas.microsoft.com/office/drawing/2014/main" id="{4442A14D-13A7-4CE3-911B-916A073F3CDA}"/>
              </a:ext>
            </a:extLst>
          </p:cNvPr>
          <p:cNvSpPr/>
          <p:nvPr/>
        </p:nvSpPr>
        <p:spPr>
          <a:xfrm>
            <a:off x="782275" y="2724326"/>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15" name="3 devient.wav"/>
            </a:hlinkClick>
            <a:extLst>
              <a:ext uri="{FF2B5EF4-FFF2-40B4-BE49-F238E27FC236}">
                <a16:creationId xmlns:a16="http://schemas.microsoft.com/office/drawing/2014/main" id="{8FAB1DE7-3139-4809-AD8D-07EB601F81FB}"/>
              </a:ext>
            </a:extLst>
          </p:cNvPr>
          <p:cNvSpPr/>
          <p:nvPr/>
        </p:nvSpPr>
        <p:spPr>
          <a:xfrm>
            <a:off x="780197" y="3235021"/>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16" name="4 recettes.wav"/>
            </a:hlinkClick>
            <a:extLst>
              <a:ext uri="{FF2B5EF4-FFF2-40B4-BE49-F238E27FC236}">
                <a16:creationId xmlns:a16="http://schemas.microsoft.com/office/drawing/2014/main" id="{7EE5AD93-0A47-4A50-A825-E525248AE492}"/>
              </a:ext>
            </a:extLst>
          </p:cNvPr>
          <p:cNvSpPr/>
          <p:nvPr/>
        </p:nvSpPr>
        <p:spPr>
          <a:xfrm>
            <a:off x="780197" y="3717184"/>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17" name="5 travailler.wav"/>
            </a:hlinkClick>
            <a:extLst>
              <a:ext uri="{FF2B5EF4-FFF2-40B4-BE49-F238E27FC236}">
                <a16:creationId xmlns:a16="http://schemas.microsoft.com/office/drawing/2014/main" id="{51576685-322F-41DA-954D-6C92E29AD15E}"/>
              </a:ext>
            </a:extLst>
          </p:cNvPr>
          <p:cNvSpPr/>
          <p:nvPr/>
        </p:nvSpPr>
        <p:spPr>
          <a:xfrm>
            <a:off x="780197" y="4234722"/>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18" name="6 ma mere.wav"/>
            </a:hlinkClick>
            <a:extLst>
              <a:ext uri="{FF2B5EF4-FFF2-40B4-BE49-F238E27FC236}">
                <a16:creationId xmlns:a16="http://schemas.microsoft.com/office/drawing/2014/main" id="{66B83932-8D39-4BEB-AE1F-4110B924D024}"/>
              </a:ext>
            </a:extLst>
          </p:cNvPr>
          <p:cNvSpPr/>
          <p:nvPr/>
        </p:nvSpPr>
        <p:spPr>
          <a:xfrm>
            <a:off x="784991" y="4720648"/>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9" name="7 apprendre.wav"/>
            </a:hlinkClick>
            <a:extLst>
              <a:ext uri="{FF2B5EF4-FFF2-40B4-BE49-F238E27FC236}">
                <a16:creationId xmlns:a16="http://schemas.microsoft.com/office/drawing/2014/main" id="{1BEC7C4D-08A8-4736-A40A-453BCA3986F1}"/>
              </a:ext>
            </a:extLst>
          </p:cNvPr>
          <p:cNvSpPr/>
          <p:nvPr/>
        </p:nvSpPr>
        <p:spPr>
          <a:xfrm>
            <a:off x="790391" y="5227015"/>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20" name="8 l'avenir.wav"/>
            </a:hlinkClick>
            <a:extLst>
              <a:ext uri="{FF2B5EF4-FFF2-40B4-BE49-F238E27FC236}">
                <a16:creationId xmlns:a16="http://schemas.microsoft.com/office/drawing/2014/main" id="{87A7BB1A-1080-4373-ACD7-B89DDF62F0DC}"/>
              </a:ext>
            </a:extLst>
          </p:cNvPr>
          <p:cNvSpPr/>
          <p:nvPr/>
        </p:nvSpPr>
        <p:spPr>
          <a:xfrm>
            <a:off x="780197" y="5714154"/>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4" name="Rounded Rectangle 46">
            <a:extLst>
              <a:ext uri="{FF2B5EF4-FFF2-40B4-BE49-F238E27FC236}">
                <a16:creationId xmlns:a16="http://schemas.microsoft.com/office/drawing/2014/main" id="{C39A9CB9-1EEA-43D8-9BAE-7E1D8EA10E50}"/>
              </a:ext>
            </a:extLst>
          </p:cNvPr>
          <p:cNvSpPr/>
          <p:nvPr/>
        </p:nvSpPr>
        <p:spPr>
          <a:xfrm>
            <a:off x="6580719" y="255547"/>
            <a:ext cx="3615354" cy="483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manquer</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miss, missing</a:t>
            </a:r>
          </a:p>
        </p:txBody>
      </p:sp>
      <p:sp>
        <p:nvSpPr>
          <p:cNvPr id="6" name="TextBox 5">
            <a:extLst>
              <a:ext uri="{FF2B5EF4-FFF2-40B4-BE49-F238E27FC236}">
                <a16:creationId xmlns:a16="http://schemas.microsoft.com/office/drawing/2014/main" id="{AD51C940-ACE5-FD48-A09A-D04E7D00194B}"/>
              </a:ext>
            </a:extLst>
          </p:cNvPr>
          <p:cNvSpPr txBox="1"/>
          <p:nvPr/>
        </p:nvSpPr>
        <p:spPr>
          <a:xfrm>
            <a:off x="1820627" y="1665066"/>
            <a:ext cx="612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rPr>
              <a:t>Qu’est-ce qui manque*</a:t>
            </a:r>
            <a:r>
              <a:rPr kumimoji="0" lang="fr-FR" sz="2400" b="0" i="0" u="none" strike="noStrike" kern="1200" cap="none" spc="0" normalizeH="0" noProof="0" dirty="0">
                <a:ln>
                  <a:noFill/>
                </a:ln>
                <a:solidFill>
                  <a:srgbClr val="115076"/>
                </a:solidFill>
                <a:effectLst/>
                <a:uLnTx/>
                <a:uFillTx/>
                <a:latin typeface="Century Gothic" panose="020F0302020204030204"/>
              </a:rPr>
              <a:t> </a:t>
            </a:r>
            <a:r>
              <a:rPr kumimoji="0" lang="fr-FR" sz="2400" b="0" i="0" u="none" strike="noStrike" kern="1200" cap="none" spc="0" normalizeH="0" baseline="0" noProof="0" dirty="0">
                <a:ln>
                  <a:noFill/>
                </a:ln>
                <a:solidFill>
                  <a:srgbClr val="115076"/>
                </a:solidFill>
                <a:effectLst/>
                <a:uLnTx/>
                <a:uFillTx/>
                <a:latin typeface="Century Gothic" panose="020F0302020204030204"/>
              </a:rPr>
              <a:t>?</a:t>
            </a:r>
            <a:endParaRPr kumimoji="0" lang="en-US" sz="3200" b="0" i="0" u="none" strike="noStrike" kern="1200" cap="none" spc="0" normalizeH="0" baseline="0" noProof="0" dirty="0">
              <a:ln>
                <a:noFill/>
              </a:ln>
              <a:solidFill>
                <a:srgbClr val="115076"/>
              </a:solidFill>
              <a:effectLst/>
              <a:uLnTx/>
              <a:uFillTx/>
              <a:latin typeface="Century Gothic" panose="020F0302020204030204"/>
            </a:endParaRPr>
          </a:p>
        </p:txBody>
      </p:sp>
      <p:sp>
        <p:nvSpPr>
          <p:cNvPr id="45" name="Action Button: Custom 16">
            <a:hlinkClick r:id="" action="ppaction://noaction" highlightClick="1"/>
            <a:extLst>
              <a:ext uri="{FF2B5EF4-FFF2-40B4-BE49-F238E27FC236}">
                <a16:creationId xmlns:a16="http://schemas.microsoft.com/office/drawing/2014/main" id="{5061FF93-C4F6-4A85-AF41-857BC8568E47}"/>
              </a:ext>
            </a:extLst>
          </p:cNvPr>
          <p:cNvSpPr/>
          <p:nvPr/>
        </p:nvSpPr>
        <p:spPr>
          <a:xfrm>
            <a:off x="1305509" y="1738202"/>
            <a:ext cx="396000" cy="396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a:t>
            </a:r>
          </a:p>
        </p:txBody>
      </p:sp>
      <p:sp>
        <p:nvSpPr>
          <p:cNvPr id="46" name="Action Button: Custom 16">
            <a:hlinkClick r:id="" action="ppaction://noaction" highlightClick="1"/>
            <a:extLst>
              <a:ext uri="{FF2B5EF4-FFF2-40B4-BE49-F238E27FC236}">
                <a16:creationId xmlns:a16="http://schemas.microsoft.com/office/drawing/2014/main" id="{6D205296-04C6-4D5A-9804-82431558D77E}"/>
              </a:ext>
            </a:extLst>
          </p:cNvPr>
          <p:cNvSpPr/>
          <p:nvPr/>
        </p:nvSpPr>
        <p:spPr>
          <a:xfrm>
            <a:off x="790391" y="173820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P spid="20" grpId="0" animBg="1"/>
      <p:bldP spid="21" grpId="0" animBg="1"/>
      <p:bldP spid="36" grpId="0" animBg="1"/>
      <p:bldP spid="37" grpId="0" animBg="1"/>
      <p:bldP spid="38" grpId="0" animBg="1"/>
      <p:bldP spid="39" grpId="0" animBg="1"/>
      <p:bldP spid="40" grpId="0" animBg="1"/>
      <p:bldP spid="41" grpId="0" animBg="1"/>
      <p:bldP spid="42" grpId="0" animBg="1"/>
      <p:bldP spid="4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6048</Words>
  <Application>Microsoft Office PowerPoint</Application>
  <PresentationFormat>Widescreen</PresentationFormat>
  <Paragraphs>838</Paragraphs>
  <Slides>26</Slides>
  <Notes>26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26</vt:i4>
      </vt:variant>
    </vt:vector>
  </HeadingPairs>
  <TitlesOfParts>
    <vt:vector size="36" baseType="lpstr">
      <vt:lpstr>Arial</vt:lpstr>
      <vt:lpstr>Bradley Hand ITC</vt:lpstr>
      <vt:lpstr>Calibri</vt:lpstr>
      <vt:lpstr>Century Gothic</vt:lpstr>
      <vt:lpstr>Tw Cen MT</vt:lpstr>
      <vt:lpstr>1_Office Theme</vt:lpstr>
      <vt:lpstr>NCELP Theme</vt:lpstr>
      <vt:lpstr>5_Office Theme</vt:lpstr>
      <vt:lpstr>2_Office Theme</vt:lpstr>
      <vt:lpstr>4_Office Theme</vt:lpstr>
      <vt:lpstr>Making decisions about the future </vt:lpstr>
      <vt:lpstr>ç/c</vt:lpstr>
      <vt:lpstr>ç/c</vt:lpstr>
      <vt:lpstr>SSC [ç/soft c]   </vt:lpstr>
      <vt:lpstr>Le tennis phonétique  </vt:lpstr>
      <vt:lpstr>Quels sont les mots ?</vt:lpstr>
      <vt:lpstr>Quels sont les mots ?</vt:lpstr>
      <vt:lpstr>verbe + à + infinitif </vt:lpstr>
      <vt:lpstr>Un ou deux verbes ?</vt:lpstr>
      <vt:lpstr>Les phrases avec deux verbes</vt:lpstr>
      <vt:lpstr>‘to’ in English</vt:lpstr>
      <vt:lpstr>Making decisions about the future</vt:lpstr>
      <vt:lpstr>Révision</vt:lpstr>
      <vt:lpstr>Révision</vt:lpstr>
      <vt:lpstr>Le journal d’Élodie 1/3</vt:lpstr>
      <vt:lpstr>Le journal d’Élodie 2/2</vt:lpstr>
      <vt:lpstr>Le journal d’Élodie 3/3</vt:lpstr>
      <vt:lpstr>‘quel’ and ‘ce’</vt:lpstr>
      <vt:lpstr>Renée parle à Élodie</vt:lpstr>
      <vt:lpstr>verbe + de + infinitif </vt:lpstr>
      <vt:lpstr>Verbes avec à/de</vt:lpstr>
      <vt:lpstr>Bilal au travail</vt:lpstr>
      <vt:lpstr>Finis la phrase</vt:lpstr>
      <vt:lpstr>Finis la phrase</vt:lpstr>
      <vt:lpstr>Finis la phrase - réponses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133</cp:revision>
  <dcterms:created xsi:type="dcterms:W3CDTF">2020-06-12T14:19:03Z</dcterms:created>
  <dcterms:modified xsi:type="dcterms:W3CDTF">2022-07-04T13:30:41Z</dcterms:modified>
</cp:coreProperties>
</file>