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7" r:id="rId2"/>
  </p:sldMasterIdLst>
  <p:notesMasterIdLst>
    <p:notesMasterId r:id="rId46"/>
  </p:notesMasterIdLst>
  <p:sldIdLst>
    <p:sldId id="260" r:id="rId3"/>
    <p:sldId id="259" r:id="rId4"/>
    <p:sldId id="262" r:id="rId5"/>
    <p:sldId id="289" r:id="rId6"/>
    <p:sldId id="266" r:id="rId7"/>
    <p:sldId id="603" r:id="rId8"/>
    <p:sldId id="267" r:id="rId9"/>
    <p:sldId id="263" r:id="rId10"/>
    <p:sldId id="264" r:id="rId11"/>
    <p:sldId id="269" r:id="rId12"/>
    <p:sldId id="270" r:id="rId13"/>
    <p:sldId id="294" r:id="rId14"/>
    <p:sldId id="293" r:id="rId15"/>
    <p:sldId id="601" r:id="rId16"/>
    <p:sldId id="272" r:id="rId17"/>
    <p:sldId id="273" r:id="rId18"/>
    <p:sldId id="274" r:id="rId19"/>
    <p:sldId id="275" r:id="rId20"/>
    <p:sldId id="276" r:id="rId21"/>
    <p:sldId id="277" r:id="rId22"/>
    <p:sldId id="261" r:id="rId23"/>
    <p:sldId id="600" r:id="rId24"/>
    <p:sldId id="278" r:id="rId25"/>
    <p:sldId id="279" r:id="rId26"/>
    <p:sldId id="281" r:id="rId27"/>
    <p:sldId id="282" r:id="rId28"/>
    <p:sldId id="292" r:id="rId29"/>
    <p:sldId id="283" r:id="rId30"/>
    <p:sldId id="295" r:id="rId31"/>
    <p:sldId id="296" r:id="rId32"/>
    <p:sldId id="297" r:id="rId33"/>
    <p:sldId id="298" r:id="rId34"/>
    <p:sldId id="303" r:id="rId35"/>
    <p:sldId id="299" r:id="rId36"/>
    <p:sldId id="300" r:id="rId37"/>
    <p:sldId id="301" r:id="rId38"/>
    <p:sldId id="302" r:id="rId39"/>
    <p:sldId id="304" r:id="rId40"/>
    <p:sldId id="288" r:id="rId41"/>
    <p:sldId id="284" r:id="rId42"/>
    <p:sldId id="286" r:id="rId43"/>
    <p:sldId id="287" r:id="rId44"/>
    <p:sldId id="29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holas Avery" initials="NA" lastIdx="1" clrIdx="0">
    <p:extLst>
      <p:ext uri="{19B8F6BF-5375-455C-9EA6-DF929625EA0E}">
        <p15:presenceInfo xmlns:p15="http://schemas.microsoft.com/office/powerpoint/2012/main" userId="Nicholas Ave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88" autoAdjust="0"/>
    <p:restoredTop sz="78639" autoAdjust="0"/>
  </p:normalViewPr>
  <p:slideViewPr>
    <p:cSldViewPr snapToGrid="0" showGuides="1">
      <p:cViewPr varScale="1">
        <p:scale>
          <a:sx n="99" d="100"/>
          <a:sy n="99" d="100"/>
        </p:scale>
        <p:origin x="1304" y="184"/>
      </p:cViewPr>
      <p:guideLst>
        <p:guide orient="horz" pos="2160"/>
        <p:guide pos="3840"/>
      </p:guideLst>
    </p:cSldViewPr>
  </p:slideViewPr>
  <p:outlineViewPr>
    <p:cViewPr>
      <p:scale>
        <a:sx n="33" d="100"/>
        <a:sy n="33" d="100"/>
      </p:scale>
      <p:origin x="0" y="-75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5DDDA-2D90-415D-8938-32F1F6F0A1A6}" type="datetimeFigureOut">
              <a:rPr lang="en-GB" smtClean="0"/>
              <a:t>24/03/2021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6E5527-E06B-4AEC-AECB-6341C165E16D}" type="slidenum">
              <a:rPr lang="en-GB" smtClean="0"/>
              <a:t>‹#›</a:t>
            </a:fld>
            <a:endParaRPr lang="en-GB"/>
          </a:p>
        </p:txBody>
      </p:sp>
    </p:spTree>
    <p:extLst>
      <p:ext uri="{BB962C8B-B14F-4D97-AF65-F5344CB8AC3E}">
        <p14:creationId xmlns:p14="http://schemas.microsoft.com/office/powerpoint/2010/main" val="2664400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present continuous</a:t>
            </a:r>
            <a:r>
              <a:rPr lang="en-GB" b="0" baseline="0" dirty="0"/>
              <a:t> with –</a:t>
            </a:r>
            <a:r>
              <a:rPr lang="en-GB" b="0" baseline="0" err="1"/>
              <a:t>ar</a:t>
            </a:r>
            <a:r>
              <a:rPr lang="en-GB" b="0" baseline="0"/>
              <a:t> verbs: estar </a:t>
            </a:r>
            <a:r>
              <a:rPr lang="en-GB" b="0" baseline="0" dirty="0"/>
              <a:t>+ present participle (1</a:t>
            </a:r>
            <a:r>
              <a:rPr lang="en-GB" b="0" baseline="30000" dirty="0"/>
              <a:t>st</a:t>
            </a:r>
            <a:r>
              <a:rPr lang="en-GB" b="0" baseline="0" dirty="0"/>
              <a:t>, 2</a:t>
            </a:r>
            <a:r>
              <a:rPr lang="en-GB" b="0" baseline="30000" dirty="0"/>
              <a:t>nd</a:t>
            </a:r>
            <a:r>
              <a:rPr lang="en-GB" b="0" baseline="0" dirty="0"/>
              <a:t> and 3</a:t>
            </a:r>
            <a:r>
              <a:rPr lang="en-GB" b="0" baseline="30000" dirty="0"/>
              <a:t>rd</a:t>
            </a:r>
            <a:r>
              <a:rPr lang="en-GB" b="0" baseline="0" dirty="0"/>
              <a:t> person singular forms of </a:t>
            </a:r>
            <a:r>
              <a:rPr lang="en-GB" b="0" baseline="0" dirty="0" err="1"/>
              <a:t>estar</a:t>
            </a:r>
            <a:r>
              <a:rPr lang="en-GB" b="0" baseline="0"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a:t>Consolidation of </a:t>
            </a:r>
            <a:r>
              <a:rPr lang="en-GB" b="0" baseline="0" dirty="0" err="1"/>
              <a:t>debo</a:t>
            </a:r>
            <a:r>
              <a:rPr lang="en-GB" b="0" baseline="0" dirty="0"/>
              <a:t> + infinitive</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baseline="0">
                <a:solidFill>
                  <a:prstClr val="white"/>
                </a:solidFill>
                <a:latin typeface="Calibri" panose="020F0502020204030204" pitchFamily="34" charset="0"/>
                <a:cs typeface="Calibri" panose="020F0502020204030204" pitchFamily="34" charset="0"/>
              </a:rPr>
              <a:t>Consolidation </a:t>
            </a:r>
            <a:r>
              <a:rPr lang="en-GB" sz="1200" b="0" i="0" baseline="0" dirty="0">
                <a:solidFill>
                  <a:prstClr val="white"/>
                </a:solidFill>
                <a:latin typeface="Calibri" panose="020F0502020204030204" pitchFamily="34" charset="0"/>
                <a:cs typeface="Calibri" panose="020F0502020204030204" pitchFamily="34" charset="0"/>
              </a:rPr>
              <a:t>of antepenultimate and penultimate </a:t>
            </a:r>
            <a:r>
              <a:rPr lang="en-GB" sz="1200" b="0" i="0" baseline="0">
                <a:solidFill>
                  <a:prstClr val="white"/>
                </a:solidFill>
                <a:latin typeface="Calibri" panose="020F0502020204030204" pitchFamily="34" charset="0"/>
                <a:cs typeface="Calibri" panose="020F0502020204030204" pitchFamily="34" charset="0"/>
              </a:rPr>
              <a:t>syllable stress and corresponding spelling rules</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8.3.2.4 (introduce)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grabar</a:t>
            </a:r>
            <a:r>
              <a:rPr lang="en-GB" sz="1200" kern="1200" dirty="0">
                <a:solidFill>
                  <a:schemeClr val="tx1"/>
                </a:solidFill>
                <a:effectLst/>
                <a:latin typeface="+mn-lt"/>
                <a:ea typeface="+mn-ea"/>
                <a:cs typeface="+mn-cs"/>
              </a:rPr>
              <a:t> [1560]; </a:t>
            </a:r>
            <a:r>
              <a:rPr lang="en-GB" sz="1200" kern="1200" dirty="0" err="1">
                <a:solidFill>
                  <a:schemeClr val="tx1"/>
                </a:solidFill>
                <a:effectLst/>
                <a:latin typeface="+mn-lt"/>
                <a:ea typeface="+mn-ea"/>
                <a:cs typeface="+mn-cs"/>
              </a:rPr>
              <a:t>tocar</a:t>
            </a:r>
            <a:r>
              <a:rPr lang="en-GB" sz="1200" kern="1200" dirty="0">
                <a:solidFill>
                  <a:schemeClr val="tx1"/>
                </a:solidFill>
                <a:effectLst/>
                <a:latin typeface="+mn-lt"/>
                <a:ea typeface="+mn-ea"/>
                <a:cs typeface="+mn-cs"/>
              </a:rPr>
              <a:t> [327]; </a:t>
            </a:r>
            <a:r>
              <a:rPr lang="en-GB" sz="1200" kern="1200" dirty="0" err="1">
                <a:solidFill>
                  <a:schemeClr val="tx1"/>
                </a:solidFill>
                <a:effectLst/>
                <a:latin typeface="+mn-lt"/>
                <a:ea typeface="+mn-ea"/>
                <a:cs typeface="+mn-cs"/>
              </a:rPr>
              <a:t>mostrar</a:t>
            </a:r>
            <a:r>
              <a:rPr lang="en-GB" sz="1200" kern="1200" dirty="0">
                <a:solidFill>
                  <a:schemeClr val="tx1"/>
                </a:solidFill>
                <a:effectLst/>
                <a:latin typeface="+mn-lt"/>
                <a:ea typeface="+mn-ea"/>
                <a:cs typeface="+mn-cs"/>
              </a:rPr>
              <a:t> [330]; </a:t>
            </a:r>
            <a:r>
              <a:rPr lang="en-GB" sz="1200" kern="1200" dirty="0" err="1">
                <a:solidFill>
                  <a:schemeClr val="tx1"/>
                </a:solidFill>
                <a:effectLst/>
                <a:latin typeface="+mn-lt"/>
                <a:ea typeface="+mn-ea"/>
                <a:cs typeface="+mn-cs"/>
              </a:rPr>
              <a:t>bajar</a:t>
            </a:r>
            <a:r>
              <a:rPr lang="en-GB" sz="1200" kern="1200" dirty="0">
                <a:solidFill>
                  <a:schemeClr val="tx1"/>
                </a:solidFill>
                <a:effectLst/>
                <a:latin typeface="+mn-lt"/>
                <a:ea typeface="+mn-ea"/>
                <a:cs typeface="+mn-cs"/>
              </a:rPr>
              <a:t> [484</a:t>
            </a:r>
            <a:r>
              <a:rPr lang="en-GB" sz="1200" kern="1200">
                <a:solidFill>
                  <a:schemeClr val="tx1"/>
                </a:solidFill>
                <a:effectLst/>
                <a:latin typeface="+mn-lt"/>
                <a:ea typeface="+mn-ea"/>
                <a:cs typeface="+mn-cs"/>
              </a:rPr>
              <a:t>]; levantar</a:t>
            </a:r>
            <a:r>
              <a:rPr lang="en-GB" sz="1200" kern="1200">
                <a:solidFill>
                  <a:schemeClr val="tx1"/>
                </a:solidFill>
                <a:effectLst/>
                <a:latin typeface="Century Gothic" panose="020B0502020202020204" pitchFamily="34" charset="0"/>
                <a:ea typeface="+mn-ea"/>
                <a:cs typeface="+mn-cs"/>
              </a:rPr>
              <a:t>² [354]; </a:t>
            </a:r>
            <a:r>
              <a:rPr lang="en-GB" sz="1200" kern="1200">
                <a:solidFill>
                  <a:schemeClr val="tx1"/>
                </a:solidFill>
                <a:effectLst/>
                <a:latin typeface="+mn-lt"/>
                <a:ea typeface="+mn-ea"/>
                <a:cs typeface="+mn-cs"/>
              </a:rPr>
              <a:t>pierna </a:t>
            </a:r>
            <a:r>
              <a:rPr lang="en-GB" sz="1200" kern="1200" dirty="0">
                <a:solidFill>
                  <a:schemeClr val="tx1"/>
                </a:solidFill>
                <a:effectLst/>
                <a:latin typeface="+mn-lt"/>
                <a:ea typeface="+mn-ea"/>
                <a:cs typeface="+mn-cs"/>
              </a:rPr>
              <a:t>[776]; </a:t>
            </a:r>
            <a:r>
              <a:rPr lang="en-GB" sz="1200" kern="1200" dirty="0" err="1">
                <a:solidFill>
                  <a:schemeClr val="tx1"/>
                </a:solidFill>
                <a:effectLst/>
                <a:latin typeface="+mn-lt"/>
                <a:ea typeface="+mn-ea"/>
                <a:cs typeface="+mn-cs"/>
              </a:rPr>
              <a:t>saltar</a:t>
            </a:r>
            <a:r>
              <a:rPr lang="en-GB" sz="1200" kern="1200" dirty="0">
                <a:solidFill>
                  <a:schemeClr val="tx1"/>
                </a:solidFill>
                <a:effectLst/>
                <a:latin typeface="+mn-lt"/>
                <a:ea typeface="+mn-ea"/>
                <a:cs typeface="+mn-cs"/>
              </a:rPr>
              <a:t> [1160]; </a:t>
            </a:r>
            <a:r>
              <a:rPr lang="en-GB" sz="1200" kern="1200" dirty="0" err="1">
                <a:solidFill>
                  <a:schemeClr val="tx1"/>
                </a:solidFill>
                <a:effectLst/>
                <a:latin typeface="+mn-lt"/>
                <a:ea typeface="+mn-ea"/>
                <a:cs typeface="+mn-cs"/>
              </a:rPr>
              <a:t>brazo</a:t>
            </a:r>
            <a:r>
              <a:rPr lang="en-GB" sz="1200" kern="1200" dirty="0">
                <a:solidFill>
                  <a:schemeClr val="tx1"/>
                </a:solidFill>
                <a:effectLst/>
                <a:latin typeface="+mn-lt"/>
                <a:ea typeface="+mn-ea"/>
                <a:cs typeface="+mn-cs"/>
              </a:rPr>
              <a:t> [470]; </a:t>
            </a:r>
            <a:r>
              <a:rPr lang="en-GB" sz="1200" kern="1200" dirty="0" err="1">
                <a:solidFill>
                  <a:schemeClr val="tx1"/>
                </a:solidFill>
                <a:effectLst/>
                <a:latin typeface="+mn-lt"/>
                <a:ea typeface="+mn-ea"/>
                <a:cs typeface="+mn-cs"/>
              </a:rPr>
              <a:t>mano</a:t>
            </a:r>
            <a:r>
              <a:rPr lang="en-GB" sz="1200" kern="1200" dirty="0">
                <a:solidFill>
                  <a:schemeClr val="tx1"/>
                </a:solidFill>
                <a:effectLst/>
                <a:latin typeface="+mn-lt"/>
                <a:ea typeface="+mn-ea"/>
                <a:cs typeface="+mn-cs"/>
              </a:rPr>
              <a:t> [135</a:t>
            </a:r>
            <a:r>
              <a:rPr lang="en-GB" sz="1200" kern="1200">
                <a:solidFill>
                  <a:schemeClr val="tx1"/>
                </a:solidFill>
                <a:effectLst/>
                <a:latin typeface="+mn-lt"/>
                <a:ea typeface="+mn-ea"/>
                <a:cs typeface="+mn-cs"/>
              </a:rPr>
              <a:t>]; alguien [341]; ahora </a:t>
            </a:r>
            <a:r>
              <a:rPr lang="en-GB" sz="1200" kern="1200" dirty="0" err="1">
                <a:solidFill>
                  <a:schemeClr val="tx1"/>
                </a:solidFill>
                <a:effectLst/>
                <a:latin typeface="+mn-lt"/>
                <a:ea typeface="+mn-ea"/>
                <a:cs typeface="+mn-cs"/>
              </a:rPr>
              <a:t>mismo</a:t>
            </a:r>
            <a:r>
              <a:rPr lang="en-GB" sz="1200" kern="1200" dirty="0">
                <a:solidFill>
                  <a:schemeClr val="tx1"/>
                </a:solidFill>
                <a:effectLst/>
                <a:latin typeface="+mn-lt"/>
                <a:ea typeface="+mn-ea"/>
                <a:cs typeface="+mn-cs"/>
              </a:rPr>
              <a:t> [81]</a:t>
            </a:r>
            <a:r>
              <a:rPr lang="en-GB" dirty="0">
                <a:effectLst/>
              </a:rPr>
              <a:t> </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8.3.1.4 (revisit) </a:t>
            </a:r>
            <a:r>
              <a:rPr lang="en-GB" sz="1200" kern="1200" dirty="0" err="1">
                <a:solidFill>
                  <a:schemeClr val="tx1"/>
                </a:solidFill>
                <a:effectLst/>
                <a:latin typeface="+mn-lt"/>
                <a:ea typeface="+mn-ea"/>
                <a:cs typeface="+mn-cs"/>
              </a:rPr>
              <a:t>parecer</a:t>
            </a:r>
            <a:r>
              <a:rPr lang="en-GB" sz="1200" kern="1200" dirty="0">
                <a:solidFill>
                  <a:schemeClr val="tx1"/>
                </a:solidFill>
                <a:effectLst/>
                <a:latin typeface="+mn-lt"/>
                <a:ea typeface="+mn-ea"/>
                <a:cs typeface="+mn-cs"/>
              </a:rPr>
              <a:t> [89]; </a:t>
            </a:r>
            <a:r>
              <a:rPr lang="en-GB" sz="1200" kern="1200" dirty="0" err="1">
                <a:solidFill>
                  <a:schemeClr val="tx1"/>
                </a:solidFill>
                <a:effectLst/>
                <a:latin typeface="+mn-lt"/>
                <a:ea typeface="+mn-ea"/>
                <a:cs typeface="+mn-cs"/>
              </a:rPr>
              <a:t>guardar</a:t>
            </a:r>
            <a:r>
              <a:rPr lang="en-GB" sz="1200" kern="1200" dirty="0">
                <a:solidFill>
                  <a:schemeClr val="tx1"/>
                </a:solidFill>
                <a:effectLst/>
                <a:latin typeface="+mn-lt"/>
                <a:ea typeface="+mn-ea"/>
                <a:cs typeface="+mn-cs"/>
              </a:rPr>
              <a:t> [687]; </a:t>
            </a:r>
            <a:r>
              <a:rPr lang="en-GB" sz="1200" kern="1200" dirty="0" err="1">
                <a:solidFill>
                  <a:schemeClr val="tx1"/>
                </a:solidFill>
                <a:effectLst/>
                <a:latin typeface="+mn-lt"/>
                <a:ea typeface="+mn-ea"/>
                <a:cs typeface="+mn-cs"/>
              </a:rPr>
              <a:t>marca</a:t>
            </a:r>
            <a:r>
              <a:rPr lang="en-GB" sz="1200" kern="1200" dirty="0">
                <a:solidFill>
                  <a:schemeClr val="tx1"/>
                </a:solidFill>
                <a:effectLst/>
                <a:latin typeface="+mn-lt"/>
                <a:ea typeface="+mn-ea"/>
                <a:cs typeface="+mn-cs"/>
              </a:rPr>
              <a:t> [1276]; </a:t>
            </a:r>
            <a:r>
              <a:rPr lang="en-GB" sz="1200" kern="1200" dirty="0" err="1">
                <a:solidFill>
                  <a:schemeClr val="tx1"/>
                </a:solidFill>
                <a:effectLst/>
                <a:latin typeface="+mn-lt"/>
                <a:ea typeface="+mn-ea"/>
                <a:cs typeface="+mn-cs"/>
              </a:rPr>
              <a:t>falda</a:t>
            </a:r>
            <a:r>
              <a:rPr lang="en-GB" sz="1200" kern="1200" dirty="0">
                <a:solidFill>
                  <a:schemeClr val="tx1"/>
                </a:solidFill>
                <a:effectLst/>
                <a:latin typeface="+mn-lt"/>
                <a:ea typeface="+mn-ea"/>
                <a:cs typeface="+mn-cs"/>
              </a:rPr>
              <a:t> [2743]; </a:t>
            </a:r>
            <a:r>
              <a:rPr lang="en-GB" sz="1200" kern="1200" dirty="0" err="1">
                <a:solidFill>
                  <a:schemeClr val="tx1"/>
                </a:solidFill>
                <a:effectLst/>
                <a:latin typeface="+mn-lt"/>
                <a:ea typeface="+mn-ea"/>
                <a:cs typeface="+mn-cs"/>
              </a:rPr>
              <a:t>mitad</a:t>
            </a:r>
            <a:r>
              <a:rPr lang="en-GB" sz="1200" kern="1200" dirty="0">
                <a:solidFill>
                  <a:schemeClr val="tx1"/>
                </a:solidFill>
                <a:effectLst/>
                <a:latin typeface="+mn-lt"/>
                <a:ea typeface="+mn-ea"/>
                <a:cs typeface="+mn-cs"/>
              </a:rPr>
              <a:t> [834]; </a:t>
            </a:r>
            <a:r>
              <a:rPr lang="en-GB" sz="1200" kern="1200" dirty="0" err="1">
                <a:solidFill>
                  <a:schemeClr val="tx1"/>
                </a:solidFill>
                <a:effectLst/>
                <a:latin typeface="+mn-lt"/>
                <a:ea typeface="+mn-ea"/>
                <a:cs typeface="+mn-cs"/>
              </a:rPr>
              <a:t>precio</a:t>
            </a:r>
            <a:r>
              <a:rPr lang="en-GB" sz="1200" kern="1200" dirty="0">
                <a:solidFill>
                  <a:schemeClr val="tx1"/>
                </a:solidFill>
                <a:effectLst/>
                <a:latin typeface="+mn-lt"/>
                <a:ea typeface="+mn-ea"/>
                <a:cs typeface="+mn-cs"/>
              </a:rPr>
              <a:t> [557]; </a:t>
            </a:r>
            <a:r>
              <a:rPr lang="en-GB" sz="1200" kern="1200" dirty="0" err="1">
                <a:solidFill>
                  <a:schemeClr val="tx1"/>
                </a:solidFill>
                <a:effectLst/>
                <a:latin typeface="+mn-lt"/>
                <a:ea typeface="+mn-ea"/>
                <a:cs typeface="+mn-cs"/>
              </a:rPr>
              <a:t>tipo</a:t>
            </a:r>
            <a:r>
              <a:rPr lang="en-GB" sz="1200" kern="1200" dirty="0">
                <a:solidFill>
                  <a:schemeClr val="tx1"/>
                </a:solidFill>
                <a:effectLst/>
                <a:latin typeface="+mn-lt"/>
                <a:ea typeface="+mn-ea"/>
                <a:cs typeface="+mn-cs"/>
              </a:rPr>
              <a:t> [168]; euro [2435</a:t>
            </a:r>
            <a:r>
              <a:rPr lang="en-GB" sz="1200" kern="1200">
                <a:solidFill>
                  <a:schemeClr val="tx1"/>
                </a:solidFill>
                <a:effectLst/>
                <a:latin typeface="+mn-lt"/>
                <a:ea typeface="+mn-ea"/>
                <a:cs typeface="+mn-cs"/>
              </a:rPr>
              <a:t>]; ligero </a:t>
            </a:r>
            <a:r>
              <a:rPr lang="en-GB" sz="1200" kern="1200" dirty="0">
                <a:solidFill>
                  <a:schemeClr val="tx1"/>
                </a:solidFill>
                <a:effectLst/>
                <a:latin typeface="+mn-lt"/>
                <a:ea typeface="+mn-ea"/>
                <a:cs typeface="+mn-cs"/>
              </a:rPr>
              <a:t>[1930]; </a:t>
            </a:r>
            <a:r>
              <a:rPr lang="en-GB" sz="1200" kern="1200" dirty="0" err="1">
                <a:solidFill>
                  <a:schemeClr val="tx1"/>
                </a:solidFill>
                <a:effectLst/>
                <a:latin typeface="+mn-lt"/>
                <a:ea typeface="+mn-ea"/>
                <a:cs typeface="+mn-cs"/>
              </a:rPr>
              <a:t>práctico</a:t>
            </a:r>
            <a:r>
              <a:rPr lang="en-GB" sz="1200" kern="1200" dirty="0">
                <a:solidFill>
                  <a:schemeClr val="tx1"/>
                </a:solidFill>
                <a:effectLst/>
                <a:latin typeface="+mn-lt"/>
                <a:ea typeface="+mn-ea"/>
                <a:cs typeface="+mn-cs"/>
              </a:rPr>
              <a:t> [2141]; </a:t>
            </a:r>
            <a:r>
              <a:rPr lang="en-GB" sz="1200" kern="1200" dirty="0" err="1">
                <a:solidFill>
                  <a:schemeClr val="tx1"/>
                </a:solidFill>
                <a:effectLst/>
                <a:latin typeface="+mn-lt"/>
                <a:ea typeface="+mn-ea"/>
                <a:cs typeface="+mn-cs"/>
              </a:rPr>
              <a:t>este</a:t>
            </a:r>
            <a:r>
              <a:rPr lang="en-GB" sz="1200" kern="1200" dirty="0">
                <a:solidFill>
                  <a:schemeClr val="tx1"/>
                </a:solidFill>
                <a:effectLst/>
                <a:latin typeface="+mn-lt"/>
                <a:ea typeface="+mn-ea"/>
                <a:cs typeface="+mn-cs"/>
              </a:rPr>
              <a:t> [24]</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8.2.2.5 </a:t>
            </a:r>
            <a:r>
              <a:rPr lang="en-GB" sz="1200" b="1" i="0" u="none" strike="noStrike" kern="1200" cap="none" dirty="0">
                <a:solidFill>
                  <a:schemeClr val="tx1"/>
                </a:solidFill>
                <a:effectLst/>
                <a:latin typeface="+mn-lt"/>
                <a:ea typeface="Calibri"/>
                <a:cs typeface="Calibri"/>
                <a:sym typeface="Calibri"/>
              </a:rPr>
              <a:t>(revisit) </a:t>
            </a:r>
            <a:r>
              <a:rPr lang="en-GB" sz="1200" kern="1200" dirty="0" err="1">
                <a:solidFill>
                  <a:schemeClr val="tx1"/>
                </a:solidFill>
                <a:effectLst/>
                <a:latin typeface="+mn-lt"/>
                <a:ea typeface="+mn-ea"/>
                <a:cs typeface="+mn-cs"/>
              </a:rPr>
              <a:t>llorar</a:t>
            </a:r>
            <a:r>
              <a:rPr lang="en-GB" sz="1200" kern="1200" dirty="0">
                <a:solidFill>
                  <a:schemeClr val="tx1"/>
                </a:solidFill>
                <a:effectLst/>
                <a:latin typeface="+mn-lt"/>
                <a:ea typeface="+mn-ea"/>
                <a:cs typeface="+mn-cs"/>
              </a:rPr>
              <a:t> [630]; </a:t>
            </a:r>
            <a:r>
              <a:rPr lang="en-GB" sz="1200" kern="1200" dirty="0" err="1">
                <a:solidFill>
                  <a:schemeClr val="tx1"/>
                </a:solidFill>
                <a:effectLst/>
                <a:latin typeface="+mn-lt"/>
                <a:ea typeface="+mn-ea"/>
                <a:cs typeface="+mn-cs"/>
              </a:rPr>
              <a:t>esperar</a:t>
            </a:r>
            <a:r>
              <a:rPr lang="en-GB" sz="1200" kern="1200" dirty="0">
                <a:solidFill>
                  <a:schemeClr val="tx1"/>
                </a:solidFill>
                <a:effectLst/>
                <a:latin typeface="+mn-lt"/>
                <a:ea typeface="+mn-ea"/>
                <a:cs typeface="+mn-cs"/>
              </a:rPr>
              <a:t> [157]; </a:t>
            </a:r>
            <a:r>
              <a:rPr lang="en-GB" sz="1200" kern="1200" dirty="0" err="1">
                <a:solidFill>
                  <a:schemeClr val="tx1"/>
                </a:solidFill>
                <a:effectLst/>
                <a:latin typeface="+mn-lt"/>
                <a:ea typeface="+mn-ea"/>
                <a:cs typeface="+mn-cs"/>
              </a:rPr>
              <a:t>volver</a:t>
            </a:r>
            <a:r>
              <a:rPr lang="en-GB" sz="1200" kern="1200" dirty="0">
                <a:solidFill>
                  <a:schemeClr val="tx1"/>
                </a:solidFill>
                <a:effectLst/>
                <a:latin typeface="+mn-lt"/>
                <a:ea typeface="+mn-ea"/>
                <a:cs typeface="+mn-cs"/>
              </a:rPr>
              <a:t> [112]; </a:t>
            </a:r>
            <a:r>
              <a:rPr lang="en-GB" sz="1200" kern="1200" dirty="0" err="1">
                <a:solidFill>
                  <a:schemeClr val="tx1"/>
                </a:solidFill>
                <a:effectLst/>
                <a:latin typeface="+mn-lt"/>
                <a:ea typeface="+mn-ea"/>
                <a:cs typeface="+mn-cs"/>
              </a:rPr>
              <a:t>encontrar</a:t>
            </a:r>
            <a:r>
              <a:rPr lang="en-GB" sz="1200" kern="1200" dirty="0">
                <a:solidFill>
                  <a:schemeClr val="tx1"/>
                </a:solidFill>
                <a:effectLst/>
                <a:latin typeface="+mn-lt"/>
                <a:ea typeface="+mn-ea"/>
                <a:cs typeface="+mn-cs"/>
              </a:rPr>
              <a:t> [102]; </a:t>
            </a:r>
            <a:r>
              <a:rPr lang="en-GB" sz="1200" kern="1200" dirty="0" err="1">
                <a:solidFill>
                  <a:schemeClr val="tx1"/>
                </a:solidFill>
                <a:effectLst/>
                <a:latin typeface="+mn-lt"/>
                <a:ea typeface="+mn-ea"/>
                <a:cs typeface="+mn-cs"/>
              </a:rPr>
              <a:t>gritar</a:t>
            </a:r>
            <a:r>
              <a:rPr lang="en-GB" sz="1200" kern="1200" dirty="0">
                <a:solidFill>
                  <a:schemeClr val="tx1"/>
                </a:solidFill>
                <a:effectLst/>
                <a:latin typeface="+mn-lt"/>
                <a:ea typeface="+mn-ea"/>
                <a:cs typeface="+mn-cs"/>
              </a:rPr>
              <a:t> [691]; querer² [58]; </a:t>
            </a:r>
            <a:r>
              <a:rPr lang="en-GB" sz="1200" kern="1200" dirty="0" err="1">
                <a:solidFill>
                  <a:schemeClr val="tx1"/>
                </a:solidFill>
                <a:effectLst/>
                <a:latin typeface="+mn-lt"/>
                <a:ea typeface="+mn-ea"/>
                <a:cs typeface="+mn-cs"/>
              </a:rPr>
              <a:t>historia</a:t>
            </a:r>
            <a:r>
              <a:rPr lang="en-GB" sz="1200" kern="1200" dirty="0">
                <a:solidFill>
                  <a:schemeClr val="tx1"/>
                </a:solidFill>
                <a:effectLst/>
                <a:latin typeface="+mn-lt"/>
                <a:ea typeface="+mn-ea"/>
                <a:cs typeface="+mn-cs"/>
              </a:rPr>
              <a:t> [186]; </a:t>
            </a:r>
            <a:r>
              <a:rPr lang="en-GB" sz="1200" kern="1200" dirty="0" err="1">
                <a:solidFill>
                  <a:schemeClr val="tx1"/>
                </a:solidFill>
                <a:effectLst/>
                <a:latin typeface="+mn-lt"/>
                <a:ea typeface="+mn-ea"/>
                <a:cs typeface="+mn-cs"/>
              </a:rPr>
              <a:t>mes</a:t>
            </a:r>
            <a:r>
              <a:rPr lang="en-GB" sz="1200" kern="1200" dirty="0">
                <a:solidFill>
                  <a:schemeClr val="tx1"/>
                </a:solidFill>
                <a:effectLst/>
                <a:latin typeface="+mn-lt"/>
                <a:ea typeface="+mn-ea"/>
                <a:cs typeface="+mn-cs"/>
              </a:rPr>
              <a:t> [288]; </a:t>
            </a:r>
            <a:r>
              <a:rPr lang="en-GB" sz="1200" kern="1200" dirty="0" err="1">
                <a:solidFill>
                  <a:schemeClr val="tx1"/>
                </a:solidFill>
                <a:effectLst/>
                <a:latin typeface="+mn-lt"/>
                <a:ea typeface="+mn-ea"/>
                <a:cs typeface="+mn-cs"/>
              </a:rPr>
              <a:t>papá</a:t>
            </a:r>
            <a:r>
              <a:rPr lang="en-GB" sz="1200" kern="1200" dirty="0">
                <a:solidFill>
                  <a:schemeClr val="tx1"/>
                </a:solidFill>
                <a:effectLst/>
                <a:latin typeface="+mn-lt"/>
                <a:ea typeface="+mn-ea"/>
                <a:cs typeface="+mn-cs"/>
              </a:rPr>
              <a:t> [865]; </a:t>
            </a:r>
            <a:r>
              <a:rPr lang="en-GB" sz="1200" kern="1200" dirty="0" err="1">
                <a:solidFill>
                  <a:schemeClr val="tx1"/>
                </a:solidFill>
                <a:effectLst/>
                <a:latin typeface="+mn-lt"/>
                <a:ea typeface="+mn-ea"/>
                <a:cs typeface="+mn-cs"/>
              </a:rPr>
              <a:t>mamá</a:t>
            </a:r>
            <a:r>
              <a:rPr lang="en-GB" sz="1200" kern="1200" dirty="0">
                <a:solidFill>
                  <a:schemeClr val="tx1"/>
                </a:solidFill>
                <a:effectLst/>
                <a:latin typeface="+mn-lt"/>
                <a:ea typeface="+mn-ea"/>
                <a:cs typeface="+mn-cs"/>
              </a:rPr>
              <a:t> [675]; </a:t>
            </a:r>
            <a:r>
              <a:rPr lang="en-GB" sz="1200" kern="1200" dirty="0" err="1">
                <a:solidFill>
                  <a:schemeClr val="tx1"/>
                </a:solidFill>
                <a:effectLst/>
                <a:latin typeface="+mn-lt"/>
                <a:ea typeface="+mn-ea"/>
                <a:cs typeface="+mn-cs"/>
              </a:rPr>
              <a:t>frío</a:t>
            </a:r>
            <a:r>
              <a:rPr lang="en-GB" sz="1200" kern="1200" dirty="0">
                <a:solidFill>
                  <a:schemeClr val="tx1"/>
                </a:solidFill>
                <a:effectLst/>
                <a:latin typeface="+mn-lt"/>
                <a:ea typeface="+mn-ea"/>
                <a:cs typeface="+mn-cs"/>
              </a:rPr>
              <a:t> [1020]</a:t>
            </a:r>
            <a:r>
              <a:rPr lang="en-GB" dirty="0">
                <a:effectLst/>
              </a:rPr>
              <a:t> </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a:t>
            </a:fld>
            <a:endParaRPr lang="en-GB">
              <a:solidFill>
                <a:prstClr val="black"/>
              </a:solidFill>
              <a:latin typeface="Calibri"/>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a:t>
            </a:r>
            <a:r>
              <a:rPr lang="en-US" b="1"/>
              <a:t>: </a:t>
            </a:r>
            <a:r>
              <a:rPr lang="en-US" b="0"/>
              <a:t>to</a:t>
            </a:r>
            <a:r>
              <a:rPr lang="en-US" b="1"/>
              <a:t> </a:t>
            </a:r>
            <a:r>
              <a:rPr lang="en-US" b="0"/>
              <a:t>recap</a:t>
            </a:r>
            <a:r>
              <a:rPr lang="en-US" b="0" baseline="0"/>
              <a:t> singular </a:t>
            </a:r>
            <a:r>
              <a:rPr lang="en-US" b="0" baseline="0" dirty="0"/>
              <a:t>forms of the verb ‘</a:t>
            </a:r>
            <a:r>
              <a:rPr lang="en-US" b="0" baseline="0" err="1"/>
              <a:t>estar</a:t>
            </a:r>
            <a:r>
              <a:rPr lang="en-US" b="0" baseline="0"/>
              <a:t>’.</a:t>
            </a:r>
            <a:endParaRPr lang="en-US" b="1" dirty="0"/>
          </a:p>
          <a:p>
            <a:endParaRPr lang="en-US" b="1" dirty="0"/>
          </a:p>
          <a:p>
            <a:r>
              <a:rPr lang="en-US" b="1" dirty="0"/>
              <a:t>Procedure:</a:t>
            </a:r>
          </a:p>
          <a:p>
            <a:r>
              <a:rPr lang="en-US" b="0" dirty="0"/>
              <a:t>1. Teachers click to go through</a:t>
            </a:r>
            <a:r>
              <a:rPr lang="en-US" b="0" baseline="0" dirty="0"/>
              <a:t> the slide. Gaps are left with the animations to allow teachers to elicit answers from students</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a:t>
            </a:r>
            <a:r>
              <a:rPr lang="en-US" b="0" baseline="0" dirty="0"/>
              <a:t> minutes</a:t>
            </a:r>
            <a:endParaRPr lang="en-US" b="1" dirty="0"/>
          </a:p>
          <a:p>
            <a:endParaRPr lang="en-US" b="1" dirty="0"/>
          </a:p>
          <a:p>
            <a:r>
              <a:rPr lang="en-US" b="1" dirty="0"/>
              <a:t>Aim: </a:t>
            </a:r>
            <a:r>
              <a:rPr lang="en-US" b="0" dirty="0"/>
              <a:t>to</a:t>
            </a:r>
            <a:r>
              <a:rPr lang="en-US" b="0" baseline="0" dirty="0"/>
              <a:t> introduce the meaning, use and formation of the present continuous tense with –</a:t>
            </a:r>
            <a:r>
              <a:rPr lang="en-US" b="0" baseline="0" err="1"/>
              <a:t>ar</a:t>
            </a:r>
            <a:r>
              <a:rPr lang="en-US" b="0" baseline="0"/>
              <a:t> verbs.</a:t>
            </a:r>
            <a:endParaRPr lang="en-US" b="1" dirty="0"/>
          </a:p>
          <a:p>
            <a:endParaRPr lang="en-US" b="1" dirty="0"/>
          </a:p>
          <a:p>
            <a:r>
              <a:rPr lang="en-US" b="1" dirty="0"/>
              <a:t>Procedure:</a:t>
            </a:r>
          </a:p>
          <a:p>
            <a:pPr marL="228600" indent="-228600">
              <a:buAutoNum type="arabicPeriod"/>
            </a:pPr>
            <a:r>
              <a:rPr lang="en-US" b="0" dirty="0"/>
              <a:t>We begin with a short recap of the dual meaning of the present tense.</a:t>
            </a:r>
            <a:r>
              <a:rPr lang="en-US" b="0" baseline="0" dirty="0"/>
              <a:t> There are gap animations to allow teachers to elicit answers from students.</a:t>
            </a:r>
          </a:p>
          <a:p>
            <a:pPr marL="228600" indent="-228600">
              <a:buAutoNum type="arabicPeriod"/>
            </a:pPr>
            <a:r>
              <a:rPr lang="en-US" b="0" baseline="0" dirty="0"/>
              <a:t>Teachers click through to explain the meaning and formation of the present continuous tense. Teachers click to show examples of three verbs from this week’s vocabulary set. The first two examples are from Spanish to English, and the third is from English to Spanish.</a:t>
            </a:r>
          </a:p>
          <a:p>
            <a:pPr marL="228600" indent="-228600">
              <a:buAutoNum type="arabicPeriod"/>
            </a:pPr>
            <a:r>
              <a:rPr lang="en-US" b="0" baseline="0" dirty="0"/>
              <a:t>A callout appears to explain the meaning of the present participle with examples. The first two are Spanish to English and the third is from English to Spanish</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a:t>
            </a:r>
            <a:r>
              <a:rPr lang="en-US" b="1"/>
              <a:t>: </a:t>
            </a:r>
            <a:r>
              <a:rPr lang="en-US" b="0"/>
              <a:t>to recap </a:t>
            </a:r>
            <a:r>
              <a:rPr lang="en-US" b="0" dirty="0"/>
              <a:t>the use of </a:t>
            </a:r>
            <a:r>
              <a:rPr lang="en-US" b="0" dirty="0" err="1"/>
              <a:t>deber</a:t>
            </a:r>
            <a:r>
              <a:rPr lang="en-US" b="0" dirty="0"/>
              <a:t> as a modal verb before</a:t>
            </a:r>
            <a:r>
              <a:rPr lang="en-US" b="0" baseline="0" dirty="0"/>
              <a:t> </a:t>
            </a:r>
            <a:r>
              <a:rPr lang="en-US" b="0" baseline="0"/>
              <a:t>an infinitive, in comparison with estar </a:t>
            </a:r>
            <a:r>
              <a:rPr lang="en-US" b="0" baseline="0" dirty="0"/>
              <a:t>+ present participle. These two verb constructions will be the focus of the next </a:t>
            </a:r>
            <a:r>
              <a:rPr lang="en-US" b="0" baseline="0"/>
              <a:t>few activities.</a:t>
            </a:r>
            <a:endParaRPr lang="en-US" b="0" dirty="0"/>
          </a:p>
          <a:p>
            <a:endParaRPr lang="en-US" b="1" dirty="0"/>
          </a:p>
          <a:p>
            <a:r>
              <a:rPr lang="en-US" b="1" dirty="0"/>
              <a:t>Procedure:</a:t>
            </a:r>
          </a:p>
          <a:p>
            <a:pPr marL="228600" indent="-228600">
              <a:buAutoNum type="arabicPeriod"/>
            </a:pPr>
            <a:r>
              <a:rPr lang="en-US" b="0" dirty="0"/>
              <a:t>Teachers click to go through the slide with explanations and examples.</a:t>
            </a:r>
          </a:p>
          <a:p>
            <a:pPr marL="0" indent="0">
              <a:buNone/>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a:t>
            </a:r>
            <a:r>
              <a:rPr lang="en-US" b="1"/>
              <a:t>: </a:t>
            </a:r>
            <a:r>
              <a:rPr lang="en-US" b="0"/>
              <a:t>reading activity </a:t>
            </a:r>
            <a:r>
              <a:rPr lang="en-US" b="0" baseline="0"/>
              <a:t>to practise understanding deber (its use with an infinitive) and estar (its use with a present participle to express ongoing meaning); to understand the vocabulary in the sentences.</a:t>
            </a:r>
          </a:p>
          <a:p>
            <a:endParaRPr lang="en-US" b="1" dirty="0"/>
          </a:p>
          <a:p>
            <a:r>
              <a:rPr lang="en-US" b="1" dirty="0"/>
              <a:t>Procedure:</a:t>
            </a:r>
          </a:p>
          <a:p>
            <a:pPr marL="228600" indent="-228600">
              <a:buAutoNum type="arabicPeriod"/>
            </a:pPr>
            <a:r>
              <a:rPr lang="en-US" b="0"/>
              <a:t>Students copy</a:t>
            </a:r>
            <a:r>
              <a:rPr lang="en-US" b="0" baseline="0"/>
              <a:t> the table into their book. They will need space to write two words in the first column (no need to write the full sentence) and then to write notes for the final two columns.</a:t>
            </a:r>
          </a:p>
          <a:p>
            <a:pPr marL="228600" indent="-228600">
              <a:buAutoNum type="arabicPeriod"/>
            </a:pPr>
            <a:r>
              <a:rPr lang="en-US" b="0"/>
              <a:t>Students </a:t>
            </a:r>
            <a:r>
              <a:rPr lang="en-US" b="0" dirty="0"/>
              <a:t>read the sentences and</a:t>
            </a:r>
            <a:r>
              <a:rPr lang="en-US" b="0" baseline="0" dirty="0"/>
              <a:t> </a:t>
            </a:r>
            <a:r>
              <a:rPr lang="en-US" b="0" baseline="0"/>
              <a:t>decide which verb form is correct in each instance, then take notes in English about what Ana must do and what she is actually doing.</a:t>
            </a:r>
            <a:endParaRPr lang="en-US" b="0" dirty="0"/>
          </a:p>
          <a:p>
            <a:pPr marL="228600" indent="-228600">
              <a:buAutoNum type="arabicPeriod"/>
            </a:pPr>
            <a:r>
              <a:rPr lang="en-US" b="0"/>
              <a:t>Click </a:t>
            </a:r>
            <a:r>
              <a:rPr lang="en-US" b="0" dirty="0"/>
              <a:t>to show the answers by</a:t>
            </a:r>
            <a:r>
              <a:rPr lang="en-US" b="0" baseline="0" dirty="0"/>
              <a:t> question.</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raise awareness of the cross-linguistic difference between English and Spanish in how to talk about body parts.</a:t>
            </a:r>
            <a:endParaRPr lang="en-US" b="1" dirty="0"/>
          </a:p>
          <a:p>
            <a:endParaRPr lang="en-US" b="1" dirty="0"/>
          </a:p>
          <a:p>
            <a:r>
              <a:rPr lang="en-US" b="1" dirty="0"/>
              <a:t>Procedure:</a:t>
            </a:r>
          </a:p>
          <a:p>
            <a:r>
              <a:rPr lang="en-US" b="0" dirty="0"/>
              <a:t>1. Click to reveal each part of the explanation.</a:t>
            </a:r>
          </a:p>
          <a:p>
            <a:endParaRPr lang="en-US" b="0" dirty="0"/>
          </a:p>
          <a:p>
            <a:r>
              <a:rPr lang="en-US" b="1" dirty="0"/>
              <a:t>Note: </a:t>
            </a:r>
            <a:r>
              <a:rPr lang="en-US" b="0" dirty="0"/>
              <a:t>sometimes Spanish also</a:t>
            </a:r>
            <a:r>
              <a:rPr lang="en-US" b="0" baseline="0" dirty="0"/>
              <a:t> requires a reflexive pronoun (e.g. me </a:t>
            </a:r>
            <a:r>
              <a:rPr lang="en-US" b="0" baseline="0" dirty="0" err="1"/>
              <a:t>estoy</a:t>
            </a:r>
            <a:r>
              <a:rPr lang="en-US" b="0" baseline="0" dirty="0"/>
              <a:t> </a:t>
            </a:r>
            <a:r>
              <a:rPr lang="en-US" b="0" baseline="0" dirty="0" err="1"/>
              <a:t>tocando</a:t>
            </a:r>
            <a:r>
              <a:rPr lang="en-US" b="0" baseline="0" dirty="0"/>
              <a:t> el pie) when an action is self-reflexive. However, this adds an additional layer of complexity, given the fact that English doesn’t use reflexive pronouns in this way, and so we avoid contexts where this is required until later.</a:t>
            </a:r>
            <a:endParaRPr lang="en-US" b="0" dirty="0"/>
          </a:p>
          <a:p>
            <a:endParaRPr lang="en-GB" dirty="0"/>
          </a:p>
          <a:p>
            <a:endParaRPr lang="en-GB" dirty="0"/>
          </a:p>
        </p:txBody>
      </p:sp>
      <p:sp>
        <p:nvSpPr>
          <p:cNvPr id="4" name="Slide Number Placeholder 3"/>
          <p:cNvSpPr>
            <a:spLocks noGrp="1"/>
          </p:cNvSpPr>
          <p:nvPr>
            <p:ph type="sldNum" sz="quarter" idx="10"/>
          </p:nvPr>
        </p:nvSpPr>
        <p:spPr/>
        <p:txBody>
          <a:bodyPr/>
          <a:lstStyle/>
          <a:p>
            <a:fld id="{976E5527-E06B-4AEC-AECB-6341C165E16D}" type="slidenum">
              <a:rPr lang="en-GB" smtClean="0"/>
              <a:t>14</a:t>
            </a:fld>
            <a:endParaRPr lang="en-GB"/>
          </a:p>
        </p:txBody>
      </p:sp>
    </p:spTree>
    <p:extLst>
      <p:ext uri="{BB962C8B-B14F-4D97-AF65-F5344CB8AC3E}">
        <p14:creationId xmlns:p14="http://schemas.microsoft.com/office/powerpoint/2010/main" val="1576864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a:t>listening activity to practise </a:t>
            </a:r>
            <a:r>
              <a:rPr lang="en-US" b="0" dirty="0"/>
              <a:t>distinguishing</a:t>
            </a:r>
            <a:r>
              <a:rPr lang="en-US" b="0" baseline="0" dirty="0"/>
              <a:t> </a:t>
            </a:r>
            <a:r>
              <a:rPr lang="en-US" b="0" baseline="0"/>
              <a:t>between the meanings of the 2</a:t>
            </a:r>
            <a:r>
              <a:rPr lang="en-US" b="0" baseline="30000"/>
              <a:t>nd</a:t>
            </a:r>
            <a:r>
              <a:rPr lang="en-US" b="0" baseline="0"/>
              <a:t> </a:t>
            </a:r>
            <a:r>
              <a:rPr lang="en-US" b="0" baseline="0" dirty="0"/>
              <a:t>person singular and 3</a:t>
            </a:r>
            <a:r>
              <a:rPr lang="en-US" b="0" baseline="30000" dirty="0"/>
              <a:t>rd</a:t>
            </a:r>
            <a:r>
              <a:rPr lang="en-US" b="0" baseline="0" dirty="0"/>
              <a:t> </a:t>
            </a:r>
            <a:r>
              <a:rPr lang="en-US" b="0" baseline="0"/>
              <a:t>person singular forms of ‘estar’ in </a:t>
            </a:r>
            <a:r>
              <a:rPr lang="en-US" b="0" baseline="0" dirty="0"/>
              <a:t>the </a:t>
            </a:r>
            <a:r>
              <a:rPr lang="en-US" b="0" baseline="0"/>
              <a:t>present continuous, with –ar </a:t>
            </a:r>
            <a:r>
              <a:rPr lang="en-US" b="0" baseline="0" dirty="0"/>
              <a:t>verbs.</a:t>
            </a:r>
            <a:endParaRPr lang="en-US" b="1" dirty="0"/>
          </a:p>
          <a:p>
            <a:endParaRPr lang="en-US" b="1" dirty="0"/>
          </a:p>
          <a:p>
            <a:r>
              <a:rPr lang="en-US" b="1" dirty="0"/>
              <a:t>Procedure:</a:t>
            </a:r>
          </a:p>
          <a:p>
            <a:r>
              <a:rPr lang="en-US" b="0" dirty="0"/>
              <a:t>1. Students copy out the grid into their exercise books.</a:t>
            </a:r>
          </a:p>
          <a:p>
            <a:r>
              <a:rPr lang="en-US" b="0" dirty="0"/>
              <a:t>2. The teacher clicks the number</a:t>
            </a:r>
            <a:r>
              <a:rPr lang="en-US" b="0" baseline="0" dirty="0"/>
              <a:t> button to play the recording. Students put a tick in the </a:t>
            </a:r>
            <a:r>
              <a:rPr lang="en-US" b="0" baseline="0"/>
              <a:t>Ana (are you…?) </a:t>
            </a:r>
            <a:r>
              <a:rPr lang="en-US" b="0" baseline="0" dirty="0"/>
              <a:t>or el </a:t>
            </a:r>
            <a:r>
              <a:rPr lang="en-US" b="0" baseline="0"/>
              <a:t>instructor (is he…?) </a:t>
            </a:r>
            <a:r>
              <a:rPr lang="en-US" b="0" baseline="0" dirty="0"/>
              <a:t>column, and then complete each sentence </a:t>
            </a:r>
            <a:r>
              <a:rPr lang="en-US" b="0" baseline="0"/>
              <a:t>in English.</a:t>
            </a:r>
            <a:endParaRPr lang="en-US" b="0" dirty="0"/>
          </a:p>
          <a:p>
            <a:r>
              <a:rPr lang="en-US" b="0" dirty="0"/>
              <a:t>3. Answers are shown by clicking.</a:t>
            </a:r>
            <a:r>
              <a:rPr lang="en-US" b="0" baseline="0" dirty="0"/>
              <a:t> The tick is shown for the correct column and then the translation for each question.</a:t>
            </a:r>
            <a:endParaRPr lang="en-US" b="0" dirty="0"/>
          </a:p>
          <a:p>
            <a:endParaRPr lang="en-US" b="0" dirty="0"/>
          </a:p>
          <a:p>
            <a:r>
              <a:rPr lang="en-US" b="1" dirty="0"/>
              <a:t>Transcript:</a:t>
            </a:r>
          </a:p>
          <a:p>
            <a:pPr marL="228600" indent="-228600">
              <a:buAutoNum type="arabicPeriod"/>
            </a:pPr>
            <a:r>
              <a:rPr lang="en-US" b="0" baseline="0" dirty="0"/>
              <a:t>¿</a:t>
            </a:r>
            <a:r>
              <a:rPr lang="en-US" b="0" baseline="0" dirty="0" err="1"/>
              <a:t>Está</a:t>
            </a:r>
            <a:r>
              <a:rPr lang="en-US" b="0" baseline="0" dirty="0"/>
              <a:t> </a:t>
            </a:r>
            <a:r>
              <a:rPr lang="en-US" b="0" baseline="0" dirty="0" err="1"/>
              <a:t>esperando</a:t>
            </a:r>
            <a:r>
              <a:rPr lang="en-US" b="0" baseline="0" dirty="0"/>
              <a:t> </a:t>
            </a:r>
            <a:r>
              <a:rPr lang="en-US" b="0" baseline="0" dirty="0" err="1"/>
              <a:t>para</a:t>
            </a:r>
            <a:r>
              <a:rPr lang="en-US" b="0" baseline="0" dirty="0"/>
              <a:t> </a:t>
            </a:r>
            <a:r>
              <a:rPr lang="en-US" b="0" baseline="0" dirty="0" err="1"/>
              <a:t>empezar</a:t>
            </a:r>
            <a:r>
              <a:rPr lang="en-US" b="0" baseline="0" dirty="0"/>
              <a:t> la </a:t>
            </a:r>
            <a:r>
              <a:rPr lang="en-US" b="0" baseline="0" dirty="0" err="1"/>
              <a:t>clase</a:t>
            </a:r>
            <a:r>
              <a:rPr lang="en-US" b="0" baseline="0" dirty="0"/>
              <a:t>?</a:t>
            </a:r>
          </a:p>
          <a:p>
            <a:pPr marL="228600" indent="-228600">
              <a:buAutoNum type="arabicPeriod"/>
            </a:pPr>
            <a:r>
              <a:rPr lang="en-US" b="0" baseline="0" dirty="0"/>
              <a:t>¿</a:t>
            </a:r>
            <a:r>
              <a:rPr lang="en-US" b="0" baseline="0" dirty="0" err="1"/>
              <a:t>Está</a:t>
            </a:r>
            <a:r>
              <a:rPr lang="en-US" b="0" baseline="0" dirty="0"/>
              <a:t> </a:t>
            </a:r>
            <a:r>
              <a:rPr lang="en-US" b="0" baseline="0" dirty="0" err="1"/>
              <a:t>tocando</a:t>
            </a:r>
            <a:r>
              <a:rPr lang="en-US" b="0" baseline="0" dirty="0"/>
              <a:t> el </a:t>
            </a:r>
            <a:r>
              <a:rPr lang="en-US" b="0" baseline="0" dirty="0" err="1"/>
              <a:t>suelo</a:t>
            </a:r>
            <a:r>
              <a:rPr lang="en-US" b="0" baseline="0" dirty="0"/>
              <a:t> </a:t>
            </a:r>
            <a:r>
              <a:rPr lang="en-US" b="0" baseline="0"/>
              <a:t>con la </a:t>
            </a:r>
            <a:r>
              <a:rPr lang="en-US" b="0" baseline="0" dirty="0"/>
              <a:t>mano?</a:t>
            </a:r>
          </a:p>
          <a:p>
            <a:pPr marL="228600" indent="-228600">
              <a:buAutoNum type="arabicPeriod"/>
            </a:pPr>
            <a:r>
              <a:rPr lang="en-US" b="0" baseline="0" dirty="0"/>
              <a:t>¿</a:t>
            </a:r>
            <a:r>
              <a:rPr lang="en-US" b="0" baseline="0" dirty="0" err="1"/>
              <a:t>Estás</a:t>
            </a:r>
            <a:r>
              <a:rPr lang="en-US" b="0" baseline="0" dirty="0"/>
              <a:t> </a:t>
            </a:r>
            <a:r>
              <a:rPr lang="en-US" b="0" baseline="0" dirty="0" err="1"/>
              <a:t>saltando</a:t>
            </a:r>
            <a:r>
              <a:rPr lang="en-US" b="0" baseline="0" dirty="0"/>
              <a:t> a la </a:t>
            </a:r>
            <a:r>
              <a:rPr lang="en-US" b="0" baseline="0" dirty="0" err="1"/>
              <a:t>izquierda</a:t>
            </a:r>
            <a:r>
              <a:rPr lang="en-US" b="0" baseline="0" dirty="0"/>
              <a:t>?</a:t>
            </a:r>
          </a:p>
          <a:p>
            <a:pPr marL="228600" indent="-228600">
              <a:buAutoNum type="arabicPeriod"/>
            </a:pPr>
            <a:r>
              <a:rPr lang="en-US" b="0" baseline="0" dirty="0"/>
              <a:t>¿</a:t>
            </a:r>
            <a:r>
              <a:rPr lang="en-US" b="0" baseline="0" dirty="0" err="1"/>
              <a:t>Está</a:t>
            </a:r>
            <a:r>
              <a:rPr lang="en-US" b="0" baseline="0" dirty="0"/>
              <a:t> </a:t>
            </a:r>
            <a:r>
              <a:rPr lang="en-US" b="0" baseline="0" dirty="0" err="1"/>
              <a:t>ayudando</a:t>
            </a:r>
            <a:r>
              <a:rPr lang="en-US" b="0" baseline="0" dirty="0"/>
              <a:t> a </a:t>
            </a:r>
            <a:r>
              <a:rPr lang="en-US" b="0" baseline="0" dirty="0" err="1"/>
              <a:t>muchas</a:t>
            </a:r>
            <a:r>
              <a:rPr lang="en-US" b="0" baseline="0" dirty="0"/>
              <a:t> personas?</a:t>
            </a:r>
          </a:p>
          <a:p>
            <a:pPr marL="228600" indent="-228600">
              <a:buAutoNum type="arabicPeriod"/>
            </a:pPr>
            <a:r>
              <a:rPr lang="en-US" b="0" baseline="0" dirty="0"/>
              <a:t>¿</a:t>
            </a:r>
            <a:r>
              <a:rPr lang="en-US" b="0" baseline="0" dirty="0" err="1"/>
              <a:t>Estás</a:t>
            </a:r>
            <a:r>
              <a:rPr lang="en-US" b="0" baseline="0" dirty="0"/>
              <a:t> </a:t>
            </a:r>
            <a:r>
              <a:rPr lang="en-US" b="0" baseline="0" err="1"/>
              <a:t>disfrutando</a:t>
            </a:r>
            <a:r>
              <a:rPr lang="en-US" b="0" baseline="0"/>
              <a:t> la </a:t>
            </a:r>
            <a:r>
              <a:rPr lang="en-US" b="0" baseline="0" dirty="0" err="1"/>
              <a:t>clase</a:t>
            </a:r>
            <a:r>
              <a:rPr lang="en-US" b="0" baseline="0" dirty="0"/>
              <a:t>?</a:t>
            </a:r>
          </a:p>
          <a:p>
            <a:pPr marL="228600" indent="-228600">
              <a:buAutoNum type="arabicPeriod"/>
            </a:pPr>
            <a:r>
              <a:rPr lang="en-US" b="0" baseline="0" dirty="0"/>
              <a:t>¿</a:t>
            </a:r>
            <a:r>
              <a:rPr lang="en-US" b="0" baseline="0" dirty="0" err="1"/>
              <a:t>Está</a:t>
            </a:r>
            <a:r>
              <a:rPr lang="en-US" b="0" baseline="0" dirty="0"/>
              <a:t> </a:t>
            </a:r>
            <a:r>
              <a:rPr lang="en-US" b="0" baseline="0" err="1"/>
              <a:t>mostrando</a:t>
            </a:r>
            <a:r>
              <a:rPr lang="en-US" b="0" baseline="0"/>
              <a:t> el pie a alguien?</a:t>
            </a:r>
            <a:endParaRPr lang="en-US" b="0" baseline="0" dirty="0"/>
          </a:p>
          <a:p>
            <a:pPr marL="228600" indent="-228600">
              <a:buAutoNum type="arabicPeriod"/>
            </a:pPr>
            <a:r>
              <a:rPr lang="en-US" b="0" baseline="0" dirty="0"/>
              <a:t>¿</a:t>
            </a:r>
            <a:r>
              <a:rPr lang="en-US" b="0" baseline="0" dirty="0" err="1"/>
              <a:t>Estás</a:t>
            </a:r>
            <a:r>
              <a:rPr lang="en-US" b="0" baseline="0" dirty="0"/>
              <a:t> </a:t>
            </a:r>
            <a:r>
              <a:rPr lang="en-US" b="0" baseline="0" err="1"/>
              <a:t>bajando</a:t>
            </a:r>
            <a:r>
              <a:rPr lang="en-US" b="0" baseline="0"/>
              <a:t> el </a:t>
            </a:r>
            <a:r>
              <a:rPr lang="en-US" b="0" baseline="0" dirty="0" err="1"/>
              <a:t>brazo</a:t>
            </a:r>
            <a:r>
              <a:rPr lang="en-US" b="0" baseline="0" dirty="0"/>
              <a:t>?</a:t>
            </a:r>
          </a:p>
          <a:p>
            <a:pPr marL="228600" indent="-228600">
              <a:buAutoNum type="arabicPeriod"/>
            </a:pPr>
            <a:r>
              <a:rPr lang="en-US" b="0" baseline="0"/>
              <a:t>¿Estás </a:t>
            </a:r>
            <a:r>
              <a:rPr lang="en-US" b="0" baseline="0" dirty="0" err="1"/>
              <a:t>descansando</a:t>
            </a:r>
            <a:r>
              <a:rPr lang="en-US" b="0" baseline="0" dirty="0"/>
              <a:t> </a:t>
            </a:r>
            <a:r>
              <a:rPr lang="en-US" b="0" baseline="0" dirty="0" err="1"/>
              <a:t>ahora</a:t>
            </a:r>
            <a:r>
              <a:rPr lang="en-US" b="0" baseline="0" dirty="0"/>
              <a:t> </a:t>
            </a:r>
            <a:r>
              <a:rPr lang="en-US" b="0" baseline="0" dirty="0" err="1"/>
              <a:t>mismo</a:t>
            </a:r>
            <a:r>
              <a:rPr lang="en-US" b="0" baseline="0" dirty="0"/>
              <a:t>?</a:t>
            </a: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a:t>
            </a:r>
            <a:r>
              <a:rPr lang="en-US" b="0" baseline="0" dirty="0"/>
              <a:t> minutes</a:t>
            </a:r>
            <a:endParaRPr lang="en-US" b="1" dirty="0"/>
          </a:p>
          <a:p>
            <a:endParaRPr lang="en-US" b="1" dirty="0"/>
          </a:p>
          <a:p>
            <a:r>
              <a:rPr lang="en-US" b="1" dirty="0"/>
              <a:t>Aim: </a:t>
            </a:r>
            <a:r>
              <a:rPr lang="en-US" b="0" dirty="0"/>
              <a:t>to correctly</a:t>
            </a:r>
            <a:r>
              <a:rPr lang="en-US" b="0" baseline="0" dirty="0"/>
              <a:t> match some of the questions from the previous exercise to the answers given by Ana. </a:t>
            </a:r>
            <a:endParaRPr lang="en-US" b="0" dirty="0"/>
          </a:p>
          <a:p>
            <a:endParaRPr lang="en-US" b="1" dirty="0"/>
          </a:p>
          <a:p>
            <a:r>
              <a:rPr lang="en-US" b="1" dirty="0"/>
              <a:t>Procedure:</a:t>
            </a:r>
          </a:p>
          <a:p>
            <a:r>
              <a:rPr lang="en-US" b="0" dirty="0"/>
              <a:t>1. Students</a:t>
            </a:r>
            <a:r>
              <a:rPr lang="en-US" b="0" baseline="0" dirty="0"/>
              <a:t> should write 1-5 in their exercise books. They need to listen to the questions again and match them up with their correct answer from the table. </a:t>
            </a:r>
          </a:p>
          <a:p>
            <a:r>
              <a:rPr lang="en-US" b="0" dirty="0"/>
              <a:t>2. Click on the orange buttons to play the recording.</a:t>
            </a:r>
          </a:p>
          <a:p>
            <a:r>
              <a:rPr lang="en-US" b="0" dirty="0"/>
              <a:t>3. The answers (shown</a:t>
            </a:r>
            <a:r>
              <a:rPr lang="en-US" b="0" baseline="0" dirty="0"/>
              <a:t> as letters) </a:t>
            </a:r>
            <a:r>
              <a:rPr lang="en-US" b="0" dirty="0"/>
              <a:t>are revealed by clicking. </a:t>
            </a:r>
          </a:p>
          <a:p>
            <a:r>
              <a:rPr lang="en-US" b="0" dirty="0"/>
              <a:t>4. To help with feedback</a:t>
            </a:r>
            <a:r>
              <a:rPr lang="en-US" b="0" baseline="0" dirty="0"/>
              <a:t>, teachers can click on the fawn buttons (revealed with one click before the answers) to listen to the question and the answer.</a:t>
            </a:r>
            <a:endParaRPr lang="en-US" b="0" dirty="0"/>
          </a:p>
          <a:p>
            <a:endParaRPr lang="en-US" b="0" dirty="0"/>
          </a:p>
          <a:p>
            <a:r>
              <a:rPr lang="en-US" b="1" dirty="0"/>
              <a:t>Note: </a:t>
            </a:r>
            <a:r>
              <a:rPr lang="en-US" b="0" dirty="0"/>
              <a:t>questions</a:t>
            </a:r>
            <a:r>
              <a:rPr lang="en-US" b="0" baseline="0" dirty="0"/>
              <a:t> have been adapted very slightly from the previous slide</a:t>
            </a:r>
            <a:r>
              <a:rPr lang="en-US" b="0" baseline="0"/>
              <a:t>. </a:t>
            </a:r>
          </a:p>
          <a:p>
            <a:endParaRPr lang="en-US" b="0" dirty="0"/>
          </a:p>
          <a:p>
            <a:r>
              <a:rPr lang="en-US" b="1" dirty="0"/>
              <a:t>Transcript: (questions only, orange buttons)</a:t>
            </a:r>
          </a:p>
          <a:p>
            <a:pPr marL="228600" indent="-228600">
              <a:buAutoNum type="arabicPeriod"/>
            </a:pPr>
            <a:r>
              <a:rPr lang="en-US" b="0" baseline="0"/>
              <a:t>¿Estás </a:t>
            </a:r>
            <a:r>
              <a:rPr lang="en-US" b="0" baseline="0" dirty="0" err="1"/>
              <a:t>saltando</a:t>
            </a:r>
            <a:r>
              <a:rPr lang="en-US" b="0" baseline="0" dirty="0"/>
              <a:t> a la </a:t>
            </a:r>
            <a:r>
              <a:rPr lang="en-US" b="0" baseline="0" dirty="0" err="1"/>
              <a:t>izquierda</a:t>
            </a:r>
            <a:r>
              <a:rPr lang="en-US" b="0" baseline="0" dirty="0"/>
              <a:t>?</a:t>
            </a:r>
          </a:p>
          <a:p>
            <a:pPr marL="228600" indent="-228600">
              <a:buAutoNum type="arabicPeriod"/>
            </a:pPr>
            <a:r>
              <a:rPr lang="en-US" b="0" baseline="0"/>
              <a:t>¿Está </a:t>
            </a:r>
            <a:r>
              <a:rPr lang="en-US" b="0" baseline="0" dirty="0" err="1"/>
              <a:t>ayudando</a:t>
            </a:r>
            <a:r>
              <a:rPr lang="en-US" b="0" baseline="0" dirty="0"/>
              <a:t> a </a:t>
            </a:r>
            <a:r>
              <a:rPr lang="en-US" b="0" baseline="0" dirty="0" err="1"/>
              <a:t>muchas</a:t>
            </a:r>
            <a:r>
              <a:rPr lang="en-US" b="0" baseline="0" dirty="0"/>
              <a:t> personas?</a:t>
            </a:r>
          </a:p>
          <a:p>
            <a:pPr marL="228600" indent="-228600">
              <a:buAutoNum type="arabicPeriod"/>
            </a:pPr>
            <a:r>
              <a:rPr lang="en-US" b="0" baseline="0" dirty="0"/>
              <a:t>¿</a:t>
            </a:r>
            <a:r>
              <a:rPr lang="en-US" b="0" baseline="0" dirty="0" err="1"/>
              <a:t>Estás</a:t>
            </a:r>
            <a:r>
              <a:rPr lang="en-US" b="0" baseline="0" dirty="0"/>
              <a:t> </a:t>
            </a:r>
            <a:r>
              <a:rPr lang="en-US" b="0" baseline="0" dirty="0" err="1"/>
              <a:t>bajando</a:t>
            </a:r>
            <a:r>
              <a:rPr lang="en-US" b="0" baseline="0" dirty="0"/>
              <a:t> el </a:t>
            </a:r>
            <a:r>
              <a:rPr lang="en-US" b="0" baseline="0" dirty="0" err="1"/>
              <a:t>brazo</a:t>
            </a:r>
            <a:r>
              <a:rPr lang="en-US" b="0" baseline="0" dirty="0"/>
              <a:t>?</a:t>
            </a:r>
          </a:p>
          <a:p>
            <a:pPr marL="228600" indent="-228600">
              <a:buAutoNum type="arabicPeriod"/>
            </a:pPr>
            <a:r>
              <a:rPr lang="en-US" b="0" baseline="0"/>
              <a:t>¿Está </a:t>
            </a:r>
            <a:r>
              <a:rPr lang="en-US" b="0" baseline="0" dirty="0" err="1"/>
              <a:t>esperando</a:t>
            </a:r>
            <a:r>
              <a:rPr lang="en-US" b="0" baseline="0" dirty="0"/>
              <a:t> para </a:t>
            </a:r>
            <a:r>
              <a:rPr lang="en-US" b="0" baseline="0" dirty="0" err="1"/>
              <a:t>empezar</a:t>
            </a:r>
            <a:r>
              <a:rPr lang="en-US" b="0" baseline="0" dirty="0"/>
              <a:t> la </a:t>
            </a:r>
            <a:r>
              <a:rPr lang="en-US" b="0" baseline="0" dirty="0" err="1"/>
              <a:t>clase</a:t>
            </a:r>
            <a:r>
              <a:rPr lang="en-US" b="0" baseline="0" dirty="0"/>
              <a:t>?</a:t>
            </a:r>
          </a:p>
          <a:p>
            <a:pPr marL="228600" indent="-228600">
              <a:buAutoNum type="arabicPeriod"/>
            </a:pPr>
            <a:r>
              <a:rPr lang="en-US" b="0" baseline="0" dirty="0"/>
              <a:t>¿</a:t>
            </a:r>
            <a:r>
              <a:rPr lang="en-US" b="0" baseline="0" dirty="0" err="1"/>
              <a:t>Estás</a:t>
            </a:r>
            <a:r>
              <a:rPr lang="en-US" b="0" baseline="0" dirty="0"/>
              <a:t> </a:t>
            </a:r>
            <a:r>
              <a:rPr lang="en-US" b="0" baseline="0" dirty="0" err="1"/>
              <a:t>descansando</a:t>
            </a:r>
            <a:r>
              <a:rPr lang="en-US" b="0" baseline="0" dirty="0"/>
              <a:t> </a:t>
            </a:r>
            <a:r>
              <a:rPr lang="en-US" b="0" baseline="0" dirty="0" err="1"/>
              <a:t>ahora</a:t>
            </a:r>
            <a:r>
              <a:rPr lang="en-US" b="0" baseline="0" dirty="0"/>
              <a:t> </a:t>
            </a:r>
            <a:r>
              <a:rPr lang="en-US" b="0" baseline="0" dirty="0" err="1"/>
              <a:t>mismo</a:t>
            </a:r>
            <a:r>
              <a:rPr lang="en-US" b="0" baseline="0" dirty="0"/>
              <a:t>?</a:t>
            </a:r>
            <a:endParaRPr lang="en-US" b="0" dirty="0"/>
          </a:p>
          <a:p>
            <a:endParaRPr lang="en-US" b="0" dirty="0"/>
          </a:p>
          <a:p>
            <a:r>
              <a:rPr lang="en-US" b="1"/>
              <a:t>Transcript</a:t>
            </a:r>
            <a:r>
              <a:rPr lang="en-US" b="1" baseline="0"/>
              <a:t> (answers, </a:t>
            </a:r>
            <a:r>
              <a:rPr lang="en-US" b="1" baseline="0" dirty="0"/>
              <a:t>fawn buttons)</a:t>
            </a:r>
            <a:endParaRPr lang="en-US" b="1" dirty="0"/>
          </a:p>
          <a:p>
            <a:pPr marL="0" indent="0">
              <a:buNone/>
            </a:pPr>
            <a:r>
              <a:rPr lang="en-US" b="0" baseline="0" dirty="0"/>
              <a:t>1</a:t>
            </a:r>
            <a:r>
              <a:rPr lang="en-US" b="0" baseline="0"/>
              <a:t>. No</a:t>
            </a:r>
            <a:r>
              <a:rPr lang="en-US" b="0" baseline="0" dirty="0"/>
              <a:t>, a la </a:t>
            </a:r>
            <a:r>
              <a:rPr lang="en-US" b="0" baseline="0" dirty="0" err="1"/>
              <a:t>derecha</a:t>
            </a:r>
            <a:r>
              <a:rPr lang="en-US" b="0" baseline="0" dirty="0"/>
              <a:t>.</a:t>
            </a:r>
          </a:p>
          <a:p>
            <a:pPr marL="0" indent="0">
              <a:buNone/>
            </a:pPr>
            <a:r>
              <a:rPr lang="en-US" b="0" baseline="0" dirty="0"/>
              <a:t>2</a:t>
            </a:r>
            <a:r>
              <a:rPr lang="en-US" b="0" baseline="0"/>
              <a:t>. Sí</a:t>
            </a:r>
            <a:r>
              <a:rPr lang="en-US" b="0" baseline="0" dirty="0"/>
              <a:t>, hay </a:t>
            </a:r>
            <a:r>
              <a:rPr lang="en-US" b="0" baseline="0" dirty="0" err="1"/>
              <a:t>veinte</a:t>
            </a:r>
            <a:r>
              <a:rPr lang="en-US" b="0" baseline="0" dirty="0"/>
              <a:t> </a:t>
            </a:r>
            <a:r>
              <a:rPr lang="en-US" b="0" baseline="0" dirty="0" err="1"/>
              <a:t>participantes</a:t>
            </a:r>
            <a:r>
              <a:rPr lang="en-US" b="0" baseline="0" dirty="0"/>
              <a:t> en la </a:t>
            </a:r>
            <a:r>
              <a:rPr lang="en-US" b="0" baseline="0" dirty="0" err="1"/>
              <a:t>clase</a:t>
            </a:r>
            <a:r>
              <a:rPr lang="en-US" b="0" baseline="0" dirty="0"/>
              <a:t>.</a:t>
            </a:r>
          </a:p>
          <a:p>
            <a:pPr marL="0" indent="0">
              <a:buNone/>
            </a:pPr>
            <a:r>
              <a:rPr lang="en-US" b="0" baseline="0" dirty="0"/>
              <a:t>3</a:t>
            </a:r>
            <a:r>
              <a:rPr lang="en-US" b="0" baseline="0"/>
              <a:t>. No</a:t>
            </a:r>
            <a:r>
              <a:rPr lang="en-US" b="0" baseline="0" dirty="0"/>
              <a:t>, </a:t>
            </a:r>
            <a:r>
              <a:rPr lang="en-US" b="0" baseline="0" dirty="0" err="1"/>
              <a:t>estoy</a:t>
            </a:r>
            <a:r>
              <a:rPr lang="en-US" b="0" baseline="0" dirty="0"/>
              <a:t> </a:t>
            </a:r>
            <a:r>
              <a:rPr lang="en-US" b="0" baseline="0" dirty="0" err="1"/>
              <a:t>levantando</a:t>
            </a:r>
            <a:r>
              <a:rPr lang="en-US" b="0" baseline="0" dirty="0"/>
              <a:t> el pie.</a:t>
            </a:r>
          </a:p>
          <a:p>
            <a:pPr marL="0" indent="0">
              <a:buNone/>
            </a:pPr>
            <a:r>
              <a:rPr lang="en-US" b="0" baseline="0" dirty="0"/>
              <a:t>4</a:t>
            </a:r>
            <a:r>
              <a:rPr lang="en-US" b="0" baseline="0"/>
              <a:t>. Sí</a:t>
            </a:r>
            <a:r>
              <a:rPr lang="en-US" b="0" baseline="0" dirty="0"/>
              <a:t>, </a:t>
            </a:r>
            <a:r>
              <a:rPr lang="en-US" b="0" baseline="0" dirty="0" err="1"/>
              <a:t>porque</a:t>
            </a:r>
            <a:r>
              <a:rPr lang="en-US" b="0" baseline="0" dirty="0"/>
              <a:t> </a:t>
            </a:r>
            <a:r>
              <a:rPr lang="en-US" b="0" baseline="0" dirty="0" err="1"/>
              <a:t>alguien</a:t>
            </a:r>
            <a:r>
              <a:rPr lang="en-US" b="0" baseline="0" dirty="0"/>
              <a:t> </a:t>
            </a:r>
            <a:r>
              <a:rPr lang="en-US" b="0" baseline="0" dirty="0" err="1"/>
              <a:t>llega</a:t>
            </a:r>
            <a:r>
              <a:rPr lang="en-US" b="0" baseline="0" dirty="0"/>
              <a:t> </a:t>
            </a:r>
            <a:r>
              <a:rPr lang="en-US" b="0" baseline="0" dirty="0" err="1"/>
              <a:t>tarde</a:t>
            </a:r>
            <a:r>
              <a:rPr lang="en-US" b="0" baseline="0" dirty="0"/>
              <a:t>.</a:t>
            </a:r>
          </a:p>
          <a:p>
            <a:pPr marL="0" indent="0">
              <a:buNone/>
            </a:pPr>
            <a:r>
              <a:rPr lang="en-US" b="0" baseline="0" dirty="0"/>
              <a:t>5</a:t>
            </a:r>
            <a:r>
              <a:rPr lang="en-US" b="0" baseline="0"/>
              <a:t>. Sí</a:t>
            </a:r>
            <a:r>
              <a:rPr lang="en-US" b="0" baseline="0" dirty="0"/>
              <a:t>, </a:t>
            </a:r>
            <a:r>
              <a:rPr lang="en-US" b="0" baseline="0" dirty="0" err="1"/>
              <a:t>estoy</a:t>
            </a:r>
            <a:r>
              <a:rPr lang="en-US" b="0" baseline="0" dirty="0"/>
              <a:t> </a:t>
            </a:r>
            <a:r>
              <a:rPr lang="en-US" b="0" baseline="0" dirty="0" err="1"/>
              <a:t>cansada</a:t>
            </a:r>
            <a:r>
              <a:rPr lang="en-US" b="0" baseline="0" dirty="0"/>
              <a:t>. ¡No </a:t>
            </a:r>
            <a:r>
              <a:rPr lang="en-US" b="0" baseline="0" dirty="0" err="1"/>
              <a:t>puedo</a:t>
            </a:r>
            <a:r>
              <a:rPr lang="en-US" b="0" baseline="0" dirty="0"/>
              <a:t> </a:t>
            </a:r>
            <a:r>
              <a:rPr lang="en-US" b="0" baseline="0" dirty="0" err="1"/>
              <a:t>hacer</a:t>
            </a:r>
            <a:r>
              <a:rPr lang="en-US" b="0" baseline="0" dirty="0"/>
              <a:t> </a:t>
            </a:r>
            <a:r>
              <a:rPr lang="en-US" b="0" baseline="0" dirty="0" err="1"/>
              <a:t>más</a:t>
            </a:r>
            <a:r>
              <a:rPr lang="en-US" b="0" baseline="0" dirty="0"/>
              <a:t>!</a:t>
            </a:r>
            <a:endParaRPr lang="en-US" b="1"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8 </a:t>
            </a:r>
            <a:r>
              <a:rPr lang="es-ES" b="0" dirty="0"/>
              <a:t>min (</a:t>
            </a:r>
            <a:r>
              <a:rPr lang="es-ES" b="0" dirty="0" err="1"/>
              <a:t>for</a:t>
            </a:r>
            <a:r>
              <a:rPr lang="es-ES" b="0" dirty="0"/>
              <a:t> </a:t>
            </a:r>
            <a:r>
              <a:rPr lang="es-ES" b="0" err="1"/>
              <a:t>slides</a:t>
            </a:r>
            <a:r>
              <a:rPr lang="es-ES" b="0"/>
              <a:t> 17-20)</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a:t>: </a:t>
            </a:r>
            <a:r>
              <a:rPr lang="en-US" b="0"/>
              <a:t>to practise </a:t>
            </a:r>
            <a:r>
              <a:rPr lang="en-US" b="0" baseline="0"/>
              <a:t>oral </a:t>
            </a:r>
            <a:r>
              <a:rPr lang="en-US" b="0" baseline="0" dirty="0"/>
              <a:t>production </a:t>
            </a:r>
            <a:r>
              <a:rPr lang="en-US" b="0" baseline="0"/>
              <a:t>and aural </a:t>
            </a:r>
            <a:r>
              <a:rPr lang="en-US" b="0" baseline="0" dirty="0"/>
              <a:t>recognition of the present continuous with –</a:t>
            </a:r>
            <a:r>
              <a:rPr lang="en-US" b="0" baseline="0" dirty="0" err="1"/>
              <a:t>ar</a:t>
            </a:r>
            <a:r>
              <a:rPr lang="en-US" b="0" baseline="0" dirty="0"/>
              <a:t> verbs</a:t>
            </a:r>
            <a:r>
              <a:rPr lang="en-US" b="0" baseline="0"/>
              <a:t>, using the </a:t>
            </a:r>
            <a:r>
              <a:rPr lang="en-US" b="0" baseline="0" dirty="0"/>
              <a:t>1</a:t>
            </a:r>
            <a:r>
              <a:rPr lang="en-US" b="0" baseline="30000" dirty="0"/>
              <a:t>st</a:t>
            </a:r>
            <a:r>
              <a:rPr lang="en-US" b="0" baseline="0" dirty="0"/>
              <a:t> and 3</a:t>
            </a:r>
            <a:r>
              <a:rPr lang="en-US" b="0" baseline="30000" dirty="0"/>
              <a:t>rd</a:t>
            </a:r>
            <a:r>
              <a:rPr lang="en-US" b="0" baseline="0" dirty="0"/>
              <a:t> person </a:t>
            </a:r>
            <a:r>
              <a:rPr lang="en-US" b="0" baseline="0"/>
              <a:t>singular forms of ‘estar’</a:t>
            </a: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work </a:t>
            </a:r>
            <a:r>
              <a:rPr lang="en-US" b="0"/>
              <a:t>in pairs.</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Student</a:t>
            </a:r>
            <a:r>
              <a:rPr lang="en-US" b="0" baseline="0"/>
              <a:t> </a:t>
            </a:r>
            <a:r>
              <a:rPr lang="en-US" b="0" baseline="0" dirty="0"/>
              <a:t>A looks at their card </a:t>
            </a:r>
            <a:r>
              <a:rPr lang="en-US" b="0" baseline="0"/>
              <a:t>and says the sentence aloud in Spanish.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a:t>Student </a:t>
            </a:r>
            <a:r>
              <a:rPr lang="en-US" b="0" baseline="0" dirty="0"/>
              <a:t>B listens and then translates </a:t>
            </a:r>
            <a:r>
              <a:rPr lang="en-US" b="0" baseline="0"/>
              <a:t>the sentence </a:t>
            </a:r>
            <a:r>
              <a:rPr lang="en-US" b="0" baseline="0" dirty="0"/>
              <a:t>by writing </a:t>
            </a:r>
            <a:r>
              <a:rPr lang="en-US" b="0" baseline="0"/>
              <a:t>it in </a:t>
            </a:r>
            <a:r>
              <a:rPr lang="en-US" b="0" baseline="0" dirty="0"/>
              <a:t>the correct column of their table.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a:t>After Student </a:t>
            </a:r>
            <a:r>
              <a:rPr lang="en-US" b="0" baseline="0" dirty="0"/>
              <a:t>A has done their </a:t>
            </a:r>
            <a:r>
              <a:rPr lang="en-US" b="0" baseline="0"/>
              <a:t>six sentences, </a:t>
            </a:r>
            <a:r>
              <a:rPr lang="en-US" b="0" baseline="0" dirty="0"/>
              <a:t>it </a:t>
            </a:r>
            <a:r>
              <a:rPr lang="en-US" b="0" baseline="0"/>
              <a:t>is Student </a:t>
            </a:r>
            <a:r>
              <a:rPr lang="en-US" b="0" baseline="0" dirty="0"/>
              <a:t>B’s turn.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Answers are shown on slide 19. Slides 17 and 18 are the cards for the pairs and should not be shown during the activity.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 </a:t>
            </a:r>
            <a:r>
              <a:rPr lang="en-US" b="0"/>
              <a:t>students have</a:t>
            </a:r>
            <a:r>
              <a:rPr lang="en-US" b="0" baseline="0"/>
              <a:t> the chance here to practise use of the definite article for body parts, as shown in the example (‘el pie’). Feedback can be given on accuracy, but this is only a secondary aim. Students will already be focusing on other things (i.e., vocabulary, forms of estar, use of -ando).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Frequency of unknown words/cognates: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participante [3085]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619691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b="1" baseline="0" dirty="0"/>
              <a:t>Target answers for Student A during speaking, based on Student B’s questions:</a:t>
            </a:r>
          </a:p>
          <a:p>
            <a:pPr marL="228600" indent="-228600">
              <a:buAutoNum type="arabicPeriod"/>
            </a:pPr>
            <a:r>
              <a:rPr lang="en-GB" b="0" baseline="0" dirty="0" err="1"/>
              <a:t>Está</a:t>
            </a:r>
            <a:r>
              <a:rPr lang="en-GB" b="0" baseline="0" dirty="0"/>
              <a:t> </a:t>
            </a:r>
            <a:r>
              <a:rPr lang="en-GB" b="0" baseline="0" err="1"/>
              <a:t>levantando</a:t>
            </a:r>
            <a:r>
              <a:rPr lang="en-GB" b="0" baseline="0"/>
              <a:t> la pierna.</a:t>
            </a:r>
            <a:endParaRPr lang="en-GB" b="0" baseline="0" dirty="0"/>
          </a:p>
          <a:p>
            <a:pPr marL="228600" indent="-228600">
              <a:buAutoNum type="arabicPeriod"/>
            </a:pPr>
            <a:r>
              <a:rPr lang="en-GB" b="0" baseline="0" dirty="0" err="1"/>
              <a:t>Estoy</a:t>
            </a:r>
            <a:r>
              <a:rPr lang="en-GB" b="0" baseline="0" dirty="0"/>
              <a:t> </a:t>
            </a:r>
            <a:r>
              <a:rPr lang="en-GB" b="0" baseline="0" dirty="0" err="1"/>
              <a:t>saltando</a:t>
            </a:r>
            <a:r>
              <a:rPr lang="en-GB" b="0" baseline="0" dirty="0"/>
              <a:t> a </a:t>
            </a:r>
            <a:r>
              <a:rPr lang="en-GB" b="0" baseline="0"/>
              <a:t>la izquierda.</a:t>
            </a:r>
            <a:endParaRPr lang="en-GB" b="0" baseline="0" dirty="0"/>
          </a:p>
          <a:p>
            <a:pPr marL="228600" indent="-228600">
              <a:buAutoNum type="arabicPeriod"/>
            </a:pPr>
            <a:r>
              <a:rPr lang="en-GB" b="0" baseline="0" dirty="0" err="1"/>
              <a:t>Estoy</a:t>
            </a:r>
            <a:r>
              <a:rPr lang="en-GB" b="0" baseline="0" dirty="0"/>
              <a:t> </a:t>
            </a:r>
            <a:r>
              <a:rPr lang="en-GB" b="0" baseline="0" err="1"/>
              <a:t>bajando</a:t>
            </a:r>
            <a:r>
              <a:rPr lang="en-GB" b="0" baseline="0"/>
              <a:t> el brazo.</a:t>
            </a:r>
            <a:endParaRPr lang="en-GB" b="0" baseline="0" dirty="0"/>
          </a:p>
          <a:p>
            <a:pPr marL="228600" indent="-228600">
              <a:buAutoNum type="arabicPeriod"/>
            </a:pPr>
            <a:r>
              <a:rPr lang="en-GB" b="0" baseline="0" dirty="0" err="1"/>
              <a:t>Estoy</a:t>
            </a:r>
            <a:r>
              <a:rPr lang="en-GB" b="0" baseline="0" dirty="0"/>
              <a:t> </a:t>
            </a:r>
            <a:r>
              <a:rPr lang="en-GB" b="0" baseline="0" dirty="0" err="1"/>
              <a:t>tocando</a:t>
            </a:r>
            <a:r>
              <a:rPr lang="en-GB" b="0" baseline="0" dirty="0"/>
              <a:t> </a:t>
            </a:r>
            <a:r>
              <a:rPr lang="en-GB" b="0" baseline="0"/>
              <a:t>el suelo.</a:t>
            </a:r>
            <a:endParaRPr lang="en-GB" b="0" baseline="0" dirty="0"/>
          </a:p>
          <a:p>
            <a:pPr marL="228600" indent="-228600">
              <a:buAutoNum type="arabicPeriod"/>
            </a:pPr>
            <a:r>
              <a:rPr lang="en-GB" b="0" baseline="0" dirty="0" err="1"/>
              <a:t>Está</a:t>
            </a:r>
            <a:r>
              <a:rPr lang="en-GB" b="0" baseline="0" dirty="0"/>
              <a:t> </a:t>
            </a:r>
            <a:r>
              <a:rPr lang="en-GB" b="0" baseline="0" dirty="0" err="1"/>
              <a:t>grabando</a:t>
            </a:r>
            <a:r>
              <a:rPr lang="en-GB" b="0" baseline="0" dirty="0"/>
              <a:t> </a:t>
            </a:r>
            <a:r>
              <a:rPr lang="en-GB" b="0" baseline="0"/>
              <a:t>un vídeo.</a:t>
            </a:r>
            <a:endParaRPr lang="en-GB" b="0" baseline="0" dirty="0"/>
          </a:p>
          <a:p>
            <a:pPr marL="228600" indent="-228600">
              <a:buAutoNum type="arabicPeriod"/>
            </a:pPr>
            <a:r>
              <a:rPr lang="en-GB" b="0" baseline="0" dirty="0" err="1"/>
              <a:t>Está</a:t>
            </a:r>
            <a:r>
              <a:rPr lang="en-GB" b="0" baseline="0" dirty="0"/>
              <a:t> </a:t>
            </a:r>
            <a:r>
              <a:rPr lang="en-GB" b="0" baseline="0" dirty="0" err="1"/>
              <a:t>gritando</a:t>
            </a:r>
            <a:r>
              <a:rPr lang="en-GB" b="0" baseline="0" dirty="0"/>
              <a:t> a </a:t>
            </a:r>
            <a:r>
              <a:rPr lang="en-GB" b="0" baseline="0"/>
              <a:t>los participantes.</a:t>
            </a: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3526488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b="1" baseline="0" dirty="0"/>
              <a:t>Target answers for Person A during speaking, based on Person B’s questions:</a:t>
            </a:r>
          </a:p>
          <a:p>
            <a:pPr marL="228600" indent="-228600">
              <a:buAutoNum type="arabicPeriod"/>
            </a:pPr>
            <a:r>
              <a:rPr lang="en-GB" b="0" baseline="0" dirty="0" err="1"/>
              <a:t>Estoy</a:t>
            </a:r>
            <a:r>
              <a:rPr lang="en-GB" b="0" baseline="0" dirty="0"/>
              <a:t> </a:t>
            </a:r>
            <a:r>
              <a:rPr lang="en-GB" b="0" baseline="0" err="1"/>
              <a:t>bajando</a:t>
            </a:r>
            <a:r>
              <a:rPr lang="en-GB" b="0" baseline="0"/>
              <a:t> la </a:t>
            </a:r>
            <a:r>
              <a:rPr lang="en-GB" b="0" baseline="0" dirty="0" err="1"/>
              <a:t>pierna</a:t>
            </a:r>
            <a:r>
              <a:rPr lang="en-GB" b="0" baseline="0" dirty="0"/>
              <a:t>.</a:t>
            </a:r>
          </a:p>
          <a:p>
            <a:pPr marL="228600" indent="-228600">
              <a:buAutoNum type="arabicPeriod"/>
            </a:pPr>
            <a:r>
              <a:rPr lang="en-GB" b="0" baseline="0" dirty="0" err="1"/>
              <a:t>Está</a:t>
            </a:r>
            <a:r>
              <a:rPr lang="en-GB" b="0" baseline="0" dirty="0"/>
              <a:t> </a:t>
            </a:r>
            <a:r>
              <a:rPr lang="en-GB" b="0" baseline="0" dirty="0" err="1"/>
              <a:t>tocando</a:t>
            </a:r>
            <a:r>
              <a:rPr lang="en-GB" b="0" baseline="0" dirty="0"/>
              <a:t> el </a:t>
            </a:r>
            <a:r>
              <a:rPr lang="en-GB" b="0" baseline="0" dirty="0" err="1"/>
              <a:t>suelo</a:t>
            </a:r>
            <a:r>
              <a:rPr lang="en-GB" b="0" baseline="0" dirty="0"/>
              <a:t> </a:t>
            </a:r>
            <a:r>
              <a:rPr lang="en-GB" b="0" baseline="0"/>
              <a:t>con la </a:t>
            </a:r>
            <a:r>
              <a:rPr lang="en-GB" b="0" baseline="0" dirty="0"/>
              <a:t>mano.</a:t>
            </a:r>
          </a:p>
          <a:p>
            <a:pPr marL="228600" indent="-228600">
              <a:buAutoNum type="arabicPeriod"/>
            </a:pPr>
            <a:r>
              <a:rPr lang="en-GB" b="0" baseline="0" dirty="0" err="1"/>
              <a:t>Estoy</a:t>
            </a:r>
            <a:r>
              <a:rPr lang="en-GB" b="0" baseline="0" dirty="0"/>
              <a:t> </a:t>
            </a:r>
            <a:r>
              <a:rPr lang="en-GB" b="0" baseline="0" dirty="0" err="1"/>
              <a:t>saltando</a:t>
            </a:r>
            <a:r>
              <a:rPr lang="en-GB" b="0" baseline="0" dirty="0"/>
              <a:t> a </a:t>
            </a:r>
            <a:r>
              <a:rPr lang="en-GB" b="0" baseline="0"/>
              <a:t>la derecha.</a:t>
            </a:r>
            <a:endParaRPr lang="en-GB" b="0" baseline="0" dirty="0"/>
          </a:p>
          <a:p>
            <a:pPr marL="228600" indent="-228600">
              <a:buAutoNum type="arabicPeriod"/>
            </a:pPr>
            <a:r>
              <a:rPr lang="en-GB" b="0" baseline="0" dirty="0" err="1"/>
              <a:t>Está</a:t>
            </a:r>
            <a:r>
              <a:rPr lang="en-GB" b="0" baseline="0" dirty="0"/>
              <a:t> </a:t>
            </a:r>
            <a:r>
              <a:rPr lang="en-GB" b="0" baseline="0" dirty="0" err="1"/>
              <a:t>disfrutando</a:t>
            </a:r>
            <a:r>
              <a:rPr lang="en-GB" b="0" baseline="0" dirty="0"/>
              <a:t> de </a:t>
            </a:r>
            <a:r>
              <a:rPr lang="en-GB" b="0" baseline="0"/>
              <a:t>la música.</a:t>
            </a:r>
            <a:endParaRPr lang="en-GB" b="0" baseline="0" dirty="0"/>
          </a:p>
          <a:p>
            <a:pPr marL="228600" indent="-228600">
              <a:buAutoNum type="arabicPeriod"/>
            </a:pPr>
            <a:r>
              <a:rPr lang="en-GB" b="0" baseline="0" dirty="0" err="1"/>
              <a:t>Está</a:t>
            </a:r>
            <a:r>
              <a:rPr lang="en-GB" b="0" baseline="0" dirty="0"/>
              <a:t> </a:t>
            </a:r>
            <a:r>
              <a:rPr lang="en-GB" b="0" baseline="0" dirty="0" err="1"/>
              <a:t>ayudando</a:t>
            </a:r>
            <a:r>
              <a:rPr lang="en-GB" b="0" baseline="0" dirty="0"/>
              <a:t> a </a:t>
            </a:r>
            <a:r>
              <a:rPr lang="en-GB" b="0" baseline="0" err="1"/>
              <a:t>mucha</a:t>
            </a:r>
            <a:r>
              <a:rPr lang="en-GB" b="0" baseline="0"/>
              <a:t> gente.</a:t>
            </a:r>
            <a:endParaRPr lang="en-GB" b="0" baseline="0" dirty="0"/>
          </a:p>
          <a:p>
            <a:pPr marL="228600" indent="-228600">
              <a:buAutoNum type="arabicPeriod"/>
            </a:pPr>
            <a:r>
              <a:rPr lang="en-GB" b="0" baseline="0" dirty="0" err="1"/>
              <a:t>Estoy</a:t>
            </a:r>
            <a:r>
              <a:rPr lang="en-GB" b="0" baseline="0" dirty="0"/>
              <a:t> </a:t>
            </a:r>
            <a:r>
              <a:rPr lang="en-GB" b="0" baseline="0" err="1"/>
              <a:t>levantando</a:t>
            </a:r>
            <a:r>
              <a:rPr lang="en-GB" b="0" baseline="0"/>
              <a:t> el </a:t>
            </a:r>
            <a:r>
              <a:rPr lang="en-GB" b="0" baseline="0" dirty="0"/>
              <a:t>pie.</a:t>
            </a:r>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3526488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Timing: </a:t>
            </a:r>
            <a:r>
              <a:rPr lang="en-GB" sz="1200" b="0" baseline="0" dirty="0"/>
              <a:t>3 minutes</a:t>
            </a:r>
          </a:p>
          <a:p>
            <a:endParaRPr lang="en-GB" sz="1200" b="1" baseline="0" dirty="0"/>
          </a:p>
          <a:p>
            <a:pPr marL="0"/>
            <a:r>
              <a:rPr lang="en-GB" sz="1200" b="1" baseline="0" dirty="0"/>
              <a:t>Aim: </a:t>
            </a:r>
            <a:r>
              <a:rPr lang="en-GB" sz="1200" b="0" baseline="0" dirty="0"/>
              <a:t>to revise in productive mode/oral modality 12 items of vocabulary from this week’s revisited set 8.2.2.5, within a limited time frame. </a:t>
            </a:r>
          </a:p>
          <a:p>
            <a:pPr marL="0"/>
            <a:endParaRPr lang="en-GB" sz="1200" b="0" baseline="0" dirty="0"/>
          </a:p>
          <a:p>
            <a:r>
              <a:rPr lang="en-GB" sz="1200" b="1" baseline="0" dirty="0"/>
              <a:t>Procedure:</a:t>
            </a:r>
          </a:p>
          <a:p>
            <a:r>
              <a:rPr lang="en-GB" sz="1200" baseline="0" dirty="0"/>
              <a:t>1. Click and press enter to bring up an English prompt. It will disappear after 3 seconds. Note that the prompts do not appear in alphabetical order in order to increase the challenge.</a:t>
            </a:r>
          </a:p>
          <a:p>
            <a:r>
              <a:rPr lang="en-GB" sz="1200" baseline="0" dirty="0"/>
              <a:t>2. Students say the Spanish word before the English prompt has faded away.</a:t>
            </a:r>
            <a:br>
              <a:rPr lang="en-GB" sz="1200" baseline="0" dirty="0"/>
            </a:br>
            <a:r>
              <a:rPr lang="en-GB" sz="1200" baseline="0" dirty="0"/>
              <a:t>3. Ensure that definite articles are known for any words that are nouns (in order to check that students remember the gender).</a:t>
            </a:r>
          </a:p>
          <a:p>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 </a:t>
            </a:r>
            <a:r>
              <a:rPr lang="en-GB" sz="1200" b="0" baseline="0" dirty="0"/>
              <a:t>‘</a:t>
            </a:r>
            <a:r>
              <a:rPr lang="en-GB" sz="1200" b="0" baseline="0" dirty="0" err="1"/>
              <a:t>Parecer</a:t>
            </a:r>
            <a:r>
              <a:rPr lang="en-GB" sz="1200" b="0" baseline="0" dirty="0"/>
              <a:t>’ from set 8.3.1.4 is also included as the 12</a:t>
            </a:r>
            <a:r>
              <a:rPr lang="en-GB" sz="1200" b="0" baseline="30000" dirty="0"/>
              <a:t>th</a:t>
            </a:r>
            <a:r>
              <a:rPr lang="en-GB" sz="1200" b="0" baseline="0" dirty="0"/>
              <a:t> word.</a:t>
            </a: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aseline="0" dirty="0"/>
            </a:br>
            <a:r>
              <a:rPr lang="en-GB" sz="1400" b="1" kern="1200" dirty="0">
                <a:solidFill>
                  <a:schemeClr val="tx1"/>
                </a:solidFill>
                <a:effectLst/>
                <a:latin typeface="+mn-lt"/>
                <a:ea typeface="+mn-ea"/>
                <a:cs typeface="+mn-cs"/>
              </a:rPr>
              <a:t>ANSWERS:</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llorar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B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esperar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volver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D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encontrar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E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gritar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F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querer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G = la historia</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 = el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mes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 = el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papá</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J = la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mamá</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K = el frío</a:t>
            </a:r>
          </a:p>
          <a:p>
            <a:r>
              <a:rPr lang="en-GB" sz="1800" i="0" dirty="0">
                <a:effectLst/>
                <a:latin typeface="Calibri" panose="020F0502020204030204" pitchFamily="34" charset="0"/>
                <a:ea typeface="Times New Roman" panose="02020603050405020304" pitchFamily="18" charset="0"/>
                <a:cs typeface="Times New Roman" panose="02020603050405020304" pitchFamily="18" charset="0"/>
              </a:rPr>
              <a:t>L = </a:t>
            </a:r>
            <a:r>
              <a:rPr lang="en-GB" sz="1800" i="0" dirty="0" err="1">
                <a:effectLst/>
                <a:latin typeface="Calibri" panose="020F0502020204030204" pitchFamily="34" charset="0"/>
                <a:ea typeface="Times New Roman" panose="02020603050405020304" pitchFamily="18" charset="0"/>
                <a:cs typeface="Times New Roman" panose="02020603050405020304" pitchFamily="18" charset="0"/>
              </a:rPr>
              <a:t>parecer</a:t>
            </a:r>
            <a:endParaRPr lang="en-GB" sz="1800" i="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a:p>
            <a:r>
              <a:rPr lang="en-GB" b="1" dirty="0"/>
              <a:t>DO NOT DISPLAY DURING ACTIVITY</a:t>
            </a:r>
          </a:p>
          <a:p>
            <a:endParaRPr lang="en-GB" b="1" dirty="0"/>
          </a:p>
          <a:p>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3526488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present continuous</a:t>
            </a:r>
            <a:r>
              <a:rPr lang="en-GB" b="0" baseline="0" dirty="0"/>
              <a:t> with –</a:t>
            </a:r>
            <a:r>
              <a:rPr lang="en-GB" b="0" baseline="0" dirty="0" err="1"/>
              <a:t>ar</a:t>
            </a:r>
            <a:r>
              <a:rPr lang="en-GB" b="0" baseline="0" dirty="0"/>
              <a:t> verbs, </a:t>
            </a:r>
            <a:r>
              <a:rPr lang="en-GB" b="0" baseline="0" dirty="0" err="1"/>
              <a:t>estar</a:t>
            </a:r>
            <a:r>
              <a:rPr lang="en-GB" b="0" baseline="0" dirty="0"/>
              <a:t> + </a:t>
            </a:r>
            <a:r>
              <a:rPr lang="en-GB" b="0" baseline="0"/>
              <a:t>present participle (estar in singular forms)</a:t>
            </a:r>
            <a:endParaRPr lang="en-GB" b="0"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baseline="0">
                <a:solidFill>
                  <a:prstClr val="white"/>
                </a:solidFill>
                <a:latin typeface="Calibri" panose="020F0502020204030204" pitchFamily="34" charset="0"/>
                <a:cs typeface="Calibri" panose="020F0502020204030204" pitchFamily="34" charset="0"/>
              </a:rPr>
              <a:t>Consolidation of demonstrative adjectives ‘esta’ and ‘estas’</a:t>
            </a:r>
            <a:endParaRPr lang="en-GB" sz="1200" b="0" i="0" baseline="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baseline="0">
                <a:solidFill>
                  <a:prstClr val="white"/>
                </a:solidFill>
                <a:latin typeface="Calibri" panose="020F0502020204030204" pitchFamily="34" charset="0"/>
                <a:cs typeface="Calibri" panose="020F0502020204030204" pitchFamily="34" charset="0"/>
              </a:rPr>
              <a:t>Consolidation of </a:t>
            </a:r>
            <a:r>
              <a:rPr lang="en-GB" sz="1200" b="0" i="0" baseline="0" dirty="0">
                <a:solidFill>
                  <a:prstClr val="white"/>
                </a:solidFill>
                <a:latin typeface="Calibri" panose="020F0502020204030204" pitchFamily="34" charset="0"/>
                <a:cs typeface="Calibri" panose="020F0502020204030204" pitchFamily="34" charset="0"/>
              </a:rPr>
              <a:t>antepenultimate syllable stress and spelling</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a:solidFill>
                  <a:schemeClr val="tx1"/>
                </a:solidFill>
                <a:effectLst/>
                <a:latin typeface="+mn-lt"/>
                <a:ea typeface="Calibri"/>
                <a:cs typeface="Calibri"/>
                <a:sym typeface="Calibri"/>
              </a:rPr>
              <a:t>8.3.2.4 (introduce)</a:t>
            </a:r>
            <a:r>
              <a:rPr lang="en-GB" sz="1200" kern="1200">
                <a:solidFill>
                  <a:schemeClr val="tx1"/>
                </a:solidFill>
                <a:effectLst/>
                <a:latin typeface="+mn-lt"/>
                <a:ea typeface="+mn-ea"/>
                <a:cs typeface="+mn-cs"/>
              </a:rPr>
              <a:t> grabar [1560]; tocar [327]; mostrar [330]; bajar [484]; levantar</a:t>
            </a:r>
            <a:r>
              <a:rPr lang="en-GB" sz="1200" kern="1200">
                <a:solidFill>
                  <a:schemeClr val="tx1"/>
                </a:solidFill>
                <a:effectLst/>
                <a:latin typeface="Century Gothic" panose="020B0502020202020204" pitchFamily="34" charset="0"/>
                <a:ea typeface="+mn-ea"/>
                <a:cs typeface="+mn-cs"/>
              </a:rPr>
              <a:t>² [354]; </a:t>
            </a:r>
            <a:r>
              <a:rPr lang="en-GB" sz="1200" kern="1200">
                <a:solidFill>
                  <a:schemeClr val="tx1"/>
                </a:solidFill>
                <a:effectLst/>
                <a:latin typeface="+mn-lt"/>
                <a:ea typeface="+mn-ea"/>
                <a:cs typeface="+mn-cs"/>
              </a:rPr>
              <a:t>pierna [776]; saltar [1160]; brazo [470]; mano [135]; alguien [341]; ahora mismo [81]</a:t>
            </a:r>
            <a:r>
              <a:rPr lang="en-GB">
                <a:effectLst/>
              </a:rPr>
              <a:t> </a:t>
            </a:r>
            <a:endParaRPr lang="en-GB" sz="1200" b="0" i="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8.3.1.4 (revisit) </a:t>
            </a:r>
            <a:r>
              <a:rPr lang="en-GB" sz="1200" kern="1200">
                <a:solidFill>
                  <a:schemeClr val="tx1"/>
                </a:solidFill>
                <a:effectLst/>
                <a:latin typeface="+mn-lt"/>
                <a:ea typeface="+mn-ea"/>
                <a:cs typeface="+mn-cs"/>
              </a:rPr>
              <a:t>parecer [89]; guardar [687]; marca [1276]; falda [2743]; mitad [834]; precio [557]; tipo [168]; euro [2435]; ligero [1930]; práctico [2141]; este [24]</a:t>
            </a:r>
            <a:endParaRPr lang="en-GB" sz="1200" b="0" i="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a:solidFill>
                  <a:schemeClr val="tx1"/>
                </a:solidFill>
                <a:effectLst/>
                <a:latin typeface="+mn-lt"/>
                <a:ea typeface="Calibri"/>
                <a:cs typeface="Calibri"/>
                <a:sym typeface="Calibri"/>
              </a:rPr>
              <a:t>8.2.2.5 </a:t>
            </a:r>
            <a:r>
              <a:rPr lang="en-GB" sz="1200" b="1" i="0" u="none" strike="noStrike" kern="1200" cap="none">
                <a:solidFill>
                  <a:schemeClr val="tx1"/>
                </a:solidFill>
                <a:effectLst/>
                <a:latin typeface="+mn-lt"/>
                <a:ea typeface="Calibri"/>
                <a:cs typeface="Calibri"/>
                <a:sym typeface="Calibri"/>
              </a:rPr>
              <a:t>(revisit) </a:t>
            </a:r>
            <a:r>
              <a:rPr lang="en-GB" sz="1200" kern="1200">
                <a:solidFill>
                  <a:schemeClr val="tx1"/>
                </a:solidFill>
                <a:effectLst/>
                <a:latin typeface="+mn-lt"/>
                <a:ea typeface="+mn-ea"/>
                <a:cs typeface="+mn-cs"/>
              </a:rPr>
              <a:t>llorar [630]; esperar [157]; volver [112]; encontrar [102]; gritar [691]; querer² [58]; historia [186]; mes [288]; papá [865]; mamá [675]; frío [1020]</a:t>
            </a:r>
            <a:r>
              <a:rPr lang="en-GB">
                <a:effectLst/>
              </a:rPr>
              <a:t> </a:t>
            </a:r>
            <a:endParaRPr lang="en-GB" sz="1200" b="0" i="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latin typeface="Calibri" panose="020F0502020204030204"/>
              </a:rPr>
              <a:pPr>
                <a:defRPr/>
              </a:pPr>
              <a:t>21</a:t>
            </a:fld>
            <a:endParaRPr lang="en-GB">
              <a:solidFill>
                <a:prstClr val="black"/>
              </a:solidFill>
              <a:latin typeface="Calibri" panose="020F0502020204030204"/>
            </a:endParaRPr>
          </a:p>
        </p:txBody>
      </p:sp>
    </p:spTree>
    <p:extLst>
      <p:ext uri="{BB962C8B-B14F-4D97-AF65-F5344CB8AC3E}">
        <p14:creationId xmlns:p14="http://schemas.microsoft.com/office/powerpoint/2010/main" val="1377963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6 minutes</a:t>
            </a:r>
          </a:p>
          <a:p>
            <a:endParaRPr lang="en-US" b="0" i="0" dirty="0"/>
          </a:p>
          <a:p>
            <a:r>
              <a:rPr lang="en-US" b="1" i="0" dirty="0"/>
              <a:t>Aim: </a:t>
            </a:r>
            <a:r>
              <a:rPr lang="en-US" b="0" i="0" dirty="0"/>
              <a:t>listening</a:t>
            </a:r>
            <a:r>
              <a:rPr lang="en-US" b="0" i="0" baseline="0" dirty="0"/>
              <a:t> activity to revisit some of the vocabulary from this week’s revisited vocabulary.</a:t>
            </a:r>
            <a:endParaRPr lang="en-US" b="1"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a:t>
            </a:r>
            <a:r>
              <a:rPr lang="en-GB" dirty="0"/>
              <a:t>Students write 1-12 in their exercise books.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They listen to the recording and write the letter of the words that they hear in the order that they hear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Answers are shown by clicking.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Then, students work in pairs.</a:t>
            </a:r>
            <a:r>
              <a:rPr lang="en-GB" baseline="0" dirty="0"/>
              <a:t> O</a:t>
            </a:r>
            <a:r>
              <a:rPr lang="en-GB" dirty="0"/>
              <a:t>ne student says a letter corresponding to one of the pictures and the other student produces that word aloud in Spanish. This will ensure that students also practise productive</a:t>
            </a:r>
            <a:r>
              <a:rPr lang="en-GB" baseline="0" dirty="0"/>
              <a:t> oral recall.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la </a:t>
            </a:r>
            <a:r>
              <a:rPr lang="en-GB" baseline="0" dirty="0" err="1"/>
              <a:t>mitad</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parecer</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la </a:t>
            </a:r>
            <a:r>
              <a:rPr lang="en-GB" baseline="0" dirty="0" err="1"/>
              <a:t>falda</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este</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guardar</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 </a:t>
            </a:r>
            <a:r>
              <a:rPr lang="en-GB" baseline="0" dirty="0" err="1"/>
              <a:t>mes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 euro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práctico</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la </a:t>
            </a:r>
            <a:r>
              <a:rPr lang="en-GB" baseline="0" dirty="0" err="1"/>
              <a:t>marca</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 el </a:t>
            </a:r>
            <a:r>
              <a:rPr lang="en-GB" baseline="0" dirty="0" err="1"/>
              <a:t>tipo</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 </a:t>
            </a:r>
            <a:r>
              <a:rPr lang="en-GB" baseline="0" dirty="0" err="1"/>
              <a:t>ligero</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 el </a:t>
            </a:r>
            <a:r>
              <a:rPr lang="en-GB" baseline="0" dirty="0" err="1"/>
              <a:t>precio</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820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endParaRPr lang="en-US" b="1" dirty="0"/>
          </a:p>
          <a:p>
            <a:endParaRPr lang="en-US" b="1" dirty="0"/>
          </a:p>
          <a:p>
            <a:r>
              <a:rPr lang="en-US" b="1" dirty="0"/>
              <a:t>Aim: </a:t>
            </a:r>
            <a:r>
              <a:rPr lang="en-US" b="0" dirty="0"/>
              <a:t>listening activity</a:t>
            </a:r>
            <a:r>
              <a:rPr lang="en-US" b="0" baseline="0" dirty="0"/>
              <a:t> to practice recognition and spelling of </a:t>
            </a:r>
            <a:r>
              <a:rPr lang="en-US" b="0" baseline="0"/>
              <a:t>words with </a:t>
            </a:r>
            <a:r>
              <a:rPr lang="en-US" b="0" baseline="0" dirty="0"/>
              <a:t>stress </a:t>
            </a:r>
            <a:r>
              <a:rPr lang="en-US" b="0" baseline="0"/>
              <a:t>and an accent </a:t>
            </a:r>
            <a:r>
              <a:rPr lang="en-US" b="0" baseline="0" dirty="0"/>
              <a:t>on the antepenultimate syllable</a:t>
            </a:r>
            <a:r>
              <a:rPr lang="en-US" b="0" baseline="0"/>
              <a:t>. Examples of the </a:t>
            </a:r>
            <a:r>
              <a:rPr lang="en-US" b="0" baseline="0" dirty="0"/>
              <a:t>present continuous tense with –</a:t>
            </a:r>
            <a:r>
              <a:rPr lang="en-US" b="0" baseline="0" dirty="0" err="1"/>
              <a:t>ar</a:t>
            </a:r>
            <a:r>
              <a:rPr lang="en-US" b="0" baseline="0" dirty="0"/>
              <a:t> </a:t>
            </a:r>
            <a:r>
              <a:rPr lang="en-US" b="0" baseline="0"/>
              <a:t>verbs are also included, for additional receptive practice.</a:t>
            </a:r>
            <a:endParaRPr lang="en-US" b="1" dirty="0"/>
          </a:p>
          <a:p>
            <a:endParaRPr lang="en-US" b="1" dirty="0"/>
          </a:p>
          <a:p>
            <a:r>
              <a:rPr lang="en-US" b="1" dirty="0"/>
              <a:t>Procedure:</a:t>
            </a:r>
          </a:p>
          <a:p>
            <a:r>
              <a:rPr lang="en-US" b="0" dirty="0"/>
              <a:t>1</a:t>
            </a:r>
            <a:r>
              <a:rPr lang="en-US" b="0"/>
              <a:t>. Explain </a:t>
            </a:r>
            <a:r>
              <a:rPr lang="en-US" b="0" dirty="0"/>
              <a:t>to students that they will need to listen to the recording </a:t>
            </a:r>
            <a:r>
              <a:rPr lang="en-US" b="0"/>
              <a:t>and write</a:t>
            </a:r>
            <a:r>
              <a:rPr lang="en-US" b="0" baseline="0"/>
              <a:t> the missing words. All of the words have stress on the third-last syllable, so require an accent.</a:t>
            </a:r>
            <a:endParaRPr lang="en-US" b="0" dirty="0"/>
          </a:p>
          <a:p>
            <a:r>
              <a:rPr lang="en-US" b="0"/>
              <a:t>2.</a:t>
            </a:r>
            <a:r>
              <a:rPr lang="en-US" b="0" baseline="0"/>
              <a:t> Click to reveal each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3. To check understanding of meaning, </a:t>
            </a:r>
            <a:r>
              <a:rPr lang="en-US" b="0"/>
              <a:t>the text could be translated into English orally, or teachers could pick</a:t>
            </a:r>
            <a:r>
              <a:rPr lang="en-US" b="0" baseline="0"/>
              <a:t> out certain phrases and ask students to translate them. Alternatively, teachers could ask simple questions to elicit comprehension answers from students (e.g. What does the doctor say? Why does Daniel think it matters to Lucía? What’s Nadia doing right now?).</a:t>
            </a:r>
          </a:p>
          <a:p>
            <a:endParaRPr lang="en-US" b="0" dirty="0"/>
          </a:p>
          <a:p>
            <a:r>
              <a:rPr lang="en-US" b="1" dirty="0"/>
              <a:t>Notes</a:t>
            </a:r>
          </a:p>
          <a:p>
            <a:r>
              <a:rPr lang="en-US" b="0" dirty="0"/>
              <a:t>This is </a:t>
            </a:r>
            <a:r>
              <a:rPr lang="en-GB" sz="1200" kern="1200" dirty="0">
                <a:solidFill>
                  <a:schemeClr val="tx1"/>
                </a:solidFill>
                <a:effectLst/>
                <a:latin typeface="+mn-lt"/>
                <a:ea typeface="+mn-ea"/>
                <a:cs typeface="+mn-cs"/>
              </a:rPr>
              <a:t>a </a:t>
            </a:r>
            <a:r>
              <a:rPr lang="en-GB" sz="1200" kern="1200">
                <a:solidFill>
                  <a:schemeClr val="tx1"/>
                </a:solidFill>
                <a:effectLst/>
                <a:latin typeface="+mn-lt"/>
                <a:ea typeface="+mn-ea"/>
                <a:cs typeface="+mn-cs"/>
              </a:rPr>
              <a:t>hybrid vocabulary </a:t>
            </a:r>
            <a:r>
              <a:rPr lang="en-GB" sz="1200" kern="1200" dirty="0">
                <a:solidFill>
                  <a:schemeClr val="tx1"/>
                </a:solidFill>
                <a:effectLst/>
                <a:latin typeface="+mn-lt"/>
                <a:ea typeface="+mn-ea"/>
                <a:cs typeface="+mn-cs"/>
              </a:rPr>
              <a:t>revisiting / sounds of the </a:t>
            </a:r>
            <a:r>
              <a:rPr lang="en-GB" sz="1200" kern="1200">
                <a:solidFill>
                  <a:schemeClr val="tx1"/>
                </a:solidFill>
                <a:effectLst/>
                <a:latin typeface="+mn-lt"/>
                <a:ea typeface="+mn-ea"/>
                <a:cs typeface="+mn-cs"/>
              </a:rPr>
              <a:t>language activity,</a:t>
            </a:r>
            <a:r>
              <a:rPr lang="en-GB" sz="1200" kern="1200" baseline="0">
                <a:solidFill>
                  <a:schemeClr val="tx1"/>
                </a:solidFill>
                <a:effectLst/>
                <a:latin typeface="+mn-lt"/>
                <a:ea typeface="+mn-ea"/>
                <a:cs typeface="+mn-cs"/>
              </a:rPr>
              <a:t> which also includes some of the new language introduced this week</a:t>
            </a:r>
            <a:r>
              <a:rPr lang="en-GB" baseline="0">
                <a:effectLst/>
              </a:rPr>
              <a:t>. Five of the words to write are known vocabulary items and three are unknown.</a:t>
            </a:r>
            <a:endParaRPr lang="en-GB" baseline="0" dirty="0">
              <a:effectLst/>
            </a:endParaRPr>
          </a:p>
          <a:p>
            <a:endParaRPr lang="en-US" b="0" dirty="0"/>
          </a:p>
          <a:p>
            <a:r>
              <a:rPr lang="en-US" b="1" dirty="0"/>
              <a:t>Transcript:</a:t>
            </a:r>
          </a:p>
          <a:p>
            <a:pPr algn="just">
              <a:defRPr/>
            </a:pPr>
            <a:r>
              <a:rPr lang="en-US" sz="1200" b="1">
                <a:solidFill>
                  <a:srgbClr val="002060"/>
                </a:solidFill>
              </a:rPr>
              <a:t>D: </a:t>
            </a:r>
            <a:r>
              <a:rPr lang="en-US" sz="1200">
                <a:solidFill>
                  <a:srgbClr val="002060"/>
                </a:solidFill>
              </a:rPr>
              <a:t>El médico dice que el ejercicio es importante para los músculos. Lucía, ¿me escuchas? Creo que estás pasando demasiado tiempo en el teléfono este mes. </a:t>
            </a:r>
          </a:p>
          <a:p>
            <a:pPr algn="just">
              <a:defRPr/>
            </a:pPr>
            <a:r>
              <a:rPr lang="en-US" sz="1200">
                <a:solidFill>
                  <a:srgbClr val="002060"/>
                </a:solidFill>
              </a:rPr>
              <a:t>Tu amiga Nadia hace mucho deporte, ¿verdad? Corre veinticinco kilómetros cada miércoles y sábado Ahora mismo está grabando un vídeo en YouTube. Está saltando con una pierna y levantando los brazos. ¡Parece que la música le da ánimo!</a:t>
            </a:r>
          </a:p>
          <a:p>
            <a:pPr algn="just">
              <a:defRPr/>
            </a:pPr>
            <a:r>
              <a:rPr lang="en-US" sz="1200">
                <a:solidFill>
                  <a:srgbClr val="002060"/>
                </a:solidFill>
              </a:rPr>
              <a:t>¿Qué haces, Lucía? Ah, ahora ¡tú estás participando!</a:t>
            </a:r>
          </a:p>
          <a:p>
            <a:pPr algn="just">
              <a:defRPr/>
            </a:pPr>
            <a:r>
              <a:rPr lang="en-US" sz="1200" b="1">
                <a:solidFill>
                  <a:srgbClr val="002060"/>
                </a:solidFill>
              </a:rPr>
              <a:t>L: </a:t>
            </a:r>
            <a:r>
              <a:rPr lang="en-US" sz="1200">
                <a:solidFill>
                  <a:srgbClr val="002060"/>
                </a:solidFill>
              </a:rPr>
              <a:t>Sí, ¡mira! Estoy bajando el brazo y levantando la pierna. Son ejercicios prácticos y muy divertidos. Así ¡voy a estar más fuerte!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a:br>
            <a:r>
              <a:rPr lang="en-GB" baseline="0"/>
              <a:t>músculo </a:t>
            </a:r>
            <a:r>
              <a:rPr lang="en-GB" baseline="0" dirty="0"/>
              <a:t>[2715]; </a:t>
            </a:r>
            <a:r>
              <a:rPr lang="en-GB" baseline="0" dirty="0" err="1"/>
              <a:t>kilómetro</a:t>
            </a:r>
            <a:r>
              <a:rPr lang="en-GB" baseline="0" dirty="0"/>
              <a:t> [</a:t>
            </a:r>
            <a:r>
              <a:rPr lang="en-GB" baseline="0"/>
              <a:t>1519]; fantástico [2501]</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a:t>
            </a:r>
          </a:p>
          <a:p>
            <a:r>
              <a:rPr lang="en-GB"/>
              <a:t>This slide could be used to focus</a:t>
            </a:r>
            <a:r>
              <a:rPr lang="en-GB" baseline="0"/>
              <a:t> specifically on understanding of the examples of the present continuous on the previous slide.</a:t>
            </a:r>
          </a:p>
          <a:p>
            <a:r>
              <a:rPr lang="en-GB" baseline="0"/>
              <a:t>Some students may find it easier to see both the English and Spanish displayed together, as shown here.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baseline="0" dirty="0"/>
              <a:t>2 minutes</a:t>
            </a:r>
            <a:endParaRPr lang="en-US" b="1" dirty="0"/>
          </a:p>
          <a:p>
            <a:endParaRPr lang="en-US" b="1" dirty="0"/>
          </a:p>
          <a:p>
            <a:r>
              <a:rPr lang="en-US" b="1" dirty="0"/>
              <a:t>Aim: </a:t>
            </a:r>
            <a:r>
              <a:rPr lang="en-US" b="0" dirty="0"/>
              <a:t>slide</a:t>
            </a:r>
            <a:r>
              <a:rPr lang="en-US" b="0" baseline="0" dirty="0"/>
              <a:t> to revisit demonstrative adjectives and distinguish these from similarly spelt forms of </a:t>
            </a:r>
            <a:r>
              <a:rPr lang="en-US" b="0" baseline="0" dirty="0" err="1"/>
              <a:t>estar</a:t>
            </a:r>
            <a:r>
              <a:rPr lang="en-US" b="0" baseline="0" dirty="0"/>
              <a:t>.</a:t>
            </a:r>
            <a:endParaRPr lang="en-US" b="1" dirty="0"/>
          </a:p>
          <a:p>
            <a:endParaRPr lang="en-US" b="1" dirty="0"/>
          </a:p>
          <a:p>
            <a:r>
              <a:rPr lang="en-US" b="1" dirty="0"/>
              <a:t>Procedure:</a:t>
            </a:r>
          </a:p>
          <a:p>
            <a:r>
              <a:rPr lang="en-US" b="0" dirty="0"/>
              <a:t>1. Teachers click to go through the slide. Gaps are left for teachers to elicit</a:t>
            </a:r>
            <a:r>
              <a:rPr lang="en-US" b="0" baseline="0" dirty="0"/>
              <a:t> answers from students.</a:t>
            </a:r>
            <a:endParaRPr lang="en-US" b="0" dirty="0"/>
          </a:p>
          <a:p>
            <a:r>
              <a:rPr lang="en-US" b="0" dirty="0"/>
              <a:t>2. In the section on stress positions, teachers can click the speaker</a:t>
            </a:r>
            <a:r>
              <a:rPr lang="en-US" b="0" baseline="0" dirty="0"/>
              <a:t> icon to listen to the difference in stress position of the demonstratives, and the forms of </a:t>
            </a:r>
            <a:r>
              <a:rPr lang="en-US" b="0" baseline="0" dirty="0" err="1"/>
              <a:t>estar</a:t>
            </a:r>
            <a:r>
              <a:rPr lang="en-US" b="0" baseline="0" dirty="0"/>
              <a:t>.</a:t>
            </a:r>
            <a:endParaRPr lang="en-US" b="0" dirty="0"/>
          </a:p>
          <a:p>
            <a:endParaRPr lang="en-US" b="0" dirty="0"/>
          </a:p>
          <a:p>
            <a:r>
              <a:rPr lang="en-US" b="1" dirty="0"/>
              <a:t>Transcript:</a:t>
            </a:r>
          </a:p>
          <a:p>
            <a:pPr marL="228600" indent="-228600">
              <a:buAutoNum type="arabicPeriod"/>
            </a:pPr>
            <a:r>
              <a:rPr lang="en-US" b="0" dirty="0"/>
              <a:t>E</a:t>
            </a:r>
            <a:r>
              <a:rPr lang="is-IS" b="0" dirty="0"/>
              <a:t>sta...está</a:t>
            </a:r>
          </a:p>
          <a:p>
            <a:pPr marL="228600" indent="-228600">
              <a:buAutoNum type="arabicPeriod"/>
            </a:pPr>
            <a:r>
              <a:rPr lang="is-IS" b="0" dirty="0"/>
              <a:t>Estas....estás</a:t>
            </a:r>
          </a:p>
          <a:p>
            <a:pPr marL="228600" indent="-228600">
              <a:buAutoNum type="arabicPeriod"/>
            </a:pPr>
            <a:endParaRPr lang="en-US" b="1" dirty="0"/>
          </a:p>
          <a:p>
            <a:endParaRPr lang="en-US"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7</a:t>
            </a:r>
            <a:r>
              <a:rPr lang="en-US" b="0" baseline="0"/>
              <a:t> </a:t>
            </a:r>
            <a:r>
              <a:rPr lang="en-US" b="0" baseline="0" dirty="0"/>
              <a:t>minutes</a:t>
            </a:r>
            <a:endParaRPr lang="en-US" b="1" dirty="0"/>
          </a:p>
          <a:p>
            <a:endParaRPr lang="en-US" b="1" dirty="0"/>
          </a:p>
          <a:p>
            <a:r>
              <a:rPr lang="en-US" b="1" dirty="0"/>
              <a:t>Aim:</a:t>
            </a:r>
            <a:r>
              <a:rPr lang="en-US" b="0" dirty="0"/>
              <a:t> reading activity</a:t>
            </a:r>
            <a:r>
              <a:rPr lang="en-US" b="1" dirty="0"/>
              <a:t> </a:t>
            </a:r>
            <a:r>
              <a:rPr lang="en-US" b="0"/>
              <a:t>to practise distinguishing</a:t>
            </a:r>
            <a:r>
              <a:rPr lang="en-US" b="0" baseline="0"/>
              <a:t> between ‘esta’ and ‘está’, depending on the part of speech of the word that follows.</a:t>
            </a:r>
          </a:p>
          <a:p>
            <a:endParaRPr lang="en-US" b="1" dirty="0"/>
          </a:p>
          <a:p>
            <a:r>
              <a:rPr lang="en-US" b="1" dirty="0"/>
              <a:t>Procedure:</a:t>
            </a:r>
          </a:p>
          <a:p>
            <a:r>
              <a:rPr lang="en-US" b="0" dirty="0"/>
              <a:t>1</a:t>
            </a:r>
            <a:r>
              <a:rPr lang="en-US" b="0"/>
              <a:t>. Students</a:t>
            </a:r>
            <a:r>
              <a:rPr lang="en-US" b="0" baseline="0"/>
              <a:t> write the correct order of ‘está’ and ‘esta’ for each question item. For example, 1=esta, está.</a:t>
            </a:r>
            <a:endParaRPr lang="en-US" b="0" dirty="0"/>
          </a:p>
          <a:p>
            <a:r>
              <a:rPr lang="en-US" b="0" dirty="0"/>
              <a:t>2. Answers are revealed</a:t>
            </a:r>
            <a:r>
              <a:rPr lang="en-US" b="0" baseline="0" dirty="0"/>
              <a:t> by clicking, question </a:t>
            </a:r>
            <a:r>
              <a:rPr lang="en-US" b="0" baseline="0"/>
              <a:t>by question. Encourage students to accurately stress the word when they give their answers.</a:t>
            </a:r>
            <a:endParaRPr lang="en-US" b="0" baseline="0" dirty="0"/>
          </a:p>
          <a:p>
            <a:r>
              <a:rPr lang="en-US" b="0" baseline="0" dirty="0"/>
              <a:t>3. Students can be asked to translate </a:t>
            </a:r>
            <a:r>
              <a:rPr lang="en-US" b="0" baseline="0"/>
              <a:t>each sentence orally into English as part of the feedback.</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OPTIONAL</a:t>
            </a:r>
          </a:p>
          <a:p>
            <a:r>
              <a:rPr lang="en-US" b="0"/>
              <a:t>This</a:t>
            </a:r>
            <a:r>
              <a:rPr lang="en-US" b="0" baseline="0"/>
              <a:t> optional activity allows for further practice of está and esta in reading, if desired. It is not included in the lesson timings.</a:t>
            </a:r>
            <a:endParaRPr lang="en-US" b="1"/>
          </a:p>
          <a:p>
            <a:endParaRPr lang="en-US" b="1"/>
          </a:p>
          <a:p>
            <a:r>
              <a:rPr lang="en-US" b="1"/>
              <a:t>Aim</a:t>
            </a:r>
            <a:r>
              <a:rPr lang="en-US" b="1" dirty="0"/>
              <a:t>:</a:t>
            </a:r>
            <a:r>
              <a:rPr lang="en-US" b="0" dirty="0"/>
              <a:t> reading activity</a:t>
            </a:r>
            <a:r>
              <a:rPr lang="en-US" b="1" dirty="0"/>
              <a:t> </a:t>
            </a:r>
            <a:r>
              <a:rPr lang="en-US" b="0"/>
              <a:t>to practise </a:t>
            </a:r>
            <a:r>
              <a:rPr lang="en-US" b="0" dirty="0"/>
              <a:t>distinguishing</a:t>
            </a:r>
            <a:r>
              <a:rPr lang="en-US" b="0" baseline="0" dirty="0"/>
              <a:t> between </a:t>
            </a:r>
            <a:r>
              <a:rPr lang="en-US" b="0" baseline="0"/>
              <a:t>the types of word that follow esta and está (either a singular feminine noun </a:t>
            </a:r>
            <a:r>
              <a:rPr lang="en-US" b="0" baseline="0" dirty="0"/>
              <a:t>or the </a:t>
            </a:r>
            <a:r>
              <a:rPr lang="en-US" b="0" baseline="0"/>
              <a:t>present participle)</a:t>
            </a:r>
            <a:endParaRPr lang="en-US" b="0" dirty="0"/>
          </a:p>
          <a:p>
            <a:endParaRPr lang="en-US" b="1" dirty="0"/>
          </a:p>
          <a:p>
            <a:r>
              <a:rPr lang="en-US" b="1" dirty="0"/>
              <a:t>Procedure:</a:t>
            </a:r>
          </a:p>
          <a:p>
            <a:pPr marL="228600" indent="-228600">
              <a:buAutoNum type="arabicPeriod"/>
            </a:pPr>
            <a:r>
              <a:rPr lang="en-US" b="0"/>
              <a:t>Students write 1-4 in their books. They</a:t>
            </a:r>
            <a:r>
              <a:rPr lang="en-US" b="0" baseline="0"/>
              <a:t> read the sentences and look at the two answer options in the box on the right.</a:t>
            </a:r>
          </a:p>
          <a:p>
            <a:pPr marL="228600" indent="-228600">
              <a:buAutoNum type="arabicPeriod"/>
            </a:pPr>
            <a:r>
              <a:rPr lang="en-US" b="0" baseline="0"/>
              <a:t>They need to decide </a:t>
            </a:r>
            <a:r>
              <a:rPr lang="en-US" b="0" baseline="0" dirty="0"/>
              <a:t>whether the feminine noun or the present </a:t>
            </a:r>
            <a:r>
              <a:rPr lang="en-US" b="0" baseline="0"/>
              <a:t>participle should go in each gap. </a:t>
            </a:r>
          </a:p>
          <a:p>
            <a:pPr marL="228600" indent="-228600">
              <a:buAutoNum type="arabicPeriod"/>
            </a:pPr>
            <a:r>
              <a:rPr lang="en-US" b="0" baseline="0"/>
              <a:t>They can simply write the two missing words in their book for each item. These should be in the correct order (e.g. 1: mostrando, falda).</a:t>
            </a:r>
            <a:endParaRPr lang="en-US" b="0" baseline="0" dirty="0"/>
          </a:p>
          <a:p>
            <a:pPr marL="228600" indent="-228600">
              <a:buAutoNum type="arabicPeriod"/>
            </a:pPr>
            <a:r>
              <a:rPr lang="en-US" b="0"/>
              <a:t>Answers </a:t>
            </a:r>
            <a:r>
              <a:rPr lang="en-US" b="0" dirty="0"/>
              <a:t>are revealed</a:t>
            </a:r>
            <a:r>
              <a:rPr lang="en-US" b="0" baseline="0" dirty="0"/>
              <a:t> by clicking, question </a:t>
            </a:r>
            <a:r>
              <a:rPr lang="en-US" b="0" baseline="0"/>
              <a:t>by question.</a:t>
            </a:r>
          </a:p>
          <a:p>
            <a:pPr marL="228600" indent="-228600">
              <a:buAutoNum type="arabicPeriod"/>
            </a:pPr>
            <a:r>
              <a:rPr lang="en-US" b="0" baseline="0"/>
              <a:t>Students </a:t>
            </a:r>
            <a:r>
              <a:rPr lang="en-US" b="0" baseline="0" dirty="0"/>
              <a:t>can be asked to translate </a:t>
            </a:r>
            <a:r>
              <a:rPr lang="en-US" b="0" baseline="0"/>
              <a:t>each sentence into English </a:t>
            </a:r>
            <a:r>
              <a:rPr lang="en-US" b="0" baseline="0" dirty="0"/>
              <a:t>after going through the answers</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endParaRPr lang="en-US" b="1" dirty="0"/>
          </a:p>
          <a:p>
            <a:endParaRPr lang="en-US" b="1" dirty="0"/>
          </a:p>
          <a:p>
            <a:r>
              <a:rPr lang="en-US" b="1" dirty="0"/>
              <a:t>Aim: </a:t>
            </a:r>
            <a:r>
              <a:rPr lang="en-US" b="0" dirty="0"/>
              <a:t>listening</a:t>
            </a:r>
            <a:r>
              <a:rPr lang="en-US" b="0" baseline="0" dirty="0"/>
              <a:t> activity to </a:t>
            </a:r>
            <a:r>
              <a:rPr lang="en-US" b="0" baseline="0" dirty="0" err="1"/>
              <a:t>practise</a:t>
            </a:r>
            <a:r>
              <a:rPr lang="en-US" b="0" baseline="0" dirty="0"/>
              <a:t> understanding ‘</a:t>
            </a:r>
            <a:r>
              <a:rPr lang="en-US" b="0" baseline="0" dirty="0" err="1"/>
              <a:t>estas</a:t>
            </a:r>
            <a:r>
              <a:rPr lang="en-US" b="0" baseline="0" dirty="0"/>
              <a:t>’ and ‘</a:t>
            </a:r>
            <a:r>
              <a:rPr lang="en-US" b="0" baseline="0" dirty="0" err="1"/>
              <a:t>estás</a:t>
            </a:r>
            <a:r>
              <a:rPr lang="en-US" b="0" baseline="0" dirty="0"/>
              <a:t>’ by paying attention to the part of speech of the word that follows.</a:t>
            </a:r>
            <a:endParaRPr lang="en-US" b="1" dirty="0"/>
          </a:p>
          <a:p>
            <a:endParaRPr lang="en-US" b="1" dirty="0"/>
          </a:p>
          <a:p>
            <a:r>
              <a:rPr lang="en-US" b="1" dirty="0"/>
              <a:t>Procedure:</a:t>
            </a:r>
          </a:p>
          <a:p>
            <a:pPr marL="228600" indent="-228600">
              <a:buAutoNum type="arabicPeriod"/>
            </a:pPr>
            <a:r>
              <a:rPr lang="en-US" b="0" dirty="0"/>
              <a:t>Students copy out the grid in their books. </a:t>
            </a:r>
          </a:p>
          <a:p>
            <a:pPr marL="228600" indent="-228600">
              <a:buAutoNum type="arabicPeriod"/>
            </a:pPr>
            <a:r>
              <a:rPr lang="en-US" b="0" dirty="0"/>
              <a:t>Teachers play the recording by clicking on the number</a:t>
            </a:r>
            <a:r>
              <a:rPr lang="en-US" b="0" baseline="0" dirty="0"/>
              <a:t> buttons.</a:t>
            </a:r>
            <a:endParaRPr lang="en-US" b="0" dirty="0"/>
          </a:p>
          <a:p>
            <a:pPr marL="228600" indent="-228600">
              <a:buAutoNum type="arabicPeriod"/>
            </a:pPr>
            <a:r>
              <a:rPr lang="en-US" b="0" dirty="0"/>
              <a:t>They decide if ‘</a:t>
            </a:r>
            <a:r>
              <a:rPr lang="en-US" b="0" dirty="0" err="1"/>
              <a:t>estas</a:t>
            </a:r>
            <a:r>
              <a:rPr lang="en-US" b="0" dirty="0"/>
              <a:t>’ or ‘</a:t>
            </a:r>
            <a:r>
              <a:rPr lang="en-US" b="0" dirty="0" err="1"/>
              <a:t>estás</a:t>
            </a:r>
            <a:r>
              <a:rPr lang="en-US" b="0" dirty="0"/>
              <a:t>’ is</a:t>
            </a:r>
            <a:r>
              <a:rPr lang="en-US" b="0" baseline="0" dirty="0"/>
              <a:t> the word that is beeped out in the recording. To work this out, they need to pay attention to the first word they hear and identify whether it is a noun (requiring ‘</a:t>
            </a:r>
            <a:r>
              <a:rPr lang="en-US" b="0" baseline="0" dirty="0" err="1"/>
              <a:t>estas</a:t>
            </a:r>
            <a:r>
              <a:rPr lang="en-US" b="0" baseline="0" dirty="0"/>
              <a:t>’ before) or present participle (requiring ‘</a:t>
            </a:r>
            <a:r>
              <a:rPr lang="en-US" b="0" baseline="0" dirty="0" err="1"/>
              <a:t>estás</a:t>
            </a:r>
            <a:r>
              <a:rPr lang="en-US" b="0" baseline="0" dirty="0"/>
              <a:t>’ before). </a:t>
            </a:r>
          </a:p>
          <a:p>
            <a:pPr marL="228600" indent="-228600">
              <a:buAutoNum type="arabicPeriod"/>
            </a:pPr>
            <a:r>
              <a:rPr lang="en-US" b="0" baseline="0" dirty="0"/>
              <a:t>They then translate the start of the sentence (first two words) into English, including the beeped out word.</a:t>
            </a:r>
          </a:p>
          <a:p>
            <a:pPr marL="228600" indent="-228600">
              <a:buAutoNum type="arabicPeriod"/>
            </a:pPr>
            <a:r>
              <a:rPr lang="en-US" b="0" baseline="0" dirty="0"/>
              <a:t>Answers are shown by clicking. At this point, the full sentence could be played (click the beige action button), and students could be asked for an oral translation of the whole sentence in English.</a:t>
            </a:r>
          </a:p>
          <a:p>
            <a:pPr marL="0" indent="0">
              <a:buNone/>
            </a:pPr>
            <a:endParaRPr lang="en-US" b="0" baseline="0" dirty="0"/>
          </a:p>
          <a:p>
            <a:pPr marL="0" indent="0">
              <a:buNone/>
            </a:pPr>
            <a:r>
              <a:rPr lang="en-US" b="1" baseline="0" dirty="0"/>
              <a:t>Notes:</a:t>
            </a:r>
          </a:p>
          <a:p>
            <a:pPr marL="0" indent="0">
              <a:buNone/>
            </a:pPr>
            <a:r>
              <a:rPr lang="en-US" b="0" baseline="0" dirty="0"/>
              <a:t>For question 5, students could be asked how they would replace ‘</a:t>
            </a:r>
            <a:r>
              <a:rPr lang="en-US" b="0" baseline="0" dirty="0" err="1"/>
              <a:t>gritan</a:t>
            </a:r>
            <a:r>
              <a:rPr lang="en-US" b="0" baseline="0" dirty="0"/>
              <a:t>’ with the present continuous. ‘</a:t>
            </a:r>
            <a:r>
              <a:rPr lang="en-US" b="0" baseline="0" dirty="0" err="1"/>
              <a:t>Están</a:t>
            </a:r>
            <a:r>
              <a:rPr lang="en-US" b="0" baseline="0" dirty="0"/>
              <a:t>’ is a known form of ‘</a:t>
            </a:r>
            <a:r>
              <a:rPr lang="en-US" b="0" baseline="0" dirty="0" err="1"/>
              <a:t>estar</a:t>
            </a:r>
            <a:r>
              <a:rPr lang="en-US" b="0" baseline="0" dirty="0"/>
              <a:t>’, so some students may be able to make the connection with the present continuous and form ‘</a:t>
            </a:r>
            <a:r>
              <a:rPr lang="en-US" b="0" baseline="0" dirty="0" err="1"/>
              <a:t>están</a:t>
            </a:r>
            <a:r>
              <a:rPr lang="en-US" b="0" baseline="0" dirty="0"/>
              <a:t> </a:t>
            </a:r>
            <a:r>
              <a:rPr lang="en-US" b="0" baseline="0" dirty="0" err="1"/>
              <a:t>gritando</a:t>
            </a:r>
            <a:r>
              <a:rPr lang="en-US" b="0" baseline="0" dirty="0"/>
              <a:t>’.</a:t>
            </a:r>
            <a:endParaRPr lang="en-US" b="0" dirty="0"/>
          </a:p>
          <a:p>
            <a:endParaRPr lang="en-US" b="0" dirty="0"/>
          </a:p>
          <a:p>
            <a:r>
              <a:rPr lang="en-US" b="1" dirty="0"/>
              <a:t>Transcript:</a:t>
            </a:r>
          </a:p>
          <a:p>
            <a:pPr marL="228600" indent="-228600">
              <a:buAutoNum type="arabicPeriod"/>
            </a:pPr>
            <a:r>
              <a:rPr lang="en-US" b="0" baseline="0" dirty="0"/>
              <a:t>[beep] </a:t>
            </a:r>
            <a:r>
              <a:rPr lang="en-US" b="0" baseline="0" dirty="0" err="1"/>
              <a:t>grabando</a:t>
            </a:r>
            <a:r>
              <a:rPr lang="en-US" b="0" baseline="0" dirty="0"/>
              <a:t> un </a:t>
            </a:r>
            <a:r>
              <a:rPr lang="en-US" b="0" baseline="0" dirty="0" err="1"/>
              <a:t>vídeo</a:t>
            </a:r>
            <a:r>
              <a:rPr lang="en-US" b="0" baseline="0" dirty="0"/>
              <a:t> de la </a:t>
            </a:r>
            <a:r>
              <a:rPr lang="en-US" b="0" baseline="0" dirty="0" err="1"/>
              <a:t>clase</a:t>
            </a:r>
            <a:r>
              <a:rPr lang="en-US" b="0" baseline="0" dirty="0"/>
              <a:t>.</a:t>
            </a:r>
          </a:p>
          <a:p>
            <a:pPr marL="228600" indent="-228600">
              <a:buAutoNum type="arabicPeriod"/>
            </a:pPr>
            <a:r>
              <a:rPr lang="en-US" b="0" baseline="0" dirty="0"/>
              <a:t>[beep] </a:t>
            </a:r>
            <a:r>
              <a:rPr lang="en-US" b="0" baseline="0" dirty="0" err="1"/>
              <a:t>esperando</a:t>
            </a:r>
            <a:r>
              <a:rPr lang="en-US" b="0" baseline="0" dirty="0"/>
              <a:t> para </a:t>
            </a:r>
            <a:r>
              <a:rPr lang="en-US" b="0" baseline="0" dirty="0" err="1"/>
              <a:t>hacer</a:t>
            </a:r>
            <a:r>
              <a:rPr lang="en-US" b="0" baseline="0" dirty="0"/>
              <a:t> </a:t>
            </a:r>
            <a:r>
              <a:rPr lang="en-US" b="0" baseline="0" dirty="0" err="1"/>
              <a:t>ejercicios</a:t>
            </a:r>
            <a:r>
              <a:rPr lang="en-US" b="0" baseline="0" dirty="0"/>
              <a:t> </a:t>
            </a:r>
            <a:r>
              <a:rPr lang="en-US" b="0" baseline="0" dirty="0" err="1"/>
              <a:t>más</a:t>
            </a:r>
            <a:r>
              <a:rPr lang="en-US" b="0" baseline="0" dirty="0"/>
              <a:t> </a:t>
            </a:r>
            <a:r>
              <a:rPr lang="en-US" b="0" baseline="0" dirty="0" err="1"/>
              <a:t>fáciles</a:t>
            </a:r>
            <a:r>
              <a:rPr lang="en-US" b="0" baseline="0" dirty="0"/>
              <a:t>.</a:t>
            </a:r>
          </a:p>
          <a:p>
            <a:pPr marL="228600" indent="-228600">
              <a:buAutoNum type="arabicPeriod"/>
            </a:pPr>
            <a:r>
              <a:rPr lang="en-US" b="0" baseline="0" dirty="0"/>
              <a:t>[beep] </a:t>
            </a:r>
            <a:r>
              <a:rPr lang="en-US" b="0" baseline="0" dirty="0" err="1"/>
              <a:t>actividades</a:t>
            </a:r>
            <a:r>
              <a:rPr lang="en-US" b="0" baseline="0" dirty="0"/>
              <a:t> son </a:t>
            </a:r>
            <a:r>
              <a:rPr lang="en-US" b="0" baseline="0" dirty="0" err="1"/>
              <a:t>difíciles</a:t>
            </a:r>
            <a:r>
              <a:rPr lang="en-US"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[beep] </a:t>
            </a:r>
            <a:r>
              <a:rPr lang="en-US" b="0" baseline="0" dirty="0" err="1"/>
              <a:t>tocando</a:t>
            </a:r>
            <a:r>
              <a:rPr lang="en-US" b="0" baseline="0" dirty="0"/>
              <a:t> la pared con la mano.</a:t>
            </a:r>
          </a:p>
          <a:p>
            <a:pPr marL="228600" indent="-228600">
              <a:buAutoNum type="arabicPeriod"/>
            </a:pPr>
            <a:r>
              <a:rPr lang="en-US" b="0" baseline="0" dirty="0"/>
              <a:t>[beep] personas </a:t>
            </a:r>
            <a:r>
              <a:rPr lang="en-US" b="0" baseline="0" dirty="0" err="1"/>
              <a:t>gritan</a:t>
            </a:r>
            <a:r>
              <a:rPr lang="en-US" b="0" baseline="0" dirty="0"/>
              <a:t> a </a:t>
            </a:r>
            <a:r>
              <a:rPr lang="en-US" b="0" baseline="0" dirty="0" err="1"/>
              <a:t>alguien</a:t>
            </a:r>
            <a:r>
              <a:rPr lang="en-US"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[beep] </a:t>
            </a:r>
            <a:r>
              <a:rPr lang="en-US" b="0" baseline="0" dirty="0" err="1"/>
              <a:t>instructoras</a:t>
            </a:r>
            <a:r>
              <a:rPr lang="en-US" b="0" baseline="0" dirty="0"/>
              <a:t> </a:t>
            </a:r>
            <a:r>
              <a:rPr lang="en-US" b="0" baseline="0" dirty="0" err="1"/>
              <a:t>quieren</a:t>
            </a:r>
            <a:r>
              <a:rPr lang="en-US" b="0" baseline="0" dirty="0"/>
              <a:t> una </a:t>
            </a:r>
            <a:r>
              <a:rPr lang="en-US" b="0" baseline="0" dirty="0" err="1"/>
              <a:t>bebida</a:t>
            </a:r>
            <a:r>
              <a:rPr lang="en-US" b="0" baseline="0" dirty="0"/>
              <a:t> </a:t>
            </a:r>
            <a:r>
              <a:rPr lang="en-US" b="0" baseline="0" dirty="0" err="1"/>
              <a:t>fría</a:t>
            </a:r>
            <a:r>
              <a:rPr lang="en-US" b="0" baseline="0" dirty="0"/>
              <a:t>.</a:t>
            </a:r>
          </a:p>
          <a:p>
            <a:pPr marL="228600" indent="-228600">
              <a:buAutoNum type="arabicPeriod"/>
            </a:pPr>
            <a:r>
              <a:rPr lang="en-US" b="0" baseline="0" dirty="0"/>
              <a:t>[beep] </a:t>
            </a:r>
            <a:r>
              <a:rPr lang="en-US" b="0" baseline="0" dirty="0" err="1"/>
              <a:t>mostrando</a:t>
            </a:r>
            <a:r>
              <a:rPr lang="en-US" b="0" baseline="0" dirty="0"/>
              <a:t> </a:t>
            </a:r>
            <a:r>
              <a:rPr lang="en-US" b="0" baseline="0" dirty="0" err="1"/>
              <a:t>cómo</a:t>
            </a:r>
            <a:r>
              <a:rPr lang="en-US" b="0" baseline="0" dirty="0"/>
              <a:t> </a:t>
            </a:r>
            <a:r>
              <a:rPr lang="en-US" b="0" baseline="0" dirty="0" err="1"/>
              <a:t>saltar</a:t>
            </a:r>
            <a:r>
              <a:rPr lang="en-US" b="0" baseline="0" dirty="0"/>
              <a:t> bien.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a:t>Timing: </a:t>
            </a:r>
            <a:r>
              <a:rPr lang="en-US" b="0"/>
              <a:t>8 minutes (slides</a:t>
            </a:r>
            <a:r>
              <a:rPr lang="en-US" b="0" baseline="0"/>
              <a:t> 29-38)</a:t>
            </a:r>
            <a:endParaRPr lang="en-US" b="0" dirty="0"/>
          </a:p>
          <a:p>
            <a:endParaRPr lang="en-US" b="1" dirty="0"/>
          </a:p>
          <a:p>
            <a:r>
              <a:rPr lang="en-US" b="1" dirty="0"/>
              <a:t>Aim</a:t>
            </a:r>
            <a:r>
              <a:rPr lang="en-US" b="1"/>
              <a:t>: </a:t>
            </a:r>
            <a:r>
              <a:rPr lang="en-US" b="0"/>
              <a:t>writing</a:t>
            </a:r>
            <a:r>
              <a:rPr lang="en-US" b="0" baseline="0"/>
              <a:t> </a:t>
            </a:r>
            <a:r>
              <a:rPr lang="en-US" b="0"/>
              <a:t>practice </a:t>
            </a:r>
            <a:r>
              <a:rPr lang="en-US" b="0" dirty="0"/>
              <a:t>to differentiate between </a:t>
            </a:r>
            <a:r>
              <a:rPr lang="en-US" b="0"/>
              <a:t>demonstratives</a:t>
            </a:r>
            <a:r>
              <a:rPr lang="en-US" b="0" baseline="0"/>
              <a:t> (esta, estas) and </a:t>
            </a:r>
            <a:r>
              <a:rPr lang="en-US" b="0" baseline="0" dirty="0"/>
              <a:t>singular forms </a:t>
            </a:r>
            <a:r>
              <a:rPr lang="en-US" b="0" baseline="0"/>
              <a:t>of estar (está, estás) in the present continuous, </a:t>
            </a:r>
            <a:r>
              <a:rPr lang="en-US" b="0" baseline="0" dirty="0"/>
              <a:t>in preparation for </a:t>
            </a:r>
            <a:r>
              <a:rPr lang="en-US" b="0" baseline="0"/>
              <a:t>the final paired speaking/listening activity. </a:t>
            </a:r>
          </a:p>
          <a:p>
            <a:endParaRPr lang="en-US" b="1" dirty="0"/>
          </a:p>
          <a:p>
            <a:r>
              <a:rPr lang="en-US" b="1" dirty="0"/>
              <a:t>Procedure:</a:t>
            </a:r>
          </a:p>
          <a:p>
            <a:pPr marL="228600" indent="-228600">
              <a:buAutoNum type="arabicPeriod"/>
            </a:pPr>
            <a:r>
              <a:rPr lang="en-US" b="0"/>
              <a:t>This activity could be done on mini</a:t>
            </a:r>
            <a:r>
              <a:rPr lang="en-US" b="0" baseline="0"/>
              <a:t> whiteboards. If so, these will need to be handed out before the activity.</a:t>
            </a:r>
            <a:endParaRPr lang="en-US" b="0"/>
          </a:p>
          <a:p>
            <a:pPr marL="228600" indent="-228600">
              <a:buAutoNum type="arabicPeriod"/>
            </a:pPr>
            <a:r>
              <a:rPr lang="en-US" b="0"/>
              <a:t>Students look at the English prompt in orange</a:t>
            </a:r>
            <a:r>
              <a:rPr lang="en-US" b="0" baseline="0"/>
              <a:t> and</a:t>
            </a:r>
            <a:r>
              <a:rPr lang="en-US" b="0"/>
              <a:t> </a:t>
            </a:r>
            <a:r>
              <a:rPr lang="en-US" b="0" dirty="0"/>
              <a:t>decide whether they need ‘</a:t>
            </a:r>
            <a:r>
              <a:rPr lang="en-US" b="0" dirty="0" err="1"/>
              <a:t>esta</a:t>
            </a:r>
            <a:r>
              <a:rPr lang="en-US" b="0" dirty="0"/>
              <a:t>’ or ‘</a:t>
            </a:r>
            <a:r>
              <a:rPr lang="en-US" b="0" dirty="0" err="1"/>
              <a:t>está</a:t>
            </a:r>
            <a:r>
              <a:rPr lang="en-US" b="0" dirty="0"/>
              <a:t>, ‘</a:t>
            </a:r>
            <a:r>
              <a:rPr lang="en-US" b="0" dirty="0" err="1"/>
              <a:t>estas</a:t>
            </a:r>
            <a:r>
              <a:rPr lang="en-US" b="0" dirty="0"/>
              <a:t>’ or ‘</a:t>
            </a:r>
            <a:r>
              <a:rPr lang="en-US" b="0" dirty="0" err="1"/>
              <a:t>estás</a:t>
            </a:r>
            <a:r>
              <a:rPr lang="en-US" b="0" dirty="0"/>
              <a:t>’ in each </a:t>
            </a:r>
            <a:r>
              <a:rPr lang="en-US" b="0"/>
              <a:t>case. </a:t>
            </a:r>
            <a:endParaRPr lang="en-US" b="0" dirty="0"/>
          </a:p>
          <a:p>
            <a:pPr marL="228600" indent="-228600">
              <a:buAutoNum type="arabicPeriod"/>
            </a:pPr>
            <a:r>
              <a:rPr lang="en-US" b="0"/>
              <a:t>Students then write the sentence on their boards</a:t>
            </a:r>
            <a:r>
              <a:rPr lang="en-US" b="0" baseline="0"/>
              <a:t> and show answers.</a:t>
            </a:r>
            <a:endParaRPr lang="en-US" b="0" dirty="0"/>
          </a:p>
          <a:p>
            <a:pPr marL="228600" indent="-228600">
              <a:buAutoNum type="arabicPeriod"/>
            </a:pPr>
            <a:r>
              <a:rPr lang="en-US" b="0"/>
              <a:t>Teachers then reveal the answer with a further click.</a:t>
            </a:r>
            <a:endParaRPr lang="en-US" b="0" dirty="0"/>
          </a:p>
          <a:p>
            <a:pPr marL="228600" indent="-228600">
              <a:buAutoNum type="arabicPeriod"/>
            </a:pPr>
            <a:endParaRPr lang="es-GB" b="0" dirty="0"/>
          </a:p>
          <a:p>
            <a:pPr marL="0" indent="0">
              <a:buNone/>
            </a:pPr>
            <a:r>
              <a:rPr lang="es-GB" b="1"/>
              <a:t>Note</a:t>
            </a:r>
            <a:r>
              <a:rPr lang="en-GB" b="1"/>
              <a:t>s</a:t>
            </a:r>
            <a:r>
              <a:rPr lang="es-GB" b="1"/>
              <a:t>: </a:t>
            </a:r>
            <a:endParaRPr lang="en-GB" b="1"/>
          </a:p>
          <a:p>
            <a:pPr marL="0" indent="0">
              <a:buNone/>
            </a:pPr>
            <a:r>
              <a:rPr lang="en-GB" b="0"/>
              <a:t>1. The animation sequence supports differentiation. Students</a:t>
            </a:r>
            <a:r>
              <a:rPr lang="en-GB" b="0" baseline="0"/>
              <a:t> can either be required to do full sentence translation, without any vocabulary given, or they can use the vocabulary box in the top right, which appears after another click.</a:t>
            </a:r>
          </a:p>
          <a:p>
            <a:pPr marL="0" indent="0">
              <a:buNone/>
            </a:pPr>
            <a:r>
              <a:rPr lang="en-GB" b="0" baseline="0"/>
              <a:t>2. The lesson timing comes to 48 minutes. There may be a couple of minutes at the end of this activity to allow students to write an example of their own.</a:t>
            </a:r>
            <a:endParaRPr lang="en-US" b="0" dirty="0"/>
          </a:p>
        </p:txBody>
      </p:sp>
      <p:sp>
        <p:nvSpPr>
          <p:cNvPr id="4" name="Marcador de número de diapositiva 3"/>
          <p:cNvSpPr>
            <a:spLocks noGrp="1"/>
          </p:cNvSpPr>
          <p:nvPr>
            <p:ph type="sldNum" sz="quarter" idx="5"/>
          </p:nvPr>
        </p:nvSpPr>
        <p:spPr/>
        <p:txBody>
          <a:bodyPr/>
          <a:lstStyle/>
          <a:p>
            <a:fld id="{976E5527-E06B-4AEC-AECB-6341C165E16D}" type="slidenum">
              <a:rPr lang="en-GB" smtClean="0"/>
              <a:t>29</a:t>
            </a:fld>
            <a:endParaRPr lang="en-GB"/>
          </a:p>
        </p:txBody>
      </p:sp>
    </p:spTree>
    <p:extLst>
      <p:ext uri="{BB962C8B-B14F-4D97-AF65-F5344CB8AC3E}">
        <p14:creationId xmlns:p14="http://schemas.microsoft.com/office/powerpoint/2010/main" val="1821244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ANSWERS TO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0" baseline="0"/>
              <a:t>Answers </a:t>
            </a:r>
            <a:r>
              <a:rPr lang="en-GB" b="0" baseline="0" dirty="0"/>
              <a:t>are animated to appear one by one</a:t>
            </a:r>
            <a:r>
              <a:rPr lang="en-GB" b="0" baseline="0"/>
              <a:t>, from left </a:t>
            </a:r>
            <a:r>
              <a:rPr lang="en-GB" b="0" baseline="0" dirty="0"/>
              <a:t>to right</a:t>
            </a:r>
            <a:r>
              <a:rPr lang="en-GB" b="0" baseline="0"/>
              <a:t>, proceeding row by row. This allows for further practice, if desired.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Alternatively, the animations could be removed to show all of the answers straight away.</a:t>
            </a:r>
            <a:endParaRPr lang="x-none"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387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[2/10]</a:t>
            </a:r>
          </a:p>
          <a:p>
            <a:endParaRPr lang="en-US" b="0" dirty="0"/>
          </a:p>
        </p:txBody>
      </p:sp>
      <p:sp>
        <p:nvSpPr>
          <p:cNvPr id="4" name="Marcador de número de diapositiva 3"/>
          <p:cNvSpPr>
            <a:spLocks noGrp="1"/>
          </p:cNvSpPr>
          <p:nvPr>
            <p:ph type="sldNum" sz="quarter" idx="5"/>
          </p:nvPr>
        </p:nvSpPr>
        <p:spPr/>
        <p:txBody>
          <a:bodyPr/>
          <a:lstStyle/>
          <a:p>
            <a:fld id="{976E5527-E06B-4AEC-AECB-6341C165E16D}" type="slidenum">
              <a:rPr lang="en-GB" smtClean="0"/>
              <a:t>30</a:t>
            </a:fld>
            <a:endParaRPr lang="en-GB"/>
          </a:p>
        </p:txBody>
      </p:sp>
    </p:spTree>
    <p:extLst>
      <p:ext uri="{BB962C8B-B14F-4D97-AF65-F5344CB8AC3E}">
        <p14:creationId xmlns:p14="http://schemas.microsoft.com/office/powerpoint/2010/main" val="3681380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[3/10]</a:t>
            </a:r>
          </a:p>
          <a:p>
            <a:endParaRPr lang="en-US" b="0" dirty="0"/>
          </a:p>
        </p:txBody>
      </p:sp>
      <p:sp>
        <p:nvSpPr>
          <p:cNvPr id="4" name="Marcador de número de diapositiva 3"/>
          <p:cNvSpPr>
            <a:spLocks noGrp="1"/>
          </p:cNvSpPr>
          <p:nvPr>
            <p:ph type="sldNum" sz="quarter" idx="5"/>
          </p:nvPr>
        </p:nvSpPr>
        <p:spPr/>
        <p:txBody>
          <a:bodyPr/>
          <a:lstStyle/>
          <a:p>
            <a:fld id="{976E5527-E06B-4AEC-AECB-6341C165E16D}" type="slidenum">
              <a:rPr lang="en-GB" smtClean="0"/>
              <a:t>31</a:t>
            </a:fld>
            <a:endParaRPr lang="en-GB"/>
          </a:p>
        </p:txBody>
      </p:sp>
    </p:spTree>
    <p:extLst>
      <p:ext uri="{BB962C8B-B14F-4D97-AF65-F5344CB8AC3E}">
        <p14:creationId xmlns:p14="http://schemas.microsoft.com/office/powerpoint/2010/main" val="51313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[4/10]</a:t>
            </a:r>
          </a:p>
          <a:p>
            <a:endParaRPr lang="en-US" b="0" dirty="0"/>
          </a:p>
        </p:txBody>
      </p:sp>
      <p:sp>
        <p:nvSpPr>
          <p:cNvPr id="4" name="Marcador de número de diapositiva 3"/>
          <p:cNvSpPr>
            <a:spLocks noGrp="1"/>
          </p:cNvSpPr>
          <p:nvPr>
            <p:ph type="sldNum" sz="quarter" idx="5"/>
          </p:nvPr>
        </p:nvSpPr>
        <p:spPr/>
        <p:txBody>
          <a:bodyPr/>
          <a:lstStyle/>
          <a:p>
            <a:fld id="{976E5527-E06B-4AEC-AECB-6341C165E16D}" type="slidenum">
              <a:rPr lang="en-GB" smtClean="0"/>
              <a:t>32</a:t>
            </a:fld>
            <a:endParaRPr lang="en-GB"/>
          </a:p>
        </p:txBody>
      </p:sp>
    </p:spTree>
    <p:extLst>
      <p:ext uri="{BB962C8B-B14F-4D97-AF65-F5344CB8AC3E}">
        <p14:creationId xmlns:p14="http://schemas.microsoft.com/office/powerpoint/2010/main" val="934787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[5/10]</a:t>
            </a:r>
          </a:p>
          <a:p>
            <a:endParaRPr lang="en-US" b="0" dirty="0"/>
          </a:p>
        </p:txBody>
      </p:sp>
      <p:sp>
        <p:nvSpPr>
          <p:cNvPr id="4" name="Marcador de número de diapositiva 3"/>
          <p:cNvSpPr>
            <a:spLocks noGrp="1"/>
          </p:cNvSpPr>
          <p:nvPr>
            <p:ph type="sldNum" sz="quarter" idx="5"/>
          </p:nvPr>
        </p:nvSpPr>
        <p:spPr/>
        <p:txBody>
          <a:bodyPr/>
          <a:lstStyle/>
          <a:p>
            <a:fld id="{976E5527-E06B-4AEC-AECB-6341C165E16D}" type="slidenum">
              <a:rPr lang="en-GB" smtClean="0"/>
              <a:t>33</a:t>
            </a:fld>
            <a:endParaRPr lang="en-GB"/>
          </a:p>
        </p:txBody>
      </p:sp>
    </p:spTree>
    <p:extLst>
      <p:ext uri="{BB962C8B-B14F-4D97-AF65-F5344CB8AC3E}">
        <p14:creationId xmlns:p14="http://schemas.microsoft.com/office/powerpoint/2010/main" val="3996939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[6/10]</a:t>
            </a:r>
          </a:p>
          <a:p>
            <a:endParaRPr lang="en-US" b="0" dirty="0"/>
          </a:p>
        </p:txBody>
      </p:sp>
      <p:sp>
        <p:nvSpPr>
          <p:cNvPr id="4" name="Marcador de número de diapositiva 3"/>
          <p:cNvSpPr>
            <a:spLocks noGrp="1"/>
          </p:cNvSpPr>
          <p:nvPr>
            <p:ph type="sldNum" sz="quarter" idx="5"/>
          </p:nvPr>
        </p:nvSpPr>
        <p:spPr/>
        <p:txBody>
          <a:bodyPr/>
          <a:lstStyle/>
          <a:p>
            <a:fld id="{976E5527-E06B-4AEC-AECB-6341C165E16D}" type="slidenum">
              <a:rPr lang="en-GB" smtClean="0"/>
              <a:t>34</a:t>
            </a:fld>
            <a:endParaRPr lang="en-GB"/>
          </a:p>
        </p:txBody>
      </p:sp>
    </p:spTree>
    <p:extLst>
      <p:ext uri="{BB962C8B-B14F-4D97-AF65-F5344CB8AC3E}">
        <p14:creationId xmlns:p14="http://schemas.microsoft.com/office/powerpoint/2010/main" val="164364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[7/10]</a:t>
            </a:r>
          </a:p>
          <a:p>
            <a:endParaRPr lang="en-US" b="0" dirty="0"/>
          </a:p>
        </p:txBody>
      </p:sp>
      <p:sp>
        <p:nvSpPr>
          <p:cNvPr id="4" name="Marcador de número de diapositiva 3"/>
          <p:cNvSpPr>
            <a:spLocks noGrp="1"/>
          </p:cNvSpPr>
          <p:nvPr>
            <p:ph type="sldNum" sz="quarter" idx="5"/>
          </p:nvPr>
        </p:nvSpPr>
        <p:spPr/>
        <p:txBody>
          <a:bodyPr/>
          <a:lstStyle/>
          <a:p>
            <a:fld id="{976E5527-E06B-4AEC-AECB-6341C165E16D}" type="slidenum">
              <a:rPr lang="en-GB" smtClean="0"/>
              <a:t>35</a:t>
            </a:fld>
            <a:endParaRPr lang="en-GB"/>
          </a:p>
        </p:txBody>
      </p:sp>
    </p:spTree>
    <p:extLst>
      <p:ext uri="{BB962C8B-B14F-4D97-AF65-F5344CB8AC3E}">
        <p14:creationId xmlns:p14="http://schemas.microsoft.com/office/powerpoint/2010/main" val="7235003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[8/10]</a:t>
            </a:r>
          </a:p>
          <a:p>
            <a:endParaRPr lang="en-US" b="0" dirty="0"/>
          </a:p>
        </p:txBody>
      </p:sp>
      <p:sp>
        <p:nvSpPr>
          <p:cNvPr id="4" name="Marcador de número de diapositiva 3"/>
          <p:cNvSpPr>
            <a:spLocks noGrp="1"/>
          </p:cNvSpPr>
          <p:nvPr>
            <p:ph type="sldNum" sz="quarter" idx="5"/>
          </p:nvPr>
        </p:nvSpPr>
        <p:spPr/>
        <p:txBody>
          <a:bodyPr/>
          <a:lstStyle/>
          <a:p>
            <a:fld id="{976E5527-E06B-4AEC-AECB-6341C165E16D}" type="slidenum">
              <a:rPr lang="en-GB" smtClean="0"/>
              <a:t>36</a:t>
            </a:fld>
            <a:endParaRPr lang="en-GB"/>
          </a:p>
        </p:txBody>
      </p:sp>
    </p:spTree>
    <p:extLst>
      <p:ext uri="{BB962C8B-B14F-4D97-AF65-F5344CB8AC3E}">
        <p14:creationId xmlns:p14="http://schemas.microsoft.com/office/powerpoint/2010/main" val="3988439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[9/10]</a:t>
            </a:r>
          </a:p>
          <a:p>
            <a:endParaRPr lang="en-US" b="0" dirty="0"/>
          </a:p>
        </p:txBody>
      </p:sp>
      <p:sp>
        <p:nvSpPr>
          <p:cNvPr id="4" name="Marcador de número de diapositiva 3"/>
          <p:cNvSpPr>
            <a:spLocks noGrp="1"/>
          </p:cNvSpPr>
          <p:nvPr>
            <p:ph type="sldNum" sz="quarter" idx="5"/>
          </p:nvPr>
        </p:nvSpPr>
        <p:spPr/>
        <p:txBody>
          <a:bodyPr/>
          <a:lstStyle/>
          <a:p>
            <a:fld id="{976E5527-E06B-4AEC-AECB-6341C165E16D}" type="slidenum">
              <a:rPr lang="en-GB" smtClean="0"/>
              <a:t>37</a:t>
            </a:fld>
            <a:endParaRPr lang="en-GB"/>
          </a:p>
        </p:txBody>
      </p:sp>
    </p:spTree>
    <p:extLst>
      <p:ext uri="{BB962C8B-B14F-4D97-AF65-F5344CB8AC3E}">
        <p14:creationId xmlns:p14="http://schemas.microsoft.com/office/powerpoint/2010/main" val="3994454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[10/10]</a:t>
            </a:r>
          </a:p>
          <a:p>
            <a:endParaRPr lang="en-US" b="0" dirty="0"/>
          </a:p>
        </p:txBody>
      </p:sp>
      <p:sp>
        <p:nvSpPr>
          <p:cNvPr id="4" name="Marcador de número de diapositiva 3"/>
          <p:cNvSpPr>
            <a:spLocks noGrp="1"/>
          </p:cNvSpPr>
          <p:nvPr>
            <p:ph type="sldNum" sz="quarter" idx="5"/>
          </p:nvPr>
        </p:nvSpPr>
        <p:spPr/>
        <p:txBody>
          <a:bodyPr/>
          <a:lstStyle/>
          <a:p>
            <a:fld id="{976E5527-E06B-4AEC-AECB-6341C165E16D}" type="slidenum">
              <a:rPr lang="en-GB" smtClean="0"/>
              <a:t>38</a:t>
            </a:fld>
            <a:endParaRPr lang="en-GB"/>
          </a:p>
        </p:txBody>
      </p:sp>
    </p:spTree>
    <p:extLst>
      <p:ext uri="{BB962C8B-B14F-4D97-AF65-F5344CB8AC3E}">
        <p14:creationId xmlns:p14="http://schemas.microsoft.com/office/powerpoint/2010/main" val="2700886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a:t>
            </a:r>
            <a:r>
              <a:rPr lang="en-US" b="1"/>
              <a:t>: </a:t>
            </a:r>
            <a:r>
              <a:rPr lang="en-GB" b="0"/>
              <a:t>10 </a:t>
            </a:r>
            <a:r>
              <a:rPr lang="es-ES" b="0" dirty="0"/>
              <a:t>min (</a:t>
            </a:r>
            <a:r>
              <a:rPr lang="es-ES" b="0" dirty="0" err="1"/>
              <a:t>for</a:t>
            </a:r>
            <a:r>
              <a:rPr lang="es-ES" b="0" dirty="0"/>
              <a:t> </a:t>
            </a:r>
            <a:r>
              <a:rPr lang="es-ES" b="0" err="1"/>
              <a:t>slides</a:t>
            </a:r>
            <a:r>
              <a:rPr lang="es-ES" b="0"/>
              <a:t> 39-42)</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speaking</a:t>
            </a:r>
            <a:r>
              <a:rPr lang="en-US" b="0" baseline="0" dirty="0"/>
              <a:t> and listening activity </a:t>
            </a:r>
            <a:r>
              <a:rPr lang="en-US" b="0" baseline="0"/>
              <a:t>to practise oral production and aural recognition of está/estás and demonstrative adjectives esta/estas.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The activity covers four forms in total, but at any given time, students will be working with two (either ‘estas’ vs </a:t>
            </a:r>
            <a:r>
              <a:rPr lang="en-US" b="0" baseline="0" dirty="0"/>
              <a:t>‘</a:t>
            </a:r>
            <a:r>
              <a:rPr lang="en-US" b="0" baseline="0" dirty="0" err="1"/>
              <a:t>estás</a:t>
            </a:r>
            <a:r>
              <a:rPr lang="en-US" b="0" baseline="0"/>
              <a:t>’ OR ‘esta’ vs ‘está’).</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Procedure</a:t>
            </a:r>
            <a:r>
              <a:rPr lang="en-US" b="1"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work in pairs.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Hand </a:t>
            </a:r>
            <a:r>
              <a:rPr lang="en-US" b="0" baseline="0"/>
              <a:t>out </a:t>
            </a:r>
            <a:r>
              <a:rPr lang="en-US" b="0" baseline="0" dirty="0"/>
              <a:t>the cards and use this slide to explain the activity with </a:t>
            </a:r>
            <a:r>
              <a:rPr lang="en-US" b="0" baseline="0"/>
              <a:t>an example.</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 A looks at their card and translates the phrase (either ‘you are’ or </a:t>
            </a:r>
            <a:r>
              <a:rPr lang="en-US" b="0" baseline="0"/>
              <a:t>‘these (f)’) </a:t>
            </a:r>
            <a:r>
              <a:rPr lang="en-US" b="0" baseline="0" dirty="0"/>
              <a:t>into Spanish, paying careful attention to </a:t>
            </a:r>
            <a:r>
              <a:rPr lang="en-US" b="0" baseline="0"/>
              <a:t>the position of the stress</a:t>
            </a:r>
            <a:r>
              <a:rPr lang="en-US" b="0" baseline="0" dirty="0"/>
              <a:t>. Student </a:t>
            </a:r>
            <a:r>
              <a:rPr lang="en-US" b="0" baseline="0"/>
              <a:t>B listens and decides whether they heard ‘estas’ or ‘estás’. They then read </a:t>
            </a:r>
            <a:r>
              <a:rPr lang="en-US" b="0" baseline="0" dirty="0"/>
              <a:t>out the </a:t>
            </a:r>
            <a:r>
              <a:rPr lang="en-US" b="0" baseline="0"/>
              <a:t>correct Spanish sentence </a:t>
            </a:r>
            <a:r>
              <a:rPr lang="en-US" b="0" baseline="0" dirty="0"/>
              <a:t>on their card. Student A listens and then writes the end of the sentence in English in the space on their card.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If student B reads out the wrong answer and it is clearly ungrammatical, student A should say ‘</a:t>
            </a:r>
            <a:r>
              <a:rPr lang="en-US" b="0" baseline="0" dirty="0" err="1"/>
              <a:t>Intenta</a:t>
            </a:r>
            <a:r>
              <a:rPr lang="en-US" b="0" baseline="0" dirty="0"/>
              <a:t> </a:t>
            </a:r>
            <a:r>
              <a:rPr lang="en-US" b="0" baseline="0" dirty="0" err="1"/>
              <a:t>otra</a:t>
            </a:r>
            <a:r>
              <a:rPr lang="en-US" b="0" baseline="0" dirty="0"/>
              <a:t> </a:t>
            </a:r>
            <a:r>
              <a:rPr lang="en-US" b="0" baseline="0" err="1"/>
              <a:t>vez</a:t>
            </a:r>
            <a:r>
              <a:rPr lang="en-US" b="0" baseline="0"/>
              <a:t>’.</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a:t>After the 6 sentences have been completed, students swap roles. This time student </a:t>
            </a:r>
            <a:r>
              <a:rPr lang="en-US" b="0" baseline="0" dirty="0"/>
              <a:t>B is </a:t>
            </a:r>
            <a:r>
              <a:rPr lang="en-US" b="0" baseline="0" dirty="0" err="1"/>
              <a:t>practising</a:t>
            </a:r>
            <a:r>
              <a:rPr lang="en-US" b="0" baseline="0" dirty="0"/>
              <a:t> between ‘</a:t>
            </a:r>
            <a:r>
              <a:rPr lang="en-US" b="0" baseline="0" dirty="0" err="1"/>
              <a:t>esta</a:t>
            </a:r>
            <a:r>
              <a:rPr lang="en-US" b="0" baseline="0" dirty="0"/>
              <a:t>’ and ‘</a:t>
            </a:r>
            <a:r>
              <a:rPr lang="en-US" b="0" baseline="0" dirty="0" err="1"/>
              <a:t>está</a:t>
            </a:r>
            <a:r>
              <a:rPr lang="en-US"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Answers are shown on </a:t>
            </a:r>
            <a:r>
              <a:rPr lang="en-US" b="0" baseline="0"/>
              <a:t>slide 42. </a:t>
            </a: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619691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a:t>
            </a:r>
            <a:r>
              <a:rPr lang="en-US" b="1"/>
              <a:t>: </a:t>
            </a:r>
            <a:r>
              <a:rPr lang="en-US" b="0"/>
              <a:t>to recap rules spelling of words with antepenultimate </a:t>
            </a:r>
            <a:r>
              <a:rPr lang="en-US" b="0" dirty="0"/>
              <a:t>and </a:t>
            </a:r>
            <a:r>
              <a:rPr lang="en-US" b="0"/>
              <a:t>penultimate stress.</a:t>
            </a:r>
            <a:endParaRPr lang="en-US" b="1" dirty="0"/>
          </a:p>
          <a:p>
            <a:endParaRPr lang="en-US" b="1" dirty="0"/>
          </a:p>
          <a:p>
            <a:r>
              <a:rPr lang="en-US" b="1" dirty="0"/>
              <a:t>Procedure:</a:t>
            </a:r>
          </a:p>
          <a:p>
            <a:pPr marL="228600" indent="-228600">
              <a:buAutoNum type="arabicPeriod"/>
            </a:pPr>
            <a:r>
              <a:rPr lang="en-US" b="0"/>
              <a:t>Click </a:t>
            </a:r>
            <a:r>
              <a:rPr lang="en-US" b="0" dirty="0"/>
              <a:t>to go through</a:t>
            </a:r>
            <a:r>
              <a:rPr lang="en-US" b="0" baseline="0" dirty="0"/>
              <a:t> the slide and examples.</a:t>
            </a:r>
          </a:p>
          <a:p>
            <a:pPr marL="228600" indent="-228600">
              <a:buAutoNum type="arabicPeriod"/>
            </a:pPr>
            <a:r>
              <a:rPr lang="en-US" b="0" baseline="0"/>
              <a:t>The orange action buttons can be clicked on to hear the pronunciation modelled by a native speaker.</a:t>
            </a:r>
          </a:p>
          <a:p>
            <a:pPr marL="0" indent="0">
              <a:buNone/>
            </a:pPr>
            <a:endParaRPr lang="en-US" b="0" dirty="0"/>
          </a:p>
          <a:p>
            <a:r>
              <a:rPr lang="en-US" b="1" dirty="0"/>
              <a:t>Transcript:</a:t>
            </a:r>
          </a:p>
          <a:p>
            <a:r>
              <a:rPr lang="en-US" b="0"/>
              <a:t>1. </a:t>
            </a:r>
            <a:r>
              <a:rPr lang="en-US" b="1"/>
              <a:t>pró</a:t>
            </a:r>
            <a:r>
              <a:rPr lang="en-US" b="0"/>
              <a:t>ximo</a:t>
            </a:r>
            <a:endParaRPr lang="en-US" b="0" dirty="0"/>
          </a:p>
          <a:p>
            <a:r>
              <a:rPr lang="en-US" b="0"/>
              <a:t>2. </a:t>
            </a:r>
            <a:r>
              <a:rPr lang="en-US" b="1"/>
              <a:t>úl</a:t>
            </a:r>
            <a:r>
              <a:rPr lang="en-US" b="0"/>
              <a:t>timo</a:t>
            </a:r>
            <a:endParaRPr lang="en-US" b="0" dirty="0"/>
          </a:p>
          <a:p>
            <a:r>
              <a:rPr lang="en-US" b="0"/>
              <a:t>3. </a:t>
            </a:r>
            <a:r>
              <a:rPr lang="en-US" b="1"/>
              <a:t>lí</a:t>
            </a:r>
            <a:r>
              <a:rPr lang="en-US" b="0"/>
              <a:t>der</a:t>
            </a:r>
            <a:endParaRPr lang="en-US" b="0" dirty="0"/>
          </a:p>
          <a:p>
            <a:r>
              <a:rPr lang="en-US" b="0"/>
              <a:t>4.</a:t>
            </a:r>
            <a:r>
              <a:rPr lang="en-US" b="0" baseline="0"/>
              <a:t> </a:t>
            </a:r>
            <a:r>
              <a:rPr lang="en-US" b="1"/>
              <a:t>fá</a:t>
            </a:r>
            <a:r>
              <a:rPr lang="en-US" b="0"/>
              <a:t>cil</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Frequency of unknown words/cognates (1 </a:t>
            </a:r>
            <a:r>
              <a:rPr lang="en-GB" b="1" baseline="0" dirty="0"/>
              <a:t>is the most frequent word in Spanish): </a:t>
            </a:r>
            <a:br>
              <a:rPr lang="en-GB" baseline="0"/>
            </a:br>
            <a:r>
              <a:rPr lang="en-GB" baseline="0"/>
              <a:t>líder [1155]</a:t>
            </a:r>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6844277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STUDENT CARD</a:t>
            </a:r>
            <a:r>
              <a:rPr lang="en-GB" b="1" baseline="0" dirty="0"/>
              <a:t> FOR PERSONA A</a:t>
            </a:r>
          </a:p>
          <a:p>
            <a:r>
              <a:rPr lang="en-GB" b="1" dirty="0"/>
              <a:t>DO</a:t>
            </a:r>
            <a:r>
              <a:rPr lang="en-GB" b="1" baseline="0" dirty="0"/>
              <a:t> NOT SHOW DURING THE ACTIVITY</a:t>
            </a:r>
          </a:p>
          <a:p>
            <a:endParaRPr lang="en-GB" sz="1200" b="1" baseline="0" dirty="0"/>
          </a:p>
          <a:p>
            <a:r>
              <a:rPr lang="en-GB" sz="1200" b="0" baseline="0" dirty="0"/>
              <a:t>These cards can be downloaded and printed off from a separate word document.</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STUDENT CARD</a:t>
            </a:r>
            <a:r>
              <a:rPr lang="en-GB" b="1" baseline="0" dirty="0"/>
              <a:t> FOR PERSONA B</a:t>
            </a:r>
          </a:p>
          <a:p>
            <a:r>
              <a:rPr lang="en-GB" b="1" dirty="0"/>
              <a:t>DO</a:t>
            </a:r>
            <a:r>
              <a:rPr lang="en-GB" b="1" baseline="0" dirty="0"/>
              <a:t> NOT SHOW DURING THE ACTIVITY</a:t>
            </a:r>
          </a:p>
          <a:p>
            <a:endParaRPr lang="en-GB" sz="1200" b="1" baseline="0" dirty="0"/>
          </a:p>
          <a:p>
            <a:r>
              <a:rPr lang="en-GB" sz="1200" b="0" baseline="0" dirty="0"/>
              <a:t>These cards can be downloaded and printed off from a separate word document.</a:t>
            </a:r>
            <a:endParaRPr lang="en-GB" sz="1200"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baseline="0" dirty="0"/>
              <a:t>ANSWER SLIDE FOR SPEAKING / LISTENING ACTIVITY</a:t>
            </a:r>
          </a:p>
          <a:p>
            <a:r>
              <a:rPr lang="en-GB" sz="1200" b="0" baseline="0" dirty="0"/>
              <a:t>Do not show during the exercise.</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508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7 </a:t>
            </a:r>
            <a:r>
              <a:rPr lang="en-US" b="0" dirty="0"/>
              <a:t>minutes</a:t>
            </a:r>
          </a:p>
          <a:p>
            <a:endParaRPr lang="en-US" b="1" dirty="0"/>
          </a:p>
          <a:p>
            <a:r>
              <a:rPr lang="en-US" b="1" dirty="0"/>
              <a:t>Aim</a:t>
            </a:r>
            <a:r>
              <a:rPr lang="en-US" b="1"/>
              <a:t>: </a:t>
            </a:r>
            <a:r>
              <a:rPr lang="en-US" b="0"/>
              <a:t>to practise</a:t>
            </a:r>
            <a:r>
              <a:rPr lang="en-US" b="0" baseline="0"/>
              <a:t> oral production and transcription of words </a:t>
            </a:r>
            <a:r>
              <a:rPr lang="en-US" b="0" baseline="0" dirty="0"/>
              <a:t>with stress on the antepenultimate and </a:t>
            </a:r>
            <a:r>
              <a:rPr lang="en-US" b="0" baseline="0"/>
              <a:t>penultimate syllables.</a:t>
            </a:r>
            <a:endParaRPr lang="en-US" b="1" dirty="0"/>
          </a:p>
          <a:p>
            <a:endParaRPr lang="en-US" b="1" dirty="0"/>
          </a:p>
          <a:p>
            <a:r>
              <a:rPr lang="en-US" b="1" dirty="0"/>
              <a:t>Procedure:</a:t>
            </a:r>
          </a:p>
          <a:p>
            <a:pPr marL="228600" indent="-228600">
              <a:buAutoNum type="arabicPeriod"/>
            </a:pPr>
            <a:r>
              <a:rPr lang="en-US" b="0"/>
              <a:t>G</a:t>
            </a:r>
            <a:r>
              <a:rPr lang="en-US" b="0" baseline="0"/>
              <a:t>ive the speaking </a:t>
            </a:r>
            <a:r>
              <a:rPr lang="en-US" b="0" baseline="0" dirty="0"/>
              <a:t>cards to the pairs (these cards are shown </a:t>
            </a:r>
            <a:r>
              <a:rPr lang="en-US" b="0" baseline="0"/>
              <a:t>on slide 7, and </a:t>
            </a:r>
            <a:r>
              <a:rPr lang="en-US" b="0" baseline="0" dirty="0"/>
              <a:t>should not be shown during the </a:t>
            </a:r>
            <a:r>
              <a:rPr lang="en-US" b="0" baseline="0"/>
              <a:t>activity).</a:t>
            </a:r>
          </a:p>
          <a:p>
            <a:pPr marL="228600" indent="-228600">
              <a:buAutoNum type="arabicPeriod"/>
            </a:pPr>
            <a:r>
              <a:rPr lang="en-US" b="0" baseline="0"/>
              <a:t>Persona </a:t>
            </a:r>
            <a:r>
              <a:rPr lang="en-US" b="0" baseline="0" dirty="0"/>
              <a:t>A will read out the words from their slide, persona B looks at the board and copies down the word, adding an accent </a:t>
            </a:r>
            <a:r>
              <a:rPr lang="en-US" b="0" baseline="0"/>
              <a:t>where s/he </a:t>
            </a:r>
            <a:r>
              <a:rPr lang="en-US" b="0" baseline="0" dirty="0"/>
              <a:t>thinks the stress is</a:t>
            </a:r>
            <a:r>
              <a:rPr lang="en-US" b="0" baseline="0"/>
              <a:t>. </a:t>
            </a:r>
          </a:p>
          <a:p>
            <a:pPr marL="228600" indent="-228600">
              <a:buAutoNum type="arabicPeriod"/>
            </a:pPr>
            <a:r>
              <a:rPr lang="en-US" b="0" baseline="0"/>
              <a:t>After </a:t>
            </a:r>
            <a:r>
              <a:rPr lang="en-US" b="0" baseline="0" dirty="0"/>
              <a:t>the 6 words, Persona B reads out their </a:t>
            </a:r>
            <a:r>
              <a:rPr lang="en-US" b="0" baseline="0"/>
              <a:t>words.</a:t>
            </a:r>
            <a:endParaRPr lang="en-US" b="0" baseline="0" dirty="0"/>
          </a:p>
          <a:p>
            <a:pPr marL="228600" indent="-228600">
              <a:buAutoNum type="arabicPeriod"/>
            </a:pPr>
            <a:r>
              <a:rPr lang="en-US" b="0"/>
              <a:t>The animation sequence on the next</a:t>
            </a:r>
            <a:r>
              <a:rPr lang="en-US" b="0" baseline="0"/>
              <a:t> slide reveals the answers.</a:t>
            </a: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1862362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DISPLAY DURING THE ACTIVITY</a:t>
            </a:r>
          </a:p>
          <a:p>
            <a:endParaRPr lang="en-GB" sz="1200" b="1"/>
          </a:p>
          <a:p>
            <a:r>
              <a:rPr lang="en-GB" sz="1200" b="0"/>
              <a:t>This</a:t>
            </a:r>
            <a:r>
              <a:rPr lang="en-GB" sz="1200" b="0" baseline="0"/>
              <a:t> slide can also be used to bring up the answers and give feedback. Click to reveal each word in order.</a:t>
            </a:r>
            <a:endParaRPr lang="en-GB" sz="1200" b="0"/>
          </a:p>
          <a:p>
            <a:endParaRPr lang="en-GB"/>
          </a:p>
          <a:p>
            <a:r>
              <a:rPr lang="en-GB" b="1"/>
              <a:t>Frequency of unknown words/cognates (1 is the most common word in Spanish):</a:t>
            </a:r>
          </a:p>
          <a:p>
            <a:r>
              <a:rPr lang="en-GB"/>
              <a:t>carácter [813]; </a:t>
            </a:r>
            <a:r>
              <a:rPr lang="en-GB" sz="1200" b="0" i="0" kern="1200">
                <a:solidFill>
                  <a:schemeClr val="tx1"/>
                </a:solidFill>
                <a:effectLst/>
                <a:latin typeface="+mn-lt"/>
                <a:ea typeface="+mn-ea"/>
                <a:cs typeface="+mn-cs"/>
              </a:rPr>
              <a:t>límite [1194]; máquina [1117]; </a:t>
            </a:r>
            <a:r>
              <a:rPr lang="en-GB" baseline="0"/>
              <a:t>frágil [3922]; récord [4902]; names N/A (César, Fátima)</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6363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STUDENT CARDS</a:t>
            </a:r>
            <a:r>
              <a:rPr lang="en-GB" b="1" baseline="0" dirty="0"/>
              <a:t> </a:t>
            </a:r>
          </a:p>
          <a:p>
            <a:r>
              <a:rPr lang="en-GB" b="1" dirty="0"/>
              <a:t>DO</a:t>
            </a:r>
            <a:r>
              <a:rPr lang="en-GB" b="1" baseline="0" dirty="0"/>
              <a:t> NOT SHOW DURING THE ACTIVITY</a:t>
            </a:r>
          </a:p>
          <a:p>
            <a:endParaRPr lang="en-GB" sz="1200" b="1" baseline="0" dirty="0"/>
          </a:p>
          <a:p>
            <a:r>
              <a:rPr lang="en-GB" sz="1200" b="0" baseline="0" dirty="0"/>
              <a:t>These cards can be downloaded and printed off from a separate word document.</a:t>
            </a:r>
            <a:endParaRPr lang="en-GB" sz="1200"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1862362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introduction and practice</a:t>
            </a:r>
            <a:r>
              <a:rPr lang="en-GB" b="1" baseline="0" dirty="0"/>
              <a:t> slide [1/2]</a:t>
            </a:r>
            <a:endParaRPr lang="en-US" b="1" dirty="0"/>
          </a:p>
          <a:p>
            <a:endParaRPr lang="en-US" b="1" dirty="0"/>
          </a:p>
          <a:p>
            <a:r>
              <a:rPr lang="en-US" b="1" dirty="0"/>
              <a:t>Timing: </a:t>
            </a:r>
            <a:r>
              <a:rPr lang="en-US" b="0" i="0" dirty="0"/>
              <a:t>3 minutes (</a:t>
            </a:r>
            <a:r>
              <a:rPr lang="en-US" b="0" i="0"/>
              <a:t>slides 8 &amp; 9)</a:t>
            </a:r>
            <a:endParaRPr lang="en-US" b="0" i="0" dirty="0"/>
          </a:p>
          <a:p>
            <a:endParaRPr lang="en-US" b="0" i="0" dirty="0"/>
          </a:p>
          <a:p>
            <a:r>
              <a:rPr lang="en-US" b="1" i="0" dirty="0"/>
              <a:t>Aim: </a:t>
            </a:r>
            <a:r>
              <a:rPr lang="en-US" b="0" i="0" dirty="0"/>
              <a:t>to introduce and embed </a:t>
            </a:r>
            <a:r>
              <a:rPr lang="en-US" b="0" i="0"/>
              <a:t>new vocabulary</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a:t>
            </a:r>
            <a:r>
              <a:rPr lang="en-GB" b="1" baseline="0"/>
              <a:t>. </a:t>
            </a:r>
            <a:r>
              <a:rPr lang="en-GB" b="0" baseline="0"/>
              <a:t>Optionally, further </a:t>
            </a:r>
            <a:r>
              <a:rPr lang="en-GB" baseline="0" dirty="0"/>
              <a:t>rounds of learning can be facilitated by one pupil turning away from the board, and his/her partner asking him/her the meanings (‘</a:t>
            </a:r>
            <a:r>
              <a:rPr lang="en-GB" baseline="0" dirty="0" err="1"/>
              <a:t>Cómo</a:t>
            </a:r>
            <a:r>
              <a:rPr lang="en-GB" baseline="0" dirty="0"/>
              <a:t> se dice X en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endParaRPr lang="en-GB"/>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1862362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Notes</a:t>
            </a:r>
          </a:p>
          <a:p>
            <a:r>
              <a:rPr lang="en-GB" b="0"/>
              <a:t>1. A</a:t>
            </a:r>
            <a:r>
              <a:rPr lang="en-GB" b="0" baseline="0"/>
              <a:t> </a:t>
            </a:r>
            <a:r>
              <a:rPr lang="en-GB" b="0" baseline="0" dirty="0"/>
              <a:t>callout appears with the first click highlighting that ‘</a:t>
            </a:r>
            <a:r>
              <a:rPr lang="en-GB" b="0" baseline="0" dirty="0" err="1"/>
              <a:t>mano</a:t>
            </a:r>
            <a:r>
              <a:rPr lang="en-GB" b="0" baseline="0" dirty="0"/>
              <a:t>’ is feminine despite ending with ‘o’. This callout disappears on the </a:t>
            </a:r>
            <a:r>
              <a:rPr lang="en-GB" b="0" baseline="0"/>
              <a:t>next click</a:t>
            </a:r>
          </a:p>
          <a:p>
            <a:r>
              <a:rPr lang="en-GB" b="0" baseline="0"/>
              <a:t>2. One word from one of this week’s revisited sets is also included on the slide, for additional practice: el tipo.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3.</a:t>
            </a:r>
            <a:r>
              <a:rPr lang="en-GB" b="1"/>
              <a:t> </a:t>
            </a:r>
            <a:r>
              <a:rPr lang="en-GB" b="0"/>
              <a:t>Levantar is reintroduced here with the meaning ‘to</a:t>
            </a:r>
            <a:r>
              <a:rPr lang="en-GB" b="0" baseline="0"/>
              <a:t> lift, to raise’. It could be a good time to introduce the useful phrase ‘levanta la mano’!</a:t>
            </a:r>
            <a:endParaRPr lang="en-GB" b="0"/>
          </a:p>
          <a:p>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1862362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18684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3840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2986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66130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3053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41113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7558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7765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latin typeface="Century Gothic"/>
              </a:rPr>
              <a:t>Text</a:t>
            </a:r>
          </a:p>
        </p:txBody>
      </p:sp>
    </p:spTree>
    <p:extLst>
      <p:ext uri="{BB962C8B-B14F-4D97-AF65-F5344CB8AC3E}">
        <p14:creationId xmlns:p14="http://schemas.microsoft.com/office/powerpoint/2010/main" val="970183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702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32116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816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05691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0561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500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87576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8370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7576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98429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009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1301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88651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679668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29747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23.png"/><Relationship Id="rId3" Type="http://schemas.openxmlformats.org/officeDocument/2006/relationships/audio" Target="../media/audio5.wav"/><Relationship Id="rId7" Type="http://schemas.openxmlformats.org/officeDocument/2006/relationships/audio" Target="../media/audio9.wav"/><Relationship Id="rId12"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image" Target="../media/image21.png"/><Relationship Id="rId5" Type="http://schemas.openxmlformats.org/officeDocument/2006/relationships/audio" Target="../media/audio7.wav"/><Relationship Id="rId10" Type="http://schemas.openxmlformats.org/officeDocument/2006/relationships/audio" Target="../media/audio12.wav"/><Relationship Id="rId4" Type="http://schemas.openxmlformats.org/officeDocument/2006/relationships/audio" Target="../media/audio6.wav"/><Relationship Id="rId9" Type="http://schemas.openxmlformats.org/officeDocument/2006/relationships/audio" Target="../media/audio11.wav"/></Relationships>
</file>

<file path=ppt/slides/_rels/slide16.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24.png"/><Relationship Id="rId3" Type="http://schemas.openxmlformats.org/officeDocument/2006/relationships/audio" Target="../media/audio7.wav"/><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audio" Target="../media/audio16.wav"/><Relationship Id="rId5" Type="http://schemas.openxmlformats.org/officeDocument/2006/relationships/audio" Target="../media/audio11.wav"/><Relationship Id="rId10" Type="http://schemas.openxmlformats.org/officeDocument/2006/relationships/audio" Target="../media/audio15.wav"/><Relationship Id="rId4" Type="http://schemas.openxmlformats.org/officeDocument/2006/relationships/audio" Target="../media/audio8.wav"/><Relationship Id="rId9" Type="http://schemas.openxmlformats.org/officeDocument/2006/relationships/audio" Target="../media/audio14.wav"/><Relationship Id="rId1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18" Type="http://schemas.openxmlformats.org/officeDocument/2006/relationships/image" Target="../media/image30.jpeg"/><Relationship Id="rId3" Type="http://schemas.openxmlformats.org/officeDocument/2006/relationships/image" Target="../media/image3.png"/><Relationship Id="rId21" Type="http://schemas.openxmlformats.org/officeDocument/2006/relationships/image" Target="../media/image33.png"/><Relationship Id="rId7" Type="http://schemas.openxmlformats.org/officeDocument/2006/relationships/audio" Target="../media/audio21.wav"/><Relationship Id="rId12" Type="http://schemas.openxmlformats.org/officeDocument/2006/relationships/audio" Target="../media/audio26.wav"/><Relationship Id="rId17" Type="http://schemas.openxmlformats.org/officeDocument/2006/relationships/image" Target="../media/image29.jpeg"/><Relationship Id="rId2" Type="http://schemas.openxmlformats.org/officeDocument/2006/relationships/notesSlide" Target="../notesSlides/notesSlide22.xml"/><Relationship Id="rId16" Type="http://schemas.openxmlformats.org/officeDocument/2006/relationships/audio" Target="../media/audio30.wav"/><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5.wav"/><Relationship Id="rId24" Type="http://schemas.openxmlformats.org/officeDocument/2006/relationships/image" Target="../media/image36.png"/><Relationship Id="rId5" Type="http://schemas.openxmlformats.org/officeDocument/2006/relationships/audio" Target="../media/audio19.wav"/><Relationship Id="rId15" Type="http://schemas.openxmlformats.org/officeDocument/2006/relationships/audio" Target="../media/audio29.wav"/><Relationship Id="rId23" Type="http://schemas.openxmlformats.org/officeDocument/2006/relationships/image" Target="../media/image35.jpeg"/><Relationship Id="rId10" Type="http://schemas.openxmlformats.org/officeDocument/2006/relationships/audio" Target="../media/audio24.wav"/><Relationship Id="rId19" Type="http://schemas.openxmlformats.org/officeDocument/2006/relationships/image" Target="../media/image31.png"/><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audio" Target="../media/audio28.wav"/><Relationship Id="rId22"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audio" Target="../media/audio32.wav"/><Relationship Id="rId4" Type="http://schemas.openxmlformats.org/officeDocument/2006/relationships/audio" Target="../media/audio31.wav"/></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49.jpeg"/><Relationship Id="rId18" Type="http://schemas.openxmlformats.org/officeDocument/2006/relationships/audio" Target="../media/audio44.wav"/><Relationship Id="rId3" Type="http://schemas.openxmlformats.org/officeDocument/2006/relationships/image" Target="../media/image3.png"/><Relationship Id="rId7" Type="http://schemas.openxmlformats.org/officeDocument/2006/relationships/audio" Target="../media/audio36.wav"/><Relationship Id="rId12" Type="http://schemas.openxmlformats.org/officeDocument/2006/relationships/image" Target="../media/image48.jpeg"/><Relationship Id="rId17" Type="http://schemas.openxmlformats.org/officeDocument/2006/relationships/audio" Target="../media/audio43.wav"/><Relationship Id="rId2" Type="http://schemas.openxmlformats.org/officeDocument/2006/relationships/notesSlide" Target="../notesSlides/notesSlide28.xml"/><Relationship Id="rId16" Type="http://schemas.openxmlformats.org/officeDocument/2006/relationships/audio" Target="../media/audio42.wav"/><Relationship Id="rId20" Type="http://schemas.openxmlformats.org/officeDocument/2006/relationships/audio" Target="../media/audio46.wav"/><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image" Target="../media/image21.png"/><Relationship Id="rId5" Type="http://schemas.openxmlformats.org/officeDocument/2006/relationships/audio" Target="../media/audio34.wav"/><Relationship Id="rId15" Type="http://schemas.openxmlformats.org/officeDocument/2006/relationships/audio" Target="../media/audio41.wav"/><Relationship Id="rId10" Type="http://schemas.openxmlformats.org/officeDocument/2006/relationships/audio" Target="../media/audio39.wav"/><Relationship Id="rId19" Type="http://schemas.openxmlformats.org/officeDocument/2006/relationships/audio" Target="../media/audio45.wav"/><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audio" Target="../media/audio40.wav"/></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quizlet.com/gb/565302243/year-8-spanish-term-31-week-5-flash-cards/" TargetMode="External"/><Relationship Id="rId3" Type="http://schemas.openxmlformats.org/officeDocument/2006/relationships/image" Target="../media/image3.png"/><Relationship Id="rId7" Type="http://schemas.openxmlformats.org/officeDocument/2006/relationships/hyperlink" Target="https://quizlet.com/gb/550212250/year-8-term-32-week-5-flash-card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resources.ncelp.org/concern/resources/6t053g95h?locale=en" TargetMode="External"/><Relationship Id="rId5" Type="http://schemas.openxmlformats.org/officeDocument/2006/relationships/hyperlink" Target="https://drive.google.com/file/d/1O4eTKV3DmnSXYOa25aMz8bevSvjWvWjJ/view?usp=sharing" TargetMode="External"/><Relationship Id="rId10"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hyperlink" Target="https://quizlet.com/gb/549173078/year-8-spanish-term-31-week-2-flash-card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41510" y="2307207"/>
            <a:ext cx="8606096" cy="879475"/>
          </a:xfrm>
        </p:spPr>
        <p:txBody>
          <a:bodyPr>
            <a:normAutofit fontScale="90000"/>
          </a:bodyPr>
          <a:lstStyle/>
          <a:p>
            <a:pPr algn="l"/>
            <a:r>
              <a:rPr lang="en-GB" sz="4000" b="1" dirty="0">
                <a:solidFill>
                  <a:prstClr val="white"/>
                </a:solidFill>
              </a:rPr>
              <a:t>Describing what is </a:t>
            </a:r>
            <a:r>
              <a:rPr lang="en-GB" sz="4000" b="1">
                <a:solidFill>
                  <a:prstClr val="white"/>
                </a:solidFill>
              </a:rPr>
              <a:t>happening now (exercise and fitness)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0817" y="3100623"/>
            <a:ext cx="7291126" cy="567626"/>
          </a:xfrm>
        </p:spPr>
        <p:txBody>
          <a:bodyPr>
            <a:noAutofit/>
          </a:bodyPr>
          <a:lstStyle/>
          <a:p>
            <a:pPr algn="l">
              <a:lnSpc>
                <a:spcPct val="120000"/>
              </a:lnSpc>
            </a:pPr>
            <a:r>
              <a:rPr lang="en-GB" sz="2600" dirty="0">
                <a:solidFill>
                  <a:prstClr val="white"/>
                </a:solidFill>
              </a:rPr>
              <a:t>Present continuous with –</a:t>
            </a:r>
            <a:r>
              <a:rPr lang="en-GB" sz="2600" err="1">
                <a:solidFill>
                  <a:prstClr val="white"/>
                </a:solidFill>
              </a:rPr>
              <a:t>ar</a:t>
            </a:r>
            <a:r>
              <a:rPr lang="en-GB" sz="2600">
                <a:solidFill>
                  <a:prstClr val="white"/>
                </a:solidFill>
              </a:rPr>
              <a:t> verbs</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Y8 Spanish</a:t>
            </a:r>
          </a:p>
          <a:p>
            <a:pPr>
              <a:defRPr/>
            </a:pPr>
            <a:r>
              <a:rPr lang="en-GB" sz="2200" dirty="0">
                <a:solidFill>
                  <a:prstClr val="white"/>
                </a:solidFill>
                <a:latin typeface="Century Gothic" panose="020B0502020202020204" pitchFamily="34" charset="0"/>
              </a:rPr>
              <a:t>Term 3.2 – Week 4 – Lesson 65</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379760"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Pete Watson / 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Nick Avery</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24/03/21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3" name="Rectangle 2"/>
          <p:cNvSpPr/>
          <p:nvPr/>
        </p:nvSpPr>
        <p:spPr>
          <a:xfrm>
            <a:off x="150817" y="3568797"/>
            <a:ext cx="4525598" cy="526363"/>
          </a:xfrm>
          <a:prstGeom prst="rect">
            <a:avLst/>
          </a:prstGeom>
        </p:spPr>
        <p:txBody>
          <a:bodyPr wrap="none">
            <a:spAutoFit/>
          </a:bodyPr>
          <a:lstStyle/>
          <a:p>
            <a:pPr>
              <a:lnSpc>
                <a:spcPct val="120000"/>
              </a:lnSpc>
            </a:pPr>
            <a:r>
              <a:rPr lang="en-GB" sz="2600">
                <a:solidFill>
                  <a:prstClr val="white"/>
                </a:solidFill>
              </a:rPr>
              <a:t>Deber + infinitive [revisited]</a:t>
            </a:r>
            <a:endParaRPr lang="en-GB" sz="2600" dirty="0">
              <a:solidFill>
                <a:prstClr val="white"/>
              </a:solidFill>
            </a:endParaRPr>
          </a:p>
        </p:txBody>
      </p:sp>
    </p:spTree>
    <p:extLst>
      <p:ext uri="{BB962C8B-B14F-4D97-AF65-F5344CB8AC3E}">
        <p14:creationId xmlns:p14="http://schemas.microsoft.com/office/powerpoint/2010/main" val="3737933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Singular forms of ‘</a:t>
            </a:r>
            <a:r>
              <a:rPr lang="en-GB" sz="2800" b="1" dirty="0" err="1">
                <a:solidFill>
                  <a:schemeClr val="bg1"/>
                </a:solidFill>
              </a:rPr>
              <a:t>estar</a:t>
            </a:r>
            <a:r>
              <a:rPr lang="en-GB" sz="2800" b="1" dirty="0">
                <a:solidFill>
                  <a:schemeClr val="bg1"/>
                </a:solidFill>
              </a:rPr>
              <a:t>’ used to express state [revisited]</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80000" y="1296000"/>
            <a:ext cx="10638696" cy="498598"/>
          </a:xfrm>
          <a:prstGeom prst="rect">
            <a:avLst/>
          </a:prstGeom>
          <a:noFill/>
        </p:spPr>
        <p:txBody>
          <a:bodyPr wrap="square" rtlCol="0">
            <a:spAutoFit/>
          </a:bodyPr>
          <a:lstStyle/>
          <a:p>
            <a:pPr>
              <a:lnSpc>
                <a:spcPct val="110000"/>
              </a:lnSpc>
            </a:pPr>
            <a:r>
              <a:rPr lang="en-US" sz="2400" dirty="0">
                <a:solidFill>
                  <a:srgbClr val="002060"/>
                </a:solidFill>
              </a:rPr>
              <a:t>‘</a:t>
            </a:r>
            <a:r>
              <a:rPr lang="en-US" sz="2400" dirty="0" err="1">
                <a:solidFill>
                  <a:srgbClr val="002060"/>
                </a:solidFill>
              </a:rPr>
              <a:t>Estar</a:t>
            </a:r>
            <a:r>
              <a:rPr lang="en-US" sz="2400" dirty="0">
                <a:solidFill>
                  <a:srgbClr val="002060"/>
                </a:solidFill>
              </a:rPr>
              <a:t>’ </a:t>
            </a:r>
            <a:r>
              <a:rPr lang="en-US" sz="2400">
                <a:solidFill>
                  <a:srgbClr val="002060"/>
                </a:solidFill>
              </a:rPr>
              <a:t>means _______ </a:t>
            </a:r>
            <a:r>
              <a:rPr lang="en-US" sz="2400" dirty="0">
                <a:solidFill>
                  <a:srgbClr val="002060"/>
                </a:solidFill>
              </a:rPr>
              <a:t>and is used to express a </a:t>
            </a:r>
            <a:r>
              <a:rPr lang="en-US" sz="2400">
                <a:solidFill>
                  <a:srgbClr val="002060"/>
                </a:solidFill>
              </a:rPr>
              <a:t>______ or a location.</a:t>
            </a:r>
            <a:endParaRPr lang="en-US" sz="2400" dirty="0">
              <a:solidFill>
                <a:srgbClr val="002060"/>
              </a:solidFill>
            </a:endParaRPr>
          </a:p>
        </p:txBody>
      </p:sp>
      <p:sp>
        <p:nvSpPr>
          <p:cNvPr id="3" name="TextBox 2"/>
          <p:cNvSpPr txBox="1"/>
          <p:nvPr/>
        </p:nvSpPr>
        <p:spPr>
          <a:xfrm>
            <a:off x="2324283" y="1293552"/>
            <a:ext cx="1304743" cy="461665"/>
          </a:xfrm>
          <a:prstGeom prst="rect">
            <a:avLst/>
          </a:prstGeom>
          <a:noFill/>
        </p:spPr>
        <p:txBody>
          <a:bodyPr wrap="square" rtlCol="0">
            <a:spAutoFit/>
          </a:bodyPr>
          <a:lstStyle/>
          <a:p>
            <a:r>
              <a:rPr lang="en-US" sz="2400" b="1">
                <a:solidFill>
                  <a:srgbClr val="002060"/>
                </a:solidFill>
              </a:rPr>
              <a:t>‘to be’</a:t>
            </a:r>
            <a:endParaRPr lang="en-US" sz="2400" b="1" dirty="0">
              <a:solidFill>
                <a:srgbClr val="002060"/>
              </a:solidFill>
            </a:endParaRPr>
          </a:p>
        </p:txBody>
      </p:sp>
      <p:sp>
        <p:nvSpPr>
          <p:cNvPr id="6" name="TextBox 5"/>
          <p:cNvSpPr txBox="1"/>
          <p:nvPr/>
        </p:nvSpPr>
        <p:spPr>
          <a:xfrm>
            <a:off x="7094722" y="1293551"/>
            <a:ext cx="994410" cy="461665"/>
          </a:xfrm>
          <a:prstGeom prst="rect">
            <a:avLst/>
          </a:prstGeom>
          <a:noFill/>
        </p:spPr>
        <p:txBody>
          <a:bodyPr wrap="square" rtlCol="0">
            <a:spAutoFit/>
          </a:bodyPr>
          <a:lstStyle/>
          <a:p>
            <a:r>
              <a:rPr lang="en-US" sz="2400" b="1" dirty="0">
                <a:solidFill>
                  <a:srgbClr val="002060"/>
                </a:solidFill>
              </a:rPr>
              <a:t>state</a:t>
            </a:r>
          </a:p>
        </p:txBody>
      </p:sp>
      <p:sp>
        <p:nvSpPr>
          <p:cNvPr id="11" name="TextBox 10"/>
          <p:cNvSpPr txBox="1"/>
          <p:nvPr/>
        </p:nvSpPr>
        <p:spPr>
          <a:xfrm>
            <a:off x="1972749" y="2723021"/>
            <a:ext cx="4289140" cy="461665"/>
          </a:xfrm>
          <a:prstGeom prst="rect">
            <a:avLst/>
          </a:prstGeom>
          <a:noFill/>
        </p:spPr>
        <p:txBody>
          <a:bodyPr wrap="square" rtlCol="0">
            <a:spAutoFit/>
          </a:bodyPr>
          <a:lstStyle/>
          <a:p>
            <a:r>
              <a:rPr lang="en-US" sz="2400" b="1">
                <a:solidFill>
                  <a:srgbClr val="FF6600"/>
                </a:solidFill>
              </a:rPr>
              <a:t>Estoy</a:t>
            </a:r>
            <a:r>
              <a:rPr lang="en-US" sz="2400">
                <a:solidFill>
                  <a:schemeClr val="accent5">
                    <a:lumMod val="50000"/>
                  </a:schemeClr>
                </a:solidFill>
              </a:rPr>
              <a:t> </a:t>
            </a:r>
            <a:r>
              <a:rPr lang="en-US" sz="2400">
                <a:solidFill>
                  <a:srgbClr val="002060"/>
                </a:solidFill>
              </a:rPr>
              <a:t>cansado/a.</a:t>
            </a:r>
            <a:endParaRPr lang="en-US" sz="2400" dirty="0">
              <a:solidFill>
                <a:srgbClr val="002060"/>
              </a:solidFill>
            </a:endParaRPr>
          </a:p>
        </p:txBody>
      </p:sp>
      <p:sp>
        <p:nvSpPr>
          <p:cNvPr id="12" name="TextBox 11"/>
          <p:cNvSpPr txBox="1"/>
          <p:nvPr/>
        </p:nvSpPr>
        <p:spPr>
          <a:xfrm>
            <a:off x="2951030" y="4160073"/>
            <a:ext cx="3615840" cy="461665"/>
          </a:xfrm>
          <a:prstGeom prst="rect">
            <a:avLst/>
          </a:prstGeom>
          <a:noFill/>
        </p:spPr>
        <p:txBody>
          <a:bodyPr wrap="square" rtlCol="0">
            <a:spAutoFit/>
          </a:bodyPr>
          <a:lstStyle/>
          <a:p>
            <a:r>
              <a:rPr lang="en-US" sz="2400" b="1">
                <a:solidFill>
                  <a:srgbClr val="FF6600"/>
                </a:solidFill>
              </a:rPr>
              <a:t>Estás</a:t>
            </a:r>
            <a:r>
              <a:rPr lang="en-US" sz="2400">
                <a:solidFill>
                  <a:schemeClr val="accent5">
                    <a:lumMod val="50000"/>
                  </a:schemeClr>
                </a:solidFill>
              </a:rPr>
              <a:t> </a:t>
            </a:r>
            <a:r>
              <a:rPr lang="en-US" sz="2400">
                <a:solidFill>
                  <a:srgbClr val="002060"/>
                </a:solidFill>
              </a:rPr>
              <a:t>emocionado/a.</a:t>
            </a:r>
            <a:endParaRPr lang="en-US" sz="2400" dirty="0">
              <a:solidFill>
                <a:srgbClr val="002060"/>
              </a:solidFill>
            </a:endParaRPr>
          </a:p>
        </p:txBody>
      </p:sp>
      <p:sp>
        <p:nvSpPr>
          <p:cNvPr id="13" name="TextBox 12"/>
          <p:cNvSpPr txBox="1"/>
          <p:nvPr/>
        </p:nvSpPr>
        <p:spPr>
          <a:xfrm>
            <a:off x="2534091" y="5586120"/>
            <a:ext cx="5930514" cy="461665"/>
          </a:xfrm>
          <a:prstGeom prst="rect">
            <a:avLst/>
          </a:prstGeom>
          <a:noFill/>
        </p:spPr>
        <p:txBody>
          <a:bodyPr wrap="square" rtlCol="0">
            <a:spAutoFit/>
          </a:bodyPr>
          <a:lstStyle/>
          <a:p>
            <a:r>
              <a:rPr lang="en-US" sz="2400" b="1">
                <a:solidFill>
                  <a:srgbClr val="FF6600"/>
                </a:solidFill>
              </a:rPr>
              <a:t>Está</a:t>
            </a:r>
            <a:r>
              <a:rPr lang="en-US" sz="2400">
                <a:solidFill>
                  <a:schemeClr val="accent5">
                    <a:lumMod val="50000"/>
                  </a:schemeClr>
                </a:solidFill>
              </a:rPr>
              <a:t> </a:t>
            </a:r>
            <a:r>
              <a:rPr lang="en-US" sz="2400">
                <a:solidFill>
                  <a:srgbClr val="002060"/>
                </a:solidFill>
              </a:rPr>
              <a:t>enojado/a.</a:t>
            </a:r>
            <a:endParaRPr lang="en-US" sz="2400" dirty="0">
              <a:solidFill>
                <a:srgbClr val="002060"/>
              </a:solidFill>
            </a:endParaRPr>
          </a:p>
        </p:txBody>
      </p:sp>
      <p:sp>
        <p:nvSpPr>
          <p:cNvPr id="15" name="TextBox 14"/>
          <p:cNvSpPr txBox="1"/>
          <p:nvPr/>
        </p:nvSpPr>
        <p:spPr>
          <a:xfrm>
            <a:off x="180000" y="2014066"/>
            <a:ext cx="4636296" cy="461665"/>
          </a:xfrm>
          <a:prstGeom prst="rect">
            <a:avLst/>
          </a:prstGeom>
          <a:noFill/>
        </p:spPr>
        <p:txBody>
          <a:bodyPr wrap="square" rtlCol="0">
            <a:spAutoFit/>
          </a:bodyPr>
          <a:lstStyle/>
          <a:p>
            <a:r>
              <a:rPr lang="en-US" sz="2400" dirty="0">
                <a:solidFill>
                  <a:srgbClr val="002060"/>
                </a:solidFill>
              </a:rPr>
              <a:t>To say ‘</a:t>
            </a:r>
            <a:r>
              <a:rPr lang="en-US" sz="2400" b="1" dirty="0">
                <a:solidFill>
                  <a:srgbClr val="002060"/>
                </a:solidFill>
              </a:rPr>
              <a:t>I am</a:t>
            </a:r>
            <a:r>
              <a:rPr lang="en-US" sz="2400" dirty="0">
                <a:solidFill>
                  <a:srgbClr val="002060"/>
                </a:solidFill>
              </a:rPr>
              <a:t>’, we say _____ .</a:t>
            </a:r>
          </a:p>
        </p:txBody>
      </p:sp>
      <p:sp>
        <p:nvSpPr>
          <p:cNvPr id="16" name="TextBox 15"/>
          <p:cNvSpPr txBox="1"/>
          <p:nvPr/>
        </p:nvSpPr>
        <p:spPr>
          <a:xfrm>
            <a:off x="180000" y="3442888"/>
            <a:ext cx="6081889" cy="461665"/>
          </a:xfrm>
          <a:prstGeom prst="rect">
            <a:avLst/>
          </a:prstGeom>
          <a:noFill/>
        </p:spPr>
        <p:txBody>
          <a:bodyPr wrap="square" rtlCol="0">
            <a:spAutoFit/>
          </a:bodyPr>
          <a:lstStyle/>
          <a:p>
            <a:r>
              <a:rPr lang="en-US" sz="2400" dirty="0">
                <a:solidFill>
                  <a:srgbClr val="002060"/>
                </a:solidFill>
              </a:rPr>
              <a:t>To say ‘</a:t>
            </a:r>
            <a:r>
              <a:rPr lang="en-US" sz="2400" b="1" dirty="0">
                <a:solidFill>
                  <a:srgbClr val="002060"/>
                </a:solidFill>
              </a:rPr>
              <a:t>you are</a:t>
            </a:r>
            <a:r>
              <a:rPr lang="en-US" sz="2400" dirty="0">
                <a:solidFill>
                  <a:srgbClr val="002060"/>
                </a:solidFill>
              </a:rPr>
              <a:t>’, we say ______ .</a:t>
            </a:r>
          </a:p>
        </p:txBody>
      </p:sp>
      <p:sp>
        <p:nvSpPr>
          <p:cNvPr id="17" name="TextBox 16"/>
          <p:cNvSpPr txBox="1"/>
          <p:nvPr/>
        </p:nvSpPr>
        <p:spPr>
          <a:xfrm>
            <a:off x="180000" y="4871710"/>
            <a:ext cx="6519334" cy="461665"/>
          </a:xfrm>
          <a:prstGeom prst="rect">
            <a:avLst/>
          </a:prstGeom>
          <a:noFill/>
        </p:spPr>
        <p:txBody>
          <a:bodyPr wrap="square" rtlCol="0">
            <a:spAutoFit/>
          </a:bodyPr>
          <a:lstStyle/>
          <a:p>
            <a:r>
              <a:rPr lang="en-US" sz="2400" dirty="0">
                <a:solidFill>
                  <a:srgbClr val="002060"/>
                </a:solidFill>
              </a:rPr>
              <a:t>To say ‘</a:t>
            </a:r>
            <a:r>
              <a:rPr lang="en-US" sz="2400" b="1" dirty="0">
                <a:solidFill>
                  <a:srgbClr val="002060"/>
                </a:solidFill>
              </a:rPr>
              <a:t>s/he or it is</a:t>
            </a:r>
            <a:r>
              <a:rPr lang="en-US" sz="2400" dirty="0">
                <a:solidFill>
                  <a:srgbClr val="002060"/>
                </a:solidFill>
              </a:rPr>
              <a:t>’, we say _____ .</a:t>
            </a:r>
          </a:p>
        </p:txBody>
      </p:sp>
      <p:sp>
        <p:nvSpPr>
          <p:cNvPr id="19" name="TextBox 18"/>
          <p:cNvSpPr txBox="1"/>
          <p:nvPr/>
        </p:nvSpPr>
        <p:spPr>
          <a:xfrm>
            <a:off x="180000" y="2728477"/>
            <a:ext cx="1705950" cy="461665"/>
          </a:xfrm>
          <a:prstGeom prst="rect">
            <a:avLst/>
          </a:prstGeom>
          <a:noFill/>
        </p:spPr>
        <p:txBody>
          <a:bodyPr wrap="square" rtlCol="0">
            <a:spAutoFit/>
          </a:bodyPr>
          <a:lstStyle/>
          <a:p>
            <a:r>
              <a:rPr lang="en-US" sz="2400" dirty="0">
                <a:solidFill>
                  <a:srgbClr val="002060"/>
                </a:solidFill>
              </a:rPr>
              <a:t>I </a:t>
            </a:r>
            <a:r>
              <a:rPr lang="en-US" sz="2400">
                <a:solidFill>
                  <a:srgbClr val="002060"/>
                </a:solidFill>
              </a:rPr>
              <a:t>am tired. </a:t>
            </a:r>
            <a:r>
              <a:rPr lang="en-US" sz="2000">
                <a:solidFill>
                  <a:srgbClr val="002060"/>
                </a:solidFill>
              </a:rPr>
              <a:t> </a:t>
            </a:r>
            <a:endParaRPr lang="en-US" sz="2000" dirty="0">
              <a:solidFill>
                <a:srgbClr val="002060"/>
              </a:solidFill>
            </a:endParaRPr>
          </a:p>
        </p:txBody>
      </p:sp>
      <p:sp>
        <p:nvSpPr>
          <p:cNvPr id="20" name="TextBox 19"/>
          <p:cNvSpPr txBox="1"/>
          <p:nvPr/>
        </p:nvSpPr>
        <p:spPr>
          <a:xfrm>
            <a:off x="180000" y="4157299"/>
            <a:ext cx="2771030" cy="461665"/>
          </a:xfrm>
          <a:prstGeom prst="rect">
            <a:avLst/>
          </a:prstGeom>
          <a:noFill/>
        </p:spPr>
        <p:txBody>
          <a:bodyPr wrap="square" rtlCol="0">
            <a:spAutoFit/>
          </a:bodyPr>
          <a:lstStyle/>
          <a:p>
            <a:r>
              <a:rPr lang="en-US" sz="2400" dirty="0">
                <a:solidFill>
                  <a:srgbClr val="002060"/>
                </a:solidFill>
              </a:rPr>
              <a:t>You </a:t>
            </a:r>
            <a:r>
              <a:rPr lang="en-US" sz="2400">
                <a:solidFill>
                  <a:srgbClr val="002060"/>
                </a:solidFill>
              </a:rPr>
              <a:t>are excited. </a:t>
            </a:r>
            <a:endParaRPr lang="en-US" sz="2400" dirty="0">
              <a:solidFill>
                <a:srgbClr val="002060"/>
              </a:solidFill>
            </a:endParaRPr>
          </a:p>
        </p:txBody>
      </p:sp>
      <p:sp>
        <p:nvSpPr>
          <p:cNvPr id="21" name="TextBox 20"/>
          <p:cNvSpPr txBox="1"/>
          <p:nvPr/>
        </p:nvSpPr>
        <p:spPr>
          <a:xfrm>
            <a:off x="180001" y="5586120"/>
            <a:ext cx="2144282" cy="461665"/>
          </a:xfrm>
          <a:prstGeom prst="rect">
            <a:avLst/>
          </a:prstGeom>
          <a:noFill/>
        </p:spPr>
        <p:txBody>
          <a:bodyPr wrap="square" rtlCol="0">
            <a:spAutoFit/>
          </a:bodyPr>
          <a:lstStyle/>
          <a:p>
            <a:r>
              <a:rPr lang="en-US" sz="2400" dirty="0">
                <a:solidFill>
                  <a:srgbClr val="002060"/>
                </a:solidFill>
              </a:rPr>
              <a:t>S/he </a:t>
            </a:r>
            <a:r>
              <a:rPr lang="en-US" sz="2400">
                <a:solidFill>
                  <a:srgbClr val="002060"/>
                </a:solidFill>
              </a:rPr>
              <a:t>is angry. </a:t>
            </a:r>
            <a:r>
              <a:rPr lang="en-US" sz="2000">
                <a:solidFill>
                  <a:srgbClr val="002060"/>
                </a:solidFill>
              </a:rPr>
              <a:t> </a:t>
            </a:r>
            <a:endParaRPr lang="en-US" sz="2000" dirty="0">
              <a:solidFill>
                <a:srgbClr val="002060"/>
              </a:solidFill>
            </a:endParaRPr>
          </a:p>
        </p:txBody>
      </p:sp>
      <p:sp>
        <p:nvSpPr>
          <p:cNvPr id="8" name="TextBox 7"/>
          <p:cNvSpPr txBox="1"/>
          <p:nvPr/>
        </p:nvSpPr>
        <p:spPr>
          <a:xfrm>
            <a:off x="3318692" y="2013599"/>
            <a:ext cx="1054313" cy="461665"/>
          </a:xfrm>
          <a:prstGeom prst="rect">
            <a:avLst/>
          </a:prstGeom>
          <a:noFill/>
        </p:spPr>
        <p:txBody>
          <a:bodyPr wrap="square" rtlCol="0">
            <a:spAutoFit/>
          </a:bodyPr>
          <a:lstStyle/>
          <a:p>
            <a:r>
              <a:rPr lang="en-US" sz="2400" b="1" dirty="0" err="1">
                <a:solidFill>
                  <a:srgbClr val="FF6600"/>
                </a:solidFill>
              </a:rPr>
              <a:t>estoy</a:t>
            </a:r>
            <a:endParaRPr lang="en-US" sz="2400" b="1" dirty="0">
              <a:solidFill>
                <a:srgbClr val="FF6600"/>
              </a:solidFill>
            </a:endParaRPr>
          </a:p>
        </p:txBody>
      </p:sp>
      <p:sp>
        <p:nvSpPr>
          <p:cNvPr id="9" name="TextBox 8"/>
          <p:cNvSpPr txBox="1"/>
          <p:nvPr/>
        </p:nvSpPr>
        <p:spPr>
          <a:xfrm>
            <a:off x="3845848" y="3421038"/>
            <a:ext cx="970448" cy="461665"/>
          </a:xfrm>
          <a:prstGeom prst="rect">
            <a:avLst/>
          </a:prstGeom>
          <a:noFill/>
        </p:spPr>
        <p:txBody>
          <a:bodyPr wrap="square" rtlCol="0">
            <a:spAutoFit/>
          </a:bodyPr>
          <a:lstStyle/>
          <a:p>
            <a:r>
              <a:rPr lang="en-US" sz="2400" b="1" dirty="0" err="1">
                <a:solidFill>
                  <a:srgbClr val="FF6600"/>
                </a:solidFill>
              </a:rPr>
              <a:t>estás</a:t>
            </a:r>
            <a:endParaRPr lang="en-US" sz="2400" b="1" dirty="0">
              <a:solidFill>
                <a:srgbClr val="FF6600"/>
              </a:solidFill>
            </a:endParaRPr>
          </a:p>
        </p:txBody>
      </p:sp>
      <p:sp>
        <p:nvSpPr>
          <p:cNvPr id="10" name="TextBox 9"/>
          <p:cNvSpPr txBox="1"/>
          <p:nvPr/>
        </p:nvSpPr>
        <p:spPr>
          <a:xfrm>
            <a:off x="4301119" y="4871709"/>
            <a:ext cx="1030353" cy="461665"/>
          </a:xfrm>
          <a:prstGeom prst="rect">
            <a:avLst/>
          </a:prstGeom>
          <a:noFill/>
        </p:spPr>
        <p:txBody>
          <a:bodyPr wrap="square" rtlCol="0">
            <a:spAutoFit/>
          </a:bodyPr>
          <a:lstStyle/>
          <a:p>
            <a:r>
              <a:rPr lang="en-US" sz="2400" b="1" dirty="0" err="1">
                <a:solidFill>
                  <a:srgbClr val="FF6600"/>
                </a:solidFill>
              </a:rPr>
              <a:t>está</a:t>
            </a:r>
            <a:endParaRPr lang="en-US" sz="2400" b="1" dirty="0">
              <a:solidFill>
                <a:srgbClr val="FF6600"/>
              </a:solidFill>
            </a:endParaRPr>
          </a:p>
        </p:txBody>
      </p:sp>
    </p:spTree>
    <p:extLst>
      <p:ext uri="{BB962C8B-B14F-4D97-AF65-F5344CB8AC3E}">
        <p14:creationId xmlns:p14="http://schemas.microsoft.com/office/powerpoint/2010/main" val="154803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2" grpId="0"/>
      <p:bldP spid="13" grpId="0"/>
      <p:bldP spid="15" grpId="0"/>
      <p:bldP spid="16" grpId="0"/>
      <p:bldP spid="17" grpId="0"/>
      <p:bldP spid="19" grpId="0"/>
      <p:bldP spid="20" grpId="0"/>
      <p:bldP spid="21"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356207" y="1992655"/>
            <a:ext cx="6822591" cy="430887"/>
          </a:xfrm>
          <a:prstGeom prst="rect">
            <a:avLst/>
          </a:prstGeom>
          <a:noFill/>
        </p:spPr>
        <p:txBody>
          <a:bodyPr wrap="square" rtlCol="0">
            <a:spAutoFit/>
          </a:bodyPr>
          <a:lstStyle/>
          <a:p>
            <a:r>
              <a:rPr lang="en-US" sz="2200">
                <a:solidFill>
                  <a:srgbClr val="002060"/>
                </a:solidFill>
              </a:rPr>
              <a:t>‘Grabo’ can mean __________ or ______________.</a:t>
            </a:r>
            <a:endParaRPr lang="en-US" sz="2200" dirty="0">
              <a:solidFill>
                <a:srgbClr val="002060"/>
              </a:solidFill>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Saying what someone </a:t>
            </a:r>
            <a:r>
              <a:rPr lang="en-GB" sz="2400" b="1">
                <a:solidFill>
                  <a:schemeClr val="bg1"/>
                </a:solidFill>
              </a:rPr>
              <a:t>is doing now </a:t>
            </a:r>
            <a:br>
              <a:rPr lang="en-GB" sz="2400" b="1" dirty="0">
                <a:solidFill>
                  <a:schemeClr val="bg1"/>
                </a:solidFill>
              </a:rPr>
            </a:br>
            <a:r>
              <a:rPr lang="en-GB" sz="2400" b="1" dirty="0">
                <a:solidFill>
                  <a:schemeClr val="bg1"/>
                </a:solidFill>
              </a:rPr>
              <a:t>Present continuous tense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93653" y="1431366"/>
            <a:ext cx="12202500" cy="464743"/>
          </a:xfrm>
          <a:prstGeom prst="rect">
            <a:avLst/>
          </a:prstGeom>
          <a:noFill/>
        </p:spPr>
        <p:txBody>
          <a:bodyPr wrap="square" rtlCol="0">
            <a:spAutoFit/>
          </a:bodyPr>
          <a:lstStyle/>
          <a:p>
            <a:pPr>
              <a:lnSpc>
                <a:spcPct val="110000"/>
              </a:lnSpc>
            </a:pPr>
            <a:r>
              <a:rPr lang="en-US" sz="2200">
                <a:solidFill>
                  <a:srgbClr val="002060"/>
                </a:solidFill>
              </a:rPr>
              <a:t>As you know, the Spanish present simple can be used for routine or </a:t>
            </a:r>
            <a:r>
              <a:rPr lang="en-US" sz="2200" b="1" i="1">
                <a:solidFill>
                  <a:srgbClr val="002060"/>
                </a:solidFill>
              </a:rPr>
              <a:t>ongoing</a:t>
            </a:r>
            <a:r>
              <a:rPr lang="en-US" sz="2200">
                <a:solidFill>
                  <a:srgbClr val="002060"/>
                </a:solidFill>
              </a:rPr>
              <a:t> events.</a:t>
            </a:r>
            <a:endParaRPr lang="en-US" sz="2200" dirty="0">
              <a:solidFill>
                <a:srgbClr val="002060"/>
              </a:solidFill>
            </a:endParaRPr>
          </a:p>
        </p:txBody>
      </p:sp>
      <p:sp>
        <p:nvSpPr>
          <p:cNvPr id="6" name="TextBox 5"/>
          <p:cNvSpPr txBox="1"/>
          <p:nvPr/>
        </p:nvSpPr>
        <p:spPr>
          <a:xfrm>
            <a:off x="5886263" y="1984332"/>
            <a:ext cx="2048396" cy="400110"/>
          </a:xfrm>
          <a:prstGeom prst="rect">
            <a:avLst/>
          </a:prstGeom>
          <a:noFill/>
        </p:spPr>
        <p:txBody>
          <a:bodyPr wrap="square" rtlCol="0">
            <a:spAutoFit/>
          </a:bodyPr>
          <a:lstStyle/>
          <a:p>
            <a:r>
              <a:rPr lang="en-US" sz="2000" b="1">
                <a:solidFill>
                  <a:srgbClr val="FF6600"/>
                </a:solidFill>
              </a:rPr>
              <a:t>‘I’m recording’</a:t>
            </a:r>
          </a:p>
        </p:txBody>
      </p:sp>
      <p:sp>
        <p:nvSpPr>
          <p:cNvPr id="11" name="TextBox 10"/>
          <p:cNvSpPr txBox="1"/>
          <p:nvPr/>
        </p:nvSpPr>
        <p:spPr>
          <a:xfrm>
            <a:off x="4288138" y="4616689"/>
            <a:ext cx="3430767" cy="430887"/>
          </a:xfrm>
          <a:prstGeom prst="rect">
            <a:avLst/>
          </a:prstGeom>
          <a:noFill/>
        </p:spPr>
        <p:txBody>
          <a:bodyPr wrap="square" rtlCol="0">
            <a:spAutoFit/>
          </a:bodyPr>
          <a:lstStyle/>
          <a:p>
            <a:r>
              <a:rPr lang="en-US" sz="2200" dirty="0">
                <a:solidFill>
                  <a:srgbClr val="002060"/>
                </a:solidFill>
              </a:rPr>
              <a:t>You </a:t>
            </a:r>
            <a:r>
              <a:rPr lang="en-US" sz="2200">
                <a:solidFill>
                  <a:srgbClr val="002060"/>
                </a:solidFill>
              </a:rPr>
              <a:t>are </a:t>
            </a:r>
            <a:r>
              <a:rPr lang="en-US" sz="2200" b="1">
                <a:solidFill>
                  <a:srgbClr val="002060"/>
                </a:solidFill>
              </a:rPr>
              <a:t>jumping.</a:t>
            </a:r>
            <a:endParaRPr lang="en-US" sz="2200" b="1" dirty="0">
              <a:solidFill>
                <a:srgbClr val="002060"/>
              </a:solidFill>
            </a:endParaRPr>
          </a:p>
        </p:txBody>
      </p:sp>
      <p:sp>
        <p:nvSpPr>
          <p:cNvPr id="20" name="TextBox 19"/>
          <p:cNvSpPr txBox="1"/>
          <p:nvPr/>
        </p:nvSpPr>
        <p:spPr>
          <a:xfrm>
            <a:off x="93653" y="2964000"/>
            <a:ext cx="11936421" cy="769441"/>
          </a:xfrm>
          <a:prstGeom prst="rect">
            <a:avLst/>
          </a:prstGeom>
          <a:noFill/>
        </p:spPr>
        <p:txBody>
          <a:bodyPr wrap="square" rtlCol="0">
            <a:spAutoFit/>
          </a:bodyPr>
          <a:lstStyle/>
          <a:p>
            <a:r>
              <a:rPr lang="en-US" sz="2200">
                <a:solidFill>
                  <a:srgbClr val="002060"/>
                </a:solidFill>
              </a:rPr>
              <a:t>Another way to express an ongoing event in the present is to use </a:t>
            </a:r>
            <a:r>
              <a:rPr lang="en-US" sz="2200" b="1" i="1">
                <a:solidFill>
                  <a:srgbClr val="002060"/>
                </a:solidFill>
              </a:rPr>
              <a:t>estar</a:t>
            </a:r>
            <a:r>
              <a:rPr lang="en-US" sz="2200">
                <a:solidFill>
                  <a:srgbClr val="002060"/>
                </a:solidFill>
              </a:rPr>
              <a:t> with an –ar verb ending in </a:t>
            </a:r>
            <a:r>
              <a:rPr lang="en-US" sz="2200" b="1">
                <a:solidFill>
                  <a:srgbClr val="002060"/>
                </a:solidFill>
              </a:rPr>
              <a:t>–ando</a:t>
            </a:r>
            <a:r>
              <a:rPr lang="en-US" sz="2200">
                <a:solidFill>
                  <a:srgbClr val="002060"/>
                </a:solidFill>
              </a:rPr>
              <a:t>.</a:t>
            </a:r>
            <a:endParaRPr lang="en-US" sz="2200" dirty="0">
              <a:solidFill>
                <a:srgbClr val="002060"/>
              </a:solidFill>
            </a:endParaRPr>
          </a:p>
        </p:txBody>
      </p:sp>
      <p:sp>
        <p:nvSpPr>
          <p:cNvPr id="24" name="TextBox 23"/>
          <p:cNvSpPr txBox="1"/>
          <p:nvPr/>
        </p:nvSpPr>
        <p:spPr>
          <a:xfrm>
            <a:off x="82286" y="4014351"/>
            <a:ext cx="4528335" cy="430887"/>
          </a:xfrm>
          <a:prstGeom prst="rect">
            <a:avLst/>
          </a:prstGeom>
          <a:noFill/>
        </p:spPr>
        <p:txBody>
          <a:bodyPr wrap="square" rtlCol="0">
            <a:spAutoFit/>
          </a:bodyPr>
          <a:lstStyle/>
          <a:p>
            <a:r>
              <a:rPr lang="en-US" sz="2200">
                <a:solidFill>
                  <a:srgbClr val="002060"/>
                </a:solidFill>
              </a:rPr>
              <a:t>Estoy</a:t>
            </a:r>
            <a:r>
              <a:rPr lang="en-US" sz="2200">
                <a:solidFill>
                  <a:schemeClr val="accent5">
                    <a:lumMod val="50000"/>
                  </a:schemeClr>
                </a:solidFill>
              </a:rPr>
              <a:t> </a:t>
            </a:r>
            <a:r>
              <a:rPr lang="en-US" sz="2200">
                <a:solidFill>
                  <a:srgbClr val="002060"/>
                </a:solidFill>
              </a:rPr>
              <a:t>mostr</a:t>
            </a:r>
            <a:r>
              <a:rPr lang="en-US" sz="2200" b="1">
                <a:solidFill>
                  <a:srgbClr val="FF6600"/>
                </a:solidFill>
              </a:rPr>
              <a:t>ando </a:t>
            </a:r>
            <a:r>
              <a:rPr lang="en-US" sz="2200">
                <a:solidFill>
                  <a:srgbClr val="002060"/>
                </a:solidFill>
              </a:rPr>
              <a:t>el ejercicio</a:t>
            </a:r>
            <a:r>
              <a:rPr lang="en-US" sz="2200" b="1">
                <a:solidFill>
                  <a:srgbClr val="002060"/>
                </a:solidFill>
              </a:rPr>
              <a:t>.</a:t>
            </a:r>
            <a:endParaRPr lang="en-US" sz="2200" dirty="0">
              <a:solidFill>
                <a:srgbClr val="002060"/>
              </a:solidFill>
            </a:endParaRPr>
          </a:p>
        </p:txBody>
      </p:sp>
      <p:sp>
        <p:nvSpPr>
          <p:cNvPr id="25" name="TextBox 24"/>
          <p:cNvSpPr txBox="1"/>
          <p:nvPr/>
        </p:nvSpPr>
        <p:spPr>
          <a:xfrm>
            <a:off x="97139" y="4594493"/>
            <a:ext cx="3783191" cy="430887"/>
          </a:xfrm>
          <a:prstGeom prst="rect">
            <a:avLst/>
          </a:prstGeom>
          <a:noFill/>
        </p:spPr>
        <p:txBody>
          <a:bodyPr wrap="square" rtlCol="0">
            <a:spAutoFit/>
          </a:bodyPr>
          <a:lstStyle/>
          <a:p>
            <a:r>
              <a:rPr lang="en-US" sz="2200">
                <a:solidFill>
                  <a:srgbClr val="002060"/>
                </a:solidFill>
              </a:rPr>
              <a:t>Estás </a:t>
            </a:r>
            <a:r>
              <a:rPr lang="en-US" sz="2200">
                <a:solidFill>
                  <a:schemeClr val="accent5">
                    <a:lumMod val="50000"/>
                  </a:schemeClr>
                </a:solidFill>
              </a:rPr>
              <a:t>s</a:t>
            </a:r>
            <a:r>
              <a:rPr lang="en-US" sz="2200">
                <a:solidFill>
                  <a:srgbClr val="002060"/>
                </a:solidFill>
              </a:rPr>
              <a:t>alt</a:t>
            </a:r>
            <a:r>
              <a:rPr lang="en-US" sz="2200" b="1">
                <a:solidFill>
                  <a:srgbClr val="FF6600"/>
                </a:solidFill>
              </a:rPr>
              <a:t>ando.</a:t>
            </a:r>
            <a:endParaRPr lang="en-US" sz="2200" dirty="0">
              <a:solidFill>
                <a:schemeClr val="accent5">
                  <a:lumMod val="50000"/>
                </a:schemeClr>
              </a:solidFill>
            </a:endParaRPr>
          </a:p>
        </p:txBody>
      </p:sp>
      <p:sp>
        <p:nvSpPr>
          <p:cNvPr id="27" name="TextBox 22">
            <a:extLst>
              <a:ext uri="{FF2B5EF4-FFF2-40B4-BE49-F238E27FC236}">
                <a16:creationId xmlns:a16="http://schemas.microsoft.com/office/drawing/2014/main" id="{601ABE84-25A6-5F42-A413-4A57CB1F8EF5}"/>
              </a:ext>
            </a:extLst>
          </p:cNvPr>
          <p:cNvSpPr txBox="1"/>
          <p:nvPr/>
        </p:nvSpPr>
        <p:spPr>
          <a:xfrm>
            <a:off x="93653" y="1992078"/>
            <a:ext cx="2568222" cy="430887"/>
          </a:xfrm>
          <a:prstGeom prst="rect">
            <a:avLst/>
          </a:prstGeom>
          <a:noFill/>
        </p:spPr>
        <p:txBody>
          <a:bodyPr wrap="square" rtlCol="0">
            <a:spAutoFit/>
          </a:bodyPr>
          <a:lstStyle/>
          <a:p>
            <a:r>
              <a:rPr lang="en-US" sz="2200" dirty="0" err="1">
                <a:solidFill>
                  <a:srgbClr val="002060"/>
                </a:solidFill>
              </a:rPr>
              <a:t>Ejemplo</a:t>
            </a:r>
            <a:r>
              <a:rPr lang="en-US" sz="2200" dirty="0">
                <a:solidFill>
                  <a:srgbClr val="002060"/>
                </a:solidFill>
              </a:rPr>
              <a:t>:</a:t>
            </a:r>
          </a:p>
        </p:txBody>
      </p:sp>
      <p:sp>
        <p:nvSpPr>
          <p:cNvPr id="28" name="Llamada rectangular redondeada 27">
            <a:extLst>
              <a:ext uri="{FF2B5EF4-FFF2-40B4-BE49-F238E27FC236}">
                <a16:creationId xmlns:a16="http://schemas.microsoft.com/office/drawing/2014/main" id="{B7A0633C-7112-E544-ACEB-3EC61394DB95}"/>
              </a:ext>
            </a:extLst>
          </p:cNvPr>
          <p:cNvSpPr/>
          <p:nvPr/>
        </p:nvSpPr>
        <p:spPr>
          <a:xfrm>
            <a:off x="147240" y="5173135"/>
            <a:ext cx="9445831" cy="478093"/>
          </a:xfrm>
          <a:prstGeom prst="wedgeRoundRectCallout">
            <a:avLst>
              <a:gd name="adj1" fmla="val -28881"/>
              <a:gd name="adj2" fmla="val -86443"/>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The –ando ending (and </a:t>
            </a:r>
            <a:r>
              <a:rPr lang="en-GB" sz="2000" b="1">
                <a:solidFill>
                  <a:srgbClr val="002060"/>
                </a:solidFill>
              </a:rPr>
              <a:t>–ing </a:t>
            </a:r>
            <a:r>
              <a:rPr lang="en-GB" sz="2000">
                <a:solidFill>
                  <a:srgbClr val="002060"/>
                </a:solidFill>
              </a:rPr>
              <a:t>in English) is </a:t>
            </a:r>
            <a:r>
              <a:rPr lang="es-GB" sz="2000">
                <a:solidFill>
                  <a:srgbClr val="002060"/>
                </a:solidFill>
              </a:rPr>
              <a:t>called </a:t>
            </a:r>
            <a:r>
              <a:rPr lang="es-GB" sz="2000" dirty="0">
                <a:solidFill>
                  <a:srgbClr val="002060"/>
                </a:solidFill>
              </a:rPr>
              <a:t>the ‘present </a:t>
            </a:r>
            <a:r>
              <a:rPr lang="es-GB" sz="2000">
                <a:solidFill>
                  <a:srgbClr val="002060"/>
                </a:solidFill>
              </a:rPr>
              <a:t>participle’</a:t>
            </a:r>
            <a:r>
              <a:rPr lang="en-GB" sz="2000">
                <a:solidFill>
                  <a:srgbClr val="002060"/>
                </a:solidFill>
              </a:rPr>
              <a:t>.</a:t>
            </a:r>
            <a:endParaRPr lang="es-GB" sz="2000" dirty="0">
              <a:solidFill>
                <a:srgbClr val="002060"/>
              </a:solidFill>
            </a:endParaRPr>
          </a:p>
        </p:txBody>
      </p:sp>
      <p:sp>
        <p:nvSpPr>
          <p:cNvPr id="19" name="TextBox 18"/>
          <p:cNvSpPr txBox="1"/>
          <p:nvPr/>
        </p:nvSpPr>
        <p:spPr>
          <a:xfrm>
            <a:off x="4321263" y="4014351"/>
            <a:ext cx="4404158" cy="430887"/>
          </a:xfrm>
          <a:prstGeom prst="rect">
            <a:avLst/>
          </a:prstGeom>
          <a:noFill/>
        </p:spPr>
        <p:txBody>
          <a:bodyPr wrap="square" rtlCol="0">
            <a:spAutoFit/>
          </a:bodyPr>
          <a:lstStyle/>
          <a:p>
            <a:r>
              <a:rPr lang="en-US" sz="2200">
                <a:solidFill>
                  <a:srgbClr val="002060"/>
                </a:solidFill>
              </a:rPr>
              <a:t>I am </a:t>
            </a:r>
            <a:r>
              <a:rPr lang="en-US" sz="2200" b="1">
                <a:solidFill>
                  <a:srgbClr val="002060"/>
                </a:solidFill>
              </a:rPr>
              <a:t>showing </a:t>
            </a:r>
            <a:r>
              <a:rPr lang="en-US" sz="2200">
                <a:solidFill>
                  <a:srgbClr val="002060"/>
                </a:solidFill>
              </a:rPr>
              <a:t>the exercise.</a:t>
            </a:r>
            <a:endParaRPr lang="en-US" sz="2200" dirty="0">
              <a:solidFill>
                <a:srgbClr val="002060"/>
              </a:solidFill>
            </a:endParaRPr>
          </a:p>
        </p:txBody>
      </p:sp>
      <p:sp>
        <p:nvSpPr>
          <p:cNvPr id="26" name="TextBox 25"/>
          <p:cNvSpPr txBox="1"/>
          <p:nvPr/>
        </p:nvSpPr>
        <p:spPr>
          <a:xfrm>
            <a:off x="93653" y="5821180"/>
            <a:ext cx="11585223" cy="430887"/>
          </a:xfrm>
          <a:prstGeom prst="rect">
            <a:avLst/>
          </a:prstGeom>
          <a:noFill/>
        </p:spPr>
        <p:txBody>
          <a:bodyPr wrap="square" rtlCol="0">
            <a:spAutoFit/>
          </a:bodyPr>
          <a:lstStyle/>
          <a:p>
            <a:r>
              <a:rPr lang="en-US" sz="2200">
                <a:solidFill>
                  <a:srgbClr val="002060"/>
                </a:solidFill>
              </a:rPr>
              <a:t>To form the present participle, remove ‘-</a:t>
            </a:r>
            <a:r>
              <a:rPr lang="en-US" sz="2200" dirty="0" err="1">
                <a:solidFill>
                  <a:srgbClr val="002060"/>
                </a:solidFill>
              </a:rPr>
              <a:t>ar</a:t>
            </a:r>
            <a:r>
              <a:rPr lang="en-US" sz="2200">
                <a:solidFill>
                  <a:srgbClr val="002060"/>
                </a:solidFill>
              </a:rPr>
              <a:t>’ from the infinitive and add </a:t>
            </a:r>
            <a:r>
              <a:rPr lang="en-US" sz="2200" dirty="0">
                <a:solidFill>
                  <a:srgbClr val="002060"/>
                </a:solidFill>
              </a:rPr>
              <a:t>‘-</a:t>
            </a:r>
            <a:r>
              <a:rPr lang="en-US" sz="2200" b="1" dirty="0" err="1">
                <a:solidFill>
                  <a:srgbClr val="002060"/>
                </a:solidFill>
              </a:rPr>
              <a:t>ando</a:t>
            </a:r>
            <a:r>
              <a:rPr lang="en-US" sz="2200" dirty="0">
                <a:solidFill>
                  <a:srgbClr val="002060"/>
                </a:solidFill>
              </a:rPr>
              <a:t>’.</a:t>
            </a:r>
          </a:p>
        </p:txBody>
      </p:sp>
      <p:sp>
        <p:nvSpPr>
          <p:cNvPr id="16" name="TextBox 15"/>
          <p:cNvSpPr txBox="1"/>
          <p:nvPr/>
        </p:nvSpPr>
        <p:spPr>
          <a:xfrm>
            <a:off x="4146507" y="1992078"/>
            <a:ext cx="1447298" cy="400110"/>
          </a:xfrm>
          <a:prstGeom prst="rect">
            <a:avLst/>
          </a:prstGeom>
          <a:noFill/>
        </p:spPr>
        <p:txBody>
          <a:bodyPr wrap="square" rtlCol="0">
            <a:spAutoFit/>
          </a:bodyPr>
          <a:lstStyle/>
          <a:p>
            <a:r>
              <a:rPr lang="en-US" sz="2000" b="1">
                <a:solidFill>
                  <a:srgbClr val="FF6600"/>
                </a:solidFill>
              </a:rPr>
              <a:t>‘I record’</a:t>
            </a:r>
          </a:p>
        </p:txBody>
      </p:sp>
      <p:sp>
        <p:nvSpPr>
          <p:cNvPr id="17" name="TextBox 16"/>
          <p:cNvSpPr txBox="1"/>
          <p:nvPr/>
        </p:nvSpPr>
        <p:spPr>
          <a:xfrm>
            <a:off x="4183989" y="2324252"/>
            <a:ext cx="1249248" cy="400110"/>
          </a:xfrm>
          <a:prstGeom prst="rect">
            <a:avLst/>
          </a:prstGeom>
          <a:noFill/>
        </p:spPr>
        <p:txBody>
          <a:bodyPr wrap="square" rtlCol="0">
            <a:spAutoFit/>
          </a:bodyPr>
          <a:lstStyle/>
          <a:p>
            <a:r>
              <a:rPr lang="en-US" sz="2000">
                <a:solidFill>
                  <a:srgbClr val="002060"/>
                </a:solidFill>
              </a:rPr>
              <a:t>(routine)</a:t>
            </a:r>
          </a:p>
        </p:txBody>
      </p:sp>
      <p:sp>
        <p:nvSpPr>
          <p:cNvPr id="21" name="TextBox 20"/>
          <p:cNvSpPr txBox="1"/>
          <p:nvPr/>
        </p:nvSpPr>
        <p:spPr>
          <a:xfrm>
            <a:off x="5631287" y="2334797"/>
            <a:ext cx="3179675" cy="400110"/>
          </a:xfrm>
          <a:prstGeom prst="rect">
            <a:avLst/>
          </a:prstGeom>
          <a:noFill/>
        </p:spPr>
        <p:txBody>
          <a:bodyPr wrap="square" rtlCol="0">
            <a:spAutoFit/>
          </a:bodyPr>
          <a:lstStyle/>
          <a:p>
            <a:r>
              <a:rPr lang="en-US" sz="2000">
                <a:solidFill>
                  <a:srgbClr val="002060"/>
                </a:solidFill>
              </a:rPr>
              <a:t>(ongoing / in progress)</a:t>
            </a:r>
          </a:p>
        </p:txBody>
      </p:sp>
    </p:spTree>
    <p:extLst>
      <p:ext uri="{BB962C8B-B14F-4D97-AF65-F5344CB8AC3E}">
        <p14:creationId xmlns:p14="http://schemas.microsoft.com/office/powerpoint/2010/main" val="154803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11" grpId="0"/>
      <p:bldP spid="20" grpId="0"/>
      <p:bldP spid="24" grpId="0"/>
      <p:bldP spid="25" grpId="0"/>
      <p:bldP spid="27" grpId="0"/>
      <p:bldP spid="28" grpId="0" animBg="1"/>
      <p:bldP spid="19" grpId="0"/>
      <p:bldP spid="26" grpId="0"/>
      <p:bldP spid="16" grpId="0"/>
      <p:bldP spid="17"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a:solidFill>
                  <a:schemeClr val="bg1"/>
                </a:solidFill>
              </a:rPr>
              <a:t>Saying what someone must do</a:t>
            </a:r>
            <a:br>
              <a:rPr lang="en-GB" sz="2800" b="1">
                <a:solidFill>
                  <a:schemeClr val="bg1"/>
                </a:solidFill>
              </a:rPr>
            </a:br>
            <a:r>
              <a:rPr lang="en-GB" sz="2800" b="1">
                <a:solidFill>
                  <a:schemeClr val="bg1"/>
                </a:solidFill>
              </a:rPr>
              <a:t>Deber + infinitive [revisited]</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307622" y="1622426"/>
            <a:ext cx="11419333" cy="464743"/>
          </a:xfrm>
          <a:prstGeom prst="rect">
            <a:avLst/>
          </a:prstGeom>
          <a:noFill/>
        </p:spPr>
        <p:txBody>
          <a:bodyPr wrap="square" rtlCol="0">
            <a:spAutoFit/>
          </a:bodyPr>
          <a:lstStyle/>
          <a:p>
            <a:pPr>
              <a:lnSpc>
                <a:spcPct val="110000"/>
              </a:lnSpc>
            </a:pPr>
            <a:r>
              <a:rPr lang="en-US" sz="2200">
                <a:solidFill>
                  <a:srgbClr val="002060"/>
                </a:solidFill>
              </a:rPr>
              <a:t>As you know, </a:t>
            </a:r>
            <a:r>
              <a:rPr lang="en-US" sz="2200" b="1">
                <a:solidFill>
                  <a:srgbClr val="002060"/>
                </a:solidFill>
              </a:rPr>
              <a:t>modal </a:t>
            </a:r>
            <a:r>
              <a:rPr lang="en-US" sz="2200" b="1" dirty="0">
                <a:solidFill>
                  <a:srgbClr val="002060"/>
                </a:solidFill>
              </a:rPr>
              <a:t>verbs </a:t>
            </a:r>
            <a:r>
              <a:rPr lang="en-US" sz="2200" dirty="0">
                <a:solidFill>
                  <a:srgbClr val="002060"/>
                </a:solidFill>
              </a:rPr>
              <a:t>such as ‘</a:t>
            </a:r>
            <a:r>
              <a:rPr lang="en-US" sz="2200" err="1">
                <a:solidFill>
                  <a:srgbClr val="002060"/>
                </a:solidFill>
              </a:rPr>
              <a:t>deber</a:t>
            </a:r>
            <a:r>
              <a:rPr lang="en-US" sz="2200">
                <a:solidFill>
                  <a:srgbClr val="002060"/>
                </a:solidFill>
              </a:rPr>
              <a:t>’ are followed </a:t>
            </a:r>
            <a:r>
              <a:rPr lang="en-US" sz="2200" dirty="0">
                <a:solidFill>
                  <a:srgbClr val="002060"/>
                </a:solidFill>
              </a:rPr>
              <a:t>by </a:t>
            </a:r>
            <a:r>
              <a:rPr lang="en-US" sz="2200">
                <a:solidFill>
                  <a:srgbClr val="002060"/>
                </a:solidFill>
              </a:rPr>
              <a:t>an </a:t>
            </a:r>
            <a:r>
              <a:rPr lang="en-US" sz="2200" b="1">
                <a:solidFill>
                  <a:srgbClr val="002060"/>
                </a:solidFill>
              </a:rPr>
              <a:t>infinitive</a:t>
            </a:r>
            <a:r>
              <a:rPr lang="en-US" sz="2200">
                <a:solidFill>
                  <a:srgbClr val="002060"/>
                </a:solidFill>
              </a:rPr>
              <a:t>.</a:t>
            </a:r>
            <a:endParaRPr lang="en-US" sz="2200" dirty="0">
              <a:solidFill>
                <a:srgbClr val="002060"/>
              </a:solidFill>
            </a:endParaRPr>
          </a:p>
        </p:txBody>
      </p:sp>
      <p:sp>
        <p:nvSpPr>
          <p:cNvPr id="3" name="TextBox 2"/>
          <p:cNvSpPr txBox="1"/>
          <p:nvPr/>
        </p:nvSpPr>
        <p:spPr>
          <a:xfrm>
            <a:off x="5313186" y="2353319"/>
            <a:ext cx="5942540" cy="430887"/>
          </a:xfrm>
          <a:prstGeom prst="rect">
            <a:avLst/>
          </a:prstGeom>
          <a:noFill/>
        </p:spPr>
        <p:txBody>
          <a:bodyPr wrap="square" rtlCol="0">
            <a:spAutoFit/>
          </a:bodyPr>
          <a:lstStyle/>
          <a:p>
            <a:r>
              <a:rPr lang="en-US" sz="2200">
                <a:solidFill>
                  <a:srgbClr val="002060"/>
                </a:solidFill>
              </a:rPr>
              <a:t>I have to/must </a:t>
            </a:r>
            <a:r>
              <a:rPr lang="en-US" sz="2200" b="1">
                <a:solidFill>
                  <a:srgbClr val="FF6600"/>
                </a:solidFill>
              </a:rPr>
              <a:t>record</a:t>
            </a:r>
            <a:r>
              <a:rPr lang="en-US" sz="2200">
                <a:solidFill>
                  <a:srgbClr val="FF6600"/>
                </a:solidFill>
              </a:rPr>
              <a:t> </a:t>
            </a:r>
            <a:r>
              <a:rPr lang="en-US" sz="2200">
                <a:solidFill>
                  <a:srgbClr val="002060"/>
                </a:solidFill>
              </a:rPr>
              <a:t>the activity.</a:t>
            </a:r>
            <a:endParaRPr lang="en-US" sz="2200" dirty="0">
              <a:solidFill>
                <a:srgbClr val="002060"/>
              </a:solidFill>
            </a:endParaRPr>
          </a:p>
        </p:txBody>
      </p:sp>
      <p:sp>
        <p:nvSpPr>
          <p:cNvPr id="6" name="TextBox 5"/>
          <p:cNvSpPr txBox="1"/>
          <p:nvPr/>
        </p:nvSpPr>
        <p:spPr>
          <a:xfrm>
            <a:off x="5313186" y="4341714"/>
            <a:ext cx="4453467" cy="430887"/>
          </a:xfrm>
          <a:prstGeom prst="rect">
            <a:avLst/>
          </a:prstGeom>
          <a:noFill/>
        </p:spPr>
        <p:txBody>
          <a:bodyPr wrap="square" rtlCol="0">
            <a:spAutoFit/>
          </a:bodyPr>
          <a:lstStyle/>
          <a:p>
            <a:r>
              <a:rPr lang="en-US" sz="2200">
                <a:solidFill>
                  <a:srgbClr val="002060"/>
                </a:solidFill>
              </a:rPr>
              <a:t>I am </a:t>
            </a:r>
            <a:r>
              <a:rPr lang="en-US" sz="2200" b="1">
                <a:solidFill>
                  <a:srgbClr val="FF6600"/>
                </a:solidFill>
              </a:rPr>
              <a:t>recording</a:t>
            </a:r>
            <a:r>
              <a:rPr lang="en-US" sz="2200">
                <a:solidFill>
                  <a:srgbClr val="002060"/>
                </a:solidFill>
              </a:rPr>
              <a:t> the activity.</a:t>
            </a:r>
            <a:endParaRPr lang="en-US" sz="2200" dirty="0">
              <a:solidFill>
                <a:srgbClr val="002060"/>
              </a:solidFill>
            </a:endParaRPr>
          </a:p>
        </p:txBody>
      </p:sp>
      <p:sp>
        <p:nvSpPr>
          <p:cNvPr id="10" name="TextBox 9"/>
          <p:cNvSpPr txBox="1"/>
          <p:nvPr/>
        </p:nvSpPr>
        <p:spPr>
          <a:xfrm>
            <a:off x="251366" y="3195387"/>
            <a:ext cx="11223110" cy="769441"/>
          </a:xfrm>
          <a:prstGeom prst="rect">
            <a:avLst/>
          </a:prstGeom>
          <a:noFill/>
        </p:spPr>
        <p:txBody>
          <a:bodyPr wrap="square" rtlCol="0">
            <a:spAutoFit/>
          </a:bodyPr>
          <a:lstStyle/>
          <a:p>
            <a:r>
              <a:rPr lang="en-US" sz="2200" dirty="0">
                <a:solidFill>
                  <a:srgbClr val="002060"/>
                </a:solidFill>
              </a:rPr>
              <a:t>‘</a:t>
            </a:r>
            <a:r>
              <a:rPr lang="en-US" sz="2200" dirty="0" err="1">
                <a:solidFill>
                  <a:srgbClr val="002060"/>
                </a:solidFill>
              </a:rPr>
              <a:t>Estar</a:t>
            </a:r>
            <a:r>
              <a:rPr lang="en-US" sz="2200" dirty="0">
                <a:solidFill>
                  <a:srgbClr val="002060"/>
                </a:solidFill>
              </a:rPr>
              <a:t>’</a:t>
            </a:r>
            <a:r>
              <a:rPr lang="en-US" sz="2200" b="1" dirty="0">
                <a:solidFill>
                  <a:srgbClr val="002060"/>
                </a:solidFill>
              </a:rPr>
              <a:t> </a:t>
            </a:r>
            <a:r>
              <a:rPr lang="en-US" sz="2200">
                <a:solidFill>
                  <a:srgbClr val="002060"/>
                </a:solidFill>
              </a:rPr>
              <a:t>is different. </a:t>
            </a:r>
            <a:r>
              <a:rPr lang="en-US" sz="2200" dirty="0">
                <a:solidFill>
                  <a:srgbClr val="002060"/>
                </a:solidFill>
              </a:rPr>
              <a:t>It can be followed </a:t>
            </a:r>
            <a:r>
              <a:rPr lang="en-US" sz="2200">
                <a:solidFill>
                  <a:srgbClr val="002060"/>
                </a:solidFill>
              </a:rPr>
              <a:t>by a </a:t>
            </a:r>
            <a:r>
              <a:rPr lang="en-US" sz="2200" b="1">
                <a:solidFill>
                  <a:srgbClr val="002060"/>
                </a:solidFill>
              </a:rPr>
              <a:t>present participle </a:t>
            </a:r>
            <a:r>
              <a:rPr lang="en-US" sz="2200">
                <a:solidFill>
                  <a:srgbClr val="002060"/>
                </a:solidFill>
              </a:rPr>
              <a:t>(e.g. –ando) </a:t>
            </a:r>
            <a:r>
              <a:rPr lang="en-US" sz="2200" dirty="0">
                <a:solidFill>
                  <a:srgbClr val="002060"/>
                </a:solidFill>
              </a:rPr>
              <a:t>but </a:t>
            </a:r>
            <a:r>
              <a:rPr lang="en-US" sz="2200">
                <a:solidFill>
                  <a:srgbClr val="002060"/>
                </a:solidFill>
              </a:rPr>
              <a:t>not by an </a:t>
            </a:r>
            <a:r>
              <a:rPr lang="en-US" sz="2200" dirty="0">
                <a:solidFill>
                  <a:srgbClr val="002060"/>
                </a:solidFill>
              </a:rPr>
              <a:t>infinitive.</a:t>
            </a:r>
          </a:p>
        </p:txBody>
      </p:sp>
      <p:sp>
        <p:nvSpPr>
          <p:cNvPr id="13" name="TextBox 12"/>
          <p:cNvSpPr txBox="1"/>
          <p:nvPr/>
        </p:nvSpPr>
        <p:spPr>
          <a:xfrm>
            <a:off x="307622" y="2373826"/>
            <a:ext cx="4435828" cy="430887"/>
          </a:xfrm>
          <a:prstGeom prst="rect">
            <a:avLst/>
          </a:prstGeom>
          <a:noFill/>
        </p:spPr>
        <p:txBody>
          <a:bodyPr wrap="square" rtlCol="0">
            <a:spAutoFit/>
          </a:bodyPr>
          <a:lstStyle/>
          <a:p>
            <a:r>
              <a:rPr lang="en-US" sz="2200">
                <a:solidFill>
                  <a:srgbClr val="002060"/>
                </a:solidFill>
              </a:rPr>
              <a:t>Debo</a:t>
            </a:r>
            <a:r>
              <a:rPr lang="en-US" sz="2200">
                <a:solidFill>
                  <a:schemeClr val="accent5">
                    <a:lumMod val="50000"/>
                  </a:schemeClr>
                </a:solidFill>
              </a:rPr>
              <a:t> </a:t>
            </a:r>
            <a:r>
              <a:rPr lang="en-US" sz="2200" b="1" err="1">
                <a:solidFill>
                  <a:srgbClr val="FF6600"/>
                </a:solidFill>
              </a:rPr>
              <a:t>grabar</a:t>
            </a:r>
            <a:r>
              <a:rPr lang="en-US" sz="2200">
                <a:solidFill>
                  <a:schemeClr val="accent5">
                    <a:lumMod val="50000"/>
                  </a:schemeClr>
                </a:solidFill>
              </a:rPr>
              <a:t> </a:t>
            </a:r>
            <a:r>
              <a:rPr lang="en-US" sz="2200">
                <a:solidFill>
                  <a:srgbClr val="002060"/>
                </a:solidFill>
              </a:rPr>
              <a:t>la actividad.</a:t>
            </a:r>
            <a:endParaRPr lang="en-US" sz="2200" dirty="0">
              <a:solidFill>
                <a:srgbClr val="002060"/>
              </a:solidFill>
            </a:endParaRPr>
          </a:p>
        </p:txBody>
      </p:sp>
      <p:sp>
        <p:nvSpPr>
          <p:cNvPr id="15" name="TextBox 14"/>
          <p:cNvSpPr txBox="1"/>
          <p:nvPr/>
        </p:nvSpPr>
        <p:spPr>
          <a:xfrm>
            <a:off x="307622" y="4341714"/>
            <a:ext cx="5165989" cy="430887"/>
          </a:xfrm>
          <a:prstGeom prst="rect">
            <a:avLst/>
          </a:prstGeom>
          <a:noFill/>
        </p:spPr>
        <p:txBody>
          <a:bodyPr wrap="square" rtlCol="0">
            <a:spAutoFit/>
          </a:bodyPr>
          <a:lstStyle/>
          <a:p>
            <a:r>
              <a:rPr lang="en-US" sz="2200">
                <a:solidFill>
                  <a:srgbClr val="002060"/>
                </a:solidFill>
              </a:rPr>
              <a:t>Estoy</a:t>
            </a:r>
            <a:r>
              <a:rPr lang="en-US" sz="2200">
                <a:solidFill>
                  <a:schemeClr val="accent5">
                    <a:lumMod val="50000"/>
                  </a:schemeClr>
                </a:solidFill>
              </a:rPr>
              <a:t> </a:t>
            </a:r>
            <a:r>
              <a:rPr lang="en-US" sz="2200" b="1">
                <a:solidFill>
                  <a:srgbClr val="FF6600"/>
                </a:solidFill>
              </a:rPr>
              <a:t>grabando</a:t>
            </a:r>
            <a:r>
              <a:rPr lang="en-US" sz="2200">
                <a:solidFill>
                  <a:schemeClr val="accent5">
                    <a:lumMod val="50000"/>
                  </a:schemeClr>
                </a:solidFill>
              </a:rPr>
              <a:t> </a:t>
            </a:r>
            <a:r>
              <a:rPr lang="en-US" sz="2200">
                <a:solidFill>
                  <a:srgbClr val="002060"/>
                </a:solidFill>
              </a:rPr>
              <a:t>la actividad.</a:t>
            </a:r>
            <a:endParaRPr lang="en-US" sz="2200" dirty="0">
              <a:solidFill>
                <a:srgbClr val="002060"/>
              </a:solidFill>
            </a:endParaRPr>
          </a:p>
        </p:txBody>
      </p:sp>
    </p:spTree>
    <p:extLst>
      <p:ext uri="{BB962C8B-B14F-4D97-AF65-F5344CB8AC3E}">
        <p14:creationId xmlns:p14="http://schemas.microsoft.com/office/powerpoint/2010/main" val="116814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40" y="181110"/>
            <a:ext cx="10878534" cy="527193"/>
          </a:xfrm>
        </p:spPr>
        <p:txBody>
          <a:bodyPr>
            <a:normAutofit fontScale="90000"/>
          </a:bodyPr>
          <a:lstStyle/>
          <a:p>
            <a:r>
              <a:rPr lang="en-US" sz="2400" dirty="0">
                <a:solidFill>
                  <a:srgbClr val="002060"/>
                </a:solidFill>
              </a:rPr>
              <a:t>Ana </a:t>
            </a:r>
            <a:r>
              <a:rPr lang="en-US" sz="2400" dirty="0" err="1">
                <a:solidFill>
                  <a:srgbClr val="002060"/>
                </a:solidFill>
              </a:rPr>
              <a:t>hace</a:t>
            </a:r>
            <a:r>
              <a:rPr lang="en-US" sz="2400" dirty="0">
                <a:solidFill>
                  <a:srgbClr val="002060"/>
                </a:solidFill>
              </a:rPr>
              <a:t> una </a:t>
            </a:r>
            <a:r>
              <a:rPr lang="en-US" sz="2400" dirty="0" err="1">
                <a:solidFill>
                  <a:srgbClr val="002060"/>
                </a:solidFill>
              </a:rPr>
              <a:t>clase</a:t>
            </a:r>
            <a:r>
              <a:rPr lang="en-US" sz="2400" dirty="0">
                <a:solidFill>
                  <a:srgbClr val="002060"/>
                </a:solidFill>
              </a:rPr>
              <a:t> de </a:t>
            </a:r>
            <a:r>
              <a:rPr lang="en-US" sz="2400" dirty="0" err="1">
                <a:solidFill>
                  <a:srgbClr val="002060"/>
                </a:solidFill>
              </a:rPr>
              <a:t>ejercicio</a:t>
            </a:r>
            <a:r>
              <a:rPr lang="en-US" sz="2400" dirty="0">
                <a:solidFill>
                  <a:srgbClr val="002060"/>
                </a:solidFill>
              </a:rPr>
              <a:t> </a:t>
            </a:r>
            <a:r>
              <a:rPr lang="en-US" sz="2400" dirty="0" err="1">
                <a:solidFill>
                  <a:srgbClr val="002060"/>
                </a:solidFill>
              </a:rPr>
              <a:t>en</a:t>
            </a:r>
            <a:r>
              <a:rPr lang="en-US" sz="2400" dirty="0">
                <a:solidFill>
                  <a:srgbClr val="002060"/>
                </a:solidFill>
              </a:rPr>
              <a:t> Internet. </a:t>
            </a:r>
            <a:br>
              <a:rPr lang="en-US" sz="2400" dirty="0">
                <a:solidFill>
                  <a:srgbClr val="002060"/>
                </a:solidFill>
              </a:rPr>
            </a:br>
            <a:r>
              <a:rPr lang="en-US" sz="2400" dirty="0">
                <a:solidFill>
                  <a:srgbClr val="002060"/>
                </a:solidFill>
              </a:rPr>
              <a:t>¿</a:t>
            </a:r>
            <a:r>
              <a:rPr lang="en-US" sz="2400" dirty="0" err="1">
                <a:solidFill>
                  <a:srgbClr val="002060"/>
                </a:solidFill>
              </a:rPr>
              <a:t>Qué</a:t>
            </a:r>
            <a:r>
              <a:rPr lang="en-US" sz="2400" dirty="0">
                <a:solidFill>
                  <a:srgbClr val="002060"/>
                </a:solidFill>
              </a:rPr>
              <a:t> debe </a:t>
            </a:r>
            <a:r>
              <a:rPr lang="en-US" sz="2400" dirty="0" err="1">
                <a:solidFill>
                  <a:srgbClr val="002060"/>
                </a:solidFill>
              </a:rPr>
              <a:t>hacer</a:t>
            </a:r>
            <a:r>
              <a:rPr lang="en-US" sz="2400" dirty="0">
                <a:solidFill>
                  <a:srgbClr val="002060"/>
                </a:solidFill>
              </a:rPr>
              <a:t> Ana, </a:t>
            </a:r>
            <a:r>
              <a:rPr lang="en-US" sz="2400" dirty="0" err="1">
                <a:solidFill>
                  <a:srgbClr val="002060"/>
                </a:solidFill>
              </a:rPr>
              <a:t>pero</a:t>
            </a:r>
            <a:r>
              <a:rPr lang="en-US" sz="2400" dirty="0">
                <a:solidFill>
                  <a:srgbClr val="002060"/>
                </a:solidFill>
              </a:rPr>
              <a:t> </a:t>
            </a:r>
            <a:r>
              <a:rPr lang="en-US" sz="2400" dirty="0" err="1">
                <a:solidFill>
                  <a:srgbClr val="002060"/>
                </a:solidFill>
              </a:rPr>
              <a:t>qué</a:t>
            </a:r>
            <a:r>
              <a:rPr lang="en-US" sz="2400" dirty="0">
                <a:solidFill>
                  <a:srgbClr val="002060"/>
                </a:solidFill>
              </a:rPr>
              <a:t> </a:t>
            </a:r>
            <a:r>
              <a:rPr lang="en-US" sz="2400" dirty="0" err="1">
                <a:solidFill>
                  <a:srgbClr val="002060"/>
                </a:solidFill>
              </a:rPr>
              <a:t>hace</a:t>
            </a:r>
            <a:r>
              <a:rPr lang="en-US" sz="2400" dirty="0">
                <a:solidFill>
                  <a:srgbClr val="002060"/>
                </a:solidFill>
              </a:rPr>
              <a:t> </a:t>
            </a:r>
            <a:r>
              <a:rPr lang="en-US" sz="2400" dirty="0" err="1">
                <a:solidFill>
                  <a:srgbClr val="002060"/>
                </a:solidFill>
              </a:rPr>
              <a:t>en</a:t>
            </a:r>
            <a:r>
              <a:rPr lang="en-US" sz="2400" dirty="0">
                <a:solidFill>
                  <a:srgbClr val="002060"/>
                </a:solidFill>
              </a:rPr>
              <a:t> </a:t>
            </a:r>
            <a:r>
              <a:rPr lang="en-US" sz="2400" dirty="0" err="1">
                <a:solidFill>
                  <a:srgbClr val="002060"/>
                </a:solidFill>
              </a:rPr>
              <a:t>realidad</a:t>
            </a:r>
            <a:r>
              <a:rPr lang="en-US" sz="2400" dirty="0">
                <a:solidFill>
                  <a:srgbClr val="002060"/>
                </a:solidFill>
              </a:rPr>
              <a:t>? </a:t>
            </a:r>
            <a:r>
              <a:rPr lang="en-US" sz="2400" dirty="0" err="1">
                <a:solidFill>
                  <a:srgbClr val="002060"/>
                </a:solidFill>
              </a:rPr>
              <a:t>Completa</a:t>
            </a:r>
            <a:r>
              <a:rPr lang="en-US" sz="2400" dirty="0">
                <a:solidFill>
                  <a:srgbClr val="002060"/>
                </a:solidFill>
              </a:rPr>
              <a:t> las </a:t>
            </a:r>
            <a:r>
              <a:rPr lang="en-US" sz="2400" dirty="0" err="1">
                <a:solidFill>
                  <a:srgbClr val="002060"/>
                </a:solidFill>
              </a:rPr>
              <a:t>frases</a:t>
            </a:r>
            <a:r>
              <a:rPr lang="en-US" sz="2400" dirty="0">
                <a:solidFill>
                  <a:srgbClr val="002060"/>
                </a:solidFill>
              </a:rPr>
              <a:t>.</a:t>
            </a:r>
            <a:endParaRPr lang="en-GB" sz="2400" b="1"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046474" y="258166"/>
            <a:ext cx="88166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3" name="Table 2"/>
          <p:cNvGraphicFramePr>
            <a:graphicFrameLocks noGrp="1"/>
          </p:cNvGraphicFramePr>
          <p:nvPr>
            <p:extLst>
              <p:ext uri="{D42A27DB-BD31-4B8C-83A1-F6EECF244321}">
                <p14:modId xmlns:p14="http://schemas.microsoft.com/office/powerpoint/2010/main" val="1803869090"/>
              </p:ext>
            </p:extLst>
          </p:nvPr>
        </p:nvGraphicFramePr>
        <p:xfrm>
          <a:off x="167940" y="836553"/>
          <a:ext cx="10262995" cy="5497693"/>
        </p:xfrm>
        <a:graphic>
          <a:graphicData uri="http://schemas.openxmlformats.org/drawingml/2006/table">
            <a:tbl>
              <a:tblPr firstRow="1" bandRow="1">
                <a:tableStyleId>{5DA37D80-6434-44D0-A028-1B22A696006F}</a:tableStyleId>
              </a:tblPr>
              <a:tblGrid>
                <a:gridCol w="5887803">
                  <a:extLst>
                    <a:ext uri="{9D8B030D-6E8A-4147-A177-3AD203B41FA5}">
                      <a16:colId xmlns:a16="http://schemas.microsoft.com/office/drawing/2014/main" val="20000"/>
                    </a:ext>
                  </a:extLst>
                </a:gridCol>
                <a:gridCol w="2187596">
                  <a:extLst>
                    <a:ext uri="{9D8B030D-6E8A-4147-A177-3AD203B41FA5}">
                      <a16:colId xmlns:a16="http://schemas.microsoft.com/office/drawing/2014/main" val="20001"/>
                    </a:ext>
                  </a:extLst>
                </a:gridCol>
                <a:gridCol w="2187596">
                  <a:extLst>
                    <a:ext uri="{9D8B030D-6E8A-4147-A177-3AD203B41FA5}">
                      <a16:colId xmlns:a16="http://schemas.microsoft.com/office/drawing/2014/main" val="20002"/>
                    </a:ext>
                  </a:extLst>
                </a:gridCol>
              </a:tblGrid>
              <a:tr h="683835">
                <a:tc>
                  <a:txBody>
                    <a:bodyPr/>
                    <a:lstStyle/>
                    <a:p>
                      <a:pPr algn="ctr"/>
                      <a:endParaRPr lang="en-US" dirty="0"/>
                    </a:p>
                  </a:txBody>
                  <a:tcPr anchor="ctr"/>
                </a:tc>
                <a:tc>
                  <a:txBody>
                    <a:bodyPr/>
                    <a:lstStyle/>
                    <a:p>
                      <a:pPr algn="ctr"/>
                      <a:r>
                        <a:rPr lang="en-US" sz="2000" dirty="0">
                          <a:solidFill>
                            <a:srgbClr val="002060"/>
                          </a:solidFill>
                        </a:rPr>
                        <a:t>What Ana must do</a:t>
                      </a:r>
                    </a:p>
                  </a:txBody>
                  <a:tcPr anchor="ctr"/>
                </a:tc>
                <a:tc>
                  <a:txBody>
                    <a:bodyPr/>
                    <a:lstStyle/>
                    <a:p>
                      <a:pPr algn="ctr"/>
                      <a:r>
                        <a:rPr lang="en-US" sz="2000" dirty="0">
                          <a:solidFill>
                            <a:srgbClr val="002060"/>
                          </a:solidFill>
                        </a:rPr>
                        <a:t>What </a:t>
                      </a:r>
                      <a:r>
                        <a:rPr lang="en-US" sz="2000">
                          <a:solidFill>
                            <a:srgbClr val="002060"/>
                          </a:solidFill>
                        </a:rPr>
                        <a:t>Ana is actually </a:t>
                      </a:r>
                      <a:r>
                        <a:rPr lang="en-US" sz="2000" dirty="0">
                          <a:solidFill>
                            <a:srgbClr val="002060"/>
                          </a:solidFill>
                        </a:rPr>
                        <a:t>doing</a:t>
                      </a:r>
                    </a:p>
                  </a:txBody>
                  <a:tcPr anchor="ctr"/>
                </a:tc>
                <a:extLst>
                  <a:ext uri="{0D108BD9-81ED-4DB2-BD59-A6C34878D82A}">
                    <a16:rowId xmlns:a16="http://schemas.microsoft.com/office/drawing/2014/main" val="10000"/>
                  </a:ext>
                </a:extLst>
              </a:tr>
              <a:tr h="981154">
                <a:tc>
                  <a:txBody>
                    <a:bodyPr/>
                    <a:lstStyle/>
                    <a:p>
                      <a:r>
                        <a:rPr lang="en-US" sz="2000" dirty="0">
                          <a:solidFill>
                            <a:srgbClr val="002060"/>
                          </a:solidFill>
                        </a:rPr>
                        <a:t>1.</a:t>
                      </a:r>
                      <a:r>
                        <a:rPr lang="en-US" sz="2000" baseline="0" dirty="0">
                          <a:solidFill>
                            <a:srgbClr val="002060"/>
                          </a:solidFill>
                        </a:rPr>
                        <a:t> Debo </a:t>
                      </a:r>
                      <a:r>
                        <a:rPr lang="en-US" sz="2000" b="1" baseline="0" dirty="0" err="1">
                          <a:solidFill>
                            <a:srgbClr val="002060"/>
                          </a:solidFill>
                        </a:rPr>
                        <a:t>tocar</a:t>
                      </a:r>
                      <a:r>
                        <a:rPr lang="en-US" sz="2000" b="1" baseline="0" dirty="0">
                          <a:solidFill>
                            <a:srgbClr val="002060"/>
                          </a:solidFill>
                        </a:rPr>
                        <a:t>  / </a:t>
                      </a:r>
                      <a:r>
                        <a:rPr lang="en-US" sz="2000" b="1" baseline="0" dirty="0" err="1">
                          <a:solidFill>
                            <a:srgbClr val="002060"/>
                          </a:solidFill>
                        </a:rPr>
                        <a:t>tocando</a:t>
                      </a:r>
                      <a:r>
                        <a:rPr lang="en-US" sz="2000" baseline="0" dirty="0">
                          <a:solidFill>
                            <a:srgbClr val="002060"/>
                          </a:solidFill>
                        </a:rPr>
                        <a:t> el </a:t>
                      </a:r>
                      <a:r>
                        <a:rPr lang="en-US" sz="2000" baseline="0" dirty="0" err="1">
                          <a:solidFill>
                            <a:srgbClr val="002060"/>
                          </a:solidFill>
                        </a:rPr>
                        <a:t>suelo</a:t>
                      </a:r>
                      <a:r>
                        <a:rPr lang="en-US" sz="2000" baseline="0" dirty="0">
                          <a:solidFill>
                            <a:srgbClr val="002060"/>
                          </a:solidFill>
                        </a:rPr>
                        <a:t> </a:t>
                      </a:r>
                      <a:r>
                        <a:rPr lang="en-US" sz="2000" baseline="0">
                          <a:solidFill>
                            <a:srgbClr val="002060"/>
                          </a:solidFill>
                        </a:rPr>
                        <a:t>con una mano, </a:t>
                      </a:r>
                      <a:r>
                        <a:rPr lang="en-US" sz="2000" baseline="0" err="1">
                          <a:solidFill>
                            <a:srgbClr val="002060"/>
                          </a:solidFill>
                        </a:rPr>
                        <a:t>pero</a:t>
                      </a:r>
                      <a:r>
                        <a:rPr lang="en-US" sz="2000" baseline="0">
                          <a:solidFill>
                            <a:srgbClr val="002060"/>
                          </a:solidFill>
                        </a:rPr>
                        <a:t> ¡estoy </a:t>
                      </a:r>
                      <a:r>
                        <a:rPr lang="en-US" sz="2000" b="1" baseline="0" dirty="0" err="1">
                          <a:solidFill>
                            <a:srgbClr val="002060"/>
                          </a:solidFill>
                        </a:rPr>
                        <a:t>tocar</a:t>
                      </a:r>
                      <a:r>
                        <a:rPr lang="en-US" sz="2000" b="1" baseline="0" dirty="0">
                          <a:solidFill>
                            <a:srgbClr val="002060"/>
                          </a:solidFill>
                        </a:rPr>
                        <a:t> / </a:t>
                      </a:r>
                      <a:r>
                        <a:rPr lang="en-US" sz="2000" b="1" baseline="0" dirty="0" err="1">
                          <a:solidFill>
                            <a:srgbClr val="002060"/>
                          </a:solidFill>
                        </a:rPr>
                        <a:t>tocando</a:t>
                      </a:r>
                      <a:r>
                        <a:rPr lang="en-US" sz="2000" baseline="0" dirty="0">
                          <a:solidFill>
                            <a:srgbClr val="002060"/>
                          </a:solidFill>
                        </a:rPr>
                        <a:t> la pared con </a:t>
                      </a:r>
                      <a:r>
                        <a:rPr lang="en-US" sz="2000" baseline="0">
                          <a:solidFill>
                            <a:srgbClr val="002060"/>
                          </a:solidFill>
                        </a:rPr>
                        <a:t>un pie!</a:t>
                      </a:r>
                      <a:endParaRPr lang="en-US" sz="2000" dirty="0">
                        <a:solidFill>
                          <a:srgbClr val="002060"/>
                        </a:solidFill>
                      </a:endParaRPr>
                    </a:p>
                  </a:txBody>
                  <a:tcPr/>
                </a:tc>
                <a:tc>
                  <a:txBody>
                    <a:bodyPr/>
                    <a:lstStyle/>
                    <a:p>
                      <a:endParaRPr lang="en-US" dirty="0">
                        <a:solidFill>
                          <a:srgbClr val="002060"/>
                        </a:solidFill>
                      </a:endParaRPr>
                    </a:p>
                  </a:txBody>
                  <a:tcPr/>
                </a:tc>
                <a:tc>
                  <a:txBody>
                    <a:bodyPr/>
                    <a:lstStyle/>
                    <a:p>
                      <a:endParaRPr lang="en-US" dirty="0">
                        <a:solidFill>
                          <a:srgbClr val="002060"/>
                        </a:solidFill>
                      </a:endParaRPr>
                    </a:p>
                  </a:txBody>
                  <a:tcPr/>
                </a:tc>
                <a:extLst>
                  <a:ext uri="{0D108BD9-81ED-4DB2-BD59-A6C34878D82A}">
                    <a16:rowId xmlns:a16="http://schemas.microsoft.com/office/drawing/2014/main" val="10001"/>
                  </a:ext>
                </a:extLst>
              </a:tr>
              <a:tr h="981154">
                <a:tc>
                  <a:txBody>
                    <a:bodyPr/>
                    <a:lstStyle/>
                    <a:p>
                      <a:r>
                        <a:rPr lang="en-US" sz="2000" dirty="0">
                          <a:solidFill>
                            <a:srgbClr val="002060"/>
                          </a:solidFill>
                        </a:rPr>
                        <a:t>2. </a:t>
                      </a:r>
                      <a:r>
                        <a:rPr lang="en-US" sz="2000" dirty="0" err="1">
                          <a:solidFill>
                            <a:srgbClr val="002060"/>
                          </a:solidFill>
                        </a:rPr>
                        <a:t>Estoy</a:t>
                      </a:r>
                      <a:r>
                        <a:rPr lang="en-US" sz="2000" dirty="0">
                          <a:solidFill>
                            <a:srgbClr val="002060"/>
                          </a:solidFill>
                        </a:rPr>
                        <a:t> </a:t>
                      </a:r>
                      <a:r>
                        <a:rPr lang="en-US" sz="2000" b="1" dirty="0" err="1">
                          <a:solidFill>
                            <a:srgbClr val="002060"/>
                          </a:solidFill>
                        </a:rPr>
                        <a:t>bajar</a:t>
                      </a:r>
                      <a:r>
                        <a:rPr lang="en-US" sz="2000" b="1" baseline="0" dirty="0">
                          <a:solidFill>
                            <a:srgbClr val="002060"/>
                          </a:solidFill>
                        </a:rPr>
                        <a:t> / </a:t>
                      </a:r>
                      <a:r>
                        <a:rPr lang="en-US" sz="2000" b="1" dirty="0" err="1">
                          <a:solidFill>
                            <a:srgbClr val="002060"/>
                          </a:solidFill>
                        </a:rPr>
                        <a:t>bajando</a:t>
                      </a:r>
                      <a:r>
                        <a:rPr lang="en-US" sz="2000" dirty="0">
                          <a:solidFill>
                            <a:srgbClr val="002060"/>
                          </a:solidFill>
                        </a:rPr>
                        <a:t> una </a:t>
                      </a:r>
                      <a:r>
                        <a:rPr lang="en-US" sz="2000" dirty="0" err="1">
                          <a:solidFill>
                            <a:srgbClr val="002060"/>
                          </a:solidFill>
                        </a:rPr>
                        <a:t>pierna</a:t>
                      </a:r>
                      <a:r>
                        <a:rPr lang="en-US" sz="2000" dirty="0">
                          <a:solidFill>
                            <a:srgbClr val="002060"/>
                          </a:solidFill>
                        </a:rPr>
                        <a:t> sin</a:t>
                      </a:r>
                      <a:r>
                        <a:rPr lang="en-US" sz="2000" baseline="0" dirty="0">
                          <a:solidFill>
                            <a:srgbClr val="002060"/>
                          </a:solidFill>
                        </a:rPr>
                        <a:t> embargo </a:t>
                      </a:r>
                      <a:r>
                        <a:rPr lang="en-US" sz="2000" baseline="0" dirty="0" err="1">
                          <a:solidFill>
                            <a:srgbClr val="002060"/>
                          </a:solidFill>
                        </a:rPr>
                        <a:t>debo</a:t>
                      </a:r>
                      <a:r>
                        <a:rPr lang="en-US" sz="2000" dirty="0">
                          <a:solidFill>
                            <a:srgbClr val="002060"/>
                          </a:solidFill>
                        </a:rPr>
                        <a:t> </a:t>
                      </a:r>
                      <a:r>
                        <a:rPr lang="en-US" sz="2000" b="1" dirty="0" err="1">
                          <a:solidFill>
                            <a:srgbClr val="002060"/>
                          </a:solidFill>
                        </a:rPr>
                        <a:t>mostrar</a:t>
                      </a:r>
                      <a:r>
                        <a:rPr lang="en-US" sz="2000" b="1" baseline="0" dirty="0">
                          <a:solidFill>
                            <a:srgbClr val="002060"/>
                          </a:solidFill>
                        </a:rPr>
                        <a:t> /</a:t>
                      </a:r>
                      <a:r>
                        <a:rPr lang="en-US" sz="2000" b="1" dirty="0">
                          <a:solidFill>
                            <a:srgbClr val="002060"/>
                          </a:solidFill>
                        </a:rPr>
                        <a:t> </a:t>
                      </a:r>
                      <a:r>
                        <a:rPr lang="en-US" sz="2000" b="1" dirty="0" err="1">
                          <a:solidFill>
                            <a:srgbClr val="002060"/>
                          </a:solidFill>
                        </a:rPr>
                        <a:t>mostrando</a:t>
                      </a:r>
                      <a:r>
                        <a:rPr lang="en-US" sz="2000" baseline="0" dirty="0">
                          <a:solidFill>
                            <a:srgbClr val="002060"/>
                          </a:solidFill>
                        </a:rPr>
                        <a:t> </a:t>
                      </a:r>
                      <a:r>
                        <a:rPr lang="en-US" sz="2000" baseline="0" dirty="0" err="1">
                          <a:solidFill>
                            <a:srgbClr val="002060"/>
                          </a:solidFill>
                        </a:rPr>
                        <a:t>cómo</a:t>
                      </a:r>
                      <a:r>
                        <a:rPr lang="en-US" sz="2000" baseline="0" dirty="0">
                          <a:solidFill>
                            <a:srgbClr val="002060"/>
                          </a:solidFill>
                        </a:rPr>
                        <a:t> </a:t>
                      </a:r>
                      <a:r>
                        <a:rPr lang="en-US" sz="2000" baseline="0" dirty="0" err="1">
                          <a:solidFill>
                            <a:srgbClr val="002060"/>
                          </a:solidFill>
                        </a:rPr>
                        <a:t>hacer</a:t>
                      </a:r>
                      <a:r>
                        <a:rPr lang="en-US" sz="2000" baseline="0" dirty="0">
                          <a:solidFill>
                            <a:srgbClr val="002060"/>
                          </a:solidFill>
                        </a:rPr>
                        <a:t> el </a:t>
                      </a:r>
                      <a:r>
                        <a:rPr lang="en-US" sz="2000" baseline="0" dirty="0" err="1">
                          <a:solidFill>
                            <a:srgbClr val="002060"/>
                          </a:solidFill>
                        </a:rPr>
                        <a:t>ejercicio</a:t>
                      </a:r>
                      <a:r>
                        <a:rPr lang="en-US" sz="2000" baseline="0" dirty="0">
                          <a:solidFill>
                            <a:srgbClr val="002060"/>
                          </a:solidFill>
                        </a:rPr>
                        <a:t>.</a:t>
                      </a:r>
                      <a:endParaRPr lang="en-US" sz="2000" dirty="0">
                        <a:solidFill>
                          <a:srgbClr val="002060"/>
                        </a:solidFill>
                      </a:endParaRPr>
                    </a:p>
                  </a:txBody>
                  <a:tcPr/>
                </a:tc>
                <a:tc>
                  <a:txBody>
                    <a:bodyPr/>
                    <a:lstStyle/>
                    <a:p>
                      <a:endParaRPr lang="en-US" dirty="0">
                        <a:solidFill>
                          <a:srgbClr val="002060"/>
                        </a:solidFill>
                      </a:endParaRPr>
                    </a:p>
                  </a:txBody>
                  <a:tcPr/>
                </a:tc>
                <a:tc>
                  <a:txBody>
                    <a:bodyPr/>
                    <a:lstStyle/>
                    <a:p>
                      <a:endParaRPr lang="en-US" dirty="0">
                        <a:solidFill>
                          <a:srgbClr val="002060"/>
                        </a:solidFill>
                      </a:endParaRPr>
                    </a:p>
                  </a:txBody>
                  <a:tcPr/>
                </a:tc>
                <a:extLst>
                  <a:ext uri="{0D108BD9-81ED-4DB2-BD59-A6C34878D82A}">
                    <a16:rowId xmlns:a16="http://schemas.microsoft.com/office/drawing/2014/main" val="10002"/>
                  </a:ext>
                </a:extLst>
              </a:tr>
              <a:tr h="797979">
                <a:tc>
                  <a:txBody>
                    <a:bodyPr/>
                    <a:lstStyle/>
                    <a:p>
                      <a:r>
                        <a:rPr lang="en-US" sz="2000" dirty="0">
                          <a:solidFill>
                            <a:srgbClr val="002060"/>
                          </a:solidFill>
                        </a:rPr>
                        <a:t>3. </a:t>
                      </a:r>
                      <a:r>
                        <a:rPr lang="en-US" sz="2000" dirty="0" err="1">
                          <a:solidFill>
                            <a:srgbClr val="002060"/>
                          </a:solidFill>
                        </a:rPr>
                        <a:t>Estoy</a:t>
                      </a:r>
                      <a:r>
                        <a:rPr lang="en-US" sz="2000" dirty="0">
                          <a:solidFill>
                            <a:srgbClr val="002060"/>
                          </a:solidFill>
                        </a:rPr>
                        <a:t> </a:t>
                      </a:r>
                      <a:r>
                        <a:rPr lang="en-US" sz="2000" b="1" dirty="0" err="1">
                          <a:solidFill>
                            <a:srgbClr val="002060"/>
                          </a:solidFill>
                        </a:rPr>
                        <a:t>dar</a:t>
                      </a:r>
                      <a:r>
                        <a:rPr lang="en-US" sz="2000" b="1" dirty="0">
                          <a:solidFill>
                            <a:srgbClr val="002060"/>
                          </a:solidFill>
                        </a:rPr>
                        <a:t> /</a:t>
                      </a:r>
                      <a:r>
                        <a:rPr lang="en-US" sz="2000" b="1" baseline="0" dirty="0">
                          <a:solidFill>
                            <a:srgbClr val="002060"/>
                          </a:solidFill>
                        </a:rPr>
                        <a:t> </a:t>
                      </a:r>
                      <a:r>
                        <a:rPr lang="en-US" sz="2000" b="1" dirty="0" err="1">
                          <a:solidFill>
                            <a:srgbClr val="002060"/>
                          </a:solidFill>
                        </a:rPr>
                        <a:t>dando</a:t>
                      </a:r>
                      <a:r>
                        <a:rPr lang="en-US" sz="2000" dirty="0">
                          <a:solidFill>
                            <a:srgbClr val="002060"/>
                          </a:solidFill>
                        </a:rPr>
                        <a:t> </a:t>
                      </a:r>
                      <a:r>
                        <a:rPr lang="en-US" sz="2000" dirty="0" err="1">
                          <a:solidFill>
                            <a:srgbClr val="002060"/>
                          </a:solidFill>
                        </a:rPr>
                        <a:t>ánimo</a:t>
                      </a:r>
                      <a:r>
                        <a:rPr lang="en-US" sz="2000" dirty="0">
                          <a:solidFill>
                            <a:srgbClr val="002060"/>
                          </a:solidFill>
                        </a:rPr>
                        <a:t> a los </a:t>
                      </a:r>
                      <a:r>
                        <a:rPr lang="en-US" sz="2000" dirty="0" err="1">
                          <a:solidFill>
                            <a:srgbClr val="002060"/>
                          </a:solidFill>
                        </a:rPr>
                        <a:t>participantes</a:t>
                      </a:r>
                      <a:r>
                        <a:rPr lang="en-US" sz="2000" baseline="0" dirty="0">
                          <a:solidFill>
                            <a:srgbClr val="002060"/>
                          </a:solidFill>
                        </a:rPr>
                        <a:t> </a:t>
                      </a:r>
                      <a:r>
                        <a:rPr lang="en-US" sz="2000" baseline="0" dirty="0" err="1">
                          <a:solidFill>
                            <a:srgbClr val="002060"/>
                          </a:solidFill>
                        </a:rPr>
                        <a:t>pero</a:t>
                      </a:r>
                      <a:r>
                        <a:rPr lang="en-US" sz="2000" baseline="0" dirty="0">
                          <a:solidFill>
                            <a:srgbClr val="002060"/>
                          </a:solidFill>
                        </a:rPr>
                        <a:t> </a:t>
                      </a:r>
                      <a:r>
                        <a:rPr lang="en-US" sz="2000" baseline="0" dirty="0" err="1">
                          <a:solidFill>
                            <a:srgbClr val="002060"/>
                          </a:solidFill>
                        </a:rPr>
                        <a:t>debo</a:t>
                      </a:r>
                      <a:r>
                        <a:rPr lang="en-US" sz="2000" baseline="0" dirty="0">
                          <a:solidFill>
                            <a:srgbClr val="002060"/>
                          </a:solidFill>
                        </a:rPr>
                        <a:t> </a:t>
                      </a:r>
                      <a:r>
                        <a:rPr lang="en-US" sz="2000" b="1" baseline="0" dirty="0" err="1">
                          <a:solidFill>
                            <a:srgbClr val="002060"/>
                          </a:solidFill>
                        </a:rPr>
                        <a:t>grabar</a:t>
                      </a:r>
                      <a:r>
                        <a:rPr lang="en-US" sz="2000" b="1" baseline="0" dirty="0">
                          <a:solidFill>
                            <a:srgbClr val="002060"/>
                          </a:solidFill>
                        </a:rPr>
                        <a:t> / </a:t>
                      </a:r>
                      <a:r>
                        <a:rPr lang="en-US" sz="2000" b="1" baseline="0" dirty="0" err="1">
                          <a:solidFill>
                            <a:srgbClr val="002060"/>
                          </a:solidFill>
                        </a:rPr>
                        <a:t>grabando</a:t>
                      </a:r>
                      <a:r>
                        <a:rPr lang="en-US" sz="2000" baseline="0" dirty="0">
                          <a:solidFill>
                            <a:srgbClr val="002060"/>
                          </a:solidFill>
                        </a:rPr>
                        <a:t> un </a:t>
                      </a:r>
                      <a:r>
                        <a:rPr lang="en-US" sz="2000" baseline="0" dirty="0" err="1">
                          <a:solidFill>
                            <a:srgbClr val="002060"/>
                          </a:solidFill>
                        </a:rPr>
                        <a:t>vídeo</a:t>
                      </a:r>
                      <a:r>
                        <a:rPr lang="en-US" sz="2000" baseline="0" dirty="0">
                          <a:solidFill>
                            <a:srgbClr val="002060"/>
                          </a:solidFill>
                        </a:rPr>
                        <a:t>.</a:t>
                      </a:r>
                      <a:endParaRPr lang="en-US" sz="2000" dirty="0">
                        <a:solidFill>
                          <a:srgbClr val="002060"/>
                        </a:solidFill>
                      </a:endParaRPr>
                    </a:p>
                  </a:txBody>
                  <a:tcPr/>
                </a:tc>
                <a:tc>
                  <a:txBody>
                    <a:bodyPr/>
                    <a:lstStyle/>
                    <a:p>
                      <a:endParaRPr lang="en-US" dirty="0">
                        <a:solidFill>
                          <a:srgbClr val="002060"/>
                        </a:solidFill>
                      </a:endParaRPr>
                    </a:p>
                  </a:txBody>
                  <a:tcPr/>
                </a:tc>
                <a:tc>
                  <a:txBody>
                    <a:bodyPr/>
                    <a:lstStyle/>
                    <a:p>
                      <a:endParaRPr lang="en-US" dirty="0">
                        <a:solidFill>
                          <a:srgbClr val="002060"/>
                        </a:solidFill>
                      </a:endParaRPr>
                    </a:p>
                  </a:txBody>
                  <a:tcPr/>
                </a:tc>
                <a:extLst>
                  <a:ext uri="{0D108BD9-81ED-4DB2-BD59-A6C34878D82A}">
                    <a16:rowId xmlns:a16="http://schemas.microsoft.com/office/drawing/2014/main" val="10003"/>
                  </a:ext>
                </a:extLst>
              </a:tr>
              <a:tr h="981154">
                <a:tc>
                  <a:txBody>
                    <a:bodyPr/>
                    <a:lstStyle/>
                    <a:p>
                      <a:r>
                        <a:rPr lang="en-US" sz="2000" dirty="0">
                          <a:solidFill>
                            <a:srgbClr val="002060"/>
                          </a:solidFill>
                        </a:rPr>
                        <a:t>4. </a:t>
                      </a:r>
                      <a:r>
                        <a:rPr lang="en-US" sz="2000" dirty="0" err="1">
                          <a:solidFill>
                            <a:srgbClr val="002060"/>
                          </a:solidFill>
                        </a:rPr>
                        <a:t>Debo</a:t>
                      </a:r>
                      <a:r>
                        <a:rPr lang="en-US" sz="2000" baseline="0" dirty="0">
                          <a:solidFill>
                            <a:srgbClr val="002060"/>
                          </a:solidFill>
                        </a:rPr>
                        <a:t> </a:t>
                      </a:r>
                      <a:r>
                        <a:rPr lang="en-US" sz="2000" b="1" baseline="0" dirty="0" err="1">
                          <a:solidFill>
                            <a:srgbClr val="002060"/>
                          </a:solidFill>
                        </a:rPr>
                        <a:t>saltar</a:t>
                      </a:r>
                      <a:r>
                        <a:rPr lang="en-US" sz="2000" b="1" baseline="0" dirty="0">
                          <a:solidFill>
                            <a:srgbClr val="002060"/>
                          </a:solidFill>
                        </a:rPr>
                        <a:t> /</a:t>
                      </a:r>
                      <a:r>
                        <a:rPr lang="en-US" sz="2000" b="1" dirty="0">
                          <a:solidFill>
                            <a:srgbClr val="002060"/>
                          </a:solidFill>
                        </a:rPr>
                        <a:t> </a:t>
                      </a:r>
                      <a:r>
                        <a:rPr lang="en-US" sz="2000" b="1" dirty="0" err="1">
                          <a:solidFill>
                            <a:srgbClr val="002060"/>
                          </a:solidFill>
                        </a:rPr>
                        <a:t>saltando</a:t>
                      </a:r>
                      <a:r>
                        <a:rPr lang="en-US" sz="2000" b="1" baseline="0" dirty="0">
                          <a:solidFill>
                            <a:srgbClr val="002060"/>
                          </a:solidFill>
                        </a:rPr>
                        <a:t> </a:t>
                      </a:r>
                      <a:r>
                        <a:rPr lang="en-US" sz="2000" baseline="0" err="1">
                          <a:solidFill>
                            <a:srgbClr val="002060"/>
                          </a:solidFill>
                        </a:rPr>
                        <a:t>ahora</a:t>
                      </a:r>
                      <a:r>
                        <a:rPr lang="en-US" sz="2000" baseline="0">
                          <a:solidFill>
                            <a:srgbClr val="002060"/>
                          </a:solidFill>
                        </a:rPr>
                        <a:t> mismo. </a:t>
                      </a:r>
                      <a:r>
                        <a:rPr lang="en-US" sz="2000" baseline="0" dirty="0">
                          <a:solidFill>
                            <a:srgbClr val="002060"/>
                          </a:solidFill>
                        </a:rPr>
                        <a:t>S</a:t>
                      </a:r>
                      <a:r>
                        <a:rPr lang="en-US" sz="2000" baseline="0">
                          <a:solidFill>
                            <a:srgbClr val="002060"/>
                          </a:solidFill>
                        </a:rPr>
                        <a:t>in </a:t>
                      </a:r>
                      <a:r>
                        <a:rPr lang="en-US" sz="2000" baseline="0" dirty="0">
                          <a:solidFill>
                            <a:srgbClr val="002060"/>
                          </a:solidFill>
                        </a:rPr>
                        <a:t>embargo </a:t>
                      </a:r>
                      <a:r>
                        <a:rPr lang="en-US" sz="2000" baseline="0" dirty="0" err="1">
                          <a:solidFill>
                            <a:srgbClr val="002060"/>
                          </a:solidFill>
                        </a:rPr>
                        <a:t>estoy</a:t>
                      </a:r>
                      <a:r>
                        <a:rPr lang="en-US" sz="2000" baseline="0" dirty="0">
                          <a:solidFill>
                            <a:srgbClr val="002060"/>
                          </a:solidFill>
                        </a:rPr>
                        <a:t> </a:t>
                      </a:r>
                      <a:r>
                        <a:rPr lang="en-US" sz="2000" b="1" baseline="0" dirty="0" err="1">
                          <a:solidFill>
                            <a:srgbClr val="002060"/>
                          </a:solidFill>
                        </a:rPr>
                        <a:t>dar</a:t>
                      </a:r>
                      <a:r>
                        <a:rPr lang="en-US" sz="2000" b="1" baseline="0" dirty="0">
                          <a:solidFill>
                            <a:srgbClr val="002060"/>
                          </a:solidFill>
                        </a:rPr>
                        <a:t> / </a:t>
                      </a:r>
                      <a:r>
                        <a:rPr lang="en-US" sz="2000" b="1" baseline="0" dirty="0" err="1">
                          <a:solidFill>
                            <a:srgbClr val="002060"/>
                          </a:solidFill>
                        </a:rPr>
                        <a:t>dando</a:t>
                      </a:r>
                      <a:r>
                        <a:rPr lang="en-US" sz="2000" baseline="0" dirty="0">
                          <a:solidFill>
                            <a:srgbClr val="002060"/>
                          </a:solidFill>
                        </a:rPr>
                        <a:t> </a:t>
                      </a:r>
                      <a:r>
                        <a:rPr lang="en-US" sz="2000" baseline="0" dirty="0" err="1">
                          <a:solidFill>
                            <a:srgbClr val="002060"/>
                          </a:solidFill>
                        </a:rPr>
                        <a:t>pasos</a:t>
                      </a:r>
                      <a:r>
                        <a:rPr lang="en-US" sz="2000" baseline="0" dirty="0">
                          <a:solidFill>
                            <a:srgbClr val="002060"/>
                          </a:solidFill>
                        </a:rPr>
                        <a:t> a la </a:t>
                      </a:r>
                      <a:r>
                        <a:rPr lang="en-US" sz="2000" baseline="0" dirty="0" err="1">
                          <a:solidFill>
                            <a:srgbClr val="002060"/>
                          </a:solidFill>
                        </a:rPr>
                        <a:t>derecha</a:t>
                      </a:r>
                      <a:r>
                        <a:rPr lang="en-US" sz="2000" baseline="0" dirty="0">
                          <a:solidFill>
                            <a:srgbClr val="002060"/>
                          </a:solidFill>
                        </a:rPr>
                        <a:t>.</a:t>
                      </a:r>
                      <a:endParaRPr lang="en-US" sz="2000" dirty="0">
                        <a:solidFill>
                          <a:srgbClr val="002060"/>
                        </a:solidFill>
                      </a:endParaRPr>
                    </a:p>
                  </a:txBody>
                  <a:tcPr/>
                </a:tc>
                <a:tc>
                  <a:txBody>
                    <a:bodyPr/>
                    <a:lstStyle/>
                    <a:p>
                      <a:endParaRPr lang="en-US" dirty="0">
                        <a:solidFill>
                          <a:srgbClr val="002060"/>
                        </a:solidFill>
                      </a:endParaRPr>
                    </a:p>
                  </a:txBody>
                  <a:tcPr/>
                </a:tc>
                <a:tc>
                  <a:txBody>
                    <a:bodyPr/>
                    <a:lstStyle/>
                    <a:p>
                      <a:endParaRPr lang="en-US" dirty="0">
                        <a:solidFill>
                          <a:srgbClr val="002060"/>
                        </a:solidFill>
                      </a:endParaRPr>
                    </a:p>
                  </a:txBody>
                  <a:tcPr/>
                </a:tc>
                <a:extLst>
                  <a:ext uri="{0D108BD9-81ED-4DB2-BD59-A6C34878D82A}">
                    <a16:rowId xmlns:a16="http://schemas.microsoft.com/office/drawing/2014/main" val="10004"/>
                  </a:ext>
                </a:extLst>
              </a:tr>
              <a:tr h="981154">
                <a:tc>
                  <a:txBody>
                    <a:bodyPr/>
                    <a:lstStyle/>
                    <a:p>
                      <a:r>
                        <a:rPr lang="en-US" sz="2000" dirty="0">
                          <a:solidFill>
                            <a:srgbClr val="002060"/>
                          </a:solidFill>
                        </a:rPr>
                        <a:t>5. </a:t>
                      </a:r>
                      <a:r>
                        <a:rPr lang="en-US" sz="2000" baseline="0" dirty="0">
                          <a:solidFill>
                            <a:srgbClr val="002060"/>
                          </a:solidFill>
                        </a:rPr>
                        <a:t>Debo </a:t>
                      </a:r>
                      <a:r>
                        <a:rPr lang="en-US" sz="2000" b="1" baseline="0" dirty="0" err="1">
                          <a:solidFill>
                            <a:srgbClr val="002060"/>
                          </a:solidFill>
                        </a:rPr>
                        <a:t>crear</a:t>
                      </a:r>
                      <a:r>
                        <a:rPr lang="en-US" sz="2000" b="1" baseline="0" dirty="0">
                          <a:solidFill>
                            <a:srgbClr val="002060"/>
                          </a:solidFill>
                        </a:rPr>
                        <a:t> / </a:t>
                      </a:r>
                      <a:r>
                        <a:rPr lang="en-US" sz="2000" b="1" baseline="0" dirty="0" err="1">
                          <a:solidFill>
                            <a:srgbClr val="002060"/>
                          </a:solidFill>
                        </a:rPr>
                        <a:t>creando</a:t>
                      </a:r>
                      <a:r>
                        <a:rPr lang="en-US" sz="2000" baseline="0" dirty="0">
                          <a:solidFill>
                            <a:srgbClr val="002060"/>
                          </a:solidFill>
                        </a:rPr>
                        <a:t> un </a:t>
                      </a:r>
                      <a:r>
                        <a:rPr lang="en-US" sz="2000" baseline="0" dirty="0" err="1">
                          <a:solidFill>
                            <a:srgbClr val="002060"/>
                          </a:solidFill>
                        </a:rPr>
                        <a:t>buen</a:t>
                      </a:r>
                      <a:r>
                        <a:rPr lang="en-US" sz="2000" baseline="0" dirty="0">
                          <a:solidFill>
                            <a:srgbClr val="002060"/>
                          </a:solidFill>
                        </a:rPr>
                        <a:t> </a:t>
                      </a:r>
                      <a:r>
                        <a:rPr lang="en-US" sz="2000" baseline="0" dirty="0" err="1">
                          <a:solidFill>
                            <a:srgbClr val="002060"/>
                          </a:solidFill>
                        </a:rPr>
                        <a:t>ambiente</a:t>
                      </a:r>
                      <a:r>
                        <a:rPr lang="en-US" sz="2000" baseline="0" dirty="0">
                          <a:solidFill>
                            <a:srgbClr val="002060"/>
                          </a:solidFill>
                        </a:rPr>
                        <a:t> </a:t>
                      </a:r>
                      <a:r>
                        <a:rPr lang="en-US" sz="2000" baseline="0" dirty="0" err="1">
                          <a:solidFill>
                            <a:srgbClr val="002060"/>
                          </a:solidFill>
                        </a:rPr>
                        <a:t>aunque</a:t>
                      </a:r>
                      <a:r>
                        <a:rPr lang="en-US" sz="2000" baseline="0" dirty="0">
                          <a:solidFill>
                            <a:srgbClr val="002060"/>
                          </a:solidFill>
                        </a:rPr>
                        <a:t> </a:t>
                      </a:r>
                      <a:r>
                        <a:rPr lang="en-US" sz="2000" baseline="0" err="1">
                          <a:solidFill>
                            <a:srgbClr val="002060"/>
                          </a:solidFill>
                        </a:rPr>
                        <a:t>e</a:t>
                      </a:r>
                      <a:r>
                        <a:rPr lang="en-US" sz="2000" err="1">
                          <a:solidFill>
                            <a:srgbClr val="002060"/>
                          </a:solidFill>
                        </a:rPr>
                        <a:t>stoy</a:t>
                      </a:r>
                      <a:r>
                        <a:rPr lang="en-US" sz="2000">
                          <a:solidFill>
                            <a:srgbClr val="002060"/>
                          </a:solidFill>
                        </a:rPr>
                        <a:t> </a:t>
                      </a:r>
                      <a:r>
                        <a:rPr lang="en-US" sz="2000" b="1">
                          <a:solidFill>
                            <a:srgbClr val="002060"/>
                          </a:solidFill>
                        </a:rPr>
                        <a:t>llorando / llorar</a:t>
                      </a:r>
                      <a:r>
                        <a:rPr lang="en-US" sz="2000">
                          <a:solidFill>
                            <a:srgbClr val="002060"/>
                          </a:solidFill>
                        </a:rPr>
                        <a:t> por</a:t>
                      </a:r>
                      <a:r>
                        <a:rPr lang="en-US" sz="2000" baseline="0">
                          <a:solidFill>
                            <a:srgbClr val="002060"/>
                          </a:solidFill>
                        </a:rPr>
                        <a:t> el esfuerzo</a:t>
                      </a:r>
                      <a:r>
                        <a:rPr lang="en-US" sz="2000">
                          <a:solidFill>
                            <a:srgbClr val="002060"/>
                          </a:solidFill>
                        </a:rPr>
                        <a:t>.</a:t>
                      </a:r>
                      <a:endParaRPr lang="en-US" sz="2000" dirty="0">
                        <a:solidFill>
                          <a:srgbClr val="002060"/>
                        </a:solidFill>
                      </a:endParaRPr>
                    </a:p>
                  </a:txBody>
                  <a:tcPr/>
                </a:tc>
                <a:tc>
                  <a:txBody>
                    <a:bodyPr/>
                    <a:lstStyle/>
                    <a:p>
                      <a:endParaRPr lang="en-US" dirty="0">
                        <a:solidFill>
                          <a:srgbClr val="002060"/>
                        </a:solidFill>
                      </a:endParaRPr>
                    </a:p>
                  </a:txBody>
                  <a:tcPr/>
                </a:tc>
                <a:tc>
                  <a:txBody>
                    <a:bodyPr/>
                    <a:lstStyle/>
                    <a:p>
                      <a:endParaRPr lang="en-US" dirty="0">
                        <a:solidFill>
                          <a:srgbClr val="002060"/>
                        </a:solidFill>
                      </a:endParaRPr>
                    </a:p>
                  </a:txBody>
                  <a:tcPr/>
                </a:tc>
                <a:extLst>
                  <a:ext uri="{0D108BD9-81ED-4DB2-BD59-A6C34878D82A}">
                    <a16:rowId xmlns:a16="http://schemas.microsoft.com/office/drawing/2014/main" val="10005"/>
                  </a:ext>
                </a:extLst>
              </a:tr>
            </a:tbl>
          </a:graphicData>
        </a:graphic>
      </p:graphicFrame>
      <p:sp>
        <p:nvSpPr>
          <p:cNvPr id="6" name="TextBox 5"/>
          <p:cNvSpPr txBox="1"/>
          <p:nvPr/>
        </p:nvSpPr>
        <p:spPr>
          <a:xfrm>
            <a:off x="6095453" y="1667243"/>
            <a:ext cx="2099733" cy="707886"/>
          </a:xfrm>
          <a:prstGeom prst="rect">
            <a:avLst/>
          </a:prstGeom>
          <a:noFill/>
        </p:spPr>
        <p:txBody>
          <a:bodyPr wrap="square" rtlCol="0">
            <a:spAutoFit/>
          </a:bodyPr>
          <a:lstStyle/>
          <a:p>
            <a:r>
              <a:rPr lang="en-US" sz="2000">
                <a:solidFill>
                  <a:srgbClr val="002060"/>
                </a:solidFill>
              </a:rPr>
              <a:t>touch </a:t>
            </a:r>
            <a:r>
              <a:rPr lang="en-US" sz="2000" dirty="0">
                <a:solidFill>
                  <a:srgbClr val="002060"/>
                </a:solidFill>
              </a:rPr>
              <a:t>the floor </a:t>
            </a:r>
            <a:r>
              <a:rPr lang="en-US" sz="2000">
                <a:solidFill>
                  <a:srgbClr val="002060"/>
                </a:solidFill>
              </a:rPr>
              <a:t>with one </a:t>
            </a:r>
            <a:r>
              <a:rPr lang="en-US" sz="2000" dirty="0">
                <a:solidFill>
                  <a:srgbClr val="002060"/>
                </a:solidFill>
              </a:rPr>
              <a:t>hand</a:t>
            </a:r>
          </a:p>
        </p:txBody>
      </p:sp>
      <p:sp>
        <p:nvSpPr>
          <p:cNvPr id="8" name="TextBox 7"/>
          <p:cNvSpPr txBox="1"/>
          <p:nvPr/>
        </p:nvSpPr>
        <p:spPr>
          <a:xfrm>
            <a:off x="8226967" y="1497673"/>
            <a:ext cx="2218268" cy="1015663"/>
          </a:xfrm>
          <a:prstGeom prst="rect">
            <a:avLst/>
          </a:prstGeom>
          <a:noFill/>
        </p:spPr>
        <p:txBody>
          <a:bodyPr wrap="square" rtlCol="0">
            <a:spAutoFit/>
          </a:bodyPr>
          <a:lstStyle/>
          <a:p>
            <a:pPr algn="ctr"/>
            <a:r>
              <a:rPr lang="en-US" sz="2000">
                <a:solidFill>
                  <a:srgbClr val="002060"/>
                </a:solidFill>
              </a:rPr>
              <a:t>touching </a:t>
            </a:r>
            <a:r>
              <a:rPr lang="en-US" sz="2000" dirty="0">
                <a:solidFill>
                  <a:srgbClr val="002060"/>
                </a:solidFill>
              </a:rPr>
              <a:t>the wall with one foot</a:t>
            </a:r>
          </a:p>
        </p:txBody>
      </p:sp>
      <p:sp>
        <p:nvSpPr>
          <p:cNvPr id="9" name="TextBox 8"/>
          <p:cNvSpPr txBox="1"/>
          <p:nvPr/>
        </p:nvSpPr>
        <p:spPr>
          <a:xfrm>
            <a:off x="6127234" y="2699710"/>
            <a:ext cx="2099733" cy="707886"/>
          </a:xfrm>
          <a:prstGeom prst="rect">
            <a:avLst/>
          </a:prstGeom>
          <a:noFill/>
        </p:spPr>
        <p:txBody>
          <a:bodyPr wrap="square" rtlCol="0">
            <a:spAutoFit/>
          </a:bodyPr>
          <a:lstStyle/>
          <a:p>
            <a:r>
              <a:rPr lang="en-US" sz="2000">
                <a:solidFill>
                  <a:srgbClr val="002060"/>
                </a:solidFill>
              </a:rPr>
              <a:t>show </a:t>
            </a:r>
            <a:r>
              <a:rPr lang="en-US" sz="2000" dirty="0">
                <a:solidFill>
                  <a:srgbClr val="002060"/>
                </a:solidFill>
              </a:rPr>
              <a:t>how to do the exercise</a:t>
            </a:r>
          </a:p>
        </p:txBody>
      </p:sp>
      <p:sp>
        <p:nvSpPr>
          <p:cNvPr id="10" name="TextBox 9"/>
          <p:cNvSpPr txBox="1"/>
          <p:nvPr/>
        </p:nvSpPr>
        <p:spPr>
          <a:xfrm>
            <a:off x="8288866" y="2644914"/>
            <a:ext cx="2074333" cy="707886"/>
          </a:xfrm>
          <a:prstGeom prst="rect">
            <a:avLst/>
          </a:prstGeom>
          <a:noFill/>
        </p:spPr>
        <p:txBody>
          <a:bodyPr wrap="square" rtlCol="0">
            <a:spAutoFit/>
          </a:bodyPr>
          <a:lstStyle/>
          <a:p>
            <a:pPr algn="ctr"/>
            <a:r>
              <a:rPr lang="en-US" sz="2000">
                <a:solidFill>
                  <a:srgbClr val="002060"/>
                </a:solidFill>
              </a:rPr>
              <a:t>lowering </a:t>
            </a:r>
            <a:r>
              <a:rPr lang="en-US" sz="2000" dirty="0">
                <a:solidFill>
                  <a:srgbClr val="002060"/>
                </a:solidFill>
              </a:rPr>
              <a:t>one leg</a:t>
            </a:r>
          </a:p>
        </p:txBody>
      </p:sp>
      <p:sp>
        <p:nvSpPr>
          <p:cNvPr id="11" name="TextBox 10"/>
          <p:cNvSpPr txBox="1"/>
          <p:nvPr/>
        </p:nvSpPr>
        <p:spPr>
          <a:xfrm>
            <a:off x="6127234" y="3762550"/>
            <a:ext cx="2286000" cy="400110"/>
          </a:xfrm>
          <a:prstGeom prst="rect">
            <a:avLst/>
          </a:prstGeom>
          <a:noFill/>
        </p:spPr>
        <p:txBody>
          <a:bodyPr wrap="square" rtlCol="0">
            <a:spAutoFit/>
          </a:bodyPr>
          <a:lstStyle/>
          <a:p>
            <a:r>
              <a:rPr lang="en-US" sz="2000">
                <a:solidFill>
                  <a:srgbClr val="002060"/>
                </a:solidFill>
              </a:rPr>
              <a:t>record </a:t>
            </a:r>
            <a:r>
              <a:rPr lang="en-US" sz="2000" dirty="0">
                <a:solidFill>
                  <a:srgbClr val="002060"/>
                </a:solidFill>
              </a:rPr>
              <a:t>a video</a:t>
            </a:r>
          </a:p>
        </p:txBody>
      </p:sp>
      <p:sp>
        <p:nvSpPr>
          <p:cNvPr id="12" name="TextBox 11"/>
          <p:cNvSpPr txBox="1"/>
          <p:nvPr/>
        </p:nvSpPr>
        <p:spPr>
          <a:xfrm>
            <a:off x="8194274" y="3561930"/>
            <a:ext cx="2218268" cy="707886"/>
          </a:xfrm>
          <a:prstGeom prst="rect">
            <a:avLst/>
          </a:prstGeom>
          <a:noFill/>
        </p:spPr>
        <p:txBody>
          <a:bodyPr wrap="square" rtlCol="0">
            <a:spAutoFit/>
          </a:bodyPr>
          <a:lstStyle/>
          <a:p>
            <a:pPr algn="ctr"/>
            <a:r>
              <a:rPr lang="en-US" sz="2000">
                <a:solidFill>
                  <a:srgbClr val="002060"/>
                </a:solidFill>
              </a:rPr>
              <a:t>encouraging </a:t>
            </a:r>
            <a:r>
              <a:rPr lang="en-US" sz="2000" dirty="0">
                <a:solidFill>
                  <a:srgbClr val="002060"/>
                </a:solidFill>
              </a:rPr>
              <a:t>the participants</a:t>
            </a:r>
          </a:p>
        </p:txBody>
      </p:sp>
      <p:sp>
        <p:nvSpPr>
          <p:cNvPr id="13" name="TextBox 12"/>
          <p:cNvSpPr txBox="1"/>
          <p:nvPr/>
        </p:nvSpPr>
        <p:spPr>
          <a:xfrm>
            <a:off x="8263467" y="4513987"/>
            <a:ext cx="2057399" cy="707886"/>
          </a:xfrm>
          <a:prstGeom prst="rect">
            <a:avLst/>
          </a:prstGeom>
          <a:noFill/>
        </p:spPr>
        <p:txBody>
          <a:bodyPr wrap="square" rtlCol="0">
            <a:spAutoFit/>
          </a:bodyPr>
          <a:lstStyle/>
          <a:p>
            <a:pPr algn="ctr"/>
            <a:r>
              <a:rPr lang="en-US" sz="2000">
                <a:solidFill>
                  <a:srgbClr val="002060"/>
                </a:solidFill>
              </a:rPr>
              <a:t>stepping </a:t>
            </a:r>
            <a:r>
              <a:rPr lang="en-US" sz="2000" dirty="0">
                <a:solidFill>
                  <a:srgbClr val="002060"/>
                </a:solidFill>
              </a:rPr>
              <a:t>to the right</a:t>
            </a:r>
          </a:p>
        </p:txBody>
      </p:sp>
      <p:sp>
        <p:nvSpPr>
          <p:cNvPr id="14" name="TextBox 13"/>
          <p:cNvSpPr txBox="1"/>
          <p:nvPr/>
        </p:nvSpPr>
        <p:spPr>
          <a:xfrm>
            <a:off x="6172199" y="4652075"/>
            <a:ext cx="2116667" cy="400110"/>
          </a:xfrm>
          <a:prstGeom prst="rect">
            <a:avLst/>
          </a:prstGeom>
          <a:noFill/>
        </p:spPr>
        <p:txBody>
          <a:bodyPr wrap="square" rtlCol="0">
            <a:spAutoFit/>
          </a:bodyPr>
          <a:lstStyle/>
          <a:p>
            <a:r>
              <a:rPr lang="en-US" sz="2000">
                <a:solidFill>
                  <a:srgbClr val="002060"/>
                </a:solidFill>
              </a:rPr>
              <a:t>jump </a:t>
            </a:r>
            <a:r>
              <a:rPr lang="en-US" sz="2000" dirty="0">
                <a:solidFill>
                  <a:srgbClr val="002060"/>
                </a:solidFill>
              </a:rPr>
              <a:t>right now</a:t>
            </a:r>
          </a:p>
        </p:txBody>
      </p:sp>
      <p:sp>
        <p:nvSpPr>
          <p:cNvPr id="15" name="TextBox 14"/>
          <p:cNvSpPr txBox="1"/>
          <p:nvPr/>
        </p:nvSpPr>
        <p:spPr>
          <a:xfrm>
            <a:off x="6077607" y="5470532"/>
            <a:ext cx="2116667" cy="707886"/>
          </a:xfrm>
          <a:prstGeom prst="rect">
            <a:avLst/>
          </a:prstGeom>
          <a:noFill/>
        </p:spPr>
        <p:txBody>
          <a:bodyPr wrap="square" rtlCol="0">
            <a:spAutoFit/>
          </a:bodyPr>
          <a:lstStyle/>
          <a:p>
            <a:pPr algn="ctr"/>
            <a:r>
              <a:rPr lang="en-US" sz="2000">
                <a:solidFill>
                  <a:srgbClr val="002060"/>
                </a:solidFill>
              </a:rPr>
              <a:t>create </a:t>
            </a:r>
            <a:r>
              <a:rPr lang="en-US" sz="2000" dirty="0">
                <a:solidFill>
                  <a:srgbClr val="002060"/>
                </a:solidFill>
              </a:rPr>
              <a:t>a good atmosphere</a:t>
            </a:r>
          </a:p>
        </p:txBody>
      </p:sp>
      <p:sp>
        <p:nvSpPr>
          <p:cNvPr id="16" name="TextBox 15"/>
          <p:cNvSpPr txBox="1"/>
          <p:nvPr/>
        </p:nvSpPr>
        <p:spPr>
          <a:xfrm>
            <a:off x="8263467" y="5510096"/>
            <a:ext cx="2116667" cy="707886"/>
          </a:xfrm>
          <a:prstGeom prst="rect">
            <a:avLst/>
          </a:prstGeom>
          <a:noFill/>
        </p:spPr>
        <p:txBody>
          <a:bodyPr wrap="square" rtlCol="0">
            <a:spAutoFit/>
          </a:bodyPr>
          <a:lstStyle/>
          <a:p>
            <a:pPr algn="ctr"/>
            <a:r>
              <a:rPr lang="en-US" sz="2000">
                <a:solidFill>
                  <a:srgbClr val="002060"/>
                </a:solidFill>
              </a:rPr>
              <a:t>crying because of the effort</a:t>
            </a:r>
            <a:endParaRPr lang="en-US" sz="2000" dirty="0">
              <a:solidFill>
                <a:srgbClr val="002060"/>
              </a:solidFill>
            </a:endParaRPr>
          </a:p>
        </p:txBody>
      </p:sp>
      <p:pic>
        <p:nvPicPr>
          <p:cNvPr id="19" name="Picture 18" descr="aerobics.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02172" y="2165102"/>
            <a:ext cx="1988367" cy="1699686"/>
          </a:xfrm>
          <a:prstGeom prst="rect">
            <a:avLst/>
          </a:prstGeom>
        </p:spPr>
      </p:pic>
      <p:pic>
        <p:nvPicPr>
          <p:cNvPr id="20" name="Picture 19" descr="Confused.png"/>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00128" y="4268538"/>
            <a:ext cx="1591612" cy="1754600"/>
          </a:xfrm>
          <a:prstGeom prst="rect">
            <a:avLst/>
          </a:prstGeom>
        </p:spPr>
      </p:pic>
      <p:sp>
        <p:nvSpPr>
          <p:cNvPr id="5" name="Frame 4"/>
          <p:cNvSpPr/>
          <p:nvPr/>
        </p:nvSpPr>
        <p:spPr>
          <a:xfrm>
            <a:off x="1245125" y="1571606"/>
            <a:ext cx="795869" cy="372534"/>
          </a:xfrm>
          <a:prstGeom prst="frame">
            <a:avLst/>
          </a:prstGeom>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Frame 33"/>
          <p:cNvSpPr/>
          <p:nvPr/>
        </p:nvSpPr>
        <p:spPr>
          <a:xfrm>
            <a:off x="3424238" y="1862502"/>
            <a:ext cx="1181100" cy="384043"/>
          </a:xfrm>
          <a:prstGeom prst="frame">
            <a:avLst/>
          </a:prstGeom>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Frame 34"/>
          <p:cNvSpPr/>
          <p:nvPr/>
        </p:nvSpPr>
        <p:spPr>
          <a:xfrm>
            <a:off x="2067836" y="2557085"/>
            <a:ext cx="1188154" cy="364752"/>
          </a:xfrm>
          <a:prstGeom prst="frame">
            <a:avLst/>
          </a:prstGeom>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Frame 35"/>
          <p:cNvSpPr/>
          <p:nvPr/>
        </p:nvSpPr>
        <p:spPr>
          <a:xfrm>
            <a:off x="2800348" y="4696139"/>
            <a:ext cx="963933" cy="372534"/>
          </a:xfrm>
          <a:prstGeom prst="frame">
            <a:avLst/>
          </a:prstGeom>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Frame 36"/>
          <p:cNvSpPr/>
          <p:nvPr/>
        </p:nvSpPr>
        <p:spPr>
          <a:xfrm>
            <a:off x="1573456" y="3896004"/>
            <a:ext cx="988759" cy="372534"/>
          </a:xfrm>
          <a:prstGeom prst="frame">
            <a:avLst/>
          </a:prstGeom>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Frame 37"/>
          <p:cNvSpPr/>
          <p:nvPr/>
        </p:nvSpPr>
        <p:spPr>
          <a:xfrm>
            <a:off x="1811589" y="3561930"/>
            <a:ext cx="988759" cy="395632"/>
          </a:xfrm>
          <a:prstGeom prst="frame">
            <a:avLst/>
          </a:prstGeom>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Frame 38"/>
          <p:cNvSpPr/>
          <p:nvPr/>
        </p:nvSpPr>
        <p:spPr>
          <a:xfrm>
            <a:off x="1232424" y="4396788"/>
            <a:ext cx="821269" cy="338667"/>
          </a:xfrm>
          <a:prstGeom prst="frame">
            <a:avLst/>
          </a:prstGeom>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Frame 39"/>
          <p:cNvSpPr/>
          <p:nvPr/>
        </p:nvSpPr>
        <p:spPr>
          <a:xfrm>
            <a:off x="1232424" y="5385258"/>
            <a:ext cx="821269" cy="372534"/>
          </a:xfrm>
          <a:prstGeom prst="frame">
            <a:avLst/>
          </a:prstGeom>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Frame 40"/>
          <p:cNvSpPr/>
          <p:nvPr/>
        </p:nvSpPr>
        <p:spPr>
          <a:xfrm>
            <a:off x="2152502" y="2921836"/>
            <a:ext cx="1103488" cy="314809"/>
          </a:xfrm>
          <a:prstGeom prst="frame">
            <a:avLst/>
          </a:prstGeom>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 name="Frame 41"/>
          <p:cNvSpPr/>
          <p:nvPr/>
        </p:nvSpPr>
        <p:spPr>
          <a:xfrm>
            <a:off x="1946941" y="5686239"/>
            <a:ext cx="1230547" cy="355600"/>
          </a:xfrm>
          <a:prstGeom prst="frame">
            <a:avLst/>
          </a:prstGeom>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1268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P spid="16" grpId="0"/>
      <p:bldP spid="5"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92088"/>
            <a:ext cx="10515600" cy="1325563"/>
          </a:xfrm>
        </p:spPr>
        <p:txBody>
          <a:bodyPr>
            <a:normAutofit/>
          </a:bodyPr>
          <a:lstStyle/>
          <a:p>
            <a:r>
              <a:rPr lang="en-GB" sz="2400" b="1">
                <a:solidFill>
                  <a:schemeClr val="bg1"/>
                </a:solidFill>
              </a:rPr>
              <a:t>Talking about body parts</a:t>
            </a:r>
            <a:br>
              <a:rPr lang="en-GB" sz="2400" b="1">
                <a:solidFill>
                  <a:schemeClr val="bg1"/>
                </a:solidFill>
              </a:rPr>
            </a:br>
            <a:r>
              <a:rPr lang="en-GB" sz="2400" b="1">
                <a:solidFill>
                  <a:schemeClr val="bg1"/>
                </a:solidFill>
              </a:rPr>
              <a:t>Spanish use of the definite article</a:t>
            </a:r>
            <a:br>
              <a:rPr lang="en-GB" sz="2400" b="1">
                <a:solidFill>
                  <a:schemeClr val="bg1"/>
                </a:solidFill>
              </a:rPr>
            </a:br>
            <a:r>
              <a:rPr lang="en-GB" sz="2400" b="1">
                <a:solidFill>
                  <a:schemeClr val="bg1"/>
                </a:solidFill>
              </a:rPr>
              <a:t> </a:t>
            </a:r>
          </a:p>
        </p:txBody>
      </p:sp>
      <p:sp>
        <p:nvSpPr>
          <p:cNvPr id="5" name="TextBox 4">
            <a:extLst>
              <a:ext uri="{FF2B5EF4-FFF2-40B4-BE49-F238E27FC236}">
                <a16:creationId xmlns:a16="http://schemas.microsoft.com/office/drawing/2014/main" id="{3CC80B4A-8FB9-5141-8C3B-F7B756E6597D}"/>
              </a:ext>
            </a:extLst>
          </p:cNvPr>
          <p:cNvSpPr txBox="1"/>
          <p:nvPr/>
        </p:nvSpPr>
        <p:spPr>
          <a:xfrm>
            <a:off x="307622" y="1622426"/>
            <a:ext cx="12179653" cy="464743"/>
          </a:xfrm>
          <a:prstGeom prst="rect">
            <a:avLst/>
          </a:prstGeom>
          <a:noFill/>
        </p:spPr>
        <p:txBody>
          <a:bodyPr wrap="square" rtlCol="0">
            <a:spAutoFit/>
          </a:bodyPr>
          <a:lstStyle/>
          <a:p>
            <a:pPr>
              <a:lnSpc>
                <a:spcPct val="110000"/>
              </a:lnSpc>
            </a:pPr>
            <a:r>
              <a:rPr lang="en-US" sz="2200">
                <a:solidFill>
                  <a:srgbClr val="002060"/>
                </a:solidFill>
              </a:rPr>
              <a:t>In English, we say, for example, ‘I am lowering </a:t>
            </a:r>
            <a:r>
              <a:rPr lang="en-US" sz="2200" b="1">
                <a:solidFill>
                  <a:srgbClr val="002060"/>
                </a:solidFill>
              </a:rPr>
              <a:t>my</a:t>
            </a:r>
            <a:r>
              <a:rPr lang="en-US" sz="2200">
                <a:solidFill>
                  <a:srgbClr val="002060"/>
                </a:solidFill>
              </a:rPr>
              <a:t> arm’ or ‘She</a:t>
            </a:r>
            <a:r>
              <a:rPr lang="en-US" sz="2200" b="1">
                <a:solidFill>
                  <a:srgbClr val="002060"/>
                </a:solidFill>
              </a:rPr>
              <a:t> </a:t>
            </a:r>
            <a:r>
              <a:rPr lang="en-US" sz="2200">
                <a:solidFill>
                  <a:srgbClr val="002060"/>
                </a:solidFill>
              </a:rPr>
              <a:t>is raising </a:t>
            </a:r>
            <a:r>
              <a:rPr lang="en-US" sz="2200" b="1">
                <a:solidFill>
                  <a:srgbClr val="002060"/>
                </a:solidFill>
              </a:rPr>
              <a:t>her</a:t>
            </a:r>
            <a:r>
              <a:rPr lang="en-US" sz="2200">
                <a:solidFill>
                  <a:srgbClr val="002060"/>
                </a:solidFill>
              </a:rPr>
              <a:t> leg’.</a:t>
            </a:r>
            <a:endParaRPr lang="en-US" sz="2200" dirty="0">
              <a:solidFill>
                <a:srgbClr val="002060"/>
              </a:solidFill>
            </a:endParaRPr>
          </a:p>
        </p:txBody>
      </p:sp>
      <p:sp>
        <p:nvSpPr>
          <p:cNvPr id="7" name="TextBox 6"/>
          <p:cNvSpPr txBox="1"/>
          <p:nvPr/>
        </p:nvSpPr>
        <p:spPr>
          <a:xfrm>
            <a:off x="4703586" y="3209783"/>
            <a:ext cx="4453467" cy="430887"/>
          </a:xfrm>
          <a:prstGeom prst="rect">
            <a:avLst/>
          </a:prstGeom>
          <a:noFill/>
        </p:spPr>
        <p:txBody>
          <a:bodyPr wrap="square" rtlCol="0">
            <a:spAutoFit/>
          </a:bodyPr>
          <a:lstStyle/>
          <a:p>
            <a:r>
              <a:rPr lang="en-US" sz="2200">
                <a:solidFill>
                  <a:srgbClr val="002060"/>
                </a:solidFill>
              </a:rPr>
              <a:t>I am raising </a:t>
            </a:r>
            <a:r>
              <a:rPr lang="en-US" sz="2200" b="1">
                <a:solidFill>
                  <a:srgbClr val="002060"/>
                </a:solidFill>
              </a:rPr>
              <a:t>my hands</a:t>
            </a:r>
            <a:r>
              <a:rPr lang="en-US" sz="2200">
                <a:solidFill>
                  <a:srgbClr val="002060"/>
                </a:solidFill>
              </a:rPr>
              <a:t>.</a:t>
            </a:r>
            <a:endParaRPr lang="en-US" sz="2200" dirty="0">
              <a:solidFill>
                <a:srgbClr val="002060"/>
              </a:solidFill>
            </a:endParaRPr>
          </a:p>
        </p:txBody>
      </p:sp>
      <p:sp>
        <p:nvSpPr>
          <p:cNvPr id="8" name="TextBox 7"/>
          <p:cNvSpPr txBox="1"/>
          <p:nvPr/>
        </p:nvSpPr>
        <p:spPr>
          <a:xfrm>
            <a:off x="307622" y="2424821"/>
            <a:ext cx="12479464" cy="430887"/>
          </a:xfrm>
          <a:prstGeom prst="rect">
            <a:avLst/>
          </a:prstGeom>
          <a:noFill/>
        </p:spPr>
        <p:txBody>
          <a:bodyPr wrap="square" rtlCol="0">
            <a:spAutoFit/>
          </a:bodyPr>
          <a:lstStyle/>
          <a:p>
            <a:r>
              <a:rPr lang="en-US" sz="2200">
                <a:solidFill>
                  <a:srgbClr val="002060"/>
                </a:solidFill>
              </a:rPr>
              <a:t>However, in Spanish, the definite article (e.g. el, la) is often used for body parts.</a:t>
            </a:r>
            <a:endParaRPr lang="en-US" sz="2200" dirty="0">
              <a:solidFill>
                <a:srgbClr val="002060"/>
              </a:solidFill>
            </a:endParaRPr>
          </a:p>
        </p:txBody>
      </p:sp>
      <p:sp>
        <p:nvSpPr>
          <p:cNvPr id="10" name="TextBox 9"/>
          <p:cNvSpPr txBox="1"/>
          <p:nvPr/>
        </p:nvSpPr>
        <p:spPr>
          <a:xfrm>
            <a:off x="307621" y="3209783"/>
            <a:ext cx="4395963" cy="430887"/>
          </a:xfrm>
          <a:prstGeom prst="rect">
            <a:avLst/>
          </a:prstGeom>
          <a:noFill/>
        </p:spPr>
        <p:txBody>
          <a:bodyPr wrap="square" rtlCol="0">
            <a:spAutoFit/>
          </a:bodyPr>
          <a:lstStyle/>
          <a:p>
            <a:r>
              <a:rPr lang="en-US" sz="2200">
                <a:solidFill>
                  <a:srgbClr val="002060"/>
                </a:solidFill>
              </a:rPr>
              <a:t>Estoy</a:t>
            </a:r>
            <a:r>
              <a:rPr lang="en-US" sz="2200">
                <a:solidFill>
                  <a:schemeClr val="accent5">
                    <a:lumMod val="50000"/>
                  </a:schemeClr>
                </a:solidFill>
              </a:rPr>
              <a:t> </a:t>
            </a:r>
            <a:r>
              <a:rPr lang="en-US" sz="2200">
                <a:solidFill>
                  <a:srgbClr val="002060"/>
                </a:solidFill>
              </a:rPr>
              <a:t>levantando</a:t>
            </a:r>
            <a:r>
              <a:rPr lang="en-US" sz="2200">
                <a:solidFill>
                  <a:schemeClr val="accent5">
                    <a:lumMod val="50000"/>
                  </a:schemeClr>
                </a:solidFill>
              </a:rPr>
              <a:t> </a:t>
            </a:r>
            <a:r>
              <a:rPr lang="en-US" sz="2200" b="1">
                <a:solidFill>
                  <a:srgbClr val="002060"/>
                </a:solidFill>
              </a:rPr>
              <a:t>las manos</a:t>
            </a:r>
            <a:r>
              <a:rPr lang="en-US" sz="2200">
                <a:solidFill>
                  <a:srgbClr val="002060"/>
                </a:solidFill>
              </a:rPr>
              <a:t>.</a:t>
            </a:r>
            <a:endParaRPr lang="en-US" sz="2200" dirty="0">
              <a:solidFill>
                <a:srgbClr val="002060"/>
              </a:solidFill>
            </a:endParaRPr>
          </a:p>
        </p:txBody>
      </p:sp>
      <p:sp>
        <p:nvSpPr>
          <p:cNvPr id="11" name="TextBox 10"/>
          <p:cNvSpPr txBox="1"/>
          <p:nvPr/>
        </p:nvSpPr>
        <p:spPr>
          <a:xfrm>
            <a:off x="307622" y="3952247"/>
            <a:ext cx="3854803" cy="430887"/>
          </a:xfrm>
          <a:prstGeom prst="rect">
            <a:avLst/>
          </a:prstGeom>
          <a:noFill/>
        </p:spPr>
        <p:txBody>
          <a:bodyPr wrap="square" rtlCol="0">
            <a:spAutoFit/>
          </a:bodyPr>
          <a:lstStyle/>
          <a:p>
            <a:r>
              <a:rPr lang="en-US" sz="2200">
                <a:solidFill>
                  <a:srgbClr val="002060"/>
                </a:solidFill>
              </a:rPr>
              <a:t>Está bajando</a:t>
            </a:r>
            <a:r>
              <a:rPr lang="en-US" sz="2200">
                <a:solidFill>
                  <a:schemeClr val="accent5">
                    <a:lumMod val="50000"/>
                  </a:schemeClr>
                </a:solidFill>
              </a:rPr>
              <a:t> </a:t>
            </a:r>
            <a:r>
              <a:rPr lang="en-US" sz="2200" b="1">
                <a:solidFill>
                  <a:srgbClr val="002060"/>
                </a:solidFill>
              </a:rPr>
              <a:t>la cabeza</a:t>
            </a:r>
            <a:r>
              <a:rPr lang="en-US" sz="2200">
                <a:solidFill>
                  <a:srgbClr val="002060"/>
                </a:solidFill>
              </a:rPr>
              <a:t>.</a:t>
            </a:r>
            <a:endParaRPr lang="en-US" sz="2200" dirty="0">
              <a:solidFill>
                <a:srgbClr val="002060"/>
              </a:solidFill>
            </a:endParaRPr>
          </a:p>
        </p:txBody>
      </p:sp>
      <p:sp>
        <p:nvSpPr>
          <p:cNvPr id="12" name="TextBox 11"/>
          <p:cNvSpPr txBox="1"/>
          <p:nvPr/>
        </p:nvSpPr>
        <p:spPr>
          <a:xfrm>
            <a:off x="4703585" y="3952246"/>
            <a:ext cx="4453467" cy="430887"/>
          </a:xfrm>
          <a:prstGeom prst="rect">
            <a:avLst/>
          </a:prstGeom>
          <a:noFill/>
        </p:spPr>
        <p:txBody>
          <a:bodyPr wrap="square" rtlCol="0">
            <a:spAutoFit/>
          </a:bodyPr>
          <a:lstStyle/>
          <a:p>
            <a:r>
              <a:rPr lang="en-US" sz="2200">
                <a:solidFill>
                  <a:srgbClr val="002060"/>
                </a:solidFill>
              </a:rPr>
              <a:t>S/he is lowering </a:t>
            </a:r>
            <a:r>
              <a:rPr lang="en-US" sz="2200" b="1">
                <a:solidFill>
                  <a:srgbClr val="002060"/>
                </a:solidFill>
              </a:rPr>
              <a:t>her head</a:t>
            </a:r>
            <a:r>
              <a:rPr lang="en-US" sz="2200">
                <a:solidFill>
                  <a:srgbClr val="002060"/>
                </a:solidFill>
              </a:rPr>
              <a:t>.</a:t>
            </a:r>
            <a:endParaRPr lang="en-US" sz="2200" dirty="0">
              <a:solidFill>
                <a:srgbClr val="002060"/>
              </a:solidFill>
            </a:endParaRPr>
          </a:p>
        </p:txBody>
      </p:sp>
      <p:pic>
        <p:nvPicPr>
          <p:cNvPr id="13" name="Picture 12" descr="leg.jpe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99095" y="4822837"/>
            <a:ext cx="1044926" cy="1204932"/>
          </a:xfrm>
          <a:prstGeom prst="rect">
            <a:avLst/>
          </a:prstGeom>
        </p:spPr>
      </p:pic>
      <p:pic>
        <p:nvPicPr>
          <p:cNvPr id="14" name="Picture 13" descr="arm.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88746" y="4383133"/>
            <a:ext cx="1039559" cy="1192714"/>
          </a:xfrm>
          <a:prstGeom prst="rect">
            <a:avLst/>
          </a:prstGeom>
        </p:spPr>
      </p:pic>
      <p:pic>
        <p:nvPicPr>
          <p:cNvPr id="15" name="Picture 2" descr="Black Hand Clapping Clip Art at Clke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921558" y="3094385"/>
            <a:ext cx="1230463" cy="1288748"/>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8" name="TextBox 17"/>
          <p:cNvSpPr txBox="1"/>
          <p:nvPr/>
        </p:nvSpPr>
        <p:spPr>
          <a:xfrm>
            <a:off x="307622" y="4737208"/>
            <a:ext cx="7703037" cy="430887"/>
          </a:xfrm>
          <a:prstGeom prst="rect">
            <a:avLst/>
          </a:prstGeom>
          <a:noFill/>
        </p:spPr>
        <p:txBody>
          <a:bodyPr wrap="square" rtlCol="0">
            <a:spAutoFit/>
          </a:bodyPr>
          <a:lstStyle/>
          <a:p>
            <a:r>
              <a:rPr lang="en-US" sz="2200">
                <a:solidFill>
                  <a:srgbClr val="002060"/>
                </a:solidFill>
              </a:rPr>
              <a:t>You can still use ‘un’ or ‘una’ if you want to say ‘one’.</a:t>
            </a:r>
            <a:endParaRPr lang="en-US" sz="2200" dirty="0">
              <a:solidFill>
                <a:srgbClr val="002060"/>
              </a:solidFill>
            </a:endParaRPr>
          </a:p>
        </p:txBody>
      </p:sp>
      <p:sp>
        <p:nvSpPr>
          <p:cNvPr id="19" name="TextBox 18"/>
          <p:cNvSpPr txBox="1"/>
          <p:nvPr/>
        </p:nvSpPr>
        <p:spPr>
          <a:xfrm>
            <a:off x="304337" y="5479672"/>
            <a:ext cx="3854803" cy="430887"/>
          </a:xfrm>
          <a:prstGeom prst="rect">
            <a:avLst/>
          </a:prstGeom>
          <a:noFill/>
        </p:spPr>
        <p:txBody>
          <a:bodyPr wrap="square" rtlCol="0">
            <a:spAutoFit/>
          </a:bodyPr>
          <a:lstStyle/>
          <a:p>
            <a:r>
              <a:rPr lang="en-US" sz="2200">
                <a:solidFill>
                  <a:srgbClr val="002060"/>
                </a:solidFill>
              </a:rPr>
              <a:t>Está bajando </a:t>
            </a:r>
            <a:r>
              <a:rPr lang="en-US" sz="2200" b="1">
                <a:solidFill>
                  <a:srgbClr val="002060"/>
                </a:solidFill>
              </a:rPr>
              <a:t>un pie</a:t>
            </a:r>
            <a:r>
              <a:rPr lang="en-US" sz="2200">
                <a:solidFill>
                  <a:srgbClr val="002060"/>
                </a:solidFill>
              </a:rPr>
              <a:t>.</a:t>
            </a:r>
            <a:endParaRPr lang="en-US" sz="2200" dirty="0">
              <a:solidFill>
                <a:srgbClr val="002060"/>
              </a:solidFill>
            </a:endParaRPr>
          </a:p>
        </p:txBody>
      </p:sp>
      <p:sp>
        <p:nvSpPr>
          <p:cNvPr id="20" name="TextBox 19"/>
          <p:cNvSpPr txBox="1"/>
          <p:nvPr/>
        </p:nvSpPr>
        <p:spPr>
          <a:xfrm>
            <a:off x="4703584" y="5479671"/>
            <a:ext cx="3854803" cy="430887"/>
          </a:xfrm>
          <a:prstGeom prst="rect">
            <a:avLst/>
          </a:prstGeom>
          <a:noFill/>
        </p:spPr>
        <p:txBody>
          <a:bodyPr wrap="square" rtlCol="0">
            <a:spAutoFit/>
          </a:bodyPr>
          <a:lstStyle/>
          <a:p>
            <a:r>
              <a:rPr lang="en-US" sz="2200">
                <a:solidFill>
                  <a:srgbClr val="002060"/>
                </a:solidFill>
              </a:rPr>
              <a:t>S/he is lowering </a:t>
            </a:r>
            <a:r>
              <a:rPr lang="en-US" sz="2200" b="1">
                <a:solidFill>
                  <a:srgbClr val="002060"/>
                </a:solidFill>
              </a:rPr>
              <a:t>one foot</a:t>
            </a:r>
            <a:r>
              <a:rPr lang="en-US" sz="2200">
                <a:solidFill>
                  <a:srgbClr val="002060"/>
                </a:solidFill>
              </a:rPr>
              <a:t>.</a:t>
            </a:r>
            <a:endParaRPr lang="en-US" sz="2200" dirty="0">
              <a:solidFill>
                <a:srgbClr val="002060"/>
              </a:solidFill>
            </a:endParaRPr>
          </a:p>
        </p:txBody>
      </p:sp>
    </p:spTree>
    <p:extLst>
      <p:ext uri="{BB962C8B-B14F-4D97-AF65-F5344CB8AC3E}">
        <p14:creationId xmlns:p14="http://schemas.microsoft.com/office/powerpoint/2010/main" val="200930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109423"/>
            <a:ext cx="10179314" cy="669474"/>
          </a:xfrm>
        </p:spPr>
        <p:txBody>
          <a:bodyPr>
            <a:normAutofit fontScale="90000"/>
          </a:bodyPr>
          <a:lstStyle/>
          <a:p>
            <a:r>
              <a:rPr lang="en-US" sz="2400">
                <a:solidFill>
                  <a:srgbClr val="002060"/>
                </a:solidFill>
              </a:rPr>
              <a:t>Lucía </a:t>
            </a:r>
            <a:r>
              <a:rPr lang="en-US" sz="2400" dirty="0" err="1">
                <a:solidFill>
                  <a:srgbClr val="002060"/>
                </a:solidFill>
              </a:rPr>
              <a:t>pregunta</a:t>
            </a:r>
            <a:r>
              <a:rPr lang="en-US" sz="2400" dirty="0">
                <a:solidFill>
                  <a:srgbClr val="002060"/>
                </a:solidFill>
              </a:rPr>
              <a:t> a </a:t>
            </a:r>
            <a:r>
              <a:rPr lang="en-US" sz="2400" dirty="0" err="1">
                <a:solidFill>
                  <a:srgbClr val="002060"/>
                </a:solidFill>
              </a:rPr>
              <a:t>su</a:t>
            </a:r>
            <a:r>
              <a:rPr lang="en-US" sz="2400" dirty="0">
                <a:solidFill>
                  <a:srgbClr val="002060"/>
                </a:solidFill>
              </a:rPr>
              <a:t> </a:t>
            </a:r>
            <a:r>
              <a:rPr lang="en-US" sz="2400" dirty="0" err="1">
                <a:solidFill>
                  <a:srgbClr val="002060"/>
                </a:solidFill>
              </a:rPr>
              <a:t>madre</a:t>
            </a:r>
            <a:r>
              <a:rPr lang="en-US" sz="2400" dirty="0">
                <a:solidFill>
                  <a:srgbClr val="002060"/>
                </a:solidFill>
              </a:rPr>
              <a:t> </a:t>
            </a:r>
            <a:r>
              <a:rPr lang="en-US" sz="2400" dirty="0" err="1">
                <a:solidFill>
                  <a:srgbClr val="002060"/>
                </a:solidFill>
              </a:rPr>
              <a:t>qué</a:t>
            </a:r>
            <a:r>
              <a:rPr lang="en-US" sz="2400" dirty="0">
                <a:solidFill>
                  <a:srgbClr val="002060"/>
                </a:solidFill>
              </a:rPr>
              <a:t> </a:t>
            </a:r>
            <a:r>
              <a:rPr lang="en-US" sz="2400" dirty="0" err="1">
                <a:solidFill>
                  <a:srgbClr val="002060"/>
                </a:solidFill>
              </a:rPr>
              <a:t>pasa</a:t>
            </a:r>
            <a:r>
              <a:rPr lang="en-US" sz="2400" dirty="0">
                <a:solidFill>
                  <a:srgbClr val="002060"/>
                </a:solidFill>
              </a:rPr>
              <a:t> en la </a:t>
            </a:r>
            <a:r>
              <a:rPr lang="en-US" sz="2400" dirty="0" err="1">
                <a:solidFill>
                  <a:srgbClr val="002060"/>
                </a:solidFill>
              </a:rPr>
              <a:t>clase</a:t>
            </a:r>
            <a:r>
              <a:rPr lang="en-US" sz="2400" dirty="0">
                <a:solidFill>
                  <a:srgbClr val="002060"/>
                </a:solidFill>
              </a:rPr>
              <a:t> de </a:t>
            </a:r>
            <a:r>
              <a:rPr lang="en-US" sz="2400" dirty="0" err="1">
                <a:solidFill>
                  <a:srgbClr val="002060"/>
                </a:solidFill>
              </a:rPr>
              <a:t>ejercicio</a:t>
            </a:r>
            <a:r>
              <a:rPr lang="en-US" sz="2400" dirty="0">
                <a:solidFill>
                  <a:srgbClr val="002060"/>
                </a:solidFill>
              </a:rPr>
              <a:t> online. ¿</a:t>
            </a:r>
            <a:r>
              <a:rPr lang="en-US" sz="2400" dirty="0" err="1">
                <a:solidFill>
                  <a:srgbClr val="002060"/>
                </a:solidFill>
              </a:rPr>
              <a:t>Pregunta</a:t>
            </a:r>
            <a:r>
              <a:rPr lang="en-US" sz="2400" dirty="0">
                <a:solidFill>
                  <a:srgbClr val="002060"/>
                </a:solidFill>
              </a:rPr>
              <a:t> </a:t>
            </a:r>
            <a:r>
              <a:rPr lang="en-US" sz="2400" err="1">
                <a:solidFill>
                  <a:srgbClr val="002060"/>
                </a:solidFill>
              </a:rPr>
              <a:t>sobre</a:t>
            </a:r>
            <a:r>
              <a:rPr lang="en-US" sz="2400">
                <a:solidFill>
                  <a:srgbClr val="002060"/>
                </a:solidFill>
              </a:rPr>
              <a:t> Ana (‘you’) </a:t>
            </a:r>
            <a:r>
              <a:rPr lang="en-US" sz="2400" dirty="0">
                <a:solidFill>
                  <a:srgbClr val="002060"/>
                </a:solidFill>
              </a:rPr>
              <a:t>o </a:t>
            </a:r>
            <a:r>
              <a:rPr lang="en-US" sz="2400">
                <a:solidFill>
                  <a:srgbClr val="002060"/>
                </a:solidFill>
              </a:rPr>
              <a:t>el instructor (‘he’)? </a:t>
            </a:r>
            <a:r>
              <a:rPr lang="en-US" sz="2400" dirty="0">
                <a:solidFill>
                  <a:srgbClr val="002060"/>
                </a:solidFill>
              </a:rPr>
              <a:t>¿</a:t>
            </a:r>
            <a:r>
              <a:rPr lang="en-US" sz="2400" dirty="0" err="1">
                <a:solidFill>
                  <a:srgbClr val="002060"/>
                </a:solidFill>
              </a:rPr>
              <a:t>Qué</a:t>
            </a:r>
            <a:r>
              <a:rPr lang="en-US" sz="2400" dirty="0">
                <a:solidFill>
                  <a:srgbClr val="002060"/>
                </a:solidFill>
              </a:rPr>
              <a:t> </a:t>
            </a:r>
            <a:r>
              <a:rPr lang="en-US" sz="2400" dirty="0" err="1">
                <a:solidFill>
                  <a:srgbClr val="002060"/>
                </a:solidFill>
              </a:rPr>
              <a:t>pregunta</a:t>
            </a:r>
            <a:r>
              <a:rPr lang="en-US" sz="2400" dirty="0">
                <a:solidFill>
                  <a:srgbClr val="002060"/>
                </a:solidFill>
              </a:rPr>
              <a:t>?</a:t>
            </a:r>
            <a:endParaRPr lang="en-GB" sz="2400" b="1"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3" name="Table 2"/>
          <p:cNvGraphicFramePr>
            <a:graphicFrameLocks noGrp="1"/>
          </p:cNvGraphicFramePr>
          <p:nvPr>
            <p:extLst>
              <p:ext uri="{D42A27DB-BD31-4B8C-83A1-F6EECF244321}">
                <p14:modId xmlns:p14="http://schemas.microsoft.com/office/powerpoint/2010/main" val="3457009949"/>
              </p:ext>
            </p:extLst>
          </p:nvPr>
        </p:nvGraphicFramePr>
        <p:xfrm>
          <a:off x="139697" y="853781"/>
          <a:ext cx="10007603" cy="5506076"/>
        </p:xfrm>
        <a:graphic>
          <a:graphicData uri="http://schemas.openxmlformats.org/drawingml/2006/table">
            <a:tbl>
              <a:tblPr firstRow="1" bandRow="1">
                <a:tableStyleId>{5DA37D80-6434-44D0-A028-1B22A696006F}</a:tableStyleId>
              </a:tblPr>
              <a:tblGrid>
                <a:gridCol w="660403">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80954">
                  <a:extLst>
                    <a:ext uri="{9D8B030D-6E8A-4147-A177-3AD203B41FA5}">
                      <a16:colId xmlns:a16="http://schemas.microsoft.com/office/drawing/2014/main" val="20002"/>
                    </a:ext>
                  </a:extLst>
                </a:gridCol>
                <a:gridCol w="5637446">
                  <a:extLst>
                    <a:ext uri="{9D8B030D-6E8A-4147-A177-3AD203B41FA5}">
                      <a16:colId xmlns:a16="http://schemas.microsoft.com/office/drawing/2014/main" val="20003"/>
                    </a:ext>
                  </a:extLst>
                </a:gridCol>
              </a:tblGrid>
              <a:tr h="597370">
                <a:tc>
                  <a:txBody>
                    <a:bodyPr/>
                    <a:lstStyle/>
                    <a:p>
                      <a:pPr algn="ctr"/>
                      <a:endParaRPr lang="en-US" sz="2000" dirty="0">
                        <a:solidFill>
                          <a:srgbClr val="002060"/>
                        </a:solidFill>
                      </a:endParaRPr>
                    </a:p>
                  </a:txBody>
                  <a:tcPr anchor="ctr">
                    <a:lnL w="12700" cap="flat" cmpd="sng" algn="ctr">
                      <a:solidFill>
                        <a:srgbClr val="E46800"/>
                      </a:solidFill>
                      <a:prstDash val="solid"/>
                      <a:round/>
                      <a:headEnd type="none" w="med" len="med"/>
                      <a:tailEnd type="none" w="med" len="med"/>
                    </a:lnL>
                    <a:lnT w="12700" cap="flat" cmpd="sng" algn="ctr">
                      <a:solidFill>
                        <a:srgbClr val="E46800"/>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gn="ctr"/>
                      <a:r>
                        <a:rPr lang="en-US" sz="2000">
                          <a:solidFill>
                            <a:srgbClr val="002060"/>
                          </a:solidFill>
                        </a:rPr>
                        <a:t>Ana</a:t>
                      </a:r>
                    </a:p>
                    <a:p>
                      <a:pPr algn="ctr"/>
                      <a:r>
                        <a:rPr lang="en-US" sz="2000">
                          <a:solidFill>
                            <a:srgbClr val="002060"/>
                          </a:solidFill>
                        </a:rPr>
                        <a:t> (Are</a:t>
                      </a:r>
                      <a:r>
                        <a:rPr lang="en-US" sz="2000" baseline="0">
                          <a:solidFill>
                            <a:srgbClr val="002060"/>
                          </a:solidFill>
                        </a:rPr>
                        <a:t> </a:t>
                      </a:r>
                      <a:r>
                        <a:rPr lang="en-US" sz="2000" baseline="0" dirty="0">
                          <a:solidFill>
                            <a:srgbClr val="002060"/>
                          </a:solidFill>
                        </a:rPr>
                        <a:t>you</a:t>
                      </a:r>
                      <a:r>
                        <a:rPr lang="is-IS" sz="2000" baseline="0" dirty="0">
                          <a:solidFill>
                            <a:srgbClr val="002060"/>
                          </a:solidFill>
                        </a:rPr>
                        <a:t>…?</a:t>
                      </a:r>
                      <a:r>
                        <a:rPr lang="en-US" sz="2000" baseline="0" dirty="0">
                          <a:solidFill>
                            <a:srgbClr val="002060"/>
                          </a:solidFill>
                        </a:rPr>
                        <a:t>)</a:t>
                      </a:r>
                      <a:endParaRPr lang="en-US" sz="2000" dirty="0">
                        <a:solidFill>
                          <a:srgbClr val="002060"/>
                        </a:solidFill>
                      </a:endParaRPr>
                    </a:p>
                  </a:txBody>
                  <a:tcPr anchor="ctr">
                    <a:lnT w="12700" cap="flat" cmpd="sng" algn="ctr">
                      <a:solidFill>
                        <a:srgbClr val="E46800"/>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gn="ctr"/>
                      <a:r>
                        <a:rPr lang="en-US" sz="2000" dirty="0">
                          <a:solidFill>
                            <a:srgbClr val="002060"/>
                          </a:solidFill>
                        </a:rPr>
                        <a:t>El</a:t>
                      </a:r>
                      <a:r>
                        <a:rPr lang="en-US" sz="2000" baseline="0" dirty="0">
                          <a:solidFill>
                            <a:srgbClr val="002060"/>
                          </a:solidFill>
                        </a:rPr>
                        <a:t> </a:t>
                      </a:r>
                      <a:r>
                        <a:rPr lang="en-US" sz="2000" baseline="0">
                          <a:solidFill>
                            <a:srgbClr val="002060"/>
                          </a:solidFill>
                        </a:rPr>
                        <a:t>instructor (Is </a:t>
                      </a:r>
                      <a:r>
                        <a:rPr lang="en-US" sz="2000" baseline="0" dirty="0">
                          <a:solidFill>
                            <a:srgbClr val="002060"/>
                          </a:solidFill>
                        </a:rPr>
                        <a:t>he</a:t>
                      </a:r>
                      <a:r>
                        <a:rPr lang="is-IS" sz="2000" baseline="0" dirty="0">
                          <a:solidFill>
                            <a:srgbClr val="002060"/>
                          </a:solidFill>
                        </a:rPr>
                        <a:t>…?)</a:t>
                      </a:r>
                      <a:endParaRPr lang="en-US" sz="2000" dirty="0">
                        <a:solidFill>
                          <a:srgbClr val="002060"/>
                        </a:solidFill>
                      </a:endParaRPr>
                    </a:p>
                  </a:txBody>
                  <a:tcPr anchor="ctr">
                    <a:lnT w="12700" cap="flat" cmpd="sng" algn="ctr">
                      <a:solidFill>
                        <a:srgbClr val="E46800"/>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c>
                  <a:txBody>
                    <a:bodyPr/>
                    <a:lstStyle/>
                    <a:p>
                      <a:pPr algn="ctr"/>
                      <a:r>
                        <a:rPr lang="en-US" sz="2000" dirty="0" err="1">
                          <a:solidFill>
                            <a:srgbClr val="002060"/>
                          </a:solidFill>
                        </a:rPr>
                        <a:t>Completa</a:t>
                      </a:r>
                      <a:r>
                        <a:rPr lang="en-US" sz="2000" dirty="0">
                          <a:solidFill>
                            <a:srgbClr val="002060"/>
                          </a:solidFill>
                        </a:rPr>
                        <a:t> la </a:t>
                      </a:r>
                      <a:r>
                        <a:rPr lang="en-US" sz="2000" dirty="0" err="1">
                          <a:solidFill>
                            <a:srgbClr val="002060"/>
                          </a:solidFill>
                        </a:rPr>
                        <a:t>frase</a:t>
                      </a:r>
                      <a:r>
                        <a:rPr lang="en-US" sz="2000" dirty="0">
                          <a:solidFill>
                            <a:srgbClr val="002060"/>
                          </a:solidFill>
                        </a:rPr>
                        <a:t> en </a:t>
                      </a:r>
                      <a:r>
                        <a:rPr lang="en-US" sz="2000" dirty="0" err="1">
                          <a:solidFill>
                            <a:srgbClr val="002060"/>
                          </a:solidFill>
                        </a:rPr>
                        <a:t>inglés</a:t>
                      </a:r>
                      <a:endParaRPr lang="en-US" sz="2000" dirty="0">
                        <a:solidFill>
                          <a:srgbClr val="002060"/>
                        </a:solidFill>
                      </a:endParaRPr>
                    </a:p>
                  </a:txBody>
                  <a:tcPr anchor="ctr">
                    <a:lnR w="12700" cap="flat" cmpd="sng" algn="ctr">
                      <a:solidFill>
                        <a:srgbClr val="E46800"/>
                      </a:solidFill>
                      <a:prstDash val="solid"/>
                      <a:round/>
                      <a:headEnd type="none" w="med" len="med"/>
                      <a:tailEnd type="none" w="med" len="med"/>
                    </a:lnR>
                    <a:lnT w="12700" cap="flat" cmpd="sng" algn="ctr">
                      <a:solidFill>
                        <a:srgbClr val="E46800"/>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10000"/>
                  </a:ext>
                </a:extLst>
              </a:tr>
              <a:tr h="597370">
                <a:tc>
                  <a:txBody>
                    <a:bodyPr/>
                    <a:lstStyle/>
                    <a:p>
                      <a:pPr algn="ctr"/>
                      <a:endParaRPr lang="en-US" dirty="0">
                        <a:solidFill>
                          <a:srgbClr val="002060"/>
                        </a:solidFill>
                      </a:endParaRPr>
                    </a:p>
                  </a:txBody>
                  <a:tcPr anchor="ctr">
                    <a:lnL w="12700" cap="flat" cmpd="sng" algn="ctr">
                      <a:solidFill>
                        <a:srgbClr val="E46800"/>
                      </a:solidFill>
                      <a:prstDash val="solid"/>
                      <a:round/>
                      <a:headEnd type="none" w="med" len="med"/>
                      <a:tailEnd type="none" w="med" len="med"/>
                    </a:lnL>
                    <a:lnR w="12700" cmpd="sng">
                      <a:noFill/>
                    </a:lnR>
                    <a:lnT w="12700" cap="flat" cmpd="sng" algn="ctr">
                      <a:solidFill>
                        <a:srgbClr val="ED7D3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dirty="0">
                        <a:solidFill>
                          <a:srgbClr val="002060"/>
                        </a:solidFill>
                      </a:endParaRPr>
                    </a:p>
                  </a:txBody>
                  <a:tcPr anchor="ctr">
                    <a:lnL w="12700" cmpd="sng">
                      <a:noFill/>
                    </a:lnL>
                    <a:lnR w="12700" cmpd="sng">
                      <a:noFill/>
                    </a:lnR>
                    <a:lnT w="12700" cap="flat" cmpd="sng" algn="ctr">
                      <a:solidFill>
                        <a:srgbClr val="ED7D3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dirty="0">
                        <a:solidFill>
                          <a:srgbClr val="002060"/>
                        </a:solidFill>
                      </a:endParaRPr>
                    </a:p>
                  </a:txBody>
                  <a:tcPr anchor="ctr">
                    <a:lnL w="12700" cmpd="sng">
                      <a:noFill/>
                    </a:lnL>
                    <a:lnR w="12700" cmpd="sng">
                      <a:noFill/>
                    </a:lnR>
                    <a:lnT w="12700" cap="flat" cmpd="sng" algn="ctr">
                      <a:solidFill>
                        <a:srgbClr val="ED7D3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dirty="0">
                        <a:solidFill>
                          <a:srgbClr val="002060"/>
                        </a:solidFill>
                      </a:endParaRPr>
                    </a:p>
                  </a:txBody>
                  <a:tcPr anchor="ctr">
                    <a:lnL w="12700" cmpd="sng">
                      <a:noFill/>
                    </a:lnL>
                    <a:lnR w="12700" cap="flat" cmpd="sng" algn="ctr">
                      <a:solidFill>
                        <a:srgbClr val="E46800"/>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1257">
                <a:tc>
                  <a:txBody>
                    <a:bodyPr/>
                    <a:lstStyle/>
                    <a:p>
                      <a:pPr algn="ctr"/>
                      <a:endParaRPr lang="en-US">
                        <a:solidFill>
                          <a:srgbClr val="002060"/>
                        </a:solidFill>
                      </a:endParaRPr>
                    </a:p>
                  </a:txBody>
                  <a:tcPr anchor="ctr">
                    <a:lnL w="12700" cap="flat" cmpd="sng" algn="ctr">
                      <a:solidFill>
                        <a:srgbClr val="E468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rgbClr val="002060"/>
                        </a:solidFill>
                      </a:endParaRPr>
                    </a:p>
                  </a:txBody>
                  <a:tcPr anchor="ctr">
                    <a:lnL w="12700" cmpd="sng">
                      <a:noFill/>
                    </a:lnL>
                    <a:lnR w="12700" cap="flat" cmpd="sng" algn="ctr">
                      <a:solidFill>
                        <a:srgbClr val="E468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97370">
                <a:tc>
                  <a:txBody>
                    <a:bodyPr/>
                    <a:lstStyle/>
                    <a:p>
                      <a:pPr algn="ctr"/>
                      <a:endParaRPr lang="en-US">
                        <a:solidFill>
                          <a:srgbClr val="002060"/>
                        </a:solidFill>
                      </a:endParaRPr>
                    </a:p>
                  </a:txBody>
                  <a:tcPr anchor="ctr">
                    <a:lnL w="12700" cap="flat" cmpd="sng" algn="ctr">
                      <a:solidFill>
                        <a:srgbClr val="E468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rgbClr val="002060"/>
                        </a:solidFill>
                      </a:endParaRPr>
                    </a:p>
                  </a:txBody>
                  <a:tcPr anchor="ctr">
                    <a:lnL w="12700" cmpd="sng">
                      <a:noFill/>
                    </a:lnL>
                    <a:lnR w="12700" cap="flat" cmpd="sng" algn="ctr">
                      <a:solidFill>
                        <a:srgbClr val="E468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7370">
                <a:tc>
                  <a:txBody>
                    <a:bodyPr/>
                    <a:lstStyle/>
                    <a:p>
                      <a:pPr algn="ctr"/>
                      <a:endParaRPr lang="en-US">
                        <a:solidFill>
                          <a:srgbClr val="002060"/>
                        </a:solidFill>
                      </a:endParaRPr>
                    </a:p>
                  </a:txBody>
                  <a:tcPr anchor="ctr">
                    <a:lnL w="12700" cap="flat" cmpd="sng" algn="ctr">
                      <a:solidFill>
                        <a:srgbClr val="E468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rgbClr val="002060"/>
                        </a:solidFill>
                      </a:endParaRPr>
                    </a:p>
                  </a:txBody>
                  <a:tcPr anchor="ctr">
                    <a:lnL w="12700" cmpd="sng">
                      <a:noFill/>
                    </a:lnL>
                    <a:lnR w="12700" cap="flat" cmpd="sng" algn="ctr">
                      <a:solidFill>
                        <a:srgbClr val="E468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97370">
                <a:tc>
                  <a:txBody>
                    <a:bodyPr/>
                    <a:lstStyle/>
                    <a:p>
                      <a:pPr algn="ctr"/>
                      <a:endParaRPr lang="en-US">
                        <a:solidFill>
                          <a:srgbClr val="002060"/>
                        </a:solidFill>
                      </a:endParaRPr>
                    </a:p>
                  </a:txBody>
                  <a:tcPr anchor="ctr">
                    <a:lnL w="12700" cap="flat" cmpd="sng" algn="ctr">
                      <a:solidFill>
                        <a:srgbClr val="E468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rgbClr val="002060"/>
                        </a:solidFill>
                      </a:endParaRPr>
                    </a:p>
                  </a:txBody>
                  <a:tcPr anchor="ctr">
                    <a:lnL w="12700" cmpd="sng">
                      <a:noFill/>
                    </a:lnL>
                    <a:lnR w="12700" cap="flat" cmpd="sng" algn="ctr">
                      <a:solidFill>
                        <a:srgbClr val="E468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97370">
                <a:tc>
                  <a:txBody>
                    <a:bodyPr/>
                    <a:lstStyle/>
                    <a:p>
                      <a:pPr algn="ctr"/>
                      <a:endParaRPr lang="en-US">
                        <a:solidFill>
                          <a:srgbClr val="002060"/>
                        </a:solidFill>
                      </a:endParaRPr>
                    </a:p>
                  </a:txBody>
                  <a:tcPr anchor="ctr">
                    <a:lnL w="12700" cap="flat" cmpd="sng" algn="ctr">
                      <a:solidFill>
                        <a:srgbClr val="E468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rgbClr val="002060"/>
                        </a:solidFill>
                      </a:endParaRPr>
                    </a:p>
                  </a:txBody>
                  <a:tcPr anchor="ctr">
                    <a:lnL w="12700" cmpd="sng">
                      <a:noFill/>
                    </a:lnL>
                    <a:lnR w="12700" cap="flat" cmpd="sng" algn="ctr">
                      <a:solidFill>
                        <a:srgbClr val="E468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97370">
                <a:tc>
                  <a:txBody>
                    <a:bodyPr/>
                    <a:lstStyle/>
                    <a:p>
                      <a:pPr algn="ctr"/>
                      <a:endParaRPr lang="en-US">
                        <a:solidFill>
                          <a:srgbClr val="002060"/>
                        </a:solidFill>
                      </a:endParaRPr>
                    </a:p>
                  </a:txBody>
                  <a:tcPr anchor="ctr">
                    <a:lnL w="12700" cap="flat" cmpd="sng" algn="ctr">
                      <a:solidFill>
                        <a:srgbClr val="E468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rgbClr val="002060"/>
                        </a:solidFill>
                      </a:endParaRPr>
                    </a:p>
                  </a:txBody>
                  <a:tcPr anchor="ctr">
                    <a:lnL w="12700" cmpd="sng">
                      <a:noFill/>
                    </a:lnL>
                    <a:lnR w="12700" cap="flat" cmpd="sng" algn="ctr">
                      <a:solidFill>
                        <a:srgbClr val="E468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29559">
                <a:tc>
                  <a:txBody>
                    <a:bodyPr/>
                    <a:lstStyle/>
                    <a:p>
                      <a:pPr algn="ctr"/>
                      <a:endParaRPr lang="en-US">
                        <a:solidFill>
                          <a:srgbClr val="002060"/>
                        </a:solidFill>
                      </a:endParaRPr>
                    </a:p>
                  </a:txBody>
                  <a:tcPr anchor="ctr">
                    <a:lnL w="12700" cap="flat" cmpd="sng" algn="ctr">
                      <a:solidFill>
                        <a:srgbClr val="E46800"/>
                      </a:solidFill>
                      <a:prstDash val="solid"/>
                      <a:round/>
                      <a:headEnd type="none" w="med" len="med"/>
                      <a:tailEnd type="none" w="med" len="med"/>
                    </a:lnL>
                    <a:lnR w="12700" cmpd="sng">
                      <a:noFill/>
                    </a:lnR>
                    <a:lnT w="12700" cmpd="sng">
                      <a:noFill/>
                    </a:lnT>
                    <a:lnB w="12700" cap="flat" cmpd="sng" algn="ctr">
                      <a:solidFill>
                        <a:srgbClr val="E468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rgbClr val="002060"/>
                        </a:solidFill>
                      </a:endParaRPr>
                    </a:p>
                  </a:txBody>
                  <a:tcPr anchor="ctr">
                    <a:lnL w="12700" cmpd="sng">
                      <a:noFill/>
                    </a:lnL>
                    <a:lnR w="12700" cmpd="sng">
                      <a:noFill/>
                    </a:lnR>
                    <a:lnT w="12700" cmpd="sng">
                      <a:noFill/>
                    </a:lnT>
                    <a:lnB w="12700" cap="flat" cmpd="sng" algn="ctr">
                      <a:solidFill>
                        <a:srgbClr val="E468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rgbClr val="002060"/>
                        </a:solidFill>
                      </a:endParaRPr>
                    </a:p>
                  </a:txBody>
                  <a:tcPr anchor="ctr">
                    <a:lnL w="12700" cmpd="sng">
                      <a:noFill/>
                    </a:lnL>
                    <a:lnR w="12700" cmpd="sng">
                      <a:noFill/>
                    </a:lnR>
                    <a:lnT w="12700" cmpd="sng">
                      <a:noFill/>
                    </a:lnT>
                    <a:lnB w="12700" cap="flat" cmpd="sng" algn="ctr">
                      <a:solidFill>
                        <a:srgbClr val="E468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002060"/>
                        </a:solidFill>
                      </a:endParaRPr>
                    </a:p>
                  </a:txBody>
                  <a:tcPr anchor="ctr">
                    <a:lnL w="12700" cmpd="sng">
                      <a:noFill/>
                    </a:lnL>
                    <a:lnR w="12700" cap="flat" cmpd="sng" algn="ctr">
                      <a:solidFill>
                        <a:srgbClr val="E46800"/>
                      </a:solidFill>
                      <a:prstDash val="solid"/>
                      <a:round/>
                      <a:headEnd type="none" w="med" len="med"/>
                      <a:tailEnd type="none" w="med" len="med"/>
                    </a:lnR>
                    <a:lnT w="12700" cmpd="sng">
                      <a:noFill/>
                    </a:lnT>
                    <a:lnB w="12700" cap="flat" cmpd="sng" algn="ctr">
                      <a:solidFill>
                        <a:srgbClr val="E468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8" name="Action Button: Custom 16">
            <a:hlinkClick r:id="" action="ppaction://noaction" highlightClick="1">
              <a:snd r:embed="rId3" name="%C2%BFEsta%CC%81 esperando para empezar la clase_.wav"/>
            </a:hlinkClick>
            <a:extLst>
              <a:ext uri="{FF2B5EF4-FFF2-40B4-BE49-F238E27FC236}">
                <a16:creationId xmlns:a16="http://schemas.microsoft.com/office/drawing/2014/main" id="{30030AF8-564D-734B-84B9-DB4C7A3A6A53}"/>
              </a:ext>
            </a:extLst>
          </p:cNvPr>
          <p:cNvSpPr/>
          <p:nvPr/>
        </p:nvSpPr>
        <p:spPr>
          <a:xfrm>
            <a:off x="284229" y="1626141"/>
            <a:ext cx="396000" cy="396000"/>
          </a:xfrm>
          <a:prstGeom prst="actionButtonBlank">
            <a:avLst/>
          </a:prstGeom>
          <a:solidFill>
            <a:srgbClr val="E46800"/>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4" name="%C2%BFEsta%CC%81 tocando el suelo con la mano_.wav"/>
            </a:hlinkClick>
            <a:extLst>
              <a:ext uri="{FF2B5EF4-FFF2-40B4-BE49-F238E27FC236}">
                <a16:creationId xmlns:a16="http://schemas.microsoft.com/office/drawing/2014/main" id="{30030AF8-564D-734B-84B9-DB4C7A3A6A53}"/>
              </a:ext>
            </a:extLst>
          </p:cNvPr>
          <p:cNvSpPr/>
          <p:nvPr/>
        </p:nvSpPr>
        <p:spPr>
          <a:xfrm>
            <a:off x="284229" y="2252675"/>
            <a:ext cx="396000" cy="396000"/>
          </a:xfrm>
          <a:prstGeom prst="actionButtonBlank">
            <a:avLst/>
          </a:prstGeom>
          <a:solidFill>
            <a:srgbClr val="E46800"/>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5" name="%C2%BFEsta%CC%81s saltando a la izquierda_.wav"/>
            </a:hlinkClick>
            <a:extLst>
              <a:ext uri="{FF2B5EF4-FFF2-40B4-BE49-F238E27FC236}">
                <a16:creationId xmlns:a16="http://schemas.microsoft.com/office/drawing/2014/main" id="{30030AF8-564D-734B-84B9-DB4C7A3A6A53}"/>
              </a:ext>
            </a:extLst>
          </p:cNvPr>
          <p:cNvSpPr/>
          <p:nvPr/>
        </p:nvSpPr>
        <p:spPr>
          <a:xfrm>
            <a:off x="284229" y="2862276"/>
            <a:ext cx="396000" cy="396000"/>
          </a:xfrm>
          <a:prstGeom prst="actionButtonBlank">
            <a:avLst/>
          </a:prstGeom>
          <a:solidFill>
            <a:srgbClr val="E46800"/>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6" name="%C2%BFEsta%CC%81 ayudando a muchas personas_.wav"/>
            </a:hlinkClick>
            <a:extLst>
              <a:ext uri="{FF2B5EF4-FFF2-40B4-BE49-F238E27FC236}">
                <a16:creationId xmlns:a16="http://schemas.microsoft.com/office/drawing/2014/main" id="{30030AF8-564D-734B-84B9-DB4C7A3A6A53}"/>
              </a:ext>
            </a:extLst>
          </p:cNvPr>
          <p:cNvSpPr/>
          <p:nvPr/>
        </p:nvSpPr>
        <p:spPr>
          <a:xfrm>
            <a:off x="284229" y="3447867"/>
            <a:ext cx="396000" cy="396000"/>
          </a:xfrm>
          <a:prstGeom prst="actionButtonBlank">
            <a:avLst/>
          </a:prstGeom>
          <a:solidFill>
            <a:srgbClr val="E46800"/>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7" name="%C2%BFEsta%CC%81s disfrutando la clase_.wav"/>
            </a:hlinkClick>
            <a:extLst>
              <a:ext uri="{FF2B5EF4-FFF2-40B4-BE49-F238E27FC236}">
                <a16:creationId xmlns:a16="http://schemas.microsoft.com/office/drawing/2014/main" id="{30030AF8-564D-734B-84B9-DB4C7A3A6A53}"/>
              </a:ext>
            </a:extLst>
          </p:cNvPr>
          <p:cNvSpPr/>
          <p:nvPr/>
        </p:nvSpPr>
        <p:spPr>
          <a:xfrm>
            <a:off x="284229" y="4051356"/>
            <a:ext cx="396000" cy="396000"/>
          </a:xfrm>
          <a:prstGeom prst="actionButtonBlank">
            <a:avLst/>
          </a:prstGeom>
          <a:solidFill>
            <a:srgbClr val="E46800"/>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8" name="%C2%BFEsta%CC%81 mostrando el pie a alguien_.wav"/>
            </a:hlinkClick>
            <a:extLst>
              <a:ext uri="{FF2B5EF4-FFF2-40B4-BE49-F238E27FC236}">
                <a16:creationId xmlns:a16="http://schemas.microsoft.com/office/drawing/2014/main" id="{30030AF8-564D-734B-84B9-DB4C7A3A6A53}"/>
              </a:ext>
            </a:extLst>
          </p:cNvPr>
          <p:cNvSpPr/>
          <p:nvPr/>
        </p:nvSpPr>
        <p:spPr>
          <a:xfrm>
            <a:off x="284229" y="4648161"/>
            <a:ext cx="396000" cy="396000"/>
          </a:xfrm>
          <a:prstGeom prst="actionButtonBlank">
            <a:avLst/>
          </a:prstGeom>
          <a:solidFill>
            <a:srgbClr val="E46800"/>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9" name="%C2%BFEsta%CC%81s bajando el brazo_.wav"/>
            </a:hlinkClick>
            <a:extLst>
              <a:ext uri="{FF2B5EF4-FFF2-40B4-BE49-F238E27FC236}">
                <a16:creationId xmlns:a16="http://schemas.microsoft.com/office/drawing/2014/main" id="{30030AF8-564D-734B-84B9-DB4C7A3A6A53}"/>
              </a:ext>
            </a:extLst>
          </p:cNvPr>
          <p:cNvSpPr/>
          <p:nvPr/>
        </p:nvSpPr>
        <p:spPr>
          <a:xfrm>
            <a:off x="284229" y="5244967"/>
            <a:ext cx="396000" cy="396000"/>
          </a:xfrm>
          <a:prstGeom prst="actionButtonBlank">
            <a:avLst/>
          </a:prstGeom>
          <a:solidFill>
            <a:srgbClr val="E46800"/>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Action Button: Custom 16">
            <a:hlinkClick r:id="" action="ppaction://noaction" highlightClick="1">
              <a:snd r:embed="rId10" name="%C2%BFEsta%CC%81s descansando ahora mismo_.wav"/>
            </a:hlinkClick>
            <a:extLst>
              <a:ext uri="{FF2B5EF4-FFF2-40B4-BE49-F238E27FC236}">
                <a16:creationId xmlns:a16="http://schemas.microsoft.com/office/drawing/2014/main" id="{30030AF8-564D-734B-84B9-DB4C7A3A6A53}"/>
              </a:ext>
            </a:extLst>
          </p:cNvPr>
          <p:cNvSpPr/>
          <p:nvPr/>
        </p:nvSpPr>
        <p:spPr>
          <a:xfrm>
            <a:off x="284229" y="5832668"/>
            <a:ext cx="396000" cy="396000"/>
          </a:xfrm>
          <a:prstGeom prst="actionButtonBlank">
            <a:avLst/>
          </a:prstGeom>
          <a:solidFill>
            <a:srgbClr val="E46800"/>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30662" y="1616652"/>
            <a:ext cx="396000" cy="479581"/>
          </a:xfrm>
          <a:prstGeom prst="rect">
            <a:avLst/>
          </a:prstGeom>
        </p:spPr>
      </p:pic>
      <p:pic>
        <p:nvPicPr>
          <p:cNvPr id="18" name="Picture 17"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30662" y="2264258"/>
            <a:ext cx="396000" cy="479581"/>
          </a:xfrm>
          <a:prstGeom prst="rect">
            <a:avLst/>
          </a:prstGeom>
        </p:spPr>
      </p:pic>
      <p:pic>
        <p:nvPicPr>
          <p:cNvPr id="19" name="Picture 18"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39658" y="2820485"/>
            <a:ext cx="396000" cy="479581"/>
          </a:xfrm>
          <a:prstGeom prst="rect">
            <a:avLst/>
          </a:prstGeom>
        </p:spPr>
      </p:pic>
      <p:pic>
        <p:nvPicPr>
          <p:cNvPr id="20" name="Picture 19"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25462" y="3400933"/>
            <a:ext cx="396000" cy="479581"/>
          </a:xfrm>
          <a:prstGeom prst="rect">
            <a:avLst/>
          </a:prstGeom>
        </p:spPr>
      </p:pic>
      <p:pic>
        <p:nvPicPr>
          <p:cNvPr id="21" name="Picture 20"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39658" y="3955357"/>
            <a:ext cx="396000" cy="479581"/>
          </a:xfrm>
          <a:prstGeom prst="rect">
            <a:avLst/>
          </a:prstGeom>
        </p:spPr>
      </p:pic>
      <p:pic>
        <p:nvPicPr>
          <p:cNvPr id="22" name="Picture 21"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25462" y="4537608"/>
            <a:ext cx="396000" cy="479581"/>
          </a:xfrm>
          <a:prstGeom prst="rect">
            <a:avLst/>
          </a:prstGeom>
        </p:spPr>
      </p:pic>
      <p:pic>
        <p:nvPicPr>
          <p:cNvPr id="23" name="Picture 22"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39658" y="5203176"/>
            <a:ext cx="396000" cy="479581"/>
          </a:xfrm>
          <a:prstGeom prst="rect">
            <a:avLst/>
          </a:prstGeom>
        </p:spPr>
      </p:pic>
      <p:pic>
        <p:nvPicPr>
          <p:cNvPr id="24" name="Picture 23"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48700" y="5749087"/>
            <a:ext cx="396000" cy="479581"/>
          </a:xfrm>
          <a:prstGeom prst="rect">
            <a:avLst/>
          </a:prstGeom>
        </p:spPr>
      </p:pic>
      <p:sp>
        <p:nvSpPr>
          <p:cNvPr id="6" name="TextBox 5"/>
          <p:cNvSpPr txBox="1"/>
          <p:nvPr/>
        </p:nvSpPr>
        <p:spPr>
          <a:xfrm>
            <a:off x="4588934" y="1666464"/>
            <a:ext cx="5283200" cy="400110"/>
          </a:xfrm>
          <a:prstGeom prst="rect">
            <a:avLst/>
          </a:prstGeom>
          <a:noFill/>
        </p:spPr>
        <p:txBody>
          <a:bodyPr wrap="square" rtlCol="0">
            <a:spAutoFit/>
          </a:bodyPr>
          <a:lstStyle/>
          <a:p>
            <a:r>
              <a:rPr lang="en-US" sz="2000" dirty="0">
                <a:solidFill>
                  <a:srgbClr val="002060"/>
                </a:solidFill>
              </a:rPr>
              <a:t>waiting to start the class?</a:t>
            </a:r>
          </a:p>
        </p:txBody>
      </p:sp>
      <p:sp>
        <p:nvSpPr>
          <p:cNvPr id="26" name="TextBox 25"/>
          <p:cNvSpPr txBox="1"/>
          <p:nvPr/>
        </p:nvSpPr>
        <p:spPr>
          <a:xfrm>
            <a:off x="4589303" y="2248565"/>
            <a:ext cx="4927600" cy="400110"/>
          </a:xfrm>
          <a:prstGeom prst="rect">
            <a:avLst/>
          </a:prstGeom>
          <a:noFill/>
        </p:spPr>
        <p:txBody>
          <a:bodyPr wrap="square" rtlCol="0">
            <a:spAutoFit/>
          </a:bodyPr>
          <a:lstStyle/>
          <a:p>
            <a:r>
              <a:rPr lang="en-US" sz="2000">
                <a:solidFill>
                  <a:srgbClr val="002060"/>
                </a:solidFill>
              </a:rPr>
              <a:t>touching the floor with his hand?</a:t>
            </a:r>
            <a:endParaRPr lang="en-US" sz="2000" dirty="0">
              <a:solidFill>
                <a:srgbClr val="002060"/>
              </a:solidFill>
            </a:endParaRPr>
          </a:p>
        </p:txBody>
      </p:sp>
      <p:sp>
        <p:nvSpPr>
          <p:cNvPr id="27" name="TextBox 26"/>
          <p:cNvSpPr txBox="1"/>
          <p:nvPr/>
        </p:nvSpPr>
        <p:spPr>
          <a:xfrm>
            <a:off x="4606533" y="2844801"/>
            <a:ext cx="4724400" cy="400110"/>
          </a:xfrm>
          <a:prstGeom prst="rect">
            <a:avLst/>
          </a:prstGeom>
          <a:noFill/>
        </p:spPr>
        <p:txBody>
          <a:bodyPr wrap="square" rtlCol="0">
            <a:spAutoFit/>
          </a:bodyPr>
          <a:lstStyle/>
          <a:p>
            <a:r>
              <a:rPr lang="en-US" sz="2000" dirty="0">
                <a:solidFill>
                  <a:srgbClr val="002060"/>
                </a:solidFill>
              </a:rPr>
              <a:t>jumping to the left?</a:t>
            </a:r>
          </a:p>
        </p:txBody>
      </p:sp>
      <p:sp>
        <p:nvSpPr>
          <p:cNvPr id="28" name="TextBox 27"/>
          <p:cNvSpPr txBox="1"/>
          <p:nvPr/>
        </p:nvSpPr>
        <p:spPr>
          <a:xfrm>
            <a:off x="4606533" y="3456959"/>
            <a:ext cx="4165600" cy="406400"/>
          </a:xfrm>
          <a:prstGeom prst="rect">
            <a:avLst/>
          </a:prstGeom>
          <a:noFill/>
        </p:spPr>
        <p:txBody>
          <a:bodyPr wrap="square" rtlCol="0">
            <a:spAutoFit/>
          </a:bodyPr>
          <a:lstStyle/>
          <a:p>
            <a:r>
              <a:rPr lang="en-US" sz="2000" dirty="0">
                <a:solidFill>
                  <a:srgbClr val="002060"/>
                </a:solidFill>
              </a:rPr>
              <a:t>helping many people?</a:t>
            </a:r>
          </a:p>
        </p:txBody>
      </p:sp>
      <p:sp>
        <p:nvSpPr>
          <p:cNvPr id="30" name="TextBox 29"/>
          <p:cNvSpPr txBox="1"/>
          <p:nvPr/>
        </p:nvSpPr>
        <p:spPr>
          <a:xfrm>
            <a:off x="4606533" y="4034828"/>
            <a:ext cx="4504267" cy="400110"/>
          </a:xfrm>
          <a:prstGeom prst="rect">
            <a:avLst/>
          </a:prstGeom>
          <a:noFill/>
        </p:spPr>
        <p:txBody>
          <a:bodyPr wrap="square" rtlCol="0">
            <a:spAutoFit/>
          </a:bodyPr>
          <a:lstStyle/>
          <a:p>
            <a:r>
              <a:rPr lang="en-US" sz="2000" dirty="0">
                <a:solidFill>
                  <a:srgbClr val="002060"/>
                </a:solidFill>
              </a:rPr>
              <a:t>enjoying the class?</a:t>
            </a:r>
          </a:p>
        </p:txBody>
      </p:sp>
      <p:sp>
        <p:nvSpPr>
          <p:cNvPr id="32" name="TextBox 31"/>
          <p:cNvSpPr txBox="1"/>
          <p:nvPr/>
        </p:nvSpPr>
        <p:spPr>
          <a:xfrm>
            <a:off x="4606533" y="4630723"/>
            <a:ext cx="6090496" cy="400110"/>
          </a:xfrm>
          <a:prstGeom prst="rect">
            <a:avLst/>
          </a:prstGeom>
          <a:noFill/>
        </p:spPr>
        <p:txBody>
          <a:bodyPr wrap="square" rtlCol="0">
            <a:spAutoFit/>
          </a:bodyPr>
          <a:lstStyle/>
          <a:p>
            <a:r>
              <a:rPr lang="en-US" sz="2000">
                <a:solidFill>
                  <a:srgbClr val="002060"/>
                </a:solidFill>
              </a:rPr>
              <a:t>showing his foot to someone?</a:t>
            </a:r>
            <a:endParaRPr lang="en-US" sz="2000" dirty="0">
              <a:solidFill>
                <a:srgbClr val="002060"/>
              </a:solidFill>
            </a:endParaRPr>
          </a:p>
        </p:txBody>
      </p:sp>
      <p:sp>
        <p:nvSpPr>
          <p:cNvPr id="33" name="TextBox 32"/>
          <p:cNvSpPr txBox="1"/>
          <p:nvPr/>
        </p:nvSpPr>
        <p:spPr>
          <a:xfrm>
            <a:off x="4606533" y="5244967"/>
            <a:ext cx="4588933" cy="400110"/>
          </a:xfrm>
          <a:prstGeom prst="rect">
            <a:avLst/>
          </a:prstGeom>
          <a:noFill/>
        </p:spPr>
        <p:txBody>
          <a:bodyPr wrap="square" rtlCol="0">
            <a:spAutoFit/>
          </a:bodyPr>
          <a:lstStyle/>
          <a:p>
            <a:r>
              <a:rPr lang="en-US" sz="2000">
                <a:solidFill>
                  <a:srgbClr val="002060"/>
                </a:solidFill>
              </a:rPr>
              <a:t>lowering your </a:t>
            </a:r>
            <a:r>
              <a:rPr lang="en-US" sz="2000" dirty="0">
                <a:solidFill>
                  <a:srgbClr val="002060"/>
                </a:solidFill>
              </a:rPr>
              <a:t>arm?</a:t>
            </a:r>
          </a:p>
        </p:txBody>
      </p:sp>
      <p:sp>
        <p:nvSpPr>
          <p:cNvPr id="34" name="TextBox 33"/>
          <p:cNvSpPr txBox="1"/>
          <p:nvPr/>
        </p:nvSpPr>
        <p:spPr>
          <a:xfrm>
            <a:off x="4606533" y="5818924"/>
            <a:ext cx="4555066" cy="400110"/>
          </a:xfrm>
          <a:prstGeom prst="rect">
            <a:avLst/>
          </a:prstGeom>
          <a:noFill/>
        </p:spPr>
        <p:txBody>
          <a:bodyPr wrap="square" rtlCol="0">
            <a:spAutoFit/>
          </a:bodyPr>
          <a:lstStyle/>
          <a:p>
            <a:r>
              <a:rPr lang="en-US" sz="2000" dirty="0">
                <a:solidFill>
                  <a:srgbClr val="002060"/>
                </a:solidFill>
              </a:rPr>
              <a:t>relaxing right now?</a:t>
            </a:r>
          </a:p>
        </p:txBody>
      </p:sp>
      <p:pic>
        <p:nvPicPr>
          <p:cNvPr id="35" name="Picture 34" descr="exercise.jpeg"/>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53694" y="4132274"/>
            <a:ext cx="1430452" cy="1898356"/>
          </a:xfrm>
          <a:prstGeom prst="rect">
            <a:avLst/>
          </a:prstGeom>
        </p:spPr>
      </p:pic>
      <p:pic>
        <p:nvPicPr>
          <p:cNvPr id="36" name="Picture 35" descr="exercise 2.png"/>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98405" y="1143000"/>
            <a:ext cx="2048934" cy="2286000"/>
          </a:xfrm>
          <a:prstGeom prst="rect">
            <a:avLst/>
          </a:prstGeom>
        </p:spPr>
      </p:pic>
    </p:spTree>
    <p:extLst>
      <p:ext uri="{BB962C8B-B14F-4D97-AF65-F5344CB8AC3E}">
        <p14:creationId xmlns:p14="http://schemas.microsoft.com/office/powerpoint/2010/main" val="137960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P spid="27" grpId="0"/>
      <p:bldP spid="28" grpId="0"/>
      <p:bldP spid="30" grpId="0"/>
      <p:bldP spid="32"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548546451"/>
              </p:ext>
            </p:extLst>
          </p:nvPr>
        </p:nvGraphicFramePr>
        <p:xfrm>
          <a:off x="3378371" y="1068383"/>
          <a:ext cx="6705056" cy="4966722"/>
        </p:xfrm>
        <a:graphic>
          <a:graphicData uri="http://schemas.openxmlformats.org/drawingml/2006/table">
            <a:tbl>
              <a:tblPr firstRow="1" bandRow="1">
                <a:tableStyleId>{5DA37D80-6434-44D0-A028-1B22A696006F}</a:tableStyleId>
              </a:tblPr>
              <a:tblGrid>
                <a:gridCol w="6705056">
                  <a:extLst>
                    <a:ext uri="{9D8B030D-6E8A-4147-A177-3AD203B41FA5}">
                      <a16:colId xmlns:a16="http://schemas.microsoft.com/office/drawing/2014/main" val="20001"/>
                    </a:ext>
                  </a:extLst>
                </a:gridCol>
              </a:tblGrid>
              <a:tr h="868753">
                <a:tc>
                  <a:txBody>
                    <a:bodyPr/>
                    <a:lstStyle/>
                    <a:p>
                      <a:pPr algn="ctr"/>
                      <a:r>
                        <a:rPr lang="en-US" sz="2000">
                          <a:solidFill>
                            <a:srgbClr val="002060"/>
                          </a:solidFill>
                        </a:rPr>
                        <a:t>las </a:t>
                      </a:r>
                      <a:r>
                        <a:rPr lang="en-US" sz="2000" err="1">
                          <a:solidFill>
                            <a:srgbClr val="002060"/>
                          </a:solidFill>
                        </a:rPr>
                        <a:t>respuestas</a:t>
                      </a:r>
                      <a:r>
                        <a:rPr lang="en-US" sz="2000">
                          <a:solidFill>
                            <a:srgbClr val="002060"/>
                          </a:solidFill>
                        </a:rPr>
                        <a:t> de Ana</a:t>
                      </a:r>
                      <a:endParaRPr lang="en-US" sz="2000" dirty="0">
                        <a:solidFill>
                          <a:srgbClr val="002060"/>
                        </a:solidFill>
                      </a:endParaRPr>
                    </a:p>
                  </a:txBody>
                  <a:tcPr anchor="ctr">
                    <a:lnB w="1270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10000"/>
                  </a:ext>
                </a:extLst>
              </a:tr>
              <a:tr h="870933">
                <a:tc>
                  <a:txBody>
                    <a:bodyPr/>
                    <a:lstStyle/>
                    <a:p>
                      <a:r>
                        <a:rPr lang="en-US" sz="2000" b="1" dirty="0">
                          <a:solidFill>
                            <a:srgbClr val="002060"/>
                          </a:solidFill>
                        </a:rPr>
                        <a:t>A) </a:t>
                      </a:r>
                      <a:r>
                        <a:rPr lang="en-US" sz="2000" dirty="0">
                          <a:solidFill>
                            <a:srgbClr val="002060"/>
                          </a:solidFill>
                        </a:rPr>
                        <a:t>No, </a:t>
                      </a:r>
                      <a:r>
                        <a:rPr lang="en-US" sz="2000" dirty="0" err="1">
                          <a:solidFill>
                            <a:srgbClr val="002060"/>
                          </a:solidFill>
                        </a:rPr>
                        <a:t>estoy</a:t>
                      </a:r>
                      <a:r>
                        <a:rPr lang="en-US" sz="2000" baseline="0" dirty="0">
                          <a:solidFill>
                            <a:srgbClr val="002060"/>
                          </a:solidFill>
                        </a:rPr>
                        <a:t> </a:t>
                      </a:r>
                      <a:r>
                        <a:rPr lang="en-US" sz="2000" baseline="0" dirty="0" err="1">
                          <a:solidFill>
                            <a:srgbClr val="002060"/>
                          </a:solidFill>
                        </a:rPr>
                        <a:t>levantando</a:t>
                      </a:r>
                      <a:r>
                        <a:rPr lang="en-US" sz="2000" baseline="0" dirty="0">
                          <a:solidFill>
                            <a:srgbClr val="002060"/>
                          </a:solidFill>
                        </a:rPr>
                        <a:t> el pie.</a:t>
                      </a:r>
                      <a:endParaRPr lang="en-US" sz="2000" dirty="0">
                        <a:solidFill>
                          <a:srgbClr val="002060"/>
                        </a:solidFill>
                      </a:endParaRPr>
                    </a:p>
                  </a:txBody>
                  <a:tcPr anchor="ctr">
                    <a:lnL w="12700" cmpd="sng">
                      <a:noFill/>
                    </a:lnL>
                    <a:lnR w="12700" cmpd="sng">
                      <a:noFill/>
                    </a:lnR>
                    <a:lnT w="12700" cap="flat" cmpd="sng" algn="ctr">
                      <a:solidFill>
                        <a:srgbClr val="ED7D3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98722">
                <a:tc>
                  <a:txBody>
                    <a:bodyPr/>
                    <a:lstStyle/>
                    <a:p>
                      <a:r>
                        <a:rPr lang="en-US" sz="2000" b="1" dirty="0">
                          <a:solidFill>
                            <a:srgbClr val="002060"/>
                          </a:solidFill>
                        </a:rPr>
                        <a:t>B)</a:t>
                      </a:r>
                      <a:r>
                        <a:rPr lang="en-US" sz="2000" b="1" baseline="0" dirty="0">
                          <a:solidFill>
                            <a:srgbClr val="002060"/>
                          </a:solidFill>
                        </a:rPr>
                        <a:t> </a:t>
                      </a:r>
                      <a:r>
                        <a:rPr lang="en-US" sz="2000" baseline="0" dirty="0" err="1">
                          <a:solidFill>
                            <a:srgbClr val="002060"/>
                          </a:solidFill>
                        </a:rPr>
                        <a:t>Sí</a:t>
                      </a:r>
                      <a:r>
                        <a:rPr lang="en-US" sz="2000" baseline="0">
                          <a:solidFill>
                            <a:srgbClr val="002060"/>
                          </a:solidFill>
                        </a:rPr>
                        <a:t>, estoy </a:t>
                      </a:r>
                      <a:r>
                        <a:rPr lang="en-US" sz="2000" baseline="0" dirty="0" err="1">
                          <a:solidFill>
                            <a:srgbClr val="002060"/>
                          </a:solidFill>
                        </a:rPr>
                        <a:t>cansada</a:t>
                      </a:r>
                      <a:r>
                        <a:rPr lang="en-US" sz="2000" baseline="0" dirty="0">
                          <a:solidFill>
                            <a:srgbClr val="002060"/>
                          </a:solidFill>
                        </a:rPr>
                        <a:t>. ¡No </a:t>
                      </a:r>
                      <a:r>
                        <a:rPr lang="en-US" sz="2000" baseline="0" dirty="0" err="1">
                          <a:solidFill>
                            <a:srgbClr val="002060"/>
                          </a:solidFill>
                        </a:rPr>
                        <a:t>puedo</a:t>
                      </a:r>
                      <a:r>
                        <a:rPr lang="en-US" sz="2000" baseline="0" dirty="0">
                          <a:solidFill>
                            <a:srgbClr val="002060"/>
                          </a:solidFill>
                        </a:rPr>
                        <a:t> </a:t>
                      </a:r>
                      <a:r>
                        <a:rPr lang="en-US" sz="2000" baseline="0" dirty="0" err="1">
                          <a:solidFill>
                            <a:srgbClr val="002060"/>
                          </a:solidFill>
                        </a:rPr>
                        <a:t>hacer</a:t>
                      </a:r>
                      <a:r>
                        <a:rPr lang="en-US" sz="2000" baseline="0" dirty="0">
                          <a:solidFill>
                            <a:srgbClr val="002060"/>
                          </a:solidFill>
                        </a:rPr>
                        <a:t> </a:t>
                      </a:r>
                      <a:r>
                        <a:rPr lang="en-US" sz="2000" baseline="0" dirty="0" err="1">
                          <a:solidFill>
                            <a:srgbClr val="002060"/>
                          </a:solidFill>
                        </a:rPr>
                        <a:t>más</a:t>
                      </a:r>
                      <a:r>
                        <a:rPr lang="en-US" sz="2000" baseline="0" dirty="0">
                          <a:solidFill>
                            <a:srgbClr val="002060"/>
                          </a:solidFill>
                        </a:rPr>
                        <a:t>!</a:t>
                      </a:r>
                      <a:endParaRPr lang="en-US" sz="2000"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08692">
                <a:tc>
                  <a:txBody>
                    <a:bodyPr/>
                    <a:lstStyle/>
                    <a:p>
                      <a:r>
                        <a:rPr lang="en-US" sz="2000" b="1" dirty="0">
                          <a:solidFill>
                            <a:srgbClr val="002060"/>
                          </a:solidFill>
                        </a:rPr>
                        <a:t>C</a:t>
                      </a:r>
                      <a:r>
                        <a:rPr lang="en-US" sz="2000" b="1">
                          <a:solidFill>
                            <a:srgbClr val="002060"/>
                          </a:solidFill>
                        </a:rPr>
                        <a:t>) </a:t>
                      </a:r>
                      <a:r>
                        <a:rPr lang="en-US" sz="2000">
                          <a:solidFill>
                            <a:srgbClr val="002060"/>
                          </a:solidFill>
                        </a:rPr>
                        <a:t>Sí, hay veinte participantes en la clase.</a:t>
                      </a:r>
                      <a:endParaRPr lang="en-US" sz="2000"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0869">
                <a:tc>
                  <a:txBody>
                    <a:bodyPr/>
                    <a:lstStyle/>
                    <a:p>
                      <a:r>
                        <a:rPr lang="en-US" sz="2000" b="1">
                          <a:solidFill>
                            <a:srgbClr val="002060"/>
                          </a:solidFill>
                        </a:rPr>
                        <a:t>D) </a:t>
                      </a:r>
                      <a:r>
                        <a:rPr lang="en-US" sz="2000">
                          <a:solidFill>
                            <a:srgbClr val="002060"/>
                          </a:solidFill>
                        </a:rPr>
                        <a:t>Sí, porque alguien llega tarde.</a:t>
                      </a:r>
                      <a:endParaRPr lang="en-US" sz="2000" dirty="0">
                        <a:solidFill>
                          <a:srgbClr val="00206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868753">
                <a:tc>
                  <a:txBody>
                    <a:bodyPr/>
                    <a:lstStyle/>
                    <a:p>
                      <a:r>
                        <a:rPr lang="en-US" sz="2000" b="1" dirty="0">
                          <a:solidFill>
                            <a:srgbClr val="002060"/>
                          </a:solidFill>
                        </a:rPr>
                        <a:t>E) </a:t>
                      </a:r>
                      <a:r>
                        <a:rPr lang="en-US" sz="2000" dirty="0">
                          <a:solidFill>
                            <a:srgbClr val="002060"/>
                          </a:solidFill>
                        </a:rPr>
                        <a:t>No, a la </a:t>
                      </a:r>
                      <a:r>
                        <a:rPr lang="en-US" sz="2000" dirty="0" err="1">
                          <a:solidFill>
                            <a:srgbClr val="002060"/>
                          </a:solidFill>
                        </a:rPr>
                        <a:t>derecha</a:t>
                      </a:r>
                      <a:r>
                        <a:rPr lang="en-US" sz="2000" dirty="0">
                          <a:solidFill>
                            <a:srgbClr val="002060"/>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2" name="Title 1"/>
          <p:cNvSpPr>
            <a:spLocks noGrp="1"/>
          </p:cNvSpPr>
          <p:nvPr>
            <p:ph type="title"/>
          </p:nvPr>
        </p:nvSpPr>
        <p:spPr>
          <a:xfrm>
            <a:off x="169335" y="250654"/>
            <a:ext cx="9516533" cy="626533"/>
          </a:xfrm>
        </p:spPr>
        <p:txBody>
          <a:bodyPr>
            <a:normAutofit fontScale="90000"/>
          </a:bodyPr>
          <a:lstStyle/>
          <a:p>
            <a:r>
              <a:rPr lang="en-GB" sz="2400" b="1" dirty="0" err="1">
                <a:solidFill>
                  <a:srgbClr val="002060"/>
                </a:solidFill>
              </a:rPr>
              <a:t>Escucha</a:t>
            </a:r>
            <a:r>
              <a:rPr lang="en-GB" sz="2400" b="1" dirty="0">
                <a:solidFill>
                  <a:srgbClr val="002060"/>
                </a:solidFill>
              </a:rPr>
              <a:t> las </a:t>
            </a:r>
            <a:r>
              <a:rPr lang="en-GB" sz="2400" b="1" dirty="0" err="1">
                <a:solidFill>
                  <a:srgbClr val="002060"/>
                </a:solidFill>
              </a:rPr>
              <a:t>preguntas</a:t>
            </a:r>
            <a:r>
              <a:rPr lang="en-GB" sz="2400" b="1" dirty="0">
                <a:solidFill>
                  <a:srgbClr val="002060"/>
                </a:solidFill>
              </a:rPr>
              <a:t> </a:t>
            </a:r>
            <a:r>
              <a:rPr lang="en-GB" sz="2400" b="1">
                <a:solidFill>
                  <a:srgbClr val="002060"/>
                </a:solidFill>
              </a:rPr>
              <a:t>de Lucía </a:t>
            </a:r>
            <a:r>
              <a:rPr lang="en-GB" sz="2400" b="1" dirty="0">
                <a:solidFill>
                  <a:srgbClr val="002060"/>
                </a:solidFill>
              </a:rPr>
              <a:t>a </a:t>
            </a:r>
            <a:r>
              <a:rPr lang="en-GB" sz="2400" b="1" dirty="0" err="1">
                <a:solidFill>
                  <a:srgbClr val="002060"/>
                </a:solidFill>
              </a:rPr>
              <a:t>su</a:t>
            </a:r>
            <a:r>
              <a:rPr lang="en-GB" sz="2400" b="1" dirty="0">
                <a:solidFill>
                  <a:srgbClr val="002060"/>
                </a:solidFill>
              </a:rPr>
              <a:t> </a:t>
            </a:r>
            <a:r>
              <a:rPr lang="en-GB" sz="2400" b="1" dirty="0" err="1">
                <a:solidFill>
                  <a:srgbClr val="002060"/>
                </a:solidFill>
              </a:rPr>
              <a:t>madre</a:t>
            </a:r>
            <a:r>
              <a:rPr lang="en-GB" sz="2400" b="1" dirty="0">
                <a:solidFill>
                  <a:srgbClr val="002060"/>
                </a:solidFill>
              </a:rPr>
              <a:t> </a:t>
            </a:r>
            <a:r>
              <a:rPr lang="en-GB" sz="2400" b="1" dirty="0" err="1">
                <a:solidFill>
                  <a:srgbClr val="002060"/>
                </a:solidFill>
              </a:rPr>
              <a:t>otra</a:t>
            </a:r>
            <a:r>
              <a:rPr lang="en-GB" sz="2400" b="1" dirty="0">
                <a:solidFill>
                  <a:srgbClr val="002060"/>
                </a:solidFill>
              </a:rPr>
              <a:t> </a:t>
            </a:r>
            <a:r>
              <a:rPr lang="en-GB" sz="2400" b="1" dirty="0" err="1">
                <a:solidFill>
                  <a:srgbClr val="002060"/>
                </a:solidFill>
              </a:rPr>
              <a:t>vez</a:t>
            </a:r>
            <a:r>
              <a:rPr lang="en-GB" sz="2400" b="1">
                <a:solidFill>
                  <a:srgbClr val="002060"/>
                </a:solidFill>
              </a:rPr>
              <a:t>. </a:t>
            </a:r>
            <a:br>
              <a:rPr lang="en-GB" sz="2400" b="1">
                <a:solidFill>
                  <a:srgbClr val="002060"/>
                </a:solidFill>
              </a:rPr>
            </a:br>
            <a:r>
              <a:rPr lang="en-GB" sz="2400" b="1">
                <a:solidFill>
                  <a:srgbClr val="002060"/>
                </a:solidFill>
              </a:rPr>
              <a:t>¿</a:t>
            </a:r>
            <a:r>
              <a:rPr lang="en-GB" sz="2400" b="1" dirty="0" err="1">
                <a:solidFill>
                  <a:srgbClr val="002060"/>
                </a:solidFill>
              </a:rPr>
              <a:t>Cuál</a:t>
            </a:r>
            <a:r>
              <a:rPr lang="en-GB" sz="2400" b="1" dirty="0">
                <a:solidFill>
                  <a:srgbClr val="002060"/>
                </a:solidFill>
              </a:rPr>
              <a:t> </a:t>
            </a:r>
            <a:r>
              <a:rPr lang="en-GB" sz="2400" b="1" dirty="0" err="1">
                <a:solidFill>
                  <a:srgbClr val="002060"/>
                </a:solidFill>
              </a:rPr>
              <a:t>es</a:t>
            </a:r>
            <a:r>
              <a:rPr lang="en-GB" sz="2400" b="1" dirty="0">
                <a:solidFill>
                  <a:srgbClr val="002060"/>
                </a:solidFill>
              </a:rPr>
              <a:t> la </a:t>
            </a:r>
            <a:r>
              <a:rPr lang="en-GB" sz="2400" b="1" dirty="0" err="1">
                <a:solidFill>
                  <a:srgbClr val="002060"/>
                </a:solidFill>
              </a:rPr>
              <a:t>respuesta</a:t>
            </a:r>
            <a:r>
              <a:rPr lang="en-GB" sz="2400" b="1" dirty="0">
                <a:solidFill>
                  <a:srgbClr val="002060"/>
                </a:solidFill>
              </a:rPr>
              <a:t> </a:t>
            </a:r>
            <a:r>
              <a:rPr lang="en-GB" sz="2400" b="1" dirty="0" err="1">
                <a:solidFill>
                  <a:srgbClr val="002060"/>
                </a:solidFill>
              </a:rPr>
              <a:t>correcta</a:t>
            </a:r>
            <a:r>
              <a:rPr lang="en-GB" sz="2400" b="1" dirty="0">
                <a:solidFill>
                  <a:srgbClr val="002060"/>
                </a:solidFill>
              </a:rPr>
              <a:t> de Ana </a:t>
            </a:r>
            <a:r>
              <a:rPr lang="en-GB" sz="2400" b="1" dirty="0" err="1">
                <a:solidFill>
                  <a:srgbClr val="002060"/>
                </a:solidFill>
              </a:rPr>
              <a:t>para</a:t>
            </a:r>
            <a:r>
              <a:rPr lang="en-GB" sz="2400" b="1" dirty="0">
                <a:solidFill>
                  <a:srgbClr val="002060"/>
                </a:solidFill>
              </a:rPr>
              <a:t> </a:t>
            </a:r>
            <a:r>
              <a:rPr lang="en-GB" sz="2400" b="1" dirty="0" err="1">
                <a:solidFill>
                  <a:srgbClr val="002060"/>
                </a:solidFill>
              </a:rPr>
              <a:t>cada</a:t>
            </a:r>
            <a:r>
              <a:rPr lang="en-GB" sz="2400" b="1" dirty="0">
                <a:solidFill>
                  <a:srgbClr val="002060"/>
                </a:solidFill>
              </a:rPr>
              <a:t> </a:t>
            </a:r>
            <a:r>
              <a:rPr lang="en-GB" sz="2400" b="1" dirty="0" err="1">
                <a:solidFill>
                  <a:srgbClr val="002060"/>
                </a:solidFill>
              </a:rPr>
              <a:t>pregunta</a:t>
            </a:r>
            <a:r>
              <a:rPr lang="en-GB" sz="24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685868" y="186268"/>
            <a:ext cx="2242276" cy="47281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 / leer</a:t>
            </a:r>
          </a:p>
        </p:txBody>
      </p:sp>
      <p:sp>
        <p:nvSpPr>
          <p:cNvPr id="10" name="Action Button: Custom 16">
            <a:hlinkClick r:id="" action="ppaction://noaction" highlightClick="1">
              <a:snd r:embed="rId3" name="%C2%BFEsta%CC%81s saltando a la izquierda_.wav"/>
            </a:hlinkClick>
            <a:extLst>
              <a:ext uri="{FF2B5EF4-FFF2-40B4-BE49-F238E27FC236}">
                <a16:creationId xmlns:a16="http://schemas.microsoft.com/office/drawing/2014/main" id="{30030AF8-564D-734B-84B9-DB4C7A3A6A53}"/>
              </a:ext>
            </a:extLst>
          </p:cNvPr>
          <p:cNvSpPr/>
          <p:nvPr/>
        </p:nvSpPr>
        <p:spPr>
          <a:xfrm>
            <a:off x="1316332" y="2143761"/>
            <a:ext cx="396000" cy="396000"/>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4" name="%C2%BFEsta%CC%81 ayudando a muchas personas_.wav"/>
            </a:hlinkClick>
            <a:extLst>
              <a:ext uri="{FF2B5EF4-FFF2-40B4-BE49-F238E27FC236}">
                <a16:creationId xmlns:a16="http://schemas.microsoft.com/office/drawing/2014/main" id="{30030AF8-564D-734B-84B9-DB4C7A3A6A53}"/>
              </a:ext>
            </a:extLst>
          </p:cNvPr>
          <p:cNvSpPr/>
          <p:nvPr/>
        </p:nvSpPr>
        <p:spPr>
          <a:xfrm>
            <a:off x="1336311" y="2990085"/>
            <a:ext cx="396000" cy="396000"/>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5" name="%C2%BFEsta%CC%81s bajando el brazo_.wav"/>
            </a:hlinkClick>
            <a:extLst>
              <a:ext uri="{FF2B5EF4-FFF2-40B4-BE49-F238E27FC236}">
                <a16:creationId xmlns:a16="http://schemas.microsoft.com/office/drawing/2014/main" id="{30030AF8-564D-734B-84B9-DB4C7A3A6A53}"/>
              </a:ext>
            </a:extLst>
          </p:cNvPr>
          <p:cNvSpPr/>
          <p:nvPr/>
        </p:nvSpPr>
        <p:spPr>
          <a:xfrm>
            <a:off x="1316332" y="3797915"/>
            <a:ext cx="396000" cy="396000"/>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6" name="%C2%BFEsta%CC%81 esperando para empezar la clase_.wav"/>
            </a:hlinkClick>
            <a:extLst>
              <a:ext uri="{FF2B5EF4-FFF2-40B4-BE49-F238E27FC236}">
                <a16:creationId xmlns:a16="http://schemas.microsoft.com/office/drawing/2014/main" id="{30030AF8-564D-734B-84B9-DB4C7A3A6A53}"/>
              </a:ext>
            </a:extLst>
          </p:cNvPr>
          <p:cNvSpPr/>
          <p:nvPr/>
        </p:nvSpPr>
        <p:spPr>
          <a:xfrm>
            <a:off x="1330062" y="4607349"/>
            <a:ext cx="396000" cy="396000"/>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7" name="%C2%BFEsta%CC%81s descansando ahora mismo_.wav"/>
            </a:hlinkClick>
            <a:extLst>
              <a:ext uri="{FF2B5EF4-FFF2-40B4-BE49-F238E27FC236}">
                <a16:creationId xmlns:a16="http://schemas.microsoft.com/office/drawing/2014/main" id="{30030AF8-564D-734B-84B9-DB4C7A3A6A53}"/>
              </a:ext>
            </a:extLst>
          </p:cNvPr>
          <p:cNvSpPr/>
          <p:nvPr/>
        </p:nvSpPr>
        <p:spPr>
          <a:xfrm>
            <a:off x="1330062" y="5415179"/>
            <a:ext cx="396000" cy="396000"/>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1924031" y="5405876"/>
            <a:ext cx="592666" cy="461665"/>
          </a:xfrm>
          <a:prstGeom prst="rect">
            <a:avLst/>
          </a:prstGeom>
          <a:noFill/>
        </p:spPr>
        <p:txBody>
          <a:bodyPr wrap="square" rtlCol="0">
            <a:spAutoFit/>
          </a:bodyPr>
          <a:lstStyle/>
          <a:p>
            <a:r>
              <a:rPr lang="en-US" sz="2400" b="1" dirty="0">
                <a:solidFill>
                  <a:schemeClr val="accent5">
                    <a:lumMod val="50000"/>
                  </a:schemeClr>
                </a:solidFill>
              </a:rPr>
              <a:t>B</a:t>
            </a:r>
          </a:p>
        </p:txBody>
      </p:sp>
      <p:sp>
        <p:nvSpPr>
          <p:cNvPr id="18" name="TextBox 17"/>
          <p:cNvSpPr txBox="1"/>
          <p:nvPr/>
        </p:nvSpPr>
        <p:spPr>
          <a:xfrm>
            <a:off x="1933513" y="2114590"/>
            <a:ext cx="592666" cy="461665"/>
          </a:xfrm>
          <a:prstGeom prst="rect">
            <a:avLst/>
          </a:prstGeom>
          <a:noFill/>
        </p:spPr>
        <p:txBody>
          <a:bodyPr wrap="square" rtlCol="0">
            <a:spAutoFit/>
          </a:bodyPr>
          <a:lstStyle/>
          <a:p>
            <a:r>
              <a:rPr lang="en-US" sz="2400" b="1">
                <a:solidFill>
                  <a:schemeClr val="accent5">
                    <a:lumMod val="50000"/>
                  </a:schemeClr>
                </a:solidFill>
              </a:rPr>
              <a:t>E</a:t>
            </a:r>
            <a:endParaRPr lang="en-US" sz="2400" b="1" dirty="0">
              <a:solidFill>
                <a:schemeClr val="accent5">
                  <a:lumMod val="50000"/>
                </a:schemeClr>
              </a:solidFill>
            </a:endParaRPr>
          </a:p>
        </p:txBody>
      </p:sp>
      <p:sp>
        <p:nvSpPr>
          <p:cNvPr id="19" name="TextBox 18"/>
          <p:cNvSpPr txBox="1"/>
          <p:nvPr/>
        </p:nvSpPr>
        <p:spPr>
          <a:xfrm>
            <a:off x="1919742" y="2943379"/>
            <a:ext cx="592666" cy="461665"/>
          </a:xfrm>
          <a:prstGeom prst="rect">
            <a:avLst/>
          </a:prstGeom>
          <a:noFill/>
        </p:spPr>
        <p:txBody>
          <a:bodyPr wrap="square" rtlCol="0">
            <a:spAutoFit/>
          </a:bodyPr>
          <a:lstStyle/>
          <a:p>
            <a:r>
              <a:rPr lang="en-US" sz="2400" b="1">
                <a:solidFill>
                  <a:schemeClr val="accent5">
                    <a:lumMod val="50000"/>
                  </a:schemeClr>
                </a:solidFill>
              </a:rPr>
              <a:t>C</a:t>
            </a:r>
            <a:endParaRPr lang="en-US" sz="2400" b="1" dirty="0">
              <a:solidFill>
                <a:schemeClr val="accent5">
                  <a:lumMod val="50000"/>
                </a:schemeClr>
              </a:solidFill>
            </a:endParaRPr>
          </a:p>
        </p:txBody>
      </p:sp>
      <p:sp>
        <p:nvSpPr>
          <p:cNvPr id="20" name="TextBox 19"/>
          <p:cNvSpPr txBox="1"/>
          <p:nvPr/>
        </p:nvSpPr>
        <p:spPr>
          <a:xfrm>
            <a:off x="1916757" y="3766027"/>
            <a:ext cx="592666" cy="461665"/>
          </a:xfrm>
          <a:prstGeom prst="rect">
            <a:avLst/>
          </a:prstGeom>
          <a:noFill/>
        </p:spPr>
        <p:txBody>
          <a:bodyPr wrap="square" rtlCol="0">
            <a:spAutoFit/>
          </a:bodyPr>
          <a:lstStyle/>
          <a:p>
            <a:r>
              <a:rPr lang="en-US" sz="2400" b="1">
                <a:solidFill>
                  <a:schemeClr val="accent5">
                    <a:lumMod val="50000"/>
                  </a:schemeClr>
                </a:solidFill>
              </a:rPr>
              <a:t>A</a:t>
            </a:r>
            <a:endParaRPr lang="en-US" sz="2400" b="1" dirty="0">
              <a:solidFill>
                <a:schemeClr val="accent5">
                  <a:lumMod val="50000"/>
                </a:schemeClr>
              </a:solidFill>
            </a:endParaRPr>
          </a:p>
        </p:txBody>
      </p:sp>
      <p:sp>
        <p:nvSpPr>
          <p:cNvPr id="21" name="TextBox 20"/>
          <p:cNvSpPr txBox="1"/>
          <p:nvPr/>
        </p:nvSpPr>
        <p:spPr>
          <a:xfrm>
            <a:off x="1880489" y="4585623"/>
            <a:ext cx="592666" cy="461665"/>
          </a:xfrm>
          <a:prstGeom prst="rect">
            <a:avLst/>
          </a:prstGeom>
          <a:noFill/>
        </p:spPr>
        <p:txBody>
          <a:bodyPr wrap="square" rtlCol="0">
            <a:spAutoFit/>
          </a:bodyPr>
          <a:lstStyle/>
          <a:p>
            <a:r>
              <a:rPr lang="en-US" sz="2400" b="1">
                <a:solidFill>
                  <a:schemeClr val="accent5">
                    <a:lumMod val="50000"/>
                  </a:schemeClr>
                </a:solidFill>
              </a:rPr>
              <a:t>D</a:t>
            </a:r>
            <a:endParaRPr lang="en-US" sz="2400" b="1" dirty="0">
              <a:solidFill>
                <a:schemeClr val="accent5">
                  <a:lumMod val="50000"/>
                </a:schemeClr>
              </a:solidFill>
            </a:endParaRPr>
          </a:p>
        </p:txBody>
      </p:sp>
      <p:sp>
        <p:nvSpPr>
          <p:cNvPr id="25" name="Action Button: Custom 20">
            <a:hlinkClick r:id="" action="ppaction://noaction" highlightClick="1">
              <a:snd r:embed="rId8" name="No, a la derecha.wav"/>
            </a:hlinkClick>
            <a:extLst>
              <a:ext uri="{FF2B5EF4-FFF2-40B4-BE49-F238E27FC236}">
                <a16:creationId xmlns:a16="http://schemas.microsoft.com/office/drawing/2014/main" id="{B8D95940-A1BD-6D40-8109-524996FFBC85}"/>
              </a:ext>
            </a:extLst>
          </p:cNvPr>
          <p:cNvSpPr/>
          <p:nvPr/>
        </p:nvSpPr>
        <p:spPr>
          <a:xfrm>
            <a:off x="633313" y="2142878"/>
            <a:ext cx="409064" cy="414959"/>
          </a:xfrm>
          <a:prstGeom prst="actionButtonBlank">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1</a:t>
            </a:r>
            <a:endParaRPr lang="en-GB" sz="2000" b="1" dirty="0">
              <a:solidFill>
                <a:schemeClr val="accent1">
                  <a:lumMod val="50000"/>
                </a:schemeClr>
              </a:solidFill>
              <a:latin typeface="Century Gothic" panose="020B0502020202020204" pitchFamily="34" charset="0"/>
            </a:endParaRPr>
          </a:p>
        </p:txBody>
      </p:sp>
      <p:sp>
        <p:nvSpPr>
          <p:cNvPr id="26" name="Action Button: Custom 20">
            <a:hlinkClick r:id="" action="ppaction://noaction" highlightClick="1">
              <a:snd r:embed="rId9" name="Si%CC%81, hay veinte participantes en la clase.wav"/>
            </a:hlinkClick>
            <a:extLst>
              <a:ext uri="{FF2B5EF4-FFF2-40B4-BE49-F238E27FC236}">
                <a16:creationId xmlns:a16="http://schemas.microsoft.com/office/drawing/2014/main" id="{B8D95940-A1BD-6D40-8109-524996FFBC85}"/>
              </a:ext>
            </a:extLst>
          </p:cNvPr>
          <p:cNvSpPr/>
          <p:nvPr/>
        </p:nvSpPr>
        <p:spPr>
          <a:xfrm>
            <a:off x="653292" y="2990085"/>
            <a:ext cx="409064" cy="414959"/>
          </a:xfrm>
          <a:prstGeom prst="actionButtonBlank">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2</a:t>
            </a:r>
            <a:endParaRPr lang="en-GB" sz="2000" b="1" dirty="0">
              <a:solidFill>
                <a:schemeClr val="accent1">
                  <a:lumMod val="50000"/>
                </a:schemeClr>
              </a:solidFill>
              <a:latin typeface="Century Gothic" panose="020B0502020202020204" pitchFamily="34" charset="0"/>
            </a:endParaRPr>
          </a:p>
        </p:txBody>
      </p:sp>
      <p:sp>
        <p:nvSpPr>
          <p:cNvPr id="27" name="Action Button: Custom 20">
            <a:hlinkClick r:id="" action="ppaction://noaction" highlightClick="1">
              <a:snd r:embed="rId10" name="No, estoy levantando el pie.wav"/>
            </a:hlinkClick>
            <a:extLst>
              <a:ext uri="{FF2B5EF4-FFF2-40B4-BE49-F238E27FC236}">
                <a16:creationId xmlns:a16="http://schemas.microsoft.com/office/drawing/2014/main" id="{B8D95940-A1BD-6D40-8109-524996FFBC85}"/>
              </a:ext>
            </a:extLst>
          </p:cNvPr>
          <p:cNvSpPr/>
          <p:nvPr/>
        </p:nvSpPr>
        <p:spPr>
          <a:xfrm>
            <a:off x="633313" y="3797915"/>
            <a:ext cx="409064" cy="414959"/>
          </a:xfrm>
          <a:prstGeom prst="actionButtonBlank">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3</a:t>
            </a:r>
            <a:endParaRPr lang="en-GB" sz="2000" b="1" dirty="0">
              <a:solidFill>
                <a:schemeClr val="accent1">
                  <a:lumMod val="50000"/>
                </a:schemeClr>
              </a:solidFill>
              <a:latin typeface="Century Gothic" panose="020B0502020202020204" pitchFamily="34" charset="0"/>
            </a:endParaRPr>
          </a:p>
        </p:txBody>
      </p:sp>
      <p:sp>
        <p:nvSpPr>
          <p:cNvPr id="28" name="Action Button: Custom 20">
            <a:hlinkClick r:id="" action="ppaction://noaction" highlightClick="1">
              <a:snd r:embed="rId11" name="Si%CC%81, porque alguien llega tarde.wav"/>
            </a:hlinkClick>
            <a:extLst>
              <a:ext uri="{FF2B5EF4-FFF2-40B4-BE49-F238E27FC236}">
                <a16:creationId xmlns:a16="http://schemas.microsoft.com/office/drawing/2014/main" id="{B8D95940-A1BD-6D40-8109-524996FFBC85}"/>
              </a:ext>
            </a:extLst>
          </p:cNvPr>
          <p:cNvSpPr/>
          <p:nvPr/>
        </p:nvSpPr>
        <p:spPr>
          <a:xfrm>
            <a:off x="635600" y="4588390"/>
            <a:ext cx="409064" cy="414959"/>
          </a:xfrm>
          <a:prstGeom prst="actionButtonBlank">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4</a:t>
            </a:r>
            <a:endParaRPr lang="en-GB" sz="2000" b="1" dirty="0">
              <a:solidFill>
                <a:schemeClr val="accent1">
                  <a:lumMod val="50000"/>
                </a:schemeClr>
              </a:solidFill>
              <a:latin typeface="Century Gothic" panose="020B0502020202020204" pitchFamily="34" charset="0"/>
            </a:endParaRPr>
          </a:p>
        </p:txBody>
      </p:sp>
      <p:sp>
        <p:nvSpPr>
          <p:cNvPr id="30" name="Action Button: Custom 20">
            <a:hlinkClick r:id="" action="ppaction://noaction" highlightClick="1">
              <a:snd r:embed="rId12" name="Si%CC%81, estoy cansada. %C2%A1No puedo hacer ma%CC%81s!.wav"/>
            </a:hlinkClick>
            <a:extLst>
              <a:ext uri="{FF2B5EF4-FFF2-40B4-BE49-F238E27FC236}">
                <a16:creationId xmlns:a16="http://schemas.microsoft.com/office/drawing/2014/main" id="{B8D95940-A1BD-6D40-8109-524996FFBC85}"/>
              </a:ext>
            </a:extLst>
          </p:cNvPr>
          <p:cNvSpPr/>
          <p:nvPr/>
        </p:nvSpPr>
        <p:spPr>
          <a:xfrm>
            <a:off x="633313" y="5415179"/>
            <a:ext cx="409064" cy="414959"/>
          </a:xfrm>
          <a:prstGeom prst="actionButtonBlank">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5</a:t>
            </a:r>
            <a:endParaRPr lang="en-GB" sz="2000" b="1" dirty="0">
              <a:solidFill>
                <a:schemeClr val="accent1">
                  <a:lumMod val="50000"/>
                </a:schemeClr>
              </a:solidFill>
              <a:latin typeface="Century Gothic" panose="020B0502020202020204" pitchFamily="34" charset="0"/>
            </a:endParaRPr>
          </a:p>
        </p:txBody>
      </p:sp>
      <p:pic>
        <p:nvPicPr>
          <p:cNvPr id="32" name="Picture 31" descr="Confused.png"/>
          <p:cNvPicPr>
            <a:picLocks noChangeAspect="1"/>
          </p:cNvPicPr>
          <p:nvPr/>
        </p:nvPicPr>
        <p:blipFill>
          <a:blip r:embed="rId1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83427" y="1633928"/>
            <a:ext cx="1620624" cy="1765563"/>
          </a:xfrm>
          <a:prstGeom prst="rect">
            <a:avLst/>
          </a:prstGeom>
        </p:spPr>
      </p:pic>
      <p:pic>
        <p:nvPicPr>
          <p:cNvPr id="2050" name="Picture 2" descr="cartoon - Clip Art Library">
            <a:extLst>
              <a:ext uri="{FF2B5EF4-FFF2-40B4-BE49-F238E27FC236}">
                <a16:creationId xmlns:a16="http://schemas.microsoft.com/office/drawing/2014/main" id="{53BD5DFA-C7F9-D744-A78F-6BD0FAB1CAC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83427" y="3567535"/>
            <a:ext cx="1760948" cy="24675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2929770578"/>
              </p:ext>
            </p:extLst>
          </p:nvPr>
        </p:nvGraphicFramePr>
        <p:xfrm>
          <a:off x="1911146" y="1068382"/>
          <a:ext cx="1035254" cy="780422"/>
        </p:xfrm>
        <a:graphic>
          <a:graphicData uri="http://schemas.openxmlformats.org/drawingml/2006/table">
            <a:tbl>
              <a:tblPr firstRow="1" bandRow="1">
                <a:tableStyleId>{5DA37D80-6434-44D0-A028-1B22A696006F}</a:tableStyleId>
              </a:tblPr>
              <a:tblGrid>
                <a:gridCol w="1035254">
                  <a:extLst>
                    <a:ext uri="{9D8B030D-6E8A-4147-A177-3AD203B41FA5}">
                      <a16:colId xmlns:a16="http://schemas.microsoft.com/office/drawing/2014/main" val="1598743251"/>
                    </a:ext>
                  </a:extLst>
                </a:gridCol>
              </a:tblGrid>
              <a:tr h="7804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a:t>
                      </a:r>
                      <a:r>
                        <a:rPr lang="en-US" sz="2000" dirty="0" err="1">
                          <a:solidFill>
                            <a:srgbClr val="002060"/>
                          </a:solidFill>
                        </a:rPr>
                        <a:t>letra</a:t>
                      </a:r>
                      <a:r>
                        <a:rPr lang="en-US" sz="2000" dirty="0">
                          <a:solidFill>
                            <a:srgbClr val="002060"/>
                          </a:solidFill>
                        </a:rPr>
                        <a:t>?</a:t>
                      </a:r>
                    </a:p>
                  </a:txBody>
                  <a:tcPr anchor="ctr">
                    <a:lnB w="12700" cap="flat" cmpd="sng" algn="ctr">
                      <a:solidFill>
                        <a:srgbClr val="ED7D31"/>
                      </a:solidFill>
                      <a:prstDash val="solid"/>
                      <a:round/>
                      <a:headEnd type="none" w="med" len="med"/>
                      <a:tailEnd type="none" w="med" len="med"/>
                    </a:lnB>
                  </a:tcPr>
                </a:tc>
                <a:extLst>
                  <a:ext uri="{0D108BD9-81ED-4DB2-BD59-A6C34878D82A}">
                    <a16:rowId xmlns:a16="http://schemas.microsoft.com/office/drawing/2014/main" val="3526941337"/>
                  </a:ext>
                </a:extLst>
              </a:tr>
            </a:tbl>
          </a:graphicData>
        </a:graphic>
      </p:graphicFrame>
    </p:spTree>
    <p:extLst>
      <p:ext uri="{BB962C8B-B14F-4D97-AF65-F5344CB8AC3E}">
        <p14:creationId xmlns:p14="http://schemas.microsoft.com/office/powerpoint/2010/main" val="180225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5" grpId="0" animBg="1"/>
      <p:bldP spid="26" grpId="0" animBg="1"/>
      <p:bldP spid="27" grpId="0" animBg="1"/>
      <p:bldP spid="28"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B9E704BF-B57B-EF43-9EAC-835A5C569E60}"/>
              </a:ext>
            </a:extLst>
          </p:cNvPr>
          <p:cNvSpPr txBox="1"/>
          <p:nvPr/>
        </p:nvSpPr>
        <p:spPr>
          <a:xfrm>
            <a:off x="190112" y="911418"/>
            <a:ext cx="10083800" cy="769441"/>
          </a:xfrm>
          <a:prstGeom prst="rect">
            <a:avLst/>
          </a:prstGeom>
          <a:noFill/>
        </p:spPr>
        <p:txBody>
          <a:bodyPr wrap="square" rtlCol="0">
            <a:spAutoFit/>
          </a:bodyPr>
          <a:lstStyle/>
          <a:p>
            <a:r>
              <a:rPr lang="en-GB" sz="2200" b="1" dirty="0" err="1">
                <a:solidFill>
                  <a:srgbClr val="002060"/>
                </a:solidFill>
              </a:rPr>
              <a:t>Estudiante</a:t>
            </a:r>
            <a:r>
              <a:rPr lang="en-GB" sz="2200" b="1" dirty="0">
                <a:solidFill>
                  <a:srgbClr val="002060"/>
                </a:solidFill>
              </a:rPr>
              <a:t> A: </a:t>
            </a:r>
            <a:r>
              <a:rPr lang="en-GB" sz="2200" dirty="0">
                <a:solidFill>
                  <a:srgbClr val="002060"/>
                </a:solidFill>
              </a:rPr>
              <a:t>lee la </a:t>
            </a:r>
            <a:r>
              <a:rPr lang="en-GB" sz="2200" dirty="0" err="1">
                <a:solidFill>
                  <a:srgbClr val="002060"/>
                </a:solidFill>
              </a:rPr>
              <a:t>frase</a:t>
            </a:r>
            <a:r>
              <a:rPr lang="en-GB" sz="2200" dirty="0">
                <a:solidFill>
                  <a:srgbClr val="002060"/>
                </a:solidFill>
              </a:rPr>
              <a:t> </a:t>
            </a:r>
            <a:r>
              <a:rPr lang="en-GB" sz="2200">
                <a:solidFill>
                  <a:srgbClr val="002060"/>
                </a:solidFill>
              </a:rPr>
              <a:t>a tu </a:t>
            </a:r>
            <a:r>
              <a:rPr lang="en-GB" sz="2200" dirty="0" err="1">
                <a:solidFill>
                  <a:srgbClr val="002060"/>
                </a:solidFill>
              </a:rPr>
              <a:t>compañero</a:t>
            </a:r>
            <a:r>
              <a:rPr lang="en-GB" sz="2200" dirty="0">
                <a:solidFill>
                  <a:srgbClr val="002060"/>
                </a:solidFill>
              </a:rPr>
              <a:t> </a:t>
            </a:r>
            <a:r>
              <a:rPr lang="en-GB" sz="2200" dirty="0" err="1">
                <a:solidFill>
                  <a:srgbClr val="002060"/>
                </a:solidFill>
              </a:rPr>
              <a:t>en</a:t>
            </a:r>
            <a:r>
              <a:rPr lang="en-GB" sz="2200" dirty="0">
                <a:solidFill>
                  <a:srgbClr val="002060"/>
                </a:solidFill>
              </a:rPr>
              <a:t> </a:t>
            </a:r>
            <a:r>
              <a:rPr lang="en-GB" sz="2200" dirty="0" err="1">
                <a:solidFill>
                  <a:srgbClr val="002060"/>
                </a:solidFill>
              </a:rPr>
              <a:t>español</a:t>
            </a:r>
            <a:r>
              <a:rPr lang="en-GB" sz="2200">
                <a:solidFill>
                  <a:srgbClr val="002060"/>
                </a:solidFill>
              </a:rPr>
              <a:t>. </a:t>
            </a:r>
          </a:p>
          <a:p>
            <a:r>
              <a:rPr lang="en-GB" sz="2200">
                <a:solidFill>
                  <a:srgbClr val="002060"/>
                </a:solidFill>
              </a:rPr>
              <a:t>Usa </a:t>
            </a:r>
            <a:r>
              <a:rPr lang="en-GB" sz="2200" dirty="0">
                <a:solidFill>
                  <a:srgbClr val="002060"/>
                </a:solidFill>
              </a:rPr>
              <a:t>‘</a:t>
            </a:r>
            <a:r>
              <a:rPr lang="en-GB" sz="2200" dirty="0" err="1">
                <a:solidFill>
                  <a:srgbClr val="002060"/>
                </a:solidFill>
              </a:rPr>
              <a:t>estoy</a:t>
            </a:r>
            <a:r>
              <a:rPr lang="en-GB" sz="2200">
                <a:solidFill>
                  <a:srgbClr val="002060"/>
                </a:solidFill>
              </a:rPr>
              <a:t>’ (‘I am’) </a:t>
            </a:r>
            <a:r>
              <a:rPr lang="en-GB" sz="2200" dirty="0">
                <a:solidFill>
                  <a:srgbClr val="002060"/>
                </a:solidFill>
              </a:rPr>
              <a:t>o ‘</a:t>
            </a:r>
            <a:r>
              <a:rPr lang="en-GB" sz="2200" dirty="0" err="1">
                <a:solidFill>
                  <a:srgbClr val="002060"/>
                </a:solidFill>
              </a:rPr>
              <a:t>está</a:t>
            </a:r>
            <a:r>
              <a:rPr lang="en-GB" sz="2200">
                <a:solidFill>
                  <a:srgbClr val="002060"/>
                </a:solidFill>
              </a:rPr>
              <a:t>’ (‘s/he is’) </a:t>
            </a:r>
            <a:r>
              <a:rPr lang="en-GB" sz="2200" dirty="0">
                <a:solidFill>
                  <a:srgbClr val="002060"/>
                </a:solidFill>
              </a:rPr>
              <a:t>+ verbo con –</a:t>
            </a:r>
            <a:r>
              <a:rPr lang="en-GB" sz="2200" dirty="0" err="1">
                <a:solidFill>
                  <a:srgbClr val="002060"/>
                </a:solidFill>
              </a:rPr>
              <a:t>ando</a:t>
            </a:r>
            <a:r>
              <a:rPr lang="en-GB" sz="2200" dirty="0">
                <a:solidFill>
                  <a:srgbClr val="002060"/>
                </a:solidFill>
              </a:rPr>
              <a:t>.</a:t>
            </a:r>
          </a:p>
        </p:txBody>
      </p:sp>
      <p:sp>
        <p:nvSpPr>
          <p:cNvPr id="46" name="CuadroTexto 45">
            <a:extLst>
              <a:ext uri="{FF2B5EF4-FFF2-40B4-BE49-F238E27FC236}">
                <a16:creationId xmlns:a16="http://schemas.microsoft.com/office/drawing/2014/main" id="{99E54EB7-4FA8-0342-97FD-17A15AB39D24}"/>
              </a:ext>
            </a:extLst>
          </p:cNvPr>
          <p:cNvSpPr txBox="1"/>
          <p:nvPr/>
        </p:nvSpPr>
        <p:spPr>
          <a:xfrm>
            <a:off x="190113" y="1722832"/>
            <a:ext cx="9069253" cy="769441"/>
          </a:xfrm>
          <a:prstGeom prst="rect">
            <a:avLst/>
          </a:prstGeom>
          <a:noFill/>
        </p:spPr>
        <p:txBody>
          <a:bodyPr wrap="square" rtlCol="0">
            <a:spAutoFit/>
          </a:bodyPr>
          <a:lstStyle/>
          <a:p>
            <a:r>
              <a:rPr lang="en-GB" sz="2200" b="1" dirty="0" err="1">
                <a:solidFill>
                  <a:srgbClr val="002060"/>
                </a:solidFill>
              </a:rPr>
              <a:t>Estudiante</a:t>
            </a:r>
            <a:r>
              <a:rPr lang="en-GB" sz="2200" b="1" dirty="0">
                <a:solidFill>
                  <a:srgbClr val="002060"/>
                </a:solidFill>
              </a:rPr>
              <a:t> B: </a:t>
            </a:r>
            <a:r>
              <a:rPr lang="en-GB" sz="2200" dirty="0" err="1">
                <a:solidFill>
                  <a:srgbClr val="002060"/>
                </a:solidFill>
              </a:rPr>
              <a:t>escucha</a:t>
            </a:r>
            <a:r>
              <a:rPr lang="en-GB" sz="2200" dirty="0">
                <a:solidFill>
                  <a:srgbClr val="002060"/>
                </a:solidFill>
              </a:rPr>
              <a:t> y escribe </a:t>
            </a:r>
            <a:r>
              <a:rPr lang="en-GB" sz="2200" dirty="0" err="1">
                <a:solidFill>
                  <a:srgbClr val="002060"/>
                </a:solidFill>
              </a:rPr>
              <a:t>qué</a:t>
            </a:r>
            <a:r>
              <a:rPr lang="en-GB" sz="2200" dirty="0">
                <a:solidFill>
                  <a:srgbClr val="002060"/>
                </a:solidFill>
              </a:rPr>
              <a:t> </a:t>
            </a:r>
            <a:r>
              <a:rPr lang="en-GB" sz="2200" err="1">
                <a:solidFill>
                  <a:srgbClr val="002060"/>
                </a:solidFill>
              </a:rPr>
              <a:t>hace</a:t>
            </a:r>
            <a:r>
              <a:rPr lang="en-GB" sz="2200">
                <a:solidFill>
                  <a:srgbClr val="002060"/>
                </a:solidFill>
              </a:rPr>
              <a:t> la persona </a:t>
            </a:r>
            <a:r>
              <a:rPr lang="en-GB" sz="2200" dirty="0" err="1">
                <a:solidFill>
                  <a:srgbClr val="002060"/>
                </a:solidFill>
              </a:rPr>
              <a:t>en</a:t>
            </a:r>
            <a:r>
              <a:rPr lang="en-GB" sz="2200" dirty="0">
                <a:solidFill>
                  <a:srgbClr val="002060"/>
                </a:solidFill>
              </a:rPr>
              <a:t> la </a:t>
            </a:r>
            <a:r>
              <a:rPr lang="en-GB" sz="2200" dirty="0" err="1">
                <a:solidFill>
                  <a:srgbClr val="002060"/>
                </a:solidFill>
              </a:rPr>
              <a:t>columna</a:t>
            </a:r>
            <a:r>
              <a:rPr lang="en-GB" sz="2200" dirty="0">
                <a:solidFill>
                  <a:srgbClr val="002060"/>
                </a:solidFill>
              </a:rPr>
              <a:t> </a:t>
            </a:r>
            <a:r>
              <a:rPr lang="en-GB" sz="2200" dirty="0" err="1">
                <a:solidFill>
                  <a:srgbClr val="002060"/>
                </a:solidFill>
              </a:rPr>
              <a:t>correcta</a:t>
            </a:r>
            <a:r>
              <a:rPr lang="en-GB" sz="2200" dirty="0">
                <a:solidFill>
                  <a:srgbClr val="002060"/>
                </a:solidFill>
              </a:rPr>
              <a:t> en </a:t>
            </a:r>
            <a:r>
              <a:rPr lang="en-GB" sz="2200" dirty="0" err="1">
                <a:solidFill>
                  <a:srgbClr val="002060"/>
                </a:solidFill>
              </a:rPr>
              <a:t>inglés</a:t>
            </a:r>
            <a:r>
              <a:rPr lang="en-GB" sz="2200" dirty="0">
                <a:solidFill>
                  <a:srgbClr val="002060"/>
                </a:solidFill>
              </a:rPr>
              <a:t>. </a:t>
            </a:r>
          </a:p>
        </p:txBody>
      </p:sp>
      <p:sp>
        <p:nvSpPr>
          <p:cNvPr id="53" name="Rectangle 1">
            <a:extLst>
              <a:ext uri="{FF2B5EF4-FFF2-40B4-BE49-F238E27FC236}">
                <a16:creationId xmlns:a16="http://schemas.microsoft.com/office/drawing/2014/main" id="{D7D4D097-83FF-6F41-A9BA-DBFE7D3AF6AE}"/>
              </a:ext>
            </a:extLst>
          </p:cNvPr>
          <p:cNvSpPr/>
          <p:nvPr/>
        </p:nvSpPr>
        <p:spPr>
          <a:xfrm>
            <a:off x="292199" y="4198742"/>
            <a:ext cx="4767023"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54" name="Text Box 2">
            <a:extLst>
              <a:ext uri="{FF2B5EF4-FFF2-40B4-BE49-F238E27FC236}">
                <a16:creationId xmlns:a16="http://schemas.microsoft.com/office/drawing/2014/main" id="{29A094F1-8CB7-E44D-AC0B-35F789E3C407}"/>
              </a:ext>
            </a:extLst>
          </p:cNvPr>
          <p:cNvSpPr txBox="1">
            <a:spLocks noChangeArrowheads="1"/>
          </p:cNvSpPr>
          <p:nvPr/>
        </p:nvSpPr>
        <p:spPr bwMode="auto">
          <a:xfrm>
            <a:off x="410732" y="4706003"/>
            <a:ext cx="4174357"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rgbClr val="002060"/>
                </a:solidFill>
                <a:ea typeface="Calibri" panose="020F0502020204030204" pitchFamily="34" charset="0"/>
                <a:cs typeface="Times New Roman" panose="02020603050405020304" pitchFamily="18" charset="0"/>
              </a:rPr>
              <a:t>I am </a:t>
            </a:r>
            <a:r>
              <a:rPr lang="en-GB" sz="2800" dirty="0">
                <a:solidFill>
                  <a:srgbClr val="002060"/>
                </a:solidFill>
                <a:ea typeface="Calibri" panose="020F0502020204030204" pitchFamily="34" charset="0"/>
                <a:cs typeface="Times New Roman" panose="02020603050405020304" pitchFamily="18" charset="0"/>
              </a:rPr>
              <a:t>touching the chair </a:t>
            </a:r>
            <a:r>
              <a:rPr lang="en-GB" sz="2800">
                <a:solidFill>
                  <a:srgbClr val="002060"/>
                </a:solidFill>
                <a:ea typeface="Calibri" panose="020F0502020204030204" pitchFamily="34" charset="0"/>
                <a:cs typeface="Times New Roman" panose="02020603050405020304" pitchFamily="18" charset="0"/>
              </a:rPr>
              <a:t>with my foot.</a:t>
            </a:r>
            <a:endParaRPr lang="x-none" sz="2800" dirty="0">
              <a:solidFill>
                <a:srgbClr val="002060"/>
              </a:solidFill>
              <a:effectLst/>
              <a:ea typeface="Calibri" panose="020F0502020204030204" pitchFamily="34" charset="0"/>
              <a:cs typeface="Times New Roman" panose="02020603050405020304" pitchFamily="18" charset="0"/>
            </a:endParaRPr>
          </a:p>
        </p:txBody>
      </p:sp>
      <p:sp>
        <p:nvSpPr>
          <p:cNvPr id="59" name="CuadroTexto 44">
            <a:extLst>
              <a:ext uri="{FF2B5EF4-FFF2-40B4-BE49-F238E27FC236}">
                <a16:creationId xmlns:a16="http://schemas.microsoft.com/office/drawing/2014/main" id="{B9E704BF-B57B-EF43-9EAC-835A5C569E60}"/>
              </a:ext>
            </a:extLst>
          </p:cNvPr>
          <p:cNvSpPr txBox="1"/>
          <p:nvPr/>
        </p:nvSpPr>
        <p:spPr>
          <a:xfrm>
            <a:off x="224338" y="3624084"/>
            <a:ext cx="1883907" cy="430887"/>
          </a:xfrm>
          <a:prstGeom prst="rect">
            <a:avLst/>
          </a:prstGeom>
          <a:noFill/>
        </p:spPr>
        <p:txBody>
          <a:bodyPr wrap="square" rtlCol="0">
            <a:spAutoFit/>
          </a:bodyPr>
          <a:lstStyle/>
          <a:p>
            <a:r>
              <a:rPr lang="en-GB" sz="2200" b="1" dirty="0" err="1">
                <a:solidFill>
                  <a:srgbClr val="002060"/>
                </a:solidFill>
              </a:rPr>
              <a:t>Estudiante</a:t>
            </a:r>
            <a:r>
              <a:rPr lang="en-GB" sz="2200" b="1" dirty="0">
                <a:solidFill>
                  <a:srgbClr val="002060"/>
                </a:solidFill>
              </a:rPr>
              <a:t> A</a:t>
            </a:r>
          </a:p>
        </p:txBody>
      </p:sp>
      <p:sp>
        <p:nvSpPr>
          <p:cNvPr id="2" name="Rounded Rectangular Callout 1"/>
          <p:cNvSpPr/>
          <p:nvPr/>
        </p:nvSpPr>
        <p:spPr>
          <a:xfrm>
            <a:off x="2800971" y="2635333"/>
            <a:ext cx="2616200" cy="1447800"/>
          </a:xfrm>
          <a:prstGeom prst="wedgeRoundRectCallout">
            <a:avLst>
              <a:gd name="adj1" fmla="val -47460"/>
              <a:gd name="adj2" fmla="val 7302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Estoy</a:t>
            </a:r>
            <a:r>
              <a:rPr lang="en-GB" sz="2400" dirty="0">
                <a:solidFill>
                  <a:srgbClr val="002060"/>
                </a:solidFill>
              </a:rPr>
              <a:t> </a:t>
            </a:r>
            <a:r>
              <a:rPr lang="en-GB" sz="2400" dirty="0" err="1">
                <a:solidFill>
                  <a:srgbClr val="002060"/>
                </a:solidFill>
              </a:rPr>
              <a:t>tocando</a:t>
            </a:r>
            <a:r>
              <a:rPr lang="en-GB" sz="2400" dirty="0">
                <a:solidFill>
                  <a:srgbClr val="002060"/>
                </a:solidFill>
              </a:rPr>
              <a:t> la </a:t>
            </a:r>
            <a:r>
              <a:rPr lang="en-GB" sz="2400" dirty="0" err="1">
                <a:solidFill>
                  <a:srgbClr val="002060"/>
                </a:solidFill>
              </a:rPr>
              <a:t>silla</a:t>
            </a:r>
            <a:r>
              <a:rPr lang="en-GB" sz="2400" dirty="0">
                <a:solidFill>
                  <a:srgbClr val="002060"/>
                </a:solidFill>
              </a:rPr>
              <a:t> </a:t>
            </a:r>
            <a:r>
              <a:rPr lang="en-GB" sz="2400">
                <a:solidFill>
                  <a:srgbClr val="002060"/>
                </a:solidFill>
              </a:rPr>
              <a:t>con el </a:t>
            </a:r>
            <a:r>
              <a:rPr lang="en-GB" sz="2400" dirty="0">
                <a:solidFill>
                  <a:srgbClr val="002060"/>
                </a:solidFill>
              </a:rPr>
              <a:t>pie.</a:t>
            </a:r>
            <a:endParaRPr lang="en-GB" sz="2400" strike="sngStrike" dirty="0">
              <a:solidFill>
                <a:srgbClr val="002060"/>
              </a:solidFill>
            </a:endParaRPr>
          </a:p>
        </p:txBody>
      </p:sp>
      <p:sp>
        <p:nvSpPr>
          <p:cNvPr id="86" name="CuadroTexto 44">
            <a:extLst>
              <a:ext uri="{FF2B5EF4-FFF2-40B4-BE49-F238E27FC236}">
                <a16:creationId xmlns:a16="http://schemas.microsoft.com/office/drawing/2014/main" id="{B9E704BF-B57B-EF43-9EAC-835A5C569E60}"/>
              </a:ext>
            </a:extLst>
          </p:cNvPr>
          <p:cNvSpPr txBox="1"/>
          <p:nvPr/>
        </p:nvSpPr>
        <p:spPr>
          <a:xfrm>
            <a:off x="5650819" y="3621113"/>
            <a:ext cx="2102791" cy="430887"/>
          </a:xfrm>
          <a:prstGeom prst="rect">
            <a:avLst/>
          </a:prstGeom>
          <a:noFill/>
        </p:spPr>
        <p:txBody>
          <a:bodyPr wrap="square" rtlCol="0">
            <a:spAutoFit/>
          </a:bodyPr>
          <a:lstStyle/>
          <a:p>
            <a:r>
              <a:rPr lang="en-GB" sz="2200" b="1" dirty="0" err="1">
                <a:solidFill>
                  <a:srgbClr val="002060"/>
                </a:solidFill>
              </a:rPr>
              <a:t>Estudiante</a:t>
            </a:r>
            <a:r>
              <a:rPr lang="en-GB" sz="2200" b="1" dirty="0">
                <a:solidFill>
                  <a:srgbClr val="002060"/>
                </a:solidFill>
              </a:rPr>
              <a:t> B</a:t>
            </a:r>
          </a:p>
        </p:txBody>
      </p:sp>
      <p:sp>
        <p:nvSpPr>
          <p:cNvPr id="89" name="Rounded Rectangle 11">
            <a:extLst>
              <a:ext uri="{FF2B5EF4-FFF2-40B4-BE49-F238E27FC236}">
                <a16:creationId xmlns:a16="http://schemas.microsoft.com/office/drawing/2014/main" id="{A316DD52-7894-4A75-969C-CA0645DA2978}"/>
              </a:ext>
            </a:extLst>
          </p:cNvPr>
          <p:cNvSpPr/>
          <p:nvPr/>
        </p:nvSpPr>
        <p:spPr>
          <a:xfrm>
            <a:off x="9418320" y="258166"/>
            <a:ext cx="25098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idx="4294967295"/>
          </p:nvPr>
        </p:nvSpPr>
        <p:spPr>
          <a:xfrm>
            <a:off x="190112" y="283796"/>
            <a:ext cx="5785756" cy="645068"/>
          </a:xfrm>
        </p:spPr>
        <p:txBody>
          <a:bodyPr>
            <a:normAutofit/>
          </a:bodyPr>
          <a:lstStyle/>
          <a:p>
            <a:r>
              <a:rPr lang="es-ES" sz="2200" b="1" dirty="0">
                <a:solidFill>
                  <a:srgbClr val="002060"/>
                </a:solidFill>
              </a:rPr>
              <a:t>Actividades en la clase de ejercicio.</a:t>
            </a:r>
            <a:endParaRPr lang="en-GB" sz="2200" dirty="0">
              <a:solidFill>
                <a:srgbClr val="00206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480179666"/>
              </p:ext>
            </p:extLst>
          </p:nvPr>
        </p:nvGraphicFramePr>
        <p:xfrm>
          <a:off x="5684881" y="4295202"/>
          <a:ext cx="5977467" cy="1667934"/>
        </p:xfrm>
        <a:graphic>
          <a:graphicData uri="http://schemas.openxmlformats.org/drawingml/2006/table">
            <a:tbl>
              <a:tblPr firstRow="1" bandRow="1">
                <a:tableStyleId>{0E3FDE45-AF77-4B5C-9715-49D594BDF05E}</a:tableStyleId>
              </a:tblPr>
              <a:tblGrid>
                <a:gridCol w="711200">
                  <a:extLst>
                    <a:ext uri="{9D8B030D-6E8A-4147-A177-3AD203B41FA5}">
                      <a16:colId xmlns:a16="http://schemas.microsoft.com/office/drawing/2014/main" val="20000"/>
                    </a:ext>
                  </a:extLst>
                </a:gridCol>
                <a:gridCol w="2913019">
                  <a:extLst>
                    <a:ext uri="{9D8B030D-6E8A-4147-A177-3AD203B41FA5}">
                      <a16:colId xmlns:a16="http://schemas.microsoft.com/office/drawing/2014/main" val="20001"/>
                    </a:ext>
                  </a:extLst>
                </a:gridCol>
                <a:gridCol w="2353248">
                  <a:extLst>
                    <a:ext uri="{9D8B030D-6E8A-4147-A177-3AD203B41FA5}">
                      <a16:colId xmlns:a16="http://schemas.microsoft.com/office/drawing/2014/main" val="20002"/>
                    </a:ext>
                  </a:extLst>
                </a:gridCol>
              </a:tblGrid>
              <a:tr h="833967">
                <a:tc>
                  <a:txBody>
                    <a:bodyPr/>
                    <a:lstStyle/>
                    <a:p>
                      <a:pPr algn="ctr"/>
                      <a:endParaRPr lang="en-US" sz="2000" dirty="0"/>
                    </a:p>
                  </a:txBody>
                  <a:tcPr/>
                </a:tc>
                <a:tc>
                  <a:txBody>
                    <a:bodyPr/>
                    <a:lstStyle/>
                    <a:p>
                      <a:pPr algn="ctr"/>
                      <a:r>
                        <a:rPr lang="en-US" sz="2000" dirty="0">
                          <a:solidFill>
                            <a:srgbClr val="002060"/>
                          </a:solidFill>
                        </a:rPr>
                        <a:t>My </a:t>
                      </a:r>
                      <a:r>
                        <a:rPr lang="en-US" sz="2000">
                          <a:solidFill>
                            <a:srgbClr val="002060"/>
                          </a:solidFill>
                        </a:rPr>
                        <a:t>partner</a:t>
                      </a:r>
                      <a:r>
                        <a:rPr lang="en-US" sz="2000" baseline="0">
                          <a:solidFill>
                            <a:srgbClr val="002060"/>
                          </a:solidFill>
                        </a:rPr>
                        <a:t> is</a:t>
                      </a:r>
                      <a:r>
                        <a:rPr lang="is-IS" sz="2000" baseline="0" dirty="0">
                          <a:solidFill>
                            <a:srgbClr val="002060"/>
                          </a:solidFill>
                        </a:rPr>
                        <a:t>…</a:t>
                      </a:r>
                      <a:endParaRPr lang="en-US" sz="2000" dirty="0">
                        <a:solidFill>
                          <a:srgbClr val="002060"/>
                        </a:solidFill>
                      </a:endParaRPr>
                    </a:p>
                  </a:txBody>
                  <a:tcPr anchor="ctr"/>
                </a:tc>
                <a:tc>
                  <a:txBody>
                    <a:bodyPr/>
                    <a:lstStyle/>
                    <a:p>
                      <a:pPr algn="ctr"/>
                      <a:r>
                        <a:rPr lang="en-US" sz="2000">
                          <a:solidFill>
                            <a:srgbClr val="002060"/>
                          </a:solidFill>
                        </a:rPr>
                        <a:t>The instructor is</a:t>
                      </a:r>
                      <a:r>
                        <a:rPr lang="is-IS" sz="2000" dirty="0">
                          <a:solidFill>
                            <a:srgbClr val="002060"/>
                          </a:solidFill>
                        </a:rPr>
                        <a:t>…</a:t>
                      </a:r>
                      <a:endParaRPr lang="en-US" sz="2000" dirty="0">
                        <a:solidFill>
                          <a:srgbClr val="002060"/>
                        </a:solidFill>
                      </a:endParaRPr>
                    </a:p>
                  </a:txBody>
                  <a:tcPr anchor="ctr"/>
                </a:tc>
                <a:extLst>
                  <a:ext uri="{0D108BD9-81ED-4DB2-BD59-A6C34878D82A}">
                    <a16:rowId xmlns:a16="http://schemas.microsoft.com/office/drawing/2014/main" val="10000"/>
                  </a:ext>
                </a:extLst>
              </a:tr>
              <a:tr h="833967">
                <a:tc>
                  <a:txBody>
                    <a:bodyPr/>
                    <a:lstStyle/>
                    <a:p>
                      <a:pPr algn="ctr"/>
                      <a:r>
                        <a:rPr lang="en-US" sz="2000" dirty="0"/>
                        <a:t>1.</a:t>
                      </a:r>
                    </a:p>
                  </a:txBody>
                  <a:tcPr>
                    <a:noFill/>
                  </a:tcPr>
                </a:tc>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10001"/>
                  </a:ext>
                </a:extLst>
              </a:tr>
            </a:tbl>
          </a:graphicData>
        </a:graphic>
      </p:graphicFrame>
      <p:pic>
        <p:nvPicPr>
          <p:cNvPr id="6" name="Picture 5" descr="write.jpeg"/>
          <p:cNvPicPr>
            <a:picLocks noChangeAspect="1"/>
          </p:cNvPicPr>
          <p:nvPr/>
        </p:nvPicPr>
        <p:blipFill>
          <a:blip r:embed="rId3">
            <a:clrChange>
              <a:clrFrom>
                <a:srgbClr val="E9E9E9"/>
              </a:clrFrom>
              <a:clrTo>
                <a:srgbClr val="E9E9E9">
                  <a:alpha val="0"/>
                </a:srgbClr>
              </a:clrTo>
            </a:clrChange>
            <a:extLst>
              <a:ext uri="{BEBA8EAE-BF5A-486C-A8C5-ECC9F3942E4B}">
                <a14:imgProps xmlns:a14="http://schemas.microsoft.com/office/drawing/2010/main">
                  <a14:imgLayer r:embed="rId4">
                    <a14:imgEffect>
                      <a14:backgroundRemoval t="4478" b="96020" l="1195" r="97610">
                        <a14:foregroundMark x1="90438" y1="74129" x2="81275" y2="96020"/>
                        <a14:foregroundMark x1="89243" y1="75622" x2="91633" y2="80100"/>
                        <a14:foregroundMark x1="90438" y1="75622" x2="95219" y2="81592"/>
                        <a14:foregroundMark x1="81275" y1="10448" x2="75299" y2="14925"/>
                        <a14:foregroundMark x1="82470" y1="4478" x2="75299" y2="13433"/>
                        <a14:foregroundMark x1="15936" y1="70149" x2="4382" y2="81592"/>
                        <a14:foregroundMark x1="97211" y1="74129" x2="97610" y2="76617"/>
                        <a14:foregroundMark x1="3187" y1="85572" x2="1195" y2="86567"/>
                      </a14:backgroundRemoval>
                    </a14:imgEffect>
                  </a14:imgLayer>
                </a14:imgProps>
              </a:ext>
              <a:ext uri="{28A0092B-C50C-407E-A947-70E740481C1C}">
                <a14:useLocalDpi xmlns:a14="http://schemas.microsoft.com/office/drawing/2010/main" val="0"/>
              </a:ext>
            </a:extLst>
          </a:blip>
          <a:stretch>
            <a:fillRect/>
          </a:stretch>
        </p:blipFill>
        <p:spPr>
          <a:xfrm>
            <a:off x="9911953" y="4959027"/>
            <a:ext cx="1460248" cy="1169363"/>
          </a:xfrm>
          <a:prstGeom prst="rect">
            <a:avLst/>
          </a:prstGeom>
        </p:spPr>
      </p:pic>
      <p:sp>
        <p:nvSpPr>
          <p:cNvPr id="10" name="TextBox 9"/>
          <p:cNvSpPr txBox="1"/>
          <p:nvPr/>
        </p:nvSpPr>
        <p:spPr>
          <a:xfrm>
            <a:off x="6463814" y="5129169"/>
            <a:ext cx="3448139" cy="830997"/>
          </a:xfrm>
          <a:prstGeom prst="rect">
            <a:avLst/>
          </a:prstGeom>
          <a:noFill/>
        </p:spPr>
        <p:txBody>
          <a:bodyPr wrap="square" rtlCol="0">
            <a:spAutoFit/>
          </a:bodyPr>
          <a:lstStyle/>
          <a:p>
            <a:pPr algn="ctr"/>
            <a:r>
              <a:rPr lang="en-US" sz="2400">
                <a:solidFill>
                  <a:srgbClr val="002060"/>
                </a:solidFill>
              </a:rPr>
              <a:t>touching </a:t>
            </a:r>
            <a:r>
              <a:rPr lang="en-US" sz="2400" dirty="0">
                <a:solidFill>
                  <a:srgbClr val="002060"/>
                </a:solidFill>
              </a:rPr>
              <a:t>the chair </a:t>
            </a:r>
            <a:r>
              <a:rPr lang="en-US" sz="2400">
                <a:solidFill>
                  <a:srgbClr val="002060"/>
                </a:solidFill>
              </a:rPr>
              <a:t>with his/her foot.</a:t>
            </a:r>
            <a:endParaRPr lang="en-US" sz="2400" dirty="0">
              <a:solidFill>
                <a:srgbClr val="002060"/>
              </a:solidFill>
            </a:endParaRPr>
          </a:p>
        </p:txBody>
      </p:sp>
      <p:pic>
        <p:nvPicPr>
          <p:cNvPr id="1026" name="Picture 2" descr="exercise clipart - Clip Art Library">
            <a:extLst>
              <a:ext uri="{FF2B5EF4-FFF2-40B4-BE49-F238E27FC236}">
                <a16:creationId xmlns:a16="http://schemas.microsoft.com/office/drawing/2014/main" id="{6586F582-593C-4046-A125-658EBD19D90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259366" y="2109798"/>
            <a:ext cx="916391" cy="1908780"/>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ular Callout 14"/>
          <p:cNvSpPr/>
          <p:nvPr/>
        </p:nvSpPr>
        <p:spPr>
          <a:xfrm>
            <a:off x="8867553" y="864879"/>
            <a:ext cx="3092631" cy="1001717"/>
          </a:xfrm>
          <a:prstGeom prst="wedgeRoundRectCallout">
            <a:avLst>
              <a:gd name="adj1" fmla="val -25577"/>
              <a:gd name="adj2" fmla="val 6688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You might need to use ‘el’ or ‘la’ before a body part!</a:t>
            </a:r>
            <a:endParaRPr lang="en-GB" sz="2000" strike="sngStrike" dirty="0">
              <a:solidFill>
                <a:srgbClr val="002060"/>
              </a:solidFill>
            </a:endParaRPr>
          </a:p>
        </p:txBody>
      </p:sp>
    </p:spTree>
    <p:extLst>
      <p:ext uri="{BB962C8B-B14F-4D97-AF65-F5344CB8AC3E}">
        <p14:creationId xmlns:p14="http://schemas.microsoft.com/office/powerpoint/2010/main" val="87892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3" grpId="0" animBg="1"/>
      <p:bldP spid="54" grpId="0"/>
      <p:bldP spid="59" grpId="0"/>
      <p:bldP spid="2" grpId="0" animBg="1"/>
      <p:bldP spid="86" grpId="0"/>
      <p:bldP spid="10"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153" y="1586753"/>
            <a:ext cx="4988860" cy="45600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30000"/>
              </a:lnSpc>
              <a:buAutoNum type="arabicPeriod"/>
            </a:pPr>
            <a:r>
              <a:rPr lang="en-GB" sz="2600" b="1" dirty="0">
                <a:solidFill>
                  <a:srgbClr val="002060"/>
                </a:solidFill>
                <a:latin typeface="Century Gothic" panose="020B0502020202020204" pitchFamily="34" charset="0"/>
              </a:rPr>
              <a:t>He </a:t>
            </a:r>
            <a:r>
              <a:rPr lang="en-GB" sz="2600" b="1">
                <a:solidFill>
                  <a:srgbClr val="002060"/>
                </a:solidFill>
                <a:latin typeface="Century Gothic" panose="020B0502020202020204" pitchFamily="34" charset="0"/>
              </a:rPr>
              <a:t>is </a:t>
            </a:r>
            <a:r>
              <a:rPr lang="en-GB" sz="2600">
                <a:solidFill>
                  <a:srgbClr val="002060"/>
                </a:solidFill>
                <a:latin typeface="Century Gothic" panose="020B0502020202020204" pitchFamily="34" charset="0"/>
              </a:rPr>
              <a:t>lifting/raising his leg.</a:t>
            </a:r>
            <a:endParaRPr lang="en-GB" sz="2600" dirty="0">
              <a:solidFill>
                <a:srgbClr val="002060"/>
              </a:solidFill>
              <a:latin typeface="Century Gothic" panose="020B0502020202020204" pitchFamily="34" charset="0"/>
            </a:endParaRPr>
          </a:p>
          <a:p>
            <a:pPr marL="457200" indent="-457200">
              <a:lnSpc>
                <a:spcPct val="130000"/>
              </a:lnSpc>
              <a:buAutoNum type="arabicPeriod"/>
            </a:pPr>
            <a:r>
              <a:rPr lang="en-GB" sz="2600" b="1" dirty="0">
                <a:solidFill>
                  <a:srgbClr val="002060"/>
                </a:solidFill>
                <a:latin typeface="Century Gothic" panose="020B0502020202020204" pitchFamily="34" charset="0"/>
              </a:rPr>
              <a:t>I am </a:t>
            </a:r>
            <a:r>
              <a:rPr lang="en-GB" sz="2600" dirty="0">
                <a:solidFill>
                  <a:srgbClr val="002060"/>
                </a:solidFill>
                <a:latin typeface="Century Gothic" panose="020B0502020202020204" pitchFamily="34" charset="0"/>
              </a:rPr>
              <a:t>jumping to </a:t>
            </a:r>
            <a:r>
              <a:rPr lang="en-GB" sz="2600">
                <a:solidFill>
                  <a:srgbClr val="002060"/>
                </a:solidFill>
                <a:latin typeface="Century Gothic" panose="020B0502020202020204" pitchFamily="34" charset="0"/>
              </a:rPr>
              <a:t>the left.</a:t>
            </a:r>
            <a:endParaRPr lang="en-GB" sz="2600" dirty="0">
              <a:solidFill>
                <a:srgbClr val="002060"/>
              </a:solidFill>
              <a:latin typeface="Century Gothic" panose="020B0502020202020204" pitchFamily="34" charset="0"/>
            </a:endParaRPr>
          </a:p>
          <a:p>
            <a:pPr marL="457200" indent="-457200">
              <a:lnSpc>
                <a:spcPct val="130000"/>
              </a:lnSpc>
              <a:buAutoNum type="arabicPeriod"/>
            </a:pPr>
            <a:r>
              <a:rPr lang="en-GB" sz="2600" b="1" dirty="0">
                <a:solidFill>
                  <a:srgbClr val="002060"/>
                </a:solidFill>
                <a:latin typeface="Century Gothic" panose="020B0502020202020204" pitchFamily="34" charset="0"/>
              </a:rPr>
              <a:t>I am </a:t>
            </a:r>
            <a:r>
              <a:rPr lang="en-GB" sz="2600">
                <a:solidFill>
                  <a:srgbClr val="002060"/>
                </a:solidFill>
                <a:latin typeface="Century Gothic" panose="020B0502020202020204" pitchFamily="34" charset="0"/>
              </a:rPr>
              <a:t>lowering my arm.</a:t>
            </a:r>
            <a:endParaRPr lang="en-GB" sz="2600" dirty="0">
              <a:solidFill>
                <a:srgbClr val="002060"/>
              </a:solidFill>
              <a:latin typeface="Century Gothic" panose="020B0502020202020204" pitchFamily="34" charset="0"/>
            </a:endParaRPr>
          </a:p>
          <a:p>
            <a:pPr marL="457200" indent="-457200">
              <a:lnSpc>
                <a:spcPct val="130000"/>
              </a:lnSpc>
              <a:buAutoNum type="arabicPeriod"/>
            </a:pPr>
            <a:r>
              <a:rPr lang="en-GB" sz="2600" b="1" dirty="0">
                <a:solidFill>
                  <a:srgbClr val="002060"/>
                </a:solidFill>
                <a:latin typeface="Century Gothic" panose="020B0502020202020204" pitchFamily="34" charset="0"/>
              </a:rPr>
              <a:t>I am </a:t>
            </a:r>
            <a:r>
              <a:rPr lang="en-GB" sz="2600" dirty="0">
                <a:solidFill>
                  <a:srgbClr val="002060"/>
                </a:solidFill>
                <a:latin typeface="Century Gothic" panose="020B0502020202020204" pitchFamily="34" charset="0"/>
              </a:rPr>
              <a:t>touching </a:t>
            </a:r>
            <a:r>
              <a:rPr lang="en-GB" sz="2600">
                <a:solidFill>
                  <a:srgbClr val="002060"/>
                </a:solidFill>
                <a:latin typeface="Century Gothic" panose="020B0502020202020204" pitchFamily="34" charset="0"/>
              </a:rPr>
              <a:t>the floor.</a:t>
            </a:r>
            <a:endParaRPr lang="en-GB" sz="2600" dirty="0">
              <a:solidFill>
                <a:srgbClr val="002060"/>
              </a:solidFill>
              <a:latin typeface="Century Gothic" panose="020B0502020202020204" pitchFamily="34" charset="0"/>
            </a:endParaRPr>
          </a:p>
          <a:p>
            <a:pPr marL="457200" indent="-457200">
              <a:lnSpc>
                <a:spcPct val="130000"/>
              </a:lnSpc>
              <a:buAutoNum type="arabicPeriod"/>
            </a:pPr>
            <a:r>
              <a:rPr lang="en-GB" sz="2600" b="1" dirty="0">
                <a:solidFill>
                  <a:srgbClr val="002060"/>
                </a:solidFill>
                <a:latin typeface="Century Gothic" panose="020B0502020202020204" pitchFamily="34" charset="0"/>
              </a:rPr>
              <a:t>He is </a:t>
            </a:r>
            <a:r>
              <a:rPr lang="en-GB" sz="2600" dirty="0">
                <a:solidFill>
                  <a:srgbClr val="002060"/>
                </a:solidFill>
                <a:latin typeface="Century Gothic" panose="020B0502020202020204" pitchFamily="34" charset="0"/>
              </a:rPr>
              <a:t>recording </a:t>
            </a:r>
            <a:r>
              <a:rPr lang="en-GB" sz="2600">
                <a:solidFill>
                  <a:srgbClr val="002060"/>
                </a:solidFill>
                <a:latin typeface="Century Gothic" panose="020B0502020202020204" pitchFamily="34" charset="0"/>
              </a:rPr>
              <a:t>a video.</a:t>
            </a:r>
            <a:endParaRPr lang="en-GB" sz="2600" dirty="0">
              <a:solidFill>
                <a:srgbClr val="002060"/>
              </a:solidFill>
              <a:latin typeface="Century Gothic" panose="020B0502020202020204" pitchFamily="34" charset="0"/>
            </a:endParaRPr>
          </a:p>
          <a:p>
            <a:pPr marL="457200" indent="-457200">
              <a:lnSpc>
                <a:spcPct val="130000"/>
              </a:lnSpc>
              <a:buAutoNum type="arabicPeriod"/>
            </a:pPr>
            <a:r>
              <a:rPr lang="en-GB" sz="2600" b="1" dirty="0">
                <a:solidFill>
                  <a:srgbClr val="002060"/>
                </a:solidFill>
                <a:latin typeface="Century Gothic" panose="020B0502020202020204" pitchFamily="34" charset="0"/>
              </a:rPr>
              <a:t>He is </a:t>
            </a:r>
            <a:r>
              <a:rPr lang="en-GB" sz="2600" dirty="0">
                <a:solidFill>
                  <a:srgbClr val="002060"/>
                </a:solidFill>
                <a:latin typeface="Century Gothic" panose="020B0502020202020204" pitchFamily="34" charset="0"/>
              </a:rPr>
              <a:t>shouting at </a:t>
            </a:r>
            <a:r>
              <a:rPr lang="en-GB" sz="2600">
                <a:solidFill>
                  <a:srgbClr val="002060"/>
                </a:solidFill>
                <a:latin typeface="Century Gothic" panose="020B0502020202020204" pitchFamily="34" charset="0"/>
              </a:rPr>
              <a:t>the participants*.</a:t>
            </a:r>
            <a:endParaRPr lang="en-GB" sz="2600" dirty="0">
              <a:solidFill>
                <a:srgbClr val="002060"/>
              </a:solidFill>
              <a:latin typeface="Century Gothic" panose="020B0502020202020204" pitchFamily="34" charset="0"/>
            </a:endParaRPr>
          </a:p>
        </p:txBody>
      </p:sp>
      <p:sp>
        <p:nvSpPr>
          <p:cNvPr id="33" name="TextBox 32"/>
          <p:cNvSpPr txBox="1"/>
          <p:nvPr/>
        </p:nvSpPr>
        <p:spPr>
          <a:xfrm>
            <a:off x="176731" y="535387"/>
            <a:ext cx="1961351"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Estudiante</a:t>
            </a:r>
            <a:r>
              <a:rPr lang="en-GB" sz="2200" b="1" dirty="0">
                <a:solidFill>
                  <a:srgbClr val="002060"/>
                </a:solidFill>
                <a:latin typeface="Century Gothic" panose="020B0502020202020204" pitchFamily="34" charset="0"/>
              </a:rPr>
              <a:t> A  </a:t>
            </a:r>
          </a:p>
        </p:txBody>
      </p:sp>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r>
              <a:rPr lang="en-GB" b="1" dirty="0" err="1">
                <a:solidFill>
                  <a:prstClr val="white"/>
                </a:solidFill>
              </a:rPr>
              <a:t>hablar</a:t>
            </a:r>
            <a:r>
              <a:rPr lang="en-GB" b="1" dirty="0">
                <a:solidFill>
                  <a:prstClr val="white"/>
                </a:solidFill>
              </a:rPr>
              <a:t> / escuchar</a:t>
            </a:r>
            <a:endParaRPr lang="x-none" dirty="0"/>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 name="Title 1"/>
          <p:cNvSpPr>
            <a:spLocks noGrp="1"/>
          </p:cNvSpPr>
          <p:nvPr>
            <p:ph type="title"/>
          </p:nvPr>
        </p:nvSpPr>
        <p:spPr>
          <a:xfrm>
            <a:off x="9533420" y="390662"/>
            <a:ext cx="2716292" cy="463920"/>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727928929"/>
              </p:ext>
            </p:extLst>
          </p:nvPr>
        </p:nvGraphicFramePr>
        <p:xfrm>
          <a:off x="5625594" y="1168402"/>
          <a:ext cx="6160007" cy="4978400"/>
        </p:xfrm>
        <a:graphic>
          <a:graphicData uri="http://schemas.openxmlformats.org/drawingml/2006/table">
            <a:tbl>
              <a:tblPr firstRow="1" bandRow="1">
                <a:tableStyleId>{5DA37D80-6434-44D0-A028-1B22A696006F}</a:tableStyleId>
              </a:tblPr>
              <a:tblGrid>
                <a:gridCol w="524670">
                  <a:extLst>
                    <a:ext uri="{9D8B030D-6E8A-4147-A177-3AD203B41FA5}">
                      <a16:colId xmlns:a16="http://schemas.microsoft.com/office/drawing/2014/main" val="20000"/>
                    </a:ext>
                  </a:extLst>
                </a:gridCol>
                <a:gridCol w="2662211">
                  <a:extLst>
                    <a:ext uri="{9D8B030D-6E8A-4147-A177-3AD203B41FA5}">
                      <a16:colId xmlns:a16="http://schemas.microsoft.com/office/drawing/2014/main" val="20001"/>
                    </a:ext>
                  </a:extLst>
                </a:gridCol>
                <a:gridCol w="2973126">
                  <a:extLst>
                    <a:ext uri="{9D8B030D-6E8A-4147-A177-3AD203B41FA5}">
                      <a16:colId xmlns:a16="http://schemas.microsoft.com/office/drawing/2014/main" val="20002"/>
                    </a:ext>
                  </a:extLst>
                </a:gridCol>
              </a:tblGrid>
              <a:tr h="711200">
                <a:tc>
                  <a:txBody>
                    <a:bodyPr/>
                    <a:lstStyle/>
                    <a:p>
                      <a:pPr algn="ctr"/>
                      <a:endParaRPr lang="en-US" sz="2400" dirty="0">
                        <a:solidFill>
                          <a:srgbClr val="002060"/>
                        </a:solidFill>
                      </a:endParaRPr>
                    </a:p>
                  </a:txBody>
                  <a:tcPr anchor="ctr"/>
                </a:tc>
                <a:tc>
                  <a:txBody>
                    <a:bodyPr/>
                    <a:lstStyle/>
                    <a:p>
                      <a:pPr algn="ctr"/>
                      <a:r>
                        <a:rPr lang="en-US" sz="2200" dirty="0">
                          <a:solidFill>
                            <a:srgbClr val="002060"/>
                          </a:solidFill>
                        </a:rPr>
                        <a:t>My partner</a:t>
                      </a:r>
                      <a:r>
                        <a:rPr lang="en-US" sz="2200" baseline="0" dirty="0">
                          <a:solidFill>
                            <a:srgbClr val="002060"/>
                          </a:solidFill>
                        </a:rPr>
                        <a:t> is</a:t>
                      </a:r>
                      <a:r>
                        <a:rPr lang="is-IS" sz="2200" baseline="0" dirty="0">
                          <a:solidFill>
                            <a:srgbClr val="002060"/>
                          </a:solidFill>
                        </a:rPr>
                        <a:t>…</a:t>
                      </a:r>
                      <a:endParaRPr lang="en-US" sz="2200" b="0" dirty="0">
                        <a:solidFill>
                          <a:srgbClr val="002060"/>
                        </a:solidFill>
                      </a:endParaRPr>
                    </a:p>
                  </a:txBody>
                  <a:tcPr anchor="ctr"/>
                </a:tc>
                <a:tc>
                  <a:txBody>
                    <a:bodyPr/>
                    <a:lstStyle/>
                    <a:p>
                      <a:pPr algn="ctr"/>
                      <a:r>
                        <a:rPr lang="en-US" sz="2200" dirty="0">
                          <a:solidFill>
                            <a:srgbClr val="002060"/>
                          </a:solidFill>
                        </a:rPr>
                        <a:t>The instructor is</a:t>
                      </a:r>
                      <a:r>
                        <a:rPr lang="is-IS" sz="2200" dirty="0">
                          <a:solidFill>
                            <a:srgbClr val="002060"/>
                          </a:solidFill>
                        </a:rPr>
                        <a:t>…</a:t>
                      </a:r>
                      <a:endParaRPr lang="en-US" sz="22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400" dirty="0">
                          <a:solidFill>
                            <a:srgbClr val="002060"/>
                          </a:solidFill>
                        </a:rPr>
                        <a:t>1</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1"/>
                  </a:ext>
                </a:extLst>
              </a:tr>
              <a:tr h="711200">
                <a:tc>
                  <a:txBody>
                    <a:bodyPr/>
                    <a:lstStyle/>
                    <a:p>
                      <a:pPr algn="ctr"/>
                      <a:r>
                        <a:rPr lang="en-US" sz="2400" dirty="0">
                          <a:solidFill>
                            <a:srgbClr val="002060"/>
                          </a:solidFill>
                        </a:rPr>
                        <a:t>2</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2"/>
                  </a:ext>
                </a:extLst>
              </a:tr>
              <a:tr h="711200">
                <a:tc>
                  <a:txBody>
                    <a:bodyPr/>
                    <a:lstStyle/>
                    <a:p>
                      <a:pPr algn="ctr"/>
                      <a:r>
                        <a:rPr lang="en-US" sz="2400" dirty="0">
                          <a:solidFill>
                            <a:srgbClr val="002060"/>
                          </a:solidFill>
                        </a:rPr>
                        <a:t>3</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3"/>
                  </a:ext>
                </a:extLst>
              </a:tr>
              <a:tr h="711200">
                <a:tc>
                  <a:txBody>
                    <a:bodyPr/>
                    <a:lstStyle/>
                    <a:p>
                      <a:pPr algn="ctr"/>
                      <a:r>
                        <a:rPr lang="en-US" sz="2400" dirty="0">
                          <a:solidFill>
                            <a:srgbClr val="002060"/>
                          </a:solidFill>
                        </a:rPr>
                        <a:t>4</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4"/>
                  </a:ext>
                </a:extLst>
              </a:tr>
              <a:tr h="711200">
                <a:tc>
                  <a:txBody>
                    <a:bodyPr/>
                    <a:lstStyle/>
                    <a:p>
                      <a:pPr algn="ctr"/>
                      <a:r>
                        <a:rPr lang="en-US" sz="2400" dirty="0">
                          <a:solidFill>
                            <a:srgbClr val="002060"/>
                          </a:solidFill>
                        </a:rPr>
                        <a:t>5</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5"/>
                  </a:ext>
                </a:extLst>
              </a:tr>
              <a:tr h="711200">
                <a:tc>
                  <a:txBody>
                    <a:bodyPr/>
                    <a:lstStyle/>
                    <a:p>
                      <a:pPr algn="ctr"/>
                      <a:r>
                        <a:rPr lang="en-US" sz="2400" dirty="0">
                          <a:solidFill>
                            <a:srgbClr val="002060"/>
                          </a:solidFill>
                        </a:rPr>
                        <a:t>6</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6"/>
                  </a:ext>
                </a:extLst>
              </a:tr>
            </a:tbl>
          </a:graphicData>
        </a:graphic>
      </p:graphicFrame>
      <p:pic>
        <p:nvPicPr>
          <p:cNvPr id="10" name="Picture 2" descr="cartoon - Clip Art Library">
            <a:extLst>
              <a:ext uri="{FF2B5EF4-FFF2-40B4-BE49-F238E27FC236}">
                <a16:creationId xmlns:a16="http://schemas.microsoft.com/office/drawing/2014/main" id="{150E4A4B-AE1B-0B4E-8122-B1F5178A4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054" y="182358"/>
            <a:ext cx="881162" cy="1234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4" descr="exercise.jpeg">
            <a:extLst>
              <a:ext uri="{FF2B5EF4-FFF2-40B4-BE49-F238E27FC236}">
                <a16:creationId xmlns:a16="http://schemas.microsoft.com/office/drawing/2014/main" id="{D5C846D7-493B-4D44-8C6E-F795263B61F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9189" y="182357"/>
            <a:ext cx="930410" cy="1234750"/>
          </a:xfrm>
          <a:prstGeom prst="rect">
            <a:avLst/>
          </a:prstGeom>
        </p:spPr>
      </p:pic>
      <p:sp>
        <p:nvSpPr>
          <p:cNvPr id="4" name="TextBox 3"/>
          <p:cNvSpPr txBox="1"/>
          <p:nvPr/>
        </p:nvSpPr>
        <p:spPr>
          <a:xfrm>
            <a:off x="1157406" y="5746692"/>
            <a:ext cx="4729004" cy="400110"/>
          </a:xfrm>
          <a:prstGeom prst="rect">
            <a:avLst/>
          </a:prstGeom>
          <a:noFill/>
        </p:spPr>
        <p:txBody>
          <a:bodyPr wrap="square" rtlCol="0">
            <a:spAutoFit/>
          </a:bodyPr>
          <a:lstStyle/>
          <a:p>
            <a:r>
              <a:rPr lang="en-GB" sz="2000">
                <a:solidFill>
                  <a:schemeClr val="accent5">
                    <a:lumMod val="50000"/>
                  </a:schemeClr>
                </a:solidFill>
              </a:rPr>
              <a:t>*participant – el/la participante</a:t>
            </a:r>
            <a:endParaRPr lang="en-GB" sz="2000" dirty="0">
              <a:solidFill>
                <a:schemeClr val="accent5">
                  <a:lumMod val="50000"/>
                </a:schemeClr>
              </a:solidFill>
            </a:endParaRPr>
          </a:p>
        </p:txBody>
      </p:sp>
    </p:spTree>
    <p:extLst>
      <p:ext uri="{BB962C8B-B14F-4D97-AF65-F5344CB8AC3E}">
        <p14:creationId xmlns:p14="http://schemas.microsoft.com/office/powerpoint/2010/main" val="2091846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r>
              <a:rPr lang="en-GB" b="1" dirty="0" err="1">
                <a:solidFill>
                  <a:prstClr val="white"/>
                </a:solidFill>
              </a:rPr>
              <a:t>hablar</a:t>
            </a:r>
            <a:r>
              <a:rPr lang="en-GB" b="1" dirty="0">
                <a:solidFill>
                  <a:prstClr val="white"/>
                </a:solidFill>
              </a:rPr>
              <a:t> / escuchar</a:t>
            </a:r>
            <a:endParaRPr lang="x-none" dirty="0"/>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 name="Title 1"/>
          <p:cNvSpPr>
            <a:spLocks noGrp="1"/>
          </p:cNvSpPr>
          <p:nvPr>
            <p:ph type="title"/>
          </p:nvPr>
        </p:nvSpPr>
        <p:spPr>
          <a:xfrm>
            <a:off x="9533420" y="390662"/>
            <a:ext cx="2716292" cy="463920"/>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pic>
        <p:nvPicPr>
          <p:cNvPr id="4" name="Picture 3" descr="aerobics 2.jpe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7796" y="101763"/>
            <a:ext cx="746367" cy="1186341"/>
          </a:xfrm>
          <a:prstGeom prst="rect">
            <a:avLst/>
          </a:prstGeom>
        </p:spPr>
      </p:pic>
      <p:graphicFrame>
        <p:nvGraphicFramePr>
          <p:cNvPr id="11" name="Table 5">
            <a:extLst>
              <a:ext uri="{FF2B5EF4-FFF2-40B4-BE49-F238E27FC236}">
                <a16:creationId xmlns:a16="http://schemas.microsoft.com/office/drawing/2014/main" id="{551B8B19-9C98-1841-9D66-8D52E9EC76BD}"/>
              </a:ext>
            </a:extLst>
          </p:cNvPr>
          <p:cNvGraphicFramePr>
            <a:graphicFrameLocks noGrp="1"/>
          </p:cNvGraphicFramePr>
          <p:nvPr>
            <p:extLst>
              <p:ext uri="{D42A27DB-BD31-4B8C-83A1-F6EECF244321}">
                <p14:modId xmlns:p14="http://schemas.microsoft.com/office/powerpoint/2010/main" val="478674530"/>
              </p:ext>
            </p:extLst>
          </p:nvPr>
        </p:nvGraphicFramePr>
        <p:xfrm>
          <a:off x="5625594" y="1168402"/>
          <a:ext cx="6160007" cy="4978400"/>
        </p:xfrm>
        <a:graphic>
          <a:graphicData uri="http://schemas.openxmlformats.org/drawingml/2006/table">
            <a:tbl>
              <a:tblPr firstRow="1" bandRow="1">
                <a:tableStyleId>{5DA37D80-6434-44D0-A028-1B22A696006F}</a:tableStyleId>
              </a:tblPr>
              <a:tblGrid>
                <a:gridCol w="524670">
                  <a:extLst>
                    <a:ext uri="{9D8B030D-6E8A-4147-A177-3AD203B41FA5}">
                      <a16:colId xmlns:a16="http://schemas.microsoft.com/office/drawing/2014/main" val="20000"/>
                    </a:ext>
                  </a:extLst>
                </a:gridCol>
                <a:gridCol w="2662211">
                  <a:extLst>
                    <a:ext uri="{9D8B030D-6E8A-4147-A177-3AD203B41FA5}">
                      <a16:colId xmlns:a16="http://schemas.microsoft.com/office/drawing/2014/main" val="20001"/>
                    </a:ext>
                  </a:extLst>
                </a:gridCol>
                <a:gridCol w="2973126">
                  <a:extLst>
                    <a:ext uri="{9D8B030D-6E8A-4147-A177-3AD203B41FA5}">
                      <a16:colId xmlns:a16="http://schemas.microsoft.com/office/drawing/2014/main" val="20002"/>
                    </a:ext>
                  </a:extLst>
                </a:gridCol>
              </a:tblGrid>
              <a:tr h="711200">
                <a:tc>
                  <a:txBody>
                    <a:bodyPr/>
                    <a:lstStyle/>
                    <a:p>
                      <a:pPr algn="ctr"/>
                      <a:endParaRPr lang="en-US" sz="2400" dirty="0">
                        <a:solidFill>
                          <a:srgbClr val="002060"/>
                        </a:solidFill>
                      </a:endParaRPr>
                    </a:p>
                  </a:txBody>
                  <a:tcPr anchor="ctr"/>
                </a:tc>
                <a:tc>
                  <a:txBody>
                    <a:bodyPr/>
                    <a:lstStyle/>
                    <a:p>
                      <a:pPr algn="ctr"/>
                      <a:r>
                        <a:rPr lang="en-US" sz="2200" dirty="0">
                          <a:solidFill>
                            <a:srgbClr val="002060"/>
                          </a:solidFill>
                        </a:rPr>
                        <a:t>My partner</a:t>
                      </a:r>
                      <a:r>
                        <a:rPr lang="en-US" sz="2200" baseline="0" dirty="0">
                          <a:solidFill>
                            <a:srgbClr val="002060"/>
                          </a:solidFill>
                        </a:rPr>
                        <a:t> is</a:t>
                      </a:r>
                      <a:r>
                        <a:rPr lang="is-IS" sz="2200" baseline="0" dirty="0">
                          <a:solidFill>
                            <a:srgbClr val="002060"/>
                          </a:solidFill>
                        </a:rPr>
                        <a:t>…</a:t>
                      </a:r>
                      <a:endParaRPr lang="en-US" sz="2200" b="0" dirty="0">
                        <a:solidFill>
                          <a:srgbClr val="002060"/>
                        </a:solidFill>
                      </a:endParaRPr>
                    </a:p>
                  </a:txBody>
                  <a:tcPr anchor="ctr"/>
                </a:tc>
                <a:tc>
                  <a:txBody>
                    <a:bodyPr/>
                    <a:lstStyle/>
                    <a:p>
                      <a:pPr algn="ctr"/>
                      <a:r>
                        <a:rPr lang="en-US" sz="2200" dirty="0">
                          <a:solidFill>
                            <a:srgbClr val="002060"/>
                          </a:solidFill>
                        </a:rPr>
                        <a:t>The instructor is</a:t>
                      </a:r>
                      <a:r>
                        <a:rPr lang="is-IS" sz="2200" dirty="0">
                          <a:solidFill>
                            <a:srgbClr val="002060"/>
                          </a:solidFill>
                        </a:rPr>
                        <a:t>…</a:t>
                      </a:r>
                      <a:endParaRPr lang="en-US" sz="22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400" dirty="0">
                          <a:solidFill>
                            <a:srgbClr val="002060"/>
                          </a:solidFill>
                        </a:rPr>
                        <a:t>1</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1"/>
                  </a:ext>
                </a:extLst>
              </a:tr>
              <a:tr h="711200">
                <a:tc>
                  <a:txBody>
                    <a:bodyPr/>
                    <a:lstStyle/>
                    <a:p>
                      <a:pPr algn="ctr"/>
                      <a:r>
                        <a:rPr lang="en-US" sz="2400" dirty="0">
                          <a:solidFill>
                            <a:srgbClr val="002060"/>
                          </a:solidFill>
                        </a:rPr>
                        <a:t>2</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2"/>
                  </a:ext>
                </a:extLst>
              </a:tr>
              <a:tr h="711200">
                <a:tc>
                  <a:txBody>
                    <a:bodyPr/>
                    <a:lstStyle/>
                    <a:p>
                      <a:pPr algn="ctr"/>
                      <a:r>
                        <a:rPr lang="en-US" sz="2400" dirty="0">
                          <a:solidFill>
                            <a:srgbClr val="002060"/>
                          </a:solidFill>
                        </a:rPr>
                        <a:t>3</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3"/>
                  </a:ext>
                </a:extLst>
              </a:tr>
              <a:tr h="711200">
                <a:tc>
                  <a:txBody>
                    <a:bodyPr/>
                    <a:lstStyle/>
                    <a:p>
                      <a:pPr algn="ctr"/>
                      <a:r>
                        <a:rPr lang="en-US" sz="2400" dirty="0">
                          <a:solidFill>
                            <a:srgbClr val="002060"/>
                          </a:solidFill>
                        </a:rPr>
                        <a:t>4</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4"/>
                  </a:ext>
                </a:extLst>
              </a:tr>
              <a:tr h="711200">
                <a:tc>
                  <a:txBody>
                    <a:bodyPr/>
                    <a:lstStyle/>
                    <a:p>
                      <a:pPr algn="ctr"/>
                      <a:r>
                        <a:rPr lang="en-US" sz="2400" dirty="0">
                          <a:solidFill>
                            <a:srgbClr val="002060"/>
                          </a:solidFill>
                        </a:rPr>
                        <a:t>5</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5"/>
                  </a:ext>
                </a:extLst>
              </a:tr>
              <a:tr h="711200">
                <a:tc>
                  <a:txBody>
                    <a:bodyPr/>
                    <a:lstStyle/>
                    <a:p>
                      <a:pPr algn="ctr"/>
                      <a:r>
                        <a:rPr lang="en-US" sz="2400" dirty="0">
                          <a:solidFill>
                            <a:srgbClr val="002060"/>
                          </a:solidFill>
                        </a:rPr>
                        <a:t>6</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6"/>
                  </a:ext>
                </a:extLst>
              </a:tr>
            </a:tbl>
          </a:graphicData>
        </a:graphic>
      </p:graphicFrame>
      <p:sp>
        <p:nvSpPr>
          <p:cNvPr id="12" name="Rectangle 2">
            <a:extLst>
              <a:ext uri="{FF2B5EF4-FFF2-40B4-BE49-F238E27FC236}">
                <a16:creationId xmlns:a16="http://schemas.microsoft.com/office/drawing/2014/main" id="{0F36EDA5-4889-E54F-A60D-F7D47EB18C75}"/>
              </a:ext>
            </a:extLst>
          </p:cNvPr>
          <p:cNvSpPr/>
          <p:nvPr/>
        </p:nvSpPr>
        <p:spPr>
          <a:xfrm>
            <a:off x="217020" y="1334259"/>
            <a:ext cx="4988860" cy="48125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30000"/>
              </a:lnSpc>
              <a:buAutoNum type="arabicPeriod"/>
            </a:pPr>
            <a:r>
              <a:rPr lang="en-GB" sz="2600" b="1" dirty="0">
                <a:solidFill>
                  <a:srgbClr val="002060"/>
                </a:solidFill>
                <a:latin typeface="Century Gothic" panose="020B0502020202020204" pitchFamily="34" charset="0"/>
              </a:rPr>
              <a:t>I am </a:t>
            </a:r>
            <a:r>
              <a:rPr lang="en-GB" sz="2600" dirty="0">
                <a:solidFill>
                  <a:srgbClr val="002060"/>
                </a:solidFill>
                <a:latin typeface="Century Gothic" panose="020B0502020202020204" pitchFamily="34" charset="0"/>
              </a:rPr>
              <a:t>lowering my leg.</a:t>
            </a:r>
          </a:p>
          <a:p>
            <a:pPr marL="457200" indent="-457200">
              <a:lnSpc>
                <a:spcPct val="130000"/>
              </a:lnSpc>
              <a:buAutoNum type="arabicPeriod"/>
            </a:pPr>
            <a:r>
              <a:rPr lang="en-GB" sz="2600" b="1" dirty="0">
                <a:solidFill>
                  <a:srgbClr val="002060"/>
                </a:solidFill>
                <a:latin typeface="Century Gothic" panose="020B0502020202020204" pitchFamily="34" charset="0"/>
              </a:rPr>
              <a:t>He is </a:t>
            </a:r>
            <a:r>
              <a:rPr lang="en-GB" sz="2600" dirty="0">
                <a:solidFill>
                  <a:srgbClr val="002060"/>
                </a:solidFill>
                <a:latin typeface="Century Gothic" panose="020B0502020202020204" pitchFamily="34" charset="0"/>
              </a:rPr>
              <a:t>touching the floor with his hand.</a:t>
            </a:r>
          </a:p>
          <a:p>
            <a:pPr marL="457200" indent="-457200">
              <a:lnSpc>
                <a:spcPct val="130000"/>
              </a:lnSpc>
              <a:buAutoNum type="arabicPeriod"/>
            </a:pPr>
            <a:r>
              <a:rPr lang="en-GB" sz="2600" b="1" dirty="0">
                <a:solidFill>
                  <a:srgbClr val="002060"/>
                </a:solidFill>
                <a:latin typeface="Century Gothic" panose="020B0502020202020204" pitchFamily="34" charset="0"/>
              </a:rPr>
              <a:t>I am </a:t>
            </a:r>
            <a:r>
              <a:rPr lang="en-GB" sz="2600" dirty="0">
                <a:solidFill>
                  <a:srgbClr val="002060"/>
                </a:solidFill>
                <a:latin typeface="Century Gothic" panose="020B0502020202020204" pitchFamily="34" charset="0"/>
              </a:rPr>
              <a:t>jumping to the right.</a:t>
            </a:r>
          </a:p>
          <a:p>
            <a:pPr marL="457200" indent="-457200">
              <a:lnSpc>
                <a:spcPct val="130000"/>
              </a:lnSpc>
              <a:buAutoNum type="arabicPeriod"/>
            </a:pPr>
            <a:r>
              <a:rPr lang="en-GB" sz="2600" b="1" dirty="0">
                <a:solidFill>
                  <a:srgbClr val="002060"/>
                </a:solidFill>
                <a:latin typeface="Century Gothic" panose="020B0502020202020204" pitchFamily="34" charset="0"/>
              </a:rPr>
              <a:t>He is </a:t>
            </a:r>
            <a:r>
              <a:rPr lang="en-GB" sz="2600" dirty="0">
                <a:solidFill>
                  <a:srgbClr val="002060"/>
                </a:solidFill>
                <a:latin typeface="Century Gothic" panose="020B0502020202020204" pitchFamily="34" charset="0"/>
              </a:rPr>
              <a:t>enjoying the music.</a:t>
            </a:r>
          </a:p>
          <a:p>
            <a:pPr marL="457200" indent="-457200">
              <a:lnSpc>
                <a:spcPct val="130000"/>
              </a:lnSpc>
              <a:buAutoNum type="arabicPeriod"/>
            </a:pPr>
            <a:r>
              <a:rPr lang="en-GB" sz="2600" b="1" dirty="0">
                <a:solidFill>
                  <a:srgbClr val="002060"/>
                </a:solidFill>
                <a:latin typeface="Century Gothic" panose="020B0502020202020204" pitchFamily="34" charset="0"/>
              </a:rPr>
              <a:t>He is </a:t>
            </a:r>
            <a:r>
              <a:rPr lang="en-GB" sz="2600" dirty="0">
                <a:solidFill>
                  <a:srgbClr val="002060"/>
                </a:solidFill>
                <a:latin typeface="Century Gothic" panose="020B0502020202020204" pitchFamily="34" charset="0"/>
              </a:rPr>
              <a:t>helping a lot of people.</a:t>
            </a:r>
          </a:p>
          <a:p>
            <a:pPr marL="457200" indent="-457200">
              <a:lnSpc>
                <a:spcPct val="130000"/>
              </a:lnSpc>
              <a:buAutoNum type="arabicPeriod"/>
            </a:pPr>
            <a:r>
              <a:rPr lang="en-GB" sz="2600" b="1" dirty="0">
                <a:solidFill>
                  <a:srgbClr val="002060"/>
                </a:solidFill>
                <a:latin typeface="Century Gothic" panose="020B0502020202020204" pitchFamily="34" charset="0"/>
              </a:rPr>
              <a:t>I am </a:t>
            </a:r>
            <a:r>
              <a:rPr lang="en-GB" sz="2600" dirty="0">
                <a:solidFill>
                  <a:srgbClr val="002060"/>
                </a:solidFill>
                <a:latin typeface="Century Gothic" panose="020B0502020202020204" pitchFamily="34" charset="0"/>
              </a:rPr>
              <a:t>lifting/raising my foot.</a:t>
            </a:r>
          </a:p>
        </p:txBody>
      </p:sp>
      <p:sp>
        <p:nvSpPr>
          <p:cNvPr id="13" name="TextBox 32">
            <a:extLst>
              <a:ext uri="{FF2B5EF4-FFF2-40B4-BE49-F238E27FC236}">
                <a16:creationId xmlns:a16="http://schemas.microsoft.com/office/drawing/2014/main" id="{3E04DE52-8CE7-3A49-B1D1-8005C12C05B4}"/>
              </a:ext>
            </a:extLst>
          </p:cNvPr>
          <p:cNvSpPr txBox="1"/>
          <p:nvPr/>
        </p:nvSpPr>
        <p:spPr>
          <a:xfrm>
            <a:off x="176731" y="535387"/>
            <a:ext cx="1961351"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Estudiante</a:t>
            </a:r>
            <a:r>
              <a:rPr lang="en-GB" sz="2200" b="1" dirty="0">
                <a:solidFill>
                  <a:srgbClr val="002060"/>
                </a:solidFill>
                <a:latin typeface="Century Gothic" panose="020B0502020202020204" pitchFamily="34" charset="0"/>
              </a:rPr>
              <a:t> B  </a:t>
            </a:r>
          </a:p>
        </p:txBody>
      </p:sp>
      <p:pic>
        <p:nvPicPr>
          <p:cNvPr id="14" name="Picture 2" descr="exercise clipart - Clip Art Library">
            <a:extLst>
              <a:ext uri="{FF2B5EF4-FFF2-40B4-BE49-F238E27FC236}">
                <a16:creationId xmlns:a16="http://schemas.microsoft.com/office/drawing/2014/main" id="{E42F29CA-A261-FC4A-B51C-E6AEA347286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090055" y="101764"/>
            <a:ext cx="569554" cy="1186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566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ounded Rectangle 1">
            <a:extLst>
              <a:ext uri="{FF2B5EF4-FFF2-40B4-BE49-F238E27FC236}">
                <a16:creationId xmlns:a16="http://schemas.microsoft.com/office/drawing/2014/main" id="{849B6EEA-EFE5-4CA5-A098-60664365E47F}"/>
              </a:ext>
            </a:extLst>
          </p:cNvPr>
          <p:cNvSpPr/>
          <p:nvPr/>
        </p:nvSpPr>
        <p:spPr>
          <a:xfrm>
            <a:off x="1006833" y="187709"/>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B908D301-847B-4C4E-9F42-87033038A32A}"/>
              </a:ext>
            </a:extLst>
          </p:cNvPr>
          <p:cNvSpPr txBox="1"/>
          <p:nvPr/>
        </p:nvSpPr>
        <p:spPr>
          <a:xfrm>
            <a:off x="1005227" y="620326"/>
            <a:ext cx="196909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[to cry, crying]</a:t>
            </a:r>
          </a:p>
        </p:txBody>
      </p:sp>
      <p:sp>
        <p:nvSpPr>
          <p:cNvPr id="34" name="Rounded Rectangle 2">
            <a:extLst>
              <a:ext uri="{FF2B5EF4-FFF2-40B4-BE49-F238E27FC236}">
                <a16:creationId xmlns:a16="http://schemas.microsoft.com/office/drawing/2014/main" id="{83383291-ED30-4EDE-81E2-7C031C566722}"/>
              </a:ext>
            </a:extLst>
          </p:cNvPr>
          <p:cNvSpPr/>
          <p:nvPr/>
        </p:nvSpPr>
        <p:spPr>
          <a:xfrm>
            <a:off x="980953" y="16021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A</a:t>
            </a:r>
          </a:p>
        </p:txBody>
      </p:sp>
      <p:sp>
        <p:nvSpPr>
          <p:cNvPr id="43" name="Rounded Rectangle 1">
            <a:extLst>
              <a:ext uri="{FF2B5EF4-FFF2-40B4-BE49-F238E27FC236}">
                <a16:creationId xmlns:a16="http://schemas.microsoft.com/office/drawing/2014/main" id="{D0762602-DC30-422E-804A-A83043D3A5F5}"/>
              </a:ext>
            </a:extLst>
          </p:cNvPr>
          <p:cNvSpPr/>
          <p:nvPr/>
        </p:nvSpPr>
        <p:spPr>
          <a:xfrm>
            <a:off x="3362647" y="187711"/>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4" name="Rounded Rectangle 1">
            <a:extLst>
              <a:ext uri="{FF2B5EF4-FFF2-40B4-BE49-F238E27FC236}">
                <a16:creationId xmlns:a16="http://schemas.microsoft.com/office/drawing/2014/main" id="{D353DD39-AFEB-4A4F-8288-C7489332354B}"/>
              </a:ext>
            </a:extLst>
          </p:cNvPr>
          <p:cNvSpPr/>
          <p:nvPr/>
        </p:nvSpPr>
        <p:spPr>
          <a:xfrm>
            <a:off x="5713444" y="187710"/>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5" name="Rounded Rectangle 1">
            <a:extLst>
              <a:ext uri="{FF2B5EF4-FFF2-40B4-BE49-F238E27FC236}">
                <a16:creationId xmlns:a16="http://schemas.microsoft.com/office/drawing/2014/main" id="{E9E96F5A-44CD-4CB5-B03D-B26157C31906}"/>
              </a:ext>
            </a:extLst>
          </p:cNvPr>
          <p:cNvSpPr/>
          <p:nvPr/>
        </p:nvSpPr>
        <p:spPr>
          <a:xfrm>
            <a:off x="8064241" y="187709"/>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6" name="Rounded Rectangle 1">
            <a:extLst>
              <a:ext uri="{FF2B5EF4-FFF2-40B4-BE49-F238E27FC236}">
                <a16:creationId xmlns:a16="http://schemas.microsoft.com/office/drawing/2014/main" id="{DC883E77-91C0-43BD-B68B-9B5796A1EFD5}"/>
              </a:ext>
            </a:extLst>
          </p:cNvPr>
          <p:cNvSpPr/>
          <p:nvPr/>
        </p:nvSpPr>
        <p:spPr>
          <a:xfrm>
            <a:off x="1006833" y="228103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7" name="Rounded Rectangle 1">
            <a:extLst>
              <a:ext uri="{FF2B5EF4-FFF2-40B4-BE49-F238E27FC236}">
                <a16:creationId xmlns:a16="http://schemas.microsoft.com/office/drawing/2014/main" id="{0AF8C1C9-DC2D-41BF-9BD7-8E7782E8D317}"/>
              </a:ext>
            </a:extLst>
          </p:cNvPr>
          <p:cNvSpPr/>
          <p:nvPr/>
        </p:nvSpPr>
        <p:spPr>
          <a:xfrm>
            <a:off x="3361753" y="228103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8" name="Rounded Rectangle 1">
            <a:extLst>
              <a:ext uri="{FF2B5EF4-FFF2-40B4-BE49-F238E27FC236}">
                <a16:creationId xmlns:a16="http://schemas.microsoft.com/office/drawing/2014/main" id="{5D78838D-5862-4854-9770-931E565E3DD2}"/>
              </a:ext>
            </a:extLst>
          </p:cNvPr>
          <p:cNvSpPr/>
          <p:nvPr/>
        </p:nvSpPr>
        <p:spPr>
          <a:xfrm>
            <a:off x="5716673" y="228103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9" name="Rounded Rectangle 1">
            <a:extLst>
              <a:ext uri="{FF2B5EF4-FFF2-40B4-BE49-F238E27FC236}">
                <a16:creationId xmlns:a16="http://schemas.microsoft.com/office/drawing/2014/main" id="{AF2C16FD-BC80-4CB8-A0F6-38165CDA1C22}"/>
              </a:ext>
            </a:extLst>
          </p:cNvPr>
          <p:cNvSpPr/>
          <p:nvPr/>
        </p:nvSpPr>
        <p:spPr>
          <a:xfrm>
            <a:off x="8071593" y="228103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0" name="Rounded Rectangle 1">
            <a:extLst>
              <a:ext uri="{FF2B5EF4-FFF2-40B4-BE49-F238E27FC236}">
                <a16:creationId xmlns:a16="http://schemas.microsoft.com/office/drawing/2014/main" id="{788B0553-E194-4AE8-8ED6-37071D63E5CB}"/>
              </a:ext>
            </a:extLst>
          </p:cNvPr>
          <p:cNvSpPr/>
          <p:nvPr/>
        </p:nvSpPr>
        <p:spPr>
          <a:xfrm>
            <a:off x="1006833" y="4374366"/>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1" name="Rounded Rectangle 1">
            <a:extLst>
              <a:ext uri="{FF2B5EF4-FFF2-40B4-BE49-F238E27FC236}">
                <a16:creationId xmlns:a16="http://schemas.microsoft.com/office/drawing/2014/main" id="{F5D6E62C-ABE3-4A41-A750-E56532D6D36B}"/>
              </a:ext>
            </a:extLst>
          </p:cNvPr>
          <p:cNvSpPr/>
          <p:nvPr/>
        </p:nvSpPr>
        <p:spPr>
          <a:xfrm>
            <a:off x="3362647" y="437436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2" name="Rounded Rectangle 1">
            <a:extLst>
              <a:ext uri="{FF2B5EF4-FFF2-40B4-BE49-F238E27FC236}">
                <a16:creationId xmlns:a16="http://schemas.microsoft.com/office/drawing/2014/main" id="{6EA8E0D2-105E-4395-8DF7-C4891E2AA973}"/>
              </a:ext>
            </a:extLst>
          </p:cNvPr>
          <p:cNvSpPr/>
          <p:nvPr/>
        </p:nvSpPr>
        <p:spPr>
          <a:xfrm>
            <a:off x="5718461" y="4374364"/>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3" name="Rounded Rectangle 1">
            <a:extLst>
              <a:ext uri="{FF2B5EF4-FFF2-40B4-BE49-F238E27FC236}">
                <a16:creationId xmlns:a16="http://schemas.microsoft.com/office/drawing/2014/main" id="{7596D2F6-9242-4784-B72D-280B73B29C76}"/>
              </a:ext>
            </a:extLst>
          </p:cNvPr>
          <p:cNvSpPr/>
          <p:nvPr/>
        </p:nvSpPr>
        <p:spPr>
          <a:xfrm>
            <a:off x="8074275" y="4374363"/>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D8F5E245-8C62-402A-9B14-47923E328E52}"/>
              </a:ext>
            </a:extLst>
          </p:cNvPr>
          <p:cNvSpPr txBox="1"/>
          <p:nvPr/>
        </p:nvSpPr>
        <p:spPr>
          <a:xfrm>
            <a:off x="3366675" y="191166"/>
            <a:ext cx="1964171"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[to wait (for), waiting (for)]</a:t>
            </a:r>
          </a:p>
        </p:txBody>
      </p:sp>
      <p:sp>
        <p:nvSpPr>
          <p:cNvPr id="55" name="TextBox 54">
            <a:extLst>
              <a:ext uri="{FF2B5EF4-FFF2-40B4-BE49-F238E27FC236}">
                <a16:creationId xmlns:a16="http://schemas.microsoft.com/office/drawing/2014/main" id="{C99B1F8C-D8E5-4F0F-864A-B000EA6EF5C7}"/>
              </a:ext>
            </a:extLst>
          </p:cNvPr>
          <p:cNvSpPr txBox="1"/>
          <p:nvPr/>
        </p:nvSpPr>
        <p:spPr>
          <a:xfrm>
            <a:off x="5716489" y="615139"/>
            <a:ext cx="196604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[to return, returning]</a:t>
            </a:r>
          </a:p>
        </p:txBody>
      </p:sp>
      <p:sp>
        <p:nvSpPr>
          <p:cNvPr id="56" name="TextBox 55">
            <a:extLst>
              <a:ext uri="{FF2B5EF4-FFF2-40B4-BE49-F238E27FC236}">
                <a16:creationId xmlns:a16="http://schemas.microsoft.com/office/drawing/2014/main" id="{FC228397-9431-413B-A733-BA29BED64B9D}"/>
              </a:ext>
            </a:extLst>
          </p:cNvPr>
          <p:cNvSpPr txBox="1"/>
          <p:nvPr/>
        </p:nvSpPr>
        <p:spPr>
          <a:xfrm>
            <a:off x="8089571" y="615138"/>
            <a:ext cx="194376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[to find, finding]</a:t>
            </a:r>
          </a:p>
        </p:txBody>
      </p:sp>
      <p:sp>
        <p:nvSpPr>
          <p:cNvPr id="57" name="TextBox 56">
            <a:extLst>
              <a:ext uri="{FF2B5EF4-FFF2-40B4-BE49-F238E27FC236}">
                <a16:creationId xmlns:a16="http://schemas.microsoft.com/office/drawing/2014/main" id="{E69F160C-5DD2-43AB-AE09-EBB5645113D0}"/>
              </a:ext>
            </a:extLst>
          </p:cNvPr>
          <p:cNvSpPr txBox="1"/>
          <p:nvPr/>
        </p:nvSpPr>
        <p:spPr>
          <a:xfrm>
            <a:off x="1005227" y="2710190"/>
            <a:ext cx="196909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[to shout, shouting]</a:t>
            </a:r>
          </a:p>
        </p:txBody>
      </p:sp>
      <p:sp>
        <p:nvSpPr>
          <p:cNvPr id="58" name="TextBox 57">
            <a:extLst>
              <a:ext uri="{FF2B5EF4-FFF2-40B4-BE49-F238E27FC236}">
                <a16:creationId xmlns:a16="http://schemas.microsoft.com/office/drawing/2014/main" id="{C4727779-4959-48FA-94BD-6015ACFC2786}"/>
              </a:ext>
            </a:extLst>
          </p:cNvPr>
          <p:cNvSpPr txBox="1"/>
          <p:nvPr/>
        </p:nvSpPr>
        <p:spPr>
          <a:xfrm>
            <a:off x="3360674" y="2710190"/>
            <a:ext cx="19699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[to want, to love]</a:t>
            </a:r>
          </a:p>
        </p:txBody>
      </p:sp>
      <p:sp>
        <p:nvSpPr>
          <p:cNvPr id="59" name="TextBox 58">
            <a:extLst>
              <a:ext uri="{FF2B5EF4-FFF2-40B4-BE49-F238E27FC236}">
                <a16:creationId xmlns:a16="http://schemas.microsoft.com/office/drawing/2014/main" id="{2F35C646-7DC6-4FB0-9797-C507DFCA4F29}"/>
              </a:ext>
            </a:extLst>
          </p:cNvPr>
          <p:cNvSpPr txBox="1"/>
          <p:nvPr/>
        </p:nvSpPr>
        <p:spPr>
          <a:xfrm>
            <a:off x="5712549" y="2925633"/>
            <a:ext cx="19699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[story]</a:t>
            </a:r>
          </a:p>
        </p:txBody>
      </p:sp>
      <p:sp>
        <p:nvSpPr>
          <p:cNvPr id="60" name="TextBox 59">
            <a:extLst>
              <a:ext uri="{FF2B5EF4-FFF2-40B4-BE49-F238E27FC236}">
                <a16:creationId xmlns:a16="http://schemas.microsoft.com/office/drawing/2014/main" id="{91C6FE03-AAB5-49F6-B22F-626DD9257D86}"/>
              </a:ext>
            </a:extLst>
          </p:cNvPr>
          <p:cNvSpPr txBox="1"/>
          <p:nvPr/>
        </p:nvSpPr>
        <p:spPr>
          <a:xfrm>
            <a:off x="8063346" y="2943519"/>
            <a:ext cx="19699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[month]</a:t>
            </a:r>
          </a:p>
        </p:txBody>
      </p:sp>
      <p:sp>
        <p:nvSpPr>
          <p:cNvPr id="61" name="TextBox 60">
            <a:extLst>
              <a:ext uri="{FF2B5EF4-FFF2-40B4-BE49-F238E27FC236}">
                <a16:creationId xmlns:a16="http://schemas.microsoft.com/office/drawing/2014/main" id="{8A696113-7380-422C-BC45-FBA113A11984}"/>
              </a:ext>
            </a:extLst>
          </p:cNvPr>
          <p:cNvSpPr txBox="1"/>
          <p:nvPr/>
        </p:nvSpPr>
        <p:spPr>
          <a:xfrm>
            <a:off x="1016495" y="4800054"/>
            <a:ext cx="19699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F0302020204030204"/>
              </a:rPr>
              <a:t>[Dad (informal)</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62" name="TextBox 61">
            <a:extLst>
              <a:ext uri="{FF2B5EF4-FFF2-40B4-BE49-F238E27FC236}">
                <a16:creationId xmlns:a16="http://schemas.microsoft.com/office/drawing/2014/main" id="{C9598A40-72E5-489F-8BFF-F4DE641B2C34}"/>
              </a:ext>
            </a:extLst>
          </p:cNvPr>
          <p:cNvSpPr txBox="1"/>
          <p:nvPr/>
        </p:nvSpPr>
        <p:spPr>
          <a:xfrm>
            <a:off x="3346456" y="4806980"/>
            <a:ext cx="19699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[Mum (informal)]</a:t>
            </a:r>
          </a:p>
        </p:txBody>
      </p:sp>
      <p:sp>
        <p:nvSpPr>
          <p:cNvPr id="63" name="TextBox 62">
            <a:extLst>
              <a:ext uri="{FF2B5EF4-FFF2-40B4-BE49-F238E27FC236}">
                <a16:creationId xmlns:a16="http://schemas.microsoft.com/office/drawing/2014/main" id="{49B246AF-0DCA-4C24-A184-96C94AD0CD90}"/>
              </a:ext>
            </a:extLst>
          </p:cNvPr>
          <p:cNvSpPr txBox="1"/>
          <p:nvPr/>
        </p:nvSpPr>
        <p:spPr>
          <a:xfrm>
            <a:off x="5712549" y="4979173"/>
            <a:ext cx="19699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F0302020204030204"/>
                <a:ea typeface="+mn-ea"/>
                <a:cs typeface="+mn-cs"/>
              </a:rPr>
              <a:t>[cold (noun)]</a:t>
            </a:r>
            <a:endPar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299AB619-49B5-4D7E-AB8F-872337EAC1BB}"/>
              </a:ext>
            </a:extLst>
          </p:cNvPr>
          <p:cNvSpPr txBox="1"/>
          <p:nvPr/>
        </p:nvSpPr>
        <p:spPr>
          <a:xfrm>
            <a:off x="8070698" y="4788619"/>
            <a:ext cx="19699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800">
                <a:solidFill>
                  <a:srgbClr val="002060"/>
                </a:solidFill>
                <a:latin typeface="Century Gothic" panose="020F0302020204030204"/>
              </a:rPr>
              <a:t>to seem, seeming</a:t>
            </a:r>
            <a:r>
              <a:rPr kumimoji="0" lang="en-GB" sz="2800" b="0" i="0" u="none" strike="noStrike" kern="1200" cap="none" spc="0" normalizeH="0" baseline="0" noProof="0">
                <a:ln>
                  <a:noFill/>
                </a:ln>
                <a:solidFill>
                  <a:srgbClr val="002060"/>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6" name="Rounded Rectangle 2">
            <a:extLst>
              <a:ext uri="{FF2B5EF4-FFF2-40B4-BE49-F238E27FC236}">
                <a16:creationId xmlns:a16="http://schemas.microsoft.com/office/drawing/2014/main" id="{10BAC3AE-F80C-431A-87D3-9EAB9FA93CFD}"/>
              </a:ext>
            </a:extLst>
          </p:cNvPr>
          <p:cNvSpPr/>
          <p:nvPr/>
        </p:nvSpPr>
        <p:spPr>
          <a:xfrm>
            <a:off x="3329663" y="16021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B</a:t>
            </a:r>
          </a:p>
        </p:txBody>
      </p:sp>
      <p:sp>
        <p:nvSpPr>
          <p:cNvPr id="67" name="Rounded Rectangle 2">
            <a:extLst>
              <a:ext uri="{FF2B5EF4-FFF2-40B4-BE49-F238E27FC236}">
                <a16:creationId xmlns:a16="http://schemas.microsoft.com/office/drawing/2014/main" id="{6A9E2E9B-5A86-464C-AC24-711456193718}"/>
              </a:ext>
            </a:extLst>
          </p:cNvPr>
          <p:cNvSpPr/>
          <p:nvPr/>
        </p:nvSpPr>
        <p:spPr>
          <a:xfrm>
            <a:off x="5677007" y="153298"/>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002060"/>
                </a:solidFill>
                <a:latin typeface="Century Gothic" panose="020F0302020204030204"/>
              </a:rPr>
              <a:t>C</a:t>
            </a:r>
            <a:endParaRPr kumimoji="0" lang="en-US" sz="5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68" name="Rounded Rectangle 2">
            <a:extLst>
              <a:ext uri="{FF2B5EF4-FFF2-40B4-BE49-F238E27FC236}">
                <a16:creationId xmlns:a16="http://schemas.microsoft.com/office/drawing/2014/main" id="{03B41B14-0197-4FE1-9AAB-34A7ECFA0C2B}"/>
              </a:ext>
            </a:extLst>
          </p:cNvPr>
          <p:cNvSpPr/>
          <p:nvPr/>
        </p:nvSpPr>
        <p:spPr>
          <a:xfrm>
            <a:off x="8027804" y="16244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solidFill>
                  <a:srgbClr val="002060"/>
                </a:solidFill>
                <a:latin typeface="Century Gothic" panose="020F0302020204030204"/>
              </a:rPr>
              <a:t>D</a:t>
            </a:r>
            <a:endParaRPr kumimoji="0" lang="en-US" sz="5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69" name="Rounded Rectangle 2">
            <a:extLst>
              <a:ext uri="{FF2B5EF4-FFF2-40B4-BE49-F238E27FC236}">
                <a16:creationId xmlns:a16="http://schemas.microsoft.com/office/drawing/2014/main" id="{1205FCBE-E8A1-4172-98A7-DD08E066C996}"/>
              </a:ext>
            </a:extLst>
          </p:cNvPr>
          <p:cNvSpPr/>
          <p:nvPr/>
        </p:nvSpPr>
        <p:spPr>
          <a:xfrm>
            <a:off x="969237" y="224835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E</a:t>
            </a:r>
          </a:p>
        </p:txBody>
      </p:sp>
      <p:sp>
        <p:nvSpPr>
          <p:cNvPr id="70" name="Rounded Rectangle 2">
            <a:extLst>
              <a:ext uri="{FF2B5EF4-FFF2-40B4-BE49-F238E27FC236}">
                <a16:creationId xmlns:a16="http://schemas.microsoft.com/office/drawing/2014/main" id="{5A821554-B0B8-4D2E-9861-8C31CEBCF5E6}"/>
              </a:ext>
            </a:extLst>
          </p:cNvPr>
          <p:cNvSpPr/>
          <p:nvPr/>
        </p:nvSpPr>
        <p:spPr>
          <a:xfrm>
            <a:off x="3329663" y="224835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F</a:t>
            </a:r>
          </a:p>
        </p:txBody>
      </p:sp>
      <p:sp>
        <p:nvSpPr>
          <p:cNvPr id="71" name="Rounded Rectangle 2">
            <a:extLst>
              <a:ext uri="{FF2B5EF4-FFF2-40B4-BE49-F238E27FC236}">
                <a16:creationId xmlns:a16="http://schemas.microsoft.com/office/drawing/2014/main" id="{2A611EAB-7FDD-4FBC-8053-23BEC107CEFE}"/>
              </a:ext>
            </a:extLst>
          </p:cNvPr>
          <p:cNvSpPr/>
          <p:nvPr/>
        </p:nvSpPr>
        <p:spPr>
          <a:xfrm>
            <a:off x="5677007" y="224835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G</a:t>
            </a:r>
          </a:p>
        </p:txBody>
      </p:sp>
      <p:sp>
        <p:nvSpPr>
          <p:cNvPr id="72" name="Rounded Rectangle 2">
            <a:extLst>
              <a:ext uri="{FF2B5EF4-FFF2-40B4-BE49-F238E27FC236}">
                <a16:creationId xmlns:a16="http://schemas.microsoft.com/office/drawing/2014/main" id="{8C38A5B9-4832-45CA-B626-D8FEE0770F19}"/>
              </a:ext>
            </a:extLst>
          </p:cNvPr>
          <p:cNvSpPr/>
          <p:nvPr/>
        </p:nvSpPr>
        <p:spPr>
          <a:xfrm>
            <a:off x="8024351" y="224835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H</a:t>
            </a:r>
          </a:p>
        </p:txBody>
      </p:sp>
      <p:sp>
        <p:nvSpPr>
          <p:cNvPr id="73" name="Rounded Rectangle 2">
            <a:extLst>
              <a:ext uri="{FF2B5EF4-FFF2-40B4-BE49-F238E27FC236}">
                <a16:creationId xmlns:a16="http://schemas.microsoft.com/office/drawing/2014/main" id="{97F917C0-66A3-47BB-839C-3158D1B43754}"/>
              </a:ext>
            </a:extLst>
          </p:cNvPr>
          <p:cNvSpPr/>
          <p:nvPr/>
        </p:nvSpPr>
        <p:spPr>
          <a:xfrm>
            <a:off x="980953" y="4336486"/>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I</a:t>
            </a:r>
          </a:p>
        </p:txBody>
      </p:sp>
      <p:sp>
        <p:nvSpPr>
          <p:cNvPr id="74" name="Rounded Rectangle 2">
            <a:extLst>
              <a:ext uri="{FF2B5EF4-FFF2-40B4-BE49-F238E27FC236}">
                <a16:creationId xmlns:a16="http://schemas.microsoft.com/office/drawing/2014/main" id="{4947FB0C-AEB0-4EE7-A2B7-176A3EC2B8B8}"/>
              </a:ext>
            </a:extLst>
          </p:cNvPr>
          <p:cNvSpPr/>
          <p:nvPr/>
        </p:nvSpPr>
        <p:spPr>
          <a:xfrm>
            <a:off x="3329663" y="433648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J</a:t>
            </a:r>
          </a:p>
        </p:txBody>
      </p:sp>
      <p:sp>
        <p:nvSpPr>
          <p:cNvPr id="75" name="Rounded Rectangle 2">
            <a:extLst>
              <a:ext uri="{FF2B5EF4-FFF2-40B4-BE49-F238E27FC236}">
                <a16:creationId xmlns:a16="http://schemas.microsoft.com/office/drawing/2014/main" id="{B8CB0E72-71A7-48C4-BAFA-BBDF6864B3B5}"/>
              </a:ext>
            </a:extLst>
          </p:cNvPr>
          <p:cNvSpPr/>
          <p:nvPr/>
        </p:nvSpPr>
        <p:spPr>
          <a:xfrm>
            <a:off x="5677007" y="434514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K</a:t>
            </a:r>
          </a:p>
        </p:txBody>
      </p:sp>
      <p:sp>
        <p:nvSpPr>
          <p:cNvPr id="76" name="Rounded Rectangle 2">
            <a:extLst>
              <a:ext uri="{FF2B5EF4-FFF2-40B4-BE49-F238E27FC236}">
                <a16:creationId xmlns:a16="http://schemas.microsoft.com/office/drawing/2014/main" id="{D2D2FA9D-7AE0-4A55-A132-96D5CE081FF9}"/>
              </a:ext>
            </a:extLst>
          </p:cNvPr>
          <p:cNvSpPr/>
          <p:nvPr/>
        </p:nvSpPr>
        <p:spPr>
          <a:xfrm>
            <a:off x="8024350" y="434514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L</a:t>
            </a:r>
          </a:p>
        </p:txBody>
      </p:sp>
      <p:sp>
        <p:nvSpPr>
          <p:cNvPr id="2" name="Title 1">
            <a:extLst>
              <a:ext uri="{FF2B5EF4-FFF2-40B4-BE49-F238E27FC236}">
                <a16:creationId xmlns:a16="http://schemas.microsoft.com/office/drawing/2014/main" id="{78A36391-E38E-4083-AACB-72C23E46921D}"/>
              </a:ext>
            </a:extLst>
          </p:cNvPr>
          <p:cNvSpPr>
            <a:spLocks noGrp="1"/>
          </p:cNvSpPr>
          <p:nvPr>
            <p:ph type="title"/>
          </p:nvPr>
        </p:nvSpPr>
        <p:spPr>
          <a:xfrm>
            <a:off x="10661967" y="290261"/>
            <a:ext cx="1212963" cy="348962"/>
          </a:xfrm>
        </p:spPr>
        <p:txBody>
          <a:bodyPr>
            <a:noAutofit/>
          </a:bodyPr>
          <a:lstStyle/>
          <a:p>
            <a:pPr algn="ctr"/>
            <a:r>
              <a:rPr lang="en-GB" sz="2000" b="1">
                <a:solidFill>
                  <a:schemeClr val="bg1"/>
                </a:solidFill>
              </a:rPr>
              <a:t>hablar</a:t>
            </a:r>
            <a:endParaRPr lang="en-GB" sz="2000" b="1" dirty="0">
              <a:solidFill>
                <a:schemeClr val="bg1"/>
              </a:solidFill>
            </a:endParaRPr>
          </a:p>
        </p:txBody>
      </p:sp>
      <p:sp>
        <p:nvSpPr>
          <p:cNvPr id="3" name="Rounded Rectangle 2"/>
          <p:cNvSpPr/>
          <p:nvPr/>
        </p:nvSpPr>
        <p:spPr>
          <a:xfrm>
            <a:off x="2495348" y="1963729"/>
            <a:ext cx="6721223" cy="269965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solidFill>
                  <a:schemeClr val="bg1"/>
                </a:solidFill>
              </a:rPr>
              <a:t>¿Cómo se dice en español? </a:t>
            </a:r>
          </a:p>
          <a:p>
            <a:pPr algn="ctr"/>
            <a:r>
              <a:rPr lang="en-GB" sz="3200">
                <a:solidFill>
                  <a:schemeClr val="bg1"/>
                </a:solidFill>
              </a:rPr>
              <a:t>¡Tienes tres segundos para decir la palabra! </a:t>
            </a: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34"/>
                                        </p:tgtEl>
                                        <p:attrNameLst>
                                          <p:attrName>style.opacity</p:attrName>
                                        </p:attrNameLst>
                                      </p:cBhvr>
                                      <p:to>
                                        <p:strVal val="0"/>
                                      </p:to>
                                    </p:set>
                                    <p:animEffect filter="image" prLst="opacity: 0">
                                      <p:cBhvr rctx="IE">
                                        <p:cTn id="12" dur="3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70"/>
                                        </p:tgtEl>
                                        <p:attrNameLst>
                                          <p:attrName>style.opacity</p:attrName>
                                        </p:attrNameLst>
                                      </p:cBhvr>
                                      <p:to>
                                        <p:strVal val="0"/>
                                      </p:to>
                                    </p:set>
                                    <p:animEffect filter="image" prLst="opacity: 0">
                                      <p:cBhvr rctx="IE">
                                        <p:cTn id="17" dur="30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76"/>
                                        </p:tgtEl>
                                        <p:attrNameLst>
                                          <p:attrName>style.opacity</p:attrName>
                                        </p:attrNameLst>
                                      </p:cBhvr>
                                      <p:to>
                                        <p:strVal val="0"/>
                                      </p:to>
                                    </p:set>
                                    <p:animEffect filter="image" prLst="opacity: 0">
                                      <p:cBhvr rctx="IE">
                                        <p:cTn id="22" dur="30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71"/>
                                        </p:tgtEl>
                                        <p:attrNameLst>
                                          <p:attrName>style.opacity</p:attrName>
                                        </p:attrNameLst>
                                      </p:cBhvr>
                                      <p:to>
                                        <p:strVal val="0"/>
                                      </p:to>
                                    </p:set>
                                    <p:animEffect filter="image" prLst="opacity: 0">
                                      <p:cBhvr rctx="IE">
                                        <p:cTn id="27" dur="30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73"/>
                                        </p:tgtEl>
                                        <p:attrNameLst>
                                          <p:attrName>style.opacity</p:attrName>
                                        </p:attrNameLst>
                                      </p:cBhvr>
                                      <p:to>
                                        <p:strVal val="0"/>
                                      </p:to>
                                    </p:set>
                                    <p:animEffect filter="image" prLst="opacity: 0">
                                      <p:cBhvr rctx="IE">
                                        <p:cTn id="32" dur="3000"/>
                                        <p:tgtEl>
                                          <p:spTgt spid="7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67"/>
                                        </p:tgtEl>
                                        <p:attrNameLst>
                                          <p:attrName>style.opacity</p:attrName>
                                        </p:attrNameLst>
                                      </p:cBhvr>
                                      <p:to>
                                        <p:strVal val="0"/>
                                      </p:to>
                                    </p:set>
                                    <p:animEffect filter="image" prLst="opacity: 0">
                                      <p:cBhvr rctx="IE">
                                        <p:cTn id="37" dur="3000"/>
                                        <p:tgtEl>
                                          <p:spTgt spid="6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72"/>
                                        </p:tgtEl>
                                        <p:attrNameLst>
                                          <p:attrName>style.opacity</p:attrName>
                                        </p:attrNameLst>
                                      </p:cBhvr>
                                      <p:to>
                                        <p:strVal val="0"/>
                                      </p:to>
                                    </p:set>
                                    <p:animEffect filter="image" prLst="opacity: 0">
                                      <p:cBhvr rctx="IE">
                                        <p:cTn id="42" dur="300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74"/>
                                        </p:tgtEl>
                                        <p:attrNameLst>
                                          <p:attrName>style.opacity</p:attrName>
                                        </p:attrNameLst>
                                      </p:cBhvr>
                                      <p:to>
                                        <p:strVal val="0"/>
                                      </p:to>
                                    </p:set>
                                    <p:animEffect filter="image" prLst="opacity: 0">
                                      <p:cBhvr rctx="IE">
                                        <p:cTn id="47" dur="3000"/>
                                        <p:tgtEl>
                                          <p:spTgt spid="74"/>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69"/>
                                        </p:tgtEl>
                                        <p:attrNameLst>
                                          <p:attrName>style.opacity</p:attrName>
                                        </p:attrNameLst>
                                      </p:cBhvr>
                                      <p:to>
                                        <p:strVal val="0"/>
                                      </p:to>
                                    </p:set>
                                    <p:animEffect filter="image" prLst="opacity: 0">
                                      <p:cBhvr rctx="IE">
                                        <p:cTn id="52" dur="3000"/>
                                        <p:tgtEl>
                                          <p:spTgt spid="6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68"/>
                                        </p:tgtEl>
                                        <p:attrNameLst>
                                          <p:attrName>style.opacity</p:attrName>
                                        </p:attrNameLst>
                                      </p:cBhvr>
                                      <p:to>
                                        <p:strVal val="0"/>
                                      </p:to>
                                    </p:set>
                                    <p:animEffect filter="image" prLst="opacity: 0">
                                      <p:cBhvr rctx="IE">
                                        <p:cTn id="57" dur="3000"/>
                                        <p:tgtEl>
                                          <p:spTgt spid="68"/>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75"/>
                                        </p:tgtEl>
                                        <p:attrNameLst>
                                          <p:attrName>style.opacity</p:attrName>
                                        </p:attrNameLst>
                                      </p:cBhvr>
                                      <p:to>
                                        <p:strVal val="0"/>
                                      </p:to>
                                    </p:set>
                                    <p:animEffect filter="image" prLst="opacity: 0">
                                      <p:cBhvr rctx="IE">
                                        <p:cTn id="62" dur="3000"/>
                                        <p:tgtEl>
                                          <p:spTgt spid="75"/>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mph" presetSubtype="0" grpId="0" nodeType="clickEffect">
                                  <p:stCondLst>
                                    <p:cond delay="0"/>
                                  </p:stCondLst>
                                  <p:childTnLst>
                                    <p:set>
                                      <p:cBhvr>
                                        <p:cTn id="66" dur="3000"/>
                                        <p:tgtEl>
                                          <p:spTgt spid="66"/>
                                        </p:tgtEl>
                                        <p:attrNameLst>
                                          <p:attrName>style.opacity</p:attrName>
                                        </p:attrNameLst>
                                      </p:cBhvr>
                                      <p:to>
                                        <p:strVal val="0"/>
                                      </p:to>
                                    </p:set>
                                    <p:animEffect filter="image" prLst="opacity: 0">
                                      <p:cBhvr rctx="IE">
                                        <p:cTn id="67" dur="3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6417732" y="607207"/>
            <a:ext cx="1998133"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Estudiante</a:t>
            </a:r>
            <a:r>
              <a:rPr lang="en-GB" sz="2200" b="1" dirty="0">
                <a:solidFill>
                  <a:srgbClr val="002060"/>
                </a:solidFill>
                <a:latin typeface="Century Gothic" panose="020B0502020202020204" pitchFamily="34" charset="0"/>
              </a:rPr>
              <a:t> B </a:t>
            </a:r>
          </a:p>
        </p:txBody>
      </p:sp>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r>
              <a:rPr lang="en-GB" b="1" dirty="0" err="1">
                <a:solidFill>
                  <a:prstClr val="white"/>
                </a:solidFill>
              </a:rPr>
              <a:t>hablar</a:t>
            </a:r>
            <a:r>
              <a:rPr lang="en-GB" b="1" dirty="0">
                <a:solidFill>
                  <a:prstClr val="white"/>
                </a:solidFill>
              </a:rPr>
              <a:t> / escuchar</a:t>
            </a:r>
            <a:endParaRPr lang="x-none" dirty="0"/>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 name="Title 1"/>
          <p:cNvSpPr>
            <a:spLocks noGrp="1"/>
          </p:cNvSpPr>
          <p:nvPr>
            <p:ph type="title"/>
          </p:nvPr>
        </p:nvSpPr>
        <p:spPr>
          <a:xfrm>
            <a:off x="9533420" y="390662"/>
            <a:ext cx="2521671" cy="463920"/>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76764421"/>
              </p:ext>
            </p:extLst>
          </p:nvPr>
        </p:nvGraphicFramePr>
        <p:xfrm>
          <a:off x="6417732" y="1168402"/>
          <a:ext cx="5367867" cy="4978400"/>
        </p:xfrm>
        <a:graphic>
          <a:graphicData uri="http://schemas.openxmlformats.org/drawingml/2006/table">
            <a:tbl>
              <a:tblPr firstRow="1" bandRow="1">
                <a:tableStyleId>{5DA37D80-6434-44D0-A028-1B22A696006F}</a:tableStyleId>
              </a:tblPr>
              <a:tblGrid>
                <a:gridCol w="457201">
                  <a:extLst>
                    <a:ext uri="{9D8B030D-6E8A-4147-A177-3AD203B41FA5}">
                      <a16:colId xmlns:a16="http://schemas.microsoft.com/office/drawing/2014/main" val="20000"/>
                    </a:ext>
                  </a:extLst>
                </a:gridCol>
                <a:gridCol w="2319867">
                  <a:extLst>
                    <a:ext uri="{9D8B030D-6E8A-4147-A177-3AD203B41FA5}">
                      <a16:colId xmlns:a16="http://schemas.microsoft.com/office/drawing/2014/main" val="20001"/>
                    </a:ext>
                  </a:extLst>
                </a:gridCol>
                <a:gridCol w="2590799">
                  <a:extLst>
                    <a:ext uri="{9D8B030D-6E8A-4147-A177-3AD203B41FA5}">
                      <a16:colId xmlns:a16="http://schemas.microsoft.com/office/drawing/2014/main" val="20002"/>
                    </a:ext>
                  </a:extLst>
                </a:gridCol>
              </a:tblGrid>
              <a:tr h="711200">
                <a:tc>
                  <a:txBody>
                    <a:bodyPr/>
                    <a:lstStyle/>
                    <a:p>
                      <a:pPr algn="ctr"/>
                      <a:endParaRPr lang="en-US" sz="2400" dirty="0">
                        <a:solidFill>
                          <a:srgbClr val="002060"/>
                        </a:solidFill>
                      </a:endParaRPr>
                    </a:p>
                  </a:txBody>
                  <a:tcPr anchor="ctr"/>
                </a:tc>
                <a:tc>
                  <a:txBody>
                    <a:bodyPr/>
                    <a:lstStyle/>
                    <a:p>
                      <a:pPr algn="ctr"/>
                      <a:r>
                        <a:rPr lang="en-US" sz="2200" dirty="0">
                          <a:solidFill>
                            <a:srgbClr val="002060"/>
                          </a:solidFill>
                        </a:rPr>
                        <a:t>My partner</a:t>
                      </a:r>
                      <a:r>
                        <a:rPr lang="en-US" sz="2200" baseline="0" dirty="0">
                          <a:solidFill>
                            <a:srgbClr val="002060"/>
                          </a:solidFill>
                        </a:rPr>
                        <a:t> is</a:t>
                      </a:r>
                      <a:r>
                        <a:rPr lang="is-IS" sz="2200" baseline="0" dirty="0">
                          <a:solidFill>
                            <a:srgbClr val="002060"/>
                          </a:solidFill>
                        </a:rPr>
                        <a:t>…</a:t>
                      </a:r>
                      <a:endParaRPr lang="en-US" sz="2200" b="0" dirty="0">
                        <a:solidFill>
                          <a:srgbClr val="002060"/>
                        </a:solidFill>
                      </a:endParaRPr>
                    </a:p>
                  </a:txBody>
                  <a:tcPr anchor="ctr"/>
                </a:tc>
                <a:tc>
                  <a:txBody>
                    <a:bodyPr/>
                    <a:lstStyle/>
                    <a:p>
                      <a:pPr algn="ctr"/>
                      <a:r>
                        <a:rPr lang="en-US" sz="2200" dirty="0">
                          <a:solidFill>
                            <a:srgbClr val="002060"/>
                          </a:solidFill>
                        </a:rPr>
                        <a:t>The instructor is</a:t>
                      </a:r>
                      <a:r>
                        <a:rPr lang="is-IS" sz="2200" dirty="0">
                          <a:solidFill>
                            <a:srgbClr val="002060"/>
                          </a:solidFill>
                        </a:rPr>
                        <a:t>…</a:t>
                      </a:r>
                      <a:endParaRPr lang="en-US" sz="22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400" dirty="0">
                          <a:solidFill>
                            <a:srgbClr val="002060"/>
                          </a:solidFill>
                        </a:rPr>
                        <a:t>1</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a:solidFill>
                          <a:srgbClr val="002060"/>
                        </a:solidFill>
                      </a:endParaRPr>
                    </a:p>
                  </a:txBody>
                  <a:tcPr anchor="ctr"/>
                </a:tc>
                <a:extLst>
                  <a:ext uri="{0D108BD9-81ED-4DB2-BD59-A6C34878D82A}">
                    <a16:rowId xmlns:a16="http://schemas.microsoft.com/office/drawing/2014/main" val="10001"/>
                  </a:ext>
                </a:extLst>
              </a:tr>
              <a:tr h="711200">
                <a:tc>
                  <a:txBody>
                    <a:bodyPr/>
                    <a:lstStyle/>
                    <a:p>
                      <a:pPr algn="ctr"/>
                      <a:r>
                        <a:rPr lang="en-US" sz="2400" dirty="0">
                          <a:solidFill>
                            <a:srgbClr val="002060"/>
                          </a:solidFill>
                        </a:rPr>
                        <a:t>2</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2"/>
                  </a:ext>
                </a:extLst>
              </a:tr>
              <a:tr h="711200">
                <a:tc>
                  <a:txBody>
                    <a:bodyPr/>
                    <a:lstStyle/>
                    <a:p>
                      <a:pPr algn="ctr"/>
                      <a:r>
                        <a:rPr lang="en-US" sz="2400" dirty="0">
                          <a:solidFill>
                            <a:srgbClr val="002060"/>
                          </a:solidFill>
                        </a:rPr>
                        <a:t>3</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3"/>
                  </a:ext>
                </a:extLst>
              </a:tr>
              <a:tr h="711200">
                <a:tc>
                  <a:txBody>
                    <a:bodyPr/>
                    <a:lstStyle/>
                    <a:p>
                      <a:pPr algn="ctr"/>
                      <a:r>
                        <a:rPr lang="en-US" sz="2400" dirty="0">
                          <a:solidFill>
                            <a:srgbClr val="002060"/>
                          </a:solidFill>
                        </a:rPr>
                        <a:t>4</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4"/>
                  </a:ext>
                </a:extLst>
              </a:tr>
              <a:tr h="711200">
                <a:tc>
                  <a:txBody>
                    <a:bodyPr/>
                    <a:lstStyle/>
                    <a:p>
                      <a:pPr algn="ctr"/>
                      <a:r>
                        <a:rPr lang="en-US" sz="2400" dirty="0">
                          <a:solidFill>
                            <a:srgbClr val="002060"/>
                          </a:solidFill>
                        </a:rPr>
                        <a:t>5</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5"/>
                  </a:ext>
                </a:extLst>
              </a:tr>
              <a:tr h="711200">
                <a:tc>
                  <a:txBody>
                    <a:bodyPr/>
                    <a:lstStyle/>
                    <a:p>
                      <a:pPr algn="ctr"/>
                      <a:r>
                        <a:rPr lang="en-US" sz="2400" dirty="0">
                          <a:solidFill>
                            <a:srgbClr val="002060"/>
                          </a:solidFill>
                        </a:rPr>
                        <a:t>6</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6"/>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357406563"/>
              </p:ext>
            </p:extLst>
          </p:nvPr>
        </p:nvGraphicFramePr>
        <p:xfrm>
          <a:off x="186265" y="1151469"/>
          <a:ext cx="5367867" cy="4978400"/>
        </p:xfrm>
        <a:graphic>
          <a:graphicData uri="http://schemas.openxmlformats.org/drawingml/2006/table">
            <a:tbl>
              <a:tblPr firstRow="1" bandRow="1">
                <a:tableStyleId>{5DA37D80-6434-44D0-A028-1B22A696006F}</a:tableStyleId>
              </a:tblPr>
              <a:tblGrid>
                <a:gridCol w="457201">
                  <a:extLst>
                    <a:ext uri="{9D8B030D-6E8A-4147-A177-3AD203B41FA5}">
                      <a16:colId xmlns:a16="http://schemas.microsoft.com/office/drawing/2014/main" val="20000"/>
                    </a:ext>
                  </a:extLst>
                </a:gridCol>
                <a:gridCol w="2319867">
                  <a:extLst>
                    <a:ext uri="{9D8B030D-6E8A-4147-A177-3AD203B41FA5}">
                      <a16:colId xmlns:a16="http://schemas.microsoft.com/office/drawing/2014/main" val="20001"/>
                    </a:ext>
                  </a:extLst>
                </a:gridCol>
                <a:gridCol w="2590799">
                  <a:extLst>
                    <a:ext uri="{9D8B030D-6E8A-4147-A177-3AD203B41FA5}">
                      <a16:colId xmlns:a16="http://schemas.microsoft.com/office/drawing/2014/main" val="20002"/>
                    </a:ext>
                  </a:extLst>
                </a:gridCol>
              </a:tblGrid>
              <a:tr h="711200">
                <a:tc>
                  <a:txBody>
                    <a:bodyPr/>
                    <a:lstStyle/>
                    <a:p>
                      <a:pPr algn="ctr"/>
                      <a:endParaRPr lang="en-US" sz="2400" dirty="0">
                        <a:solidFill>
                          <a:srgbClr val="002060"/>
                        </a:solidFill>
                      </a:endParaRPr>
                    </a:p>
                  </a:txBody>
                  <a:tcPr anchor="ctr"/>
                </a:tc>
                <a:tc>
                  <a:txBody>
                    <a:bodyPr/>
                    <a:lstStyle/>
                    <a:p>
                      <a:pPr algn="ctr"/>
                      <a:r>
                        <a:rPr lang="en-US" sz="2200" dirty="0">
                          <a:solidFill>
                            <a:srgbClr val="002060"/>
                          </a:solidFill>
                        </a:rPr>
                        <a:t>My partner</a:t>
                      </a:r>
                      <a:r>
                        <a:rPr lang="en-US" sz="2200" baseline="0" dirty="0">
                          <a:solidFill>
                            <a:srgbClr val="002060"/>
                          </a:solidFill>
                        </a:rPr>
                        <a:t> is</a:t>
                      </a:r>
                      <a:r>
                        <a:rPr lang="is-IS" sz="2200" baseline="0" dirty="0">
                          <a:solidFill>
                            <a:srgbClr val="002060"/>
                          </a:solidFill>
                        </a:rPr>
                        <a:t>…</a:t>
                      </a:r>
                      <a:endParaRPr lang="en-US" sz="2200" b="0" dirty="0">
                        <a:solidFill>
                          <a:srgbClr val="002060"/>
                        </a:solidFill>
                      </a:endParaRPr>
                    </a:p>
                  </a:txBody>
                  <a:tcPr anchor="ctr"/>
                </a:tc>
                <a:tc>
                  <a:txBody>
                    <a:bodyPr/>
                    <a:lstStyle/>
                    <a:p>
                      <a:pPr algn="ctr"/>
                      <a:r>
                        <a:rPr lang="en-US" sz="2200" dirty="0">
                          <a:solidFill>
                            <a:srgbClr val="002060"/>
                          </a:solidFill>
                        </a:rPr>
                        <a:t>The instructor is</a:t>
                      </a:r>
                      <a:r>
                        <a:rPr lang="is-IS" sz="2200" dirty="0">
                          <a:solidFill>
                            <a:srgbClr val="002060"/>
                          </a:solidFill>
                        </a:rPr>
                        <a:t>…</a:t>
                      </a:r>
                      <a:endParaRPr lang="en-US" sz="22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400" dirty="0">
                          <a:solidFill>
                            <a:srgbClr val="002060"/>
                          </a:solidFill>
                        </a:rPr>
                        <a:t>1</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1"/>
                  </a:ext>
                </a:extLst>
              </a:tr>
              <a:tr h="711200">
                <a:tc>
                  <a:txBody>
                    <a:bodyPr/>
                    <a:lstStyle/>
                    <a:p>
                      <a:pPr algn="ctr"/>
                      <a:r>
                        <a:rPr lang="en-US" sz="2400" dirty="0">
                          <a:solidFill>
                            <a:srgbClr val="002060"/>
                          </a:solidFill>
                        </a:rPr>
                        <a:t>2</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2"/>
                  </a:ext>
                </a:extLst>
              </a:tr>
              <a:tr h="711200">
                <a:tc>
                  <a:txBody>
                    <a:bodyPr/>
                    <a:lstStyle/>
                    <a:p>
                      <a:pPr algn="ctr"/>
                      <a:r>
                        <a:rPr lang="en-US" sz="2400" dirty="0">
                          <a:solidFill>
                            <a:srgbClr val="002060"/>
                          </a:solidFill>
                        </a:rPr>
                        <a:t>3</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3"/>
                  </a:ext>
                </a:extLst>
              </a:tr>
              <a:tr h="711200">
                <a:tc>
                  <a:txBody>
                    <a:bodyPr/>
                    <a:lstStyle/>
                    <a:p>
                      <a:pPr algn="ctr"/>
                      <a:r>
                        <a:rPr lang="en-US" sz="2400" dirty="0">
                          <a:solidFill>
                            <a:srgbClr val="002060"/>
                          </a:solidFill>
                        </a:rPr>
                        <a:t>4</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4"/>
                  </a:ext>
                </a:extLst>
              </a:tr>
              <a:tr h="711200">
                <a:tc>
                  <a:txBody>
                    <a:bodyPr/>
                    <a:lstStyle/>
                    <a:p>
                      <a:pPr algn="ctr"/>
                      <a:r>
                        <a:rPr lang="en-US" sz="2400" dirty="0">
                          <a:solidFill>
                            <a:srgbClr val="002060"/>
                          </a:solidFill>
                        </a:rPr>
                        <a:t>5</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5"/>
                  </a:ext>
                </a:extLst>
              </a:tr>
              <a:tr h="711200">
                <a:tc>
                  <a:txBody>
                    <a:bodyPr/>
                    <a:lstStyle/>
                    <a:p>
                      <a:pPr algn="ctr"/>
                      <a:r>
                        <a:rPr lang="en-US" sz="2400" dirty="0">
                          <a:solidFill>
                            <a:srgbClr val="002060"/>
                          </a:solidFill>
                        </a:rPr>
                        <a:t>6</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6"/>
                  </a:ext>
                </a:extLst>
              </a:tr>
            </a:tbl>
          </a:graphicData>
        </a:graphic>
      </p:graphicFrame>
      <p:sp>
        <p:nvSpPr>
          <p:cNvPr id="12" name="TextBox 11"/>
          <p:cNvSpPr txBox="1"/>
          <p:nvPr/>
        </p:nvSpPr>
        <p:spPr>
          <a:xfrm>
            <a:off x="237067" y="611457"/>
            <a:ext cx="3270325"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Estudiante</a:t>
            </a:r>
            <a:r>
              <a:rPr lang="en-GB" sz="2200" b="1" dirty="0">
                <a:solidFill>
                  <a:srgbClr val="002060"/>
                </a:solidFill>
                <a:latin typeface="Century Gothic" panose="020B0502020202020204" pitchFamily="34" charset="0"/>
              </a:rPr>
              <a:t> A  </a:t>
            </a:r>
          </a:p>
        </p:txBody>
      </p:sp>
      <p:sp>
        <p:nvSpPr>
          <p:cNvPr id="5" name="TextBox 4"/>
          <p:cNvSpPr txBox="1"/>
          <p:nvPr/>
        </p:nvSpPr>
        <p:spPr>
          <a:xfrm>
            <a:off x="118533" y="0"/>
            <a:ext cx="4351867" cy="461665"/>
          </a:xfrm>
          <a:prstGeom prst="rect">
            <a:avLst/>
          </a:prstGeom>
          <a:noFill/>
        </p:spPr>
        <p:txBody>
          <a:bodyPr wrap="square" rtlCol="0">
            <a:spAutoFit/>
          </a:bodyPr>
          <a:lstStyle/>
          <a:p>
            <a:r>
              <a:rPr lang="en-US" sz="2400" b="1" dirty="0" err="1">
                <a:solidFill>
                  <a:srgbClr val="002060"/>
                </a:solidFill>
              </a:rPr>
              <a:t>Respuestas</a:t>
            </a:r>
            <a:endParaRPr lang="en-US" sz="2400" b="1" dirty="0">
              <a:solidFill>
                <a:srgbClr val="002060"/>
              </a:solidFill>
            </a:endParaRPr>
          </a:p>
        </p:txBody>
      </p:sp>
      <p:sp>
        <p:nvSpPr>
          <p:cNvPr id="7" name="TextBox 6"/>
          <p:cNvSpPr txBox="1"/>
          <p:nvPr/>
        </p:nvSpPr>
        <p:spPr>
          <a:xfrm>
            <a:off x="643467" y="1870444"/>
            <a:ext cx="2336800" cy="707886"/>
          </a:xfrm>
          <a:prstGeom prst="rect">
            <a:avLst/>
          </a:prstGeom>
          <a:noFill/>
        </p:spPr>
        <p:txBody>
          <a:bodyPr wrap="square" rtlCol="0">
            <a:spAutoFit/>
          </a:bodyPr>
          <a:lstStyle/>
          <a:p>
            <a:r>
              <a:rPr lang="en-US" sz="2000">
                <a:solidFill>
                  <a:srgbClr val="002060"/>
                </a:solidFill>
              </a:rPr>
              <a:t>lowering his/her leg.</a:t>
            </a:r>
            <a:endParaRPr lang="en-US" sz="2000" dirty="0">
              <a:solidFill>
                <a:srgbClr val="002060"/>
              </a:solidFill>
            </a:endParaRPr>
          </a:p>
        </p:txBody>
      </p:sp>
      <p:sp>
        <p:nvSpPr>
          <p:cNvPr id="8" name="TextBox 7"/>
          <p:cNvSpPr txBox="1"/>
          <p:nvPr/>
        </p:nvSpPr>
        <p:spPr>
          <a:xfrm>
            <a:off x="3056466" y="2567575"/>
            <a:ext cx="2421467" cy="707886"/>
          </a:xfrm>
          <a:prstGeom prst="rect">
            <a:avLst/>
          </a:prstGeom>
          <a:noFill/>
        </p:spPr>
        <p:txBody>
          <a:bodyPr wrap="square" rtlCol="0">
            <a:spAutoFit/>
          </a:bodyPr>
          <a:lstStyle/>
          <a:p>
            <a:r>
              <a:rPr lang="en-US" sz="2000" dirty="0">
                <a:solidFill>
                  <a:srgbClr val="002060"/>
                </a:solidFill>
              </a:rPr>
              <a:t>touching the floor with </a:t>
            </a:r>
            <a:r>
              <a:rPr lang="en-US" sz="2000">
                <a:solidFill>
                  <a:srgbClr val="002060"/>
                </a:solidFill>
              </a:rPr>
              <a:t>one hand.</a:t>
            </a:r>
            <a:endParaRPr lang="en-US" sz="2000" dirty="0">
              <a:solidFill>
                <a:srgbClr val="002060"/>
              </a:solidFill>
            </a:endParaRPr>
          </a:p>
        </p:txBody>
      </p:sp>
      <p:sp>
        <p:nvSpPr>
          <p:cNvPr id="9" name="TextBox 8"/>
          <p:cNvSpPr txBox="1"/>
          <p:nvPr/>
        </p:nvSpPr>
        <p:spPr>
          <a:xfrm>
            <a:off x="660401" y="3268134"/>
            <a:ext cx="2319866" cy="707886"/>
          </a:xfrm>
          <a:prstGeom prst="rect">
            <a:avLst/>
          </a:prstGeom>
          <a:noFill/>
        </p:spPr>
        <p:txBody>
          <a:bodyPr wrap="square" rtlCol="0">
            <a:spAutoFit/>
          </a:bodyPr>
          <a:lstStyle/>
          <a:p>
            <a:r>
              <a:rPr lang="en-US" sz="2000" dirty="0">
                <a:solidFill>
                  <a:srgbClr val="002060"/>
                </a:solidFill>
              </a:rPr>
              <a:t>jumping to </a:t>
            </a:r>
            <a:r>
              <a:rPr lang="en-US" sz="2000">
                <a:solidFill>
                  <a:srgbClr val="002060"/>
                </a:solidFill>
              </a:rPr>
              <a:t>the right.</a:t>
            </a:r>
            <a:endParaRPr lang="en-US" sz="2000" dirty="0">
              <a:solidFill>
                <a:srgbClr val="002060"/>
              </a:solidFill>
            </a:endParaRPr>
          </a:p>
        </p:txBody>
      </p:sp>
      <p:sp>
        <p:nvSpPr>
          <p:cNvPr id="13" name="TextBox 12"/>
          <p:cNvSpPr txBox="1"/>
          <p:nvPr/>
        </p:nvSpPr>
        <p:spPr>
          <a:xfrm>
            <a:off x="2997199" y="4148667"/>
            <a:ext cx="2743200" cy="400110"/>
          </a:xfrm>
          <a:prstGeom prst="rect">
            <a:avLst/>
          </a:prstGeom>
          <a:noFill/>
        </p:spPr>
        <p:txBody>
          <a:bodyPr wrap="square" rtlCol="0">
            <a:spAutoFit/>
          </a:bodyPr>
          <a:lstStyle/>
          <a:p>
            <a:r>
              <a:rPr lang="en-US" sz="2000" dirty="0">
                <a:solidFill>
                  <a:srgbClr val="002060"/>
                </a:solidFill>
              </a:rPr>
              <a:t>enjoying </a:t>
            </a:r>
            <a:r>
              <a:rPr lang="en-US" sz="2000">
                <a:solidFill>
                  <a:srgbClr val="002060"/>
                </a:solidFill>
              </a:rPr>
              <a:t>the music.</a:t>
            </a:r>
            <a:endParaRPr lang="en-US" sz="2000" dirty="0">
              <a:solidFill>
                <a:srgbClr val="002060"/>
              </a:solidFill>
            </a:endParaRPr>
          </a:p>
        </p:txBody>
      </p:sp>
      <p:sp>
        <p:nvSpPr>
          <p:cNvPr id="14" name="TextBox 13"/>
          <p:cNvSpPr txBox="1"/>
          <p:nvPr/>
        </p:nvSpPr>
        <p:spPr>
          <a:xfrm>
            <a:off x="3009898" y="4714097"/>
            <a:ext cx="2201334" cy="707886"/>
          </a:xfrm>
          <a:prstGeom prst="rect">
            <a:avLst/>
          </a:prstGeom>
          <a:noFill/>
        </p:spPr>
        <p:txBody>
          <a:bodyPr wrap="square" rtlCol="0">
            <a:spAutoFit/>
          </a:bodyPr>
          <a:lstStyle/>
          <a:p>
            <a:r>
              <a:rPr lang="en-US" sz="2000" dirty="0">
                <a:solidFill>
                  <a:srgbClr val="002060"/>
                </a:solidFill>
              </a:rPr>
              <a:t>helping a lot </a:t>
            </a:r>
            <a:r>
              <a:rPr lang="en-US" sz="2000">
                <a:solidFill>
                  <a:srgbClr val="002060"/>
                </a:solidFill>
              </a:rPr>
              <a:t>of people.</a:t>
            </a:r>
            <a:endParaRPr lang="en-US" sz="2000" dirty="0">
              <a:solidFill>
                <a:srgbClr val="002060"/>
              </a:solidFill>
            </a:endParaRPr>
          </a:p>
        </p:txBody>
      </p:sp>
      <p:sp>
        <p:nvSpPr>
          <p:cNvPr id="15" name="TextBox 14"/>
          <p:cNvSpPr txBox="1"/>
          <p:nvPr/>
        </p:nvSpPr>
        <p:spPr>
          <a:xfrm>
            <a:off x="697893" y="5401733"/>
            <a:ext cx="2167467" cy="707886"/>
          </a:xfrm>
          <a:prstGeom prst="rect">
            <a:avLst/>
          </a:prstGeom>
          <a:noFill/>
        </p:spPr>
        <p:txBody>
          <a:bodyPr wrap="square" rtlCol="0">
            <a:spAutoFit/>
          </a:bodyPr>
          <a:lstStyle/>
          <a:p>
            <a:r>
              <a:rPr lang="en-US" sz="2000">
                <a:solidFill>
                  <a:srgbClr val="002060"/>
                </a:solidFill>
              </a:rPr>
              <a:t>lifting/raising his/her foot.</a:t>
            </a:r>
            <a:endParaRPr lang="en-US" sz="2000" dirty="0">
              <a:solidFill>
                <a:srgbClr val="002060"/>
              </a:solidFill>
            </a:endParaRPr>
          </a:p>
        </p:txBody>
      </p:sp>
      <p:sp>
        <p:nvSpPr>
          <p:cNvPr id="16" name="TextBox 15"/>
          <p:cNvSpPr txBox="1"/>
          <p:nvPr/>
        </p:nvSpPr>
        <p:spPr>
          <a:xfrm>
            <a:off x="9225039" y="1859689"/>
            <a:ext cx="2709333" cy="707886"/>
          </a:xfrm>
          <a:prstGeom prst="rect">
            <a:avLst/>
          </a:prstGeom>
          <a:noFill/>
        </p:spPr>
        <p:txBody>
          <a:bodyPr wrap="square" rtlCol="0">
            <a:spAutoFit/>
          </a:bodyPr>
          <a:lstStyle/>
          <a:p>
            <a:r>
              <a:rPr lang="en-US" sz="2000">
                <a:solidFill>
                  <a:srgbClr val="002060"/>
                </a:solidFill>
              </a:rPr>
              <a:t>lifting/raising one leg.</a:t>
            </a:r>
            <a:endParaRPr lang="en-US" sz="2000" dirty="0">
              <a:solidFill>
                <a:srgbClr val="002060"/>
              </a:solidFill>
            </a:endParaRPr>
          </a:p>
        </p:txBody>
      </p:sp>
      <p:sp>
        <p:nvSpPr>
          <p:cNvPr id="17" name="TextBox 16"/>
          <p:cNvSpPr txBox="1"/>
          <p:nvPr/>
        </p:nvSpPr>
        <p:spPr>
          <a:xfrm>
            <a:off x="6900334" y="2578330"/>
            <a:ext cx="2150534" cy="707886"/>
          </a:xfrm>
          <a:prstGeom prst="rect">
            <a:avLst/>
          </a:prstGeom>
          <a:noFill/>
        </p:spPr>
        <p:txBody>
          <a:bodyPr wrap="square" rtlCol="0">
            <a:spAutoFit/>
          </a:bodyPr>
          <a:lstStyle/>
          <a:p>
            <a:r>
              <a:rPr lang="en-US" sz="2000" dirty="0">
                <a:solidFill>
                  <a:srgbClr val="002060"/>
                </a:solidFill>
              </a:rPr>
              <a:t>jumping to </a:t>
            </a:r>
            <a:r>
              <a:rPr lang="en-US" sz="2000">
                <a:solidFill>
                  <a:srgbClr val="002060"/>
                </a:solidFill>
              </a:rPr>
              <a:t>the left.</a:t>
            </a:r>
            <a:endParaRPr lang="en-US" sz="2000" dirty="0">
              <a:solidFill>
                <a:srgbClr val="002060"/>
              </a:solidFill>
            </a:endParaRPr>
          </a:p>
        </p:txBody>
      </p:sp>
      <p:sp>
        <p:nvSpPr>
          <p:cNvPr id="18" name="TextBox 17"/>
          <p:cNvSpPr txBox="1"/>
          <p:nvPr/>
        </p:nvSpPr>
        <p:spPr>
          <a:xfrm>
            <a:off x="6841068" y="3318934"/>
            <a:ext cx="2269066" cy="707886"/>
          </a:xfrm>
          <a:prstGeom prst="rect">
            <a:avLst/>
          </a:prstGeom>
          <a:noFill/>
        </p:spPr>
        <p:txBody>
          <a:bodyPr wrap="square" rtlCol="0">
            <a:spAutoFit/>
          </a:bodyPr>
          <a:lstStyle/>
          <a:p>
            <a:r>
              <a:rPr lang="en-US" sz="2000" dirty="0">
                <a:solidFill>
                  <a:srgbClr val="002060"/>
                </a:solidFill>
              </a:rPr>
              <a:t>lowering </a:t>
            </a:r>
            <a:r>
              <a:rPr lang="en-US" sz="2000">
                <a:solidFill>
                  <a:srgbClr val="002060"/>
                </a:solidFill>
              </a:rPr>
              <a:t>one arm.</a:t>
            </a:r>
            <a:endParaRPr lang="en-US" sz="2000" dirty="0">
              <a:solidFill>
                <a:srgbClr val="002060"/>
              </a:solidFill>
            </a:endParaRPr>
          </a:p>
        </p:txBody>
      </p:sp>
      <p:sp>
        <p:nvSpPr>
          <p:cNvPr id="19" name="TextBox 18"/>
          <p:cNvSpPr txBox="1"/>
          <p:nvPr/>
        </p:nvSpPr>
        <p:spPr>
          <a:xfrm>
            <a:off x="6837439" y="4025653"/>
            <a:ext cx="2387600" cy="707886"/>
          </a:xfrm>
          <a:prstGeom prst="rect">
            <a:avLst/>
          </a:prstGeom>
          <a:noFill/>
        </p:spPr>
        <p:txBody>
          <a:bodyPr wrap="square" rtlCol="0">
            <a:spAutoFit/>
          </a:bodyPr>
          <a:lstStyle/>
          <a:p>
            <a:r>
              <a:rPr lang="en-US" sz="2000" dirty="0">
                <a:solidFill>
                  <a:srgbClr val="002060"/>
                </a:solidFill>
              </a:rPr>
              <a:t>touching </a:t>
            </a:r>
            <a:r>
              <a:rPr lang="en-US" sz="2000">
                <a:solidFill>
                  <a:srgbClr val="002060"/>
                </a:solidFill>
              </a:rPr>
              <a:t>the floor.</a:t>
            </a:r>
            <a:endParaRPr lang="en-US" sz="2000" dirty="0">
              <a:solidFill>
                <a:srgbClr val="002060"/>
              </a:solidFill>
            </a:endParaRPr>
          </a:p>
        </p:txBody>
      </p:sp>
      <p:sp>
        <p:nvSpPr>
          <p:cNvPr id="20" name="TextBox 19"/>
          <p:cNvSpPr txBox="1"/>
          <p:nvPr/>
        </p:nvSpPr>
        <p:spPr>
          <a:xfrm>
            <a:off x="9296400" y="4876800"/>
            <a:ext cx="2743200" cy="400110"/>
          </a:xfrm>
          <a:prstGeom prst="rect">
            <a:avLst/>
          </a:prstGeom>
          <a:noFill/>
        </p:spPr>
        <p:txBody>
          <a:bodyPr wrap="square" rtlCol="0">
            <a:spAutoFit/>
          </a:bodyPr>
          <a:lstStyle/>
          <a:p>
            <a:r>
              <a:rPr lang="en-US" sz="2000" dirty="0">
                <a:solidFill>
                  <a:srgbClr val="002060"/>
                </a:solidFill>
              </a:rPr>
              <a:t>recording </a:t>
            </a:r>
            <a:r>
              <a:rPr lang="en-US" sz="2000">
                <a:solidFill>
                  <a:srgbClr val="002060"/>
                </a:solidFill>
              </a:rPr>
              <a:t>a video.</a:t>
            </a:r>
            <a:endParaRPr lang="en-US" sz="2000" dirty="0">
              <a:solidFill>
                <a:srgbClr val="002060"/>
              </a:solidFill>
            </a:endParaRPr>
          </a:p>
        </p:txBody>
      </p:sp>
      <p:sp>
        <p:nvSpPr>
          <p:cNvPr id="21" name="TextBox 20"/>
          <p:cNvSpPr txBox="1"/>
          <p:nvPr/>
        </p:nvSpPr>
        <p:spPr>
          <a:xfrm>
            <a:off x="9296399" y="5401733"/>
            <a:ext cx="2590801" cy="707886"/>
          </a:xfrm>
          <a:prstGeom prst="rect">
            <a:avLst/>
          </a:prstGeom>
          <a:noFill/>
        </p:spPr>
        <p:txBody>
          <a:bodyPr wrap="square" rtlCol="0">
            <a:spAutoFit/>
          </a:bodyPr>
          <a:lstStyle/>
          <a:p>
            <a:r>
              <a:rPr lang="en-US" sz="2000" dirty="0">
                <a:solidFill>
                  <a:srgbClr val="002060"/>
                </a:solidFill>
              </a:rPr>
              <a:t>shouting at </a:t>
            </a:r>
            <a:r>
              <a:rPr lang="en-US" sz="2000">
                <a:solidFill>
                  <a:srgbClr val="002060"/>
                </a:solidFill>
              </a:rPr>
              <a:t>the participants.</a:t>
            </a:r>
            <a:endParaRPr lang="en-US" sz="2000" dirty="0">
              <a:solidFill>
                <a:srgbClr val="002060"/>
              </a:solidFill>
            </a:endParaRPr>
          </a:p>
        </p:txBody>
      </p:sp>
    </p:spTree>
    <p:extLst>
      <p:ext uri="{BB962C8B-B14F-4D97-AF65-F5344CB8AC3E}">
        <p14:creationId xmlns:p14="http://schemas.microsoft.com/office/powerpoint/2010/main" val="87261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P spid="14" grpId="0"/>
      <p:bldP spid="15" grpId="0"/>
      <p:bldP spid="16" grpId="0"/>
      <p:bldP spid="17" grpId="0"/>
      <p:bldP spid="18" grpId="0"/>
      <p:bldP spid="19"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344585" cy="879475"/>
          </a:xfrm>
        </p:spPr>
        <p:txBody>
          <a:bodyPr>
            <a:normAutofit fontScale="90000"/>
          </a:bodyPr>
          <a:lstStyle/>
          <a:p>
            <a:pPr algn="l"/>
            <a:r>
              <a:rPr lang="en-GB" sz="4000" b="1" dirty="0">
                <a:solidFill>
                  <a:prstClr val="white"/>
                </a:solidFill>
              </a:rPr>
              <a:t>Describing what is </a:t>
            </a:r>
            <a:r>
              <a:rPr lang="en-GB" sz="4000" b="1">
                <a:solidFill>
                  <a:prstClr val="white"/>
                </a:solidFill>
              </a:rPr>
              <a:t>happening now</a:t>
            </a:r>
            <a:br>
              <a:rPr lang="en-GB" sz="4000" b="1">
                <a:solidFill>
                  <a:prstClr val="white"/>
                </a:solidFill>
              </a:rPr>
            </a:br>
            <a:r>
              <a:rPr lang="en-GB" sz="4000" b="1">
                <a:solidFill>
                  <a:prstClr val="white"/>
                </a:solidFill>
              </a:rPr>
              <a:t>(exercise and fitness) [2]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090167"/>
            <a:ext cx="7407096" cy="567626"/>
          </a:xfrm>
        </p:spPr>
        <p:txBody>
          <a:bodyPr>
            <a:normAutofit/>
          </a:bodyPr>
          <a:lstStyle/>
          <a:p>
            <a:pPr algn="l"/>
            <a:r>
              <a:rPr lang="en-GB" sz="2600">
                <a:solidFill>
                  <a:prstClr val="white"/>
                </a:solidFill>
                <a:latin typeface="+mj-lt"/>
              </a:rPr>
              <a:t>Present </a:t>
            </a:r>
            <a:r>
              <a:rPr lang="en-GB" sz="2600" dirty="0">
                <a:solidFill>
                  <a:prstClr val="white"/>
                </a:solidFill>
                <a:latin typeface="+mj-lt"/>
              </a:rPr>
              <a:t>continuous with –</a:t>
            </a:r>
            <a:r>
              <a:rPr lang="en-GB" sz="2600" err="1">
                <a:solidFill>
                  <a:prstClr val="white"/>
                </a:solidFill>
                <a:latin typeface="+mj-lt"/>
              </a:rPr>
              <a:t>ar</a:t>
            </a:r>
            <a:r>
              <a:rPr lang="en-GB" sz="2600">
                <a:solidFill>
                  <a:prstClr val="white"/>
                </a:solidFill>
                <a:latin typeface="+mj-lt"/>
              </a:rPr>
              <a:t> verbs (cont.)</a:t>
            </a:r>
            <a:endParaRPr lang="en-US" sz="2600" dirty="0">
              <a:latin typeface="+mj-lt"/>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4817" y="493442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Y8 Spanish</a:t>
            </a:r>
          </a:p>
          <a:p>
            <a:pPr>
              <a:defRPr/>
            </a:pPr>
            <a:r>
              <a:rPr lang="en-GB" sz="2200" dirty="0">
                <a:solidFill>
                  <a:prstClr val="white"/>
                </a:solidFill>
                <a:latin typeface="Century Gothic" panose="020B0502020202020204" pitchFamily="34" charset="0"/>
              </a:rPr>
              <a:t>Term 3.2 – Week 4 – Lesson 66</a:t>
            </a:r>
          </a:p>
        </p:txBody>
      </p:sp>
      <p:sp>
        <p:nvSpPr>
          <p:cNvPr id="16" name="Title 3">
            <a:extLst>
              <a:ext uri="{FF2B5EF4-FFF2-40B4-BE49-F238E27FC236}">
                <a16:creationId xmlns:a16="http://schemas.microsoft.com/office/drawing/2014/main" id="{0CE3410D-ACFA-3647-856D-BF2E84254AD9}"/>
              </a:ext>
            </a:extLst>
          </p:cNvPr>
          <p:cNvSpPr txBox="1">
            <a:spLocks/>
          </p:cNvSpPr>
          <p:nvPr/>
        </p:nvSpPr>
        <p:spPr>
          <a:xfrm>
            <a:off x="214817" y="5780283"/>
            <a:ext cx="4379760"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Pete Watson / 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Nick Avery</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24/03/21</a:t>
            </a:r>
            <a:endParaRPr lang="en-GB" sz="1400" dirty="0">
              <a:solidFill>
                <a:prstClr val="white"/>
              </a:solidFill>
              <a:latin typeface="Century Gothic" panose="020B0502020202020204" pitchFamily="34" charset="0"/>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3" name="Rectangle 2"/>
          <p:cNvSpPr/>
          <p:nvPr/>
        </p:nvSpPr>
        <p:spPr>
          <a:xfrm>
            <a:off x="190329" y="3536422"/>
            <a:ext cx="6096000" cy="492443"/>
          </a:xfrm>
          <a:prstGeom prst="rect">
            <a:avLst/>
          </a:prstGeom>
        </p:spPr>
        <p:txBody>
          <a:bodyPr>
            <a:spAutoFit/>
          </a:bodyPr>
          <a:lstStyle/>
          <a:p>
            <a:r>
              <a:rPr lang="en-GB" sz="2600">
                <a:solidFill>
                  <a:prstClr val="white"/>
                </a:solidFill>
                <a:latin typeface="+mj-lt"/>
              </a:rPr>
              <a:t>Demonstrative adjectives [revisited]</a:t>
            </a:r>
            <a:endParaRPr lang="en-GB" sz="2600" dirty="0">
              <a:solidFill>
                <a:prstClr val="white"/>
              </a:solidFill>
              <a:latin typeface="+mj-lt"/>
            </a:endParaRPr>
          </a:p>
        </p:txBody>
      </p:sp>
    </p:spTree>
    <p:extLst>
      <p:ext uri="{BB962C8B-B14F-4D97-AF65-F5344CB8AC3E}">
        <p14:creationId xmlns:p14="http://schemas.microsoft.com/office/powerpoint/2010/main" val="396333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4" descr="background rectangle">
            <a:extLst>
              <a:ext uri="{FF2B5EF4-FFF2-40B4-BE49-F238E27FC236}">
                <a16:creationId xmlns:a16="http://schemas.microsoft.com/office/drawing/2014/main" id="{ECA34778-D640-4646-A53A-D0066BA8452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5620872" cy="867128"/>
          </a:xfrm>
          <a:prstGeom prst="rect">
            <a:avLst/>
          </a:prstGeom>
        </p:spPr>
      </p:pic>
      <p:graphicFrame>
        <p:nvGraphicFramePr>
          <p:cNvPr id="66" name="Tabla 3">
            <a:extLst>
              <a:ext uri="{FF2B5EF4-FFF2-40B4-BE49-F238E27FC236}">
                <a16:creationId xmlns:a16="http://schemas.microsoft.com/office/drawing/2014/main" id="{FC611747-5812-5A41-AD40-1F67AE1D3F63}"/>
              </a:ext>
            </a:extLst>
          </p:cNvPr>
          <p:cNvGraphicFramePr>
            <a:graphicFrameLocks noGrp="1"/>
          </p:cNvGraphicFramePr>
          <p:nvPr/>
        </p:nvGraphicFramePr>
        <p:xfrm>
          <a:off x="4023207" y="4858868"/>
          <a:ext cx="7013396" cy="1461947"/>
        </p:xfrm>
        <a:graphic>
          <a:graphicData uri="http://schemas.openxmlformats.org/drawingml/2006/table">
            <a:tbl>
              <a:tblPr firstRow="1" bandRow="1">
                <a:tableStyleId>{5DA37D80-6434-44D0-A028-1B22A696006F}</a:tableStyleId>
              </a:tblPr>
              <a:tblGrid>
                <a:gridCol w="1753349">
                  <a:extLst>
                    <a:ext uri="{9D8B030D-6E8A-4147-A177-3AD203B41FA5}">
                      <a16:colId xmlns:a16="http://schemas.microsoft.com/office/drawing/2014/main" val="3680746649"/>
                    </a:ext>
                  </a:extLst>
                </a:gridCol>
                <a:gridCol w="1753349">
                  <a:extLst>
                    <a:ext uri="{9D8B030D-6E8A-4147-A177-3AD203B41FA5}">
                      <a16:colId xmlns:a16="http://schemas.microsoft.com/office/drawing/2014/main" val="538704332"/>
                    </a:ext>
                  </a:extLst>
                </a:gridCol>
                <a:gridCol w="1753349">
                  <a:extLst>
                    <a:ext uri="{9D8B030D-6E8A-4147-A177-3AD203B41FA5}">
                      <a16:colId xmlns:a16="http://schemas.microsoft.com/office/drawing/2014/main" val="1985660348"/>
                    </a:ext>
                  </a:extLst>
                </a:gridCol>
                <a:gridCol w="1753349">
                  <a:extLst>
                    <a:ext uri="{9D8B030D-6E8A-4147-A177-3AD203B41FA5}">
                      <a16:colId xmlns:a16="http://schemas.microsoft.com/office/drawing/2014/main" val="3716033497"/>
                    </a:ext>
                  </a:extLst>
                </a:gridCol>
              </a:tblGrid>
              <a:tr h="1461947">
                <a:tc>
                  <a:txBody>
                    <a:bodyPr/>
                    <a:lstStyle/>
                    <a:p>
                      <a:endParaRPr lang="x-none" sz="2000" dirty="0"/>
                    </a:p>
                  </a:txBody>
                  <a:tcPr/>
                </a:tc>
                <a:tc>
                  <a:txBody>
                    <a:bodyPr/>
                    <a:lstStyle/>
                    <a:p>
                      <a:endParaRPr lang="x-none" sz="2000"/>
                    </a:p>
                  </a:txBody>
                  <a:tcPr/>
                </a:tc>
                <a:tc>
                  <a:txBody>
                    <a:bodyPr/>
                    <a:lstStyle/>
                    <a:p>
                      <a:endParaRPr lang="x-none" sz="2000" dirty="0"/>
                    </a:p>
                  </a:txBody>
                  <a:tcPr/>
                </a:tc>
                <a:tc>
                  <a:txBody>
                    <a:bodyPr/>
                    <a:lstStyle/>
                    <a:p>
                      <a:endParaRPr lang="x-none" sz="2000"/>
                    </a:p>
                  </a:txBody>
                  <a:tcPr/>
                </a:tc>
                <a:extLst>
                  <a:ext uri="{0D108BD9-81ED-4DB2-BD59-A6C34878D82A}">
                    <a16:rowId xmlns:a16="http://schemas.microsoft.com/office/drawing/2014/main" val="4236269603"/>
                  </a:ext>
                </a:extLst>
              </a:tr>
            </a:tbl>
          </a:graphicData>
        </a:graphic>
      </p:graphicFrame>
      <p:graphicFrame>
        <p:nvGraphicFramePr>
          <p:cNvPr id="65" name="Tabla 3">
            <a:extLst>
              <a:ext uri="{FF2B5EF4-FFF2-40B4-BE49-F238E27FC236}">
                <a16:creationId xmlns:a16="http://schemas.microsoft.com/office/drawing/2014/main" id="{FC611747-5812-5A41-AD40-1F67AE1D3F63}"/>
              </a:ext>
            </a:extLst>
          </p:cNvPr>
          <p:cNvGraphicFramePr>
            <a:graphicFrameLocks noGrp="1"/>
          </p:cNvGraphicFramePr>
          <p:nvPr/>
        </p:nvGraphicFramePr>
        <p:xfrm>
          <a:off x="4013744" y="3024749"/>
          <a:ext cx="7013396" cy="1461947"/>
        </p:xfrm>
        <a:graphic>
          <a:graphicData uri="http://schemas.openxmlformats.org/drawingml/2006/table">
            <a:tbl>
              <a:tblPr firstRow="1" bandRow="1">
                <a:tableStyleId>{5DA37D80-6434-44D0-A028-1B22A696006F}</a:tableStyleId>
              </a:tblPr>
              <a:tblGrid>
                <a:gridCol w="1753349">
                  <a:extLst>
                    <a:ext uri="{9D8B030D-6E8A-4147-A177-3AD203B41FA5}">
                      <a16:colId xmlns:a16="http://schemas.microsoft.com/office/drawing/2014/main" val="3680746649"/>
                    </a:ext>
                  </a:extLst>
                </a:gridCol>
                <a:gridCol w="1753349">
                  <a:extLst>
                    <a:ext uri="{9D8B030D-6E8A-4147-A177-3AD203B41FA5}">
                      <a16:colId xmlns:a16="http://schemas.microsoft.com/office/drawing/2014/main" val="538704332"/>
                    </a:ext>
                  </a:extLst>
                </a:gridCol>
                <a:gridCol w="1753349">
                  <a:extLst>
                    <a:ext uri="{9D8B030D-6E8A-4147-A177-3AD203B41FA5}">
                      <a16:colId xmlns:a16="http://schemas.microsoft.com/office/drawing/2014/main" val="1985660348"/>
                    </a:ext>
                  </a:extLst>
                </a:gridCol>
                <a:gridCol w="1753349">
                  <a:extLst>
                    <a:ext uri="{9D8B030D-6E8A-4147-A177-3AD203B41FA5}">
                      <a16:colId xmlns:a16="http://schemas.microsoft.com/office/drawing/2014/main" val="3716033497"/>
                    </a:ext>
                  </a:extLst>
                </a:gridCol>
              </a:tblGrid>
              <a:tr h="1461947">
                <a:tc>
                  <a:txBody>
                    <a:bodyPr/>
                    <a:lstStyle/>
                    <a:p>
                      <a:endParaRPr lang="x-none" sz="2000" dirty="0"/>
                    </a:p>
                  </a:txBody>
                  <a:tcPr/>
                </a:tc>
                <a:tc>
                  <a:txBody>
                    <a:bodyPr/>
                    <a:lstStyle/>
                    <a:p>
                      <a:endParaRPr lang="x-none" sz="2000"/>
                    </a:p>
                  </a:txBody>
                  <a:tcPr/>
                </a:tc>
                <a:tc>
                  <a:txBody>
                    <a:bodyPr/>
                    <a:lstStyle/>
                    <a:p>
                      <a:endParaRPr lang="x-none" sz="2000" dirty="0"/>
                    </a:p>
                  </a:txBody>
                  <a:tcPr/>
                </a:tc>
                <a:tc>
                  <a:txBody>
                    <a:bodyPr/>
                    <a:lstStyle/>
                    <a:p>
                      <a:endParaRPr lang="x-none" sz="2000"/>
                    </a:p>
                  </a:txBody>
                  <a:tcPr/>
                </a:tc>
                <a:extLst>
                  <a:ext uri="{0D108BD9-81ED-4DB2-BD59-A6C34878D82A}">
                    <a16:rowId xmlns:a16="http://schemas.microsoft.com/office/drawing/2014/main" val="4236269603"/>
                  </a:ext>
                </a:extLst>
              </a:tr>
            </a:tbl>
          </a:graphicData>
        </a:graphic>
      </p:graphicFrame>
      <p:sp>
        <p:nvSpPr>
          <p:cNvPr id="2" name="Title 1"/>
          <p:cNvSpPr>
            <a:spLocks noGrp="1"/>
          </p:cNvSpPr>
          <p:nvPr>
            <p:ph type="title"/>
          </p:nvPr>
        </p:nvSpPr>
        <p:spPr>
          <a:xfrm>
            <a:off x="0" y="390067"/>
            <a:ext cx="9606708" cy="549330"/>
          </a:xfrm>
        </p:spPr>
        <p:txBody>
          <a:bodyPr>
            <a:noAutofit/>
          </a:bodyPr>
          <a:lstStyle/>
          <a:p>
            <a:r>
              <a:rPr lang="en-GB" sz="3600" b="1">
                <a:solidFill>
                  <a:schemeClr val="bg1"/>
                </a:solidFill>
              </a:rPr>
              <a:t>Vocabulario</a:t>
            </a:r>
            <a:endParaRPr lang="en-GB" sz="3600" b="1" dirty="0">
              <a:solidFill>
                <a:schemeClr val="bg1"/>
              </a:solidFill>
            </a:endParaRPr>
          </a:p>
        </p:txBody>
      </p:sp>
      <p:graphicFrame>
        <p:nvGraphicFramePr>
          <p:cNvPr id="4" name="Tabla 3">
            <a:extLst>
              <a:ext uri="{FF2B5EF4-FFF2-40B4-BE49-F238E27FC236}">
                <a16:creationId xmlns:a16="http://schemas.microsoft.com/office/drawing/2014/main" id="{FC611747-5812-5A41-AD40-1F67AE1D3F63}"/>
              </a:ext>
            </a:extLst>
          </p:cNvPr>
          <p:cNvGraphicFramePr>
            <a:graphicFrameLocks noGrp="1"/>
          </p:cNvGraphicFramePr>
          <p:nvPr/>
        </p:nvGraphicFramePr>
        <p:xfrm>
          <a:off x="4023207" y="1271627"/>
          <a:ext cx="7013396" cy="1461947"/>
        </p:xfrm>
        <a:graphic>
          <a:graphicData uri="http://schemas.openxmlformats.org/drawingml/2006/table">
            <a:tbl>
              <a:tblPr firstRow="1" bandRow="1">
                <a:tableStyleId>{5DA37D80-6434-44D0-A028-1B22A696006F}</a:tableStyleId>
              </a:tblPr>
              <a:tblGrid>
                <a:gridCol w="1753349">
                  <a:extLst>
                    <a:ext uri="{9D8B030D-6E8A-4147-A177-3AD203B41FA5}">
                      <a16:colId xmlns:a16="http://schemas.microsoft.com/office/drawing/2014/main" val="3680746649"/>
                    </a:ext>
                  </a:extLst>
                </a:gridCol>
                <a:gridCol w="1753349">
                  <a:extLst>
                    <a:ext uri="{9D8B030D-6E8A-4147-A177-3AD203B41FA5}">
                      <a16:colId xmlns:a16="http://schemas.microsoft.com/office/drawing/2014/main" val="538704332"/>
                    </a:ext>
                  </a:extLst>
                </a:gridCol>
                <a:gridCol w="1753349">
                  <a:extLst>
                    <a:ext uri="{9D8B030D-6E8A-4147-A177-3AD203B41FA5}">
                      <a16:colId xmlns:a16="http://schemas.microsoft.com/office/drawing/2014/main" val="1985660348"/>
                    </a:ext>
                  </a:extLst>
                </a:gridCol>
                <a:gridCol w="1753349">
                  <a:extLst>
                    <a:ext uri="{9D8B030D-6E8A-4147-A177-3AD203B41FA5}">
                      <a16:colId xmlns:a16="http://schemas.microsoft.com/office/drawing/2014/main" val="3716033497"/>
                    </a:ext>
                  </a:extLst>
                </a:gridCol>
              </a:tblGrid>
              <a:tr h="1461947">
                <a:tc>
                  <a:txBody>
                    <a:bodyPr/>
                    <a:lstStyle/>
                    <a:p>
                      <a:endParaRPr lang="x-none" sz="2000" dirty="0"/>
                    </a:p>
                  </a:txBody>
                  <a:tcPr/>
                </a:tc>
                <a:tc>
                  <a:txBody>
                    <a:bodyPr/>
                    <a:lstStyle/>
                    <a:p>
                      <a:endParaRPr lang="x-none" sz="2000"/>
                    </a:p>
                  </a:txBody>
                  <a:tcPr/>
                </a:tc>
                <a:tc>
                  <a:txBody>
                    <a:bodyPr/>
                    <a:lstStyle/>
                    <a:p>
                      <a:endParaRPr lang="x-none" sz="2000" dirty="0"/>
                    </a:p>
                  </a:txBody>
                  <a:tcPr/>
                </a:tc>
                <a:tc>
                  <a:txBody>
                    <a:bodyPr/>
                    <a:lstStyle/>
                    <a:p>
                      <a:endParaRPr lang="x-none" sz="2000"/>
                    </a:p>
                  </a:txBody>
                  <a:tcPr/>
                </a:tc>
                <a:extLst>
                  <a:ext uri="{0D108BD9-81ED-4DB2-BD59-A6C34878D82A}">
                    <a16:rowId xmlns:a16="http://schemas.microsoft.com/office/drawing/2014/main" val="4236269603"/>
                  </a:ext>
                </a:extLst>
              </a:tr>
            </a:tbl>
          </a:graphicData>
        </a:graphic>
      </p:graphicFrame>
      <p:sp>
        <p:nvSpPr>
          <p:cNvPr id="81" name="Título 3">
            <a:extLst>
              <a:ext uri="{FF2B5EF4-FFF2-40B4-BE49-F238E27FC236}">
                <a16:creationId xmlns:a16="http://schemas.microsoft.com/office/drawing/2014/main" id="{53C33BD0-D942-224B-9543-66F1BF419700}"/>
              </a:ext>
            </a:extLst>
          </p:cNvPr>
          <p:cNvSpPr txBox="1">
            <a:spLocks/>
          </p:cNvSpPr>
          <p:nvPr/>
        </p:nvSpPr>
        <p:spPr>
          <a:xfrm>
            <a:off x="10624605" y="234377"/>
            <a:ext cx="1332665" cy="44120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x-none" sz="2000" b="1" dirty="0">
                <a:solidFill>
                  <a:schemeClr val="bg1"/>
                </a:solidFill>
              </a:rPr>
              <a:t>escuchar</a:t>
            </a:r>
          </a:p>
        </p:txBody>
      </p:sp>
      <p:sp>
        <p:nvSpPr>
          <p:cNvPr id="26" name="CuadroTexto 25">
            <a:extLst>
              <a:ext uri="{FF2B5EF4-FFF2-40B4-BE49-F238E27FC236}">
                <a16:creationId xmlns:a16="http://schemas.microsoft.com/office/drawing/2014/main" id="{C8B58B83-F5B8-4543-B846-8310161F4B8D}"/>
              </a:ext>
            </a:extLst>
          </p:cNvPr>
          <p:cNvSpPr txBox="1"/>
          <p:nvPr/>
        </p:nvSpPr>
        <p:spPr>
          <a:xfrm>
            <a:off x="2285568" y="4255299"/>
            <a:ext cx="413896" cy="523220"/>
          </a:xfrm>
          <a:prstGeom prst="rect">
            <a:avLst/>
          </a:prstGeom>
          <a:noFill/>
        </p:spPr>
        <p:txBody>
          <a:bodyPr wrap="none" rtlCol="0">
            <a:spAutoFit/>
          </a:bodyPr>
          <a:lstStyle/>
          <a:p>
            <a:pPr algn="l"/>
            <a:r>
              <a:rPr lang="en-GB" sz="2800" b="1" dirty="0">
                <a:solidFill>
                  <a:srgbClr val="002060"/>
                </a:solidFill>
              </a:rPr>
              <a:t>c</a:t>
            </a:r>
            <a:endParaRPr lang="x-none" sz="2800" b="1" dirty="0">
              <a:solidFill>
                <a:srgbClr val="002060"/>
              </a:solidFill>
            </a:endParaRPr>
          </a:p>
        </p:txBody>
      </p:sp>
      <p:sp>
        <p:nvSpPr>
          <p:cNvPr id="88" name="CuadroTexto 87">
            <a:extLst>
              <a:ext uri="{FF2B5EF4-FFF2-40B4-BE49-F238E27FC236}">
                <a16:creationId xmlns:a16="http://schemas.microsoft.com/office/drawing/2014/main" id="{7683662A-5435-8748-B6BA-BA22CADF4AD8}"/>
              </a:ext>
            </a:extLst>
          </p:cNvPr>
          <p:cNvSpPr txBox="1"/>
          <p:nvPr/>
        </p:nvSpPr>
        <p:spPr>
          <a:xfrm>
            <a:off x="1058546" y="1182599"/>
            <a:ext cx="740908" cy="523220"/>
          </a:xfrm>
          <a:prstGeom prst="rect">
            <a:avLst/>
          </a:prstGeom>
          <a:noFill/>
        </p:spPr>
        <p:txBody>
          <a:bodyPr wrap="none" rtlCol="0">
            <a:spAutoFit/>
          </a:bodyPr>
          <a:lstStyle/>
          <a:p>
            <a:pPr algn="l"/>
            <a:r>
              <a:rPr lang="en-GB" sz="2800" b="1">
                <a:solidFill>
                  <a:srgbClr val="002060"/>
                </a:solidFill>
              </a:rPr>
              <a:t>l </a:t>
            </a:r>
            <a:r>
              <a:rPr lang="en-GB" sz="2400">
                <a:solidFill>
                  <a:srgbClr val="002060"/>
                </a:solidFill>
              </a:rPr>
              <a:t>(L)</a:t>
            </a:r>
            <a:endParaRPr lang="x-none" sz="2800" dirty="0">
              <a:solidFill>
                <a:srgbClr val="002060"/>
              </a:solidFill>
            </a:endParaRPr>
          </a:p>
        </p:txBody>
      </p:sp>
      <p:sp>
        <p:nvSpPr>
          <p:cNvPr id="89" name="CuadroTexto 88">
            <a:extLst>
              <a:ext uri="{FF2B5EF4-FFF2-40B4-BE49-F238E27FC236}">
                <a16:creationId xmlns:a16="http://schemas.microsoft.com/office/drawing/2014/main" id="{F52C1860-22F8-1F4D-9598-5760E4C68366}"/>
              </a:ext>
            </a:extLst>
          </p:cNvPr>
          <p:cNvSpPr txBox="1"/>
          <p:nvPr/>
        </p:nvSpPr>
        <p:spPr>
          <a:xfrm>
            <a:off x="2311314" y="2446318"/>
            <a:ext cx="421910" cy="523220"/>
          </a:xfrm>
          <a:prstGeom prst="rect">
            <a:avLst/>
          </a:prstGeom>
          <a:noFill/>
        </p:spPr>
        <p:txBody>
          <a:bodyPr wrap="none" rtlCol="0">
            <a:spAutoFit/>
          </a:bodyPr>
          <a:lstStyle/>
          <a:p>
            <a:pPr algn="l"/>
            <a:r>
              <a:rPr lang="en-GB" sz="2800" b="1" dirty="0">
                <a:solidFill>
                  <a:srgbClr val="002060"/>
                </a:solidFill>
              </a:rPr>
              <a:t>a</a:t>
            </a:r>
            <a:endParaRPr lang="x-none" sz="2800" b="1" dirty="0">
              <a:solidFill>
                <a:srgbClr val="002060"/>
              </a:solidFill>
            </a:endParaRPr>
          </a:p>
        </p:txBody>
      </p:sp>
      <p:sp>
        <p:nvSpPr>
          <p:cNvPr id="91" name="CuadroTexto 90">
            <a:extLst>
              <a:ext uri="{FF2B5EF4-FFF2-40B4-BE49-F238E27FC236}">
                <a16:creationId xmlns:a16="http://schemas.microsoft.com/office/drawing/2014/main" id="{62910675-A105-B346-8552-4DE64CBF0F7E}"/>
              </a:ext>
            </a:extLst>
          </p:cNvPr>
          <p:cNvSpPr txBox="1"/>
          <p:nvPr/>
        </p:nvSpPr>
        <p:spPr>
          <a:xfrm>
            <a:off x="2351671" y="3638922"/>
            <a:ext cx="277640" cy="523220"/>
          </a:xfrm>
          <a:prstGeom prst="rect">
            <a:avLst/>
          </a:prstGeom>
          <a:noFill/>
        </p:spPr>
        <p:txBody>
          <a:bodyPr wrap="none" rtlCol="0">
            <a:spAutoFit/>
          </a:bodyPr>
          <a:lstStyle/>
          <a:p>
            <a:pPr algn="l"/>
            <a:r>
              <a:rPr lang="en-GB" sz="2800" b="1" dirty="0">
                <a:solidFill>
                  <a:srgbClr val="002060"/>
                </a:solidFill>
              </a:rPr>
              <a:t>j</a:t>
            </a:r>
            <a:endParaRPr lang="x-none" sz="2800" b="1" dirty="0">
              <a:solidFill>
                <a:srgbClr val="002060"/>
              </a:solidFill>
            </a:endParaRPr>
          </a:p>
        </p:txBody>
      </p:sp>
      <p:sp>
        <p:nvSpPr>
          <p:cNvPr id="92" name="CuadroTexto 91">
            <a:extLst>
              <a:ext uri="{FF2B5EF4-FFF2-40B4-BE49-F238E27FC236}">
                <a16:creationId xmlns:a16="http://schemas.microsoft.com/office/drawing/2014/main" id="{52197DA0-11D8-D940-885B-E8821FCF567E}"/>
              </a:ext>
            </a:extLst>
          </p:cNvPr>
          <p:cNvSpPr txBox="1"/>
          <p:nvPr/>
        </p:nvSpPr>
        <p:spPr>
          <a:xfrm>
            <a:off x="1053833" y="3623788"/>
            <a:ext cx="421910" cy="523220"/>
          </a:xfrm>
          <a:prstGeom prst="rect">
            <a:avLst/>
          </a:prstGeom>
          <a:noFill/>
        </p:spPr>
        <p:txBody>
          <a:bodyPr wrap="none" rtlCol="0">
            <a:spAutoFit/>
          </a:bodyPr>
          <a:lstStyle/>
          <a:p>
            <a:pPr algn="l"/>
            <a:r>
              <a:rPr lang="en-GB" sz="2800" b="1" dirty="0">
                <a:solidFill>
                  <a:srgbClr val="002060"/>
                </a:solidFill>
              </a:rPr>
              <a:t>b</a:t>
            </a:r>
            <a:endParaRPr lang="x-none" sz="2800" b="1" dirty="0">
              <a:solidFill>
                <a:srgbClr val="002060"/>
              </a:solidFill>
            </a:endParaRPr>
          </a:p>
        </p:txBody>
      </p:sp>
      <p:sp>
        <p:nvSpPr>
          <p:cNvPr id="93" name="CuadroTexto 92">
            <a:extLst>
              <a:ext uri="{FF2B5EF4-FFF2-40B4-BE49-F238E27FC236}">
                <a16:creationId xmlns:a16="http://schemas.microsoft.com/office/drawing/2014/main" id="{CD224540-8FF6-CE4C-ADF6-799D98432ED1}"/>
              </a:ext>
            </a:extLst>
          </p:cNvPr>
          <p:cNvSpPr txBox="1"/>
          <p:nvPr/>
        </p:nvSpPr>
        <p:spPr>
          <a:xfrm>
            <a:off x="2326001" y="1251283"/>
            <a:ext cx="399468" cy="523220"/>
          </a:xfrm>
          <a:prstGeom prst="rect">
            <a:avLst/>
          </a:prstGeom>
          <a:noFill/>
        </p:spPr>
        <p:txBody>
          <a:bodyPr wrap="none" rtlCol="0">
            <a:spAutoFit/>
          </a:bodyPr>
          <a:lstStyle/>
          <a:p>
            <a:pPr algn="l"/>
            <a:r>
              <a:rPr lang="en-GB" sz="2800" b="1" dirty="0">
                <a:solidFill>
                  <a:srgbClr val="002060"/>
                </a:solidFill>
              </a:rPr>
              <a:t>h</a:t>
            </a:r>
            <a:endParaRPr lang="x-none" sz="2800" b="1" dirty="0">
              <a:solidFill>
                <a:srgbClr val="002060"/>
              </a:solidFill>
            </a:endParaRPr>
          </a:p>
        </p:txBody>
      </p:sp>
      <p:sp>
        <p:nvSpPr>
          <p:cNvPr id="94" name="CuadroTexto 93">
            <a:extLst>
              <a:ext uri="{FF2B5EF4-FFF2-40B4-BE49-F238E27FC236}">
                <a16:creationId xmlns:a16="http://schemas.microsoft.com/office/drawing/2014/main" id="{9F1FDDB1-CA75-114B-A801-77F5CDE34586}"/>
              </a:ext>
            </a:extLst>
          </p:cNvPr>
          <p:cNvSpPr txBox="1"/>
          <p:nvPr/>
        </p:nvSpPr>
        <p:spPr>
          <a:xfrm>
            <a:off x="1027625" y="1841069"/>
            <a:ext cx="421910" cy="523220"/>
          </a:xfrm>
          <a:prstGeom prst="rect">
            <a:avLst/>
          </a:prstGeom>
          <a:noFill/>
        </p:spPr>
        <p:txBody>
          <a:bodyPr wrap="none" rtlCol="0">
            <a:spAutoFit/>
          </a:bodyPr>
          <a:lstStyle/>
          <a:p>
            <a:pPr algn="l"/>
            <a:r>
              <a:rPr lang="en-GB" sz="2800" b="1" dirty="0">
                <a:solidFill>
                  <a:srgbClr val="002060"/>
                </a:solidFill>
              </a:rPr>
              <a:t>d</a:t>
            </a:r>
            <a:endParaRPr lang="x-none" sz="2800" b="1" dirty="0">
              <a:solidFill>
                <a:srgbClr val="002060"/>
              </a:solidFill>
            </a:endParaRPr>
          </a:p>
        </p:txBody>
      </p:sp>
      <p:sp>
        <p:nvSpPr>
          <p:cNvPr id="95" name="CuadroTexto 94">
            <a:extLst>
              <a:ext uri="{FF2B5EF4-FFF2-40B4-BE49-F238E27FC236}">
                <a16:creationId xmlns:a16="http://schemas.microsoft.com/office/drawing/2014/main" id="{1B1C281B-E5E1-5842-959C-FA8832EC6BA0}"/>
              </a:ext>
            </a:extLst>
          </p:cNvPr>
          <p:cNvSpPr txBox="1"/>
          <p:nvPr/>
        </p:nvSpPr>
        <p:spPr>
          <a:xfrm>
            <a:off x="1108348" y="4311212"/>
            <a:ext cx="385042" cy="523220"/>
          </a:xfrm>
          <a:prstGeom prst="rect">
            <a:avLst/>
          </a:prstGeom>
          <a:noFill/>
        </p:spPr>
        <p:txBody>
          <a:bodyPr wrap="square" rtlCol="0">
            <a:spAutoFit/>
          </a:bodyPr>
          <a:lstStyle/>
          <a:p>
            <a:pPr algn="l"/>
            <a:r>
              <a:rPr lang="en-GB" sz="2800" b="1" dirty="0" err="1">
                <a:solidFill>
                  <a:srgbClr val="002060"/>
                </a:solidFill>
              </a:rPr>
              <a:t>i</a:t>
            </a:r>
            <a:endParaRPr lang="x-none" sz="2800" b="1" dirty="0">
              <a:solidFill>
                <a:srgbClr val="002060"/>
              </a:solidFill>
            </a:endParaRPr>
          </a:p>
        </p:txBody>
      </p:sp>
      <p:sp>
        <p:nvSpPr>
          <p:cNvPr id="96" name="CuadroTexto 95">
            <a:extLst>
              <a:ext uri="{FF2B5EF4-FFF2-40B4-BE49-F238E27FC236}">
                <a16:creationId xmlns:a16="http://schemas.microsoft.com/office/drawing/2014/main" id="{39B8A8F2-DD75-D64B-972A-5497F67CE01B}"/>
              </a:ext>
            </a:extLst>
          </p:cNvPr>
          <p:cNvSpPr txBox="1"/>
          <p:nvPr/>
        </p:nvSpPr>
        <p:spPr>
          <a:xfrm>
            <a:off x="936870" y="2985445"/>
            <a:ext cx="598306" cy="523220"/>
          </a:xfrm>
          <a:prstGeom prst="rect">
            <a:avLst/>
          </a:prstGeom>
          <a:noFill/>
        </p:spPr>
        <p:txBody>
          <a:bodyPr wrap="square" rtlCol="0">
            <a:spAutoFit/>
          </a:bodyPr>
          <a:lstStyle/>
          <a:p>
            <a:pPr algn="ctr"/>
            <a:r>
              <a:rPr lang="en-GB" sz="2800" b="1" dirty="0">
                <a:solidFill>
                  <a:srgbClr val="002060"/>
                </a:solidFill>
              </a:rPr>
              <a:t>g</a:t>
            </a:r>
            <a:endParaRPr lang="x-none" sz="2800" b="1" dirty="0">
              <a:solidFill>
                <a:srgbClr val="002060"/>
              </a:solidFill>
            </a:endParaRPr>
          </a:p>
        </p:txBody>
      </p:sp>
      <p:sp>
        <p:nvSpPr>
          <p:cNvPr id="51" name="CuadroTexto 50">
            <a:extLst>
              <a:ext uri="{FF2B5EF4-FFF2-40B4-BE49-F238E27FC236}">
                <a16:creationId xmlns:a16="http://schemas.microsoft.com/office/drawing/2014/main" id="{2164A536-B8F1-7D46-BDF8-26B671E4A2DB}"/>
              </a:ext>
            </a:extLst>
          </p:cNvPr>
          <p:cNvSpPr txBox="1"/>
          <p:nvPr/>
        </p:nvSpPr>
        <p:spPr>
          <a:xfrm>
            <a:off x="2308351" y="1867660"/>
            <a:ext cx="385042" cy="523220"/>
          </a:xfrm>
          <a:prstGeom prst="rect">
            <a:avLst/>
          </a:prstGeom>
          <a:noFill/>
        </p:spPr>
        <p:txBody>
          <a:bodyPr wrap="square" rtlCol="0">
            <a:spAutoFit/>
          </a:bodyPr>
          <a:lstStyle/>
          <a:p>
            <a:pPr algn="l"/>
            <a:r>
              <a:rPr lang="en-GB" sz="2800" b="1" dirty="0">
                <a:solidFill>
                  <a:srgbClr val="002060"/>
                </a:solidFill>
              </a:rPr>
              <a:t>k</a:t>
            </a:r>
            <a:endParaRPr lang="x-none" sz="2800" b="1" dirty="0">
              <a:solidFill>
                <a:srgbClr val="002060"/>
              </a:solidFill>
            </a:endParaRPr>
          </a:p>
        </p:txBody>
      </p:sp>
      <p:sp>
        <p:nvSpPr>
          <p:cNvPr id="52" name="CuadroTexto 51">
            <a:extLst>
              <a:ext uri="{FF2B5EF4-FFF2-40B4-BE49-F238E27FC236}">
                <a16:creationId xmlns:a16="http://schemas.microsoft.com/office/drawing/2014/main" id="{B3B000AA-B49F-0D43-8870-8EB1987698C3}"/>
              </a:ext>
            </a:extLst>
          </p:cNvPr>
          <p:cNvSpPr txBox="1"/>
          <p:nvPr/>
        </p:nvSpPr>
        <p:spPr>
          <a:xfrm>
            <a:off x="2370045" y="3077921"/>
            <a:ext cx="285656" cy="523220"/>
          </a:xfrm>
          <a:prstGeom prst="rect">
            <a:avLst/>
          </a:prstGeom>
          <a:noFill/>
        </p:spPr>
        <p:txBody>
          <a:bodyPr wrap="none" rtlCol="0">
            <a:spAutoFit/>
          </a:bodyPr>
          <a:lstStyle/>
          <a:p>
            <a:pPr algn="l"/>
            <a:r>
              <a:rPr lang="en-GB" sz="2800" b="1" dirty="0">
                <a:solidFill>
                  <a:srgbClr val="002060"/>
                </a:solidFill>
              </a:rPr>
              <a:t>f</a:t>
            </a:r>
            <a:endParaRPr lang="x-none" sz="2800" b="1" dirty="0">
              <a:solidFill>
                <a:srgbClr val="002060"/>
              </a:solidFill>
            </a:endParaRPr>
          </a:p>
        </p:txBody>
      </p:sp>
      <p:sp>
        <p:nvSpPr>
          <p:cNvPr id="36"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37" name="Action Button: Custom 20">
            <a:hlinkClick r:id="" action="ppaction://noaction" highlightClick="1">
              <a:snd r:embed="rId4" name="la mitad.wav"/>
            </a:hlinkClick>
            <a:extLst>
              <a:ext uri="{FF2B5EF4-FFF2-40B4-BE49-F238E27FC236}">
                <a16:creationId xmlns:a16="http://schemas.microsoft.com/office/drawing/2014/main" id="{6C74D672-AC38-EA40-9B17-7025632F2BB1}"/>
              </a:ext>
            </a:extLst>
          </p:cNvPr>
          <p:cNvSpPr/>
          <p:nvPr/>
        </p:nvSpPr>
        <p:spPr>
          <a:xfrm>
            <a:off x="572362" y="1274969"/>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1</a:t>
            </a:r>
          </a:p>
        </p:txBody>
      </p:sp>
      <p:sp>
        <p:nvSpPr>
          <p:cNvPr id="38" name="Action Button: Custom 20">
            <a:hlinkClick r:id="" action="ppaction://noaction" highlightClick="1">
              <a:snd r:embed="rId5" name="parecer.wav"/>
            </a:hlinkClick>
            <a:extLst>
              <a:ext uri="{FF2B5EF4-FFF2-40B4-BE49-F238E27FC236}">
                <a16:creationId xmlns:a16="http://schemas.microsoft.com/office/drawing/2014/main" id="{5CBC6CBC-7DE5-3A45-805A-6F772D93A1CE}"/>
              </a:ext>
            </a:extLst>
          </p:cNvPr>
          <p:cNvSpPr/>
          <p:nvPr/>
        </p:nvSpPr>
        <p:spPr>
          <a:xfrm>
            <a:off x="572362" y="1876649"/>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2</a:t>
            </a:r>
          </a:p>
        </p:txBody>
      </p:sp>
      <p:sp>
        <p:nvSpPr>
          <p:cNvPr id="41" name="Action Button: Custom 20">
            <a:hlinkClick r:id="" action="ppaction://noaction" highlightClick="1">
              <a:snd r:embed="rId6" name="la falda.wav"/>
            </a:hlinkClick>
            <a:extLst>
              <a:ext uri="{FF2B5EF4-FFF2-40B4-BE49-F238E27FC236}">
                <a16:creationId xmlns:a16="http://schemas.microsoft.com/office/drawing/2014/main" id="{19C5EFF2-B490-564B-BB48-316A4347536C}"/>
              </a:ext>
            </a:extLst>
          </p:cNvPr>
          <p:cNvSpPr/>
          <p:nvPr/>
        </p:nvSpPr>
        <p:spPr>
          <a:xfrm>
            <a:off x="572362" y="2491471"/>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3</a:t>
            </a:r>
          </a:p>
        </p:txBody>
      </p:sp>
      <p:sp>
        <p:nvSpPr>
          <p:cNvPr id="43" name="Action Button: Custom 20">
            <a:hlinkClick r:id="" action="ppaction://noaction" highlightClick="1">
              <a:snd r:embed="rId7" name="este.wav"/>
            </a:hlinkClick>
            <a:extLst>
              <a:ext uri="{FF2B5EF4-FFF2-40B4-BE49-F238E27FC236}">
                <a16:creationId xmlns:a16="http://schemas.microsoft.com/office/drawing/2014/main" id="{922AF9A6-F406-9B48-8560-B7EEB8CC479A}"/>
              </a:ext>
            </a:extLst>
          </p:cNvPr>
          <p:cNvSpPr/>
          <p:nvPr/>
        </p:nvSpPr>
        <p:spPr>
          <a:xfrm>
            <a:off x="590296" y="3093706"/>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4</a:t>
            </a:r>
          </a:p>
        </p:txBody>
      </p:sp>
      <p:sp>
        <p:nvSpPr>
          <p:cNvPr id="45" name="Action Button: Custom 20">
            <a:hlinkClick r:id="" action="ppaction://noaction" highlightClick="1">
              <a:snd r:embed="rId8" name="el mes.wav"/>
            </a:hlinkClick>
            <a:extLst>
              <a:ext uri="{FF2B5EF4-FFF2-40B4-BE49-F238E27FC236}">
                <a16:creationId xmlns:a16="http://schemas.microsoft.com/office/drawing/2014/main" id="{E3DB3029-FE48-CB43-A3DA-BC2AE66134BF}"/>
              </a:ext>
            </a:extLst>
          </p:cNvPr>
          <p:cNvSpPr/>
          <p:nvPr/>
        </p:nvSpPr>
        <p:spPr>
          <a:xfrm>
            <a:off x="569328" y="4341774"/>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6</a:t>
            </a:r>
          </a:p>
        </p:txBody>
      </p:sp>
      <p:sp>
        <p:nvSpPr>
          <p:cNvPr id="48" name="Action Button: Custom 20">
            <a:hlinkClick r:id="" action="ppaction://noaction" highlightClick="1">
              <a:snd r:embed="rId9" name="el euro.wav"/>
            </a:hlinkClick>
            <a:extLst>
              <a:ext uri="{FF2B5EF4-FFF2-40B4-BE49-F238E27FC236}">
                <a16:creationId xmlns:a16="http://schemas.microsoft.com/office/drawing/2014/main" id="{48EEA823-DE73-4D42-AE7A-526A45427DD9}"/>
              </a:ext>
            </a:extLst>
          </p:cNvPr>
          <p:cNvSpPr/>
          <p:nvPr/>
        </p:nvSpPr>
        <p:spPr>
          <a:xfrm>
            <a:off x="1846792" y="1287696"/>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7</a:t>
            </a:r>
          </a:p>
        </p:txBody>
      </p:sp>
      <p:sp>
        <p:nvSpPr>
          <p:cNvPr id="53" name="Action Button: Custom 20">
            <a:hlinkClick r:id="" action="ppaction://noaction" highlightClick="1">
              <a:snd r:embed="rId10" name="pra%CC%81ctico.wav"/>
            </a:hlinkClick>
            <a:extLst>
              <a:ext uri="{FF2B5EF4-FFF2-40B4-BE49-F238E27FC236}">
                <a16:creationId xmlns:a16="http://schemas.microsoft.com/office/drawing/2014/main" id="{C6AAC082-FCAF-F149-A759-B309E7AEE69A}"/>
              </a:ext>
            </a:extLst>
          </p:cNvPr>
          <p:cNvSpPr/>
          <p:nvPr/>
        </p:nvSpPr>
        <p:spPr>
          <a:xfrm>
            <a:off x="1826822" y="1874558"/>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8</a:t>
            </a:r>
          </a:p>
        </p:txBody>
      </p:sp>
      <p:sp>
        <p:nvSpPr>
          <p:cNvPr id="54" name="Action Button: Custom 20">
            <a:hlinkClick r:id="" action="ppaction://noaction" highlightClick="1">
              <a:snd r:embed="rId11" name="guardar.wav"/>
            </a:hlinkClick>
            <a:extLst>
              <a:ext uri="{FF2B5EF4-FFF2-40B4-BE49-F238E27FC236}">
                <a16:creationId xmlns:a16="http://schemas.microsoft.com/office/drawing/2014/main" id="{E0F47278-A31D-2548-A641-9130793BCA1D}"/>
              </a:ext>
            </a:extLst>
          </p:cNvPr>
          <p:cNvSpPr/>
          <p:nvPr/>
        </p:nvSpPr>
        <p:spPr>
          <a:xfrm>
            <a:off x="585418" y="3708697"/>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5</a:t>
            </a:r>
          </a:p>
        </p:txBody>
      </p:sp>
      <p:sp>
        <p:nvSpPr>
          <p:cNvPr id="55" name="Action Button: Custom 20">
            <a:hlinkClick r:id="" action="ppaction://noaction" highlightClick="1">
              <a:snd r:embed="rId12" name="la marca.wav"/>
            </a:hlinkClick>
            <a:extLst>
              <a:ext uri="{FF2B5EF4-FFF2-40B4-BE49-F238E27FC236}">
                <a16:creationId xmlns:a16="http://schemas.microsoft.com/office/drawing/2014/main" id="{4238B764-A8E3-7849-A95E-1733D0C27CAA}"/>
              </a:ext>
            </a:extLst>
          </p:cNvPr>
          <p:cNvSpPr/>
          <p:nvPr/>
        </p:nvSpPr>
        <p:spPr>
          <a:xfrm>
            <a:off x="1842194" y="2502166"/>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latin typeface="Century Gothic" panose="020B0502020202020204" pitchFamily="34" charset="0"/>
              </a:rPr>
              <a:t>9</a:t>
            </a:r>
          </a:p>
        </p:txBody>
      </p:sp>
      <p:sp>
        <p:nvSpPr>
          <p:cNvPr id="56" name="Action Button: Custom 20">
            <a:hlinkClick r:id="" action="ppaction://noaction" highlightClick="1">
              <a:snd r:embed="rId13" name="el tipo.wav"/>
            </a:hlinkClick>
            <a:extLst>
              <a:ext uri="{FF2B5EF4-FFF2-40B4-BE49-F238E27FC236}">
                <a16:creationId xmlns:a16="http://schemas.microsoft.com/office/drawing/2014/main" id="{771771DD-6F75-8D47-9FA5-4A4AD5CD23FA}"/>
              </a:ext>
            </a:extLst>
          </p:cNvPr>
          <p:cNvSpPr/>
          <p:nvPr/>
        </p:nvSpPr>
        <p:spPr>
          <a:xfrm>
            <a:off x="1842194" y="3107007"/>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FFFFFF"/>
                </a:solidFill>
                <a:latin typeface="Century Gothic" panose="020B0502020202020204" pitchFamily="34" charset="0"/>
              </a:rPr>
              <a:t>10</a:t>
            </a:r>
          </a:p>
        </p:txBody>
      </p:sp>
      <p:sp>
        <p:nvSpPr>
          <p:cNvPr id="57" name="Action Button: Custom 20">
            <a:hlinkClick r:id="" action="ppaction://noaction" highlightClick="1">
              <a:snd r:embed="rId14" name="ligero.wav"/>
            </a:hlinkClick>
            <a:extLst>
              <a:ext uri="{FF2B5EF4-FFF2-40B4-BE49-F238E27FC236}">
                <a16:creationId xmlns:a16="http://schemas.microsoft.com/office/drawing/2014/main" id="{21974634-D2DC-554C-B59E-2093234D70B9}"/>
              </a:ext>
            </a:extLst>
          </p:cNvPr>
          <p:cNvSpPr/>
          <p:nvPr/>
        </p:nvSpPr>
        <p:spPr>
          <a:xfrm>
            <a:off x="1842194" y="3718816"/>
            <a:ext cx="409064"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rgbClr val="FFFFFF"/>
                </a:solidFill>
                <a:latin typeface="Century Gothic" panose="020B0502020202020204" pitchFamily="34" charset="0"/>
              </a:rPr>
              <a:t>11</a:t>
            </a:r>
            <a:endParaRPr lang="en-GB" sz="1400" b="1" dirty="0">
              <a:solidFill>
                <a:srgbClr val="FFFFFF"/>
              </a:solidFill>
              <a:latin typeface="Century Gothic" panose="020B0502020202020204" pitchFamily="34" charset="0"/>
            </a:endParaRPr>
          </a:p>
        </p:txBody>
      </p:sp>
      <p:sp>
        <p:nvSpPr>
          <p:cNvPr id="58" name="Action Button: Custom 20">
            <a:hlinkClick r:id="" action="ppaction://noaction" highlightClick="1">
              <a:snd r:embed="rId15" name="el precio.wav"/>
            </a:hlinkClick>
            <a:extLst>
              <a:ext uri="{FF2B5EF4-FFF2-40B4-BE49-F238E27FC236}">
                <a16:creationId xmlns:a16="http://schemas.microsoft.com/office/drawing/2014/main" id="{4A9882D5-6FB0-F74A-9595-1950579AE24D}"/>
              </a:ext>
            </a:extLst>
          </p:cNvPr>
          <p:cNvSpPr/>
          <p:nvPr/>
        </p:nvSpPr>
        <p:spPr>
          <a:xfrm>
            <a:off x="1826822" y="4328184"/>
            <a:ext cx="409065" cy="414959"/>
          </a:xfrm>
          <a:prstGeom prst="actionButtonBlank">
            <a:avLst/>
          </a:prstGeom>
          <a:solidFill>
            <a:srgbClr val="F664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FFFFFF"/>
                </a:solidFill>
                <a:latin typeface="Century Gothic" panose="020B0502020202020204" pitchFamily="34" charset="0"/>
              </a:rPr>
              <a:t>12</a:t>
            </a:r>
          </a:p>
        </p:txBody>
      </p:sp>
      <p:sp>
        <p:nvSpPr>
          <p:cNvPr id="59" name="CuadroTexto 93">
            <a:extLst>
              <a:ext uri="{FF2B5EF4-FFF2-40B4-BE49-F238E27FC236}">
                <a16:creationId xmlns:a16="http://schemas.microsoft.com/office/drawing/2014/main" id="{9F1FDDB1-CA75-114B-A801-77F5CDE34586}"/>
              </a:ext>
            </a:extLst>
          </p:cNvPr>
          <p:cNvSpPr txBox="1"/>
          <p:nvPr/>
        </p:nvSpPr>
        <p:spPr>
          <a:xfrm>
            <a:off x="1035639" y="2413257"/>
            <a:ext cx="413896" cy="523220"/>
          </a:xfrm>
          <a:prstGeom prst="rect">
            <a:avLst/>
          </a:prstGeom>
          <a:noFill/>
        </p:spPr>
        <p:txBody>
          <a:bodyPr wrap="none" rtlCol="0">
            <a:spAutoFit/>
          </a:bodyPr>
          <a:lstStyle/>
          <a:p>
            <a:pPr algn="l"/>
            <a:r>
              <a:rPr lang="en-GB" sz="2800" b="1" dirty="0">
                <a:solidFill>
                  <a:srgbClr val="002060"/>
                </a:solidFill>
              </a:rPr>
              <a:t>e</a:t>
            </a:r>
            <a:endParaRPr lang="x-none" sz="2800" b="1" dirty="0">
              <a:solidFill>
                <a:srgbClr val="002060"/>
              </a:solidFill>
            </a:endParaRPr>
          </a:p>
        </p:txBody>
      </p:sp>
      <p:sp>
        <p:nvSpPr>
          <p:cNvPr id="61" name="Action Button: Custom 20">
            <a:hlinkClick r:id="" action="ppaction://noaction" highlightClick="1">
              <a:snd r:embed="rId16" name="1. ¿Te gusta el regalo_.wav"/>
            </a:hlinkClick>
            <a:extLst>
              <a:ext uri="{FF2B5EF4-FFF2-40B4-BE49-F238E27FC236}">
                <a16:creationId xmlns:a16="http://schemas.microsoft.com/office/drawing/2014/main" id="{C803E631-30C0-DB4B-B00C-9F68D6470C97}"/>
              </a:ext>
            </a:extLst>
          </p:cNvPr>
          <p:cNvSpPr/>
          <p:nvPr/>
        </p:nvSpPr>
        <p:spPr>
          <a:xfrm>
            <a:off x="4028577" y="1266355"/>
            <a:ext cx="409064" cy="414959"/>
          </a:xfrm>
          <a:prstGeom prst="actionButtonBlank">
            <a:avLst/>
          </a:prstGeom>
          <a:solidFill>
            <a:schemeClr val="bg2"/>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a</a:t>
            </a:r>
            <a:endParaRPr lang="en-GB" sz="2000" b="1" dirty="0">
              <a:solidFill>
                <a:schemeClr val="accent1">
                  <a:lumMod val="50000"/>
                </a:schemeClr>
              </a:solidFill>
              <a:latin typeface="Century Gothic" panose="020B0502020202020204" pitchFamily="34" charset="0"/>
            </a:endParaRPr>
          </a:p>
        </p:txBody>
      </p:sp>
      <p:sp>
        <p:nvSpPr>
          <p:cNvPr id="62" name="Action Button: Custom 20">
            <a:hlinkClick r:id="" action="ppaction://noaction" highlightClick="1"/>
            <a:extLst>
              <a:ext uri="{FF2B5EF4-FFF2-40B4-BE49-F238E27FC236}">
                <a16:creationId xmlns:a16="http://schemas.microsoft.com/office/drawing/2014/main" id="{C803E631-30C0-DB4B-B00C-9F68D6470C97}"/>
              </a:ext>
            </a:extLst>
          </p:cNvPr>
          <p:cNvSpPr/>
          <p:nvPr/>
        </p:nvSpPr>
        <p:spPr>
          <a:xfrm>
            <a:off x="5764032" y="1266355"/>
            <a:ext cx="409064" cy="414959"/>
          </a:xfrm>
          <a:prstGeom prst="actionButtonBlank">
            <a:avLst/>
          </a:prstGeom>
          <a:solidFill>
            <a:schemeClr val="bg2"/>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b</a:t>
            </a:r>
            <a:endParaRPr lang="en-GB" sz="2000" b="1" dirty="0">
              <a:solidFill>
                <a:schemeClr val="accent1">
                  <a:lumMod val="50000"/>
                </a:schemeClr>
              </a:solidFill>
              <a:latin typeface="Century Gothic" panose="020B0502020202020204" pitchFamily="34" charset="0"/>
            </a:endParaRPr>
          </a:p>
        </p:txBody>
      </p:sp>
      <p:sp>
        <p:nvSpPr>
          <p:cNvPr id="67" name="Action Button: Custom 20">
            <a:hlinkClick r:id="" action="ppaction://noaction" highlightClick="1"/>
            <a:extLst>
              <a:ext uri="{FF2B5EF4-FFF2-40B4-BE49-F238E27FC236}">
                <a16:creationId xmlns:a16="http://schemas.microsoft.com/office/drawing/2014/main" id="{C803E631-30C0-DB4B-B00C-9F68D6470C97}"/>
              </a:ext>
            </a:extLst>
          </p:cNvPr>
          <p:cNvSpPr/>
          <p:nvPr/>
        </p:nvSpPr>
        <p:spPr>
          <a:xfrm>
            <a:off x="7544234" y="1275541"/>
            <a:ext cx="409064" cy="414959"/>
          </a:xfrm>
          <a:prstGeom prst="actionButtonBlank">
            <a:avLst/>
          </a:prstGeom>
          <a:solidFill>
            <a:schemeClr val="bg2"/>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c</a:t>
            </a:r>
            <a:endParaRPr lang="en-GB" sz="2000" b="1" dirty="0">
              <a:solidFill>
                <a:schemeClr val="accent1">
                  <a:lumMod val="50000"/>
                </a:schemeClr>
              </a:solidFill>
              <a:latin typeface="Century Gothic" panose="020B0502020202020204" pitchFamily="34" charset="0"/>
            </a:endParaRPr>
          </a:p>
        </p:txBody>
      </p:sp>
      <p:sp>
        <p:nvSpPr>
          <p:cNvPr id="68" name="Action Button: Custom 20">
            <a:hlinkClick r:id="" action="ppaction://noaction" highlightClick="1"/>
            <a:extLst>
              <a:ext uri="{FF2B5EF4-FFF2-40B4-BE49-F238E27FC236}">
                <a16:creationId xmlns:a16="http://schemas.microsoft.com/office/drawing/2014/main" id="{C803E631-30C0-DB4B-B00C-9F68D6470C97}"/>
              </a:ext>
            </a:extLst>
          </p:cNvPr>
          <p:cNvSpPr/>
          <p:nvPr/>
        </p:nvSpPr>
        <p:spPr>
          <a:xfrm>
            <a:off x="9277239" y="1274168"/>
            <a:ext cx="409064" cy="414959"/>
          </a:xfrm>
          <a:prstGeom prst="actionButtonBlank">
            <a:avLst/>
          </a:prstGeom>
          <a:solidFill>
            <a:schemeClr val="bg2"/>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accent1">
                    <a:lumMod val="50000"/>
                  </a:schemeClr>
                </a:solidFill>
                <a:latin typeface="Century Gothic" panose="020B0502020202020204" pitchFamily="34" charset="0"/>
              </a:rPr>
              <a:t>d</a:t>
            </a:r>
            <a:endParaRPr lang="en-GB" sz="2000" b="1" dirty="0">
              <a:solidFill>
                <a:schemeClr val="accent1">
                  <a:lumMod val="50000"/>
                </a:schemeClr>
              </a:solidFill>
              <a:latin typeface="Century Gothic" panose="020B0502020202020204" pitchFamily="34" charset="0"/>
            </a:endParaRPr>
          </a:p>
        </p:txBody>
      </p:sp>
      <p:sp>
        <p:nvSpPr>
          <p:cNvPr id="60" name="Action Button: Custom 20">
            <a:hlinkClick r:id="" action="ppaction://noaction" highlightClick="1"/>
            <a:extLst>
              <a:ext uri="{FF2B5EF4-FFF2-40B4-BE49-F238E27FC236}">
                <a16:creationId xmlns:a16="http://schemas.microsoft.com/office/drawing/2014/main" id="{5B3B17A8-77B3-0045-ADA8-12E0666FA61F}"/>
              </a:ext>
            </a:extLst>
          </p:cNvPr>
          <p:cNvSpPr/>
          <p:nvPr/>
        </p:nvSpPr>
        <p:spPr>
          <a:xfrm>
            <a:off x="4018431" y="3022005"/>
            <a:ext cx="409064" cy="414959"/>
          </a:xfrm>
          <a:prstGeom prst="actionButtonBlank">
            <a:avLst/>
          </a:prstGeom>
          <a:solidFill>
            <a:schemeClr val="bg2"/>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e</a:t>
            </a:r>
          </a:p>
        </p:txBody>
      </p:sp>
      <p:sp>
        <p:nvSpPr>
          <p:cNvPr id="63" name="Action Button: Custom 20">
            <a:hlinkClick r:id="" action="ppaction://noaction" highlightClick="1"/>
            <a:extLst>
              <a:ext uri="{FF2B5EF4-FFF2-40B4-BE49-F238E27FC236}">
                <a16:creationId xmlns:a16="http://schemas.microsoft.com/office/drawing/2014/main" id="{9783D55D-37FE-E94E-A368-ED77AF1F01EA}"/>
              </a:ext>
            </a:extLst>
          </p:cNvPr>
          <p:cNvSpPr/>
          <p:nvPr/>
        </p:nvSpPr>
        <p:spPr>
          <a:xfrm>
            <a:off x="5766400" y="3025307"/>
            <a:ext cx="409064" cy="414959"/>
          </a:xfrm>
          <a:prstGeom prst="actionButtonBlank">
            <a:avLst/>
          </a:prstGeom>
          <a:solidFill>
            <a:schemeClr val="bg2"/>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f</a:t>
            </a:r>
          </a:p>
        </p:txBody>
      </p:sp>
      <p:sp>
        <p:nvSpPr>
          <p:cNvPr id="64" name="Action Button: Custom 20">
            <a:hlinkClick r:id="" action="ppaction://noaction" highlightClick="1"/>
            <a:extLst>
              <a:ext uri="{FF2B5EF4-FFF2-40B4-BE49-F238E27FC236}">
                <a16:creationId xmlns:a16="http://schemas.microsoft.com/office/drawing/2014/main" id="{939C8417-A564-A747-94DD-D4F7EF392BC2}"/>
              </a:ext>
            </a:extLst>
          </p:cNvPr>
          <p:cNvSpPr/>
          <p:nvPr/>
        </p:nvSpPr>
        <p:spPr>
          <a:xfrm>
            <a:off x="7534088" y="3031191"/>
            <a:ext cx="409064" cy="414959"/>
          </a:xfrm>
          <a:prstGeom prst="actionButtonBlank">
            <a:avLst/>
          </a:prstGeom>
          <a:solidFill>
            <a:schemeClr val="bg2"/>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g</a:t>
            </a:r>
          </a:p>
        </p:txBody>
      </p:sp>
      <p:sp>
        <p:nvSpPr>
          <p:cNvPr id="70" name="Action Button: Custom 20">
            <a:hlinkClick r:id="" action="ppaction://noaction" highlightClick="1"/>
            <a:extLst>
              <a:ext uri="{FF2B5EF4-FFF2-40B4-BE49-F238E27FC236}">
                <a16:creationId xmlns:a16="http://schemas.microsoft.com/office/drawing/2014/main" id="{1E95BEE8-0A3A-1940-B97D-6C15ACED206E}"/>
              </a:ext>
            </a:extLst>
          </p:cNvPr>
          <p:cNvSpPr/>
          <p:nvPr/>
        </p:nvSpPr>
        <p:spPr>
          <a:xfrm>
            <a:off x="9267093" y="3029818"/>
            <a:ext cx="409064" cy="414959"/>
          </a:xfrm>
          <a:prstGeom prst="actionButtonBlank">
            <a:avLst/>
          </a:prstGeom>
          <a:solidFill>
            <a:schemeClr val="bg2"/>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h</a:t>
            </a:r>
          </a:p>
        </p:txBody>
      </p:sp>
      <p:sp>
        <p:nvSpPr>
          <p:cNvPr id="71" name="Action Button: Custom 20">
            <a:hlinkClick r:id="" action="ppaction://noaction" highlightClick="1"/>
            <a:extLst>
              <a:ext uri="{FF2B5EF4-FFF2-40B4-BE49-F238E27FC236}">
                <a16:creationId xmlns:a16="http://schemas.microsoft.com/office/drawing/2014/main" id="{0A8F2822-6A60-7549-A1A8-173FC978F307}"/>
              </a:ext>
            </a:extLst>
          </p:cNvPr>
          <p:cNvSpPr/>
          <p:nvPr/>
        </p:nvSpPr>
        <p:spPr>
          <a:xfrm>
            <a:off x="4018431" y="4862827"/>
            <a:ext cx="409064" cy="414959"/>
          </a:xfrm>
          <a:prstGeom prst="actionButtonBlank">
            <a:avLst/>
          </a:prstGeom>
          <a:solidFill>
            <a:schemeClr val="bg2"/>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1">
                    <a:lumMod val="50000"/>
                  </a:schemeClr>
                </a:solidFill>
                <a:latin typeface="Century Gothic" panose="020B0502020202020204" pitchFamily="34" charset="0"/>
              </a:rPr>
              <a:t>i</a:t>
            </a:r>
            <a:endParaRPr lang="en-GB" sz="2000" b="1" dirty="0">
              <a:solidFill>
                <a:schemeClr val="accent1">
                  <a:lumMod val="50000"/>
                </a:schemeClr>
              </a:solidFill>
              <a:latin typeface="Century Gothic" panose="020B0502020202020204" pitchFamily="34" charset="0"/>
            </a:endParaRPr>
          </a:p>
        </p:txBody>
      </p:sp>
      <p:sp>
        <p:nvSpPr>
          <p:cNvPr id="72" name="Action Button: Custom 20">
            <a:hlinkClick r:id="" action="ppaction://noaction" highlightClick="1"/>
            <a:extLst>
              <a:ext uri="{FF2B5EF4-FFF2-40B4-BE49-F238E27FC236}">
                <a16:creationId xmlns:a16="http://schemas.microsoft.com/office/drawing/2014/main" id="{6F59BC96-9B3B-D54D-A83B-6CE38CDAF0A2}"/>
              </a:ext>
            </a:extLst>
          </p:cNvPr>
          <p:cNvSpPr/>
          <p:nvPr/>
        </p:nvSpPr>
        <p:spPr>
          <a:xfrm>
            <a:off x="5766400" y="4852201"/>
            <a:ext cx="409064" cy="414959"/>
          </a:xfrm>
          <a:prstGeom prst="actionButtonBlank">
            <a:avLst/>
          </a:prstGeom>
          <a:solidFill>
            <a:schemeClr val="bg2"/>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j</a:t>
            </a:r>
          </a:p>
        </p:txBody>
      </p:sp>
      <p:sp>
        <p:nvSpPr>
          <p:cNvPr id="73" name="Action Button: Custom 20">
            <a:hlinkClick r:id="" action="ppaction://noaction" highlightClick="1"/>
            <a:extLst>
              <a:ext uri="{FF2B5EF4-FFF2-40B4-BE49-F238E27FC236}">
                <a16:creationId xmlns:a16="http://schemas.microsoft.com/office/drawing/2014/main" id="{7A8C8685-EFFE-9847-8254-D51AF12AAA9F}"/>
              </a:ext>
            </a:extLst>
          </p:cNvPr>
          <p:cNvSpPr/>
          <p:nvPr/>
        </p:nvSpPr>
        <p:spPr>
          <a:xfrm>
            <a:off x="7534088" y="4858868"/>
            <a:ext cx="409064" cy="414959"/>
          </a:xfrm>
          <a:prstGeom prst="actionButtonBlank">
            <a:avLst/>
          </a:prstGeom>
          <a:solidFill>
            <a:schemeClr val="bg2"/>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k</a:t>
            </a:r>
          </a:p>
        </p:txBody>
      </p:sp>
      <p:sp>
        <p:nvSpPr>
          <p:cNvPr id="74" name="Action Button: Custom 20">
            <a:hlinkClick r:id="" action="ppaction://noaction" highlightClick="1"/>
            <a:extLst>
              <a:ext uri="{FF2B5EF4-FFF2-40B4-BE49-F238E27FC236}">
                <a16:creationId xmlns:a16="http://schemas.microsoft.com/office/drawing/2014/main" id="{269CE95A-E96C-4A48-B227-4B56540A4F44}"/>
              </a:ext>
            </a:extLst>
          </p:cNvPr>
          <p:cNvSpPr/>
          <p:nvPr/>
        </p:nvSpPr>
        <p:spPr>
          <a:xfrm>
            <a:off x="9277239" y="4858868"/>
            <a:ext cx="409064" cy="414959"/>
          </a:xfrm>
          <a:prstGeom prst="actionButtonBlank">
            <a:avLst/>
          </a:prstGeom>
          <a:solidFill>
            <a:schemeClr val="bg2"/>
          </a:solidFill>
          <a:ln>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l</a:t>
            </a:r>
          </a:p>
        </p:txBody>
      </p:sp>
      <p:pic>
        <p:nvPicPr>
          <p:cNvPr id="75" name="Picture 49" descr="skirt.jpeg">
            <a:extLst>
              <a:ext uri="{FF2B5EF4-FFF2-40B4-BE49-F238E27FC236}">
                <a16:creationId xmlns:a16="http://schemas.microsoft.com/office/drawing/2014/main" id="{CBDC5D90-3C45-0A41-AF33-66EB97A92E2E}"/>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0545" y="3126947"/>
            <a:ext cx="697565" cy="827663"/>
          </a:xfrm>
          <a:prstGeom prst="rect">
            <a:avLst/>
          </a:prstGeom>
        </p:spPr>
      </p:pic>
      <p:pic>
        <p:nvPicPr>
          <p:cNvPr id="76" name="Picture 50" descr="price.jpeg">
            <a:extLst>
              <a:ext uri="{FF2B5EF4-FFF2-40B4-BE49-F238E27FC236}">
                <a16:creationId xmlns:a16="http://schemas.microsoft.com/office/drawing/2014/main" id="{B3E6BEEA-65AA-1C48-ADDC-29F95494CCB9}"/>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81945" y="1402441"/>
            <a:ext cx="1401162" cy="930439"/>
          </a:xfrm>
          <a:prstGeom prst="rect">
            <a:avLst/>
          </a:prstGeom>
        </p:spPr>
      </p:pic>
      <p:pic>
        <p:nvPicPr>
          <p:cNvPr id="77" name="Picture 2" descr="euro.png">
            <a:extLst>
              <a:ext uri="{FF2B5EF4-FFF2-40B4-BE49-F238E27FC236}">
                <a16:creationId xmlns:a16="http://schemas.microsoft.com/office/drawing/2014/main" id="{5D33010A-977F-2A4C-AD02-75D46C3BFC44}"/>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81771" y="3115822"/>
            <a:ext cx="1329872" cy="849914"/>
          </a:xfrm>
          <a:prstGeom prst="rect">
            <a:avLst/>
          </a:prstGeom>
        </p:spPr>
      </p:pic>
      <p:pic>
        <p:nvPicPr>
          <p:cNvPr id="78" name="Picture 6" descr="brand.jpeg">
            <a:extLst>
              <a:ext uri="{FF2B5EF4-FFF2-40B4-BE49-F238E27FC236}">
                <a16:creationId xmlns:a16="http://schemas.microsoft.com/office/drawing/2014/main" id="{9BA232E8-FB4F-D743-AE08-DFD085D90613}"/>
              </a:ext>
            </a:extLst>
          </p:cNvPr>
          <p:cNvPicPr>
            <a:picLocks noChangeAspect="1"/>
          </p:cNvPicPr>
          <p:nvPr/>
        </p:nvPicPr>
        <p:blipFill>
          <a:blip r:embed="rId20">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003056" y="1338127"/>
            <a:ext cx="1799989" cy="1197811"/>
          </a:xfrm>
          <a:prstGeom prst="rect">
            <a:avLst/>
          </a:prstGeom>
        </p:spPr>
      </p:pic>
      <p:pic>
        <p:nvPicPr>
          <p:cNvPr id="79" name="Picture 7" descr="half.png">
            <a:extLst>
              <a:ext uri="{FF2B5EF4-FFF2-40B4-BE49-F238E27FC236}">
                <a16:creationId xmlns:a16="http://schemas.microsoft.com/office/drawing/2014/main" id="{FCCAF715-8F46-654D-A8A2-50ACA68EAEF7}"/>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38977" y="5027615"/>
            <a:ext cx="849275" cy="776996"/>
          </a:xfrm>
          <a:prstGeom prst="rect">
            <a:avLst/>
          </a:prstGeom>
        </p:spPr>
      </p:pic>
      <p:sp>
        <p:nvSpPr>
          <p:cNvPr id="80" name="TextBox 13">
            <a:extLst>
              <a:ext uri="{FF2B5EF4-FFF2-40B4-BE49-F238E27FC236}">
                <a16:creationId xmlns:a16="http://schemas.microsoft.com/office/drawing/2014/main" id="{997655DF-1031-7049-A432-28BEBB6409A0}"/>
              </a:ext>
            </a:extLst>
          </p:cNvPr>
          <p:cNvSpPr txBox="1"/>
          <p:nvPr/>
        </p:nvSpPr>
        <p:spPr>
          <a:xfrm>
            <a:off x="9736457" y="5811278"/>
            <a:ext cx="1054314" cy="461665"/>
          </a:xfrm>
          <a:prstGeom prst="rect">
            <a:avLst/>
          </a:prstGeom>
          <a:noFill/>
        </p:spPr>
        <p:txBody>
          <a:bodyPr wrap="square" rtlCol="0">
            <a:spAutoFit/>
          </a:bodyPr>
          <a:lstStyle/>
          <a:p>
            <a:pPr algn="ctr"/>
            <a:r>
              <a:rPr lang="en-US" sz="2400" dirty="0">
                <a:solidFill>
                  <a:schemeClr val="accent5">
                    <a:lumMod val="50000"/>
                  </a:schemeClr>
                </a:solidFill>
              </a:rPr>
              <a:t>[half]</a:t>
            </a:r>
          </a:p>
        </p:txBody>
      </p:sp>
      <p:sp>
        <p:nvSpPr>
          <p:cNvPr id="82" name="TextBox 15">
            <a:extLst>
              <a:ext uri="{FF2B5EF4-FFF2-40B4-BE49-F238E27FC236}">
                <a16:creationId xmlns:a16="http://schemas.microsoft.com/office/drawing/2014/main" id="{C48CF587-BB7B-1A44-90D2-9682C0B666F7}"/>
              </a:ext>
            </a:extLst>
          </p:cNvPr>
          <p:cNvSpPr txBox="1"/>
          <p:nvPr/>
        </p:nvSpPr>
        <p:spPr>
          <a:xfrm>
            <a:off x="9676157" y="3916176"/>
            <a:ext cx="1293931" cy="461665"/>
          </a:xfrm>
          <a:prstGeom prst="rect">
            <a:avLst/>
          </a:prstGeom>
          <a:noFill/>
        </p:spPr>
        <p:txBody>
          <a:bodyPr wrap="square" rtlCol="0">
            <a:spAutoFit/>
          </a:bodyPr>
          <a:lstStyle/>
          <a:p>
            <a:pPr algn="l"/>
            <a:r>
              <a:rPr lang="en-US" sz="2400" dirty="0">
                <a:solidFill>
                  <a:schemeClr val="accent5">
                    <a:lumMod val="50000"/>
                  </a:schemeClr>
                </a:solidFill>
              </a:rPr>
              <a:t>[euro]</a:t>
            </a:r>
          </a:p>
        </p:txBody>
      </p:sp>
      <p:sp>
        <p:nvSpPr>
          <p:cNvPr id="83" name="TextBox 16">
            <a:extLst>
              <a:ext uri="{FF2B5EF4-FFF2-40B4-BE49-F238E27FC236}">
                <a16:creationId xmlns:a16="http://schemas.microsoft.com/office/drawing/2014/main" id="{2C538AE9-2081-2C44-8530-11220993B6EE}"/>
              </a:ext>
            </a:extLst>
          </p:cNvPr>
          <p:cNvSpPr txBox="1"/>
          <p:nvPr/>
        </p:nvSpPr>
        <p:spPr>
          <a:xfrm>
            <a:off x="7755730" y="2260638"/>
            <a:ext cx="1305912" cy="461665"/>
          </a:xfrm>
          <a:prstGeom prst="rect">
            <a:avLst/>
          </a:prstGeom>
          <a:noFill/>
        </p:spPr>
        <p:txBody>
          <a:bodyPr wrap="square" rtlCol="0">
            <a:spAutoFit/>
          </a:bodyPr>
          <a:lstStyle/>
          <a:p>
            <a:pPr algn="l"/>
            <a:r>
              <a:rPr lang="en-US" sz="2400" dirty="0">
                <a:solidFill>
                  <a:schemeClr val="accent5">
                    <a:lumMod val="50000"/>
                  </a:schemeClr>
                </a:solidFill>
              </a:rPr>
              <a:t>[price]</a:t>
            </a:r>
          </a:p>
        </p:txBody>
      </p:sp>
      <p:sp>
        <p:nvSpPr>
          <p:cNvPr id="84" name="TextBox 18">
            <a:extLst>
              <a:ext uri="{FF2B5EF4-FFF2-40B4-BE49-F238E27FC236}">
                <a16:creationId xmlns:a16="http://schemas.microsoft.com/office/drawing/2014/main" id="{0E460A94-EA5B-5345-99D2-70AE02BB98AD}"/>
              </a:ext>
            </a:extLst>
          </p:cNvPr>
          <p:cNvSpPr txBox="1"/>
          <p:nvPr/>
        </p:nvSpPr>
        <p:spPr>
          <a:xfrm>
            <a:off x="4222963" y="5839212"/>
            <a:ext cx="1454757" cy="461665"/>
          </a:xfrm>
          <a:prstGeom prst="rect">
            <a:avLst/>
          </a:prstGeom>
          <a:noFill/>
        </p:spPr>
        <p:txBody>
          <a:bodyPr wrap="square" rtlCol="0">
            <a:spAutoFit/>
          </a:bodyPr>
          <a:lstStyle/>
          <a:p>
            <a:pPr algn="l"/>
            <a:r>
              <a:rPr lang="en-US" sz="2400">
                <a:solidFill>
                  <a:schemeClr val="accent5">
                    <a:lumMod val="50000"/>
                  </a:schemeClr>
                </a:solidFill>
              </a:rPr>
              <a:t>[month]</a:t>
            </a:r>
            <a:endParaRPr lang="en-US" sz="2400" dirty="0">
              <a:solidFill>
                <a:schemeClr val="accent5">
                  <a:lumMod val="50000"/>
                </a:schemeClr>
              </a:solidFill>
            </a:endParaRPr>
          </a:p>
        </p:txBody>
      </p:sp>
      <p:sp>
        <p:nvSpPr>
          <p:cNvPr id="85" name="TextBox 20">
            <a:extLst>
              <a:ext uri="{FF2B5EF4-FFF2-40B4-BE49-F238E27FC236}">
                <a16:creationId xmlns:a16="http://schemas.microsoft.com/office/drawing/2014/main" id="{7BEAE41D-121E-5046-9334-6B8064FE8535}"/>
              </a:ext>
            </a:extLst>
          </p:cNvPr>
          <p:cNvSpPr txBox="1"/>
          <p:nvPr/>
        </p:nvSpPr>
        <p:spPr>
          <a:xfrm>
            <a:off x="5620872" y="1697962"/>
            <a:ext cx="2084666" cy="830997"/>
          </a:xfrm>
          <a:prstGeom prst="rect">
            <a:avLst/>
          </a:prstGeom>
          <a:noFill/>
        </p:spPr>
        <p:txBody>
          <a:bodyPr wrap="square" rtlCol="0">
            <a:spAutoFit/>
          </a:bodyPr>
          <a:lstStyle/>
          <a:p>
            <a:pPr algn="ctr"/>
            <a:r>
              <a:rPr lang="en-US" sz="2400" b="1" dirty="0">
                <a:solidFill>
                  <a:srgbClr val="00B050"/>
                </a:solidFill>
                <a:latin typeface="Arial" panose="020B0604020202020204" pitchFamily="34" charset="0"/>
                <a:cs typeface="Arial" panose="020B0604020202020204" pitchFamily="34" charset="0"/>
              </a:rPr>
              <a:t>[</a:t>
            </a:r>
            <a:r>
              <a:rPr lang="en-US" sz="2400" b="1">
                <a:solidFill>
                  <a:srgbClr val="00B050"/>
                </a:solidFill>
                <a:latin typeface="Arial" panose="020B0604020202020204" pitchFamily="34" charset="0"/>
                <a:cs typeface="Arial" panose="020B0604020202020204" pitchFamily="34" charset="0"/>
              </a:rPr>
              <a:t>to keep, keeping]</a:t>
            </a:r>
            <a:endParaRPr lang="en-US" sz="2400" b="1" dirty="0">
              <a:solidFill>
                <a:srgbClr val="00B050"/>
              </a:solidFill>
              <a:latin typeface="Arial" panose="020B0604020202020204" pitchFamily="34" charset="0"/>
              <a:cs typeface="Arial" panose="020B0604020202020204" pitchFamily="34" charset="0"/>
            </a:endParaRPr>
          </a:p>
        </p:txBody>
      </p:sp>
      <p:pic>
        <p:nvPicPr>
          <p:cNvPr id="86" name="Picture 22" descr="seem.jpeg">
            <a:extLst>
              <a:ext uri="{FF2B5EF4-FFF2-40B4-BE49-F238E27FC236}">
                <a16:creationId xmlns:a16="http://schemas.microsoft.com/office/drawing/2014/main" id="{291722D0-B8EE-974F-BC9B-6D70232B1802}"/>
              </a:ext>
            </a:extLst>
          </p:cNvPr>
          <p:cNvPicPr>
            <a:picLocks noChangeAspect="1"/>
          </p:cNvPicPr>
          <p:nvPr/>
        </p:nvPicPr>
        <p:blipFill>
          <a:blip r:embed="rId2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887578" y="1320621"/>
            <a:ext cx="871087" cy="721385"/>
          </a:xfrm>
          <a:prstGeom prst="rect">
            <a:avLst/>
          </a:prstGeom>
        </p:spPr>
      </p:pic>
      <p:sp>
        <p:nvSpPr>
          <p:cNvPr id="87" name="TextBox 23">
            <a:extLst>
              <a:ext uri="{FF2B5EF4-FFF2-40B4-BE49-F238E27FC236}">
                <a16:creationId xmlns:a16="http://schemas.microsoft.com/office/drawing/2014/main" id="{7C600653-16AA-F341-BB9F-57689211F56A}"/>
              </a:ext>
            </a:extLst>
          </p:cNvPr>
          <p:cNvSpPr txBox="1"/>
          <p:nvPr/>
        </p:nvSpPr>
        <p:spPr>
          <a:xfrm>
            <a:off x="9391418" y="1951571"/>
            <a:ext cx="1665336" cy="830997"/>
          </a:xfrm>
          <a:prstGeom prst="rect">
            <a:avLst/>
          </a:prstGeom>
          <a:noFill/>
        </p:spPr>
        <p:txBody>
          <a:bodyPr wrap="square" rtlCol="0">
            <a:spAutoFit/>
          </a:bodyPr>
          <a:lstStyle/>
          <a:p>
            <a:pPr algn="l"/>
            <a:r>
              <a:rPr lang="en-US" sz="2400" dirty="0">
                <a:solidFill>
                  <a:schemeClr val="accent5">
                    <a:lumMod val="50000"/>
                  </a:schemeClr>
                </a:solidFill>
              </a:rPr>
              <a:t>[</a:t>
            </a:r>
            <a:r>
              <a:rPr lang="en-US" sz="2400">
                <a:solidFill>
                  <a:schemeClr val="accent5">
                    <a:lumMod val="50000"/>
                  </a:schemeClr>
                </a:solidFill>
              </a:rPr>
              <a:t>to seem, seeming]</a:t>
            </a:r>
            <a:endParaRPr lang="en-US" sz="2400" dirty="0">
              <a:solidFill>
                <a:schemeClr val="accent5">
                  <a:lumMod val="50000"/>
                </a:schemeClr>
              </a:solidFill>
            </a:endParaRPr>
          </a:p>
        </p:txBody>
      </p:sp>
      <p:pic>
        <p:nvPicPr>
          <p:cNvPr id="90" name="Picture 26" descr="light feather.jpeg">
            <a:extLst>
              <a:ext uri="{FF2B5EF4-FFF2-40B4-BE49-F238E27FC236}">
                <a16:creationId xmlns:a16="http://schemas.microsoft.com/office/drawing/2014/main" id="{150A51C1-F764-404A-9A3B-319C786F7028}"/>
              </a:ext>
            </a:extLst>
          </p:cNvPr>
          <p:cNvPicPr>
            <a:picLocks noChangeAspect="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23552" y="5027615"/>
            <a:ext cx="1294511" cy="931616"/>
          </a:xfrm>
          <a:prstGeom prst="rect">
            <a:avLst/>
          </a:prstGeom>
        </p:spPr>
      </p:pic>
      <p:sp>
        <p:nvSpPr>
          <p:cNvPr id="97" name="TextBox 27">
            <a:extLst>
              <a:ext uri="{FF2B5EF4-FFF2-40B4-BE49-F238E27FC236}">
                <a16:creationId xmlns:a16="http://schemas.microsoft.com/office/drawing/2014/main" id="{92BE7CEB-8487-6143-A4C0-75C458576F65}"/>
              </a:ext>
            </a:extLst>
          </p:cNvPr>
          <p:cNvSpPr txBox="1"/>
          <p:nvPr/>
        </p:nvSpPr>
        <p:spPr>
          <a:xfrm>
            <a:off x="6178137" y="5799158"/>
            <a:ext cx="1090256" cy="461665"/>
          </a:xfrm>
          <a:prstGeom prst="rect">
            <a:avLst/>
          </a:prstGeom>
          <a:noFill/>
        </p:spPr>
        <p:txBody>
          <a:bodyPr wrap="square" rtlCol="0">
            <a:spAutoFit/>
          </a:bodyPr>
          <a:lstStyle/>
          <a:p>
            <a:pPr algn="l"/>
            <a:r>
              <a:rPr lang="en-US" sz="2400" dirty="0">
                <a:solidFill>
                  <a:schemeClr val="accent5">
                    <a:lumMod val="50000"/>
                  </a:schemeClr>
                </a:solidFill>
              </a:rPr>
              <a:t>[light]</a:t>
            </a:r>
          </a:p>
        </p:txBody>
      </p:sp>
      <p:sp>
        <p:nvSpPr>
          <p:cNvPr id="98" name="TextBox 29">
            <a:extLst>
              <a:ext uri="{FF2B5EF4-FFF2-40B4-BE49-F238E27FC236}">
                <a16:creationId xmlns:a16="http://schemas.microsoft.com/office/drawing/2014/main" id="{F8B54545-FD39-2D48-BE86-03A9738987D5}"/>
              </a:ext>
            </a:extLst>
          </p:cNvPr>
          <p:cNvSpPr txBox="1"/>
          <p:nvPr/>
        </p:nvSpPr>
        <p:spPr>
          <a:xfrm>
            <a:off x="7528153" y="3520410"/>
            <a:ext cx="1761066" cy="523220"/>
          </a:xfrm>
          <a:prstGeom prst="rect">
            <a:avLst/>
          </a:prstGeom>
          <a:noFill/>
        </p:spPr>
        <p:txBody>
          <a:bodyPr wrap="square" rtlCol="0">
            <a:spAutoFit/>
          </a:bodyPr>
          <a:lstStyle/>
          <a:p>
            <a:pPr algn="ctr"/>
            <a:r>
              <a:rPr lang="en-US" sz="2800" b="1" dirty="0">
                <a:solidFill>
                  <a:srgbClr val="7030A0"/>
                </a:solidFill>
                <a:latin typeface="Book Antiqua" panose="02040602050305030304" pitchFamily="18" charset="0"/>
              </a:rPr>
              <a:t>[this (m)]</a:t>
            </a:r>
          </a:p>
        </p:txBody>
      </p:sp>
      <p:sp>
        <p:nvSpPr>
          <p:cNvPr id="99" name="TextBox 30">
            <a:extLst>
              <a:ext uri="{FF2B5EF4-FFF2-40B4-BE49-F238E27FC236}">
                <a16:creationId xmlns:a16="http://schemas.microsoft.com/office/drawing/2014/main" id="{29DD27BC-66C3-814C-859F-3271B65751C6}"/>
              </a:ext>
            </a:extLst>
          </p:cNvPr>
          <p:cNvSpPr txBox="1"/>
          <p:nvPr/>
        </p:nvSpPr>
        <p:spPr>
          <a:xfrm>
            <a:off x="5751436" y="3406994"/>
            <a:ext cx="1845049" cy="584776"/>
          </a:xfrm>
          <a:prstGeom prst="rect">
            <a:avLst/>
          </a:prstGeom>
          <a:noFill/>
        </p:spPr>
        <p:txBody>
          <a:bodyPr wrap="square" rtlCol="0">
            <a:spAutoFit/>
          </a:bodyPr>
          <a:lstStyle/>
          <a:p>
            <a:pPr algn="ctr"/>
            <a:r>
              <a:rPr lang="en-US" sz="3200" b="1" dirty="0">
                <a:solidFill>
                  <a:schemeClr val="accent2">
                    <a:lumMod val="75000"/>
                  </a:schemeClr>
                </a:solidFill>
                <a:latin typeface="American Typewriter" panose="02090604020004020304" pitchFamily="18" charset="77"/>
              </a:rPr>
              <a:t>[type]</a:t>
            </a:r>
          </a:p>
        </p:txBody>
      </p:sp>
      <p:sp>
        <p:nvSpPr>
          <p:cNvPr id="100" name="TextBox 31">
            <a:extLst>
              <a:ext uri="{FF2B5EF4-FFF2-40B4-BE49-F238E27FC236}">
                <a16:creationId xmlns:a16="http://schemas.microsoft.com/office/drawing/2014/main" id="{0481030E-031A-7F4B-84AF-AE05EDF1004D}"/>
              </a:ext>
            </a:extLst>
          </p:cNvPr>
          <p:cNvSpPr txBox="1"/>
          <p:nvPr/>
        </p:nvSpPr>
        <p:spPr>
          <a:xfrm>
            <a:off x="7544233" y="5377547"/>
            <a:ext cx="1733005" cy="830997"/>
          </a:xfrm>
          <a:prstGeom prst="rect">
            <a:avLst/>
          </a:prstGeom>
          <a:noFill/>
        </p:spPr>
        <p:txBody>
          <a:bodyPr wrap="square" rtlCol="0">
            <a:spAutoFit/>
          </a:bodyPr>
          <a:lstStyle/>
          <a:p>
            <a:pPr algn="ctr"/>
            <a:r>
              <a:rPr lang="en-US" sz="2400" b="1">
                <a:solidFill>
                  <a:srgbClr val="00B0F0"/>
                </a:solidFill>
              </a:rPr>
              <a:t>[practical, useful]</a:t>
            </a:r>
            <a:endParaRPr lang="en-US" sz="2400" b="1" dirty="0">
              <a:solidFill>
                <a:srgbClr val="00B0F0"/>
              </a:solidFill>
            </a:endParaRPr>
          </a:p>
        </p:txBody>
      </p:sp>
      <p:sp>
        <p:nvSpPr>
          <p:cNvPr id="102" name="TextBox 27">
            <a:extLst>
              <a:ext uri="{FF2B5EF4-FFF2-40B4-BE49-F238E27FC236}">
                <a16:creationId xmlns:a16="http://schemas.microsoft.com/office/drawing/2014/main" id="{A960CE48-2478-B74C-ADBF-DD967DC2FB06}"/>
              </a:ext>
            </a:extLst>
          </p:cNvPr>
          <p:cNvSpPr txBox="1"/>
          <p:nvPr/>
        </p:nvSpPr>
        <p:spPr>
          <a:xfrm>
            <a:off x="4477321" y="3961896"/>
            <a:ext cx="1090256" cy="461665"/>
          </a:xfrm>
          <a:prstGeom prst="rect">
            <a:avLst/>
          </a:prstGeom>
          <a:noFill/>
        </p:spPr>
        <p:txBody>
          <a:bodyPr wrap="square" rtlCol="0">
            <a:spAutoFit/>
          </a:bodyPr>
          <a:lstStyle/>
          <a:p>
            <a:pPr algn="l"/>
            <a:r>
              <a:rPr lang="en-US" sz="2400" dirty="0">
                <a:solidFill>
                  <a:schemeClr val="accent5">
                    <a:lumMod val="50000"/>
                  </a:schemeClr>
                </a:solidFill>
              </a:rPr>
              <a:t>[skirt]</a:t>
            </a:r>
          </a:p>
        </p:txBody>
      </p:sp>
      <p:pic>
        <p:nvPicPr>
          <p:cNvPr id="1026" name="Picture 2" descr="Calendar time clipart png"/>
          <p:cNvPicPr>
            <a:picLocks noChangeAspect="1" noChangeArrowheads="1"/>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4639039" y="4975507"/>
            <a:ext cx="936162" cy="936162"/>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6">
            <a:extLst>
              <a:ext uri="{FF2B5EF4-FFF2-40B4-BE49-F238E27FC236}">
                <a16:creationId xmlns:a16="http://schemas.microsoft.com/office/drawing/2014/main" id="{2C538AE9-2081-2C44-8530-11220993B6EE}"/>
              </a:ext>
            </a:extLst>
          </p:cNvPr>
          <p:cNvSpPr txBox="1"/>
          <p:nvPr/>
        </p:nvSpPr>
        <p:spPr>
          <a:xfrm>
            <a:off x="4420866" y="2242740"/>
            <a:ext cx="1305912" cy="461665"/>
          </a:xfrm>
          <a:prstGeom prst="rect">
            <a:avLst/>
          </a:prstGeom>
          <a:noFill/>
        </p:spPr>
        <p:txBody>
          <a:bodyPr wrap="square" rtlCol="0">
            <a:spAutoFit/>
          </a:bodyPr>
          <a:lstStyle/>
          <a:p>
            <a:pPr algn="l"/>
            <a:r>
              <a:rPr lang="en-US" sz="2400">
                <a:solidFill>
                  <a:schemeClr val="accent5">
                    <a:lumMod val="50000"/>
                  </a:schemeClr>
                </a:solidFill>
              </a:rPr>
              <a:t>[brand]</a:t>
            </a:r>
            <a:endParaRPr lang="en-US" sz="2400" dirty="0">
              <a:solidFill>
                <a:schemeClr val="accent5">
                  <a:lumMod val="50000"/>
                </a:schemeClr>
              </a:solidFill>
            </a:endParaRPr>
          </a:p>
        </p:txBody>
      </p:sp>
    </p:spTree>
    <p:extLst>
      <p:ext uri="{BB962C8B-B14F-4D97-AF65-F5344CB8AC3E}">
        <p14:creationId xmlns:p14="http://schemas.microsoft.com/office/powerpoint/2010/main" val="25310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88" grpId="0"/>
      <p:bldP spid="89" grpId="0"/>
      <p:bldP spid="91" grpId="0"/>
      <p:bldP spid="92" grpId="0"/>
      <p:bldP spid="93" grpId="0"/>
      <p:bldP spid="94" grpId="0"/>
      <p:bldP spid="95" grpId="0"/>
      <p:bldP spid="96" grpId="0"/>
      <p:bldP spid="51" grpId="0"/>
      <p:bldP spid="52" grpId="0"/>
      <p:bldP spid="5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Playing_Football_Girl.jpg"/>
          <p:cNvPicPr>
            <a:picLocks noChangeAspect="1"/>
          </p:cNvPicPr>
          <p:nvPr/>
        </p:nvPicPr>
        <p:blipFill>
          <a:blip r:embed="rId5" cstate="hq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9918614" y="1778400"/>
            <a:ext cx="2613628" cy="1590736"/>
          </a:xfrm>
          <a:prstGeom prst="rect">
            <a:avLst/>
          </a:prstGeom>
        </p:spPr>
      </p:pic>
      <p:sp>
        <p:nvSpPr>
          <p:cNvPr id="25" name="TextBox 24">
            <a:extLst>
              <a:ext uri="{FF2B5EF4-FFF2-40B4-BE49-F238E27FC236}">
                <a16:creationId xmlns:a16="http://schemas.microsoft.com/office/drawing/2014/main" id="{955C1F40-282D-9A45-ABA7-965FD9383203}"/>
              </a:ext>
            </a:extLst>
          </p:cNvPr>
          <p:cNvSpPr txBox="1"/>
          <p:nvPr/>
        </p:nvSpPr>
        <p:spPr>
          <a:xfrm>
            <a:off x="150018" y="1115651"/>
            <a:ext cx="10035381" cy="4493538"/>
          </a:xfrm>
          <a:prstGeom prst="rect">
            <a:avLst/>
          </a:prstGeom>
          <a:noFill/>
        </p:spPr>
        <p:txBody>
          <a:bodyPr wrap="square" rtlCol="0">
            <a:spAutoFit/>
          </a:bodyPr>
          <a:lstStyle/>
          <a:p>
            <a:pPr>
              <a:defRPr/>
            </a:pPr>
            <a:r>
              <a:rPr lang="en-US" sz="2200" b="1">
                <a:solidFill>
                  <a:srgbClr val="002060"/>
                </a:solidFill>
              </a:rPr>
              <a:t>D: </a:t>
            </a:r>
            <a:r>
              <a:rPr lang="en-US" sz="2200">
                <a:solidFill>
                  <a:srgbClr val="002060"/>
                </a:solidFill>
              </a:rPr>
              <a:t>El ________ </a:t>
            </a:r>
            <a:r>
              <a:rPr lang="en-US" sz="2200" dirty="0">
                <a:solidFill>
                  <a:srgbClr val="002060"/>
                </a:solidFill>
              </a:rPr>
              <a:t>dice que el </a:t>
            </a:r>
            <a:r>
              <a:rPr lang="en-US" sz="2200" dirty="0" err="1">
                <a:solidFill>
                  <a:srgbClr val="002060"/>
                </a:solidFill>
              </a:rPr>
              <a:t>ejercicio</a:t>
            </a:r>
            <a:r>
              <a:rPr lang="en-US" sz="2200" dirty="0">
                <a:solidFill>
                  <a:srgbClr val="002060"/>
                </a:solidFill>
              </a:rPr>
              <a:t> es </a:t>
            </a:r>
            <a:r>
              <a:rPr lang="en-US" sz="2200" dirty="0" err="1">
                <a:solidFill>
                  <a:srgbClr val="002060"/>
                </a:solidFill>
              </a:rPr>
              <a:t>importante</a:t>
            </a:r>
            <a:r>
              <a:rPr lang="en-US" sz="2200" dirty="0">
                <a:solidFill>
                  <a:srgbClr val="002060"/>
                </a:solidFill>
              </a:rPr>
              <a:t> </a:t>
            </a:r>
            <a:r>
              <a:rPr lang="en-US" sz="2200">
                <a:solidFill>
                  <a:srgbClr val="002060"/>
                </a:solidFill>
              </a:rPr>
              <a:t>para los __________. Lucía, ¿me escuchas? </a:t>
            </a:r>
            <a:r>
              <a:rPr lang="en-US" sz="2200" dirty="0">
                <a:solidFill>
                  <a:srgbClr val="002060"/>
                </a:solidFill>
              </a:rPr>
              <a:t>Creo que </a:t>
            </a:r>
            <a:r>
              <a:rPr lang="en-US" sz="2200" dirty="0" err="1">
                <a:solidFill>
                  <a:srgbClr val="002060"/>
                </a:solidFill>
              </a:rPr>
              <a:t>estás</a:t>
            </a:r>
            <a:r>
              <a:rPr lang="en-US" sz="2200" dirty="0">
                <a:solidFill>
                  <a:srgbClr val="002060"/>
                </a:solidFill>
              </a:rPr>
              <a:t> </a:t>
            </a:r>
            <a:r>
              <a:rPr lang="en-US" sz="2200" dirty="0" err="1">
                <a:solidFill>
                  <a:srgbClr val="002060"/>
                </a:solidFill>
              </a:rPr>
              <a:t>pasando</a:t>
            </a:r>
            <a:r>
              <a:rPr lang="en-US" sz="2200" dirty="0">
                <a:solidFill>
                  <a:srgbClr val="002060"/>
                </a:solidFill>
              </a:rPr>
              <a:t> </a:t>
            </a:r>
            <a:r>
              <a:rPr lang="en-US" sz="2200" dirty="0" err="1">
                <a:solidFill>
                  <a:srgbClr val="002060"/>
                </a:solidFill>
              </a:rPr>
              <a:t>demasiado</a:t>
            </a:r>
            <a:r>
              <a:rPr lang="en-US" sz="2200" dirty="0">
                <a:solidFill>
                  <a:srgbClr val="002060"/>
                </a:solidFill>
              </a:rPr>
              <a:t> </a:t>
            </a:r>
            <a:r>
              <a:rPr lang="en-US" sz="2200" dirty="0" err="1">
                <a:solidFill>
                  <a:srgbClr val="002060"/>
                </a:solidFill>
              </a:rPr>
              <a:t>tiempo</a:t>
            </a:r>
            <a:r>
              <a:rPr lang="en-US" sz="2200" dirty="0">
                <a:solidFill>
                  <a:srgbClr val="002060"/>
                </a:solidFill>
              </a:rPr>
              <a:t> </a:t>
            </a:r>
            <a:r>
              <a:rPr lang="en-US" sz="2200" dirty="0" err="1">
                <a:solidFill>
                  <a:srgbClr val="002060"/>
                </a:solidFill>
              </a:rPr>
              <a:t>en</a:t>
            </a:r>
            <a:r>
              <a:rPr lang="en-US" sz="2200" dirty="0">
                <a:solidFill>
                  <a:srgbClr val="002060"/>
                </a:solidFill>
              </a:rPr>
              <a:t> el </a:t>
            </a:r>
            <a:r>
              <a:rPr lang="en-US" sz="2200" dirty="0" err="1">
                <a:solidFill>
                  <a:srgbClr val="002060"/>
                </a:solidFill>
              </a:rPr>
              <a:t>teléfono</a:t>
            </a:r>
            <a:r>
              <a:rPr lang="en-US" sz="2200" dirty="0">
                <a:solidFill>
                  <a:srgbClr val="002060"/>
                </a:solidFill>
              </a:rPr>
              <a:t> </a:t>
            </a:r>
            <a:r>
              <a:rPr lang="en-US" sz="2200" dirty="0" err="1">
                <a:solidFill>
                  <a:srgbClr val="002060"/>
                </a:solidFill>
              </a:rPr>
              <a:t>este</a:t>
            </a:r>
            <a:r>
              <a:rPr lang="en-US" sz="2200" dirty="0">
                <a:solidFill>
                  <a:srgbClr val="002060"/>
                </a:solidFill>
              </a:rPr>
              <a:t> </a:t>
            </a:r>
            <a:r>
              <a:rPr lang="en-US" sz="2200" dirty="0" err="1">
                <a:solidFill>
                  <a:srgbClr val="002060"/>
                </a:solidFill>
              </a:rPr>
              <a:t>mes</a:t>
            </a:r>
            <a:r>
              <a:rPr lang="en-US" sz="2200">
                <a:solidFill>
                  <a:srgbClr val="002060"/>
                </a:solidFill>
              </a:rPr>
              <a:t>. </a:t>
            </a:r>
          </a:p>
          <a:p>
            <a:pPr>
              <a:defRPr/>
            </a:pPr>
            <a:endParaRPr lang="en-US" sz="2200" dirty="0">
              <a:solidFill>
                <a:srgbClr val="002060"/>
              </a:solidFill>
            </a:endParaRPr>
          </a:p>
          <a:p>
            <a:pPr>
              <a:defRPr/>
            </a:pPr>
            <a:r>
              <a:rPr lang="en-US" sz="2200">
                <a:solidFill>
                  <a:srgbClr val="002060"/>
                </a:solidFill>
              </a:rPr>
              <a:t>Tu amiga </a:t>
            </a:r>
            <a:r>
              <a:rPr lang="en-US" sz="2200" dirty="0">
                <a:solidFill>
                  <a:srgbClr val="002060"/>
                </a:solidFill>
              </a:rPr>
              <a:t>Nadia </a:t>
            </a:r>
            <a:r>
              <a:rPr lang="en-US" sz="2200" dirty="0" err="1">
                <a:solidFill>
                  <a:srgbClr val="002060"/>
                </a:solidFill>
              </a:rPr>
              <a:t>hace</a:t>
            </a:r>
            <a:r>
              <a:rPr lang="en-US" sz="2200" dirty="0">
                <a:solidFill>
                  <a:srgbClr val="002060"/>
                </a:solidFill>
              </a:rPr>
              <a:t> </a:t>
            </a:r>
            <a:r>
              <a:rPr lang="en-US" sz="2200" dirty="0" err="1">
                <a:solidFill>
                  <a:srgbClr val="002060"/>
                </a:solidFill>
              </a:rPr>
              <a:t>mucho</a:t>
            </a:r>
            <a:r>
              <a:rPr lang="en-US" sz="2200" dirty="0">
                <a:solidFill>
                  <a:srgbClr val="002060"/>
                </a:solidFill>
              </a:rPr>
              <a:t> </a:t>
            </a:r>
            <a:r>
              <a:rPr lang="en-US" sz="2200" dirty="0" err="1">
                <a:solidFill>
                  <a:srgbClr val="002060"/>
                </a:solidFill>
              </a:rPr>
              <a:t>deporte</a:t>
            </a:r>
            <a:r>
              <a:rPr lang="en-US" sz="2200" dirty="0">
                <a:solidFill>
                  <a:srgbClr val="002060"/>
                </a:solidFill>
              </a:rPr>
              <a:t>, ¿</a:t>
            </a:r>
            <a:r>
              <a:rPr lang="en-US" sz="2200" dirty="0" err="1">
                <a:solidFill>
                  <a:srgbClr val="002060"/>
                </a:solidFill>
              </a:rPr>
              <a:t>verdad</a:t>
            </a:r>
            <a:r>
              <a:rPr lang="en-US" sz="2200" dirty="0">
                <a:solidFill>
                  <a:srgbClr val="002060"/>
                </a:solidFill>
              </a:rPr>
              <a:t>? </a:t>
            </a:r>
            <a:r>
              <a:rPr lang="en-US" sz="2200" dirty="0" err="1">
                <a:solidFill>
                  <a:srgbClr val="002060"/>
                </a:solidFill>
              </a:rPr>
              <a:t>Corre</a:t>
            </a:r>
            <a:r>
              <a:rPr lang="en-US" sz="2200" dirty="0">
                <a:solidFill>
                  <a:srgbClr val="002060"/>
                </a:solidFill>
              </a:rPr>
              <a:t> </a:t>
            </a:r>
            <a:r>
              <a:rPr lang="en-US" sz="2200" err="1">
                <a:solidFill>
                  <a:srgbClr val="002060"/>
                </a:solidFill>
              </a:rPr>
              <a:t>veinticinco</a:t>
            </a:r>
            <a:r>
              <a:rPr lang="en-US" sz="2200">
                <a:solidFill>
                  <a:srgbClr val="002060"/>
                </a:solidFill>
              </a:rPr>
              <a:t> __________ </a:t>
            </a:r>
            <a:r>
              <a:rPr lang="en-US" sz="2200" err="1">
                <a:solidFill>
                  <a:srgbClr val="002060"/>
                </a:solidFill>
              </a:rPr>
              <a:t>cada</a:t>
            </a:r>
            <a:r>
              <a:rPr lang="en-US" sz="2200">
                <a:solidFill>
                  <a:srgbClr val="002060"/>
                </a:solidFill>
              </a:rPr>
              <a:t> __________ y ________. </a:t>
            </a:r>
            <a:r>
              <a:rPr lang="en-US" sz="2200" dirty="0" err="1">
                <a:solidFill>
                  <a:srgbClr val="002060"/>
                </a:solidFill>
              </a:rPr>
              <a:t>Ahora</a:t>
            </a:r>
            <a:r>
              <a:rPr lang="en-US" sz="2200" dirty="0">
                <a:solidFill>
                  <a:srgbClr val="002060"/>
                </a:solidFill>
              </a:rPr>
              <a:t> </a:t>
            </a:r>
            <a:r>
              <a:rPr lang="en-US" sz="2200" err="1">
                <a:solidFill>
                  <a:srgbClr val="002060"/>
                </a:solidFill>
              </a:rPr>
              <a:t>mismo</a:t>
            </a:r>
            <a:r>
              <a:rPr lang="en-US" sz="2200">
                <a:solidFill>
                  <a:srgbClr val="002060"/>
                </a:solidFill>
              </a:rPr>
              <a:t> está grabando un vídeo en YouTube. Está </a:t>
            </a:r>
            <a:r>
              <a:rPr lang="en-US" sz="2200" dirty="0" err="1">
                <a:solidFill>
                  <a:srgbClr val="002060"/>
                </a:solidFill>
              </a:rPr>
              <a:t>saltando</a:t>
            </a:r>
            <a:r>
              <a:rPr lang="en-US" sz="2200" dirty="0">
                <a:solidFill>
                  <a:srgbClr val="002060"/>
                </a:solidFill>
              </a:rPr>
              <a:t> con una </a:t>
            </a:r>
            <a:r>
              <a:rPr lang="en-US" sz="2200" dirty="0" err="1">
                <a:solidFill>
                  <a:srgbClr val="002060"/>
                </a:solidFill>
              </a:rPr>
              <a:t>pierna</a:t>
            </a:r>
            <a:r>
              <a:rPr lang="en-US" sz="2200" dirty="0">
                <a:solidFill>
                  <a:srgbClr val="002060"/>
                </a:solidFill>
              </a:rPr>
              <a:t> y </a:t>
            </a:r>
            <a:r>
              <a:rPr lang="en-US" sz="2200" err="1">
                <a:solidFill>
                  <a:srgbClr val="002060"/>
                </a:solidFill>
              </a:rPr>
              <a:t>levantando</a:t>
            </a:r>
            <a:r>
              <a:rPr lang="en-US" sz="2200">
                <a:solidFill>
                  <a:srgbClr val="002060"/>
                </a:solidFill>
              </a:rPr>
              <a:t> los brazos. ¡Parece que la ________ le da _______!</a:t>
            </a:r>
          </a:p>
          <a:p>
            <a:pPr>
              <a:defRPr/>
            </a:pPr>
            <a:endParaRPr lang="en-US" sz="2200">
              <a:solidFill>
                <a:srgbClr val="002060"/>
              </a:solidFill>
            </a:endParaRPr>
          </a:p>
          <a:p>
            <a:pPr>
              <a:defRPr/>
            </a:pPr>
            <a:r>
              <a:rPr lang="en-US" sz="2200">
                <a:solidFill>
                  <a:srgbClr val="002060"/>
                </a:solidFill>
              </a:rPr>
              <a:t>¿</a:t>
            </a:r>
            <a:r>
              <a:rPr lang="en-US" sz="2200" dirty="0" err="1">
                <a:solidFill>
                  <a:srgbClr val="002060"/>
                </a:solidFill>
              </a:rPr>
              <a:t>Qué</a:t>
            </a:r>
            <a:r>
              <a:rPr lang="en-US" sz="2200" dirty="0">
                <a:solidFill>
                  <a:srgbClr val="002060"/>
                </a:solidFill>
              </a:rPr>
              <a:t> </a:t>
            </a:r>
            <a:r>
              <a:rPr lang="en-US" sz="2200" dirty="0" err="1">
                <a:solidFill>
                  <a:srgbClr val="002060"/>
                </a:solidFill>
              </a:rPr>
              <a:t>haces</a:t>
            </a:r>
            <a:r>
              <a:rPr lang="en-US" sz="2200" dirty="0">
                <a:solidFill>
                  <a:srgbClr val="002060"/>
                </a:solidFill>
              </a:rPr>
              <a:t>, Lucía? Ah</a:t>
            </a:r>
            <a:r>
              <a:rPr lang="en-US" sz="2200">
                <a:solidFill>
                  <a:srgbClr val="002060"/>
                </a:solidFill>
              </a:rPr>
              <a:t>, ahora ¡tú estás participando!</a:t>
            </a:r>
          </a:p>
          <a:p>
            <a:pPr>
              <a:defRPr/>
            </a:pPr>
            <a:endParaRPr lang="en-US" sz="2200">
              <a:solidFill>
                <a:srgbClr val="002060"/>
              </a:solidFill>
            </a:endParaRPr>
          </a:p>
          <a:p>
            <a:pPr>
              <a:defRPr/>
            </a:pPr>
            <a:r>
              <a:rPr lang="en-US" sz="2200" b="1">
                <a:solidFill>
                  <a:srgbClr val="002060"/>
                </a:solidFill>
              </a:rPr>
              <a:t>L: </a:t>
            </a:r>
            <a:r>
              <a:rPr lang="en-US" sz="2200">
                <a:solidFill>
                  <a:srgbClr val="002060"/>
                </a:solidFill>
              </a:rPr>
              <a:t>Sí, ¡mira! Es _________. Estoy </a:t>
            </a:r>
            <a:r>
              <a:rPr lang="en-US" sz="2200" err="1">
                <a:solidFill>
                  <a:srgbClr val="002060"/>
                </a:solidFill>
              </a:rPr>
              <a:t>bajando</a:t>
            </a:r>
            <a:r>
              <a:rPr lang="en-US" sz="2200">
                <a:solidFill>
                  <a:srgbClr val="002060"/>
                </a:solidFill>
              </a:rPr>
              <a:t> el brazo y levantando la pierna. Son </a:t>
            </a:r>
            <a:r>
              <a:rPr lang="en-US" sz="2200" err="1">
                <a:solidFill>
                  <a:srgbClr val="002060"/>
                </a:solidFill>
              </a:rPr>
              <a:t>ejercicios</a:t>
            </a:r>
            <a:r>
              <a:rPr lang="en-US" sz="2200">
                <a:solidFill>
                  <a:srgbClr val="002060"/>
                </a:solidFill>
              </a:rPr>
              <a:t> __________ y muy divertidos. Así ¡voy a estar </a:t>
            </a:r>
            <a:r>
              <a:rPr lang="en-US" sz="2200" err="1">
                <a:solidFill>
                  <a:srgbClr val="002060"/>
                </a:solidFill>
              </a:rPr>
              <a:t>más</a:t>
            </a:r>
            <a:r>
              <a:rPr lang="en-US" sz="2200">
                <a:solidFill>
                  <a:srgbClr val="002060"/>
                </a:solidFill>
              </a:rPr>
              <a:t> fuerte!</a:t>
            </a:r>
            <a:endParaRPr lang="en-US" sz="2200" dirty="0">
              <a:solidFill>
                <a:srgbClr val="002060"/>
              </a:solidFill>
            </a:endParaRPr>
          </a:p>
        </p:txBody>
      </p:sp>
      <p:sp>
        <p:nvSpPr>
          <p:cNvPr id="2" name="Title 1"/>
          <p:cNvSpPr>
            <a:spLocks noGrp="1"/>
          </p:cNvSpPr>
          <p:nvPr>
            <p:ph type="title"/>
          </p:nvPr>
        </p:nvSpPr>
        <p:spPr>
          <a:xfrm>
            <a:off x="150019" y="152400"/>
            <a:ext cx="9608385" cy="1034085"/>
          </a:xfrm>
        </p:spPr>
        <p:txBody>
          <a:bodyPr>
            <a:normAutofit/>
          </a:bodyPr>
          <a:lstStyle/>
          <a:p>
            <a:r>
              <a:rPr lang="en-GB" sz="2200" b="1"/>
              <a:t>Daniel y Lucía hablan del ejercicio. Escucha y escribe las palabras. Debes poner la tilde en la letra correcta.</a:t>
            </a:r>
            <a:endParaRPr lang="en-GB" sz="2200" b="1" dirty="0"/>
          </a:p>
        </p:txBody>
      </p:sp>
      <p:sp>
        <p:nvSpPr>
          <p:cNvPr id="4" name="Rounded Rectangle 11">
            <a:extLst>
              <a:ext uri="{FF2B5EF4-FFF2-40B4-BE49-F238E27FC236}">
                <a16:creationId xmlns:a16="http://schemas.microsoft.com/office/drawing/2014/main" id="{A316DD52-7894-4A75-969C-CA0645DA2978}"/>
              </a:ext>
            </a:extLst>
          </p:cNvPr>
          <p:cNvSpPr/>
          <p:nvPr/>
        </p:nvSpPr>
        <p:spPr>
          <a:xfrm>
            <a:off x="9462461" y="279426"/>
            <a:ext cx="2530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escucha</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r / 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1" name="Picture 30" descr="Running_Boy.jpg"/>
          <p:cNvPicPr>
            <a:picLocks noChangeAspect="1"/>
          </p:cNvPicPr>
          <p:nvPr/>
        </p:nvPicPr>
        <p:blipFill>
          <a:blip r:embed="rId6" cstate="hq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9997395" y="3652548"/>
            <a:ext cx="2613705" cy="1583474"/>
          </a:xfrm>
          <a:prstGeom prst="rect">
            <a:avLst/>
          </a:prstGeom>
        </p:spPr>
      </p:pic>
      <p:sp>
        <p:nvSpPr>
          <p:cNvPr id="32" name="Rectangle 31"/>
          <p:cNvSpPr/>
          <p:nvPr/>
        </p:nvSpPr>
        <p:spPr>
          <a:xfrm>
            <a:off x="8991600" y="5571141"/>
            <a:ext cx="3048000" cy="683354"/>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a:solidFill>
                  <a:srgbClr val="002060"/>
                </a:solidFill>
              </a:rPr>
              <a:t>el </a:t>
            </a:r>
            <a:r>
              <a:rPr lang="en-US" sz="2000" dirty="0" err="1">
                <a:solidFill>
                  <a:srgbClr val="002060"/>
                </a:solidFill>
              </a:rPr>
              <a:t>músculo</a:t>
            </a:r>
            <a:r>
              <a:rPr lang="en-US" sz="2000" dirty="0">
                <a:solidFill>
                  <a:srgbClr val="002060"/>
                </a:solidFill>
              </a:rPr>
              <a:t> = muscle</a:t>
            </a:r>
          </a:p>
          <a:p>
            <a:r>
              <a:rPr lang="en-US" sz="2000" dirty="0">
                <a:solidFill>
                  <a:srgbClr val="002060"/>
                </a:solidFill>
              </a:rPr>
              <a:t>el </a:t>
            </a:r>
            <a:r>
              <a:rPr lang="en-US" sz="2000" dirty="0" err="1">
                <a:solidFill>
                  <a:srgbClr val="002060"/>
                </a:solidFill>
              </a:rPr>
              <a:t>kilómetro</a:t>
            </a:r>
            <a:r>
              <a:rPr lang="en-US" sz="2000" dirty="0">
                <a:solidFill>
                  <a:srgbClr val="002060"/>
                </a:solidFill>
              </a:rPr>
              <a:t> </a:t>
            </a:r>
            <a:r>
              <a:rPr lang="en-US" sz="2000">
                <a:solidFill>
                  <a:srgbClr val="002060"/>
                </a:solidFill>
              </a:rPr>
              <a:t>= kilometre</a:t>
            </a:r>
            <a:endParaRPr lang="en-US" sz="2000" dirty="0">
              <a:solidFill>
                <a:srgbClr val="002060"/>
              </a:solidFill>
            </a:endParaRPr>
          </a:p>
        </p:txBody>
      </p:sp>
      <p:sp>
        <p:nvSpPr>
          <p:cNvPr id="5" name="TextBox 4"/>
          <p:cNvSpPr txBox="1"/>
          <p:nvPr/>
        </p:nvSpPr>
        <p:spPr>
          <a:xfrm>
            <a:off x="919472" y="1137175"/>
            <a:ext cx="1244600" cy="400110"/>
          </a:xfrm>
          <a:prstGeom prst="rect">
            <a:avLst/>
          </a:prstGeom>
          <a:noFill/>
        </p:spPr>
        <p:txBody>
          <a:bodyPr wrap="square" rtlCol="0">
            <a:spAutoFit/>
          </a:bodyPr>
          <a:lstStyle/>
          <a:p>
            <a:r>
              <a:rPr lang="en-US" sz="2000" b="1">
                <a:solidFill>
                  <a:srgbClr val="FF6600"/>
                </a:solidFill>
              </a:rPr>
              <a:t>médico</a:t>
            </a:r>
            <a:endParaRPr lang="en-GB" sz="2000" dirty="0">
              <a:solidFill>
                <a:schemeClr val="accent5">
                  <a:lumMod val="50000"/>
                </a:schemeClr>
              </a:solidFill>
            </a:endParaRPr>
          </a:p>
        </p:txBody>
      </p:sp>
      <p:sp>
        <p:nvSpPr>
          <p:cNvPr id="29" name="TextBox 28"/>
          <p:cNvSpPr txBox="1"/>
          <p:nvPr/>
        </p:nvSpPr>
        <p:spPr>
          <a:xfrm>
            <a:off x="8039361" y="1129920"/>
            <a:ext cx="1510356" cy="400110"/>
          </a:xfrm>
          <a:prstGeom prst="rect">
            <a:avLst/>
          </a:prstGeom>
          <a:noFill/>
        </p:spPr>
        <p:txBody>
          <a:bodyPr wrap="square" rtlCol="0">
            <a:spAutoFit/>
          </a:bodyPr>
          <a:lstStyle/>
          <a:p>
            <a:r>
              <a:rPr lang="en-US" sz="2000" b="1">
                <a:solidFill>
                  <a:srgbClr val="FF6600"/>
                </a:solidFill>
              </a:rPr>
              <a:t>músculos</a:t>
            </a:r>
            <a:endParaRPr lang="en-GB" sz="2000" dirty="0">
              <a:solidFill>
                <a:schemeClr val="accent5">
                  <a:lumMod val="50000"/>
                </a:schemeClr>
              </a:solidFill>
            </a:endParaRPr>
          </a:p>
        </p:txBody>
      </p:sp>
      <p:sp>
        <p:nvSpPr>
          <p:cNvPr id="34" name="TextBox 33"/>
          <p:cNvSpPr txBox="1"/>
          <p:nvPr/>
        </p:nvSpPr>
        <p:spPr>
          <a:xfrm>
            <a:off x="224703" y="2804126"/>
            <a:ext cx="1510356" cy="400110"/>
          </a:xfrm>
          <a:prstGeom prst="rect">
            <a:avLst/>
          </a:prstGeom>
          <a:noFill/>
        </p:spPr>
        <p:txBody>
          <a:bodyPr wrap="square" rtlCol="0">
            <a:spAutoFit/>
          </a:bodyPr>
          <a:lstStyle/>
          <a:p>
            <a:r>
              <a:rPr lang="en-US" sz="2000" b="1">
                <a:solidFill>
                  <a:srgbClr val="FF6600"/>
                </a:solidFill>
              </a:rPr>
              <a:t>kilómetros</a:t>
            </a:r>
            <a:endParaRPr lang="en-GB" sz="2000" dirty="0">
              <a:solidFill>
                <a:schemeClr val="accent5">
                  <a:lumMod val="50000"/>
                </a:schemeClr>
              </a:solidFill>
            </a:endParaRPr>
          </a:p>
        </p:txBody>
      </p:sp>
      <p:sp>
        <p:nvSpPr>
          <p:cNvPr id="35" name="TextBox 34"/>
          <p:cNvSpPr txBox="1"/>
          <p:nvPr/>
        </p:nvSpPr>
        <p:spPr>
          <a:xfrm>
            <a:off x="2560237" y="2804126"/>
            <a:ext cx="1510356" cy="400110"/>
          </a:xfrm>
          <a:prstGeom prst="rect">
            <a:avLst/>
          </a:prstGeom>
          <a:noFill/>
        </p:spPr>
        <p:txBody>
          <a:bodyPr wrap="square" rtlCol="0">
            <a:spAutoFit/>
          </a:bodyPr>
          <a:lstStyle/>
          <a:p>
            <a:r>
              <a:rPr lang="en-US" sz="2000" b="1">
                <a:solidFill>
                  <a:srgbClr val="FF6600"/>
                </a:solidFill>
              </a:rPr>
              <a:t>miércoles</a:t>
            </a:r>
            <a:endParaRPr lang="en-GB" sz="2000" dirty="0">
              <a:solidFill>
                <a:schemeClr val="accent5">
                  <a:lumMod val="50000"/>
                </a:schemeClr>
              </a:solidFill>
            </a:endParaRPr>
          </a:p>
        </p:txBody>
      </p:sp>
      <p:sp>
        <p:nvSpPr>
          <p:cNvPr id="36" name="TextBox 35"/>
          <p:cNvSpPr txBox="1"/>
          <p:nvPr/>
        </p:nvSpPr>
        <p:spPr>
          <a:xfrm>
            <a:off x="4270563" y="2794803"/>
            <a:ext cx="1250416" cy="400110"/>
          </a:xfrm>
          <a:prstGeom prst="rect">
            <a:avLst/>
          </a:prstGeom>
          <a:noFill/>
        </p:spPr>
        <p:txBody>
          <a:bodyPr wrap="square" rtlCol="0">
            <a:spAutoFit/>
          </a:bodyPr>
          <a:lstStyle/>
          <a:p>
            <a:r>
              <a:rPr lang="en-US" sz="2000" b="1">
                <a:solidFill>
                  <a:srgbClr val="FF6600"/>
                </a:solidFill>
              </a:rPr>
              <a:t>sábado</a:t>
            </a:r>
            <a:endParaRPr lang="en-GB" sz="2000" dirty="0">
              <a:solidFill>
                <a:schemeClr val="accent5">
                  <a:lumMod val="50000"/>
                </a:schemeClr>
              </a:solidFill>
            </a:endParaRPr>
          </a:p>
        </p:txBody>
      </p:sp>
      <p:sp>
        <p:nvSpPr>
          <p:cNvPr id="37" name="TextBox 36"/>
          <p:cNvSpPr txBox="1"/>
          <p:nvPr/>
        </p:nvSpPr>
        <p:spPr>
          <a:xfrm>
            <a:off x="3400708" y="3466322"/>
            <a:ext cx="1250416" cy="400110"/>
          </a:xfrm>
          <a:prstGeom prst="rect">
            <a:avLst/>
          </a:prstGeom>
          <a:noFill/>
        </p:spPr>
        <p:txBody>
          <a:bodyPr wrap="square" rtlCol="0">
            <a:spAutoFit/>
          </a:bodyPr>
          <a:lstStyle/>
          <a:p>
            <a:r>
              <a:rPr lang="en-US" sz="2000" b="1">
                <a:solidFill>
                  <a:srgbClr val="FF6600"/>
                </a:solidFill>
              </a:rPr>
              <a:t>música</a:t>
            </a:r>
            <a:endParaRPr lang="en-GB" sz="2000" dirty="0">
              <a:solidFill>
                <a:schemeClr val="accent5">
                  <a:lumMod val="50000"/>
                </a:schemeClr>
              </a:solidFill>
            </a:endParaRPr>
          </a:p>
        </p:txBody>
      </p:sp>
      <p:sp>
        <p:nvSpPr>
          <p:cNvPr id="38" name="TextBox 37"/>
          <p:cNvSpPr txBox="1"/>
          <p:nvPr/>
        </p:nvSpPr>
        <p:spPr>
          <a:xfrm>
            <a:off x="5317104" y="3466322"/>
            <a:ext cx="1085944" cy="400110"/>
          </a:xfrm>
          <a:prstGeom prst="rect">
            <a:avLst/>
          </a:prstGeom>
          <a:noFill/>
        </p:spPr>
        <p:txBody>
          <a:bodyPr wrap="square" rtlCol="0">
            <a:spAutoFit/>
          </a:bodyPr>
          <a:lstStyle/>
          <a:p>
            <a:r>
              <a:rPr lang="en-US" sz="2000" b="1">
                <a:solidFill>
                  <a:srgbClr val="FF6600"/>
                </a:solidFill>
              </a:rPr>
              <a:t>ánimo</a:t>
            </a:r>
            <a:endParaRPr lang="en-GB" sz="2000" dirty="0">
              <a:solidFill>
                <a:schemeClr val="accent5">
                  <a:lumMod val="50000"/>
                </a:schemeClr>
              </a:solidFill>
            </a:endParaRPr>
          </a:p>
        </p:txBody>
      </p:sp>
      <p:sp>
        <p:nvSpPr>
          <p:cNvPr id="39" name="TextBox 38"/>
          <p:cNvSpPr txBox="1"/>
          <p:nvPr/>
        </p:nvSpPr>
        <p:spPr>
          <a:xfrm>
            <a:off x="2164072" y="5152336"/>
            <a:ext cx="1448041" cy="400110"/>
          </a:xfrm>
          <a:prstGeom prst="rect">
            <a:avLst/>
          </a:prstGeom>
          <a:noFill/>
        </p:spPr>
        <p:txBody>
          <a:bodyPr wrap="square" rtlCol="0">
            <a:spAutoFit/>
          </a:bodyPr>
          <a:lstStyle/>
          <a:p>
            <a:r>
              <a:rPr lang="en-US" sz="2000" b="1">
                <a:solidFill>
                  <a:srgbClr val="FF6600"/>
                </a:solidFill>
              </a:rPr>
              <a:t>prácticos</a:t>
            </a:r>
            <a:endParaRPr lang="en-GB" sz="2000" dirty="0">
              <a:solidFill>
                <a:schemeClr val="accent5">
                  <a:lumMod val="50000"/>
                </a:schemeClr>
              </a:solidFill>
            </a:endParaRPr>
          </a:p>
        </p:txBody>
      </p:sp>
      <p:sp>
        <p:nvSpPr>
          <p:cNvPr id="40" name="TextBox 39"/>
          <p:cNvSpPr txBox="1"/>
          <p:nvPr/>
        </p:nvSpPr>
        <p:spPr>
          <a:xfrm>
            <a:off x="1952667" y="4829683"/>
            <a:ext cx="1448041" cy="400110"/>
          </a:xfrm>
          <a:prstGeom prst="rect">
            <a:avLst/>
          </a:prstGeom>
          <a:noFill/>
        </p:spPr>
        <p:txBody>
          <a:bodyPr wrap="square" rtlCol="0">
            <a:spAutoFit/>
          </a:bodyPr>
          <a:lstStyle/>
          <a:p>
            <a:r>
              <a:rPr lang="en-US" sz="2000" b="1">
                <a:solidFill>
                  <a:srgbClr val="FF6600"/>
                </a:solidFill>
              </a:rPr>
              <a:t>fantástico</a:t>
            </a:r>
            <a:endParaRPr lang="en-GB" sz="2000" dirty="0">
              <a:solidFill>
                <a:schemeClr val="accent5">
                  <a:lumMod val="50000"/>
                </a:schemeClr>
              </a:solidFill>
            </a:endParaRPr>
          </a:p>
        </p:txBody>
      </p:sp>
      <p:pic>
        <p:nvPicPr>
          <p:cNvPr id="7" name="Lucía y Daniel.wav" descr="Lucía y Daniel.wav">
            <a:hlinkClick r:id="" action="ppaction://media"/>
            <a:extLst>
              <a:ext uri="{FF2B5EF4-FFF2-40B4-BE49-F238E27FC236}">
                <a16:creationId xmlns:a16="http://schemas.microsoft.com/office/drawing/2014/main" id="{63A6E212-18CF-4C41-854F-85BED5C94F9B}"/>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2">
                <a:tint val="45000"/>
                <a:satMod val="400000"/>
              </a:schemeClr>
            </a:duotone>
          </a:blip>
          <a:stretch>
            <a:fillRect/>
          </a:stretch>
        </p:blipFill>
        <p:spPr>
          <a:xfrm>
            <a:off x="10146380" y="603505"/>
            <a:ext cx="1342526" cy="1342526"/>
          </a:xfrm>
          <a:prstGeom prst="rect">
            <a:avLst/>
          </a:prstGeom>
        </p:spPr>
      </p:pic>
    </p:spTree>
    <p:extLst>
      <p:ext uri="{BB962C8B-B14F-4D97-AF65-F5344CB8AC3E}">
        <p14:creationId xmlns:p14="http://schemas.microsoft.com/office/powerpoint/2010/main" val="354938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661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7"/>
                </p:tgtEl>
              </p:cMediaNode>
            </p:audio>
          </p:childTnLst>
        </p:cTn>
      </p:par>
    </p:tnLst>
    <p:bldLst>
      <p:bldP spid="32" grpId="0" animBg="1"/>
      <p:bldP spid="5" grpId="0"/>
      <p:bldP spid="29" grpId="0"/>
      <p:bldP spid="34" grpId="0"/>
      <p:bldP spid="35" grpId="0"/>
      <p:bldP spid="36" grpId="0"/>
      <p:bldP spid="37" grpId="0"/>
      <p:bldP spid="38" grpId="0"/>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a:solidFill>
                  <a:schemeClr val="bg1"/>
                </a:solidFill>
              </a:rPr>
              <a:t>¿Qué significan las frases?</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6" name="Picture 5" descr="Playing_Football_Girl.jpg"/>
          <p:cNvPicPr>
            <a:picLocks noChangeAspect="1"/>
          </p:cNvPicPr>
          <p:nvPr/>
        </p:nvPicPr>
        <p:blipFill rotWithShape="1">
          <a:blip r:embed="rId4" cstate="hqprint">
            <a:clrChange>
              <a:clrFrom>
                <a:srgbClr val="FBF9FA"/>
              </a:clrFrom>
              <a:clrTo>
                <a:srgbClr val="FBF9FA">
                  <a:alpha val="0"/>
                </a:srgbClr>
              </a:clrTo>
            </a:clrChange>
            <a:extLst>
              <a:ext uri="{28A0092B-C50C-407E-A947-70E740481C1C}">
                <a14:useLocalDpi xmlns:a14="http://schemas.microsoft.com/office/drawing/2010/main" val="0"/>
              </a:ext>
            </a:extLst>
          </a:blip>
          <a:srcRect l="26066" r="30389"/>
          <a:stretch/>
        </p:blipFill>
        <p:spPr>
          <a:xfrm>
            <a:off x="10154142" y="976143"/>
            <a:ext cx="1706137" cy="2362200"/>
          </a:xfrm>
          <a:prstGeom prst="rect">
            <a:avLst/>
          </a:prstGeom>
        </p:spPr>
      </p:pic>
      <p:pic>
        <p:nvPicPr>
          <p:cNvPr id="8" name="Picture 7" descr="Dancing_Boy.jpg"/>
          <p:cNvPicPr>
            <a:picLocks noChangeAspect="1"/>
          </p:cNvPicPr>
          <p:nvPr/>
        </p:nvPicPr>
        <p:blipFill rotWithShape="1">
          <a:blip r:embed="rId5" cstate="hqprint">
            <a:clrChange>
              <a:clrFrom>
                <a:srgbClr val="FBF9FA"/>
              </a:clrFrom>
              <a:clrTo>
                <a:srgbClr val="FBF9FA">
                  <a:alpha val="0"/>
                </a:srgbClr>
              </a:clrTo>
            </a:clrChange>
            <a:extLst>
              <a:ext uri="{28A0092B-C50C-407E-A947-70E740481C1C}">
                <a14:useLocalDpi xmlns:a14="http://schemas.microsoft.com/office/drawing/2010/main" val="0"/>
              </a:ext>
            </a:extLst>
          </a:blip>
          <a:srcRect l="25534" r="27400"/>
          <a:stretch/>
        </p:blipFill>
        <p:spPr>
          <a:xfrm>
            <a:off x="10114156" y="3429000"/>
            <a:ext cx="1786110" cy="2624667"/>
          </a:xfrm>
          <a:prstGeom prst="rect">
            <a:avLst/>
          </a:prstGeom>
        </p:spPr>
      </p:pic>
      <p:sp>
        <p:nvSpPr>
          <p:cNvPr id="3" name="Rectangle 2"/>
          <p:cNvSpPr/>
          <p:nvPr/>
        </p:nvSpPr>
        <p:spPr>
          <a:xfrm>
            <a:off x="817671" y="1470811"/>
            <a:ext cx="9713343" cy="430887"/>
          </a:xfrm>
          <a:prstGeom prst="rect">
            <a:avLst/>
          </a:prstGeom>
        </p:spPr>
        <p:txBody>
          <a:bodyPr wrap="square">
            <a:spAutoFit/>
          </a:bodyPr>
          <a:lstStyle/>
          <a:p>
            <a:pPr algn="just">
              <a:defRPr/>
            </a:pPr>
            <a:r>
              <a:rPr lang="en-US" sz="2200">
                <a:solidFill>
                  <a:srgbClr val="002060"/>
                </a:solidFill>
              </a:rPr>
              <a:t>Creo que </a:t>
            </a:r>
            <a:r>
              <a:rPr lang="en-US" sz="2200" b="1">
                <a:solidFill>
                  <a:srgbClr val="002060"/>
                </a:solidFill>
              </a:rPr>
              <a:t>estás pasando </a:t>
            </a:r>
            <a:r>
              <a:rPr lang="en-US" sz="2200">
                <a:solidFill>
                  <a:srgbClr val="002060"/>
                </a:solidFill>
              </a:rPr>
              <a:t>demasiado tiempo en el teléfono este mes. </a:t>
            </a:r>
          </a:p>
        </p:txBody>
      </p:sp>
      <p:sp>
        <p:nvSpPr>
          <p:cNvPr id="9" name="Rectangle 8"/>
          <p:cNvSpPr/>
          <p:nvPr/>
        </p:nvSpPr>
        <p:spPr>
          <a:xfrm>
            <a:off x="817671" y="2681628"/>
            <a:ext cx="8185236" cy="430887"/>
          </a:xfrm>
          <a:prstGeom prst="rect">
            <a:avLst/>
          </a:prstGeom>
        </p:spPr>
        <p:txBody>
          <a:bodyPr wrap="square">
            <a:spAutoFit/>
          </a:bodyPr>
          <a:lstStyle/>
          <a:p>
            <a:r>
              <a:rPr lang="en-US" sz="2200">
                <a:solidFill>
                  <a:srgbClr val="002060"/>
                </a:solidFill>
              </a:rPr>
              <a:t>Ahora mismo </a:t>
            </a:r>
            <a:r>
              <a:rPr lang="en-US" sz="2200" b="1">
                <a:solidFill>
                  <a:srgbClr val="002060"/>
                </a:solidFill>
              </a:rPr>
              <a:t>está grabando </a:t>
            </a:r>
            <a:r>
              <a:rPr lang="en-US" sz="2200">
                <a:solidFill>
                  <a:srgbClr val="002060"/>
                </a:solidFill>
              </a:rPr>
              <a:t>un vídeo en YouTube.</a:t>
            </a:r>
            <a:endParaRPr lang="en-GB" sz="2200"/>
          </a:p>
        </p:txBody>
      </p:sp>
      <p:sp>
        <p:nvSpPr>
          <p:cNvPr id="10" name="Rectangle 9"/>
          <p:cNvSpPr/>
          <p:nvPr/>
        </p:nvSpPr>
        <p:spPr>
          <a:xfrm>
            <a:off x="817671" y="5135687"/>
            <a:ext cx="8681972" cy="430887"/>
          </a:xfrm>
          <a:prstGeom prst="rect">
            <a:avLst/>
          </a:prstGeom>
        </p:spPr>
        <p:txBody>
          <a:bodyPr wrap="square">
            <a:spAutoFit/>
          </a:bodyPr>
          <a:lstStyle/>
          <a:p>
            <a:r>
              <a:rPr lang="en-US" sz="2200" b="1">
                <a:solidFill>
                  <a:srgbClr val="002060"/>
                </a:solidFill>
              </a:rPr>
              <a:t>Está saltando </a:t>
            </a:r>
            <a:r>
              <a:rPr lang="en-US" sz="2200">
                <a:solidFill>
                  <a:srgbClr val="002060"/>
                </a:solidFill>
              </a:rPr>
              <a:t>con una pierna. </a:t>
            </a:r>
            <a:endParaRPr lang="en-GB" sz="2200"/>
          </a:p>
        </p:txBody>
      </p:sp>
      <p:sp>
        <p:nvSpPr>
          <p:cNvPr id="11" name="Rectangle 10"/>
          <p:cNvSpPr/>
          <p:nvPr/>
        </p:nvSpPr>
        <p:spPr>
          <a:xfrm>
            <a:off x="791719" y="3874970"/>
            <a:ext cx="7594594" cy="430887"/>
          </a:xfrm>
          <a:prstGeom prst="rect">
            <a:avLst/>
          </a:prstGeom>
        </p:spPr>
        <p:txBody>
          <a:bodyPr wrap="square">
            <a:spAutoFit/>
          </a:bodyPr>
          <a:lstStyle/>
          <a:p>
            <a:r>
              <a:rPr lang="en-US" sz="2200" b="1">
                <a:solidFill>
                  <a:srgbClr val="002060"/>
                </a:solidFill>
              </a:rPr>
              <a:t>Estoy bajando </a:t>
            </a:r>
            <a:r>
              <a:rPr lang="en-US" sz="2200">
                <a:solidFill>
                  <a:srgbClr val="002060"/>
                </a:solidFill>
              </a:rPr>
              <a:t>el brazo y </a:t>
            </a:r>
            <a:r>
              <a:rPr lang="en-US" sz="2200" b="1">
                <a:solidFill>
                  <a:srgbClr val="002060"/>
                </a:solidFill>
              </a:rPr>
              <a:t>levantando </a:t>
            </a:r>
            <a:r>
              <a:rPr lang="en-US" sz="2200">
                <a:solidFill>
                  <a:srgbClr val="002060"/>
                </a:solidFill>
              </a:rPr>
              <a:t>la pierna. </a:t>
            </a:r>
            <a:endParaRPr lang="en-GB" sz="2200"/>
          </a:p>
        </p:txBody>
      </p:sp>
      <p:sp>
        <p:nvSpPr>
          <p:cNvPr id="12" name="TextBox 11"/>
          <p:cNvSpPr txBox="1"/>
          <p:nvPr/>
        </p:nvSpPr>
        <p:spPr>
          <a:xfrm>
            <a:off x="817671" y="1916503"/>
            <a:ext cx="8437326" cy="400110"/>
          </a:xfrm>
          <a:prstGeom prst="rect">
            <a:avLst/>
          </a:prstGeom>
          <a:noFill/>
        </p:spPr>
        <p:txBody>
          <a:bodyPr wrap="square" rtlCol="0">
            <a:spAutoFit/>
          </a:bodyPr>
          <a:lstStyle/>
          <a:p>
            <a:r>
              <a:rPr lang="en-GB" sz="2000" i="1">
                <a:solidFill>
                  <a:schemeClr val="accent5">
                    <a:lumMod val="50000"/>
                  </a:schemeClr>
                </a:solidFill>
              </a:rPr>
              <a:t>I think </a:t>
            </a:r>
            <a:r>
              <a:rPr lang="en-GB" sz="2000" b="1" i="1">
                <a:solidFill>
                  <a:schemeClr val="accent5">
                    <a:lumMod val="50000"/>
                  </a:schemeClr>
                </a:solidFill>
              </a:rPr>
              <a:t>you are spending </a:t>
            </a:r>
            <a:r>
              <a:rPr lang="en-GB" sz="2000" i="1">
                <a:solidFill>
                  <a:schemeClr val="accent5">
                    <a:lumMod val="50000"/>
                  </a:schemeClr>
                </a:solidFill>
              </a:rPr>
              <a:t>too much time on the phone this month.</a:t>
            </a:r>
            <a:endParaRPr lang="en-GB" sz="2000" i="1" dirty="0">
              <a:solidFill>
                <a:schemeClr val="accent5">
                  <a:lumMod val="50000"/>
                </a:schemeClr>
              </a:solidFill>
            </a:endParaRPr>
          </a:p>
        </p:txBody>
      </p:sp>
      <p:sp>
        <p:nvSpPr>
          <p:cNvPr id="13" name="TextBox 12"/>
          <p:cNvSpPr txBox="1"/>
          <p:nvPr/>
        </p:nvSpPr>
        <p:spPr>
          <a:xfrm>
            <a:off x="817671" y="3112618"/>
            <a:ext cx="8437326" cy="400110"/>
          </a:xfrm>
          <a:prstGeom prst="rect">
            <a:avLst/>
          </a:prstGeom>
          <a:noFill/>
        </p:spPr>
        <p:txBody>
          <a:bodyPr wrap="square" rtlCol="0">
            <a:spAutoFit/>
          </a:bodyPr>
          <a:lstStyle/>
          <a:p>
            <a:r>
              <a:rPr lang="en-GB" sz="2000" i="1">
                <a:solidFill>
                  <a:schemeClr val="accent5">
                    <a:lumMod val="50000"/>
                  </a:schemeClr>
                </a:solidFill>
              </a:rPr>
              <a:t>Right now </a:t>
            </a:r>
            <a:r>
              <a:rPr lang="en-GB" sz="2000" b="1" i="1">
                <a:solidFill>
                  <a:schemeClr val="accent5">
                    <a:lumMod val="50000"/>
                  </a:schemeClr>
                </a:solidFill>
              </a:rPr>
              <a:t>s/he is recording </a:t>
            </a:r>
            <a:r>
              <a:rPr lang="en-GB" sz="2000" i="1">
                <a:solidFill>
                  <a:schemeClr val="accent5">
                    <a:lumMod val="50000"/>
                  </a:schemeClr>
                </a:solidFill>
              </a:rPr>
              <a:t>a video on YouTube.</a:t>
            </a:r>
            <a:endParaRPr lang="en-GB" sz="2000" i="1" dirty="0">
              <a:solidFill>
                <a:schemeClr val="accent5">
                  <a:lumMod val="50000"/>
                </a:schemeClr>
              </a:solidFill>
            </a:endParaRPr>
          </a:p>
        </p:txBody>
      </p:sp>
      <p:sp>
        <p:nvSpPr>
          <p:cNvPr id="14" name="TextBox 13"/>
          <p:cNvSpPr txBox="1"/>
          <p:nvPr/>
        </p:nvSpPr>
        <p:spPr>
          <a:xfrm>
            <a:off x="817671" y="4296727"/>
            <a:ext cx="8437326" cy="400110"/>
          </a:xfrm>
          <a:prstGeom prst="rect">
            <a:avLst/>
          </a:prstGeom>
          <a:noFill/>
        </p:spPr>
        <p:txBody>
          <a:bodyPr wrap="square" rtlCol="0">
            <a:spAutoFit/>
          </a:bodyPr>
          <a:lstStyle/>
          <a:p>
            <a:r>
              <a:rPr lang="en-GB" sz="2000" i="1">
                <a:solidFill>
                  <a:schemeClr val="accent5">
                    <a:lumMod val="50000"/>
                  </a:schemeClr>
                </a:solidFill>
              </a:rPr>
              <a:t>I’m </a:t>
            </a:r>
            <a:r>
              <a:rPr lang="en-GB" sz="2000" b="1" i="1">
                <a:solidFill>
                  <a:schemeClr val="accent5">
                    <a:lumMod val="50000"/>
                  </a:schemeClr>
                </a:solidFill>
              </a:rPr>
              <a:t>lowering </a:t>
            </a:r>
            <a:r>
              <a:rPr lang="en-GB" sz="2000" i="1">
                <a:solidFill>
                  <a:schemeClr val="accent5">
                    <a:lumMod val="50000"/>
                  </a:schemeClr>
                </a:solidFill>
              </a:rPr>
              <a:t>my arm and </a:t>
            </a:r>
            <a:r>
              <a:rPr lang="en-GB" sz="2000" b="1" i="1">
                <a:solidFill>
                  <a:schemeClr val="accent5">
                    <a:lumMod val="50000"/>
                  </a:schemeClr>
                </a:solidFill>
              </a:rPr>
              <a:t>lifting/raising </a:t>
            </a:r>
            <a:r>
              <a:rPr lang="en-GB" sz="2000" i="1">
                <a:solidFill>
                  <a:schemeClr val="accent5">
                    <a:lumMod val="50000"/>
                  </a:schemeClr>
                </a:solidFill>
              </a:rPr>
              <a:t>my leg.</a:t>
            </a:r>
            <a:endParaRPr lang="en-GB" sz="2000" i="1" dirty="0">
              <a:solidFill>
                <a:schemeClr val="accent5">
                  <a:lumMod val="50000"/>
                </a:schemeClr>
              </a:solidFill>
            </a:endParaRPr>
          </a:p>
        </p:txBody>
      </p:sp>
      <p:sp>
        <p:nvSpPr>
          <p:cNvPr id="15" name="TextBox 14"/>
          <p:cNvSpPr txBox="1"/>
          <p:nvPr/>
        </p:nvSpPr>
        <p:spPr>
          <a:xfrm>
            <a:off x="825885" y="5589388"/>
            <a:ext cx="8437326" cy="400110"/>
          </a:xfrm>
          <a:prstGeom prst="rect">
            <a:avLst/>
          </a:prstGeom>
          <a:noFill/>
        </p:spPr>
        <p:txBody>
          <a:bodyPr wrap="square" rtlCol="0">
            <a:spAutoFit/>
          </a:bodyPr>
          <a:lstStyle/>
          <a:p>
            <a:r>
              <a:rPr lang="en-GB" sz="2000" b="1" i="1">
                <a:solidFill>
                  <a:schemeClr val="accent5">
                    <a:lumMod val="50000"/>
                  </a:schemeClr>
                </a:solidFill>
              </a:rPr>
              <a:t>S/he is jumping </a:t>
            </a:r>
            <a:r>
              <a:rPr lang="en-GB" sz="2000" i="1">
                <a:solidFill>
                  <a:schemeClr val="accent5">
                    <a:lumMod val="50000"/>
                  </a:schemeClr>
                </a:solidFill>
              </a:rPr>
              <a:t>on one leg.</a:t>
            </a:r>
            <a:endParaRPr lang="en-GB" sz="2000" i="1" dirty="0">
              <a:solidFill>
                <a:schemeClr val="accent5">
                  <a:lumMod val="50000"/>
                </a:schemeClr>
              </a:solidFill>
            </a:endParaRPr>
          </a:p>
        </p:txBody>
      </p:sp>
      <p:sp>
        <p:nvSpPr>
          <p:cNvPr id="16" name="Action Button: Custom 20">
            <a:hlinkClick r:id="" action="ppaction://noaction" highlightClick="1"/>
            <a:extLst>
              <a:ext uri="{FF2B5EF4-FFF2-40B4-BE49-F238E27FC236}">
                <a16:creationId xmlns:a16="http://schemas.microsoft.com/office/drawing/2014/main" id="{6C74D672-AC38-EA40-9B17-7025632F2BB1}"/>
              </a:ext>
            </a:extLst>
          </p:cNvPr>
          <p:cNvSpPr/>
          <p:nvPr/>
        </p:nvSpPr>
        <p:spPr>
          <a:xfrm>
            <a:off x="230337" y="1686254"/>
            <a:ext cx="409064" cy="414959"/>
          </a:xfrm>
          <a:prstGeom prst="actionButtonBlank">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1</a:t>
            </a:r>
          </a:p>
        </p:txBody>
      </p:sp>
      <p:sp>
        <p:nvSpPr>
          <p:cNvPr id="17" name="Action Button: Custom 20">
            <a:hlinkClick r:id="" action="ppaction://noaction" highlightClick="1"/>
            <a:extLst>
              <a:ext uri="{FF2B5EF4-FFF2-40B4-BE49-F238E27FC236}">
                <a16:creationId xmlns:a16="http://schemas.microsoft.com/office/drawing/2014/main" id="{5CBC6CBC-7DE5-3A45-805A-6F772D93A1CE}"/>
              </a:ext>
            </a:extLst>
          </p:cNvPr>
          <p:cNvSpPr/>
          <p:nvPr/>
        </p:nvSpPr>
        <p:spPr>
          <a:xfrm>
            <a:off x="230337" y="2919254"/>
            <a:ext cx="409064" cy="414959"/>
          </a:xfrm>
          <a:prstGeom prst="actionButtonBlank">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2</a:t>
            </a:r>
          </a:p>
        </p:txBody>
      </p:sp>
      <p:sp>
        <p:nvSpPr>
          <p:cNvPr id="18" name="Action Button: Custom 20">
            <a:hlinkClick r:id="" action="ppaction://noaction" highlightClick="1"/>
            <a:extLst>
              <a:ext uri="{FF2B5EF4-FFF2-40B4-BE49-F238E27FC236}">
                <a16:creationId xmlns:a16="http://schemas.microsoft.com/office/drawing/2014/main" id="{19C5EFF2-B490-564B-BB48-316A4347536C}"/>
              </a:ext>
            </a:extLst>
          </p:cNvPr>
          <p:cNvSpPr/>
          <p:nvPr/>
        </p:nvSpPr>
        <p:spPr>
          <a:xfrm>
            <a:off x="230337" y="4131604"/>
            <a:ext cx="409064" cy="414959"/>
          </a:xfrm>
          <a:prstGeom prst="actionButtonBlank">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3</a:t>
            </a:r>
          </a:p>
        </p:txBody>
      </p:sp>
      <p:sp>
        <p:nvSpPr>
          <p:cNvPr id="19" name="Action Button: Custom 20">
            <a:hlinkClick r:id="" action="ppaction://noaction" highlightClick="1"/>
            <a:extLst>
              <a:ext uri="{FF2B5EF4-FFF2-40B4-BE49-F238E27FC236}">
                <a16:creationId xmlns:a16="http://schemas.microsoft.com/office/drawing/2014/main" id="{922AF9A6-F406-9B48-8560-B7EEB8CC479A}"/>
              </a:ext>
            </a:extLst>
          </p:cNvPr>
          <p:cNvSpPr/>
          <p:nvPr/>
        </p:nvSpPr>
        <p:spPr>
          <a:xfrm>
            <a:off x="230337" y="5351131"/>
            <a:ext cx="409064" cy="414959"/>
          </a:xfrm>
          <a:prstGeom prst="actionButtonBlank">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4</a:t>
            </a:r>
          </a:p>
        </p:txBody>
      </p:sp>
      <p:sp>
        <p:nvSpPr>
          <p:cNvPr id="7" name="Rounded Rectangular Callout 6"/>
          <p:cNvSpPr/>
          <p:nvPr/>
        </p:nvSpPr>
        <p:spPr>
          <a:xfrm>
            <a:off x="5303268" y="5111588"/>
            <a:ext cx="4574456" cy="1100667"/>
          </a:xfrm>
          <a:prstGeom prst="wedgeRoundRectCallout">
            <a:avLst>
              <a:gd name="adj1" fmla="val -55660"/>
              <a:gd name="adj2" fmla="val -22885"/>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Notice the different prepositions: Spanish: ‘saltar </a:t>
            </a:r>
            <a:r>
              <a:rPr lang="en-GB" sz="2000" b="1">
                <a:solidFill>
                  <a:srgbClr val="002060"/>
                </a:solidFill>
              </a:rPr>
              <a:t>con</a:t>
            </a:r>
            <a:r>
              <a:rPr lang="en-GB" sz="2000">
                <a:solidFill>
                  <a:srgbClr val="002060"/>
                </a:solidFill>
              </a:rPr>
              <a:t> una pierna’ </a:t>
            </a:r>
          </a:p>
          <a:p>
            <a:pPr algn="ctr"/>
            <a:r>
              <a:rPr lang="en-GB" sz="2000">
                <a:solidFill>
                  <a:srgbClr val="002060"/>
                </a:solidFill>
              </a:rPr>
              <a:t>English: ‘to jump </a:t>
            </a:r>
            <a:r>
              <a:rPr lang="en-GB" sz="2000" b="1">
                <a:solidFill>
                  <a:srgbClr val="002060"/>
                </a:solidFill>
              </a:rPr>
              <a:t>on </a:t>
            </a:r>
            <a:r>
              <a:rPr lang="en-GB" sz="2000">
                <a:solidFill>
                  <a:srgbClr val="002060"/>
                </a:solidFill>
              </a:rPr>
              <a:t>one leg’ </a:t>
            </a:r>
            <a:endParaRPr lang="en-GB" sz="2000" b="1">
              <a:solidFill>
                <a:srgbClr val="002060"/>
              </a:solidFill>
            </a:endParaRPr>
          </a:p>
        </p:txBody>
      </p:sp>
    </p:spTree>
    <p:extLst>
      <p:ext uri="{BB962C8B-B14F-4D97-AF65-F5344CB8AC3E}">
        <p14:creationId xmlns:p14="http://schemas.microsoft.com/office/powerpoint/2010/main" val="284829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38172" y="3988138"/>
            <a:ext cx="8113888" cy="400110"/>
          </a:xfrm>
          <a:prstGeom prst="rect">
            <a:avLst/>
          </a:prstGeom>
          <a:noFill/>
        </p:spPr>
        <p:txBody>
          <a:bodyPr wrap="square" rtlCol="0">
            <a:spAutoFit/>
          </a:bodyPr>
          <a:lstStyle/>
          <a:p>
            <a:r>
              <a:rPr lang="en-US" sz="2000" dirty="0">
                <a:solidFill>
                  <a:srgbClr val="002060"/>
                </a:solidFill>
              </a:rPr>
              <a:t>To say ‘these’ </a:t>
            </a:r>
            <a:r>
              <a:rPr lang="en-US" sz="2000">
                <a:solidFill>
                  <a:srgbClr val="002060"/>
                </a:solidFill>
              </a:rPr>
              <a:t>for </a:t>
            </a:r>
            <a:r>
              <a:rPr lang="en-US" sz="2000" b="1">
                <a:solidFill>
                  <a:srgbClr val="002060"/>
                </a:solidFill>
              </a:rPr>
              <a:t>plural feminine </a:t>
            </a:r>
            <a:r>
              <a:rPr lang="en-US" sz="2000">
                <a:solidFill>
                  <a:srgbClr val="002060"/>
                </a:solidFill>
              </a:rPr>
              <a:t>noun </a:t>
            </a:r>
            <a:r>
              <a:rPr lang="en-US" sz="2000" dirty="0">
                <a:solidFill>
                  <a:srgbClr val="002060"/>
                </a:solidFill>
              </a:rPr>
              <a:t>we </a:t>
            </a:r>
            <a:r>
              <a:rPr lang="en-US" sz="2000">
                <a:solidFill>
                  <a:srgbClr val="002060"/>
                </a:solidFill>
              </a:rPr>
              <a:t>use ______ </a:t>
            </a:r>
            <a:r>
              <a:rPr lang="en-US" sz="2000" dirty="0">
                <a:solidFill>
                  <a:srgbClr val="002060"/>
                </a:solidFill>
              </a:rPr>
              <a:t>.</a:t>
            </a:r>
          </a:p>
        </p:txBody>
      </p:sp>
      <p:sp>
        <p:nvSpPr>
          <p:cNvPr id="17" name="TextBox 16"/>
          <p:cNvSpPr txBox="1"/>
          <p:nvPr/>
        </p:nvSpPr>
        <p:spPr>
          <a:xfrm>
            <a:off x="138172" y="3046608"/>
            <a:ext cx="8394803" cy="400110"/>
          </a:xfrm>
          <a:prstGeom prst="rect">
            <a:avLst/>
          </a:prstGeom>
          <a:noFill/>
        </p:spPr>
        <p:txBody>
          <a:bodyPr wrap="square" rtlCol="0">
            <a:spAutoFit/>
          </a:bodyPr>
          <a:lstStyle/>
          <a:p>
            <a:r>
              <a:rPr lang="en-US" sz="2000" dirty="0">
                <a:solidFill>
                  <a:srgbClr val="002060"/>
                </a:solidFill>
              </a:rPr>
              <a:t>To say ‘these’ </a:t>
            </a:r>
            <a:r>
              <a:rPr lang="en-US" sz="2000">
                <a:solidFill>
                  <a:srgbClr val="002060"/>
                </a:solidFill>
              </a:rPr>
              <a:t>for </a:t>
            </a:r>
            <a:r>
              <a:rPr lang="en-US" sz="2000" b="1">
                <a:solidFill>
                  <a:srgbClr val="002060"/>
                </a:solidFill>
              </a:rPr>
              <a:t>plural masculine </a:t>
            </a:r>
            <a:r>
              <a:rPr lang="en-US" sz="2000">
                <a:solidFill>
                  <a:srgbClr val="002060"/>
                </a:solidFill>
              </a:rPr>
              <a:t>noun </a:t>
            </a:r>
            <a:r>
              <a:rPr lang="en-US" sz="2000" dirty="0">
                <a:solidFill>
                  <a:srgbClr val="002060"/>
                </a:solidFill>
              </a:rPr>
              <a:t>we </a:t>
            </a:r>
            <a:r>
              <a:rPr lang="en-US" sz="2000">
                <a:solidFill>
                  <a:srgbClr val="002060"/>
                </a:solidFill>
              </a:rPr>
              <a:t>use ______ </a:t>
            </a:r>
            <a:r>
              <a:rPr lang="en-US" sz="2000" dirty="0">
                <a:solidFill>
                  <a:srgbClr val="002060"/>
                </a:solidFill>
              </a:rPr>
              <a:t>.</a:t>
            </a:r>
          </a:p>
        </p:txBody>
      </p:sp>
      <p:sp>
        <p:nvSpPr>
          <p:cNvPr id="6" name="TextBox 5"/>
          <p:cNvSpPr txBox="1"/>
          <p:nvPr/>
        </p:nvSpPr>
        <p:spPr>
          <a:xfrm>
            <a:off x="138173" y="2105078"/>
            <a:ext cx="7578472" cy="400110"/>
          </a:xfrm>
          <a:prstGeom prst="rect">
            <a:avLst/>
          </a:prstGeom>
          <a:noFill/>
        </p:spPr>
        <p:txBody>
          <a:bodyPr wrap="square" rtlCol="0">
            <a:spAutoFit/>
          </a:bodyPr>
          <a:lstStyle/>
          <a:p>
            <a:r>
              <a:rPr lang="en-US" sz="2000" dirty="0">
                <a:solidFill>
                  <a:srgbClr val="002060"/>
                </a:solidFill>
              </a:rPr>
              <a:t>To say ‘this’ for a </a:t>
            </a:r>
            <a:r>
              <a:rPr lang="en-US" sz="2000" b="1" dirty="0">
                <a:solidFill>
                  <a:srgbClr val="002060"/>
                </a:solidFill>
              </a:rPr>
              <a:t>singular </a:t>
            </a:r>
            <a:r>
              <a:rPr lang="en-US" sz="2000" b="1">
                <a:solidFill>
                  <a:srgbClr val="002060"/>
                </a:solidFill>
              </a:rPr>
              <a:t>feminine </a:t>
            </a:r>
            <a:r>
              <a:rPr lang="en-US" sz="2000">
                <a:solidFill>
                  <a:srgbClr val="002060"/>
                </a:solidFill>
              </a:rPr>
              <a:t>noun we use _____ </a:t>
            </a:r>
            <a:r>
              <a:rPr lang="en-US" sz="2000" dirty="0">
                <a:solidFill>
                  <a:srgbClr val="002060"/>
                </a:solidFill>
              </a:rPr>
              <a:t>. </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How </a:t>
            </a:r>
            <a:r>
              <a:rPr lang="en-GB" sz="2400" b="1" dirty="0">
                <a:solidFill>
                  <a:schemeClr val="bg1"/>
                </a:solidFill>
              </a:rPr>
              <a:t>to </a:t>
            </a:r>
            <a:r>
              <a:rPr lang="en-GB" sz="2400" b="1">
                <a:solidFill>
                  <a:schemeClr val="bg1"/>
                </a:solidFill>
              </a:rPr>
              <a:t>say ‘this’ and ‘these’</a:t>
            </a:r>
            <a:br>
              <a:rPr lang="en-GB" sz="2400" b="1">
                <a:solidFill>
                  <a:schemeClr val="bg1"/>
                </a:solidFill>
              </a:rPr>
            </a:br>
            <a:r>
              <a:rPr lang="en-GB" sz="2400" b="1">
                <a:solidFill>
                  <a:schemeClr val="bg1"/>
                </a:solidFill>
              </a:rPr>
              <a:t>Demonstrative adjectives [revisited]</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38172" y="1160534"/>
            <a:ext cx="11351600" cy="430887"/>
          </a:xfrm>
          <a:prstGeom prst="rect">
            <a:avLst/>
          </a:prstGeom>
          <a:noFill/>
        </p:spPr>
        <p:txBody>
          <a:bodyPr wrap="square" rtlCol="0">
            <a:spAutoFit/>
          </a:bodyPr>
          <a:lstStyle/>
          <a:p>
            <a:pPr>
              <a:lnSpc>
                <a:spcPct val="110000"/>
              </a:lnSpc>
            </a:pPr>
            <a:r>
              <a:rPr lang="en-US" sz="2000" dirty="0">
                <a:solidFill>
                  <a:srgbClr val="002060"/>
                </a:solidFill>
              </a:rPr>
              <a:t>To say ‘this’ for a </a:t>
            </a:r>
            <a:r>
              <a:rPr lang="en-US" sz="2000" b="1" dirty="0">
                <a:solidFill>
                  <a:srgbClr val="002060"/>
                </a:solidFill>
              </a:rPr>
              <a:t>singular </a:t>
            </a:r>
            <a:r>
              <a:rPr lang="en-US" sz="2000" b="1">
                <a:solidFill>
                  <a:srgbClr val="002060"/>
                </a:solidFill>
              </a:rPr>
              <a:t>masculine </a:t>
            </a:r>
            <a:r>
              <a:rPr lang="en-US" sz="2000">
                <a:solidFill>
                  <a:srgbClr val="002060"/>
                </a:solidFill>
              </a:rPr>
              <a:t>noun we use _____ </a:t>
            </a:r>
            <a:r>
              <a:rPr lang="en-US" sz="2000" dirty="0">
                <a:solidFill>
                  <a:srgbClr val="002060"/>
                </a:solidFill>
              </a:rPr>
              <a:t>.</a:t>
            </a:r>
          </a:p>
        </p:txBody>
      </p:sp>
      <p:sp>
        <p:nvSpPr>
          <p:cNvPr id="3" name="TextBox 2"/>
          <p:cNvSpPr txBox="1"/>
          <p:nvPr/>
        </p:nvSpPr>
        <p:spPr>
          <a:xfrm>
            <a:off x="6266966" y="1160219"/>
            <a:ext cx="846666" cy="400110"/>
          </a:xfrm>
          <a:prstGeom prst="rect">
            <a:avLst/>
          </a:prstGeom>
          <a:noFill/>
        </p:spPr>
        <p:txBody>
          <a:bodyPr wrap="square" rtlCol="0">
            <a:spAutoFit/>
          </a:bodyPr>
          <a:lstStyle/>
          <a:p>
            <a:r>
              <a:rPr lang="en-US" sz="2000" b="1">
                <a:solidFill>
                  <a:srgbClr val="FF6600"/>
                </a:solidFill>
              </a:rPr>
              <a:t>este</a:t>
            </a:r>
            <a:endParaRPr lang="en-US" sz="2000" b="1" dirty="0">
              <a:solidFill>
                <a:srgbClr val="002060"/>
              </a:solidFill>
            </a:endParaRPr>
          </a:p>
        </p:txBody>
      </p:sp>
      <p:sp>
        <p:nvSpPr>
          <p:cNvPr id="8" name="TextBox 7"/>
          <p:cNvSpPr txBox="1"/>
          <p:nvPr/>
        </p:nvSpPr>
        <p:spPr>
          <a:xfrm>
            <a:off x="6064955" y="2087867"/>
            <a:ext cx="1083734" cy="400110"/>
          </a:xfrm>
          <a:prstGeom prst="rect">
            <a:avLst/>
          </a:prstGeom>
          <a:noFill/>
        </p:spPr>
        <p:txBody>
          <a:bodyPr wrap="square" rtlCol="0">
            <a:spAutoFit/>
          </a:bodyPr>
          <a:lstStyle/>
          <a:p>
            <a:r>
              <a:rPr lang="en-US" sz="2000" b="1">
                <a:solidFill>
                  <a:srgbClr val="FF6600"/>
                </a:solidFill>
              </a:rPr>
              <a:t>esta</a:t>
            </a:r>
            <a:endParaRPr lang="en-US" sz="2000" b="1" dirty="0">
              <a:solidFill>
                <a:srgbClr val="002060"/>
              </a:solidFill>
            </a:endParaRPr>
          </a:p>
        </p:txBody>
      </p:sp>
      <p:sp>
        <p:nvSpPr>
          <p:cNvPr id="9" name="TextBox 8"/>
          <p:cNvSpPr txBox="1"/>
          <p:nvPr/>
        </p:nvSpPr>
        <p:spPr>
          <a:xfrm>
            <a:off x="6064955" y="3013485"/>
            <a:ext cx="999067" cy="400110"/>
          </a:xfrm>
          <a:prstGeom prst="rect">
            <a:avLst/>
          </a:prstGeom>
          <a:noFill/>
        </p:spPr>
        <p:txBody>
          <a:bodyPr wrap="square" rtlCol="0">
            <a:spAutoFit/>
          </a:bodyPr>
          <a:lstStyle/>
          <a:p>
            <a:r>
              <a:rPr lang="en-US" sz="2000" b="1">
                <a:solidFill>
                  <a:srgbClr val="FF6600"/>
                </a:solidFill>
              </a:rPr>
              <a:t>estos</a:t>
            </a:r>
            <a:endParaRPr lang="en-US" sz="2000" b="1" dirty="0">
              <a:solidFill>
                <a:srgbClr val="002060"/>
              </a:solidFill>
            </a:endParaRPr>
          </a:p>
        </p:txBody>
      </p:sp>
      <p:sp>
        <p:nvSpPr>
          <p:cNvPr id="10" name="TextBox 9"/>
          <p:cNvSpPr txBox="1"/>
          <p:nvPr/>
        </p:nvSpPr>
        <p:spPr>
          <a:xfrm>
            <a:off x="5860565" y="3974822"/>
            <a:ext cx="829734" cy="400110"/>
          </a:xfrm>
          <a:prstGeom prst="rect">
            <a:avLst/>
          </a:prstGeom>
          <a:noFill/>
        </p:spPr>
        <p:txBody>
          <a:bodyPr wrap="square" rtlCol="0">
            <a:spAutoFit/>
          </a:bodyPr>
          <a:lstStyle/>
          <a:p>
            <a:r>
              <a:rPr lang="en-US" sz="2000" b="1">
                <a:solidFill>
                  <a:srgbClr val="FF6600"/>
                </a:solidFill>
              </a:rPr>
              <a:t>estas</a:t>
            </a:r>
            <a:endParaRPr lang="en-US" sz="2000" b="1" dirty="0">
              <a:solidFill>
                <a:srgbClr val="002060"/>
              </a:solidFill>
            </a:endParaRPr>
          </a:p>
        </p:txBody>
      </p:sp>
      <p:sp>
        <p:nvSpPr>
          <p:cNvPr id="11" name="TextBox 10"/>
          <p:cNvSpPr txBox="1"/>
          <p:nvPr/>
        </p:nvSpPr>
        <p:spPr>
          <a:xfrm>
            <a:off x="2235860" y="1634313"/>
            <a:ext cx="2455333" cy="400110"/>
          </a:xfrm>
          <a:prstGeom prst="rect">
            <a:avLst/>
          </a:prstGeom>
          <a:noFill/>
        </p:spPr>
        <p:txBody>
          <a:bodyPr wrap="square" rtlCol="0">
            <a:spAutoFit/>
          </a:bodyPr>
          <a:lstStyle/>
          <a:p>
            <a:r>
              <a:rPr lang="en-US" sz="2000" b="1" dirty="0" err="1">
                <a:solidFill>
                  <a:srgbClr val="FF6600"/>
                </a:solidFill>
              </a:rPr>
              <a:t>este</a:t>
            </a:r>
            <a:r>
              <a:rPr lang="en-US" sz="2000" dirty="0">
                <a:solidFill>
                  <a:schemeClr val="accent5">
                    <a:lumMod val="50000"/>
                  </a:schemeClr>
                </a:solidFill>
              </a:rPr>
              <a:t> </a:t>
            </a:r>
            <a:r>
              <a:rPr lang="en-US" sz="2000" dirty="0" err="1">
                <a:solidFill>
                  <a:srgbClr val="002060"/>
                </a:solidFill>
              </a:rPr>
              <a:t>precio</a:t>
            </a:r>
            <a:endParaRPr lang="en-US" sz="2000" dirty="0">
              <a:solidFill>
                <a:srgbClr val="002060"/>
              </a:solidFill>
            </a:endParaRPr>
          </a:p>
        </p:txBody>
      </p:sp>
      <p:sp>
        <p:nvSpPr>
          <p:cNvPr id="12" name="TextBox 11"/>
          <p:cNvSpPr txBox="1"/>
          <p:nvPr/>
        </p:nvSpPr>
        <p:spPr>
          <a:xfrm>
            <a:off x="2717682" y="3508794"/>
            <a:ext cx="2116667" cy="400110"/>
          </a:xfrm>
          <a:prstGeom prst="rect">
            <a:avLst/>
          </a:prstGeom>
          <a:noFill/>
        </p:spPr>
        <p:txBody>
          <a:bodyPr wrap="square" rtlCol="0">
            <a:spAutoFit/>
          </a:bodyPr>
          <a:lstStyle/>
          <a:p>
            <a:r>
              <a:rPr lang="en-US" sz="2000" b="1" dirty="0" err="1">
                <a:solidFill>
                  <a:srgbClr val="FF6600"/>
                </a:solidFill>
              </a:rPr>
              <a:t>estos</a:t>
            </a:r>
            <a:r>
              <a:rPr lang="en-US" sz="2000" dirty="0">
                <a:solidFill>
                  <a:schemeClr val="accent5">
                    <a:lumMod val="50000"/>
                  </a:schemeClr>
                </a:solidFill>
              </a:rPr>
              <a:t> </a:t>
            </a:r>
            <a:r>
              <a:rPr lang="en-US" sz="2000" dirty="0" err="1">
                <a:solidFill>
                  <a:srgbClr val="002060"/>
                </a:solidFill>
              </a:rPr>
              <a:t>meses</a:t>
            </a:r>
            <a:endParaRPr lang="en-US" sz="2000" dirty="0">
              <a:solidFill>
                <a:srgbClr val="002060"/>
              </a:solidFill>
            </a:endParaRPr>
          </a:p>
        </p:txBody>
      </p:sp>
      <p:sp>
        <p:nvSpPr>
          <p:cNvPr id="13" name="TextBox 12"/>
          <p:cNvSpPr txBox="1"/>
          <p:nvPr/>
        </p:nvSpPr>
        <p:spPr>
          <a:xfrm>
            <a:off x="321616" y="2575843"/>
            <a:ext cx="1693333" cy="400110"/>
          </a:xfrm>
          <a:prstGeom prst="rect">
            <a:avLst/>
          </a:prstGeom>
          <a:noFill/>
        </p:spPr>
        <p:txBody>
          <a:bodyPr wrap="square" rtlCol="0">
            <a:spAutoFit/>
          </a:bodyPr>
          <a:lstStyle/>
          <a:p>
            <a:r>
              <a:rPr lang="en-US" sz="2000">
                <a:solidFill>
                  <a:srgbClr val="002060"/>
                </a:solidFill>
              </a:rPr>
              <a:t>this half </a:t>
            </a:r>
            <a:endParaRPr lang="en-US" sz="2000" dirty="0">
              <a:solidFill>
                <a:srgbClr val="002060"/>
              </a:solidFill>
            </a:endParaRPr>
          </a:p>
        </p:txBody>
      </p:sp>
      <p:sp>
        <p:nvSpPr>
          <p:cNvPr id="14" name="TextBox 13"/>
          <p:cNvSpPr txBox="1"/>
          <p:nvPr/>
        </p:nvSpPr>
        <p:spPr>
          <a:xfrm>
            <a:off x="2014949" y="2541920"/>
            <a:ext cx="1761067" cy="400110"/>
          </a:xfrm>
          <a:prstGeom prst="rect">
            <a:avLst/>
          </a:prstGeom>
          <a:noFill/>
        </p:spPr>
        <p:txBody>
          <a:bodyPr wrap="square" rtlCol="0">
            <a:spAutoFit/>
          </a:bodyPr>
          <a:lstStyle/>
          <a:p>
            <a:r>
              <a:rPr lang="en-US" sz="2000" b="1" dirty="0" err="1">
                <a:solidFill>
                  <a:srgbClr val="FF6600"/>
                </a:solidFill>
              </a:rPr>
              <a:t>esta</a:t>
            </a:r>
            <a:r>
              <a:rPr lang="en-US" sz="2000" dirty="0">
                <a:solidFill>
                  <a:schemeClr val="accent5">
                    <a:lumMod val="50000"/>
                  </a:schemeClr>
                </a:solidFill>
              </a:rPr>
              <a:t> </a:t>
            </a:r>
            <a:r>
              <a:rPr lang="en-US" sz="2000" dirty="0" err="1">
                <a:solidFill>
                  <a:srgbClr val="002060"/>
                </a:solidFill>
              </a:rPr>
              <a:t>mitad</a:t>
            </a:r>
            <a:endParaRPr lang="en-US" sz="2000" dirty="0">
              <a:solidFill>
                <a:srgbClr val="002060"/>
              </a:solidFill>
            </a:endParaRPr>
          </a:p>
        </p:txBody>
      </p:sp>
      <p:sp>
        <p:nvSpPr>
          <p:cNvPr id="15" name="TextBox 14"/>
          <p:cNvSpPr txBox="1"/>
          <p:nvPr/>
        </p:nvSpPr>
        <p:spPr>
          <a:xfrm>
            <a:off x="321616" y="4421371"/>
            <a:ext cx="2286000" cy="400110"/>
          </a:xfrm>
          <a:prstGeom prst="rect">
            <a:avLst/>
          </a:prstGeom>
          <a:noFill/>
        </p:spPr>
        <p:txBody>
          <a:bodyPr wrap="square" rtlCol="0">
            <a:spAutoFit/>
          </a:bodyPr>
          <a:lstStyle/>
          <a:p>
            <a:r>
              <a:rPr lang="en-US" sz="2000">
                <a:solidFill>
                  <a:srgbClr val="002060"/>
                </a:solidFill>
              </a:rPr>
              <a:t>these brands</a:t>
            </a:r>
            <a:endParaRPr lang="en-US" sz="2000" dirty="0">
              <a:solidFill>
                <a:srgbClr val="002060"/>
              </a:solidFill>
            </a:endParaRPr>
          </a:p>
        </p:txBody>
      </p:sp>
      <p:sp>
        <p:nvSpPr>
          <p:cNvPr id="16" name="TextBox 15"/>
          <p:cNvSpPr txBox="1"/>
          <p:nvPr/>
        </p:nvSpPr>
        <p:spPr>
          <a:xfrm>
            <a:off x="2667877" y="4428295"/>
            <a:ext cx="2133600" cy="400110"/>
          </a:xfrm>
          <a:prstGeom prst="rect">
            <a:avLst/>
          </a:prstGeom>
          <a:noFill/>
        </p:spPr>
        <p:txBody>
          <a:bodyPr wrap="square" rtlCol="0">
            <a:spAutoFit/>
          </a:bodyPr>
          <a:lstStyle/>
          <a:p>
            <a:r>
              <a:rPr lang="en-US" sz="2000" b="1" dirty="0" err="1">
                <a:solidFill>
                  <a:srgbClr val="FF6600"/>
                </a:solidFill>
              </a:rPr>
              <a:t>estas</a:t>
            </a:r>
            <a:r>
              <a:rPr lang="en-US" sz="2000" dirty="0">
                <a:solidFill>
                  <a:schemeClr val="accent5">
                    <a:lumMod val="50000"/>
                  </a:schemeClr>
                </a:solidFill>
              </a:rPr>
              <a:t> </a:t>
            </a:r>
            <a:r>
              <a:rPr lang="en-US" sz="2000" dirty="0" err="1">
                <a:solidFill>
                  <a:srgbClr val="002060"/>
                </a:solidFill>
              </a:rPr>
              <a:t>marcas</a:t>
            </a:r>
            <a:endParaRPr lang="en-US" sz="2000" dirty="0">
              <a:solidFill>
                <a:srgbClr val="002060"/>
              </a:solidFill>
            </a:endParaRPr>
          </a:p>
        </p:txBody>
      </p:sp>
      <p:sp>
        <p:nvSpPr>
          <p:cNvPr id="21" name="TextBox 20"/>
          <p:cNvSpPr txBox="1"/>
          <p:nvPr/>
        </p:nvSpPr>
        <p:spPr>
          <a:xfrm>
            <a:off x="321616" y="1646593"/>
            <a:ext cx="1558624" cy="400110"/>
          </a:xfrm>
          <a:prstGeom prst="rect">
            <a:avLst/>
          </a:prstGeom>
          <a:noFill/>
        </p:spPr>
        <p:txBody>
          <a:bodyPr wrap="square" rtlCol="0">
            <a:spAutoFit/>
          </a:bodyPr>
          <a:lstStyle/>
          <a:p>
            <a:r>
              <a:rPr lang="en-US" sz="2000">
                <a:solidFill>
                  <a:srgbClr val="002060"/>
                </a:solidFill>
              </a:rPr>
              <a:t>this price</a:t>
            </a:r>
            <a:endParaRPr lang="en-US" sz="2000" dirty="0">
              <a:solidFill>
                <a:srgbClr val="002060"/>
              </a:solidFill>
            </a:endParaRPr>
          </a:p>
        </p:txBody>
      </p:sp>
      <p:sp>
        <p:nvSpPr>
          <p:cNvPr id="23" name="TextBox 22"/>
          <p:cNvSpPr txBox="1"/>
          <p:nvPr/>
        </p:nvSpPr>
        <p:spPr>
          <a:xfrm>
            <a:off x="321616" y="3508794"/>
            <a:ext cx="2257778" cy="400110"/>
          </a:xfrm>
          <a:prstGeom prst="rect">
            <a:avLst/>
          </a:prstGeom>
          <a:noFill/>
        </p:spPr>
        <p:txBody>
          <a:bodyPr wrap="square" rtlCol="0">
            <a:spAutoFit/>
          </a:bodyPr>
          <a:lstStyle/>
          <a:p>
            <a:r>
              <a:rPr lang="en-US" sz="2000">
                <a:solidFill>
                  <a:srgbClr val="002060"/>
                </a:solidFill>
              </a:rPr>
              <a:t>these months</a:t>
            </a:r>
            <a:endParaRPr lang="en-US" sz="2000" dirty="0">
              <a:solidFill>
                <a:srgbClr val="002060"/>
              </a:solidFill>
            </a:endParaRPr>
          </a:p>
        </p:txBody>
      </p:sp>
      <p:sp>
        <p:nvSpPr>
          <p:cNvPr id="24" name="TextBox 23"/>
          <p:cNvSpPr txBox="1"/>
          <p:nvPr/>
        </p:nvSpPr>
        <p:spPr>
          <a:xfrm>
            <a:off x="138172" y="4929668"/>
            <a:ext cx="3827462" cy="400110"/>
          </a:xfrm>
          <a:prstGeom prst="rect">
            <a:avLst/>
          </a:prstGeom>
          <a:noFill/>
        </p:spPr>
        <p:txBody>
          <a:bodyPr wrap="square" rtlCol="0">
            <a:spAutoFit/>
          </a:bodyPr>
          <a:lstStyle/>
          <a:p>
            <a:r>
              <a:rPr lang="en-US" sz="2000" b="1" dirty="0">
                <a:solidFill>
                  <a:srgbClr val="002060"/>
                </a:solidFill>
              </a:rPr>
              <a:t>¡</a:t>
            </a:r>
            <a:r>
              <a:rPr lang="en-US" sz="2000" b="1" dirty="0" err="1">
                <a:solidFill>
                  <a:srgbClr val="002060"/>
                </a:solidFill>
              </a:rPr>
              <a:t>Ojo</a:t>
            </a:r>
            <a:r>
              <a:rPr lang="en-US" sz="2000" b="1">
                <a:solidFill>
                  <a:srgbClr val="002060"/>
                </a:solidFill>
              </a:rPr>
              <a:t>! </a:t>
            </a:r>
            <a:r>
              <a:rPr lang="en-US" sz="2000">
                <a:solidFill>
                  <a:srgbClr val="002060"/>
                </a:solidFill>
              </a:rPr>
              <a:t>Accents </a:t>
            </a:r>
            <a:r>
              <a:rPr lang="en-US" sz="2000" dirty="0">
                <a:solidFill>
                  <a:srgbClr val="002060"/>
                </a:solidFill>
              </a:rPr>
              <a:t>matter!</a:t>
            </a:r>
          </a:p>
        </p:txBody>
      </p:sp>
      <p:sp>
        <p:nvSpPr>
          <p:cNvPr id="27" name="Action Button: Custom 16">
            <a:hlinkClick r:id="" action="ppaction://noaction" highlightClick="1">
              <a:snd r:embed="rId4" name="Esta esta%CC%81.wav"/>
            </a:hlinkClick>
            <a:extLst>
              <a:ext uri="{FF2B5EF4-FFF2-40B4-BE49-F238E27FC236}">
                <a16:creationId xmlns:a16="http://schemas.microsoft.com/office/drawing/2014/main" id="{1ED3FBE8-439C-104B-847F-749525AC0138}"/>
              </a:ext>
            </a:extLst>
          </p:cNvPr>
          <p:cNvSpPr/>
          <p:nvPr/>
        </p:nvSpPr>
        <p:spPr>
          <a:xfrm>
            <a:off x="269090" y="5593458"/>
            <a:ext cx="369190" cy="343397"/>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8" name="Action Button: Custom 16">
            <a:hlinkClick r:id="" action="ppaction://noaction" highlightClick="1">
              <a:snd r:embed="rId5" name="Estas esta%CC%81s.wav"/>
            </a:hlinkClick>
            <a:extLst>
              <a:ext uri="{FF2B5EF4-FFF2-40B4-BE49-F238E27FC236}">
                <a16:creationId xmlns:a16="http://schemas.microsoft.com/office/drawing/2014/main" id="{51C46877-A3E3-FD4C-932F-57BE02C01051}"/>
              </a:ext>
            </a:extLst>
          </p:cNvPr>
          <p:cNvSpPr/>
          <p:nvPr/>
        </p:nvSpPr>
        <p:spPr>
          <a:xfrm>
            <a:off x="5444782" y="5593457"/>
            <a:ext cx="369190" cy="343397"/>
          </a:xfrm>
          <a:prstGeom prst="actionButtonBlank">
            <a:avLst/>
          </a:prstGeom>
          <a:solidFill>
            <a:srgbClr val="E468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CuadroTexto 28">
            <a:extLst>
              <a:ext uri="{FF2B5EF4-FFF2-40B4-BE49-F238E27FC236}">
                <a16:creationId xmlns:a16="http://schemas.microsoft.com/office/drawing/2014/main" id="{579F64B6-CD04-CC4A-A0B9-23E561B66240}"/>
              </a:ext>
            </a:extLst>
          </p:cNvPr>
          <p:cNvSpPr txBox="1"/>
          <p:nvPr/>
        </p:nvSpPr>
        <p:spPr>
          <a:xfrm>
            <a:off x="819447" y="5411212"/>
            <a:ext cx="3823483" cy="892552"/>
          </a:xfrm>
          <a:prstGeom prst="rect">
            <a:avLst/>
          </a:prstGeom>
          <a:noFill/>
        </p:spPr>
        <p:txBody>
          <a:bodyPr wrap="none" rtlCol="0">
            <a:spAutoFit/>
          </a:bodyPr>
          <a:lstStyle/>
          <a:p>
            <a:pPr>
              <a:lnSpc>
                <a:spcPct val="130000"/>
              </a:lnSpc>
            </a:pPr>
            <a:r>
              <a:rPr lang="en-US" sz="2000" b="1">
                <a:solidFill>
                  <a:srgbClr val="002060"/>
                </a:solidFill>
              </a:rPr>
              <a:t>es</a:t>
            </a:r>
            <a:r>
              <a:rPr lang="en-US" sz="2000">
                <a:solidFill>
                  <a:srgbClr val="002060"/>
                </a:solidFill>
              </a:rPr>
              <a:t>ta </a:t>
            </a:r>
            <a:r>
              <a:rPr lang="en-US" sz="2000" dirty="0">
                <a:solidFill>
                  <a:srgbClr val="002060"/>
                </a:solidFill>
              </a:rPr>
              <a:t>= this </a:t>
            </a:r>
            <a:r>
              <a:rPr lang="en-US" sz="2000">
                <a:solidFill>
                  <a:srgbClr val="002060"/>
                </a:solidFill>
              </a:rPr>
              <a:t>(feminine, singular)</a:t>
            </a:r>
            <a:endParaRPr lang="en-US" sz="2000" dirty="0">
              <a:solidFill>
                <a:srgbClr val="002060"/>
              </a:solidFill>
            </a:endParaRPr>
          </a:p>
          <a:p>
            <a:pPr>
              <a:lnSpc>
                <a:spcPct val="130000"/>
              </a:lnSpc>
            </a:pPr>
            <a:r>
              <a:rPr lang="en-US" sz="2000">
                <a:solidFill>
                  <a:srgbClr val="002060"/>
                </a:solidFill>
              </a:rPr>
              <a:t>es</a:t>
            </a:r>
            <a:r>
              <a:rPr lang="en-US" sz="2000" b="1">
                <a:solidFill>
                  <a:srgbClr val="002060"/>
                </a:solidFill>
              </a:rPr>
              <a:t>tá</a:t>
            </a:r>
            <a:r>
              <a:rPr lang="en-US" sz="2000">
                <a:solidFill>
                  <a:srgbClr val="002060"/>
                </a:solidFill>
              </a:rPr>
              <a:t> </a:t>
            </a:r>
            <a:r>
              <a:rPr lang="en-US" sz="2000" dirty="0">
                <a:solidFill>
                  <a:srgbClr val="002060"/>
                </a:solidFill>
              </a:rPr>
              <a:t>= s/he is, it is</a:t>
            </a:r>
          </a:p>
        </p:txBody>
      </p:sp>
      <p:sp>
        <p:nvSpPr>
          <p:cNvPr id="30" name="CuadroTexto 29">
            <a:extLst>
              <a:ext uri="{FF2B5EF4-FFF2-40B4-BE49-F238E27FC236}">
                <a16:creationId xmlns:a16="http://schemas.microsoft.com/office/drawing/2014/main" id="{B97D873A-FAD7-CB4C-AA3D-5986F27144D8}"/>
              </a:ext>
            </a:extLst>
          </p:cNvPr>
          <p:cNvSpPr txBox="1"/>
          <p:nvPr/>
        </p:nvSpPr>
        <p:spPr>
          <a:xfrm>
            <a:off x="6003702" y="5411212"/>
            <a:ext cx="3950120" cy="892552"/>
          </a:xfrm>
          <a:prstGeom prst="rect">
            <a:avLst/>
          </a:prstGeom>
          <a:noFill/>
        </p:spPr>
        <p:txBody>
          <a:bodyPr wrap="none" rtlCol="0">
            <a:spAutoFit/>
          </a:bodyPr>
          <a:lstStyle/>
          <a:p>
            <a:pPr>
              <a:lnSpc>
                <a:spcPct val="130000"/>
              </a:lnSpc>
            </a:pPr>
            <a:r>
              <a:rPr lang="en-US" sz="2000" b="1">
                <a:solidFill>
                  <a:srgbClr val="002060"/>
                </a:solidFill>
              </a:rPr>
              <a:t>es</a:t>
            </a:r>
            <a:r>
              <a:rPr lang="en-US" sz="2000">
                <a:solidFill>
                  <a:srgbClr val="002060"/>
                </a:solidFill>
              </a:rPr>
              <a:t>tas </a:t>
            </a:r>
            <a:r>
              <a:rPr lang="en-US" sz="2000" dirty="0">
                <a:solidFill>
                  <a:srgbClr val="002060"/>
                </a:solidFill>
              </a:rPr>
              <a:t>= these </a:t>
            </a:r>
            <a:r>
              <a:rPr lang="en-US" sz="2000">
                <a:solidFill>
                  <a:srgbClr val="002060"/>
                </a:solidFill>
              </a:rPr>
              <a:t>(feminine, plural)</a:t>
            </a:r>
            <a:endParaRPr lang="en-US" sz="2000" dirty="0">
              <a:solidFill>
                <a:srgbClr val="002060"/>
              </a:solidFill>
            </a:endParaRPr>
          </a:p>
          <a:p>
            <a:pPr>
              <a:lnSpc>
                <a:spcPct val="130000"/>
              </a:lnSpc>
            </a:pPr>
            <a:r>
              <a:rPr lang="en-US" sz="2000">
                <a:solidFill>
                  <a:srgbClr val="002060"/>
                </a:solidFill>
              </a:rPr>
              <a:t>es</a:t>
            </a:r>
            <a:r>
              <a:rPr lang="en-US" sz="2000" b="1">
                <a:solidFill>
                  <a:srgbClr val="002060"/>
                </a:solidFill>
              </a:rPr>
              <a:t>tás</a:t>
            </a:r>
            <a:r>
              <a:rPr lang="en-US" sz="2000">
                <a:solidFill>
                  <a:srgbClr val="002060"/>
                </a:solidFill>
              </a:rPr>
              <a:t> </a:t>
            </a:r>
            <a:r>
              <a:rPr lang="en-US" sz="2000" dirty="0">
                <a:solidFill>
                  <a:srgbClr val="002060"/>
                </a:solidFill>
              </a:rPr>
              <a:t>= you are</a:t>
            </a:r>
          </a:p>
        </p:txBody>
      </p:sp>
      <p:cxnSp>
        <p:nvCxnSpPr>
          <p:cNvPr id="26" name="Straight Arrow Connector 25"/>
          <p:cNvCxnSpPr/>
          <p:nvPr/>
        </p:nvCxnSpPr>
        <p:spPr>
          <a:xfrm>
            <a:off x="1698860" y="1865673"/>
            <a:ext cx="429041" cy="352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477933" y="2765716"/>
            <a:ext cx="429041" cy="352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230370" y="3724731"/>
            <a:ext cx="429041" cy="352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164817" y="4636774"/>
            <a:ext cx="429041" cy="352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50" descr="price.jpeg">
            <a:extLst>
              <a:ext uri="{FF2B5EF4-FFF2-40B4-BE49-F238E27FC236}">
                <a16:creationId xmlns:a16="http://schemas.microsoft.com/office/drawing/2014/main" id="{B3E6BEEA-65AA-1C48-ADDC-29F95494CCB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85660" y="1325563"/>
            <a:ext cx="1848545" cy="1227523"/>
          </a:xfrm>
          <a:prstGeom prst="rect">
            <a:avLst/>
          </a:prstGeom>
        </p:spPr>
      </p:pic>
      <p:pic>
        <p:nvPicPr>
          <p:cNvPr id="36" name="Picture 2" descr="Calendar time clipart png"/>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861827" y="3306758"/>
            <a:ext cx="1572378" cy="1572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63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8" grpId="0"/>
      <p:bldP spid="9" grpId="0"/>
      <p:bldP spid="10" grpId="0"/>
      <p:bldP spid="11" grpId="0"/>
      <p:bldP spid="12" grpId="0"/>
      <p:bldP spid="13" grpId="0"/>
      <p:bldP spid="14" grpId="0"/>
      <p:bldP spid="15" grpId="0"/>
      <p:bldP spid="16" grpId="0"/>
      <p:bldP spid="21" grpId="0"/>
      <p:bldP spid="23" grpId="0"/>
      <p:bldP spid="27" grpId="0" animBg="1"/>
      <p:bldP spid="28" grpId="0" animBg="1"/>
      <p:bldP spid="29"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00" y="1501422"/>
            <a:ext cx="6484584" cy="539536"/>
          </a:xfrm>
        </p:spPr>
        <p:txBody>
          <a:bodyPr>
            <a:normAutofit/>
          </a:bodyPr>
          <a:lstStyle/>
          <a:p>
            <a:r>
              <a:rPr lang="en-GB" sz="2400">
                <a:solidFill>
                  <a:srgbClr val="002060"/>
                </a:solidFill>
              </a:rPr>
              <a:t>Completa las frases con ‘esta’ o ‘está’.</a:t>
            </a:r>
            <a:endParaRPr lang="en-GB" sz="2400"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7" name="TextBox 6">
            <a:extLst>
              <a:ext uri="{FF2B5EF4-FFF2-40B4-BE49-F238E27FC236}">
                <a16:creationId xmlns:a16="http://schemas.microsoft.com/office/drawing/2014/main" id="{955C1F40-282D-9A45-ABA7-965FD9383203}"/>
              </a:ext>
            </a:extLst>
          </p:cNvPr>
          <p:cNvSpPr txBox="1"/>
          <p:nvPr/>
        </p:nvSpPr>
        <p:spPr>
          <a:xfrm>
            <a:off x="78390" y="158329"/>
            <a:ext cx="8676035" cy="461665"/>
          </a:xfrm>
          <a:prstGeom prst="rect">
            <a:avLst/>
          </a:prstGeom>
          <a:noFill/>
        </p:spPr>
        <p:txBody>
          <a:bodyPr wrap="square" rtlCol="0">
            <a:spAutoFit/>
          </a:bodyPr>
          <a:lstStyle/>
          <a:p>
            <a:r>
              <a:rPr lang="en-US" sz="2400">
                <a:solidFill>
                  <a:srgbClr val="002060"/>
                </a:solidFill>
              </a:rPr>
              <a:t>Remember, ‘esta’ is used before a ______ to mean ‘this’.</a:t>
            </a:r>
            <a:endParaRPr lang="en-US" sz="2400" dirty="0">
              <a:solidFill>
                <a:srgbClr val="002060"/>
              </a:solidFill>
            </a:endParaRPr>
          </a:p>
        </p:txBody>
      </p:sp>
      <p:sp>
        <p:nvSpPr>
          <p:cNvPr id="3" name="Rectangle 2"/>
          <p:cNvSpPr/>
          <p:nvPr/>
        </p:nvSpPr>
        <p:spPr>
          <a:xfrm>
            <a:off x="158549" y="2098115"/>
            <a:ext cx="5604934" cy="179973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30000"/>
              </a:lnSpc>
            </a:pPr>
            <a:endParaRPr lang="en-US" sz="2400">
              <a:solidFill>
                <a:srgbClr val="002060"/>
              </a:solidFill>
            </a:endParaRPr>
          </a:p>
          <a:p>
            <a:pPr>
              <a:lnSpc>
                <a:spcPct val="130000"/>
              </a:lnSpc>
            </a:pPr>
            <a:r>
              <a:rPr lang="en-US" sz="2400">
                <a:solidFill>
                  <a:srgbClr val="002060"/>
                </a:solidFill>
              </a:rPr>
              <a:t>Está / Esta </a:t>
            </a:r>
            <a:r>
              <a:rPr lang="en-US" sz="2400" dirty="0" err="1">
                <a:solidFill>
                  <a:srgbClr val="002060"/>
                </a:solidFill>
              </a:rPr>
              <a:t>falda</a:t>
            </a:r>
            <a:r>
              <a:rPr lang="en-US" sz="2400" dirty="0">
                <a:solidFill>
                  <a:srgbClr val="002060"/>
                </a:solidFill>
              </a:rPr>
              <a:t> </a:t>
            </a:r>
            <a:r>
              <a:rPr lang="en-US" sz="2400" dirty="0" err="1">
                <a:solidFill>
                  <a:srgbClr val="002060"/>
                </a:solidFill>
              </a:rPr>
              <a:t>es</a:t>
            </a:r>
            <a:r>
              <a:rPr lang="en-US" sz="2400" dirty="0">
                <a:solidFill>
                  <a:srgbClr val="002060"/>
                </a:solidFill>
              </a:rPr>
              <a:t> </a:t>
            </a:r>
            <a:r>
              <a:rPr lang="en-US" sz="2400" dirty="0" err="1">
                <a:solidFill>
                  <a:srgbClr val="002060"/>
                </a:solidFill>
              </a:rPr>
              <a:t>para</a:t>
            </a:r>
            <a:r>
              <a:rPr lang="en-US" sz="2400" dirty="0">
                <a:solidFill>
                  <a:srgbClr val="002060"/>
                </a:solidFill>
              </a:rPr>
              <a:t> </a:t>
            </a:r>
            <a:r>
              <a:rPr lang="en-US" sz="2400" dirty="0" err="1">
                <a:solidFill>
                  <a:srgbClr val="002060"/>
                </a:solidFill>
              </a:rPr>
              <a:t>después</a:t>
            </a:r>
            <a:r>
              <a:rPr lang="en-US" sz="2400" dirty="0">
                <a:solidFill>
                  <a:srgbClr val="002060"/>
                </a:solidFill>
              </a:rPr>
              <a:t>.</a:t>
            </a:r>
          </a:p>
          <a:p>
            <a:pPr>
              <a:lnSpc>
                <a:spcPct val="130000"/>
              </a:lnSpc>
            </a:pPr>
            <a:r>
              <a:rPr lang="en-US" sz="2400">
                <a:solidFill>
                  <a:srgbClr val="002060"/>
                </a:solidFill>
              </a:rPr>
              <a:t>Esta / Está guardando </a:t>
            </a:r>
            <a:r>
              <a:rPr lang="en-US" sz="2400" dirty="0">
                <a:solidFill>
                  <a:srgbClr val="002060"/>
                </a:solidFill>
              </a:rPr>
              <a:t>la </a:t>
            </a:r>
            <a:r>
              <a:rPr lang="en-US" sz="2400" dirty="0" err="1">
                <a:solidFill>
                  <a:srgbClr val="002060"/>
                </a:solidFill>
              </a:rPr>
              <a:t>falda</a:t>
            </a:r>
            <a:r>
              <a:rPr lang="en-US" sz="2400" dirty="0">
                <a:solidFill>
                  <a:srgbClr val="002060"/>
                </a:solidFill>
              </a:rPr>
              <a:t> </a:t>
            </a:r>
            <a:r>
              <a:rPr lang="en-US" sz="2400" dirty="0" err="1">
                <a:solidFill>
                  <a:srgbClr val="002060"/>
                </a:solidFill>
              </a:rPr>
              <a:t>para</a:t>
            </a:r>
            <a:r>
              <a:rPr lang="en-US" sz="2400" dirty="0">
                <a:solidFill>
                  <a:srgbClr val="002060"/>
                </a:solidFill>
              </a:rPr>
              <a:t> </a:t>
            </a:r>
            <a:r>
              <a:rPr lang="en-US" sz="2400" dirty="0" err="1">
                <a:solidFill>
                  <a:srgbClr val="002060"/>
                </a:solidFill>
              </a:rPr>
              <a:t>después</a:t>
            </a:r>
            <a:r>
              <a:rPr lang="en-US" sz="2400" dirty="0">
                <a:solidFill>
                  <a:srgbClr val="002060"/>
                </a:solidFill>
              </a:rPr>
              <a:t>.</a:t>
            </a:r>
            <a:r>
              <a:rPr lang="en-US" sz="2000" dirty="0">
                <a:solidFill>
                  <a:srgbClr val="002060"/>
                </a:solidFill>
              </a:rPr>
              <a:t> </a:t>
            </a:r>
          </a:p>
        </p:txBody>
      </p:sp>
      <p:sp>
        <p:nvSpPr>
          <p:cNvPr id="8" name="Rectangle 7"/>
          <p:cNvSpPr/>
          <p:nvPr/>
        </p:nvSpPr>
        <p:spPr>
          <a:xfrm>
            <a:off x="158549" y="4208183"/>
            <a:ext cx="5604934" cy="2009699"/>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30000"/>
              </a:lnSpc>
            </a:pPr>
            <a:endParaRPr lang="en-US" sz="2400">
              <a:solidFill>
                <a:srgbClr val="002060"/>
              </a:solidFill>
            </a:endParaRPr>
          </a:p>
          <a:p>
            <a:pPr>
              <a:lnSpc>
                <a:spcPct val="130000"/>
              </a:lnSpc>
            </a:pPr>
            <a:r>
              <a:rPr lang="en-US" sz="2400">
                <a:solidFill>
                  <a:srgbClr val="002060"/>
                </a:solidFill>
              </a:rPr>
              <a:t>Está / Esta </a:t>
            </a:r>
            <a:r>
              <a:rPr lang="en-US" sz="2400" dirty="0" err="1">
                <a:solidFill>
                  <a:srgbClr val="002060"/>
                </a:solidFill>
              </a:rPr>
              <a:t>hablando</a:t>
            </a:r>
            <a:r>
              <a:rPr lang="en-US" sz="2400" dirty="0">
                <a:solidFill>
                  <a:srgbClr val="002060"/>
                </a:solidFill>
              </a:rPr>
              <a:t> con la </a:t>
            </a:r>
            <a:r>
              <a:rPr lang="en-US" sz="2400" dirty="0" err="1">
                <a:solidFill>
                  <a:srgbClr val="002060"/>
                </a:solidFill>
              </a:rPr>
              <a:t>instructora</a:t>
            </a:r>
            <a:r>
              <a:rPr lang="en-US" sz="2400" dirty="0">
                <a:solidFill>
                  <a:srgbClr val="002060"/>
                </a:solidFill>
              </a:rPr>
              <a:t>.</a:t>
            </a:r>
          </a:p>
          <a:p>
            <a:pPr>
              <a:lnSpc>
                <a:spcPct val="130000"/>
              </a:lnSpc>
            </a:pPr>
            <a:r>
              <a:rPr lang="en-US" sz="2400">
                <a:solidFill>
                  <a:srgbClr val="002060"/>
                </a:solidFill>
              </a:rPr>
              <a:t>Está / Esta </a:t>
            </a:r>
            <a:r>
              <a:rPr lang="en-US" sz="2400" dirty="0">
                <a:solidFill>
                  <a:srgbClr val="002060"/>
                </a:solidFill>
              </a:rPr>
              <a:t>persona </a:t>
            </a:r>
            <a:r>
              <a:rPr lang="en-US" sz="2400" dirty="0" err="1">
                <a:solidFill>
                  <a:srgbClr val="002060"/>
                </a:solidFill>
              </a:rPr>
              <a:t>es</a:t>
            </a:r>
            <a:r>
              <a:rPr lang="en-US" sz="2400" dirty="0">
                <a:solidFill>
                  <a:srgbClr val="002060"/>
                </a:solidFill>
              </a:rPr>
              <a:t> la </a:t>
            </a:r>
            <a:r>
              <a:rPr lang="en-US" sz="2400" dirty="0" err="1">
                <a:solidFill>
                  <a:srgbClr val="002060"/>
                </a:solidFill>
              </a:rPr>
              <a:t>instructora</a:t>
            </a:r>
            <a:r>
              <a:rPr lang="en-US" sz="2400" dirty="0">
                <a:solidFill>
                  <a:srgbClr val="002060"/>
                </a:solidFill>
              </a:rPr>
              <a:t>. </a:t>
            </a:r>
          </a:p>
        </p:txBody>
      </p:sp>
      <p:sp>
        <p:nvSpPr>
          <p:cNvPr id="9" name="Rectangle 8"/>
          <p:cNvSpPr/>
          <p:nvPr/>
        </p:nvSpPr>
        <p:spPr>
          <a:xfrm>
            <a:off x="6229150" y="2098115"/>
            <a:ext cx="5604933" cy="179973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30000"/>
              </a:lnSpc>
            </a:pPr>
            <a:endParaRPr lang="en-US" sz="2400">
              <a:solidFill>
                <a:srgbClr val="002060"/>
              </a:solidFill>
            </a:endParaRPr>
          </a:p>
          <a:p>
            <a:pPr>
              <a:lnSpc>
                <a:spcPct val="130000"/>
              </a:lnSpc>
            </a:pPr>
            <a:r>
              <a:rPr lang="en-US" sz="2400">
                <a:solidFill>
                  <a:srgbClr val="002060"/>
                </a:solidFill>
              </a:rPr>
              <a:t>Esta / Está </a:t>
            </a:r>
            <a:r>
              <a:rPr lang="en-US" sz="2400" dirty="0" err="1">
                <a:solidFill>
                  <a:srgbClr val="002060"/>
                </a:solidFill>
              </a:rPr>
              <a:t>saltando</a:t>
            </a:r>
            <a:r>
              <a:rPr lang="en-US" sz="2400" dirty="0">
                <a:solidFill>
                  <a:srgbClr val="002060"/>
                </a:solidFill>
              </a:rPr>
              <a:t> con </a:t>
            </a:r>
            <a:r>
              <a:rPr lang="en-US" sz="2400" dirty="0" err="1">
                <a:solidFill>
                  <a:srgbClr val="002060"/>
                </a:solidFill>
              </a:rPr>
              <a:t>una</a:t>
            </a:r>
            <a:r>
              <a:rPr lang="en-US" sz="2400" dirty="0">
                <a:solidFill>
                  <a:srgbClr val="002060"/>
                </a:solidFill>
              </a:rPr>
              <a:t> </a:t>
            </a:r>
            <a:r>
              <a:rPr lang="en-US" sz="2400" dirty="0" err="1">
                <a:solidFill>
                  <a:srgbClr val="002060"/>
                </a:solidFill>
              </a:rPr>
              <a:t>pierna</a:t>
            </a:r>
            <a:r>
              <a:rPr lang="en-US" sz="2400" dirty="0">
                <a:solidFill>
                  <a:srgbClr val="002060"/>
                </a:solidFill>
              </a:rPr>
              <a:t>.</a:t>
            </a:r>
          </a:p>
          <a:p>
            <a:pPr>
              <a:lnSpc>
                <a:spcPct val="130000"/>
              </a:lnSpc>
            </a:pPr>
            <a:r>
              <a:rPr lang="en-US" sz="2400">
                <a:solidFill>
                  <a:srgbClr val="002060"/>
                </a:solidFill>
              </a:rPr>
              <a:t>Esta / está parte </a:t>
            </a:r>
            <a:r>
              <a:rPr lang="en-US" sz="2400" dirty="0">
                <a:solidFill>
                  <a:srgbClr val="002060"/>
                </a:solidFill>
              </a:rPr>
              <a:t>del </a:t>
            </a:r>
            <a:r>
              <a:rPr lang="en-US" sz="2400" dirty="0" err="1">
                <a:solidFill>
                  <a:srgbClr val="002060"/>
                </a:solidFill>
              </a:rPr>
              <a:t>cuerpo</a:t>
            </a:r>
            <a:r>
              <a:rPr lang="en-US" sz="2400" dirty="0">
                <a:solidFill>
                  <a:srgbClr val="002060"/>
                </a:solidFill>
              </a:rPr>
              <a:t> </a:t>
            </a:r>
            <a:r>
              <a:rPr lang="en-US" sz="2400" dirty="0" err="1">
                <a:solidFill>
                  <a:srgbClr val="002060"/>
                </a:solidFill>
              </a:rPr>
              <a:t>es</a:t>
            </a:r>
            <a:r>
              <a:rPr lang="en-US" sz="2400" dirty="0">
                <a:solidFill>
                  <a:srgbClr val="002060"/>
                </a:solidFill>
              </a:rPr>
              <a:t> la </a:t>
            </a:r>
            <a:r>
              <a:rPr lang="en-US" sz="2400" dirty="0" err="1">
                <a:solidFill>
                  <a:srgbClr val="002060"/>
                </a:solidFill>
              </a:rPr>
              <a:t>pierna</a:t>
            </a:r>
            <a:r>
              <a:rPr lang="en-US" sz="2400" dirty="0">
                <a:solidFill>
                  <a:srgbClr val="002060"/>
                </a:solidFill>
              </a:rPr>
              <a:t>. </a:t>
            </a:r>
            <a:r>
              <a:rPr lang="en-US" sz="2000" dirty="0">
                <a:solidFill>
                  <a:srgbClr val="002060"/>
                </a:solidFill>
              </a:rPr>
              <a:t> </a:t>
            </a:r>
          </a:p>
        </p:txBody>
      </p:sp>
      <p:sp>
        <p:nvSpPr>
          <p:cNvPr id="10" name="Rectangle 9"/>
          <p:cNvSpPr/>
          <p:nvPr/>
        </p:nvSpPr>
        <p:spPr>
          <a:xfrm>
            <a:off x="6237617" y="4191251"/>
            <a:ext cx="5604934" cy="197970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20000"/>
              </a:lnSpc>
            </a:pPr>
            <a:endParaRPr lang="en-US" sz="2400">
              <a:solidFill>
                <a:srgbClr val="002060"/>
              </a:solidFill>
            </a:endParaRPr>
          </a:p>
          <a:p>
            <a:pPr>
              <a:lnSpc>
                <a:spcPct val="120000"/>
              </a:lnSpc>
            </a:pPr>
            <a:r>
              <a:rPr lang="en-US" sz="2400">
                <a:solidFill>
                  <a:srgbClr val="002060"/>
                </a:solidFill>
              </a:rPr>
              <a:t>Esta / Está </a:t>
            </a:r>
            <a:r>
              <a:rPr lang="en-US" sz="2400" dirty="0" err="1">
                <a:solidFill>
                  <a:srgbClr val="002060"/>
                </a:solidFill>
              </a:rPr>
              <a:t>historia</a:t>
            </a:r>
            <a:r>
              <a:rPr lang="en-US" sz="2400" dirty="0">
                <a:solidFill>
                  <a:srgbClr val="002060"/>
                </a:solidFill>
              </a:rPr>
              <a:t> </a:t>
            </a:r>
            <a:r>
              <a:rPr lang="en-US" sz="2400" err="1">
                <a:solidFill>
                  <a:srgbClr val="002060"/>
                </a:solidFill>
              </a:rPr>
              <a:t>es</a:t>
            </a:r>
            <a:r>
              <a:rPr lang="en-US" sz="2400">
                <a:solidFill>
                  <a:srgbClr val="002060"/>
                </a:solidFill>
              </a:rPr>
              <a:t> interesante</a:t>
            </a:r>
            <a:r>
              <a:rPr lang="en-US" sz="2400" dirty="0">
                <a:solidFill>
                  <a:srgbClr val="002060"/>
                </a:solidFill>
              </a:rPr>
              <a:t>.</a:t>
            </a:r>
          </a:p>
          <a:p>
            <a:pPr>
              <a:lnSpc>
                <a:spcPct val="120000"/>
              </a:lnSpc>
            </a:pPr>
            <a:r>
              <a:rPr lang="en-US" sz="2400">
                <a:solidFill>
                  <a:srgbClr val="002060"/>
                </a:solidFill>
              </a:rPr>
              <a:t>Esta / Está llorando porque la historia le da pena.</a:t>
            </a:r>
            <a:endParaRPr lang="en-US" sz="2400" dirty="0">
              <a:solidFill>
                <a:srgbClr val="002060"/>
              </a:solidFill>
            </a:endParaRPr>
          </a:p>
        </p:txBody>
      </p:sp>
      <p:pic>
        <p:nvPicPr>
          <p:cNvPr id="20482" name="Picture 2" descr="Free Hop Cliparts, Download Free Clip Art, Free Clip Art on ...">
            <a:extLst>
              <a:ext uri="{FF2B5EF4-FFF2-40B4-BE49-F238E27FC236}">
                <a16:creationId xmlns:a16="http://schemas.microsoft.com/office/drawing/2014/main" id="{49A01CD2-6974-5F41-826D-D6E7B87EB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2934" y="761739"/>
            <a:ext cx="800617" cy="1214496"/>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woman clipart - Clip Art Library">
            <a:extLst>
              <a:ext uri="{FF2B5EF4-FFF2-40B4-BE49-F238E27FC236}">
                <a16:creationId xmlns:a16="http://schemas.microsoft.com/office/drawing/2014/main" id="{7E0821BC-BCAF-D446-96DE-27EE239CD1C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162379" y="53225"/>
            <a:ext cx="904219" cy="17532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tennis skirt - Clip Art Library">
            <a:extLst>
              <a:ext uri="{FF2B5EF4-FFF2-40B4-BE49-F238E27FC236}">
                <a16:creationId xmlns:a16="http://schemas.microsoft.com/office/drawing/2014/main" id="{457E599A-F990-6744-BFF5-4E0AFA6802AD}"/>
              </a:ext>
            </a:extLst>
          </p:cNvPr>
          <p:cNvPicPr>
            <a:picLocks noChangeAspect="1" noChangeArrowheads="1"/>
          </p:cNvPicPr>
          <p:nvPr/>
        </p:nvPicPr>
        <p:blipFill>
          <a:blip r:embed="rId5" cstate="hq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021889" y="236292"/>
            <a:ext cx="742096" cy="111314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55C1F40-282D-9A45-ABA7-965FD9383203}"/>
              </a:ext>
            </a:extLst>
          </p:cNvPr>
          <p:cNvSpPr txBox="1"/>
          <p:nvPr/>
        </p:nvSpPr>
        <p:spPr>
          <a:xfrm>
            <a:off x="77373" y="652636"/>
            <a:ext cx="10273127" cy="830997"/>
          </a:xfrm>
          <a:prstGeom prst="rect">
            <a:avLst/>
          </a:prstGeom>
          <a:noFill/>
        </p:spPr>
        <p:txBody>
          <a:bodyPr wrap="square" rtlCol="0">
            <a:spAutoFit/>
          </a:bodyPr>
          <a:lstStyle/>
          <a:p>
            <a:r>
              <a:rPr lang="en-US" sz="2400">
                <a:solidFill>
                  <a:srgbClr val="002060"/>
                </a:solidFill>
              </a:rPr>
              <a:t>‘Está’ may be used before a ______ ending in ‘–ando’ to express ongoing events (events in progress).</a:t>
            </a:r>
            <a:endParaRPr lang="en-US" sz="2400" dirty="0">
              <a:solidFill>
                <a:srgbClr val="002060"/>
              </a:solidFill>
            </a:endParaRPr>
          </a:p>
        </p:txBody>
      </p:sp>
      <p:sp>
        <p:nvSpPr>
          <p:cNvPr id="26" name="TextBox 25"/>
          <p:cNvSpPr txBox="1"/>
          <p:nvPr/>
        </p:nvSpPr>
        <p:spPr>
          <a:xfrm>
            <a:off x="5344677" y="129932"/>
            <a:ext cx="1154094" cy="461665"/>
          </a:xfrm>
          <a:prstGeom prst="rect">
            <a:avLst/>
          </a:prstGeom>
          <a:noFill/>
        </p:spPr>
        <p:txBody>
          <a:bodyPr wrap="square" rtlCol="0">
            <a:spAutoFit/>
          </a:bodyPr>
          <a:lstStyle/>
          <a:p>
            <a:r>
              <a:rPr lang="en-US" sz="2400" b="1">
                <a:solidFill>
                  <a:srgbClr val="FF6600"/>
                </a:solidFill>
              </a:rPr>
              <a:t>noun</a:t>
            </a:r>
            <a:endParaRPr lang="en-US" sz="2400" b="1" dirty="0">
              <a:solidFill>
                <a:srgbClr val="002060"/>
              </a:solidFill>
            </a:endParaRPr>
          </a:p>
        </p:txBody>
      </p:sp>
      <p:sp>
        <p:nvSpPr>
          <p:cNvPr id="27" name="TextBox 26"/>
          <p:cNvSpPr txBox="1"/>
          <p:nvPr/>
        </p:nvSpPr>
        <p:spPr>
          <a:xfrm>
            <a:off x="4503087" y="632668"/>
            <a:ext cx="1154094" cy="461665"/>
          </a:xfrm>
          <a:prstGeom prst="rect">
            <a:avLst/>
          </a:prstGeom>
          <a:noFill/>
        </p:spPr>
        <p:txBody>
          <a:bodyPr wrap="square" rtlCol="0">
            <a:spAutoFit/>
          </a:bodyPr>
          <a:lstStyle/>
          <a:p>
            <a:r>
              <a:rPr lang="en-US" sz="2400" b="1">
                <a:solidFill>
                  <a:srgbClr val="FF6600"/>
                </a:solidFill>
              </a:rPr>
              <a:t>verb</a:t>
            </a:r>
            <a:endParaRPr lang="en-US" sz="2400" b="1" dirty="0">
              <a:solidFill>
                <a:srgbClr val="002060"/>
              </a:solidFill>
            </a:endParaRPr>
          </a:p>
        </p:txBody>
      </p:sp>
      <p:sp>
        <p:nvSpPr>
          <p:cNvPr id="11" name="Oval 10"/>
          <p:cNvSpPr/>
          <p:nvPr/>
        </p:nvSpPr>
        <p:spPr>
          <a:xfrm>
            <a:off x="1036965" y="2542028"/>
            <a:ext cx="762000" cy="46389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1047548" y="3007553"/>
            <a:ext cx="762000" cy="46389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ction Button: Custom 20">
            <a:hlinkClick r:id="" action="ppaction://noaction" highlightClick="1"/>
            <a:extLst>
              <a:ext uri="{FF2B5EF4-FFF2-40B4-BE49-F238E27FC236}">
                <a16:creationId xmlns:a16="http://schemas.microsoft.com/office/drawing/2014/main" id="{6C74D672-AC38-EA40-9B17-7025632F2BB1}"/>
              </a:ext>
            </a:extLst>
          </p:cNvPr>
          <p:cNvSpPr/>
          <p:nvPr/>
        </p:nvSpPr>
        <p:spPr>
          <a:xfrm>
            <a:off x="158098" y="2100937"/>
            <a:ext cx="409064" cy="414959"/>
          </a:xfrm>
          <a:prstGeom prst="actionButtonBlank">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1</a:t>
            </a:r>
          </a:p>
        </p:txBody>
      </p:sp>
      <p:sp>
        <p:nvSpPr>
          <p:cNvPr id="30" name="Action Button: Custom 20">
            <a:hlinkClick r:id="" action="ppaction://noaction" highlightClick="1"/>
            <a:extLst>
              <a:ext uri="{FF2B5EF4-FFF2-40B4-BE49-F238E27FC236}">
                <a16:creationId xmlns:a16="http://schemas.microsoft.com/office/drawing/2014/main" id="{6C74D672-AC38-EA40-9B17-7025632F2BB1}"/>
              </a:ext>
            </a:extLst>
          </p:cNvPr>
          <p:cNvSpPr/>
          <p:nvPr/>
        </p:nvSpPr>
        <p:spPr>
          <a:xfrm>
            <a:off x="154213" y="4206999"/>
            <a:ext cx="409064" cy="414959"/>
          </a:xfrm>
          <a:prstGeom prst="actionButtonBlank">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2</a:t>
            </a:r>
            <a:endParaRPr lang="en-GB" sz="2000" b="1" dirty="0">
              <a:solidFill>
                <a:srgbClr val="002060"/>
              </a:solidFill>
              <a:latin typeface="Century Gothic" panose="020B0502020202020204" pitchFamily="34" charset="0"/>
            </a:endParaRPr>
          </a:p>
        </p:txBody>
      </p:sp>
      <p:sp>
        <p:nvSpPr>
          <p:cNvPr id="31" name="Oval 30"/>
          <p:cNvSpPr/>
          <p:nvPr/>
        </p:nvSpPr>
        <p:spPr>
          <a:xfrm>
            <a:off x="137382" y="4764784"/>
            <a:ext cx="762000" cy="46389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1047548" y="5742182"/>
            <a:ext cx="762000" cy="46389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Custom 20">
            <a:hlinkClick r:id="" action="ppaction://noaction" highlightClick="1"/>
            <a:extLst>
              <a:ext uri="{FF2B5EF4-FFF2-40B4-BE49-F238E27FC236}">
                <a16:creationId xmlns:a16="http://schemas.microsoft.com/office/drawing/2014/main" id="{6C74D672-AC38-EA40-9B17-7025632F2BB1}"/>
              </a:ext>
            </a:extLst>
          </p:cNvPr>
          <p:cNvSpPr/>
          <p:nvPr/>
        </p:nvSpPr>
        <p:spPr>
          <a:xfrm>
            <a:off x="6229150" y="2098115"/>
            <a:ext cx="409064" cy="414959"/>
          </a:xfrm>
          <a:prstGeom prst="actionButtonBlank">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3</a:t>
            </a:r>
            <a:endParaRPr lang="en-GB" sz="2000" b="1" dirty="0">
              <a:solidFill>
                <a:srgbClr val="002060"/>
              </a:solidFill>
              <a:latin typeface="Century Gothic" panose="020B0502020202020204" pitchFamily="34" charset="0"/>
            </a:endParaRPr>
          </a:p>
        </p:txBody>
      </p:sp>
      <p:sp>
        <p:nvSpPr>
          <p:cNvPr id="34" name="Action Button: Custom 20">
            <a:hlinkClick r:id="" action="ppaction://noaction" highlightClick="1"/>
            <a:extLst>
              <a:ext uri="{FF2B5EF4-FFF2-40B4-BE49-F238E27FC236}">
                <a16:creationId xmlns:a16="http://schemas.microsoft.com/office/drawing/2014/main" id="{6C74D672-AC38-EA40-9B17-7025632F2BB1}"/>
              </a:ext>
            </a:extLst>
          </p:cNvPr>
          <p:cNvSpPr/>
          <p:nvPr/>
        </p:nvSpPr>
        <p:spPr>
          <a:xfrm>
            <a:off x="6239534" y="4189493"/>
            <a:ext cx="409064" cy="414959"/>
          </a:xfrm>
          <a:prstGeom prst="actionButtonBlank">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4</a:t>
            </a:r>
            <a:endParaRPr lang="en-GB" sz="2000" b="1" dirty="0">
              <a:solidFill>
                <a:srgbClr val="002060"/>
              </a:solidFill>
              <a:latin typeface="Century Gothic" panose="020B0502020202020204" pitchFamily="34" charset="0"/>
            </a:endParaRPr>
          </a:p>
        </p:txBody>
      </p:sp>
      <p:sp>
        <p:nvSpPr>
          <p:cNvPr id="35" name="Oval 34"/>
          <p:cNvSpPr/>
          <p:nvPr/>
        </p:nvSpPr>
        <p:spPr>
          <a:xfrm>
            <a:off x="7126764" y="2534089"/>
            <a:ext cx="762000" cy="46389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6237617" y="3007553"/>
            <a:ext cx="762000" cy="46389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6233384" y="4717211"/>
            <a:ext cx="762000" cy="46389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7126764" y="5174054"/>
            <a:ext cx="762000" cy="46389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885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animBg="1"/>
      <p:bldP spid="9" grpId="0" animBg="1"/>
      <p:bldP spid="10" grpId="0" animBg="1"/>
      <p:bldP spid="26" grpId="0"/>
      <p:bldP spid="27" grpId="0"/>
      <p:bldP spid="11"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a:solidFill>
                  <a:schemeClr val="bg1"/>
                </a:solidFill>
              </a:rPr>
              <a:t>¿Puedes completar las frases?</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7" name="TextBox 6">
            <a:extLst>
              <a:ext uri="{FF2B5EF4-FFF2-40B4-BE49-F238E27FC236}">
                <a16:creationId xmlns:a16="http://schemas.microsoft.com/office/drawing/2014/main" id="{955C1F40-282D-9A45-ABA7-965FD9383203}"/>
              </a:ext>
            </a:extLst>
          </p:cNvPr>
          <p:cNvSpPr txBox="1"/>
          <p:nvPr/>
        </p:nvSpPr>
        <p:spPr>
          <a:xfrm>
            <a:off x="82286" y="1124566"/>
            <a:ext cx="12062801" cy="430887"/>
          </a:xfrm>
          <a:prstGeom prst="rect">
            <a:avLst/>
          </a:prstGeom>
          <a:noFill/>
        </p:spPr>
        <p:txBody>
          <a:bodyPr wrap="square" rtlCol="0">
            <a:spAutoFit/>
          </a:bodyPr>
          <a:lstStyle/>
          <a:p>
            <a:r>
              <a:rPr lang="en-US" sz="2200">
                <a:solidFill>
                  <a:srgbClr val="002060"/>
                </a:solidFill>
              </a:rPr>
              <a:t>Completa las frases con las dos ocpiones en el orden correcto.</a:t>
            </a:r>
            <a:endParaRPr lang="en-US" sz="2200" dirty="0">
              <a:solidFill>
                <a:srgbClr val="002060"/>
              </a:solidFill>
            </a:endParaRPr>
          </a:p>
        </p:txBody>
      </p:sp>
      <p:sp>
        <p:nvSpPr>
          <p:cNvPr id="11" name="Rectangle 10"/>
          <p:cNvSpPr/>
          <p:nvPr/>
        </p:nvSpPr>
        <p:spPr>
          <a:xfrm>
            <a:off x="575733" y="1591734"/>
            <a:ext cx="6045200" cy="1049867"/>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30000"/>
              </a:lnSpc>
            </a:pPr>
            <a:r>
              <a:rPr lang="en-US" sz="2000" dirty="0">
                <a:solidFill>
                  <a:srgbClr val="002060"/>
                </a:solidFill>
              </a:rPr>
              <a:t>1. </a:t>
            </a:r>
            <a:r>
              <a:rPr lang="en-US" sz="2000" dirty="0" err="1">
                <a:solidFill>
                  <a:srgbClr val="002060"/>
                </a:solidFill>
              </a:rPr>
              <a:t>Está</a:t>
            </a:r>
            <a:r>
              <a:rPr lang="en-US" sz="2000" dirty="0">
                <a:solidFill>
                  <a:srgbClr val="002060"/>
                </a:solidFill>
              </a:rPr>
              <a:t> _____________ el </a:t>
            </a:r>
            <a:r>
              <a:rPr lang="en-US" sz="2000" dirty="0" err="1">
                <a:solidFill>
                  <a:srgbClr val="002060"/>
                </a:solidFill>
              </a:rPr>
              <a:t>precio</a:t>
            </a:r>
            <a:r>
              <a:rPr lang="en-US" sz="2000" dirty="0">
                <a:solidFill>
                  <a:srgbClr val="002060"/>
                </a:solidFill>
              </a:rPr>
              <a:t>.</a:t>
            </a:r>
          </a:p>
          <a:p>
            <a:pPr>
              <a:lnSpc>
                <a:spcPct val="130000"/>
              </a:lnSpc>
            </a:pPr>
            <a:r>
              <a:rPr lang="en-US" sz="2000" dirty="0">
                <a:solidFill>
                  <a:srgbClr val="002060"/>
                </a:solidFill>
              </a:rPr>
              <a:t>    </a:t>
            </a:r>
            <a:r>
              <a:rPr lang="en-US" sz="2000" dirty="0" err="1">
                <a:solidFill>
                  <a:srgbClr val="002060"/>
                </a:solidFill>
              </a:rPr>
              <a:t>Esta</a:t>
            </a:r>
            <a:r>
              <a:rPr lang="en-US" sz="2000" dirty="0">
                <a:solidFill>
                  <a:srgbClr val="002060"/>
                </a:solidFill>
              </a:rPr>
              <a:t> ___________ </a:t>
            </a:r>
            <a:r>
              <a:rPr lang="en-US" sz="2000" dirty="0" err="1">
                <a:solidFill>
                  <a:srgbClr val="002060"/>
                </a:solidFill>
              </a:rPr>
              <a:t>tiene</a:t>
            </a:r>
            <a:r>
              <a:rPr lang="en-US" sz="2000" dirty="0">
                <a:solidFill>
                  <a:srgbClr val="002060"/>
                </a:solidFill>
              </a:rPr>
              <a:t> un </a:t>
            </a:r>
            <a:r>
              <a:rPr lang="en-US" sz="2000" dirty="0" err="1">
                <a:solidFill>
                  <a:srgbClr val="002060"/>
                </a:solidFill>
              </a:rPr>
              <a:t>precio</a:t>
            </a:r>
            <a:r>
              <a:rPr lang="en-US" sz="2000" dirty="0">
                <a:solidFill>
                  <a:srgbClr val="002060"/>
                </a:solidFill>
              </a:rPr>
              <a:t> de 15 euros. </a:t>
            </a:r>
          </a:p>
        </p:txBody>
      </p:sp>
      <p:sp>
        <p:nvSpPr>
          <p:cNvPr id="12" name="Rectangle 11"/>
          <p:cNvSpPr/>
          <p:nvPr/>
        </p:nvSpPr>
        <p:spPr>
          <a:xfrm>
            <a:off x="575732" y="2777066"/>
            <a:ext cx="6045199" cy="1049867"/>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30000"/>
              </a:lnSpc>
            </a:pPr>
            <a:r>
              <a:rPr lang="en-US" sz="2000" dirty="0">
                <a:solidFill>
                  <a:srgbClr val="002060"/>
                </a:solidFill>
              </a:rPr>
              <a:t>2. </a:t>
            </a:r>
            <a:r>
              <a:rPr lang="en-US" sz="2000" dirty="0" err="1">
                <a:solidFill>
                  <a:srgbClr val="002060"/>
                </a:solidFill>
              </a:rPr>
              <a:t>Esta</a:t>
            </a:r>
            <a:r>
              <a:rPr lang="en-US" sz="2000" dirty="0">
                <a:solidFill>
                  <a:srgbClr val="002060"/>
                </a:solidFill>
              </a:rPr>
              <a:t> ____________ de </a:t>
            </a:r>
            <a:r>
              <a:rPr lang="en-US" sz="2000" dirty="0" err="1">
                <a:solidFill>
                  <a:srgbClr val="002060"/>
                </a:solidFill>
              </a:rPr>
              <a:t>papá</a:t>
            </a:r>
            <a:r>
              <a:rPr lang="en-US" sz="2000" dirty="0">
                <a:solidFill>
                  <a:srgbClr val="002060"/>
                </a:solidFill>
              </a:rPr>
              <a:t> es </a:t>
            </a:r>
            <a:r>
              <a:rPr lang="en-US" sz="2000" dirty="0" err="1">
                <a:solidFill>
                  <a:srgbClr val="002060"/>
                </a:solidFill>
              </a:rPr>
              <a:t>graciosa</a:t>
            </a:r>
            <a:r>
              <a:rPr lang="en-US" sz="2000" dirty="0">
                <a:solidFill>
                  <a:srgbClr val="002060"/>
                </a:solidFill>
              </a:rPr>
              <a:t>.</a:t>
            </a:r>
          </a:p>
          <a:p>
            <a:pPr>
              <a:lnSpc>
                <a:spcPct val="130000"/>
              </a:lnSpc>
            </a:pPr>
            <a:r>
              <a:rPr lang="en-US" sz="2000" dirty="0">
                <a:solidFill>
                  <a:srgbClr val="002060"/>
                </a:solidFill>
              </a:rPr>
              <a:t>    </a:t>
            </a:r>
            <a:r>
              <a:rPr lang="en-US" sz="2000" dirty="0" err="1">
                <a:solidFill>
                  <a:srgbClr val="002060"/>
                </a:solidFill>
              </a:rPr>
              <a:t>Está</a:t>
            </a:r>
            <a:r>
              <a:rPr lang="en-US" sz="2000" dirty="0">
                <a:solidFill>
                  <a:srgbClr val="002060"/>
                </a:solidFill>
              </a:rPr>
              <a:t> ____________ a mi </a:t>
            </a:r>
            <a:r>
              <a:rPr lang="en-US" sz="2000" dirty="0" err="1">
                <a:solidFill>
                  <a:srgbClr val="002060"/>
                </a:solidFill>
              </a:rPr>
              <a:t>papá</a:t>
            </a:r>
            <a:r>
              <a:rPr lang="en-US" sz="2000" dirty="0">
                <a:solidFill>
                  <a:srgbClr val="002060"/>
                </a:solidFill>
              </a:rPr>
              <a:t>. </a:t>
            </a:r>
          </a:p>
        </p:txBody>
      </p:sp>
      <p:sp>
        <p:nvSpPr>
          <p:cNvPr id="13" name="Rectangle 12"/>
          <p:cNvSpPr/>
          <p:nvPr/>
        </p:nvSpPr>
        <p:spPr>
          <a:xfrm>
            <a:off x="575732" y="3996266"/>
            <a:ext cx="6073423" cy="1049867"/>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30000"/>
              </a:lnSpc>
            </a:pPr>
            <a:r>
              <a:rPr lang="en-US" sz="2000" dirty="0">
                <a:solidFill>
                  <a:srgbClr val="002060"/>
                </a:solidFill>
              </a:rPr>
              <a:t>3. </a:t>
            </a:r>
            <a:r>
              <a:rPr lang="en-US" sz="2000" dirty="0" err="1">
                <a:solidFill>
                  <a:srgbClr val="002060"/>
                </a:solidFill>
              </a:rPr>
              <a:t>Esta</a:t>
            </a:r>
            <a:r>
              <a:rPr lang="en-US" sz="2000" dirty="0">
                <a:solidFill>
                  <a:srgbClr val="002060"/>
                </a:solidFill>
              </a:rPr>
              <a:t> ____________ </a:t>
            </a:r>
            <a:r>
              <a:rPr lang="en-US" sz="2000" dirty="0" err="1">
                <a:solidFill>
                  <a:srgbClr val="002060"/>
                </a:solidFill>
              </a:rPr>
              <a:t>parece</a:t>
            </a:r>
            <a:r>
              <a:rPr lang="en-US" sz="2000" dirty="0">
                <a:solidFill>
                  <a:srgbClr val="002060"/>
                </a:solidFill>
              </a:rPr>
              <a:t> </a:t>
            </a:r>
            <a:r>
              <a:rPr lang="en-US" sz="2000" dirty="0" err="1">
                <a:solidFill>
                  <a:srgbClr val="002060"/>
                </a:solidFill>
              </a:rPr>
              <a:t>muy</a:t>
            </a:r>
            <a:r>
              <a:rPr lang="en-US" sz="2000" dirty="0">
                <a:solidFill>
                  <a:srgbClr val="002060"/>
                </a:solidFill>
              </a:rPr>
              <a:t> </a:t>
            </a:r>
            <a:r>
              <a:rPr lang="en-US" sz="2000" dirty="0" err="1">
                <a:solidFill>
                  <a:srgbClr val="002060"/>
                </a:solidFill>
              </a:rPr>
              <a:t>ligera</a:t>
            </a:r>
            <a:r>
              <a:rPr lang="en-US" sz="2000" dirty="0">
                <a:solidFill>
                  <a:srgbClr val="002060"/>
                </a:solidFill>
              </a:rPr>
              <a:t>.</a:t>
            </a:r>
          </a:p>
          <a:p>
            <a:pPr>
              <a:lnSpc>
                <a:spcPct val="130000"/>
              </a:lnSpc>
            </a:pPr>
            <a:r>
              <a:rPr lang="en-US" sz="2000" dirty="0">
                <a:solidFill>
                  <a:srgbClr val="002060"/>
                </a:solidFill>
              </a:rPr>
              <a:t>    </a:t>
            </a:r>
            <a:r>
              <a:rPr lang="en-US" sz="2000" dirty="0" err="1">
                <a:solidFill>
                  <a:srgbClr val="002060"/>
                </a:solidFill>
              </a:rPr>
              <a:t>Está</a:t>
            </a:r>
            <a:r>
              <a:rPr lang="en-US" sz="2000" dirty="0">
                <a:solidFill>
                  <a:srgbClr val="002060"/>
                </a:solidFill>
              </a:rPr>
              <a:t> ____________ algo </a:t>
            </a:r>
            <a:r>
              <a:rPr lang="en-US" sz="2000" dirty="0" err="1">
                <a:solidFill>
                  <a:srgbClr val="002060"/>
                </a:solidFill>
              </a:rPr>
              <a:t>muy</a:t>
            </a:r>
            <a:r>
              <a:rPr lang="en-US" sz="2000" dirty="0">
                <a:solidFill>
                  <a:srgbClr val="002060"/>
                </a:solidFill>
              </a:rPr>
              <a:t> </a:t>
            </a:r>
            <a:r>
              <a:rPr lang="en-US" sz="2000" dirty="0" err="1">
                <a:solidFill>
                  <a:srgbClr val="002060"/>
                </a:solidFill>
              </a:rPr>
              <a:t>ligero</a:t>
            </a:r>
            <a:r>
              <a:rPr lang="en-US" sz="2000" dirty="0">
                <a:solidFill>
                  <a:srgbClr val="002060"/>
                </a:solidFill>
              </a:rPr>
              <a:t>. </a:t>
            </a:r>
          </a:p>
        </p:txBody>
      </p:sp>
      <p:sp>
        <p:nvSpPr>
          <p:cNvPr id="14" name="Rectangle 13"/>
          <p:cNvSpPr/>
          <p:nvPr/>
        </p:nvSpPr>
        <p:spPr>
          <a:xfrm>
            <a:off x="592667" y="5181601"/>
            <a:ext cx="6056488" cy="1049867"/>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nSpc>
                <a:spcPct val="130000"/>
              </a:lnSpc>
            </a:pPr>
            <a:r>
              <a:rPr lang="en-US" sz="2000" dirty="0">
                <a:solidFill>
                  <a:srgbClr val="002060"/>
                </a:solidFill>
              </a:rPr>
              <a:t>4. </a:t>
            </a:r>
            <a:r>
              <a:rPr lang="en-US" sz="2000" dirty="0" err="1">
                <a:solidFill>
                  <a:srgbClr val="002060"/>
                </a:solidFill>
              </a:rPr>
              <a:t>Está</a:t>
            </a:r>
            <a:r>
              <a:rPr lang="en-US" sz="2000" dirty="0">
                <a:solidFill>
                  <a:srgbClr val="002060"/>
                </a:solidFill>
              </a:rPr>
              <a:t> </a:t>
            </a:r>
            <a:r>
              <a:rPr lang="en-US" sz="2000">
                <a:solidFill>
                  <a:srgbClr val="002060"/>
                </a:solidFill>
              </a:rPr>
              <a:t>____________ por alguien.</a:t>
            </a:r>
            <a:endParaRPr lang="en-US" sz="2000" dirty="0">
              <a:solidFill>
                <a:srgbClr val="002060"/>
              </a:solidFill>
            </a:endParaRPr>
          </a:p>
          <a:p>
            <a:pPr>
              <a:lnSpc>
                <a:spcPct val="130000"/>
              </a:lnSpc>
            </a:pPr>
            <a:r>
              <a:rPr lang="en-US" sz="2000" dirty="0">
                <a:solidFill>
                  <a:srgbClr val="002060"/>
                </a:solidFill>
              </a:rPr>
              <a:t>    </a:t>
            </a:r>
            <a:r>
              <a:rPr lang="en-US" sz="2000" dirty="0" err="1">
                <a:solidFill>
                  <a:srgbClr val="002060"/>
                </a:solidFill>
              </a:rPr>
              <a:t>Esta</a:t>
            </a:r>
            <a:r>
              <a:rPr lang="en-US" sz="2000" dirty="0">
                <a:solidFill>
                  <a:srgbClr val="002060"/>
                </a:solidFill>
              </a:rPr>
              <a:t> ____________ </a:t>
            </a:r>
            <a:r>
              <a:rPr lang="en-US" sz="2000" dirty="0" err="1">
                <a:solidFill>
                  <a:srgbClr val="002060"/>
                </a:solidFill>
              </a:rPr>
              <a:t>parece</a:t>
            </a:r>
            <a:r>
              <a:rPr lang="en-US" sz="2000" dirty="0">
                <a:solidFill>
                  <a:srgbClr val="002060"/>
                </a:solidFill>
              </a:rPr>
              <a:t> </a:t>
            </a:r>
            <a:r>
              <a:rPr lang="en-US" sz="2000" dirty="0" err="1">
                <a:solidFill>
                  <a:srgbClr val="002060"/>
                </a:solidFill>
              </a:rPr>
              <a:t>muy</a:t>
            </a:r>
            <a:r>
              <a:rPr lang="en-US" sz="2000" dirty="0">
                <a:solidFill>
                  <a:srgbClr val="002060"/>
                </a:solidFill>
              </a:rPr>
              <a:t> </a:t>
            </a:r>
            <a:r>
              <a:rPr lang="en-US" sz="2000" dirty="0" err="1">
                <a:solidFill>
                  <a:srgbClr val="002060"/>
                </a:solidFill>
              </a:rPr>
              <a:t>triste</a:t>
            </a:r>
            <a:r>
              <a:rPr lang="en-US" sz="2000" dirty="0">
                <a:solidFill>
                  <a:srgbClr val="002060"/>
                </a:solidFill>
              </a:rPr>
              <a:t>. </a:t>
            </a:r>
          </a:p>
        </p:txBody>
      </p:sp>
      <p:sp>
        <p:nvSpPr>
          <p:cNvPr id="31" name="Rectangle 30"/>
          <p:cNvSpPr/>
          <p:nvPr/>
        </p:nvSpPr>
        <p:spPr>
          <a:xfrm>
            <a:off x="6841067" y="1574800"/>
            <a:ext cx="2201333" cy="108373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rgbClr val="002060"/>
                </a:solidFill>
              </a:rPr>
              <a:t>falda</a:t>
            </a:r>
            <a:endParaRPr lang="en-US" sz="2000" dirty="0">
              <a:solidFill>
                <a:srgbClr val="002060"/>
              </a:solidFill>
            </a:endParaRPr>
          </a:p>
          <a:p>
            <a:pPr algn="ctr"/>
            <a:r>
              <a:rPr lang="en-US" sz="2000" dirty="0" err="1">
                <a:solidFill>
                  <a:srgbClr val="002060"/>
                </a:solidFill>
              </a:rPr>
              <a:t>mostrando</a:t>
            </a:r>
            <a:endParaRPr lang="en-US" sz="2000" dirty="0">
              <a:solidFill>
                <a:srgbClr val="002060"/>
              </a:solidFill>
            </a:endParaRPr>
          </a:p>
        </p:txBody>
      </p:sp>
      <p:sp>
        <p:nvSpPr>
          <p:cNvPr id="32" name="Rectangle 31"/>
          <p:cNvSpPr/>
          <p:nvPr/>
        </p:nvSpPr>
        <p:spPr>
          <a:xfrm>
            <a:off x="6841067" y="2777066"/>
            <a:ext cx="2201333" cy="108373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rgbClr val="002060"/>
                </a:solidFill>
              </a:rPr>
              <a:t>película</a:t>
            </a:r>
            <a:endParaRPr lang="en-US" sz="2000" dirty="0">
              <a:solidFill>
                <a:srgbClr val="002060"/>
              </a:solidFill>
            </a:endParaRPr>
          </a:p>
          <a:p>
            <a:pPr algn="ctr"/>
            <a:r>
              <a:rPr lang="en-US" sz="2000" dirty="0" err="1">
                <a:solidFill>
                  <a:srgbClr val="002060"/>
                </a:solidFill>
              </a:rPr>
              <a:t>grabando</a:t>
            </a:r>
            <a:endParaRPr lang="en-US" sz="2000" dirty="0">
              <a:solidFill>
                <a:srgbClr val="002060"/>
              </a:solidFill>
            </a:endParaRPr>
          </a:p>
        </p:txBody>
      </p:sp>
      <p:sp>
        <p:nvSpPr>
          <p:cNvPr id="33" name="Rectangle 32"/>
          <p:cNvSpPr/>
          <p:nvPr/>
        </p:nvSpPr>
        <p:spPr>
          <a:xfrm>
            <a:off x="6874933" y="3979333"/>
            <a:ext cx="2201333" cy="108373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rgbClr val="002060"/>
                </a:solidFill>
              </a:rPr>
              <a:t>camisa</a:t>
            </a:r>
            <a:endParaRPr lang="en-US" sz="2000" dirty="0">
              <a:solidFill>
                <a:srgbClr val="002060"/>
              </a:solidFill>
            </a:endParaRPr>
          </a:p>
          <a:p>
            <a:pPr algn="ctr"/>
            <a:r>
              <a:rPr lang="en-US" sz="2000" dirty="0" err="1">
                <a:solidFill>
                  <a:srgbClr val="002060"/>
                </a:solidFill>
              </a:rPr>
              <a:t>tocando</a:t>
            </a:r>
            <a:endParaRPr lang="en-US" sz="2000" dirty="0">
              <a:solidFill>
                <a:srgbClr val="002060"/>
              </a:solidFill>
            </a:endParaRPr>
          </a:p>
        </p:txBody>
      </p:sp>
      <p:sp>
        <p:nvSpPr>
          <p:cNvPr id="34" name="Rectangle 33"/>
          <p:cNvSpPr/>
          <p:nvPr/>
        </p:nvSpPr>
        <p:spPr>
          <a:xfrm>
            <a:off x="6891867" y="5181600"/>
            <a:ext cx="2201333" cy="108373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rgbClr val="002060"/>
                </a:solidFill>
              </a:rPr>
              <a:t>mujer</a:t>
            </a:r>
            <a:r>
              <a:rPr lang="en-US" sz="2000" dirty="0">
                <a:solidFill>
                  <a:srgbClr val="002060"/>
                </a:solidFill>
              </a:rPr>
              <a:t> </a:t>
            </a:r>
          </a:p>
          <a:p>
            <a:pPr algn="ctr"/>
            <a:r>
              <a:rPr lang="en-US" sz="2000" dirty="0" err="1">
                <a:solidFill>
                  <a:srgbClr val="002060"/>
                </a:solidFill>
              </a:rPr>
              <a:t>llorando</a:t>
            </a:r>
            <a:endParaRPr lang="en-US" sz="2000" dirty="0">
              <a:solidFill>
                <a:srgbClr val="002060"/>
              </a:solidFill>
            </a:endParaRPr>
          </a:p>
        </p:txBody>
      </p:sp>
      <p:sp>
        <p:nvSpPr>
          <p:cNvPr id="35" name="TextBox 34"/>
          <p:cNvSpPr txBox="1"/>
          <p:nvPr/>
        </p:nvSpPr>
        <p:spPr>
          <a:xfrm>
            <a:off x="1507067" y="1693333"/>
            <a:ext cx="2302934" cy="406400"/>
          </a:xfrm>
          <a:prstGeom prst="rect">
            <a:avLst/>
          </a:prstGeom>
          <a:noFill/>
        </p:spPr>
        <p:txBody>
          <a:bodyPr wrap="square" rtlCol="0">
            <a:spAutoFit/>
          </a:bodyPr>
          <a:lstStyle/>
          <a:p>
            <a:r>
              <a:rPr lang="en-US" sz="2000" b="1" dirty="0" err="1">
                <a:solidFill>
                  <a:srgbClr val="FF6600"/>
                </a:solidFill>
              </a:rPr>
              <a:t>mostrando</a:t>
            </a:r>
            <a:endParaRPr lang="en-US" sz="2000" b="1" dirty="0">
              <a:solidFill>
                <a:srgbClr val="FF6600"/>
              </a:solidFill>
            </a:endParaRPr>
          </a:p>
        </p:txBody>
      </p:sp>
      <p:sp>
        <p:nvSpPr>
          <p:cNvPr id="36" name="TextBox 35"/>
          <p:cNvSpPr txBox="1"/>
          <p:nvPr/>
        </p:nvSpPr>
        <p:spPr>
          <a:xfrm>
            <a:off x="1591733" y="2116666"/>
            <a:ext cx="1337734" cy="400110"/>
          </a:xfrm>
          <a:prstGeom prst="rect">
            <a:avLst/>
          </a:prstGeom>
          <a:noFill/>
        </p:spPr>
        <p:txBody>
          <a:bodyPr wrap="square" rtlCol="0">
            <a:spAutoFit/>
          </a:bodyPr>
          <a:lstStyle/>
          <a:p>
            <a:r>
              <a:rPr lang="en-US" sz="2000" b="1" dirty="0" err="1">
                <a:solidFill>
                  <a:srgbClr val="FF6600"/>
                </a:solidFill>
              </a:rPr>
              <a:t>falda</a:t>
            </a:r>
            <a:endParaRPr lang="en-US" sz="2000" b="1" dirty="0">
              <a:solidFill>
                <a:srgbClr val="FF6600"/>
              </a:solidFill>
            </a:endParaRPr>
          </a:p>
        </p:txBody>
      </p:sp>
      <p:sp>
        <p:nvSpPr>
          <p:cNvPr id="38" name="TextBox 37"/>
          <p:cNvSpPr txBox="1"/>
          <p:nvPr/>
        </p:nvSpPr>
        <p:spPr>
          <a:xfrm>
            <a:off x="1557866" y="2868022"/>
            <a:ext cx="1490133" cy="400110"/>
          </a:xfrm>
          <a:prstGeom prst="rect">
            <a:avLst/>
          </a:prstGeom>
          <a:noFill/>
        </p:spPr>
        <p:txBody>
          <a:bodyPr wrap="square" rtlCol="0">
            <a:spAutoFit/>
          </a:bodyPr>
          <a:lstStyle/>
          <a:p>
            <a:r>
              <a:rPr lang="en-US" sz="2000" b="1" dirty="0" err="1">
                <a:solidFill>
                  <a:srgbClr val="FF6600"/>
                </a:solidFill>
              </a:rPr>
              <a:t>película</a:t>
            </a:r>
            <a:endParaRPr lang="en-US" sz="2000" b="1" dirty="0">
              <a:solidFill>
                <a:srgbClr val="FF6600"/>
              </a:solidFill>
            </a:endParaRPr>
          </a:p>
        </p:txBody>
      </p:sp>
      <p:sp>
        <p:nvSpPr>
          <p:cNvPr id="39" name="TextBox 38"/>
          <p:cNvSpPr txBox="1"/>
          <p:nvPr/>
        </p:nvSpPr>
        <p:spPr>
          <a:xfrm>
            <a:off x="1557866" y="3268132"/>
            <a:ext cx="1490133" cy="400110"/>
          </a:xfrm>
          <a:prstGeom prst="rect">
            <a:avLst/>
          </a:prstGeom>
          <a:noFill/>
        </p:spPr>
        <p:txBody>
          <a:bodyPr wrap="square" rtlCol="0">
            <a:spAutoFit/>
          </a:bodyPr>
          <a:lstStyle/>
          <a:p>
            <a:r>
              <a:rPr lang="en-US" sz="2000" b="1" dirty="0" err="1">
                <a:solidFill>
                  <a:srgbClr val="FF6600"/>
                </a:solidFill>
              </a:rPr>
              <a:t>grabando</a:t>
            </a:r>
            <a:endParaRPr lang="en-US" sz="2000" b="1" dirty="0">
              <a:solidFill>
                <a:srgbClr val="FF6600"/>
              </a:solidFill>
            </a:endParaRPr>
          </a:p>
        </p:txBody>
      </p:sp>
      <p:sp>
        <p:nvSpPr>
          <p:cNvPr id="40" name="TextBox 39"/>
          <p:cNvSpPr txBox="1"/>
          <p:nvPr/>
        </p:nvSpPr>
        <p:spPr>
          <a:xfrm>
            <a:off x="1574800" y="4080933"/>
            <a:ext cx="1286933" cy="400110"/>
          </a:xfrm>
          <a:prstGeom prst="rect">
            <a:avLst/>
          </a:prstGeom>
          <a:noFill/>
        </p:spPr>
        <p:txBody>
          <a:bodyPr wrap="square" rtlCol="0">
            <a:spAutoFit/>
          </a:bodyPr>
          <a:lstStyle/>
          <a:p>
            <a:r>
              <a:rPr lang="en-US" sz="2000" b="1" dirty="0" err="1">
                <a:solidFill>
                  <a:srgbClr val="FF6600"/>
                </a:solidFill>
              </a:rPr>
              <a:t>camisa</a:t>
            </a:r>
            <a:endParaRPr lang="en-US" sz="2000" b="1" dirty="0">
              <a:solidFill>
                <a:srgbClr val="FF6600"/>
              </a:solidFill>
            </a:endParaRPr>
          </a:p>
        </p:txBody>
      </p:sp>
      <p:sp>
        <p:nvSpPr>
          <p:cNvPr id="41" name="TextBox 40"/>
          <p:cNvSpPr txBox="1"/>
          <p:nvPr/>
        </p:nvSpPr>
        <p:spPr>
          <a:xfrm>
            <a:off x="1524000" y="4504266"/>
            <a:ext cx="1693333" cy="400110"/>
          </a:xfrm>
          <a:prstGeom prst="rect">
            <a:avLst/>
          </a:prstGeom>
          <a:noFill/>
        </p:spPr>
        <p:txBody>
          <a:bodyPr wrap="square" rtlCol="0">
            <a:spAutoFit/>
          </a:bodyPr>
          <a:lstStyle/>
          <a:p>
            <a:r>
              <a:rPr lang="en-US" sz="2000" b="1" dirty="0" err="1">
                <a:solidFill>
                  <a:srgbClr val="FF6600"/>
                </a:solidFill>
              </a:rPr>
              <a:t>tocando</a:t>
            </a:r>
            <a:endParaRPr lang="en-US" sz="2000" b="1" dirty="0">
              <a:solidFill>
                <a:srgbClr val="FF6600"/>
              </a:solidFill>
            </a:endParaRPr>
          </a:p>
        </p:txBody>
      </p:sp>
      <p:sp>
        <p:nvSpPr>
          <p:cNvPr id="42" name="TextBox 41"/>
          <p:cNvSpPr txBox="1"/>
          <p:nvPr/>
        </p:nvSpPr>
        <p:spPr>
          <a:xfrm>
            <a:off x="1545168" y="5289490"/>
            <a:ext cx="1527717" cy="400110"/>
          </a:xfrm>
          <a:prstGeom prst="rect">
            <a:avLst/>
          </a:prstGeom>
          <a:noFill/>
        </p:spPr>
        <p:txBody>
          <a:bodyPr wrap="square" rtlCol="0">
            <a:spAutoFit/>
          </a:bodyPr>
          <a:lstStyle/>
          <a:p>
            <a:pPr algn="ctr"/>
            <a:r>
              <a:rPr lang="en-US" sz="2000" b="1" dirty="0" err="1">
                <a:solidFill>
                  <a:srgbClr val="FF6600"/>
                </a:solidFill>
              </a:rPr>
              <a:t>llorando</a:t>
            </a:r>
            <a:endParaRPr lang="en-US" sz="2000" b="1" dirty="0">
              <a:solidFill>
                <a:srgbClr val="FF6600"/>
              </a:solidFill>
            </a:endParaRPr>
          </a:p>
        </p:txBody>
      </p:sp>
      <p:sp>
        <p:nvSpPr>
          <p:cNvPr id="43" name="TextBox 42"/>
          <p:cNvSpPr txBox="1"/>
          <p:nvPr/>
        </p:nvSpPr>
        <p:spPr>
          <a:xfrm>
            <a:off x="1727200" y="5689600"/>
            <a:ext cx="1083733" cy="406400"/>
          </a:xfrm>
          <a:prstGeom prst="rect">
            <a:avLst/>
          </a:prstGeom>
          <a:noFill/>
        </p:spPr>
        <p:txBody>
          <a:bodyPr wrap="square" rtlCol="0">
            <a:spAutoFit/>
          </a:bodyPr>
          <a:lstStyle/>
          <a:p>
            <a:r>
              <a:rPr lang="en-US" sz="2000" b="1" dirty="0" err="1">
                <a:solidFill>
                  <a:srgbClr val="FF6600"/>
                </a:solidFill>
              </a:rPr>
              <a:t>mujer</a:t>
            </a:r>
            <a:r>
              <a:rPr lang="en-US" sz="2000" dirty="0">
                <a:solidFill>
                  <a:srgbClr val="203864"/>
                </a:solidFill>
              </a:rPr>
              <a:t> </a:t>
            </a:r>
            <a:endParaRPr lang="en-US" sz="2000" dirty="0">
              <a:solidFill>
                <a:schemeClr val="accent5">
                  <a:lumMod val="50000"/>
                </a:schemeClr>
              </a:solidFill>
            </a:endParaRPr>
          </a:p>
        </p:txBody>
      </p:sp>
      <p:pic>
        <p:nvPicPr>
          <p:cNvPr id="8194" name="Picture 2" descr="clipart mother and baby - Clip Art Library">
            <a:extLst>
              <a:ext uri="{FF2B5EF4-FFF2-40B4-BE49-F238E27FC236}">
                <a16:creationId xmlns:a16="http://schemas.microsoft.com/office/drawing/2014/main" id="{73A72AF6-BED5-7C40-BBA4-0A1A2000961F}"/>
              </a:ext>
            </a:extLst>
          </p:cNvPr>
          <p:cNvPicPr>
            <a:picLocks noChangeAspect="1" noChangeArrowheads="1"/>
          </p:cNvPicPr>
          <p:nvPr/>
        </p:nvPicPr>
        <p:blipFill>
          <a:blip r:embed="rId4" cstate="hq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086086" y="4159185"/>
            <a:ext cx="1337734" cy="212933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96" name="Picture 4" descr="media art clipart - Clip Art Library">
            <a:extLst>
              <a:ext uri="{FF2B5EF4-FFF2-40B4-BE49-F238E27FC236}">
                <a16:creationId xmlns:a16="http://schemas.microsoft.com/office/drawing/2014/main" id="{CB8ACEB4-5B67-F64C-9F1E-F20DE9F928E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212698" y="2046751"/>
            <a:ext cx="1421436" cy="142143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artoon Illustration - Happy man png download - 1500*1500 - Free ...">
            <a:extLst>
              <a:ext uri="{FF2B5EF4-FFF2-40B4-BE49-F238E27FC236}">
                <a16:creationId xmlns:a16="http://schemas.microsoft.com/office/drawing/2014/main" id="{5D96F17B-A6C0-AE4E-A9FF-8BBDEE27C7F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600267" y="1614720"/>
            <a:ext cx="1551576" cy="155157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28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8" grpId="0"/>
      <p:bldP spid="39" grpId="0"/>
      <p:bldP spid="40" grpId="0"/>
      <p:bldP spid="41" grpId="0"/>
      <p:bldP spid="42" grpId="0"/>
      <p:bldP spid="4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a:solidFill>
                  <a:schemeClr val="bg1"/>
                </a:solidFill>
              </a:rPr>
              <a:t>La clase de ejercicio</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7" name="TextBox 6">
            <a:extLst>
              <a:ext uri="{FF2B5EF4-FFF2-40B4-BE49-F238E27FC236}">
                <a16:creationId xmlns:a16="http://schemas.microsoft.com/office/drawing/2014/main" id="{9D1DF0A3-ADF5-7447-BD11-05540C447550}"/>
              </a:ext>
            </a:extLst>
          </p:cNvPr>
          <p:cNvSpPr txBox="1"/>
          <p:nvPr/>
        </p:nvSpPr>
        <p:spPr>
          <a:xfrm>
            <a:off x="82286" y="1098855"/>
            <a:ext cx="11837407" cy="769441"/>
          </a:xfrm>
          <a:prstGeom prst="rect">
            <a:avLst/>
          </a:prstGeom>
          <a:noFill/>
        </p:spPr>
        <p:txBody>
          <a:bodyPr wrap="square" rtlCol="0">
            <a:spAutoFit/>
          </a:bodyPr>
          <a:lstStyle/>
          <a:p>
            <a:r>
              <a:rPr lang="en-US" sz="2200">
                <a:solidFill>
                  <a:srgbClr val="002060"/>
                </a:solidFill>
              </a:rPr>
              <a:t>Escucha. ¿Cómo empieza la frase: con ‘you are’ o con ‘these’ (f)? </a:t>
            </a:r>
          </a:p>
          <a:p>
            <a:r>
              <a:rPr lang="en-US" sz="2200">
                <a:solidFill>
                  <a:srgbClr val="002060"/>
                </a:solidFill>
              </a:rPr>
              <a:t>Escribe el inicio* de la frase en inglés. </a:t>
            </a:r>
            <a:endParaRPr lang="en-US" sz="2200" dirty="0">
              <a:solidFill>
                <a:srgbClr val="00206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604848258"/>
              </p:ext>
            </p:extLst>
          </p:nvPr>
        </p:nvGraphicFramePr>
        <p:xfrm>
          <a:off x="636977" y="1866826"/>
          <a:ext cx="8161870" cy="4466168"/>
        </p:xfrm>
        <a:graphic>
          <a:graphicData uri="http://schemas.openxmlformats.org/drawingml/2006/table">
            <a:tbl>
              <a:tblPr firstRow="1" bandRow="1">
                <a:tableStyleId>{5DA37D80-6434-44D0-A028-1B22A696006F}</a:tableStyleId>
              </a:tblPr>
              <a:tblGrid>
                <a:gridCol w="631393">
                  <a:extLst>
                    <a:ext uri="{9D8B030D-6E8A-4147-A177-3AD203B41FA5}">
                      <a16:colId xmlns:a16="http://schemas.microsoft.com/office/drawing/2014/main" val="20000"/>
                    </a:ext>
                  </a:extLst>
                </a:gridCol>
                <a:gridCol w="1575132">
                  <a:extLst>
                    <a:ext uri="{9D8B030D-6E8A-4147-A177-3AD203B41FA5}">
                      <a16:colId xmlns:a16="http://schemas.microsoft.com/office/drawing/2014/main" val="20001"/>
                    </a:ext>
                  </a:extLst>
                </a:gridCol>
                <a:gridCol w="1491888">
                  <a:extLst>
                    <a:ext uri="{9D8B030D-6E8A-4147-A177-3AD203B41FA5}">
                      <a16:colId xmlns:a16="http://schemas.microsoft.com/office/drawing/2014/main" val="20002"/>
                    </a:ext>
                  </a:extLst>
                </a:gridCol>
                <a:gridCol w="4463457">
                  <a:extLst>
                    <a:ext uri="{9D8B030D-6E8A-4147-A177-3AD203B41FA5}">
                      <a16:colId xmlns:a16="http://schemas.microsoft.com/office/drawing/2014/main" val="20003"/>
                    </a:ext>
                  </a:extLst>
                </a:gridCol>
              </a:tblGrid>
              <a:tr h="558271">
                <a:tc>
                  <a:txBody>
                    <a:bodyPr/>
                    <a:lstStyle/>
                    <a:p>
                      <a:pPr algn="ctr"/>
                      <a:endParaRPr lang="en-US" dirty="0">
                        <a:solidFill>
                          <a:srgbClr val="002060"/>
                        </a:solidFill>
                      </a:endParaRPr>
                    </a:p>
                  </a:txBody>
                  <a:tcPr anchor="ctr"/>
                </a:tc>
                <a:tc>
                  <a:txBody>
                    <a:bodyPr/>
                    <a:lstStyle/>
                    <a:p>
                      <a:pPr algn="ctr"/>
                      <a:r>
                        <a:rPr lang="en-US" sz="2000" b="1">
                          <a:solidFill>
                            <a:srgbClr val="002060"/>
                          </a:solidFill>
                        </a:rPr>
                        <a:t>estas</a:t>
                      </a:r>
                      <a:endParaRPr lang="en-US" sz="2000" b="1" dirty="0">
                        <a:solidFill>
                          <a:srgbClr val="002060"/>
                        </a:solidFill>
                      </a:endParaRPr>
                    </a:p>
                  </a:txBody>
                  <a:tcPr anchor="ctr"/>
                </a:tc>
                <a:tc>
                  <a:txBody>
                    <a:bodyPr/>
                    <a:lstStyle/>
                    <a:p>
                      <a:pPr algn="ctr"/>
                      <a:r>
                        <a:rPr lang="en-US" sz="2000" b="1">
                          <a:solidFill>
                            <a:srgbClr val="002060"/>
                          </a:solidFill>
                        </a:rPr>
                        <a:t>estás</a:t>
                      </a:r>
                      <a:endParaRPr lang="en-US" sz="2000" b="1" dirty="0">
                        <a:solidFill>
                          <a:srgbClr val="002060"/>
                        </a:solidFill>
                      </a:endParaRPr>
                    </a:p>
                  </a:txBody>
                  <a:tcPr anchor="ctr"/>
                </a:tc>
                <a:tc>
                  <a:txBody>
                    <a:bodyPr/>
                    <a:lstStyle/>
                    <a:p>
                      <a:pPr algn="ctr"/>
                      <a:r>
                        <a:rPr lang="en-US" sz="2000" b="1">
                          <a:solidFill>
                            <a:srgbClr val="002060"/>
                          </a:solidFill>
                        </a:rPr>
                        <a:t>estas/estás</a:t>
                      </a:r>
                      <a:r>
                        <a:rPr lang="en-US" sz="2000" b="1" baseline="0">
                          <a:solidFill>
                            <a:srgbClr val="002060"/>
                          </a:solidFill>
                        </a:rPr>
                        <a:t> + primera palabra</a:t>
                      </a:r>
                      <a:endParaRPr lang="en-US" sz="2000" b="1" dirty="0">
                        <a:solidFill>
                          <a:srgbClr val="002060"/>
                        </a:solidFill>
                      </a:endParaRPr>
                    </a:p>
                  </a:txBody>
                  <a:tcPr anchor="ctr"/>
                </a:tc>
                <a:extLst>
                  <a:ext uri="{0D108BD9-81ED-4DB2-BD59-A6C34878D82A}">
                    <a16:rowId xmlns:a16="http://schemas.microsoft.com/office/drawing/2014/main" val="10000"/>
                  </a:ext>
                </a:extLst>
              </a:tr>
              <a:tr h="558271">
                <a:tc>
                  <a:txBody>
                    <a:bodyPr/>
                    <a:lstStyle/>
                    <a:p>
                      <a:pPr algn="ctr"/>
                      <a:endParaRPr lang="en-US">
                        <a:solidFill>
                          <a:srgbClr val="002060"/>
                        </a:solidFill>
                      </a:endParaRPr>
                    </a:p>
                  </a:txBody>
                  <a:tcPr anchor="ctr"/>
                </a:tc>
                <a:tc>
                  <a:txBody>
                    <a:bodyPr/>
                    <a:lstStyle/>
                    <a:p>
                      <a:pPr algn="ctr"/>
                      <a:endParaRPr lang="en-US" dirty="0">
                        <a:solidFill>
                          <a:srgbClr val="002060"/>
                        </a:solidFill>
                      </a:endParaRPr>
                    </a:p>
                  </a:txBody>
                  <a:tcPr anchor="ctr"/>
                </a:tc>
                <a:tc>
                  <a:txBody>
                    <a:bodyPr/>
                    <a:lstStyle/>
                    <a:p>
                      <a:pPr algn="ctr"/>
                      <a:endParaRPr lang="en-US" dirty="0">
                        <a:solidFill>
                          <a:srgbClr val="002060"/>
                        </a:solidFill>
                      </a:endParaRPr>
                    </a:p>
                  </a:txBody>
                  <a:tcPr anchor="ctr"/>
                </a:tc>
                <a:tc>
                  <a:txBody>
                    <a:bodyPr/>
                    <a:lstStyle/>
                    <a:p>
                      <a:pPr algn="ctr"/>
                      <a:endParaRPr lang="en-US">
                        <a:solidFill>
                          <a:srgbClr val="002060"/>
                        </a:solidFill>
                      </a:endParaRPr>
                    </a:p>
                  </a:txBody>
                  <a:tcPr anchor="ctr"/>
                </a:tc>
                <a:extLst>
                  <a:ext uri="{0D108BD9-81ED-4DB2-BD59-A6C34878D82A}">
                    <a16:rowId xmlns:a16="http://schemas.microsoft.com/office/drawing/2014/main" val="10001"/>
                  </a:ext>
                </a:extLst>
              </a:tr>
              <a:tr h="558271">
                <a:tc>
                  <a:txBody>
                    <a:bodyPr/>
                    <a:lstStyle/>
                    <a:p>
                      <a:pPr algn="ctr"/>
                      <a:endParaRPr lang="en-US">
                        <a:solidFill>
                          <a:srgbClr val="002060"/>
                        </a:solidFill>
                      </a:endParaRPr>
                    </a:p>
                  </a:txBody>
                  <a:tcPr anchor="ctr"/>
                </a:tc>
                <a:tc>
                  <a:txBody>
                    <a:bodyPr/>
                    <a:lstStyle/>
                    <a:p>
                      <a:pPr algn="ctr"/>
                      <a:endParaRPr lang="en-US">
                        <a:solidFill>
                          <a:srgbClr val="002060"/>
                        </a:solidFill>
                      </a:endParaRPr>
                    </a:p>
                  </a:txBody>
                  <a:tcPr anchor="ctr"/>
                </a:tc>
                <a:tc>
                  <a:txBody>
                    <a:bodyPr/>
                    <a:lstStyle/>
                    <a:p>
                      <a:pPr algn="ctr"/>
                      <a:endParaRPr lang="en-US" dirty="0">
                        <a:solidFill>
                          <a:srgbClr val="002060"/>
                        </a:solidFill>
                      </a:endParaRPr>
                    </a:p>
                  </a:txBody>
                  <a:tcPr anchor="ctr"/>
                </a:tc>
                <a:tc>
                  <a:txBody>
                    <a:bodyPr/>
                    <a:lstStyle/>
                    <a:p>
                      <a:pPr algn="ctr"/>
                      <a:endParaRPr lang="en-US" dirty="0">
                        <a:solidFill>
                          <a:srgbClr val="002060"/>
                        </a:solidFill>
                      </a:endParaRPr>
                    </a:p>
                  </a:txBody>
                  <a:tcPr anchor="ctr"/>
                </a:tc>
                <a:extLst>
                  <a:ext uri="{0D108BD9-81ED-4DB2-BD59-A6C34878D82A}">
                    <a16:rowId xmlns:a16="http://schemas.microsoft.com/office/drawing/2014/main" val="10002"/>
                  </a:ext>
                </a:extLst>
              </a:tr>
              <a:tr h="558271">
                <a:tc>
                  <a:txBody>
                    <a:bodyPr/>
                    <a:lstStyle/>
                    <a:p>
                      <a:pPr algn="ctr"/>
                      <a:endParaRPr lang="en-US">
                        <a:solidFill>
                          <a:srgbClr val="002060"/>
                        </a:solidFill>
                      </a:endParaRPr>
                    </a:p>
                  </a:txBody>
                  <a:tcPr anchor="ctr"/>
                </a:tc>
                <a:tc>
                  <a:txBody>
                    <a:bodyPr/>
                    <a:lstStyle/>
                    <a:p>
                      <a:pPr algn="ctr"/>
                      <a:endParaRPr lang="en-US">
                        <a:solidFill>
                          <a:srgbClr val="002060"/>
                        </a:solidFill>
                      </a:endParaRPr>
                    </a:p>
                  </a:txBody>
                  <a:tcPr anchor="ctr"/>
                </a:tc>
                <a:tc>
                  <a:txBody>
                    <a:bodyPr/>
                    <a:lstStyle/>
                    <a:p>
                      <a:pPr algn="ctr"/>
                      <a:endParaRPr lang="en-US" dirty="0">
                        <a:solidFill>
                          <a:srgbClr val="002060"/>
                        </a:solidFill>
                      </a:endParaRPr>
                    </a:p>
                  </a:txBody>
                  <a:tcPr anchor="ctr"/>
                </a:tc>
                <a:tc>
                  <a:txBody>
                    <a:bodyPr/>
                    <a:lstStyle/>
                    <a:p>
                      <a:pPr algn="ctr"/>
                      <a:endParaRPr lang="en-US" dirty="0">
                        <a:solidFill>
                          <a:srgbClr val="002060"/>
                        </a:solidFill>
                      </a:endParaRPr>
                    </a:p>
                  </a:txBody>
                  <a:tcPr anchor="ctr"/>
                </a:tc>
                <a:extLst>
                  <a:ext uri="{0D108BD9-81ED-4DB2-BD59-A6C34878D82A}">
                    <a16:rowId xmlns:a16="http://schemas.microsoft.com/office/drawing/2014/main" val="10003"/>
                  </a:ext>
                </a:extLst>
              </a:tr>
              <a:tr h="558271">
                <a:tc>
                  <a:txBody>
                    <a:bodyPr/>
                    <a:lstStyle/>
                    <a:p>
                      <a:pPr algn="ctr"/>
                      <a:endParaRPr lang="en-US">
                        <a:solidFill>
                          <a:srgbClr val="002060"/>
                        </a:solidFill>
                      </a:endParaRPr>
                    </a:p>
                  </a:txBody>
                  <a:tcPr anchor="ctr"/>
                </a:tc>
                <a:tc>
                  <a:txBody>
                    <a:bodyPr/>
                    <a:lstStyle/>
                    <a:p>
                      <a:pPr algn="ctr"/>
                      <a:endParaRPr lang="en-US">
                        <a:solidFill>
                          <a:srgbClr val="002060"/>
                        </a:solidFill>
                      </a:endParaRPr>
                    </a:p>
                  </a:txBody>
                  <a:tcPr anchor="ctr"/>
                </a:tc>
                <a:tc>
                  <a:txBody>
                    <a:bodyPr/>
                    <a:lstStyle/>
                    <a:p>
                      <a:pPr algn="ctr"/>
                      <a:endParaRPr lang="en-US" dirty="0">
                        <a:solidFill>
                          <a:srgbClr val="002060"/>
                        </a:solidFill>
                      </a:endParaRPr>
                    </a:p>
                  </a:txBody>
                  <a:tcPr anchor="ctr"/>
                </a:tc>
                <a:tc>
                  <a:txBody>
                    <a:bodyPr/>
                    <a:lstStyle/>
                    <a:p>
                      <a:pPr algn="ctr"/>
                      <a:endParaRPr lang="en-US" dirty="0">
                        <a:solidFill>
                          <a:srgbClr val="002060"/>
                        </a:solidFill>
                      </a:endParaRPr>
                    </a:p>
                  </a:txBody>
                  <a:tcPr anchor="ctr"/>
                </a:tc>
                <a:extLst>
                  <a:ext uri="{0D108BD9-81ED-4DB2-BD59-A6C34878D82A}">
                    <a16:rowId xmlns:a16="http://schemas.microsoft.com/office/drawing/2014/main" val="10004"/>
                  </a:ext>
                </a:extLst>
              </a:tr>
              <a:tr h="558271">
                <a:tc>
                  <a:txBody>
                    <a:bodyPr/>
                    <a:lstStyle/>
                    <a:p>
                      <a:pPr algn="ctr"/>
                      <a:endParaRPr lang="en-US">
                        <a:solidFill>
                          <a:srgbClr val="002060"/>
                        </a:solidFill>
                      </a:endParaRPr>
                    </a:p>
                  </a:txBody>
                  <a:tcPr anchor="ctr"/>
                </a:tc>
                <a:tc>
                  <a:txBody>
                    <a:bodyPr/>
                    <a:lstStyle/>
                    <a:p>
                      <a:pPr algn="ctr"/>
                      <a:endParaRPr lang="en-US">
                        <a:solidFill>
                          <a:srgbClr val="002060"/>
                        </a:solidFill>
                      </a:endParaRPr>
                    </a:p>
                  </a:txBody>
                  <a:tcPr anchor="ctr"/>
                </a:tc>
                <a:tc>
                  <a:txBody>
                    <a:bodyPr/>
                    <a:lstStyle/>
                    <a:p>
                      <a:pPr algn="ctr"/>
                      <a:endParaRPr lang="en-US">
                        <a:solidFill>
                          <a:srgbClr val="002060"/>
                        </a:solidFill>
                      </a:endParaRPr>
                    </a:p>
                  </a:txBody>
                  <a:tcPr anchor="ctr"/>
                </a:tc>
                <a:tc>
                  <a:txBody>
                    <a:bodyPr/>
                    <a:lstStyle/>
                    <a:p>
                      <a:pPr algn="ctr"/>
                      <a:endParaRPr lang="en-US" dirty="0">
                        <a:solidFill>
                          <a:srgbClr val="002060"/>
                        </a:solidFill>
                      </a:endParaRPr>
                    </a:p>
                  </a:txBody>
                  <a:tcPr anchor="ctr"/>
                </a:tc>
                <a:extLst>
                  <a:ext uri="{0D108BD9-81ED-4DB2-BD59-A6C34878D82A}">
                    <a16:rowId xmlns:a16="http://schemas.microsoft.com/office/drawing/2014/main" val="10005"/>
                  </a:ext>
                </a:extLst>
              </a:tr>
              <a:tr h="558271">
                <a:tc>
                  <a:txBody>
                    <a:bodyPr/>
                    <a:lstStyle/>
                    <a:p>
                      <a:pPr algn="ctr"/>
                      <a:endParaRPr lang="en-US">
                        <a:solidFill>
                          <a:srgbClr val="002060"/>
                        </a:solidFill>
                      </a:endParaRPr>
                    </a:p>
                  </a:txBody>
                  <a:tcPr anchor="ctr"/>
                </a:tc>
                <a:tc>
                  <a:txBody>
                    <a:bodyPr/>
                    <a:lstStyle/>
                    <a:p>
                      <a:pPr algn="ctr"/>
                      <a:endParaRPr lang="en-US">
                        <a:solidFill>
                          <a:srgbClr val="002060"/>
                        </a:solidFill>
                      </a:endParaRPr>
                    </a:p>
                  </a:txBody>
                  <a:tcPr anchor="ctr"/>
                </a:tc>
                <a:tc>
                  <a:txBody>
                    <a:bodyPr/>
                    <a:lstStyle/>
                    <a:p>
                      <a:pPr algn="ctr"/>
                      <a:endParaRPr lang="en-US" dirty="0">
                        <a:solidFill>
                          <a:srgbClr val="002060"/>
                        </a:solidFill>
                      </a:endParaRPr>
                    </a:p>
                  </a:txBody>
                  <a:tcPr anchor="ctr"/>
                </a:tc>
                <a:tc>
                  <a:txBody>
                    <a:bodyPr/>
                    <a:lstStyle/>
                    <a:p>
                      <a:pPr algn="ctr"/>
                      <a:endParaRPr lang="en-US" dirty="0">
                        <a:solidFill>
                          <a:srgbClr val="002060"/>
                        </a:solidFill>
                      </a:endParaRPr>
                    </a:p>
                  </a:txBody>
                  <a:tcPr anchor="ctr"/>
                </a:tc>
                <a:extLst>
                  <a:ext uri="{0D108BD9-81ED-4DB2-BD59-A6C34878D82A}">
                    <a16:rowId xmlns:a16="http://schemas.microsoft.com/office/drawing/2014/main" val="10006"/>
                  </a:ext>
                </a:extLst>
              </a:tr>
              <a:tr h="558271">
                <a:tc>
                  <a:txBody>
                    <a:bodyPr/>
                    <a:lstStyle/>
                    <a:p>
                      <a:pPr algn="ctr"/>
                      <a:endParaRPr lang="en-US">
                        <a:solidFill>
                          <a:srgbClr val="002060"/>
                        </a:solidFill>
                      </a:endParaRPr>
                    </a:p>
                  </a:txBody>
                  <a:tcPr anchor="ctr"/>
                </a:tc>
                <a:tc>
                  <a:txBody>
                    <a:bodyPr/>
                    <a:lstStyle/>
                    <a:p>
                      <a:pPr algn="ctr"/>
                      <a:endParaRPr lang="en-US">
                        <a:solidFill>
                          <a:srgbClr val="002060"/>
                        </a:solidFill>
                      </a:endParaRPr>
                    </a:p>
                  </a:txBody>
                  <a:tcPr anchor="ctr"/>
                </a:tc>
                <a:tc>
                  <a:txBody>
                    <a:bodyPr/>
                    <a:lstStyle/>
                    <a:p>
                      <a:pPr algn="ctr"/>
                      <a:endParaRPr lang="en-US">
                        <a:solidFill>
                          <a:srgbClr val="002060"/>
                        </a:solidFill>
                      </a:endParaRPr>
                    </a:p>
                  </a:txBody>
                  <a:tcPr anchor="ctr"/>
                </a:tc>
                <a:tc>
                  <a:txBody>
                    <a:bodyPr/>
                    <a:lstStyle/>
                    <a:p>
                      <a:pPr algn="ctr"/>
                      <a:endParaRPr lang="en-US" dirty="0">
                        <a:solidFill>
                          <a:srgbClr val="002060"/>
                        </a:solidFill>
                      </a:endParaRPr>
                    </a:p>
                  </a:txBody>
                  <a:tcPr anchor="ctr"/>
                </a:tc>
                <a:extLst>
                  <a:ext uri="{0D108BD9-81ED-4DB2-BD59-A6C34878D82A}">
                    <a16:rowId xmlns:a16="http://schemas.microsoft.com/office/drawing/2014/main" val="10007"/>
                  </a:ext>
                </a:extLst>
              </a:tr>
            </a:tbl>
          </a:graphicData>
        </a:graphic>
      </p:graphicFrame>
      <p:sp>
        <p:nvSpPr>
          <p:cNvPr id="8" name="Action Button: Custom 16">
            <a:hlinkClick r:id="" action="ppaction://noaction" highlightClick="1">
              <a:snd r:embed="rId4" name="[beep] grabando un vi%CC%81deo de la clase.wav"/>
            </a:hlinkClick>
            <a:extLst>
              <a:ext uri="{FF2B5EF4-FFF2-40B4-BE49-F238E27FC236}">
                <a16:creationId xmlns:a16="http://schemas.microsoft.com/office/drawing/2014/main" id="{30030AF8-564D-734B-84B9-DB4C7A3A6A53}"/>
              </a:ext>
            </a:extLst>
          </p:cNvPr>
          <p:cNvSpPr/>
          <p:nvPr/>
        </p:nvSpPr>
        <p:spPr>
          <a:xfrm>
            <a:off x="745809" y="2488801"/>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beep] esperando para hacer ejercicios ma%CC%81s fa%CC%81ciles.wav"/>
            </a:hlinkClick>
            <a:extLst>
              <a:ext uri="{FF2B5EF4-FFF2-40B4-BE49-F238E27FC236}">
                <a16:creationId xmlns:a16="http://schemas.microsoft.com/office/drawing/2014/main" id="{30030AF8-564D-734B-84B9-DB4C7A3A6A53}"/>
              </a:ext>
            </a:extLst>
          </p:cNvPr>
          <p:cNvSpPr/>
          <p:nvPr/>
        </p:nvSpPr>
        <p:spPr>
          <a:xfrm>
            <a:off x="745809" y="3064535"/>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6" name="[beep] actividades son difi%CC%81ciles.wav"/>
            </a:hlinkClick>
            <a:extLst>
              <a:ext uri="{FF2B5EF4-FFF2-40B4-BE49-F238E27FC236}">
                <a16:creationId xmlns:a16="http://schemas.microsoft.com/office/drawing/2014/main" id="{30030AF8-564D-734B-84B9-DB4C7A3A6A53}"/>
              </a:ext>
            </a:extLst>
          </p:cNvPr>
          <p:cNvSpPr/>
          <p:nvPr/>
        </p:nvSpPr>
        <p:spPr>
          <a:xfrm>
            <a:off x="762742" y="3623334"/>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7" name="[beep] tocando la pared con la mano.wav"/>
            </a:hlinkClick>
            <a:extLst>
              <a:ext uri="{FF2B5EF4-FFF2-40B4-BE49-F238E27FC236}">
                <a16:creationId xmlns:a16="http://schemas.microsoft.com/office/drawing/2014/main" id="{30030AF8-564D-734B-84B9-DB4C7A3A6A53}"/>
              </a:ext>
            </a:extLst>
          </p:cNvPr>
          <p:cNvSpPr/>
          <p:nvPr/>
        </p:nvSpPr>
        <p:spPr>
          <a:xfrm>
            <a:off x="745809" y="4165201"/>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8" name="[beep] personas gritan a alguien.wav"/>
            </a:hlinkClick>
            <a:extLst>
              <a:ext uri="{FF2B5EF4-FFF2-40B4-BE49-F238E27FC236}">
                <a16:creationId xmlns:a16="http://schemas.microsoft.com/office/drawing/2014/main" id="{30030AF8-564D-734B-84B9-DB4C7A3A6A53}"/>
              </a:ext>
            </a:extLst>
          </p:cNvPr>
          <p:cNvSpPr/>
          <p:nvPr/>
        </p:nvSpPr>
        <p:spPr>
          <a:xfrm>
            <a:off x="745808" y="4757868"/>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9" name="[beep] instructoras quieren una bebida fri%CC%81a.wav"/>
            </a:hlinkClick>
            <a:extLst>
              <a:ext uri="{FF2B5EF4-FFF2-40B4-BE49-F238E27FC236}">
                <a16:creationId xmlns:a16="http://schemas.microsoft.com/office/drawing/2014/main" id="{30030AF8-564D-734B-84B9-DB4C7A3A6A53}"/>
              </a:ext>
            </a:extLst>
          </p:cNvPr>
          <p:cNvSpPr/>
          <p:nvPr/>
        </p:nvSpPr>
        <p:spPr>
          <a:xfrm>
            <a:off x="762742" y="5316668"/>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10" name="[beep] mostrando co%CC%81mo saltar bien.wav"/>
            </a:hlinkClick>
            <a:extLst>
              <a:ext uri="{FF2B5EF4-FFF2-40B4-BE49-F238E27FC236}">
                <a16:creationId xmlns:a16="http://schemas.microsoft.com/office/drawing/2014/main" id="{30030AF8-564D-734B-84B9-DB4C7A3A6A53}"/>
              </a:ext>
            </a:extLst>
          </p:cNvPr>
          <p:cNvSpPr/>
          <p:nvPr/>
        </p:nvSpPr>
        <p:spPr>
          <a:xfrm>
            <a:off x="745809" y="5858535"/>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74085" y="2421595"/>
            <a:ext cx="396000" cy="479581"/>
          </a:xfrm>
          <a:prstGeom prst="rect">
            <a:avLst/>
          </a:prstGeom>
        </p:spPr>
      </p:pic>
      <p:pic>
        <p:nvPicPr>
          <p:cNvPr id="16" name="Picture 15"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38979" y="2999927"/>
            <a:ext cx="396000" cy="479581"/>
          </a:xfrm>
          <a:prstGeom prst="rect">
            <a:avLst/>
          </a:prstGeom>
        </p:spPr>
      </p:pic>
      <p:pic>
        <p:nvPicPr>
          <p:cNvPr id="17" name="Picture 16"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1958" y="3548010"/>
            <a:ext cx="396000" cy="479581"/>
          </a:xfrm>
          <a:prstGeom prst="rect">
            <a:avLst/>
          </a:prstGeom>
        </p:spPr>
      </p:pic>
      <p:pic>
        <p:nvPicPr>
          <p:cNvPr id="18" name="Picture 17"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38979" y="4115689"/>
            <a:ext cx="396000" cy="479581"/>
          </a:xfrm>
          <a:prstGeom prst="rect">
            <a:avLst/>
          </a:prstGeom>
        </p:spPr>
      </p:pic>
      <p:pic>
        <p:nvPicPr>
          <p:cNvPr id="19" name="Picture 18"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1958" y="4692988"/>
            <a:ext cx="396000" cy="479581"/>
          </a:xfrm>
          <a:prstGeom prst="rect">
            <a:avLst/>
          </a:prstGeom>
        </p:spPr>
      </p:pic>
      <p:pic>
        <p:nvPicPr>
          <p:cNvPr id="20" name="Picture 19"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1958" y="5233087"/>
            <a:ext cx="396000" cy="479581"/>
          </a:xfrm>
          <a:prstGeom prst="rect">
            <a:avLst/>
          </a:prstGeom>
        </p:spPr>
      </p:pic>
      <p:pic>
        <p:nvPicPr>
          <p:cNvPr id="21" name="Picture 20" descr="green checkmark">
            <a:extLst>
              <a:ext uri="{FF2B5EF4-FFF2-40B4-BE49-F238E27FC236}">
                <a16:creationId xmlns:a16="http://schemas.microsoft.com/office/drawing/2014/main" id="{0C467211-B69E-FB44-B38A-247117681C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74085" y="5770925"/>
            <a:ext cx="396000" cy="479581"/>
          </a:xfrm>
          <a:prstGeom prst="rect">
            <a:avLst/>
          </a:prstGeom>
        </p:spPr>
      </p:pic>
      <p:sp>
        <p:nvSpPr>
          <p:cNvPr id="6" name="TextBox 5"/>
          <p:cNvSpPr txBox="1"/>
          <p:nvPr/>
        </p:nvSpPr>
        <p:spPr>
          <a:xfrm>
            <a:off x="4397244" y="2484691"/>
            <a:ext cx="2816494" cy="400110"/>
          </a:xfrm>
          <a:prstGeom prst="rect">
            <a:avLst/>
          </a:prstGeom>
          <a:noFill/>
        </p:spPr>
        <p:txBody>
          <a:bodyPr wrap="square" rtlCol="0">
            <a:spAutoFit/>
          </a:bodyPr>
          <a:lstStyle/>
          <a:p>
            <a:r>
              <a:rPr lang="en-US" sz="2000">
                <a:solidFill>
                  <a:srgbClr val="002060"/>
                </a:solidFill>
              </a:rPr>
              <a:t>you are recording</a:t>
            </a:r>
            <a:endParaRPr lang="en-US" sz="2000" dirty="0">
              <a:solidFill>
                <a:srgbClr val="002060"/>
              </a:solidFill>
            </a:endParaRPr>
          </a:p>
        </p:txBody>
      </p:sp>
      <p:sp>
        <p:nvSpPr>
          <p:cNvPr id="22" name="TextBox 21"/>
          <p:cNvSpPr txBox="1"/>
          <p:nvPr/>
        </p:nvSpPr>
        <p:spPr>
          <a:xfrm>
            <a:off x="4394359" y="3049764"/>
            <a:ext cx="5181600" cy="400110"/>
          </a:xfrm>
          <a:prstGeom prst="rect">
            <a:avLst/>
          </a:prstGeom>
          <a:noFill/>
        </p:spPr>
        <p:txBody>
          <a:bodyPr wrap="square" rtlCol="0">
            <a:spAutoFit/>
          </a:bodyPr>
          <a:lstStyle/>
          <a:p>
            <a:r>
              <a:rPr lang="en-US" sz="2000">
                <a:solidFill>
                  <a:srgbClr val="002060"/>
                </a:solidFill>
              </a:rPr>
              <a:t>you are waiting</a:t>
            </a:r>
            <a:endParaRPr lang="en-US" sz="2000" dirty="0">
              <a:solidFill>
                <a:srgbClr val="002060"/>
              </a:solidFill>
            </a:endParaRPr>
          </a:p>
        </p:txBody>
      </p:sp>
      <p:sp>
        <p:nvSpPr>
          <p:cNvPr id="24" name="TextBox 23"/>
          <p:cNvSpPr txBox="1"/>
          <p:nvPr/>
        </p:nvSpPr>
        <p:spPr>
          <a:xfrm>
            <a:off x="4398892" y="3599037"/>
            <a:ext cx="5096933" cy="400110"/>
          </a:xfrm>
          <a:prstGeom prst="rect">
            <a:avLst/>
          </a:prstGeom>
          <a:noFill/>
        </p:spPr>
        <p:txBody>
          <a:bodyPr wrap="square" rtlCol="0">
            <a:spAutoFit/>
          </a:bodyPr>
          <a:lstStyle/>
          <a:p>
            <a:r>
              <a:rPr lang="en-US" sz="2000">
                <a:solidFill>
                  <a:srgbClr val="002060"/>
                </a:solidFill>
              </a:rPr>
              <a:t>these activities</a:t>
            </a:r>
            <a:endParaRPr lang="en-US" sz="2000" dirty="0">
              <a:solidFill>
                <a:srgbClr val="002060"/>
              </a:solidFill>
            </a:endParaRPr>
          </a:p>
        </p:txBody>
      </p:sp>
      <p:sp>
        <p:nvSpPr>
          <p:cNvPr id="25" name="TextBox 24"/>
          <p:cNvSpPr txBox="1"/>
          <p:nvPr/>
        </p:nvSpPr>
        <p:spPr>
          <a:xfrm>
            <a:off x="4373491" y="5272822"/>
            <a:ext cx="5113867" cy="400110"/>
          </a:xfrm>
          <a:prstGeom prst="rect">
            <a:avLst/>
          </a:prstGeom>
          <a:noFill/>
        </p:spPr>
        <p:txBody>
          <a:bodyPr wrap="square" rtlCol="0">
            <a:spAutoFit/>
          </a:bodyPr>
          <a:lstStyle/>
          <a:p>
            <a:r>
              <a:rPr lang="en-US" sz="2000">
                <a:solidFill>
                  <a:srgbClr val="002060"/>
                </a:solidFill>
              </a:rPr>
              <a:t>these instructors (f)</a:t>
            </a:r>
            <a:endParaRPr lang="en-US" sz="2000" dirty="0">
              <a:solidFill>
                <a:srgbClr val="002060"/>
              </a:solidFill>
            </a:endParaRPr>
          </a:p>
        </p:txBody>
      </p:sp>
      <p:sp>
        <p:nvSpPr>
          <p:cNvPr id="26" name="TextBox 25"/>
          <p:cNvSpPr txBox="1"/>
          <p:nvPr/>
        </p:nvSpPr>
        <p:spPr>
          <a:xfrm>
            <a:off x="4394359" y="4721350"/>
            <a:ext cx="2176105" cy="400110"/>
          </a:xfrm>
          <a:prstGeom prst="rect">
            <a:avLst/>
          </a:prstGeom>
          <a:noFill/>
        </p:spPr>
        <p:txBody>
          <a:bodyPr wrap="square" rtlCol="0">
            <a:spAutoFit/>
          </a:bodyPr>
          <a:lstStyle/>
          <a:p>
            <a:r>
              <a:rPr lang="en-US" sz="2000">
                <a:solidFill>
                  <a:srgbClr val="002060"/>
                </a:solidFill>
              </a:rPr>
              <a:t>these people</a:t>
            </a:r>
            <a:endParaRPr lang="en-US" sz="2000" dirty="0">
              <a:solidFill>
                <a:srgbClr val="002060"/>
              </a:solidFill>
            </a:endParaRPr>
          </a:p>
        </p:txBody>
      </p:sp>
      <p:sp>
        <p:nvSpPr>
          <p:cNvPr id="27" name="TextBox 26"/>
          <p:cNvSpPr txBox="1"/>
          <p:nvPr/>
        </p:nvSpPr>
        <p:spPr>
          <a:xfrm>
            <a:off x="4397244" y="4158476"/>
            <a:ext cx="5588000" cy="400110"/>
          </a:xfrm>
          <a:prstGeom prst="rect">
            <a:avLst/>
          </a:prstGeom>
          <a:noFill/>
        </p:spPr>
        <p:txBody>
          <a:bodyPr wrap="square" rtlCol="0">
            <a:spAutoFit/>
          </a:bodyPr>
          <a:lstStyle/>
          <a:p>
            <a:r>
              <a:rPr lang="en-US" sz="2000">
                <a:solidFill>
                  <a:srgbClr val="002060"/>
                </a:solidFill>
              </a:rPr>
              <a:t>you are touching</a:t>
            </a:r>
            <a:endParaRPr lang="en-US" sz="2000" dirty="0">
              <a:solidFill>
                <a:srgbClr val="002060"/>
              </a:solidFill>
            </a:endParaRPr>
          </a:p>
        </p:txBody>
      </p:sp>
      <p:sp>
        <p:nvSpPr>
          <p:cNvPr id="28" name="TextBox 27"/>
          <p:cNvSpPr txBox="1"/>
          <p:nvPr/>
        </p:nvSpPr>
        <p:spPr>
          <a:xfrm>
            <a:off x="4397244" y="5833301"/>
            <a:ext cx="5757333" cy="400110"/>
          </a:xfrm>
          <a:prstGeom prst="rect">
            <a:avLst/>
          </a:prstGeom>
          <a:noFill/>
        </p:spPr>
        <p:txBody>
          <a:bodyPr wrap="square" rtlCol="0">
            <a:spAutoFit/>
          </a:bodyPr>
          <a:lstStyle/>
          <a:p>
            <a:r>
              <a:rPr lang="en-US" sz="2000">
                <a:solidFill>
                  <a:srgbClr val="002060"/>
                </a:solidFill>
              </a:rPr>
              <a:t>you are showing</a:t>
            </a:r>
            <a:endParaRPr lang="en-US" sz="2000" dirty="0">
              <a:solidFill>
                <a:srgbClr val="002060"/>
              </a:solidFill>
            </a:endParaRPr>
          </a:p>
        </p:txBody>
      </p:sp>
      <p:pic>
        <p:nvPicPr>
          <p:cNvPr id="7170" name="Picture 2" descr="shouting at others - Clip Art Library">
            <a:extLst>
              <a:ext uri="{FF2B5EF4-FFF2-40B4-BE49-F238E27FC236}">
                <a16:creationId xmlns:a16="http://schemas.microsoft.com/office/drawing/2014/main" id="{F90131ED-DE5D-1A49-86B5-E0407E5B6F05}"/>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9745801" y="1641629"/>
            <a:ext cx="2004050" cy="143788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ree Jump Over Cliparts, Download Free Clip Art, Free Clip Art on ...">
            <a:extLst>
              <a:ext uri="{FF2B5EF4-FFF2-40B4-BE49-F238E27FC236}">
                <a16:creationId xmlns:a16="http://schemas.microsoft.com/office/drawing/2014/main" id="{A91DF16D-B4EB-FE49-B704-3F96985A06E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78909" y="3253982"/>
            <a:ext cx="2137835" cy="2093982"/>
          </a:xfrm>
          <a:prstGeom prst="rect">
            <a:avLst/>
          </a:prstGeom>
          <a:noFill/>
          <a:extLst>
            <a:ext uri="{909E8E84-426E-40DD-AFC4-6F175D3DCCD1}">
              <a14:hiddenFill xmlns:a14="http://schemas.microsoft.com/office/drawing/2010/main">
                <a:solidFill>
                  <a:srgbClr val="FFFFFF"/>
                </a:solidFill>
              </a14:hiddenFill>
            </a:ext>
          </a:extLst>
        </p:spPr>
      </p:pic>
      <p:sp>
        <p:nvSpPr>
          <p:cNvPr id="31" name="Action Button: Custom 16">
            <a:hlinkClick r:id="" action="ppaction://noaction" highlightClick="1">
              <a:snd r:embed="rId14" name="Esta%CC%81s grabando un vi%CC%81deo de la clase.wav"/>
            </a:hlinkClick>
            <a:extLst>
              <a:ext uri="{FF2B5EF4-FFF2-40B4-BE49-F238E27FC236}">
                <a16:creationId xmlns:a16="http://schemas.microsoft.com/office/drawing/2014/main" id="{30030AF8-564D-734B-84B9-DB4C7A3A6A53}"/>
              </a:ext>
            </a:extLst>
          </p:cNvPr>
          <p:cNvSpPr/>
          <p:nvPr/>
        </p:nvSpPr>
        <p:spPr>
          <a:xfrm>
            <a:off x="150815" y="2488801"/>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32" name="Action Button: Custom 16">
            <a:hlinkClick r:id="" action="ppaction://noaction" highlightClick="1">
              <a:snd r:embed="rId15" name="Esta%CC%81s esperando para hacer ejercicios ma%CC%81s fa%CC%81ciles.wav"/>
            </a:hlinkClick>
            <a:extLst>
              <a:ext uri="{FF2B5EF4-FFF2-40B4-BE49-F238E27FC236}">
                <a16:creationId xmlns:a16="http://schemas.microsoft.com/office/drawing/2014/main" id="{30030AF8-564D-734B-84B9-DB4C7A3A6A53}"/>
              </a:ext>
            </a:extLst>
          </p:cNvPr>
          <p:cNvSpPr/>
          <p:nvPr/>
        </p:nvSpPr>
        <p:spPr>
          <a:xfrm>
            <a:off x="150815" y="3064535"/>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2</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3" name="Action Button: Custom 16">
            <a:hlinkClick r:id="" action="ppaction://noaction" highlightClick="1">
              <a:snd r:embed="rId16" name="Estas actividades son difi%CC%81ciles.wav"/>
            </a:hlinkClick>
            <a:extLst>
              <a:ext uri="{FF2B5EF4-FFF2-40B4-BE49-F238E27FC236}">
                <a16:creationId xmlns:a16="http://schemas.microsoft.com/office/drawing/2014/main" id="{30030AF8-564D-734B-84B9-DB4C7A3A6A53}"/>
              </a:ext>
            </a:extLst>
          </p:cNvPr>
          <p:cNvSpPr/>
          <p:nvPr/>
        </p:nvSpPr>
        <p:spPr>
          <a:xfrm>
            <a:off x="145202" y="3623334"/>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3</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Action Button: Custom 16">
            <a:hlinkClick r:id="" action="ppaction://noaction" highlightClick="1">
              <a:snd r:embed="rId17" name="Esta%CC%81s tocando la pared con la mano.wav"/>
            </a:hlinkClick>
            <a:extLst>
              <a:ext uri="{FF2B5EF4-FFF2-40B4-BE49-F238E27FC236}">
                <a16:creationId xmlns:a16="http://schemas.microsoft.com/office/drawing/2014/main" id="{30030AF8-564D-734B-84B9-DB4C7A3A6A53}"/>
              </a:ext>
            </a:extLst>
          </p:cNvPr>
          <p:cNvSpPr/>
          <p:nvPr/>
        </p:nvSpPr>
        <p:spPr>
          <a:xfrm>
            <a:off x="150815" y="4165201"/>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002060"/>
                </a:solidFill>
                <a:latin typeface="Century Gothic" panose="020B0502020202020204" pitchFamily="34" charset="0"/>
              </a:rPr>
              <a:t>4</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5" name="Action Button: Custom 16">
            <a:hlinkClick r:id="" action="ppaction://noaction" highlightClick="1">
              <a:snd r:embed="rId18" name="Estas personas gritan a alguien.wav"/>
            </a:hlinkClick>
            <a:extLst>
              <a:ext uri="{FF2B5EF4-FFF2-40B4-BE49-F238E27FC236}">
                <a16:creationId xmlns:a16="http://schemas.microsoft.com/office/drawing/2014/main" id="{30030AF8-564D-734B-84B9-DB4C7A3A6A53}"/>
              </a:ext>
            </a:extLst>
          </p:cNvPr>
          <p:cNvSpPr/>
          <p:nvPr/>
        </p:nvSpPr>
        <p:spPr>
          <a:xfrm>
            <a:off x="150814" y="4757868"/>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5</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Action Button: Custom 16">
            <a:hlinkClick r:id="" action="ppaction://noaction" highlightClick="1">
              <a:snd r:embed="rId19" name="Estas instructoras quieren una bebida fri%CC%81a.wav"/>
            </a:hlinkClick>
            <a:extLst>
              <a:ext uri="{FF2B5EF4-FFF2-40B4-BE49-F238E27FC236}">
                <a16:creationId xmlns:a16="http://schemas.microsoft.com/office/drawing/2014/main" id="{30030AF8-564D-734B-84B9-DB4C7A3A6A53}"/>
              </a:ext>
            </a:extLst>
          </p:cNvPr>
          <p:cNvSpPr/>
          <p:nvPr/>
        </p:nvSpPr>
        <p:spPr>
          <a:xfrm>
            <a:off x="145202" y="5316668"/>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6</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Action Button: Custom 16">
            <a:hlinkClick r:id="" action="ppaction://noaction" highlightClick="1">
              <a:snd r:embed="rId20" name="Esta%CC%81s mostrando co%CC%81mo saltar bien.wav"/>
            </a:hlinkClick>
            <a:extLst>
              <a:ext uri="{FF2B5EF4-FFF2-40B4-BE49-F238E27FC236}">
                <a16:creationId xmlns:a16="http://schemas.microsoft.com/office/drawing/2014/main" id="{30030AF8-564D-734B-84B9-DB4C7A3A6A53}"/>
              </a:ext>
            </a:extLst>
          </p:cNvPr>
          <p:cNvSpPr/>
          <p:nvPr/>
        </p:nvSpPr>
        <p:spPr>
          <a:xfrm>
            <a:off x="150815" y="5858535"/>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7</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Rectangle 28"/>
          <p:cNvSpPr/>
          <p:nvPr/>
        </p:nvSpPr>
        <p:spPr>
          <a:xfrm>
            <a:off x="9879184" y="5831902"/>
            <a:ext cx="2048959" cy="400110"/>
          </a:xfrm>
          <a:prstGeom prst="rect">
            <a:avLst/>
          </a:prstGeom>
        </p:spPr>
        <p:txBody>
          <a:bodyPr wrap="none">
            <a:spAutoFit/>
          </a:bodyPr>
          <a:lstStyle/>
          <a:p>
            <a:r>
              <a:rPr lang="en-US" sz="2000">
                <a:solidFill>
                  <a:srgbClr val="002060"/>
                </a:solidFill>
              </a:rPr>
              <a:t>*el inicio - start </a:t>
            </a:r>
            <a:endParaRPr lang="en-GB" sz="2000"/>
          </a:p>
        </p:txBody>
      </p:sp>
    </p:spTree>
    <p:extLst>
      <p:ext uri="{BB962C8B-B14F-4D97-AF65-F5344CB8AC3E}">
        <p14:creationId xmlns:p14="http://schemas.microsoft.com/office/powerpoint/2010/main" val="325197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4" grpId="0"/>
      <p:bldP spid="25" grpId="0"/>
      <p:bldP spid="26" grpId="0"/>
      <p:bldP spid="27" grpId="0"/>
      <p:bldP spid="28" grpId="0"/>
      <p:bldP spid="31" grpId="0" animBg="1"/>
      <p:bldP spid="32" grpId="0" animBg="1"/>
      <p:bldP spid="33" grpId="0" animBg="1"/>
      <p:bldP spid="34" grpId="0" animBg="1"/>
      <p:bldP spid="35" grpId="0" animBg="1"/>
      <p:bldP spid="36"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7C16FC-56B1-3347-B333-39235517CD99}"/>
              </a:ext>
            </a:extLst>
          </p:cNvPr>
          <p:cNvSpPr>
            <a:spLocks noGrp="1"/>
          </p:cNvSpPr>
          <p:nvPr>
            <p:ph type="title"/>
          </p:nvPr>
        </p:nvSpPr>
        <p:spPr>
          <a:xfrm>
            <a:off x="367989" y="195862"/>
            <a:ext cx="8564137" cy="1325563"/>
          </a:xfrm>
        </p:spPr>
        <p:txBody>
          <a:bodyPr>
            <a:normAutofit fontScale="90000"/>
          </a:bodyPr>
          <a:lstStyle/>
          <a:p>
            <a:r>
              <a:rPr lang="es-GB" sz="4800" b="1" dirty="0">
                <a:solidFill>
                  <a:srgbClr val="002060"/>
                </a:solidFill>
              </a:rPr>
              <a:t>¿Cómo es la frase en español?</a:t>
            </a:r>
          </a:p>
        </p:txBody>
      </p:sp>
      <p:sp>
        <p:nvSpPr>
          <p:cNvPr id="4" name="Rounded Rectangle 11">
            <a:extLst>
              <a:ext uri="{FF2B5EF4-FFF2-40B4-BE49-F238E27FC236}">
                <a16:creationId xmlns:a16="http://schemas.microsoft.com/office/drawing/2014/main" id="{61DC85ED-8458-904F-80E6-FF4D89A7F405}"/>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ángulo 5">
            <a:extLst>
              <a:ext uri="{FF2B5EF4-FFF2-40B4-BE49-F238E27FC236}">
                <a16:creationId xmlns:a16="http://schemas.microsoft.com/office/drawing/2014/main" id="{1A67B5D7-241F-AD42-BB46-9C35BD15D9E2}"/>
              </a:ext>
            </a:extLst>
          </p:cNvPr>
          <p:cNvSpPr/>
          <p:nvPr/>
        </p:nvSpPr>
        <p:spPr>
          <a:xfrm>
            <a:off x="814039" y="4673792"/>
            <a:ext cx="10515600" cy="132556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6000">
                <a:solidFill>
                  <a:srgbClr val="002060"/>
                </a:solidFill>
              </a:rPr>
              <a:t>This </a:t>
            </a:r>
            <a:r>
              <a:rPr lang="en-GB" sz="6000">
                <a:solidFill>
                  <a:srgbClr val="002060"/>
                </a:solidFill>
              </a:rPr>
              <a:t>class</a:t>
            </a:r>
            <a:r>
              <a:rPr lang="es-GB" sz="6000">
                <a:solidFill>
                  <a:srgbClr val="002060"/>
                </a:solidFill>
              </a:rPr>
              <a:t> </a:t>
            </a:r>
            <a:r>
              <a:rPr lang="es-GB" sz="6000" dirty="0">
                <a:solidFill>
                  <a:srgbClr val="002060"/>
                </a:solidFill>
              </a:rPr>
              <a:t>is </a:t>
            </a:r>
            <a:r>
              <a:rPr lang="es-GB" sz="6000">
                <a:solidFill>
                  <a:srgbClr val="002060"/>
                </a:solidFill>
              </a:rPr>
              <a:t>very long</a:t>
            </a:r>
            <a:r>
              <a:rPr lang="en-GB" sz="6000">
                <a:solidFill>
                  <a:srgbClr val="002060"/>
                </a:solidFill>
              </a:rPr>
              <a:t>.</a:t>
            </a:r>
            <a:endParaRPr lang="es-GB" sz="6000" dirty="0">
              <a:solidFill>
                <a:srgbClr val="002060"/>
              </a:solidFill>
            </a:endParaRPr>
          </a:p>
        </p:txBody>
      </p:sp>
      <p:sp>
        <p:nvSpPr>
          <p:cNvPr id="7" name="CuadroTexto 6">
            <a:extLst>
              <a:ext uri="{FF2B5EF4-FFF2-40B4-BE49-F238E27FC236}">
                <a16:creationId xmlns:a16="http://schemas.microsoft.com/office/drawing/2014/main" id="{39C707E2-6E32-1B4D-AC23-768182759FC8}"/>
              </a:ext>
            </a:extLst>
          </p:cNvPr>
          <p:cNvSpPr txBox="1"/>
          <p:nvPr/>
        </p:nvSpPr>
        <p:spPr>
          <a:xfrm>
            <a:off x="1545308" y="1945962"/>
            <a:ext cx="1431802" cy="861774"/>
          </a:xfrm>
          <a:prstGeom prst="rect">
            <a:avLst/>
          </a:prstGeom>
          <a:noFill/>
        </p:spPr>
        <p:txBody>
          <a:bodyPr wrap="none" rtlCol="0">
            <a:spAutoFit/>
          </a:bodyPr>
          <a:lstStyle/>
          <a:p>
            <a:r>
              <a:rPr lang="es-GB" sz="5000" dirty="0">
                <a:solidFill>
                  <a:srgbClr val="002060"/>
                </a:solidFill>
              </a:rPr>
              <a:t>Esta</a:t>
            </a:r>
          </a:p>
        </p:txBody>
      </p:sp>
      <p:sp>
        <p:nvSpPr>
          <p:cNvPr id="8" name="CuadroTexto 7">
            <a:extLst>
              <a:ext uri="{FF2B5EF4-FFF2-40B4-BE49-F238E27FC236}">
                <a16:creationId xmlns:a16="http://schemas.microsoft.com/office/drawing/2014/main" id="{9DE11C26-7797-114C-8DF7-43C30C0D8A63}"/>
              </a:ext>
            </a:extLst>
          </p:cNvPr>
          <p:cNvSpPr txBox="1"/>
          <p:nvPr/>
        </p:nvSpPr>
        <p:spPr>
          <a:xfrm>
            <a:off x="1545308" y="3406340"/>
            <a:ext cx="1431802" cy="861774"/>
          </a:xfrm>
          <a:prstGeom prst="rect">
            <a:avLst/>
          </a:prstGeom>
          <a:noFill/>
        </p:spPr>
        <p:txBody>
          <a:bodyPr wrap="none" rtlCol="0">
            <a:spAutoFit/>
          </a:bodyPr>
          <a:lstStyle/>
          <a:p>
            <a:r>
              <a:rPr lang="es-GB" sz="5000" dirty="0">
                <a:solidFill>
                  <a:srgbClr val="002060"/>
                </a:solidFill>
              </a:rPr>
              <a:t>Está</a:t>
            </a:r>
          </a:p>
        </p:txBody>
      </p:sp>
      <p:pic>
        <p:nvPicPr>
          <p:cNvPr id="9" name="Picture 14" descr="green checkmark">
            <a:extLst>
              <a:ext uri="{FF2B5EF4-FFF2-40B4-BE49-F238E27FC236}">
                <a16:creationId xmlns:a16="http://schemas.microsoft.com/office/drawing/2014/main" id="{379212D9-D2CF-894F-B70C-440E0F795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039" y="1964820"/>
            <a:ext cx="731269" cy="885613"/>
          </a:xfrm>
          <a:prstGeom prst="rect">
            <a:avLst/>
          </a:prstGeom>
        </p:spPr>
      </p:pic>
      <p:sp>
        <p:nvSpPr>
          <p:cNvPr id="10" name="CuadroTexto 9">
            <a:extLst>
              <a:ext uri="{FF2B5EF4-FFF2-40B4-BE49-F238E27FC236}">
                <a16:creationId xmlns:a16="http://schemas.microsoft.com/office/drawing/2014/main" id="{20019858-2471-7145-AC79-01EA099CD16F}"/>
              </a:ext>
            </a:extLst>
          </p:cNvPr>
          <p:cNvSpPr txBox="1"/>
          <p:nvPr/>
        </p:nvSpPr>
        <p:spPr>
          <a:xfrm>
            <a:off x="3122076" y="1915184"/>
            <a:ext cx="6301725" cy="923330"/>
          </a:xfrm>
          <a:prstGeom prst="rect">
            <a:avLst/>
          </a:prstGeom>
          <a:noFill/>
        </p:spPr>
        <p:txBody>
          <a:bodyPr wrap="none" rtlCol="0">
            <a:spAutoFit/>
          </a:bodyPr>
          <a:lstStyle/>
          <a:p>
            <a:r>
              <a:rPr lang="es-GB" sz="5400">
                <a:solidFill>
                  <a:srgbClr val="002060"/>
                </a:solidFill>
              </a:rPr>
              <a:t>_____ </a:t>
            </a:r>
            <a:r>
              <a:rPr lang="es-GB" sz="5400" dirty="0">
                <a:solidFill>
                  <a:srgbClr val="002060"/>
                </a:solidFill>
              </a:rPr>
              <a:t>__ ____ _____</a:t>
            </a:r>
          </a:p>
        </p:txBody>
      </p:sp>
      <p:sp>
        <p:nvSpPr>
          <p:cNvPr id="11" name="CuadroTexto 10">
            <a:extLst>
              <a:ext uri="{FF2B5EF4-FFF2-40B4-BE49-F238E27FC236}">
                <a16:creationId xmlns:a16="http://schemas.microsoft.com/office/drawing/2014/main" id="{AE882E64-BB1A-9A40-90AB-11841161F56F}"/>
              </a:ext>
            </a:extLst>
          </p:cNvPr>
          <p:cNvSpPr txBox="1"/>
          <p:nvPr/>
        </p:nvSpPr>
        <p:spPr>
          <a:xfrm>
            <a:off x="2977110" y="1915184"/>
            <a:ext cx="6652783" cy="923330"/>
          </a:xfrm>
          <a:prstGeom prst="rect">
            <a:avLst/>
          </a:prstGeom>
          <a:noFill/>
        </p:spPr>
        <p:txBody>
          <a:bodyPr wrap="none" rtlCol="0">
            <a:spAutoFit/>
          </a:bodyPr>
          <a:lstStyle/>
          <a:p>
            <a:r>
              <a:rPr lang="en-GB" sz="5400">
                <a:solidFill>
                  <a:srgbClr val="002060"/>
                </a:solidFill>
              </a:rPr>
              <a:t>clase</a:t>
            </a:r>
            <a:r>
              <a:rPr lang="es-GB" sz="5400">
                <a:solidFill>
                  <a:srgbClr val="002060"/>
                </a:solidFill>
              </a:rPr>
              <a:t> </a:t>
            </a:r>
            <a:r>
              <a:rPr lang="es-GB" sz="5400" dirty="0">
                <a:solidFill>
                  <a:srgbClr val="002060"/>
                </a:solidFill>
              </a:rPr>
              <a:t>es muy larga.</a:t>
            </a:r>
          </a:p>
        </p:txBody>
      </p:sp>
      <p:sp>
        <p:nvSpPr>
          <p:cNvPr id="12" name="CuadroTexto 11">
            <a:extLst>
              <a:ext uri="{FF2B5EF4-FFF2-40B4-BE49-F238E27FC236}">
                <a16:creationId xmlns:a16="http://schemas.microsoft.com/office/drawing/2014/main" id="{4FA4902E-F857-7A40-A576-6D72FFDF9146}"/>
              </a:ext>
            </a:extLst>
          </p:cNvPr>
          <p:cNvSpPr txBox="1"/>
          <p:nvPr/>
        </p:nvSpPr>
        <p:spPr>
          <a:xfrm>
            <a:off x="10252684" y="793801"/>
            <a:ext cx="1675459" cy="1077218"/>
          </a:xfrm>
          <a:prstGeom prst="rect">
            <a:avLst/>
          </a:prstGeom>
          <a:noFill/>
          <a:ln>
            <a:solidFill>
              <a:srgbClr val="002060"/>
            </a:solidFill>
          </a:ln>
        </p:spPr>
        <p:txBody>
          <a:bodyPr wrap="none" rtlCol="0">
            <a:spAutoFit/>
          </a:bodyPr>
          <a:lstStyle/>
          <a:p>
            <a:r>
              <a:rPr lang="en-GB" sz="3200">
                <a:solidFill>
                  <a:srgbClr val="002060"/>
                </a:solidFill>
              </a:rPr>
              <a:t>clase</a:t>
            </a:r>
            <a:endParaRPr lang="es-GB" sz="3200" dirty="0">
              <a:solidFill>
                <a:srgbClr val="002060"/>
              </a:solidFill>
            </a:endParaRPr>
          </a:p>
          <a:p>
            <a:r>
              <a:rPr lang="es-GB" sz="3200" dirty="0">
                <a:solidFill>
                  <a:srgbClr val="002060"/>
                </a:solidFill>
              </a:rPr>
              <a:t>largo/a</a:t>
            </a:r>
          </a:p>
        </p:txBody>
      </p:sp>
    </p:spTree>
    <p:extLst>
      <p:ext uri="{BB962C8B-B14F-4D97-AF65-F5344CB8AC3E}">
        <p14:creationId xmlns:p14="http://schemas.microsoft.com/office/powerpoint/2010/main" val="418345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6" y="59642"/>
            <a:ext cx="3996839" cy="510265"/>
          </a:xfrm>
        </p:spPr>
        <p:txBody>
          <a:bodyPr>
            <a:noAutofit/>
          </a:bodyPr>
          <a:lstStyle/>
          <a:p>
            <a:r>
              <a:rPr lang="en-GB" sz="2800" b="1" dirty="0" err="1">
                <a:solidFill>
                  <a:srgbClr val="002060"/>
                </a:solidFill>
              </a:rPr>
              <a:t>Respuestas</a:t>
            </a:r>
            <a:endParaRPr lang="en-GB" sz="2800" b="1"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231E5CA-C399-47E4-8FFF-12A976CFCA9C}"/>
              </a:ext>
            </a:extLst>
          </p:cNvPr>
          <p:cNvSpPr txBox="1"/>
          <p:nvPr/>
        </p:nvSpPr>
        <p:spPr>
          <a:xfrm>
            <a:off x="3734332" y="3390518"/>
            <a:ext cx="172550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want, to love]</a:t>
            </a:r>
          </a:p>
        </p:txBody>
      </p:sp>
      <p:sp>
        <p:nvSpPr>
          <p:cNvPr id="7" name="Rounded Rectangle 44">
            <a:extLst>
              <a:ext uri="{FF2B5EF4-FFF2-40B4-BE49-F238E27FC236}">
                <a16:creationId xmlns:a16="http://schemas.microsoft.com/office/drawing/2014/main" id="{543E770E-B7F3-410E-810B-BDA266C29255}"/>
              </a:ext>
            </a:extLst>
          </p:cNvPr>
          <p:cNvSpPr/>
          <p:nvPr/>
        </p:nvSpPr>
        <p:spPr>
          <a:xfrm>
            <a:off x="3734332" y="27215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9" name="Rounded Rectangle 35">
            <a:extLst>
              <a:ext uri="{FF2B5EF4-FFF2-40B4-BE49-F238E27FC236}">
                <a16:creationId xmlns:a16="http://schemas.microsoft.com/office/drawing/2014/main" id="{814C1E46-7741-40A7-8232-9C34FEC44E52}"/>
              </a:ext>
            </a:extLst>
          </p:cNvPr>
          <p:cNvSpPr/>
          <p:nvPr/>
        </p:nvSpPr>
        <p:spPr>
          <a:xfrm>
            <a:off x="1477075" y="2713450"/>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0" name="Rounded Rectangle 1">
            <a:extLst>
              <a:ext uri="{FF2B5EF4-FFF2-40B4-BE49-F238E27FC236}">
                <a16:creationId xmlns:a16="http://schemas.microsoft.com/office/drawing/2014/main" id="{849B6EEA-EFE5-4CA5-A098-60664365E47F}"/>
              </a:ext>
            </a:extLst>
          </p:cNvPr>
          <p:cNvSpPr/>
          <p:nvPr/>
        </p:nvSpPr>
        <p:spPr>
          <a:xfrm>
            <a:off x="1467383" y="798670"/>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1" name="Rounded Rectangle 34">
            <a:extLst>
              <a:ext uri="{FF2B5EF4-FFF2-40B4-BE49-F238E27FC236}">
                <a16:creationId xmlns:a16="http://schemas.microsoft.com/office/drawing/2014/main" id="{57E0BEC4-BC84-4CBC-A5BF-181B6ADD97DA}"/>
              </a:ext>
            </a:extLst>
          </p:cNvPr>
          <p:cNvSpPr/>
          <p:nvPr/>
        </p:nvSpPr>
        <p:spPr>
          <a:xfrm>
            <a:off x="3692130" y="8068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2" name="Rounded Rectangle 43">
            <a:extLst>
              <a:ext uri="{FF2B5EF4-FFF2-40B4-BE49-F238E27FC236}">
                <a16:creationId xmlns:a16="http://schemas.microsoft.com/office/drawing/2014/main" id="{CC0AFDBE-7E16-4911-9E54-F11CDB022724}"/>
              </a:ext>
            </a:extLst>
          </p:cNvPr>
          <p:cNvSpPr/>
          <p:nvPr/>
        </p:nvSpPr>
        <p:spPr>
          <a:xfrm>
            <a:off x="1467382" y="453529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3" name="Rounded Rectangle 55">
            <a:extLst>
              <a:ext uri="{FF2B5EF4-FFF2-40B4-BE49-F238E27FC236}">
                <a16:creationId xmlns:a16="http://schemas.microsoft.com/office/drawing/2014/main" id="{19807DA4-DC65-4966-8605-A3DB0D1E48E0}"/>
              </a:ext>
            </a:extLst>
          </p:cNvPr>
          <p:cNvSpPr/>
          <p:nvPr/>
        </p:nvSpPr>
        <p:spPr>
          <a:xfrm>
            <a:off x="5916873" y="798668"/>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4" name="Rounded Rectangle 56">
            <a:extLst>
              <a:ext uri="{FF2B5EF4-FFF2-40B4-BE49-F238E27FC236}">
                <a16:creationId xmlns:a16="http://schemas.microsoft.com/office/drawing/2014/main" id="{AC01F5A3-580F-498F-9AF6-EBE9544E69DC}"/>
              </a:ext>
            </a:extLst>
          </p:cNvPr>
          <p:cNvSpPr/>
          <p:nvPr/>
        </p:nvSpPr>
        <p:spPr>
          <a:xfrm>
            <a:off x="8141616" y="8068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5" name="Rounded Rectangle 57">
            <a:extLst>
              <a:ext uri="{FF2B5EF4-FFF2-40B4-BE49-F238E27FC236}">
                <a16:creationId xmlns:a16="http://schemas.microsoft.com/office/drawing/2014/main" id="{D81A7E2E-6A5D-4C5A-A6B1-4388DCD01112}"/>
              </a:ext>
            </a:extLst>
          </p:cNvPr>
          <p:cNvSpPr/>
          <p:nvPr/>
        </p:nvSpPr>
        <p:spPr>
          <a:xfrm>
            <a:off x="6035942" y="267400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6" name="Rounded Rectangle 58">
            <a:extLst>
              <a:ext uri="{FF2B5EF4-FFF2-40B4-BE49-F238E27FC236}">
                <a16:creationId xmlns:a16="http://schemas.microsoft.com/office/drawing/2014/main" id="{813481FF-C6D7-49C5-8100-9A66C0FE27BB}"/>
              </a:ext>
            </a:extLst>
          </p:cNvPr>
          <p:cNvSpPr/>
          <p:nvPr/>
        </p:nvSpPr>
        <p:spPr>
          <a:xfrm>
            <a:off x="8141615" y="267400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7" name="Rounded Rectangle 59">
            <a:extLst>
              <a:ext uri="{FF2B5EF4-FFF2-40B4-BE49-F238E27FC236}">
                <a16:creationId xmlns:a16="http://schemas.microsoft.com/office/drawing/2014/main" id="{7CF7B461-6CE1-41F9-937A-2FAB769515DC}"/>
              </a:ext>
            </a:extLst>
          </p:cNvPr>
          <p:cNvSpPr/>
          <p:nvPr/>
        </p:nvSpPr>
        <p:spPr>
          <a:xfrm>
            <a:off x="3734332" y="453529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8" name="Rounded Rectangle 60">
            <a:extLst>
              <a:ext uri="{FF2B5EF4-FFF2-40B4-BE49-F238E27FC236}">
                <a16:creationId xmlns:a16="http://schemas.microsoft.com/office/drawing/2014/main" id="{0C5638FF-33B1-4815-878C-34557955FECE}"/>
              </a:ext>
            </a:extLst>
          </p:cNvPr>
          <p:cNvSpPr/>
          <p:nvPr/>
        </p:nvSpPr>
        <p:spPr>
          <a:xfrm>
            <a:off x="6029900" y="453529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9" name="Rounded Rectangle 61">
            <a:extLst>
              <a:ext uri="{FF2B5EF4-FFF2-40B4-BE49-F238E27FC236}">
                <a16:creationId xmlns:a16="http://schemas.microsoft.com/office/drawing/2014/main" id="{A417AE32-45E3-49E8-9AF7-218688007720}"/>
              </a:ext>
            </a:extLst>
          </p:cNvPr>
          <p:cNvSpPr/>
          <p:nvPr/>
        </p:nvSpPr>
        <p:spPr>
          <a:xfrm>
            <a:off x="8176881" y="453529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10AD13A8-68EC-4917-9269-65D1CADDAE34}"/>
              </a:ext>
            </a:extLst>
          </p:cNvPr>
          <p:cNvSpPr txBox="1"/>
          <p:nvPr/>
        </p:nvSpPr>
        <p:spPr>
          <a:xfrm>
            <a:off x="1448711" y="3430975"/>
            <a:ext cx="18288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shout, shouting]</a:t>
            </a:r>
          </a:p>
        </p:txBody>
      </p:sp>
      <p:sp>
        <p:nvSpPr>
          <p:cNvPr id="21" name="TextBox 20">
            <a:extLst>
              <a:ext uri="{FF2B5EF4-FFF2-40B4-BE49-F238E27FC236}">
                <a16:creationId xmlns:a16="http://schemas.microsoft.com/office/drawing/2014/main" id="{C471A667-A066-4C9B-8290-3FF80A3FFFF4}"/>
              </a:ext>
            </a:extLst>
          </p:cNvPr>
          <p:cNvSpPr txBox="1"/>
          <p:nvPr/>
        </p:nvSpPr>
        <p:spPr>
          <a:xfrm>
            <a:off x="8179461" y="5253388"/>
            <a:ext cx="16252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rPr>
              <a:t>[</a:t>
            </a:r>
            <a:r>
              <a:rPr lang="en-GB" sz="2400" dirty="0">
                <a:solidFill>
                  <a:srgbClr val="002060"/>
                </a:solidFill>
                <a:latin typeface="Century Gothic" panose="020F0302020204030204"/>
              </a:rPr>
              <a:t>to seem, seeming</a:t>
            </a:r>
            <a:r>
              <a:rPr kumimoji="0" lang="en-GB" sz="2400" b="0" i="0" u="none" strike="noStrike" kern="1200" cap="none" spc="0" normalizeH="0" baseline="0" noProof="0" dirty="0">
                <a:ln>
                  <a:noFill/>
                </a:ln>
                <a:solidFill>
                  <a:srgbClr val="002060"/>
                </a:solidFill>
                <a:effectLst/>
                <a:uLnTx/>
                <a:uFillTx/>
                <a:latin typeface="Century Gothic" panose="020F0302020204030204"/>
              </a:rPr>
              <a:t>]</a:t>
            </a:r>
          </a:p>
        </p:txBody>
      </p:sp>
      <p:sp>
        <p:nvSpPr>
          <p:cNvPr id="22" name="TextBox 21">
            <a:extLst>
              <a:ext uri="{FF2B5EF4-FFF2-40B4-BE49-F238E27FC236}">
                <a16:creationId xmlns:a16="http://schemas.microsoft.com/office/drawing/2014/main" id="{2F3FA4EA-B05F-433F-8DB1-BC7F29A9C006}"/>
              </a:ext>
            </a:extLst>
          </p:cNvPr>
          <p:cNvSpPr txBox="1"/>
          <p:nvPr/>
        </p:nvSpPr>
        <p:spPr>
          <a:xfrm>
            <a:off x="3615678" y="5298571"/>
            <a:ext cx="20058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[Mum (informal)]</a:t>
            </a:r>
          </a:p>
        </p:txBody>
      </p:sp>
      <p:sp>
        <p:nvSpPr>
          <p:cNvPr id="23" name="TextBox 22">
            <a:extLst>
              <a:ext uri="{FF2B5EF4-FFF2-40B4-BE49-F238E27FC236}">
                <a16:creationId xmlns:a16="http://schemas.microsoft.com/office/drawing/2014/main" id="{B4CA97BF-B220-4533-9CAF-63FCDB6CEE69}"/>
              </a:ext>
            </a:extLst>
          </p:cNvPr>
          <p:cNvSpPr txBox="1"/>
          <p:nvPr/>
        </p:nvSpPr>
        <p:spPr>
          <a:xfrm>
            <a:off x="1344652" y="5266110"/>
            <a:ext cx="20090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[Dad (informal)]</a:t>
            </a:r>
          </a:p>
        </p:txBody>
      </p:sp>
      <p:sp>
        <p:nvSpPr>
          <p:cNvPr id="24" name="TextBox 23">
            <a:extLst>
              <a:ext uri="{FF2B5EF4-FFF2-40B4-BE49-F238E27FC236}">
                <a16:creationId xmlns:a16="http://schemas.microsoft.com/office/drawing/2014/main" id="{06064383-9A72-4E32-BA48-4C66B00C13D6}"/>
              </a:ext>
            </a:extLst>
          </p:cNvPr>
          <p:cNvSpPr txBox="1"/>
          <p:nvPr/>
        </p:nvSpPr>
        <p:spPr>
          <a:xfrm>
            <a:off x="8156868" y="1548414"/>
            <a:ext cx="17571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find, finding]</a:t>
            </a:r>
          </a:p>
        </p:txBody>
      </p:sp>
      <p:sp>
        <p:nvSpPr>
          <p:cNvPr id="28" name="TextBox 27">
            <a:extLst>
              <a:ext uri="{FF2B5EF4-FFF2-40B4-BE49-F238E27FC236}">
                <a16:creationId xmlns:a16="http://schemas.microsoft.com/office/drawing/2014/main" id="{B908D301-847B-4C4E-9F42-87033038A32A}"/>
              </a:ext>
            </a:extLst>
          </p:cNvPr>
          <p:cNvSpPr txBox="1"/>
          <p:nvPr/>
        </p:nvSpPr>
        <p:spPr>
          <a:xfrm>
            <a:off x="1446297" y="1623075"/>
            <a:ext cx="17571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rPr>
              <a:t>[</a:t>
            </a:r>
            <a:r>
              <a:rPr lang="en-GB" sz="2400" noProof="0" dirty="0">
                <a:solidFill>
                  <a:srgbClr val="002060"/>
                </a:solidFill>
                <a:latin typeface="Century Gothic" panose="020F0302020204030204"/>
              </a:rPr>
              <a:t>to cry, crying</a:t>
            </a:r>
            <a:r>
              <a:rPr kumimoji="0" lang="en-GB" sz="2400" b="0" i="0" u="none" strike="noStrike" kern="1200" cap="none" spc="0" normalizeH="0" baseline="0" noProof="0" dirty="0">
                <a:ln>
                  <a:noFill/>
                </a:ln>
                <a:solidFill>
                  <a:srgbClr val="002060"/>
                </a:solidFill>
                <a:effectLst/>
                <a:uLnTx/>
                <a:uFillTx/>
                <a:latin typeface="Century Gothic" panose="020F0302020204030204"/>
              </a:rPr>
              <a:t>]</a:t>
            </a:r>
          </a:p>
        </p:txBody>
      </p:sp>
      <p:sp>
        <p:nvSpPr>
          <p:cNvPr id="29" name="TextBox 28">
            <a:extLst>
              <a:ext uri="{FF2B5EF4-FFF2-40B4-BE49-F238E27FC236}">
                <a16:creationId xmlns:a16="http://schemas.microsoft.com/office/drawing/2014/main" id="{E8A073C2-6DBE-469A-BD8A-0B1785DC3A41}"/>
              </a:ext>
            </a:extLst>
          </p:cNvPr>
          <p:cNvSpPr txBox="1"/>
          <p:nvPr/>
        </p:nvSpPr>
        <p:spPr>
          <a:xfrm>
            <a:off x="3612013" y="1491454"/>
            <a:ext cx="19057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lang="en-GB" sz="2400" dirty="0">
                <a:solidFill>
                  <a:srgbClr val="002060"/>
                </a:solidFill>
                <a:latin typeface="Century Gothic" panose="020F0302020204030204"/>
              </a:rPr>
              <a:t>wait, waiting for]</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0" name="TextBox 29">
            <a:extLst>
              <a:ext uri="{FF2B5EF4-FFF2-40B4-BE49-F238E27FC236}">
                <a16:creationId xmlns:a16="http://schemas.microsoft.com/office/drawing/2014/main" id="{CE630D8C-2B1C-4104-8883-6D8F8B0E6BFF}"/>
              </a:ext>
            </a:extLst>
          </p:cNvPr>
          <p:cNvSpPr txBox="1"/>
          <p:nvPr/>
        </p:nvSpPr>
        <p:spPr>
          <a:xfrm>
            <a:off x="5626382" y="1549489"/>
            <a:ext cx="23064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return, returning]</a:t>
            </a:r>
          </a:p>
        </p:txBody>
      </p:sp>
      <p:sp>
        <p:nvSpPr>
          <p:cNvPr id="31" name="TextBox 30">
            <a:extLst>
              <a:ext uri="{FF2B5EF4-FFF2-40B4-BE49-F238E27FC236}">
                <a16:creationId xmlns:a16="http://schemas.microsoft.com/office/drawing/2014/main" id="{7A269B89-3F55-4C0B-AC4F-5872CA90B020}"/>
              </a:ext>
            </a:extLst>
          </p:cNvPr>
          <p:cNvSpPr txBox="1"/>
          <p:nvPr/>
        </p:nvSpPr>
        <p:spPr>
          <a:xfrm>
            <a:off x="5764775" y="3541979"/>
            <a:ext cx="2261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[story]</a:t>
            </a:r>
          </a:p>
        </p:txBody>
      </p:sp>
      <p:sp>
        <p:nvSpPr>
          <p:cNvPr id="32" name="TextBox 31">
            <a:extLst>
              <a:ext uri="{FF2B5EF4-FFF2-40B4-BE49-F238E27FC236}">
                <a16:creationId xmlns:a16="http://schemas.microsoft.com/office/drawing/2014/main" id="{8D5721D4-960F-470A-B489-512C36CE7E59}"/>
              </a:ext>
            </a:extLst>
          </p:cNvPr>
          <p:cNvSpPr txBox="1"/>
          <p:nvPr/>
        </p:nvSpPr>
        <p:spPr>
          <a:xfrm>
            <a:off x="8157448" y="3541979"/>
            <a:ext cx="17255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[month]</a:t>
            </a:r>
          </a:p>
        </p:txBody>
      </p:sp>
      <p:sp>
        <p:nvSpPr>
          <p:cNvPr id="33" name="TextBox 32">
            <a:extLst>
              <a:ext uri="{FF2B5EF4-FFF2-40B4-BE49-F238E27FC236}">
                <a16:creationId xmlns:a16="http://schemas.microsoft.com/office/drawing/2014/main" id="{E2A8D556-D54E-4A42-97D1-FA9BF21757F7}"/>
              </a:ext>
            </a:extLst>
          </p:cNvPr>
          <p:cNvSpPr txBox="1"/>
          <p:nvPr/>
        </p:nvSpPr>
        <p:spPr>
          <a:xfrm>
            <a:off x="6105086" y="5323550"/>
            <a:ext cx="15615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[cold (noun)]</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23934EEE-F7D0-4E4E-914F-E51A4FB2E1F0}"/>
              </a:ext>
            </a:extLst>
          </p:cNvPr>
          <p:cNvSpPr txBox="1"/>
          <p:nvPr/>
        </p:nvSpPr>
        <p:spPr>
          <a:xfrm>
            <a:off x="1434123" y="1110795"/>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002060"/>
                </a:solidFill>
                <a:latin typeface="Century Gothic" panose="020F0302020204030204"/>
              </a:rPr>
              <a:t>llorar</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43" name="TextBox 42">
            <a:extLst>
              <a:ext uri="{FF2B5EF4-FFF2-40B4-BE49-F238E27FC236}">
                <a16:creationId xmlns:a16="http://schemas.microsoft.com/office/drawing/2014/main" id="{488860A2-8AA6-425C-9238-EFF1F1295BA5}"/>
              </a:ext>
            </a:extLst>
          </p:cNvPr>
          <p:cNvSpPr txBox="1"/>
          <p:nvPr/>
        </p:nvSpPr>
        <p:spPr>
          <a:xfrm>
            <a:off x="1435048" y="2939221"/>
            <a:ext cx="17571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F0302020204030204"/>
              </a:rPr>
              <a:t>gritar</a:t>
            </a:r>
            <a:endParaRPr kumimoji="0" lang="en-GB" sz="2800" b="1" i="0" u="none" strike="noStrike" kern="1200" cap="none" spc="0" normalizeH="0" baseline="0" noProof="0" dirty="0">
              <a:ln>
                <a:noFill/>
              </a:ln>
              <a:solidFill>
                <a:srgbClr val="002060"/>
              </a:solidFill>
              <a:effectLst/>
              <a:uLnTx/>
              <a:uFillTx/>
              <a:latin typeface="Century Gothic" panose="020F0302020204030204"/>
            </a:endParaRPr>
          </a:p>
        </p:txBody>
      </p:sp>
      <p:sp>
        <p:nvSpPr>
          <p:cNvPr id="44" name="TextBox 43">
            <a:extLst>
              <a:ext uri="{FF2B5EF4-FFF2-40B4-BE49-F238E27FC236}">
                <a16:creationId xmlns:a16="http://schemas.microsoft.com/office/drawing/2014/main" id="{6254091B-B59B-4DFA-A79D-FD521720ADBA}"/>
              </a:ext>
            </a:extLst>
          </p:cNvPr>
          <p:cNvSpPr txBox="1"/>
          <p:nvPr/>
        </p:nvSpPr>
        <p:spPr>
          <a:xfrm>
            <a:off x="3675498" y="1092403"/>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esperar</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1D4E425E-366F-4E98-B518-C3658F832E5E}"/>
              </a:ext>
            </a:extLst>
          </p:cNvPr>
          <p:cNvSpPr txBox="1"/>
          <p:nvPr/>
        </p:nvSpPr>
        <p:spPr>
          <a:xfrm>
            <a:off x="5885208" y="1110796"/>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volver</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082E6B62-5EC6-457F-B0C3-03DAA800FA60}"/>
              </a:ext>
            </a:extLst>
          </p:cNvPr>
          <p:cNvSpPr txBox="1"/>
          <p:nvPr/>
        </p:nvSpPr>
        <p:spPr>
          <a:xfrm>
            <a:off x="8141503" y="1080553"/>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encontrar</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56151EDB-F203-4F0D-B23B-D1387DE47A91}"/>
              </a:ext>
            </a:extLst>
          </p:cNvPr>
          <p:cNvSpPr txBox="1"/>
          <p:nvPr/>
        </p:nvSpPr>
        <p:spPr>
          <a:xfrm>
            <a:off x="3705871" y="2965811"/>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querer</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48" name="TextBox 47">
            <a:extLst>
              <a:ext uri="{FF2B5EF4-FFF2-40B4-BE49-F238E27FC236}">
                <a16:creationId xmlns:a16="http://schemas.microsoft.com/office/drawing/2014/main" id="{0543B064-4B1A-495B-82E0-6FB8F8DE256E}"/>
              </a:ext>
            </a:extLst>
          </p:cNvPr>
          <p:cNvSpPr txBox="1"/>
          <p:nvPr/>
        </p:nvSpPr>
        <p:spPr>
          <a:xfrm>
            <a:off x="6007290" y="2970171"/>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F0302020204030204"/>
              </a:rPr>
              <a:t>l</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a:t>
            </a:r>
            <a:r>
              <a:rPr kumimoji="0" lang="en-GB" sz="2400" b="1"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noProof="0" dirty="0" err="1">
                <a:ln>
                  <a:noFill/>
                </a:ln>
                <a:solidFill>
                  <a:srgbClr val="002060"/>
                </a:solidFill>
                <a:effectLst/>
                <a:uLnTx/>
                <a:uFillTx/>
                <a:latin typeface="Century Gothic" panose="020F0302020204030204"/>
                <a:ea typeface="+mn-ea"/>
                <a:cs typeface="+mn-cs"/>
              </a:rPr>
              <a:t>historia</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439EC135-6EC8-48BF-8848-98693BA5358D}"/>
              </a:ext>
            </a:extLst>
          </p:cNvPr>
          <p:cNvSpPr txBox="1"/>
          <p:nvPr/>
        </p:nvSpPr>
        <p:spPr>
          <a:xfrm>
            <a:off x="8125782" y="2972655"/>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el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mes</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8EE44429-4565-4BA2-A7C2-62F698F2C6BA}"/>
              </a:ext>
            </a:extLst>
          </p:cNvPr>
          <p:cNvSpPr txBox="1"/>
          <p:nvPr/>
        </p:nvSpPr>
        <p:spPr>
          <a:xfrm>
            <a:off x="1467382" y="4767065"/>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P</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apá</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5EA20E74-433B-4CB5-9365-0CF1BDCED602}"/>
              </a:ext>
            </a:extLst>
          </p:cNvPr>
          <p:cNvSpPr txBox="1"/>
          <p:nvPr/>
        </p:nvSpPr>
        <p:spPr>
          <a:xfrm>
            <a:off x="3692130" y="4767064"/>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Mamá</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52" name="TextBox 51">
            <a:extLst>
              <a:ext uri="{FF2B5EF4-FFF2-40B4-BE49-F238E27FC236}">
                <a16:creationId xmlns:a16="http://schemas.microsoft.com/office/drawing/2014/main" id="{F7674839-A4A1-41FF-9F49-E238481EC1E7}"/>
              </a:ext>
            </a:extLst>
          </p:cNvPr>
          <p:cNvSpPr txBox="1"/>
          <p:nvPr/>
        </p:nvSpPr>
        <p:spPr>
          <a:xfrm>
            <a:off x="5934038" y="4772833"/>
            <a:ext cx="19172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e</a:t>
            </a:r>
            <a:r>
              <a:rPr lang="en-GB" sz="2400" b="1" noProof="0" dirty="0">
                <a:solidFill>
                  <a:srgbClr val="002060"/>
                </a:solidFill>
                <a:latin typeface="Century Gothic" panose="020F0302020204030204"/>
              </a:rPr>
              <a:t>l </a:t>
            </a:r>
            <a:r>
              <a:rPr lang="en-GB" sz="2400" b="1" noProof="0" dirty="0" err="1">
                <a:solidFill>
                  <a:srgbClr val="002060"/>
                </a:solidFill>
                <a:latin typeface="Century Gothic" panose="020F0302020204030204"/>
              </a:rPr>
              <a:t>frío</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53" name="TextBox 52">
            <a:extLst>
              <a:ext uri="{FF2B5EF4-FFF2-40B4-BE49-F238E27FC236}">
                <a16:creationId xmlns:a16="http://schemas.microsoft.com/office/drawing/2014/main" id="{343B7A62-BA26-4903-9989-885777D03F10}"/>
              </a:ext>
            </a:extLst>
          </p:cNvPr>
          <p:cNvSpPr txBox="1"/>
          <p:nvPr/>
        </p:nvSpPr>
        <p:spPr>
          <a:xfrm>
            <a:off x="8141503" y="4753446"/>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parecer</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0" name="Llamada rectangular redondeada 27">
            <a:extLst>
              <a:ext uri="{FF2B5EF4-FFF2-40B4-BE49-F238E27FC236}">
                <a16:creationId xmlns:a16="http://schemas.microsoft.com/office/drawing/2014/main" id="{B7A0633C-7112-E544-ACEB-3EC61394DB95}"/>
              </a:ext>
            </a:extLst>
          </p:cNvPr>
          <p:cNvSpPr/>
          <p:nvPr/>
        </p:nvSpPr>
        <p:spPr>
          <a:xfrm>
            <a:off x="7450334" y="3963483"/>
            <a:ext cx="4288624" cy="733512"/>
          </a:xfrm>
          <a:prstGeom prst="wedgeRoundRectCallout">
            <a:avLst>
              <a:gd name="adj1" fmla="val -43689"/>
              <a:gd name="adj2" fmla="val 75739"/>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Remember, frío can also be an adjective (frío, fría).</a:t>
            </a:r>
            <a:endParaRPr lang="es-GB" sz="2000" b="1" dirty="0">
              <a:solidFill>
                <a:srgbClr val="002060"/>
              </a:solidFill>
            </a:endParaRPr>
          </a:p>
        </p:txBody>
      </p:sp>
    </p:spTree>
    <p:extLst>
      <p:ext uri="{BB962C8B-B14F-4D97-AF65-F5344CB8AC3E}">
        <p14:creationId xmlns:p14="http://schemas.microsoft.com/office/powerpoint/2010/main" val="184743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4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7" grpId="0"/>
      <p:bldP spid="48" grpId="0"/>
      <p:bldP spid="49" grpId="0"/>
      <p:bldP spid="50" grpId="0"/>
      <p:bldP spid="51" grpId="0"/>
      <p:bldP spid="52" grpId="0"/>
      <p:bldP spid="53" grpId="0"/>
      <p:bldP spid="40" grpId="0" animBg="1"/>
      <p:bldP spid="4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7C16FC-56B1-3347-B333-39235517CD99}"/>
              </a:ext>
            </a:extLst>
          </p:cNvPr>
          <p:cNvSpPr>
            <a:spLocks noGrp="1"/>
          </p:cNvSpPr>
          <p:nvPr>
            <p:ph type="title"/>
          </p:nvPr>
        </p:nvSpPr>
        <p:spPr>
          <a:xfrm>
            <a:off x="367989" y="195862"/>
            <a:ext cx="8564137" cy="1325563"/>
          </a:xfrm>
        </p:spPr>
        <p:txBody>
          <a:bodyPr>
            <a:normAutofit fontScale="90000"/>
          </a:bodyPr>
          <a:lstStyle/>
          <a:p>
            <a:r>
              <a:rPr lang="es-GB" sz="4800" b="1" dirty="0">
                <a:solidFill>
                  <a:srgbClr val="002060"/>
                </a:solidFill>
              </a:rPr>
              <a:t>¿Cómo es la frase en español?</a:t>
            </a:r>
          </a:p>
        </p:txBody>
      </p:sp>
      <p:sp>
        <p:nvSpPr>
          <p:cNvPr id="4" name="Rounded Rectangle 11">
            <a:extLst>
              <a:ext uri="{FF2B5EF4-FFF2-40B4-BE49-F238E27FC236}">
                <a16:creationId xmlns:a16="http://schemas.microsoft.com/office/drawing/2014/main" id="{61DC85ED-8458-904F-80E6-FF4D89A7F405}"/>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a:solidFill>
                  <a:prstClr val="white"/>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ángulo 5">
            <a:extLst>
              <a:ext uri="{FF2B5EF4-FFF2-40B4-BE49-F238E27FC236}">
                <a16:creationId xmlns:a16="http://schemas.microsoft.com/office/drawing/2014/main" id="{1A67B5D7-241F-AD42-BB46-9C35BD15D9E2}"/>
              </a:ext>
            </a:extLst>
          </p:cNvPr>
          <p:cNvSpPr/>
          <p:nvPr/>
        </p:nvSpPr>
        <p:spPr>
          <a:xfrm>
            <a:off x="814039" y="4673792"/>
            <a:ext cx="10515600" cy="132556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6000">
                <a:solidFill>
                  <a:srgbClr val="002060"/>
                </a:solidFill>
              </a:rPr>
              <a:t>This </a:t>
            </a:r>
            <a:r>
              <a:rPr lang="en-GB" sz="6000">
                <a:solidFill>
                  <a:srgbClr val="002060"/>
                </a:solidFill>
              </a:rPr>
              <a:t>activity</a:t>
            </a:r>
            <a:r>
              <a:rPr lang="es-GB" sz="6000">
                <a:solidFill>
                  <a:srgbClr val="002060"/>
                </a:solidFill>
              </a:rPr>
              <a:t> </a:t>
            </a:r>
            <a:r>
              <a:rPr lang="es-GB" sz="6000" dirty="0">
                <a:solidFill>
                  <a:srgbClr val="002060"/>
                </a:solidFill>
              </a:rPr>
              <a:t>is </a:t>
            </a:r>
            <a:r>
              <a:rPr lang="es-GB" sz="6000">
                <a:solidFill>
                  <a:srgbClr val="002060"/>
                </a:solidFill>
              </a:rPr>
              <a:t>very easy</a:t>
            </a:r>
            <a:r>
              <a:rPr lang="en-GB" sz="6000">
                <a:solidFill>
                  <a:srgbClr val="002060"/>
                </a:solidFill>
              </a:rPr>
              <a:t>.</a:t>
            </a:r>
            <a:endParaRPr lang="es-GB" sz="6000" dirty="0">
              <a:solidFill>
                <a:srgbClr val="002060"/>
              </a:solidFill>
            </a:endParaRPr>
          </a:p>
        </p:txBody>
      </p:sp>
      <p:sp>
        <p:nvSpPr>
          <p:cNvPr id="10" name="CuadroTexto 9">
            <a:extLst>
              <a:ext uri="{FF2B5EF4-FFF2-40B4-BE49-F238E27FC236}">
                <a16:creationId xmlns:a16="http://schemas.microsoft.com/office/drawing/2014/main" id="{20019858-2471-7145-AC79-01EA099CD16F}"/>
              </a:ext>
            </a:extLst>
          </p:cNvPr>
          <p:cNvSpPr txBox="1"/>
          <p:nvPr/>
        </p:nvSpPr>
        <p:spPr>
          <a:xfrm>
            <a:off x="2959972" y="1884406"/>
            <a:ext cx="7686720" cy="923330"/>
          </a:xfrm>
          <a:prstGeom prst="rect">
            <a:avLst/>
          </a:prstGeom>
          <a:noFill/>
        </p:spPr>
        <p:txBody>
          <a:bodyPr wrap="none" rtlCol="0">
            <a:spAutoFit/>
          </a:bodyPr>
          <a:lstStyle/>
          <a:p>
            <a:r>
              <a:rPr lang="es-GB" sz="5400" dirty="0">
                <a:solidFill>
                  <a:srgbClr val="002060"/>
                </a:solidFill>
              </a:rPr>
              <a:t>_________ __ ____ _____</a:t>
            </a:r>
          </a:p>
        </p:txBody>
      </p:sp>
      <p:sp>
        <p:nvSpPr>
          <p:cNvPr id="11" name="CuadroTexto 10">
            <a:extLst>
              <a:ext uri="{FF2B5EF4-FFF2-40B4-BE49-F238E27FC236}">
                <a16:creationId xmlns:a16="http://schemas.microsoft.com/office/drawing/2014/main" id="{AE882E64-BB1A-9A40-90AB-11841161F56F}"/>
              </a:ext>
            </a:extLst>
          </p:cNvPr>
          <p:cNvSpPr txBox="1"/>
          <p:nvPr/>
        </p:nvSpPr>
        <p:spPr>
          <a:xfrm>
            <a:off x="2881425" y="1884406"/>
            <a:ext cx="7765267" cy="923330"/>
          </a:xfrm>
          <a:prstGeom prst="rect">
            <a:avLst/>
          </a:prstGeom>
          <a:noFill/>
        </p:spPr>
        <p:txBody>
          <a:bodyPr wrap="none" rtlCol="0">
            <a:spAutoFit/>
          </a:bodyPr>
          <a:lstStyle/>
          <a:p>
            <a:r>
              <a:rPr lang="en-GB" sz="5400">
                <a:solidFill>
                  <a:srgbClr val="002060"/>
                </a:solidFill>
              </a:rPr>
              <a:t>actividad</a:t>
            </a:r>
            <a:r>
              <a:rPr lang="es-GB" sz="5400">
                <a:solidFill>
                  <a:srgbClr val="002060"/>
                </a:solidFill>
              </a:rPr>
              <a:t> </a:t>
            </a:r>
            <a:r>
              <a:rPr lang="es-GB" sz="5400" dirty="0">
                <a:solidFill>
                  <a:srgbClr val="002060"/>
                </a:solidFill>
              </a:rPr>
              <a:t>es muy fácil.</a:t>
            </a:r>
          </a:p>
        </p:txBody>
      </p:sp>
      <p:sp>
        <p:nvSpPr>
          <p:cNvPr id="12" name="CuadroTexto 11">
            <a:extLst>
              <a:ext uri="{FF2B5EF4-FFF2-40B4-BE49-F238E27FC236}">
                <a16:creationId xmlns:a16="http://schemas.microsoft.com/office/drawing/2014/main" id="{4FA4902E-F857-7A40-A576-6D72FFDF9146}"/>
              </a:ext>
            </a:extLst>
          </p:cNvPr>
          <p:cNvSpPr txBox="1"/>
          <p:nvPr/>
        </p:nvSpPr>
        <p:spPr>
          <a:xfrm>
            <a:off x="9877582" y="765609"/>
            <a:ext cx="2103461" cy="1077218"/>
          </a:xfrm>
          <a:prstGeom prst="rect">
            <a:avLst/>
          </a:prstGeom>
          <a:noFill/>
          <a:ln>
            <a:solidFill>
              <a:srgbClr val="002060"/>
            </a:solidFill>
          </a:ln>
        </p:spPr>
        <p:txBody>
          <a:bodyPr wrap="none" rtlCol="0">
            <a:spAutoFit/>
          </a:bodyPr>
          <a:lstStyle/>
          <a:p>
            <a:r>
              <a:rPr lang="en-GB" sz="3200">
                <a:solidFill>
                  <a:srgbClr val="002060"/>
                </a:solidFill>
              </a:rPr>
              <a:t>actividad</a:t>
            </a:r>
            <a:endParaRPr lang="es-GB" sz="3200" dirty="0">
              <a:solidFill>
                <a:srgbClr val="002060"/>
              </a:solidFill>
            </a:endParaRPr>
          </a:p>
          <a:p>
            <a:r>
              <a:rPr lang="es-GB" sz="3200" dirty="0">
                <a:solidFill>
                  <a:srgbClr val="002060"/>
                </a:solidFill>
              </a:rPr>
              <a:t>fácil</a:t>
            </a:r>
          </a:p>
        </p:txBody>
      </p:sp>
      <p:sp>
        <p:nvSpPr>
          <p:cNvPr id="13" name="CuadroTexto 12">
            <a:extLst>
              <a:ext uri="{FF2B5EF4-FFF2-40B4-BE49-F238E27FC236}">
                <a16:creationId xmlns:a16="http://schemas.microsoft.com/office/drawing/2014/main" id="{64809259-39C3-FD45-96E2-933A914064E2}"/>
              </a:ext>
            </a:extLst>
          </p:cNvPr>
          <p:cNvSpPr txBox="1"/>
          <p:nvPr/>
        </p:nvSpPr>
        <p:spPr>
          <a:xfrm>
            <a:off x="1545308" y="1945962"/>
            <a:ext cx="1431802" cy="861774"/>
          </a:xfrm>
          <a:prstGeom prst="rect">
            <a:avLst/>
          </a:prstGeom>
          <a:noFill/>
        </p:spPr>
        <p:txBody>
          <a:bodyPr wrap="none" rtlCol="0">
            <a:spAutoFit/>
          </a:bodyPr>
          <a:lstStyle/>
          <a:p>
            <a:r>
              <a:rPr lang="es-GB" sz="5000" dirty="0">
                <a:solidFill>
                  <a:srgbClr val="002060"/>
                </a:solidFill>
              </a:rPr>
              <a:t>Esta</a:t>
            </a:r>
          </a:p>
        </p:txBody>
      </p:sp>
      <p:sp>
        <p:nvSpPr>
          <p:cNvPr id="14" name="CuadroTexto 13">
            <a:extLst>
              <a:ext uri="{FF2B5EF4-FFF2-40B4-BE49-F238E27FC236}">
                <a16:creationId xmlns:a16="http://schemas.microsoft.com/office/drawing/2014/main" id="{1F78696A-1EE2-574C-BDB2-2B190ACDE7F4}"/>
              </a:ext>
            </a:extLst>
          </p:cNvPr>
          <p:cNvSpPr txBox="1"/>
          <p:nvPr/>
        </p:nvSpPr>
        <p:spPr>
          <a:xfrm>
            <a:off x="1545308" y="3406340"/>
            <a:ext cx="1431802" cy="861774"/>
          </a:xfrm>
          <a:prstGeom prst="rect">
            <a:avLst/>
          </a:prstGeom>
          <a:noFill/>
        </p:spPr>
        <p:txBody>
          <a:bodyPr wrap="none" rtlCol="0">
            <a:spAutoFit/>
          </a:bodyPr>
          <a:lstStyle/>
          <a:p>
            <a:r>
              <a:rPr lang="es-GB" sz="5000" dirty="0">
                <a:solidFill>
                  <a:srgbClr val="002060"/>
                </a:solidFill>
              </a:rPr>
              <a:t>Está</a:t>
            </a:r>
          </a:p>
        </p:txBody>
      </p:sp>
      <p:pic>
        <p:nvPicPr>
          <p:cNvPr id="15" name="Picture 14" descr="green checkmark">
            <a:extLst>
              <a:ext uri="{FF2B5EF4-FFF2-40B4-BE49-F238E27FC236}">
                <a16:creationId xmlns:a16="http://schemas.microsoft.com/office/drawing/2014/main" id="{9C24ED30-F5FA-BD4B-B211-75894C9B8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039" y="1964820"/>
            <a:ext cx="731269" cy="885613"/>
          </a:xfrm>
          <a:prstGeom prst="rect">
            <a:avLst/>
          </a:prstGeom>
        </p:spPr>
      </p:pic>
    </p:spTree>
    <p:extLst>
      <p:ext uri="{BB962C8B-B14F-4D97-AF65-F5344CB8AC3E}">
        <p14:creationId xmlns:p14="http://schemas.microsoft.com/office/powerpoint/2010/main" val="313797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7C16FC-56B1-3347-B333-39235517CD99}"/>
              </a:ext>
            </a:extLst>
          </p:cNvPr>
          <p:cNvSpPr>
            <a:spLocks noGrp="1"/>
          </p:cNvSpPr>
          <p:nvPr>
            <p:ph type="title"/>
          </p:nvPr>
        </p:nvSpPr>
        <p:spPr>
          <a:xfrm>
            <a:off x="367989" y="195862"/>
            <a:ext cx="8564137" cy="1325563"/>
          </a:xfrm>
        </p:spPr>
        <p:txBody>
          <a:bodyPr>
            <a:normAutofit fontScale="90000"/>
          </a:bodyPr>
          <a:lstStyle/>
          <a:p>
            <a:r>
              <a:rPr lang="es-GB" sz="4800" b="1" dirty="0">
                <a:solidFill>
                  <a:srgbClr val="002060"/>
                </a:solidFill>
              </a:rPr>
              <a:t>¿Cómo es la frase en español?</a:t>
            </a:r>
          </a:p>
        </p:txBody>
      </p:sp>
      <p:sp>
        <p:nvSpPr>
          <p:cNvPr id="4" name="Rounded Rectangle 11">
            <a:extLst>
              <a:ext uri="{FF2B5EF4-FFF2-40B4-BE49-F238E27FC236}">
                <a16:creationId xmlns:a16="http://schemas.microsoft.com/office/drawing/2014/main" id="{61DC85ED-8458-904F-80E6-FF4D89A7F405}"/>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a:solidFill>
                  <a:prstClr val="white"/>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ángulo 5">
            <a:extLst>
              <a:ext uri="{FF2B5EF4-FFF2-40B4-BE49-F238E27FC236}">
                <a16:creationId xmlns:a16="http://schemas.microsoft.com/office/drawing/2014/main" id="{1A67B5D7-241F-AD42-BB46-9C35BD15D9E2}"/>
              </a:ext>
            </a:extLst>
          </p:cNvPr>
          <p:cNvSpPr/>
          <p:nvPr/>
        </p:nvSpPr>
        <p:spPr>
          <a:xfrm>
            <a:off x="839621" y="4552626"/>
            <a:ext cx="10515600" cy="152628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4800" dirty="0">
                <a:solidFill>
                  <a:srgbClr val="002060"/>
                </a:solidFill>
              </a:rPr>
              <a:t>He is jumping at the end of </a:t>
            </a:r>
            <a:r>
              <a:rPr lang="es-GB" sz="4800">
                <a:solidFill>
                  <a:srgbClr val="002060"/>
                </a:solidFill>
              </a:rPr>
              <a:t>the garden</a:t>
            </a:r>
            <a:r>
              <a:rPr lang="en-GB" sz="4800">
                <a:solidFill>
                  <a:srgbClr val="002060"/>
                </a:solidFill>
              </a:rPr>
              <a:t>.</a:t>
            </a:r>
            <a:endParaRPr lang="es-GB" sz="4800" dirty="0">
              <a:solidFill>
                <a:srgbClr val="002060"/>
              </a:solidFill>
            </a:endParaRPr>
          </a:p>
        </p:txBody>
      </p:sp>
      <p:sp>
        <p:nvSpPr>
          <p:cNvPr id="10" name="CuadroTexto 9">
            <a:extLst>
              <a:ext uri="{FF2B5EF4-FFF2-40B4-BE49-F238E27FC236}">
                <a16:creationId xmlns:a16="http://schemas.microsoft.com/office/drawing/2014/main" id="{20019858-2471-7145-AC79-01EA099CD16F}"/>
              </a:ext>
            </a:extLst>
          </p:cNvPr>
          <p:cNvSpPr txBox="1"/>
          <p:nvPr/>
        </p:nvSpPr>
        <p:spPr>
          <a:xfrm>
            <a:off x="2942925" y="3406340"/>
            <a:ext cx="8558753" cy="830997"/>
          </a:xfrm>
          <a:prstGeom prst="rect">
            <a:avLst/>
          </a:prstGeom>
          <a:noFill/>
        </p:spPr>
        <p:txBody>
          <a:bodyPr wrap="none" rtlCol="0">
            <a:spAutoFit/>
          </a:bodyPr>
          <a:lstStyle/>
          <a:p>
            <a:r>
              <a:rPr lang="es-GB" sz="4800" dirty="0">
                <a:solidFill>
                  <a:srgbClr val="002060"/>
                </a:solidFill>
              </a:rPr>
              <a:t>________ __ ______ ___ _____</a:t>
            </a:r>
          </a:p>
        </p:txBody>
      </p:sp>
      <p:sp>
        <p:nvSpPr>
          <p:cNvPr id="11" name="CuadroTexto 10">
            <a:extLst>
              <a:ext uri="{FF2B5EF4-FFF2-40B4-BE49-F238E27FC236}">
                <a16:creationId xmlns:a16="http://schemas.microsoft.com/office/drawing/2014/main" id="{AE882E64-BB1A-9A40-90AB-11841161F56F}"/>
              </a:ext>
            </a:extLst>
          </p:cNvPr>
          <p:cNvSpPr txBox="1"/>
          <p:nvPr/>
        </p:nvSpPr>
        <p:spPr>
          <a:xfrm>
            <a:off x="2922085" y="3375563"/>
            <a:ext cx="8579593" cy="830997"/>
          </a:xfrm>
          <a:prstGeom prst="rect">
            <a:avLst/>
          </a:prstGeom>
          <a:noFill/>
        </p:spPr>
        <p:txBody>
          <a:bodyPr wrap="none" rtlCol="0">
            <a:spAutoFit/>
          </a:bodyPr>
          <a:lstStyle/>
          <a:p>
            <a:r>
              <a:rPr lang="es-GB" sz="4800" dirty="0">
                <a:solidFill>
                  <a:srgbClr val="002060"/>
                </a:solidFill>
              </a:rPr>
              <a:t>saltando al fondo del jardín.</a:t>
            </a:r>
          </a:p>
        </p:txBody>
      </p:sp>
      <p:sp>
        <p:nvSpPr>
          <p:cNvPr id="12" name="CuadroTexto 11">
            <a:extLst>
              <a:ext uri="{FF2B5EF4-FFF2-40B4-BE49-F238E27FC236}">
                <a16:creationId xmlns:a16="http://schemas.microsoft.com/office/drawing/2014/main" id="{4FA4902E-F857-7A40-A576-6D72FFDF9146}"/>
              </a:ext>
            </a:extLst>
          </p:cNvPr>
          <p:cNvSpPr txBox="1"/>
          <p:nvPr/>
        </p:nvSpPr>
        <p:spPr>
          <a:xfrm>
            <a:off x="9428146" y="767937"/>
            <a:ext cx="2518638" cy="1569660"/>
          </a:xfrm>
          <a:prstGeom prst="rect">
            <a:avLst/>
          </a:prstGeom>
          <a:noFill/>
          <a:ln>
            <a:solidFill>
              <a:srgbClr val="002060"/>
            </a:solidFill>
          </a:ln>
        </p:spPr>
        <p:txBody>
          <a:bodyPr wrap="none" rtlCol="0">
            <a:spAutoFit/>
          </a:bodyPr>
          <a:lstStyle/>
          <a:p>
            <a:r>
              <a:rPr lang="es-GB" sz="3200" dirty="0">
                <a:solidFill>
                  <a:srgbClr val="002060"/>
                </a:solidFill>
              </a:rPr>
              <a:t>saltar</a:t>
            </a:r>
          </a:p>
          <a:p>
            <a:r>
              <a:rPr lang="es-GB" sz="3200" dirty="0">
                <a:solidFill>
                  <a:srgbClr val="002060"/>
                </a:solidFill>
              </a:rPr>
              <a:t>al fondo de</a:t>
            </a:r>
          </a:p>
          <a:p>
            <a:r>
              <a:rPr lang="es-GB" sz="3200" dirty="0">
                <a:solidFill>
                  <a:srgbClr val="002060"/>
                </a:solidFill>
              </a:rPr>
              <a:t>el jardín</a:t>
            </a:r>
          </a:p>
        </p:txBody>
      </p:sp>
      <p:sp>
        <p:nvSpPr>
          <p:cNvPr id="13" name="CuadroTexto 12">
            <a:extLst>
              <a:ext uri="{FF2B5EF4-FFF2-40B4-BE49-F238E27FC236}">
                <a16:creationId xmlns:a16="http://schemas.microsoft.com/office/drawing/2014/main" id="{64809259-39C3-FD45-96E2-933A914064E2}"/>
              </a:ext>
            </a:extLst>
          </p:cNvPr>
          <p:cNvSpPr txBox="1"/>
          <p:nvPr/>
        </p:nvSpPr>
        <p:spPr>
          <a:xfrm>
            <a:off x="1545308" y="1945962"/>
            <a:ext cx="1431802" cy="861774"/>
          </a:xfrm>
          <a:prstGeom prst="rect">
            <a:avLst/>
          </a:prstGeom>
          <a:noFill/>
        </p:spPr>
        <p:txBody>
          <a:bodyPr wrap="none" rtlCol="0">
            <a:spAutoFit/>
          </a:bodyPr>
          <a:lstStyle/>
          <a:p>
            <a:r>
              <a:rPr lang="es-GB" sz="4800" dirty="0">
                <a:solidFill>
                  <a:srgbClr val="002060"/>
                </a:solidFill>
              </a:rPr>
              <a:t>Esta</a:t>
            </a:r>
          </a:p>
        </p:txBody>
      </p:sp>
      <p:sp>
        <p:nvSpPr>
          <p:cNvPr id="14" name="CuadroTexto 13">
            <a:extLst>
              <a:ext uri="{FF2B5EF4-FFF2-40B4-BE49-F238E27FC236}">
                <a16:creationId xmlns:a16="http://schemas.microsoft.com/office/drawing/2014/main" id="{1F78696A-1EE2-574C-BDB2-2B190ACDE7F4}"/>
              </a:ext>
            </a:extLst>
          </p:cNvPr>
          <p:cNvSpPr txBox="1"/>
          <p:nvPr/>
        </p:nvSpPr>
        <p:spPr>
          <a:xfrm>
            <a:off x="1545308" y="3406340"/>
            <a:ext cx="1431802" cy="861774"/>
          </a:xfrm>
          <a:prstGeom prst="rect">
            <a:avLst/>
          </a:prstGeom>
          <a:noFill/>
        </p:spPr>
        <p:txBody>
          <a:bodyPr wrap="none" rtlCol="0">
            <a:spAutoFit/>
          </a:bodyPr>
          <a:lstStyle/>
          <a:p>
            <a:r>
              <a:rPr lang="es-GB" sz="4800" dirty="0">
                <a:solidFill>
                  <a:srgbClr val="002060"/>
                </a:solidFill>
              </a:rPr>
              <a:t>Está</a:t>
            </a:r>
          </a:p>
        </p:txBody>
      </p:sp>
      <p:pic>
        <p:nvPicPr>
          <p:cNvPr id="15" name="Picture 14" descr="green checkmark">
            <a:extLst>
              <a:ext uri="{FF2B5EF4-FFF2-40B4-BE49-F238E27FC236}">
                <a16:creationId xmlns:a16="http://schemas.microsoft.com/office/drawing/2014/main" id="{9C24ED30-F5FA-BD4B-B211-75894C9B8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039" y="3394420"/>
            <a:ext cx="731269" cy="885613"/>
          </a:xfrm>
          <a:prstGeom prst="rect">
            <a:avLst/>
          </a:prstGeom>
        </p:spPr>
      </p:pic>
    </p:spTree>
    <p:extLst>
      <p:ext uri="{BB962C8B-B14F-4D97-AF65-F5344CB8AC3E}">
        <p14:creationId xmlns:p14="http://schemas.microsoft.com/office/powerpoint/2010/main" val="282769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7C16FC-56B1-3347-B333-39235517CD99}"/>
              </a:ext>
            </a:extLst>
          </p:cNvPr>
          <p:cNvSpPr>
            <a:spLocks noGrp="1"/>
          </p:cNvSpPr>
          <p:nvPr>
            <p:ph type="title"/>
          </p:nvPr>
        </p:nvSpPr>
        <p:spPr>
          <a:xfrm>
            <a:off x="367989" y="195862"/>
            <a:ext cx="8564137" cy="1325563"/>
          </a:xfrm>
        </p:spPr>
        <p:txBody>
          <a:bodyPr>
            <a:normAutofit fontScale="90000"/>
          </a:bodyPr>
          <a:lstStyle/>
          <a:p>
            <a:r>
              <a:rPr lang="es-GB" sz="4800" b="1" dirty="0">
                <a:solidFill>
                  <a:srgbClr val="002060"/>
                </a:solidFill>
              </a:rPr>
              <a:t>¿Cómo es la frase en español?</a:t>
            </a:r>
          </a:p>
        </p:txBody>
      </p:sp>
      <p:sp>
        <p:nvSpPr>
          <p:cNvPr id="4" name="Rounded Rectangle 11">
            <a:extLst>
              <a:ext uri="{FF2B5EF4-FFF2-40B4-BE49-F238E27FC236}">
                <a16:creationId xmlns:a16="http://schemas.microsoft.com/office/drawing/2014/main" id="{61DC85ED-8458-904F-80E6-FF4D89A7F405}"/>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a:solidFill>
                  <a:prstClr val="white"/>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ángulo 5">
            <a:extLst>
              <a:ext uri="{FF2B5EF4-FFF2-40B4-BE49-F238E27FC236}">
                <a16:creationId xmlns:a16="http://schemas.microsoft.com/office/drawing/2014/main" id="{1A67B5D7-241F-AD42-BB46-9C35BD15D9E2}"/>
              </a:ext>
            </a:extLst>
          </p:cNvPr>
          <p:cNvSpPr/>
          <p:nvPr/>
        </p:nvSpPr>
        <p:spPr>
          <a:xfrm>
            <a:off x="814039" y="4563777"/>
            <a:ext cx="10515600" cy="152628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4800" dirty="0">
                <a:solidFill>
                  <a:srgbClr val="002060"/>
                </a:solidFill>
              </a:rPr>
              <a:t>He is recording the </a:t>
            </a:r>
            <a:r>
              <a:rPr lang="es-GB" sz="4800">
                <a:solidFill>
                  <a:srgbClr val="002060"/>
                </a:solidFill>
              </a:rPr>
              <a:t>music today</a:t>
            </a:r>
            <a:r>
              <a:rPr lang="en-GB" sz="4800">
                <a:solidFill>
                  <a:srgbClr val="002060"/>
                </a:solidFill>
              </a:rPr>
              <a:t>.</a:t>
            </a:r>
            <a:endParaRPr lang="es-GB" sz="4800" dirty="0">
              <a:solidFill>
                <a:srgbClr val="002060"/>
              </a:solidFill>
            </a:endParaRPr>
          </a:p>
        </p:txBody>
      </p:sp>
      <p:sp>
        <p:nvSpPr>
          <p:cNvPr id="10" name="CuadroTexto 9">
            <a:extLst>
              <a:ext uri="{FF2B5EF4-FFF2-40B4-BE49-F238E27FC236}">
                <a16:creationId xmlns:a16="http://schemas.microsoft.com/office/drawing/2014/main" id="{20019858-2471-7145-AC79-01EA099CD16F}"/>
              </a:ext>
            </a:extLst>
          </p:cNvPr>
          <p:cNvSpPr txBox="1"/>
          <p:nvPr/>
        </p:nvSpPr>
        <p:spPr>
          <a:xfrm>
            <a:off x="2865886" y="3342486"/>
            <a:ext cx="7943200" cy="830997"/>
          </a:xfrm>
          <a:prstGeom prst="rect">
            <a:avLst/>
          </a:prstGeom>
          <a:noFill/>
        </p:spPr>
        <p:txBody>
          <a:bodyPr wrap="none" rtlCol="0">
            <a:spAutoFit/>
          </a:bodyPr>
          <a:lstStyle/>
          <a:p>
            <a:r>
              <a:rPr lang="es-GB" sz="4800" dirty="0">
                <a:solidFill>
                  <a:srgbClr val="002060"/>
                </a:solidFill>
              </a:rPr>
              <a:t>__________ __ _______ ____</a:t>
            </a:r>
          </a:p>
        </p:txBody>
      </p:sp>
      <p:sp>
        <p:nvSpPr>
          <p:cNvPr id="11" name="CuadroTexto 10">
            <a:extLst>
              <a:ext uri="{FF2B5EF4-FFF2-40B4-BE49-F238E27FC236}">
                <a16:creationId xmlns:a16="http://schemas.microsoft.com/office/drawing/2014/main" id="{AE882E64-BB1A-9A40-90AB-11841161F56F}"/>
              </a:ext>
            </a:extLst>
          </p:cNvPr>
          <p:cNvSpPr txBox="1"/>
          <p:nvPr/>
        </p:nvSpPr>
        <p:spPr>
          <a:xfrm>
            <a:off x="2865886" y="3302542"/>
            <a:ext cx="8258992" cy="830997"/>
          </a:xfrm>
          <a:prstGeom prst="rect">
            <a:avLst/>
          </a:prstGeom>
          <a:noFill/>
        </p:spPr>
        <p:txBody>
          <a:bodyPr wrap="square" rtlCol="0">
            <a:spAutoFit/>
          </a:bodyPr>
          <a:lstStyle/>
          <a:p>
            <a:r>
              <a:rPr lang="es-GB" sz="4800" dirty="0">
                <a:solidFill>
                  <a:srgbClr val="002060"/>
                </a:solidFill>
              </a:rPr>
              <a:t>grabando la música hoy.</a:t>
            </a:r>
          </a:p>
        </p:txBody>
      </p:sp>
      <p:sp>
        <p:nvSpPr>
          <p:cNvPr id="12" name="CuadroTexto 11">
            <a:extLst>
              <a:ext uri="{FF2B5EF4-FFF2-40B4-BE49-F238E27FC236}">
                <a16:creationId xmlns:a16="http://schemas.microsoft.com/office/drawing/2014/main" id="{4FA4902E-F857-7A40-A576-6D72FFDF9146}"/>
              </a:ext>
            </a:extLst>
          </p:cNvPr>
          <p:cNvSpPr txBox="1"/>
          <p:nvPr/>
        </p:nvSpPr>
        <p:spPr>
          <a:xfrm>
            <a:off x="10321613" y="767937"/>
            <a:ext cx="1606530" cy="1569660"/>
          </a:xfrm>
          <a:prstGeom prst="rect">
            <a:avLst/>
          </a:prstGeom>
          <a:noFill/>
          <a:ln>
            <a:solidFill>
              <a:srgbClr val="002060"/>
            </a:solidFill>
          </a:ln>
        </p:spPr>
        <p:txBody>
          <a:bodyPr wrap="none" rtlCol="0">
            <a:spAutoFit/>
          </a:bodyPr>
          <a:lstStyle/>
          <a:p>
            <a:r>
              <a:rPr lang="es-GB" sz="3200" dirty="0">
                <a:solidFill>
                  <a:srgbClr val="002060"/>
                </a:solidFill>
              </a:rPr>
              <a:t>grabar</a:t>
            </a:r>
          </a:p>
          <a:p>
            <a:r>
              <a:rPr lang="es-GB" sz="3200" dirty="0">
                <a:solidFill>
                  <a:srgbClr val="002060"/>
                </a:solidFill>
              </a:rPr>
              <a:t>música</a:t>
            </a:r>
          </a:p>
          <a:p>
            <a:r>
              <a:rPr lang="es-GB" sz="3200" dirty="0">
                <a:solidFill>
                  <a:srgbClr val="002060"/>
                </a:solidFill>
              </a:rPr>
              <a:t>hoy</a:t>
            </a:r>
          </a:p>
        </p:txBody>
      </p:sp>
      <p:sp>
        <p:nvSpPr>
          <p:cNvPr id="13" name="CuadroTexto 12">
            <a:extLst>
              <a:ext uri="{FF2B5EF4-FFF2-40B4-BE49-F238E27FC236}">
                <a16:creationId xmlns:a16="http://schemas.microsoft.com/office/drawing/2014/main" id="{64809259-39C3-FD45-96E2-933A914064E2}"/>
              </a:ext>
            </a:extLst>
          </p:cNvPr>
          <p:cNvSpPr txBox="1"/>
          <p:nvPr/>
        </p:nvSpPr>
        <p:spPr>
          <a:xfrm>
            <a:off x="1545308" y="1945962"/>
            <a:ext cx="1431802" cy="861774"/>
          </a:xfrm>
          <a:prstGeom prst="rect">
            <a:avLst/>
          </a:prstGeom>
          <a:noFill/>
        </p:spPr>
        <p:txBody>
          <a:bodyPr wrap="none" rtlCol="0">
            <a:spAutoFit/>
          </a:bodyPr>
          <a:lstStyle/>
          <a:p>
            <a:r>
              <a:rPr lang="es-GB" sz="4800" dirty="0">
                <a:solidFill>
                  <a:srgbClr val="002060"/>
                </a:solidFill>
              </a:rPr>
              <a:t>Esta</a:t>
            </a:r>
          </a:p>
        </p:txBody>
      </p:sp>
      <p:sp>
        <p:nvSpPr>
          <p:cNvPr id="14" name="CuadroTexto 13">
            <a:extLst>
              <a:ext uri="{FF2B5EF4-FFF2-40B4-BE49-F238E27FC236}">
                <a16:creationId xmlns:a16="http://schemas.microsoft.com/office/drawing/2014/main" id="{1F78696A-1EE2-574C-BDB2-2B190ACDE7F4}"/>
              </a:ext>
            </a:extLst>
          </p:cNvPr>
          <p:cNvSpPr txBox="1"/>
          <p:nvPr/>
        </p:nvSpPr>
        <p:spPr>
          <a:xfrm>
            <a:off x="1545308" y="3347297"/>
            <a:ext cx="1431802" cy="861774"/>
          </a:xfrm>
          <a:prstGeom prst="rect">
            <a:avLst/>
          </a:prstGeom>
          <a:noFill/>
        </p:spPr>
        <p:txBody>
          <a:bodyPr wrap="none" rtlCol="0">
            <a:spAutoFit/>
          </a:bodyPr>
          <a:lstStyle/>
          <a:p>
            <a:r>
              <a:rPr lang="es-GB" sz="4800" dirty="0">
                <a:solidFill>
                  <a:srgbClr val="002060"/>
                </a:solidFill>
              </a:rPr>
              <a:t>Está</a:t>
            </a:r>
          </a:p>
        </p:txBody>
      </p:sp>
      <p:pic>
        <p:nvPicPr>
          <p:cNvPr id="15" name="Picture 14" descr="green checkmark">
            <a:extLst>
              <a:ext uri="{FF2B5EF4-FFF2-40B4-BE49-F238E27FC236}">
                <a16:creationId xmlns:a16="http://schemas.microsoft.com/office/drawing/2014/main" id="{9C24ED30-F5FA-BD4B-B211-75894C9B8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039" y="3315177"/>
            <a:ext cx="731269" cy="885613"/>
          </a:xfrm>
          <a:prstGeom prst="rect">
            <a:avLst/>
          </a:prstGeom>
        </p:spPr>
      </p:pic>
    </p:spTree>
    <p:extLst>
      <p:ext uri="{BB962C8B-B14F-4D97-AF65-F5344CB8AC3E}">
        <p14:creationId xmlns:p14="http://schemas.microsoft.com/office/powerpoint/2010/main" val="109980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7C16FC-56B1-3347-B333-39235517CD99}"/>
              </a:ext>
            </a:extLst>
          </p:cNvPr>
          <p:cNvSpPr>
            <a:spLocks noGrp="1"/>
          </p:cNvSpPr>
          <p:nvPr>
            <p:ph type="title"/>
          </p:nvPr>
        </p:nvSpPr>
        <p:spPr>
          <a:xfrm>
            <a:off x="367989" y="195862"/>
            <a:ext cx="8564137" cy="1325563"/>
          </a:xfrm>
        </p:spPr>
        <p:txBody>
          <a:bodyPr>
            <a:normAutofit fontScale="90000"/>
          </a:bodyPr>
          <a:lstStyle/>
          <a:p>
            <a:r>
              <a:rPr lang="es-GB" sz="4800" b="1" dirty="0">
                <a:solidFill>
                  <a:srgbClr val="002060"/>
                </a:solidFill>
              </a:rPr>
              <a:t>¿Cómo es la frase en español?</a:t>
            </a:r>
          </a:p>
        </p:txBody>
      </p:sp>
      <p:sp>
        <p:nvSpPr>
          <p:cNvPr id="4" name="Rounded Rectangle 11">
            <a:extLst>
              <a:ext uri="{FF2B5EF4-FFF2-40B4-BE49-F238E27FC236}">
                <a16:creationId xmlns:a16="http://schemas.microsoft.com/office/drawing/2014/main" id="{61DC85ED-8458-904F-80E6-FF4D89A7F405}"/>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a:solidFill>
                  <a:prstClr val="white"/>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ángulo 5">
            <a:extLst>
              <a:ext uri="{FF2B5EF4-FFF2-40B4-BE49-F238E27FC236}">
                <a16:creationId xmlns:a16="http://schemas.microsoft.com/office/drawing/2014/main" id="{1A67B5D7-241F-AD42-BB46-9C35BD15D9E2}"/>
              </a:ext>
            </a:extLst>
          </p:cNvPr>
          <p:cNvSpPr/>
          <p:nvPr/>
        </p:nvSpPr>
        <p:spPr>
          <a:xfrm>
            <a:off x="788435" y="4573431"/>
            <a:ext cx="10592138" cy="152628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4800" dirty="0">
                <a:solidFill>
                  <a:srgbClr val="002060"/>
                </a:solidFill>
              </a:rPr>
              <a:t>These skirts </a:t>
            </a:r>
            <a:r>
              <a:rPr lang="es-GB" sz="4800">
                <a:solidFill>
                  <a:srgbClr val="002060"/>
                </a:solidFill>
              </a:rPr>
              <a:t>are practical/useful</a:t>
            </a:r>
            <a:r>
              <a:rPr lang="en-GB" sz="4800">
                <a:solidFill>
                  <a:srgbClr val="002060"/>
                </a:solidFill>
              </a:rPr>
              <a:t>.</a:t>
            </a:r>
            <a:endParaRPr lang="es-GB" sz="4800" dirty="0">
              <a:solidFill>
                <a:srgbClr val="002060"/>
              </a:solidFill>
            </a:endParaRPr>
          </a:p>
        </p:txBody>
      </p:sp>
      <p:sp>
        <p:nvSpPr>
          <p:cNvPr id="10" name="CuadroTexto 9">
            <a:extLst>
              <a:ext uri="{FF2B5EF4-FFF2-40B4-BE49-F238E27FC236}">
                <a16:creationId xmlns:a16="http://schemas.microsoft.com/office/drawing/2014/main" id="{20019858-2471-7145-AC79-01EA099CD16F}"/>
              </a:ext>
            </a:extLst>
          </p:cNvPr>
          <p:cNvSpPr txBox="1"/>
          <p:nvPr/>
        </p:nvSpPr>
        <p:spPr>
          <a:xfrm>
            <a:off x="3166265" y="1953392"/>
            <a:ext cx="6234399" cy="830997"/>
          </a:xfrm>
          <a:prstGeom prst="rect">
            <a:avLst/>
          </a:prstGeom>
          <a:noFill/>
        </p:spPr>
        <p:txBody>
          <a:bodyPr wrap="none" rtlCol="0">
            <a:spAutoFit/>
          </a:bodyPr>
          <a:lstStyle/>
          <a:p>
            <a:r>
              <a:rPr lang="es-GB" sz="4800">
                <a:solidFill>
                  <a:srgbClr val="002060"/>
                </a:solidFill>
              </a:rPr>
              <a:t>______ ___ </a:t>
            </a:r>
            <a:r>
              <a:rPr lang="es-GB" sz="4800" dirty="0">
                <a:solidFill>
                  <a:srgbClr val="002060"/>
                </a:solidFill>
              </a:rPr>
              <a:t>_________ </a:t>
            </a:r>
          </a:p>
        </p:txBody>
      </p:sp>
      <p:sp>
        <p:nvSpPr>
          <p:cNvPr id="11" name="CuadroTexto 10">
            <a:extLst>
              <a:ext uri="{FF2B5EF4-FFF2-40B4-BE49-F238E27FC236}">
                <a16:creationId xmlns:a16="http://schemas.microsoft.com/office/drawing/2014/main" id="{AE882E64-BB1A-9A40-90AB-11841161F56F}"/>
              </a:ext>
            </a:extLst>
          </p:cNvPr>
          <p:cNvSpPr txBox="1"/>
          <p:nvPr/>
        </p:nvSpPr>
        <p:spPr>
          <a:xfrm>
            <a:off x="3166265" y="1918653"/>
            <a:ext cx="7070287" cy="830997"/>
          </a:xfrm>
          <a:prstGeom prst="rect">
            <a:avLst/>
          </a:prstGeom>
          <a:noFill/>
        </p:spPr>
        <p:txBody>
          <a:bodyPr wrap="square" rtlCol="0">
            <a:spAutoFit/>
          </a:bodyPr>
          <a:lstStyle/>
          <a:p>
            <a:r>
              <a:rPr lang="es-GB" sz="4800">
                <a:solidFill>
                  <a:srgbClr val="002060"/>
                </a:solidFill>
              </a:rPr>
              <a:t>faldas son </a:t>
            </a:r>
            <a:r>
              <a:rPr lang="es-GB" sz="4800" dirty="0">
                <a:solidFill>
                  <a:srgbClr val="002060"/>
                </a:solidFill>
              </a:rPr>
              <a:t>prácticas.</a:t>
            </a:r>
          </a:p>
        </p:txBody>
      </p:sp>
      <p:sp>
        <p:nvSpPr>
          <p:cNvPr id="12" name="CuadroTexto 11">
            <a:extLst>
              <a:ext uri="{FF2B5EF4-FFF2-40B4-BE49-F238E27FC236}">
                <a16:creationId xmlns:a16="http://schemas.microsoft.com/office/drawing/2014/main" id="{4FA4902E-F857-7A40-A576-6D72FFDF9146}"/>
              </a:ext>
            </a:extLst>
          </p:cNvPr>
          <p:cNvSpPr txBox="1"/>
          <p:nvPr/>
        </p:nvSpPr>
        <p:spPr>
          <a:xfrm>
            <a:off x="9570969" y="845151"/>
            <a:ext cx="2351926" cy="1077218"/>
          </a:xfrm>
          <a:prstGeom prst="rect">
            <a:avLst/>
          </a:prstGeom>
          <a:noFill/>
          <a:ln>
            <a:solidFill>
              <a:srgbClr val="002060"/>
            </a:solidFill>
          </a:ln>
        </p:spPr>
        <p:txBody>
          <a:bodyPr wrap="none" rtlCol="0">
            <a:spAutoFit/>
          </a:bodyPr>
          <a:lstStyle/>
          <a:p>
            <a:r>
              <a:rPr lang="es-GB" sz="3200" dirty="0">
                <a:solidFill>
                  <a:srgbClr val="002060"/>
                </a:solidFill>
              </a:rPr>
              <a:t>la falda</a:t>
            </a:r>
          </a:p>
          <a:p>
            <a:r>
              <a:rPr lang="es-GB" sz="3200" dirty="0">
                <a:solidFill>
                  <a:srgbClr val="002060"/>
                </a:solidFill>
              </a:rPr>
              <a:t>práctico/a</a:t>
            </a:r>
          </a:p>
        </p:txBody>
      </p:sp>
      <p:sp>
        <p:nvSpPr>
          <p:cNvPr id="13" name="CuadroTexto 12">
            <a:extLst>
              <a:ext uri="{FF2B5EF4-FFF2-40B4-BE49-F238E27FC236}">
                <a16:creationId xmlns:a16="http://schemas.microsoft.com/office/drawing/2014/main" id="{64809259-39C3-FD45-96E2-933A914064E2}"/>
              </a:ext>
            </a:extLst>
          </p:cNvPr>
          <p:cNvSpPr txBox="1"/>
          <p:nvPr/>
        </p:nvSpPr>
        <p:spPr>
          <a:xfrm>
            <a:off x="1545308" y="1945962"/>
            <a:ext cx="1620957" cy="830997"/>
          </a:xfrm>
          <a:prstGeom prst="rect">
            <a:avLst/>
          </a:prstGeom>
          <a:noFill/>
        </p:spPr>
        <p:txBody>
          <a:bodyPr wrap="none" rtlCol="0">
            <a:spAutoFit/>
          </a:bodyPr>
          <a:lstStyle/>
          <a:p>
            <a:r>
              <a:rPr lang="es-GB" sz="4800" dirty="0">
                <a:solidFill>
                  <a:srgbClr val="002060"/>
                </a:solidFill>
              </a:rPr>
              <a:t>Estas</a:t>
            </a:r>
          </a:p>
        </p:txBody>
      </p:sp>
      <p:sp>
        <p:nvSpPr>
          <p:cNvPr id="14" name="CuadroTexto 13">
            <a:extLst>
              <a:ext uri="{FF2B5EF4-FFF2-40B4-BE49-F238E27FC236}">
                <a16:creationId xmlns:a16="http://schemas.microsoft.com/office/drawing/2014/main" id="{1F78696A-1EE2-574C-BDB2-2B190ACDE7F4}"/>
              </a:ext>
            </a:extLst>
          </p:cNvPr>
          <p:cNvSpPr txBox="1"/>
          <p:nvPr/>
        </p:nvSpPr>
        <p:spPr>
          <a:xfrm>
            <a:off x="1545308" y="3347297"/>
            <a:ext cx="1620957" cy="830997"/>
          </a:xfrm>
          <a:prstGeom prst="rect">
            <a:avLst/>
          </a:prstGeom>
          <a:noFill/>
        </p:spPr>
        <p:txBody>
          <a:bodyPr wrap="none" rtlCol="0">
            <a:spAutoFit/>
          </a:bodyPr>
          <a:lstStyle/>
          <a:p>
            <a:r>
              <a:rPr lang="es-GB" sz="4800" dirty="0">
                <a:solidFill>
                  <a:srgbClr val="002060"/>
                </a:solidFill>
              </a:rPr>
              <a:t>Estás</a:t>
            </a:r>
          </a:p>
        </p:txBody>
      </p:sp>
      <p:pic>
        <p:nvPicPr>
          <p:cNvPr id="15" name="Picture 14" descr="green checkmark">
            <a:extLst>
              <a:ext uri="{FF2B5EF4-FFF2-40B4-BE49-F238E27FC236}">
                <a16:creationId xmlns:a16="http://schemas.microsoft.com/office/drawing/2014/main" id="{9C24ED30-F5FA-BD4B-B211-75894C9B8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039" y="1891346"/>
            <a:ext cx="731269" cy="885613"/>
          </a:xfrm>
          <a:prstGeom prst="rect">
            <a:avLst/>
          </a:prstGeom>
        </p:spPr>
      </p:pic>
    </p:spTree>
    <p:extLst>
      <p:ext uri="{BB962C8B-B14F-4D97-AF65-F5344CB8AC3E}">
        <p14:creationId xmlns:p14="http://schemas.microsoft.com/office/powerpoint/2010/main" val="106537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7C16FC-56B1-3347-B333-39235517CD99}"/>
              </a:ext>
            </a:extLst>
          </p:cNvPr>
          <p:cNvSpPr>
            <a:spLocks noGrp="1"/>
          </p:cNvSpPr>
          <p:nvPr>
            <p:ph type="title"/>
          </p:nvPr>
        </p:nvSpPr>
        <p:spPr>
          <a:xfrm>
            <a:off x="367989" y="195862"/>
            <a:ext cx="8564137" cy="1325563"/>
          </a:xfrm>
        </p:spPr>
        <p:txBody>
          <a:bodyPr>
            <a:normAutofit fontScale="90000"/>
          </a:bodyPr>
          <a:lstStyle/>
          <a:p>
            <a:r>
              <a:rPr lang="es-GB" sz="4800" b="1" dirty="0">
                <a:solidFill>
                  <a:srgbClr val="002060"/>
                </a:solidFill>
              </a:rPr>
              <a:t>¿Cómo es la frase en español?</a:t>
            </a:r>
          </a:p>
        </p:txBody>
      </p:sp>
      <p:sp>
        <p:nvSpPr>
          <p:cNvPr id="4" name="Rounded Rectangle 11">
            <a:extLst>
              <a:ext uri="{FF2B5EF4-FFF2-40B4-BE49-F238E27FC236}">
                <a16:creationId xmlns:a16="http://schemas.microsoft.com/office/drawing/2014/main" id="{61DC85ED-8458-904F-80E6-FF4D89A7F405}"/>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a:solidFill>
                  <a:prstClr val="white"/>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ángulo 5">
            <a:extLst>
              <a:ext uri="{FF2B5EF4-FFF2-40B4-BE49-F238E27FC236}">
                <a16:creationId xmlns:a16="http://schemas.microsoft.com/office/drawing/2014/main" id="{1A67B5D7-241F-AD42-BB46-9C35BD15D9E2}"/>
              </a:ext>
            </a:extLst>
          </p:cNvPr>
          <p:cNvSpPr/>
          <p:nvPr/>
        </p:nvSpPr>
        <p:spPr>
          <a:xfrm>
            <a:off x="814039" y="4552626"/>
            <a:ext cx="10515600" cy="152628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4800" dirty="0">
                <a:solidFill>
                  <a:srgbClr val="002060"/>
                </a:solidFill>
              </a:rPr>
              <a:t>She is </a:t>
            </a:r>
            <a:r>
              <a:rPr lang="es-GB" sz="4800">
                <a:solidFill>
                  <a:srgbClr val="002060"/>
                </a:solidFill>
              </a:rPr>
              <a:t>lowering </a:t>
            </a:r>
            <a:r>
              <a:rPr lang="en-GB" sz="4800">
                <a:solidFill>
                  <a:srgbClr val="002060"/>
                </a:solidFill>
              </a:rPr>
              <a:t>her</a:t>
            </a:r>
            <a:r>
              <a:rPr lang="es-GB" sz="4800">
                <a:solidFill>
                  <a:srgbClr val="002060"/>
                </a:solidFill>
              </a:rPr>
              <a:t> arm</a:t>
            </a:r>
            <a:r>
              <a:rPr lang="en-GB" sz="4800">
                <a:solidFill>
                  <a:srgbClr val="002060"/>
                </a:solidFill>
              </a:rPr>
              <a:t>.</a:t>
            </a:r>
            <a:endParaRPr lang="es-GB" sz="4800" dirty="0">
              <a:solidFill>
                <a:srgbClr val="002060"/>
              </a:solidFill>
            </a:endParaRPr>
          </a:p>
        </p:txBody>
      </p:sp>
      <p:sp>
        <p:nvSpPr>
          <p:cNvPr id="10" name="CuadroTexto 9">
            <a:extLst>
              <a:ext uri="{FF2B5EF4-FFF2-40B4-BE49-F238E27FC236}">
                <a16:creationId xmlns:a16="http://schemas.microsoft.com/office/drawing/2014/main" id="{20019858-2471-7145-AC79-01EA099CD16F}"/>
              </a:ext>
            </a:extLst>
          </p:cNvPr>
          <p:cNvSpPr txBox="1"/>
          <p:nvPr/>
        </p:nvSpPr>
        <p:spPr>
          <a:xfrm>
            <a:off x="2921497" y="3369793"/>
            <a:ext cx="6096541" cy="830997"/>
          </a:xfrm>
          <a:prstGeom prst="rect">
            <a:avLst/>
          </a:prstGeom>
          <a:noFill/>
        </p:spPr>
        <p:txBody>
          <a:bodyPr wrap="none" rtlCol="0">
            <a:spAutoFit/>
          </a:bodyPr>
          <a:lstStyle/>
          <a:p>
            <a:r>
              <a:rPr lang="es-GB" sz="4800">
                <a:solidFill>
                  <a:srgbClr val="002060"/>
                </a:solidFill>
              </a:rPr>
              <a:t>_________ __ ______. </a:t>
            </a:r>
            <a:endParaRPr lang="es-GB" sz="4800" dirty="0">
              <a:solidFill>
                <a:srgbClr val="002060"/>
              </a:solidFill>
            </a:endParaRPr>
          </a:p>
        </p:txBody>
      </p:sp>
      <p:sp>
        <p:nvSpPr>
          <p:cNvPr id="11" name="CuadroTexto 10">
            <a:extLst>
              <a:ext uri="{FF2B5EF4-FFF2-40B4-BE49-F238E27FC236}">
                <a16:creationId xmlns:a16="http://schemas.microsoft.com/office/drawing/2014/main" id="{AE882E64-BB1A-9A40-90AB-11841161F56F}"/>
              </a:ext>
            </a:extLst>
          </p:cNvPr>
          <p:cNvSpPr txBox="1"/>
          <p:nvPr/>
        </p:nvSpPr>
        <p:spPr>
          <a:xfrm>
            <a:off x="3126146" y="3342484"/>
            <a:ext cx="5742855" cy="830997"/>
          </a:xfrm>
          <a:prstGeom prst="rect">
            <a:avLst/>
          </a:prstGeom>
          <a:noFill/>
        </p:spPr>
        <p:txBody>
          <a:bodyPr wrap="square" rtlCol="0">
            <a:spAutoFit/>
          </a:bodyPr>
          <a:lstStyle/>
          <a:p>
            <a:r>
              <a:rPr lang="es-GB" sz="4800">
                <a:solidFill>
                  <a:srgbClr val="002060"/>
                </a:solidFill>
              </a:rPr>
              <a:t>bajando </a:t>
            </a:r>
            <a:r>
              <a:rPr lang="en-GB" sz="4800">
                <a:solidFill>
                  <a:srgbClr val="002060"/>
                </a:solidFill>
              </a:rPr>
              <a:t>el</a:t>
            </a:r>
            <a:r>
              <a:rPr lang="es-GB" sz="4800">
                <a:solidFill>
                  <a:srgbClr val="002060"/>
                </a:solidFill>
              </a:rPr>
              <a:t> </a:t>
            </a:r>
            <a:r>
              <a:rPr lang="es-GB" sz="4800" dirty="0">
                <a:solidFill>
                  <a:srgbClr val="002060"/>
                </a:solidFill>
              </a:rPr>
              <a:t>brazo</a:t>
            </a:r>
          </a:p>
        </p:txBody>
      </p:sp>
      <p:sp>
        <p:nvSpPr>
          <p:cNvPr id="12" name="CuadroTexto 11">
            <a:extLst>
              <a:ext uri="{FF2B5EF4-FFF2-40B4-BE49-F238E27FC236}">
                <a16:creationId xmlns:a16="http://schemas.microsoft.com/office/drawing/2014/main" id="{4FA4902E-F857-7A40-A576-6D72FFDF9146}"/>
              </a:ext>
            </a:extLst>
          </p:cNvPr>
          <p:cNvSpPr txBox="1"/>
          <p:nvPr/>
        </p:nvSpPr>
        <p:spPr>
          <a:xfrm>
            <a:off x="10153298" y="779088"/>
            <a:ext cx="1774845" cy="1077218"/>
          </a:xfrm>
          <a:prstGeom prst="rect">
            <a:avLst/>
          </a:prstGeom>
          <a:noFill/>
          <a:ln>
            <a:solidFill>
              <a:srgbClr val="002060"/>
            </a:solidFill>
          </a:ln>
        </p:spPr>
        <p:txBody>
          <a:bodyPr wrap="none" rtlCol="0">
            <a:spAutoFit/>
          </a:bodyPr>
          <a:lstStyle/>
          <a:p>
            <a:r>
              <a:rPr lang="es-GB" sz="3200" dirty="0">
                <a:solidFill>
                  <a:srgbClr val="002060"/>
                </a:solidFill>
              </a:rPr>
              <a:t>bajar</a:t>
            </a:r>
          </a:p>
          <a:p>
            <a:r>
              <a:rPr lang="es-GB" sz="3200" dirty="0">
                <a:solidFill>
                  <a:srgbClr val="002060"/>
                </a:solidFill>
              </a:rPr>
              <a:t>el brazo</a:t>
            </a:r>
          </a:p>
        </p:txBody>
      </p:sp>
      <p:sp>
        <p:nvSpPr>
          <p:cNvPr id="13" name="CuadroTexto 12">
            <a:extLst>
              <a:ext uri="{FF2B5EF4-FFF2-40B4-BE49-F238E27FC236}">
                <a16:creationId xmlns:a16="http://schemas.microsoft.com/office/drawing/2014/main" id="{64809259-39C3-FD45-96E2-933A914064E2}"/>
              </a:ext>
            </a:extLst>
          </p:cNvPr>
          <p:cNvSpPr txBox="1"/>
          <p:nvPr/>
        </p:nvSpPr>
        <p:spPr>
          <a:xfrm>
            <a:off x="1545308" y="1945962"/>
            <a:ext cx="1431802" cy="861774"/>
          </a:xfrm>
          <a:prstGeom prst="rect">
            <a:avLst/>
          </a:prstGeom>
          <a:noFill/>
        </p:spPr>
        <p:txBody>
          <a:bodyPr wrap="none" rtlCol="0">
            <a:spAutoFit/>
          </a:bodyPr>
          <a:lstStyle/>
          <a:p>
            <a:r>
              <a:rPr lang="es-GB" sz="4800" dirty="0">
                <a:solidFill>
                  <a:srgbClr val="002060"/>
                </a:solidFill>
              </a:rPr>
              <a:t>Esta</a:t>
            </a:r>
          </a:p>
        </p:txBody>
      </p:sp>
      <p:sp>
        <p:nvSpPr>
          <p:cNvPr id="14" name="CuadroTexto 13">
            <a:extLst>
              <a:ext uri="{FF2B5EF4-FFF2-40B4-BE49-F238E27FC236}">
                <a16:creationId xmlns:a16="http://schemas.microsoft.com/office/drawing/2014/main" id="{1F78696A-1EE2-574C-BDB2-2B190ACDE7F4}"/>
              </a:ext>
            </a:extLst>
          </p:cNvPr>
          <p:cNvSpPr txBox="1"/>
          <p:nvPr/>
        </p:nvSpPr>
        <p:spPr>
          <a:xfrm>
            <a:off x="1545308" y="3347297"/>
            <a:ext cx="1431802" cy="861774"/>
          </a:xfrm>
          <a:prstGeom prst="rect">
            <a:avLst/>
          </a:prstGeom>
          <a:noFill/>
        </p:spPr>
        <p:txBody>
          <a:bodyPr wrap="none" rtlCol="0">
            <a:spAutoFit/>
          </a:bodyPr>
          <a:lstStyle/>
          <a:p>
            <a:r>
              <a:rPr lang="es-GB" sz="4800" dirty="0">
                <a:solidFill>
                  <a:srgbClr val="002060"/>
                </a:solidFill>
              </a:rPr>
              <a:t>Está</a:t>
            </a:r>
          </a:p>
        </p:txBody>
      </p:sp>
      <p:pic>
        <p:nvPicPr>
          <p:cNvPr id="15" name="Picture 14" descr="green checkmark">
            <a:extLst>
              <a:ext uri="{FF2B5EF4-FFF2-40B4-BE49-F238E27FC236}">
                <a16:creationId xmlns:a16="http://schemas.microsoft.com/office/drawing/2014/main" id="{9C24ED30-F5FA-BD4B-B211-75894C9B8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039" y="3315177"/>
            <a:ext cx="731269" cy="885613"/>
          </a:xfrm>
          <a:prstGeom prst="rect">
            <a:avLst/>
          </a:prstGeom>
        </p:spPr>
      </p:pic>
    </p:spTree>
    <p:extLst>
      <p:ext uri="{BB962C8B-B14F-4D97-AF65-F5344CB8AC3E}">
        <p14:creationId xmlns:p14="http://schemas.microsoft.com/office/powerpoint/2010/main" val="59184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7C16FC-56B1-3347-B333-39235517CD99}"/>
              </a:ext>
            </a:extLst>
          </p:cNvPr>
          <p:cNvSpPr>
            <a:spLocks noGrp="1"/>
          </p:cNvSpPr>
          <p:nvPr>
            <p:ph type="title"/>
          </p:nvPr>
        </p:nvSpPr>
        <p:spPr>
          <a:xfrm>
            <a:off x="367989" y="195862"/>
            <a:ext cx="8564137" cy="1325563"/>
          </a:xfrm>
        </p:spPr>
        <p:txBody>
          <a:bodyPr>
            <a:normAutofit fontScale="90000"/>
          </a:bodyPr>
          <a:lstStyle/>
          <a:p>
            <a:r>
              <a:rPr lang="es-GB" sz="4800" b="1" dirty="0">
                <a:solidFill>
                  <a:srgbClr val="002060"/>
                </a:solidFill>
              </a:rPr>
              <a:t>¿Cómo es la frase en español?</a:t>
            </a:r>
          </a:p>
        </p:txBody>
      </p:sp>
      <p:sp>
        <p:nvSpPr>
          <p:cNvPr id="4" name="Rounded Rectangle 11">
            <a:extLst>
              <a:ext uri="{FF2B5EF4-FFF2-40B4-BE49-F238E27FC236}">
                <a16:creationId xmlns:a16="http://schemas.microsoft.com/office/drawing/2014/main" id="{61DC85ED-8458-904F-80E6-FF4D89A7F405}"/>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a:solidFill>
                  <a:prstClr val="white"/>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ángulo 5">
            <a:extLst>
              <a:ext uri="{FF2B5EF4-FFF2-40B4-BE49-F238E27FC236}">
                <a16:creationId xmlns:a16="http://schemas.microsoft.com/office/drawing/2014/main" id="{1A67B5D7-241F-AD42-BB46-9C35BD15D9E2}"/>
              </a:ext>
            </a:extLst>
          </p:cNvPr>
          <p:cNvSpPr/>
          <p:nvPr/>
        </p:nvSpPr>
        <p:spPr>
          <a:xfrm>
            <a:off x="839621" y="4598018"/>
            <a:ext cx="10515600" cy="152628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4800" dirty="0">
                <a:solidFill>
                  <a:srgbClr val="002060"/>
                </a:solidFill>
              </a:rPr>
              <a:t>You are </a:t>
            </a:r>
            <a:r>
              <a:rPr lang="es-GB" sz="4800">
                <a:solidFill>
                  <a:srgbClr val="002060"/>
                </a:solidFill>
              </a:rPr>
              <a:t>crying </a:t>
            </a:r>
            <a:r>
              <a:rPr lang="en-GB" sz="4800">
                <a:solidFill>
                  <a:srgbClr val="002060"/>
                </a:solidFill>
              </a:rPr>
              <a:t>because of the effort.</a:t>
            </a:r>
            <a:endParaRPr lang="es-GB" sz="4800" dirty="0">
              <a:solidFill>
                <a:srgbClr val="002060"/>
              </a:solidFill>
            </a:endParaRPr>
          </a:p>
        </p:txBody>
      </p:sp>
      <p:sp>
        <p:nvSpPr>
          <p:cNvPr id="10" name="CuadroTexto 9">
            <a:extLst>
              <a:ext uri="{FF2B5EF4-FFF2-40B4-BE49-F238E27FC236}">
                <a16:creationId xmlns:a16="http://schemas.microsoft.com/office/drawing/2014/main" id="{20019858-2471-7145-AC79-01EA099CD16F}"/>
              </a:ext>
            </a:extLst>
          </p:cNvPr>
          <p:cNvSpPr txBox="1"/>
          <p:nvPr/>
        </p:nvSpPr>
        <p:spPr>
          <a:xfrm>
            <a:off x="3352700" y="3342484"/>
            <a:ext cx="7497565" cy="830997"/>
          </a:xfrm>
          <a:prstGeom prst="rect">
            <a:avLst/>
          </a:prstGeom>
          <a:noFill/>
        </p:spPr>
        <p:txBody>
          <a:bodyPr wrap="none" rtlCol="0">
            <a:spAutoFit/>
          </a:bodyPr>
          <a:lstStyle/>
          <a:p>
            <a:r>
              <a:rPr lang="es-GB" sz="4800">
                <a:solidFill>
                  <a:srgbClr val="002060"/>
                </a:solidFill>
              </a:rPr>
              <a:t>________ </a:t>
            </a:r>
            <a:r>
              <a:rPr lang="en-GB" sz="4800">
                <a:solidFill>
                  <a:srgbClr val="002060"/>
                </a:solidFill>
              </a:rPr>
              <a:t>___ </a:t>
            </a:r>
            <a:r>
              <a:rPr lang="es-GB" sz="4800">
                <a:solidFill>
                  <a:srgbClr val="002060"/>
                </a:solidFill>
              </a:rPr>
              <a:t>__</a:t>
            </a:r>
            <a:r>
              <a:rPr lang="en-GB" sz="4800">
                <a:solidFill>
                  <a:srgbClr val="002060"/>
                </a:solidFill>
              </a:rPr>
              <a:t> </a:t>
            </a:r>
            <a:r>
              <a:rPr lang="es-GB" sz="4800">
                <a:solidFill>
                  <a:srgbClr val="002060"/>
                </a:solidFill>
              </a:rPr>
              <a:t>_</a:t>
            </a:r>
            <a:r>
              <a:rPr lang="en-GB" sz="4800">
                <a:solidFill>
                  <a:srgbClr val="002060"/>
                </a:solidFill>
              </a:rPr>
              <a:t>_</a:t>
            </a:r>
            <a:r>
              <a:rPr lang="es-GB" sz="4800">
                <a:solidFill>
                  <a:srgbClr val="002060"/>
                </a:solidFill>
              </a:rPr>
              <a:t>______. </a:t>
            </a:r>
            <a:endParaRPr lang="es-GB" sz="4800" dirty="0">
              <a:solidFill>
                <a:srgbClr val="002060"/>
              </a:solidFill>
            </a:endParaRPr>
          </a:p>
        </p:txBody>
      </p:sp>
      <p:sp>
        <p:nvSpPr>
          <p:cNvPr id="11" name="CuadroTexto 10">
            <a:extLst>
              <a:ext uri="{FF2B5EF4-FFF2-40B4-BE49-F238E27FC236}">
                <a16:creationId xmlns:a16="http://schemas.microsoft.com/office/drawing/2014/main" id="{AE882E64-BB1A-9A40-90AB-11841161F56F}"/>
              </a:ext>
            </a:extLst>
          </p:cNvPr>
          <p:cNvSpPr txBox="1"/>
          <p:nvPr/>
        </p:nvSpPr>
        <p:spPr>
          <a:xfrm>
            <a:off x="3327344" y="3315177"/>
            <a:ext cx="7429862" cy="830997"/>
          </a:xfrm>
          <a:prstGeom prst="rect">
            <a:avLst/>
          </a:prstGeom>
          <a:noFill/>
        </p:spPr>
        <p:txBody>
          <a:bodyPr wrap="square" rtlCol="0">
            <a:spAutoFit/>
          </a:bodyPr>
          <a:lstStyle/>
          <a:p>
            <a:r>
              <a:rPr lang="es-GB" sz="4800">
                <a:solidFill>
                  <a:srgbClr val="002060"/>
                </a:solidFill>
              </a:rPr>
              <a:t>llorando </a:t>
            </a:r>
            <a:r>
              <a:rPr lang="en-GB" sz="4800">
                <a:solidFill>
                  <a:srgbClr val="002060"/>
                </a:solidFill>
              </a:rPr>
              <a:t>por el esfuerzo</a:t>
            </a:r>
            <a:endParaRPr lang="es-GB" sz="4800" dirty="0">
              <a:solidFill>
                <a:srgbClr val="002060"/>
              </a:solidFill>
            </a:endParaRPr>
          </a:p>
        </p:txBody>
      </p:sp>
      <p:sp>
        <p:nvSpPr>
          <p:cNvPr id="12" name="CuadroTexto 11">
            <a:extLst>
              <a:ext uri="{FF2B5EF4-FFF2-40B4-BE49-F238E27FC236}">
                <a16:creationId xmlns:a16="http://schemas.microsoft.com/office/drawing/2014/main" id="{4FA4902E-F857-7A40-A576-6D72FFDF9146}"/>
              </a:ext>
            </a:extLst>
          </p:cNvPr>
          <p:cNvSpPr txBox="1"/>
          <p:nvPr/>
        </p:nvSpPr>
        <p:spPr>
          <a:xfrm>
            <a:off x="10106811" y="883177"/>
            <a:ext cx="1821332" cy="1569660"/>
          </a:xfrm>
          <a:prstGeom prst="rect">
            <a:avLst/>
          </a:prstGeom>
          <a:noFill/>
          <a:ln>
            <a:solidFill>
              <a:srgbClr val="002060"/>
            </a:solidFill>
          </a:ln>
        </p:spPr>
        <p:txBody>
          <a:bodyPr wrap="none" rtlCol="0">
            <a:spAutoFit/>
          </a:bodyPr>
          <a:lstStyle/>
          <a:p>
            <a:r>
              <a:rPr lang="es-GB" sz="3200" dirty="0">
                <a:solidFill>
                  <a:srgbClr val="002060"/>
                </a:solidFill>
              </a:rPr>
              <a:t>llorar</a:t>
            </a:r>
          </a:p>
          <a:p>
            <a:r>
              <a:rPr lang="en-GB" sz="3200">
                <a:solidFill>
                  <a:srgbClr val="002060"/>
                </a:solidFill>
              </a:rPr>
              <a:t>por</a:t>
            </a:r>
          </a:p>
          <a:p>
            <a:r>
              <a:rPr lang="en-GB" sz="3200">
                <a:solidFill>
                  <a:srgbClr val="002060"/>
                </a:solidFill>
              </a:rPr>
              <a:t>esfuerzo</a:t>
            </a:r>
            <a:endParaRPr lang="es-GB" sz="3200" dirty="0">
              <a:solidFill>
                <a:srgbClr val="002060"/>
              </a:solidFill>
            </a:endParaRPr>
          </a:p>
        </p:txBody>
      </p:sp>
      <p:sp>
        <p:nvSpPr>
          <p:cNvPr id="13" name="CuadroTexto 12">
            <a:extLst>
              <a:ext uri="{FF2B5EF4-FFF2-40B4-BE49-F238E27FC236}">
                <a16:creationId xmlns:a16="http://schemas.microsoft.com/office/drawing/2014/main" id="{64809259-39C3-FD45-96E2-933A914064E2}"/>
              </a:ext>
            </a:extLst>
          </p:cNvPr>
          <p:cNvSpPr txBox="1"/>
          <p:nvPr/>
        </p:nvSpPr>
        <p:spPr>
          <a:xfrm>
            <a:off x="1545308" y="1945962"/>
            <a:ext cx="1620957" cy="830997"/>
          </a:xfrm>
          <a:prstGeom prst="rect">
            <a:avLst/>
          </a:prstGeom>
          <a:noFill/>
        </p:spPr>
        <p:txBody>
          <a:bodyPr wrap="none" rtlCol="0">
            <a:spAutoFit/>
          </a:bodyPr>
          <a:lstStyle/>
          <a:p>
            <a:r>
              <a:rPr lang="es-GB" sz="4800" dirty="0">
                <a:solidFill>
                  <a:srgbClr val="002060"/>
                </a:solidFill>
              </a:rPr>
              <a:t>Estas</a:t>
            </a:r>
          </a:p>
        </p:txBody>
      </p:sp>
      <p:sp>
        <p:nvSpPr>
          <p:cNvPr id="14" name="CuadroTexto 13">
            <a:extLst>
              <a:ext uri="{FF2B5EF4-FFF2-40B4-BE49-F238E27FC236}">
                <a16:creationId xmlns:a16="http://schemas.microsoft.com/office/drawing/2014/main" id="{1F78696A-1EE2-574C-BDB2-2B190ACDE7F4}"/>
              </a:ext>
            </a:extLst>
          </p:cNvPr>
          <p:cNvSpPr txBox="1"/>
          <p:nvPr/>
        </p:nvSpPr>
        <p:spPr>
          <a:xfrm>
            <a:off x="1545308" y="3347297"/>
            <a:ext cx="1620957" cy="830997"/>
          </a:xfrm>
          <a:prstGeom prst="rect">
            <a:avLst/>
          </a:prstGeom>
          <a:noFill/>
        </p:spPr>
        <p:txBody>
          <a:bodyPr wrap="none" rtlCol="0">
            <a:spAutoFit/>
          </a:bodyPr>
          <a:lstStyle/>
          <a:p>
            <a:r>
              <a:rPr lang="es-GB" sz="4800" dirty="0">
                <a:solidFill>
                  <a:srgbClr val="002060"/>
                </a:solidFill>
              </a:rPr>
              <a:t>Estás</a:t>
            </a:r>
          </a:p>
        </p:txBody>
      </p:sp>
      <p:pic>
        <p:nvPicPr>
          <p:cNvPr id="15" name="Picture 14" descr="green checkmark">
            <a:extLst>
              <a:ext uri="{FF2B5EF4-FFF2-40B4-BE49-F238E27FC236}">
                <a16:creationId xmlns:a16="http://schemas.microsoft.com/office/drawing/2014/main" id="{9C24ED30-F5FA-BD4B-B211-75894C9B8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039" y="3315177"/>
            <a:ext cx="731269" cy="885613"/>
          </a:xfrm>
          <a:prstGeom prst="rect">
            <a:avLst/>
          </a:prstGeom>
        </p:spPr>
      </p:pic>
    </p:spTree>
    <p:extLst>
      <p:ext uri="{BB962C8B-B14F-4D97-AF65-F5344CB8AC3E}">
        <p14:creationId xmlns:p14="http://schemas.microsoft.com/office/powerpoint/2010/main" val="83620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7C16FC-56B1-3347-B333-39235517CD99}"/>
              </a:ext>
            </a:extLst>
          </p:cNvPr>
          <p:cNvSpPr>
            <a:spLocks noGrp="1"/>
          </p:cNvSpPr>
          <p:nvPr>
            <p:ph type="title"/>
          </p:nvPr>
        </p:nvSpPr>
        <p:spPr>
          <a:xfrm>
            <a:off x="367989" y="195862"/>
            <a:ext cx="8564137" cy="1325563"/>
          </a:xfrm>
        </p:spPr>
        <p:txBody>
          <a:bodyPr>
            <a:normAutofit fontScale="90000"/>
          </a:bodyPr>
          <a:lstStyle/>
          <a:p>
            <a:r>
              <a:rPr lang="es-GB" sz="4800" b="1" dirty="0">
                <a:solidFill>
                  <a:srgbClr val="002060"/>
                </a:solidFill>
              </a:rPr>
              <a:t>¿Cómo es la frase en español?</a:t>
            </a:r>
          </a:p>
        </p:txBody>
      </p:sp>
      <p:sp>
        <p:nvSpPr>
          <p:cNvPr id="4" name="Rounded Rectangle 11">
            <a:extLst>
              <a:ext uri="{FF2B5EF4-FFF2-40B4-BE49-F238E27FC236}">
                <a16:creationId xmlns:a16="http://schemas.microsoft.com/office/drawing/2014/main" id="{61DC85ED-8458-904F-80E6-FF4D89A7F405}"/>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a:solidFill>
                  <a:prstClr val="white"/>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ángulo 5">
            <a:extLst>
              <a:ext uri="{FF2B5EF4-FFF2-40B4-BE49-F238E27FC236}">
                <a16:creationId xmlns:a16="http://schemas.microsoft.com/office/drawing/2014/main" id="{1A67B5D7-241F-AD42-BB46-9C35BD15D9E2}"/>
              </a:ext>
            </a:extLst>
          </p:cNvPr>
          <p:cNvSpPr/>
          <p:nvPr/>
        </p:nvSpPr>
        <p:spPr>
          <a:xfrm>
            <a:off x="788435" y="4573431"/>
            <a:ext cx="10515600" cy="152628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a:solidFill>
                  <a:srgbClr val="002060"/>
                </a:solidFill>
              </a:rPr>
              <a:t>These instructors (f) are active.</a:t>
            </a:r>
            <a:endParaRPr lang="es-GB" sz="4800" dirty="0">
              <a:solidFill>
                <a:srgbClr val="002060"/>
              </a:solidFill>
            </a:endParaRPr>
          </a:p>
        </p:txBody>
      </p:sp>
      <p:sp>
        <p:nvSpPr>
          <p:cNvPr id="10" name="CuadroTexto 9">
            <a:extLst>
              <a:ext uri="{FF2B5EF4-FFF2-40B4-BE49-F238E27FC236}">
                <a16:creationId xmlns:a16="http://schemas.microsoft.com/office/drawing/2014/main" id="{20019858-2471-7145-AC79-01EA099CD16F}"/>
              </a:ext>
            </a:extLst>
          </p:cNvPr>
          <p:cNvSpPr txBox="1"/>
          <p:nvPr/>
        </p:nvSpPr>
        <p:spPr>
          <a:xfrm>
            <a:off x="3166265" y="2045125"/>
            <a:ext cx="7157729" cy="830997"/>
          </a:xfrm>
          <a:prstGeom prst="rect">
            <a:avLst/>
          </a:prstGeom>
          <a:noFill/>
        </p:spPr>
        <p:txBody>
          <a:bodyPr wrap="none" rtlCol="0">
            <a:spAutoFit/>
          </a:bodyPr>
          <a:lstStyle/>
          <a:p>
            <a:r>
              <a:rPr lang="es-GB" sz="4800">
                <a:solidFill>
                  <a:srgbClr val="002060"/>
                </a:solidFill>
              </a:rPr>
              <a:t>___________ _</a:t>
            </a:r>
            <a:r>
              <a:rPr lang="en-GB" sz="4800">
                <a:solidFill>
                  <a:srgbClr val="002060"/>
                </a:solidFill>
              </a:rPr>
              <a:t>__</a:t>
            </a:r>
            <a:r>
              <a:rPr lang="es-GB" sz="4800">
                <a:solidFill>
                  <a:srgbClr val="002060"/>
                </a:solidFill>
              </a:rPr>
              <a:t> _______ </a:t>
            </a:r>
            <a:endParaRPr lang="es-GB" sz="4800" dirty="0">
              <a:solidFill>
                <a:srgbClr val="002060"/>
              </a:solidFill>
            </a:endParaRPr>
          </a:p>
        </p:txBody>
      </p:sp>
      <p:sp>
        <p:nvSpPr>
          <p:cNvPr id="11" name="CuadroTexto 10">
            <a:extLst>
              <a:ext uri="{FF2B5EF4-FFF2-40B4-BE49-F238E27FC236}">
                <a16:creationId xmlns:a16="http://schemas.microsoft.com/office/drawing/2014/main" id="{AE882E64-BB1A-9A40-90AB-11841161F56F}"/>
              </a:ext>
            </a:extLst>
          </p:cNvPr>
          <p:cNvSpPr txBox="1"/>
          <p:nvPr/>
        </p:nvSpPr>
        <p:spPr>
          <a:xfrm>
            <a:off x="3109115" y="2033125"/>
            <a:ext cx="7362458" cy="830997"/>
          </a:xfrm>
          <a:prstGeom prst="rect">
            <a:avLst/>
          </a:prstGeom>
          <a:noFill/>
        </p:spPr>
        <p:txBody>
          <a:bodyPr wrap="square" rtlCol="0">
            <a:spAutoFit/>
          </a:bodyPr>
          <a:lstStyle/>
          <a:p>
            <a:r>
              <a:rPr lang="en-GB" sz="4800">
                <a:solidFill>
                  <a:srgbClr val="002060"/>
                </a:solidFill>
              </a:rPr>
              <a:t>instructoras</a:t>
            </a:r>
            <a:r>
              <a:rPr lang="es-GB" sz="4800">
                <a:solidFill>
                  <a:srgbClr val="002060"/>
                </a:solidFill>
              </a:rPr>
              <a:t> </a:t>
            </a:r>
            <a:r>
              <a:rPr lang="en-GB" sz="4800">
                <a:solidFill>
                  <a:srgbClr val="002060"/>
                </a:solidFill>
              </a:rPr>
              <a:t>son activas.</a:t>
            </a:r>
            <a:endParaRPr lang="es-GB" sz="4800" dirty="0">
              <a:solidFill>
                <a:srgbClr val="002060"/>
              </a:solidFill>
            </a:endParaRPr>
          </a:p>
        </p:txBody>
      </p:sp>
      <p:sp>
        <p:nvSpPr>
          <p:cNvPr id="12" name="CuadroTexto 11">
            <a:extLst>
              <a:ext uri="{FF2B5EF4-FFF2-40B4-BE49-F238E27FC236}">
                <a16:creationId xmlns:a16="http://schemas.microsoft.com/office/drawing/2014/main" id="{4FA4902E-F857-7A40-A576-6D72FFDF9146}"/>
              </a:ext>
            </a:extLst>
          </p:cNvPr>
          <p:cNvSpPr txBox="1"/>
          <p:nvPr/>
        </p:nvSpPr>
        <p:spPr>
          <a:xfrm>
            <a:off x="9470419" y="770339"/>
            <a:ext cx="2457724" cy="1077218"/>
          </a:xfrm>
          <a:prstGeom prst="rect">
            <a:avLst/>
          </a:prstGeom>
          <a:noFill/>
          <a:ln>
            <a:solidFill>
              <a:srgbClr val="002060"/>
            </a:solidFill>
          </a:ln>
        </p:spPr>
        <p:txBody>
          <a:bodyPr wrap="none" rtlCol="0">
            <a:spAutoFit/>
          </a:bodyPr>
          <a:lstStyle/>
          <a:p>
            <a:r>
              <a:rPr lang="en-GB" sz="3200">
                <a:solidFill>
                  <a:srgbClr val="002060"/>
                </a:solidFill>
              </a:rPr>
              <a:t>instructor/a</a:t>
            </a:r>
            <a:endParaRPr lang="es-GB" sz="3200" dirty="0">
              <a:solidFill>
                <a:srgbClr val="002060"/>
              </a:solidFill>
            </a:endParaRPr>
          </a:p>
          <a:p>
            <a:r>
              <a:rPr lang="en-GB" sz="3200">
                <a:solidFill>
                  <a:srgbClr val="002060"/>
                </a:solidFill>
              </a:rPr>
              <a:t>activo/a</a:t>
            </a:r>
            <a:endParaRPr lang="es-GB" sz="3200" dirty="0">
              <a:solidFill>
                <a:srgbClr val="002060"/>
              </a:solidFill>
            </a:endParaRPr>
          </a:p>
        </p:txBody>
      </p:sp>
      <p:sp>
        <p:nvSpPr>
          <p:cNvPr id="13" name="CuadroTexto 12">
            <a:extLst>
              <a:ext uri="{FF2B5EF4-FFF2-40B4-BE49-F238E27FC236}">
                <a16:creationId xmlns:a16="http://schemas.microsoft.com/office/drawing/2014/main" id="{64809259-39C3-FD45-96E2-933A914064E2}"/>
              </a:ext>
            </a:extLst>
          </p:cNvPr>
          <p:cNvSpPr txBox="1"/>
          <p:nvPr/>
        </p:nvSpPr>
        <p:spPr>
          <a:xfrm>
            <a:off x="1545308" y="1945962"/>
            <a:ext cx="1620957" cy="830997"/>
          </a:xfrm>
          <a:prstGeom prst="rect">
            <a:avLst/>
          </a:prstGeom>
          <a:noFill/>
        </p:spPr>
        <p:txBody>
          <a:bodyPr wrap="none" rtlCol="0">
            <a:spAutoFit/>
          </a:bodyPr>
          <a:lstStyle/>
          <a:p>
            <a:r>
              <a:rPr lang="es-GB" sz="4800">
                <a:solidFill>
                  <a:srgbClr val="002060"/>
                </a:solidFill>
              </a:rPr>
              <a:t>Estas</a:t>
            </a:r>
            <a:endParaRPr lang="es-GB" sz="4800" dirty="0">
              <a:solidFill>
                <a:srgbClr val="002060"/>
              </a:solidFill>
            </a:endParaRPr>
          </a:p>
        </p:txBody>
      </p:sp>
      <p:sp>
        <p:nvSpPr>
          <p:cNvPr id="14" name="CuadroTexto 13">
            <a:extLst>
              <a:ext uri="{FF2B5EF4-FFF2-40B4-BE49-F238E27FC236}">
                <a16:creationId xmlns:a16="http://schemas.microsoft.com/office/drawing/2014/main" id="{1F78696A-1EE2-574C-BDB2-2B190ACDE7F4}"/>
              </a:ext>
            </a:extLst>
          </p:cNvPr>
          <p:cNvSpPr txBox="1"/>
          <p:nvPr/>
        </p:nvSpPr>
        <p:spPr>
          <a:xfrm>
            <a:off x="1545308" y="3347297"/>
            <a:ext cx="1620957" cy="830997"/>
          </a:xfrm>
          <a:prstGeom prst="rect">
            <a:avLst/>
          </a:prstGeom>
          <a:noFill/>
        </p:spPr>
        <p:txBody>
          <a:bodyPr wrap="none" rtlCol="0">
            <a:spAutoFit/>
          </a:bodyPr>
          <a:lstStyle/>
          <a:p>
            <a:r>
              <a:rPr lang="es-GB" sz="4800">
                <a:solidFill>
                  <a:srgbClr val="002060"/>
                </a:solidFill>
              </a:rPr>
              <a:t>Estás</a:t>
            </a:r>
            <a:endParaRPr lang="es-GB" sz="4800" dirty="0">
              <a:solidFill>
                <a:srgbClr val="002060"/>
              </a:solidFill>
            </a:endParaRPr>
          </a:p>
        </p:txBody>
      </p:sp>
      <p:pic>
        <p:nvPicPr>
          <p:cNvPr id="15" name="Picture 14" descr="green checkmark">
            <a:extLst>
              <a:ext uri="{FF2B5EF4-FFF2-40B4-BE49-F238E27FC236}">
                <a16:creationId xmlns:a16="http://schemas.microsoft.com/office/drawing/2014/main" id="{9C24ED30-F5FA-BD4B-B211-75894C9B8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5" y="1990509"/>
            <a:ext cx="731269" cy="885613"/>
          </a:xfrm>
          <a:prstGeom prst="rect">
            <a:avLst/>
          </a:prstGeom>
        </p:spPr>
      </p:pic>
    </p:spTree>
    <p:extLst>
      <p:ext uri="{BB962C8B-B14F-4D97-AF65-F5344CB8AC3E}">
        <p14:creationId xmlns:p14="http://schemas.microsoft.com/office/powerpoint/2010/main" val="197998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7C16FC-56B1-3347-B333-39235517CD99}"/>
              </a:ext>
            </a:extLst>
          </p:cNvPr>
          <p:cNvSpPr>
            <a:spLocks noGrp="1"/>
          </p:cNvSpPr>
          <p:nvPr>
            <p:ph type="title"/>
          </p:nvPr>
        </p:nvSpPr>
        <p:spPr>
          <a:xfrm>
            <a:off x="367989" y="195862"/>
            <a:ext cx="8564137" cy="1325563"/>
          </a:xfrm>
        </p:spPr>
        <p:txBody>
          <a:bodyPr>
            <a:normAutofit fontScale="90000"/>
          </a:bodyPr>
          <a:lstStyle/>
          <a:p>
            <a:r>
              <a:rPr lang="es-GB" sz="4800" b="1" dirty="0">
                <a:solidFill>
                  <a:srgbClr val="002060"/>
                </a:solidFill>
              </a:rPr>
              <a:t>¿Cómo es la frase en español?</a:t>
            </a:r>
          </a:p>
        </p:txBody>
      </p:sp>
      <p:sp>
        <p:nvSpPr>
          <p:cNvPr id="4" name="Rounded Rectangle 11">
            <a:extLst>
              <a:ext uri="{FF2B5EF4-FFF2-40B4-BE49-F238E27FC236}">
                <a16:creationId xmlns:a16="http://schemas.microsoft.com/office/drawing/2014/main" id="{61DC85ED-8458-904F-80E6-FF4D89A7F405}"/>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a:solidFill>
                  <a:prstClr val="white"/>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ángulo 5">
            <a:extLst>
              <a:ext uri="{FF2B5EF4-FFF2-40B4-BE49-F238E27FC236}">
                <a16:creationId xmlns:a16="http://schemas.microsoft.com/office/drawing/2014/main" id="{1A67B5D7-241F-AD42-BB46-9C35BD15D9E2}"/>
              </a:ext>
            </a:extLst>
          </p:cNvPr>
          <p:cNvSpPr/>
          <p:nvPr/>
        </p:nvSpPr>
        <p:spPr>
          <a:xfrm>
            <a:off x="788435" y="4573431"/>
            <a:ext cx="10515600" cy="152628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5400" dirty="0">
                <a:solidFill>
                  <a:srgbClr val="002060"/>
                </a:solidFill>
              </a:rPr>
              <a:t>You are </a:t>
            </a:r>
            <a:r>
              <a:rPr lang="es-GB" sz="5400">
                <a:solidFill>
                  <a:srgbClr val="002060"/>
                </a:solidFill>
              </a:rPr>
              <a:t>showing the match</a:t>
            </a:r>
            <a:r>
              <a:rPr lang="en-GB" sz="5400">
                <a:solidFill>
                  <a:srgbClr val="002060"/>
                </a:solidFill>
              </a:rPr>
              <a:t>.</a:t>
            </a:r>
            <a:endParaRPr lang="es-GB" sz="5400" dirty="0">
              <a:solidFill>
                <a:srgbClr val="002060"/>
              </a:solidFill>
            </a:endParaRPr>
          </a:p>
        </p:txBody>
      </p:sp>
      <p:sp>
        <p:nvSpPr>
          <p:cNvPr id="10" name="CuadroTexto 9">
            <a:extLst>
              <a:ext uri="{FF2B5EF4-FFF2-40B4-BE49-F238E27FC236}">
                <a16:creationId xmlns:a16="http://schemas.microsoft.com/office/drawing/2014/main" id="{20019858-2471-7145-AC79-01EA099CD16F}"/>
              </a:ext>
            </a:extLst>
          </p:cNvPr>
          <p:cNvSpPr txBox="1"/>
          <p:nvPr/>
        </p:nvSpPr>
        <p:spPr>
          <a:xfrm>
            <a:off x="3126131" y="3347297"/>
            <a:ext cx="7327647" cy="830997"/>
          </a:xfrm>
          <a:prstGeom prst="rect">
            <a:avLst/>
          </a:prstGeom>
          <a:noFill/>
        </p:spPr>
        <p:txBody>
          <a:bodyPr wrap="none" rtlCol="0">
            <a:spAutoFit/>
          </a:bodyPr>
          <a:lstStyle/>
          <a:p>
            <a:r>
              <a:rPr lang="es-GB" sz="4800" dirty="0">
                <a:solidFill>
                  <a:srgbClr val="002060"/>
                </a:solidFill>
              </a:rPr>
              <a:t>___________ __ ________ </a:t>
            </a:r>
          </a:p>
        </p:txBody>
      </p:sp>
      <p:sp>
        <p:nvSpPr>
          <p:cNvPr id="11" name="CuadroTexto 10">
            <a:extLst>
              <a:ext uri="{FF2B5EF4-FFF2-40B4-BE49-F238E27FC236}">
                <a16:creationId xmlns:a16="http://schemas.microsoft.com/office/drawing/2014/main" id="{AE882E64-BB1A-9A40-90AB-11841161F56F}"/>
              </a:ext>
            </a:extLst>
          </p:cNvPr>
          <p:cNvSpPr txBox="1"/>
          <p:nvPr/>
        </p:nvSpPr>
        <p:spPr>
          <a:xfrm>
            <a:off x="3274878" y="3345206"/>
            <a:ext cx="7070287" cy="830997"/>
          </a:xfrm>
          <a:prstGeom prst="rect">
            <a:avLst/>
          </a:prstGeom>
          <a:noFill/>
        </p:spPr>
        <p:txBody>
          <a:bodyPr wrap="square" rtlCol="0">
            <a:spAutoFit/>
          </a:bodyPr>
          <a:lstStyle/>
          <a:p>
            <a:r>
              <a:rPr lang="es-GB" sz="4800" dirty="0">
                <a:solidFill>
                  <a:srgbClr val="002060"/>
                </a:solidFill>
              </a:rPr>
              <a:t>mostrando el partido.</a:t>
            </a:r>
          </a:p>
        </p:txBody>
      </p:sp>
      <p:sp>
        <p:nvSpPr>
          <p:cNvPr id="12" name="CuadroTexto 11">
            <a:extLst>
              <a:ext uri="{FF2B5EF4-FFF2-40B4-BE49-F238E27FC236}">
                <a16:creationId xmlns:a16="http://schemas.microsoft.com/office/drawing/2014/main" id="{4FA4902E-F857-7A40-A576-6D72FFDF9146}"/>
              </a:ext>
            </a:extLst>
          </p:cNvPr>
          <p:cNvSpPr txBox="1"/>
          <p:nvPr/>
        </p:nvSpPr>
        <p:spPr>
          <a:xfrm>
            <a:off x="10244669" y="841435"/>
            <a:ext cx="1664238" cy="1077218"/>
          </a:xfrm>
          <a:prstGeom prst="rect">
            <a:avLst/>
          </a:prstGeom>
          <a:noFill/>
          <a:ln>
            <a:solidFill>
              <a:srgbClr val="002060"/>
            </a:solidFill>
          </a:ln>
        </p:spPr>
        <p:txBody>
          <a:bodyPr wrap="none" rtlCol="0">
            <a:spAutoFit/>
          </a:bodyPr>
          <a:lstStyle/>
          <a:p>
            <a:r>
              <a:rPr lang="es-GB" sz="3200" dirty="0">
                <a:solidFill>
                  <a:srgbClr val="002060"/>
                </a:solidFill>
              </a:rPr>
              <a:t>mostrar</a:t>
            </a:r>
          </a:p>
          <a:p>
            <a:r>
              <a:rPr lang="es-GB" sz="3200" dirty="0">
                <a:solidFill>
                  <a:srgbClr val="002060"/>
                </a:solidFill>
              </a:rPr>
              <a:t>partido</a:t>
            </a:r>
          </a:p>
        </p:txBody>
      </p:sp>
      <p:sp>
        <p:nvSpPr>
          <p:cNvPr id="13" name="CuadroTexto 12">
            <a:extLst>
              <a:ext uri="{FF2B5EF4-FFF2-40B4-BE49-F238E27FC236}">
                <a16:creationId xmlns:a16="http://schemas.microsoft.com/office/drawing/2014/main" id="{64809259-39C3-FD45-96E2-933A914064E2}"/>
              </a:ext>
            </a:extLst>
          </p:cNvPr>
          <p:cNvSpPr txBox="1"/>
          <p:nvPr/>
        </p:nvSpPr>
        <p:spPr>
          <a:xfrm>
            <a:off x="1545308" y="1945962"/>
            <a:ext cx="1620957" cy="830997"/>
          </a:xfrm>
          <a:prstGeom prst="rect">
            <a:avLst/>
          </a:prstGeom>
          <a:noFill/>
        </p:spPr>
        <p:txBody>
          <a:bodyPr wrap="none" rtlCol="0">
            <a:spAutoFit/>
          </a:bodyPr>
          <a:lstStyle/>
          <a:p>
            <a:r>
              <a:rPr lang="es-GB" sz="4800" dirty="0">
                <a:solidFill>
                  <a:srgbClr val="002060"/>
                </a:solidFill>
              </a:rPr>
              <a:t>Estas</a:t>
            </a:r>
          </a:p>
        </p:txBody>
      </p:sp>
      <p:sp>
        <p:nvSpPr>
          <p:cNvPr id="14" name="CuadroTexto 13">
            <a:extLst>
              <a:ext uri="{FF2B5EF4-FFF2-40B4-BE49-F238E27FC236}">
                <a16:creationId xmlns:a16="http://schemas.microsoft.com/office/drawing/2014/main" id="{1F78696A-1EE2-574C-BDB2-2B190ACDE7F4}"/>
              </a:ext>
            </a:extLst>
          </p:cNvPr>
          <p:cNvSpPr txBox="1"/>
          <p:nvPr/>
        </p:nvSpPr>
        <p:spPr>
          <a:xfrm>
            <a:off x="1545308" y="3347297"/>
            <a:ext cx="1620957" cy="830997"/>
          </a:xfrm>
          <a:prstGeom prst="rect">
            <a:avLst/>
          </a:prstGeom>
          <a:noFill/>
        </p:spPr>
        <p:txBody>
          <a:bodyPr wrap="none" rtlCol="0">
            <a:spAutoFit/>
          </a:bodyPr>
          <a:lstStyle/>
          <a:p>
            <a:r>
              <a:rPr lang="es-GB" sz="4800" dirty="0">
                <a:solidFill>
                  <a:srgbClr val="002060"/>
                </a:solidFill>
              </a:rPr>
              <a:t>Estás</a:t>
            </a:r>
          </a:p>
        </p:txBody>
      </p:sp>
      <p:pic>
        <p:nvPicPr>
          <p:cNvPr id="15" name="Picture 14" descr="green checkmark">
            <a:extLst>
              <a:ext uri="{FF2B5EF4-FFF2-40B4-BE49-F238E27FC236}">
                <a16:creationId xmlns:a16="http://schemas.microsoft.com/office/drawing/2014/main" id="{9C24ED30-F5FA-BD4B-B211-75894C9B8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039" y="3319988"/>
            <a:ext cx="731269" cy="885613"/>
          </a:xfrm>
          <a:prstGeom prst="rect">
            <a:avLst/>
          </a:prstGeom>
        </p:spPr>
      </p:pic>
    </p:spTree>
    <p:extLst>
      <p:ext uri="{BB962C8B-B14F-4D97-AF65-F5344CB8AC3E}">
        <p14:creationId xmlns:p14="http://schemas.microsoft.com/office/powerpoint/2010/main" val="133853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7C16FC-56B1-3347-B333-39235517CD99}"/>
              </a:ext>
            </a:extLst>
          </p:cNvPr>
          <p:cNvSpPr>
            <a:spLocks noGrp="1"/>
          </p:cNvSpPr>
          <p:nvPr>
            <p:ph type="title"/>
          </p:nvPr>
        </p:nvSpPr>
        <p:spPr>
          <a:xfrm>
            <a:off x="367989" y="195862"/>
            <a:ext cx="8564137" cy="1325563"/>
          </a:xfrm>
        </p:spPr>
        <p:txBody>
          <a:bodyPr>
            <a:normAutofit fontScale="90000"/>
          </a:bodyPr>
          <a:lstStyle/>
          <a:p>
            <a:r>
              <a:rPr lang="es-GB" sz="4800" b="1" dirty="0">
                <a:solidFill>
                  <a:srgbClr val="002060"/>
                </a:solidFill>
              </a:rPr>
              <a:t>¿Cómo es la frase en español?</a:t>
            </a:r>
          </a:p>
        </p:txBody>
      </p:sp>
      <p:sp>
        <p:nvSpPr>
          <p:cNvPr id="4" name="Rounded Rectangle 11">
            <a:extLst>
              <a:ext uri="{FF2B5EF4-FFF2-40B4-BE49-F238E27FC236}">
                <a16:creationId xmlns:a16="http://schemas.microsoft.com/office/drawing/2014/main" id="{61DC85ED-8458-904F-80E6-FF4D89A7F405}"/>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a:solidFill>
                  <a:prstClr val="white"/>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ángulo 5">
            <a:extLst>
              <a:ext uri="{FF2B5EF4-FFF2-40B4-BE49-F238E27FC236}">
                <a16:creationId xmlns:a16="http://schemas.microsoft.com/office/drawing/2014/main" id="{1A67B5D7-241F-AD42-BB46-9C35BD15D9E2}"/>
              </a:ext>
            </a:extLst>
          </p:cNvPr>
          <p:cNvSpPr/>
          <p:nvPr/>
        </p:nvSpPr>
        <p:spPr>
          <a:xfrm>
            <a:off x="788435" y="4573431"/>
            <a:ext cx="10515600" cy="152628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5400" dirty="0">
                <a:solidFill>
                  <a:srgbClr val="002060"/>
                </a:solidFill>
              </a:rPr>
              <a:t>Are you shouting at </a:t>
            </a:r>
            <a:r>
              <a:rPr lang="es-GB" sz="5400">
                <a:solidFill>
                  <a:srgbClr val="002060"/>
                </a:solidFill>
              </a:rPr>
              <a:t>your </a:t>
            </a:r>
            <a:r>
              <a:rPr lang="en-GB" sz="5400">
                <a:solidFill>
                  <a:srgbClr val="002060"/>
                </a:solidFill>
              </a:rPr>
              <a:t>D</a:t>
            </a:r>
            <a:r>
              <a:rPr lang="es-GB" sz="5400">
                <a:solidFill>
                  <a:srgbClr val="002060"/>
                </a:solidFill>
              </a:rPr>
              <a:t>ad</a:t>
            </a:r>
            <a:r>
              <a:rPr lang="es-GB" sz="5400" dirty="0">
                <a:solidFill>
                  <a:srgbClr val="002060"/>
                </a:solidFill>
              </a:rPr>
              <a:t>?</a:t>
            </a:r>
          </a:p>
        </p:txBody>
      </p:sp>
      <p:sp>
        <p:nvSpPr>
          <p:cNvPr id="10" name="CuadroTexto 9">
            <a:extLst>
              <a:ext uri="{FF2B5EF4-FFF2-40B4-BE49-F238E27FC236}">
                <a16:creationId xmlns:a16="http://schemas.microsoft.com/office/drawing/2014/main" id="{20019858-2471-7145-AC79-01EA099CD16F}"/>
              </a:ext>
            </a:extLst>
          </p:cNvPr>
          <p:cNvSpPr txBox="1"/>
          <p:nvPr/>
        </p:nvSpPr>
        <p:spPr>
          <a:xfrm>
            <a:off x="3077055" y="3369442"/>
            <a:ext cx="6234399" cy="830997"/>
          </a:xfrm>
          <a:prstGeom prst="rect">
            <a:avLst/>
          </a:prstGeom>
          <a:noFill/>
        </p:spPr>
        <p:txBody>
          <a:bodyPr wrap="none" rtlCol="0">
            <a:spAutoFit/>
          </a:bodyPr>
          <a:lstStyle/>
          <a:p>
            <a:r>
              <a:rPr lang="es-GB" sz="4800" dirty="0">
                <a:solidFill>
                  <a:srgbClr val="002060"/>
                </a:solidFill>
              </a:rPr>
              <a:t>________ __ __ ______</a:t>
            </a:r>
          </a:p>
        </p:txBody>
      </p:sp>
      <p:sp>
        <p:nvSpPr>
          <p:cNvPr id="11" name="CuadroTexto 10">
            <a:extLst>
              <a:ext uri="{FF2B5EF4-FFF2-40B4-BE49-F238E27FC236}">
                <a16:creationId xmlns:a16="http://schemas.microsoft.com/office/drawing/2014/main" id="{AE882E64-BB1A-9A40-90AB-11841161F56F}"/>
              </a:ext>
            </a:extLst>
          </p:cNvPr>
          <p:cNvSpPr txBox="1"/>
          <p:nvPr/>
        </p:nvSpPr>
        <p:spPr>
          <a:xfrm>
            <a:off x="3077055" y="3347297"/>
            <a:ext cx="7070287" cy="830997"/>
          </a:xfrm>
          <a:prstGeom prst="rect">
            <a:avLst/>
          </a:prstGeom>
          <a:noFill/>
        </p:spPr>
        <p:txBody>
          <a:bodyPr wrap="square" rtlCol="0">
            <a:spAutoFit/>
          </a:bodyPr>
          <a:lstStyle/>
          <a:p>
            <a:r>
              <a:rPr lang="es-GB" sz="4800" dirty="0">
                <a:solidFill>
                  <a:srgbClr val="002060"/>
                </a:solidFill>
              </a:rPr>
              <a:t>gritando a tu papá?</a:t>
            </a:r>
          </a:p>
        </p:txBody>
      </p:sp>
      <p:sp>
        <p:nvSpPr>
          <p:cNvPr id="12" name="CuadroTexto 11">
            <a:extLst>
              <a:ext uri="{FF2B5EF4-FFF2-40B4-BE49-F238E27FC236}">
                <a16:creationId xmlns:a16="http://schemas.microsoft.com/office/drawing/2014/main" id="{4FA4902E-F857-7A40-A576-6D72FFDF9146}"/>
              </a:ext>
            </a:extLst>
          </p:cNvPr>
          <p:cNvSpPr txBox="1"/>
          <p:nvPr/>
        </p:nvSpPr>
        <p:spPr>
          <a:xfrm>
            <a:off x="10621375" y="872766"/>
            <a:ext cx="1306768" cy="1077218"/>
          </a:xfrm>
          <a:prstGeom prst="rect">
            <a:avLst/>
          </a:prstGeom>
          <a:noFill/>
          <a:ln>
            <a:solidFill>
              <a:srgbClr val="002060"/>
            </a:solidFill>
          </a:ln>
        </p:spPr>
        <p:txBody>
          <a:bodyPr wrap="none" rtlCol="0">
            <a:spAutoFit/>
          </a:bodyPr>
          <a:lstStyle/>
          <a:p>
            <a:r>
              <a:rPr lang="es-GB" sz="3200" dirty="0">
                <a:solidFill>
                  <a:srgbClr val="002060"/>
                </a:solidFill>
              </a:rPr>
              <a:t>gritar</a:t>
            </a:r>
          </a:p>
          <a:p>
            <a:r>
              <a:rPr lang="es-GB" sz="3200" dirty="0">
                <a:solidFill>
                  <a:srgbClr val="002060"/>
                </a:solidFill>
              </a:rPr>
              <a:t>papá</a:t>
            </a:r>
          </a:p>
        </p:txBody>
      </p:sp>
      <p:sp>
        <p:nvSpPr>
          <p:cNvPr id="13" name="CuadroTexto 12">
            <a:extLst>
              <a:ext uri="{FF2B5EF4-FFF2-40B4-BE49-F238E27FC236}">
                <a16:creationId xmlns:a16="http://schemas.microsoft.com/office/drawing/2014/main" id="{64809259-39C3-FD45-96E2-933A914064E2}"/>
              </a:ext>
            </a:extLst>
          </p:cNvPr>
          <p:cNvSpPr txBox="1"/>
          <p:nvPr/>
        </p:nvSpPr>
        <p:spPr>
          <a:xfrm>
            <a:off x="1179673" y="1932354"/>
            <a:ext cx="1984839" cy="830997"/>
          </a:xfrm>
          <a:prstGeom prst="rect">
            <a:avLst/>
          </a:prstGeom>
          <a:noFill/>
        </p:spPr>
        <p:txBody>
          <a:bodyPr wrap="none" rtlCol="0">
            <a:spAutoFit/>
          </a:bodyPr>
          <a:lstStyle/>
          <a:p>
            <a:r>
              <a:rPr lang="es-GB" sz="4800" dirty="0">
                <a:solidFill>
                  <a:srgbClr val="002060"/>
                </a:solidFill>
              </a:rPr>
              <a:t>¿Estas</a:t>
            </a:r>
          </a:p>
        </p:txBody>
      </p:sp>
      <p:sp>
        <p:nvSpPr>
          <p:cNvPr id="14" name="CuadroTexto 13">
            <a:extLst>
              <a:ext uri="{FF2B5EF4-FFF2-40B4-BE49-F238E27FC236}">
                <a16:creationId xmlns:a16="http://schemas.microsoft.com/office/drawing/2014/main" id="{1F78696A-1EE2-574C-BDB2-2B190ACDE7F4}"/>
              </a:ext>
            </a:extLst>
          </p:cNvPr>
          <p:cNvSpPr txBox="1"/>
          <p:nvPr/>
        </p:nvSpPr>
        <p:spPr>
          <a:xfrm>
            <a:off x="1181426" y="3399468"/>
            <a:ext cx="1984839" cy="830997"/>
          </a:xfrm>
          <a:prstGeom prst="rect">
            <a:avLst/>
          </a:prstGeom>
          <a:noFill/>
        </p:spPr>
        <p:txBody>
          <a:bodyPr wrap="none" rtlCol="0">
            <a:spAutoFit/>
          </a:bodyPr>
          <a:lstStyle/>
          <a:p>
            <a:r>
              <a:rPr lang="es-GB" sz="4800" dirty="0">
                <a:solidFill>
                  <a:srgbClr val="002060"/>
                </a:solidFill>
              </a:rPr>
              <a:t>¿Estás</a:t>
            </a:r>
          </a:p>
        </p:txBody>
      </p:sp>
      <p:pic>
        <p:nvPicPr>
          <p:cNvPr id="15" name="Picture 14" descr="green checkmark">
            <a:extLst>
              <a:ext uri="{FF2B5EF4-FFF2-40B4-BE49-F238E27FC236}">
                <a16:creationId xmlns:a16="http://schemas.microsoft.com/office/drawing/2014/main" id="{9C24ED30-F5FA-BD4B-B211-75894C9B8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039" y="3286874"/>
            <a:ext cx="731269" cy="885613"/>
          </a:xfrm>
          <a:prstGeom prst="rect">
            <a:avLst/>
          </a:prstGeom>
        </p:spPr>
      </p:pic>
    </p:spTree>
    <p:extLst>
      <p:ext uri="{BB962C8B-B14F-4D97-AF65-F5344CB8AC3E}">
        <p14:creationId xmlns:p14="http://schemas.microsoft.com/office/powerpoint/2010/main" val="166504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uadroTexto 45">
            <a:extLst>
              <a:ext uri="{FF2B5EF4-FFF2-40B4-BE49-F238E27FC236}">
                <a16:creationId xmlns:a16="http://schemas.microsoft.com/office/drawing/2014/main" id="{99E54EB7-4FA8-0342-97FD-17A15AB39D24}"/>
              </a:ext>
            </a:extLst>
          </p:cNvPr>
          <p:cNvSpPr txBox="1"/>
          <p:nvPr/>
        </p:nvSpPr>
        <p:spPr>
          <a:xfrm>
            <a:off x="190112" y="604055"/>
            <a:ext cx="7376958" cy="430887"/>
          </a:xfrm>
          <a:prstGeom prst="rect">
            <a:avLst/>
          </a:prstGeom>
          <a:noFill/>
        </p:spPr>
        <p:txBody>
          <a:bodyPr wrap="square" rtlCol="0">
            <a:spAutoFit/>
          </a:bodyPr>
          <a:lstStyle/>
          <a:p>
            <a:r>
              <a:rPr lang="en-GB" sz="2200" dirty="0" err="1">
                <a:solidFill>
                  <a:srgbClr val="002060"/>
                </a:solidFill>
              </a:rPr>
              <a:t>Estudiante</a:t>
            </a:r>
            <a:r>
              <a:rPr lang="en-GB" sz="2200" dirty="0">
                <a:solidFill>
                  <a:srgbClr val="002060"/>
                </a:solidFill>
              </a:rPr>
              <a:t> A: </a:t>
            </a:r>
            <a:r>
              <a:rPr lang="en-GB" sz="2200" dirty="0" err="1">
                <a:solidFill>
                  <a:srgbClr val="002060"/>
                </a:solidFill>
              </a:rPr>
              <a:t>mira</a:t>
            </a:r>
            <a:r>
              <a:rPr lang="en-GB" sz="2200" dirty="0">
                <a:solidFill>
                  <a:srgbClr val="002060"/>
                </a:solidFill>
              </a:rPr>
              <a:t> </a:t>
            </a:r>
            <a:r>
              <a:rPr lang="en-GB" sz="2200" dirty="0" err="1">
                <a:solidFill>
                  <a:srgbClr val="002060"/>
                </a:solidFill>
              </a:rPr>
              <a:t>su</a:t>
            </a:r>
            <a:r>
              <a:rPr lang="en-GB" sz="2200" dirty="0">
                <a:solidFill>
                  <a:srgbClr val="002060"/>
                </a:solidFill>
              </a:rPr>
              <a:t> carta y dice ‘</a:t>
            </a:r>
            <a:r>
              <a:rPr lang="en-GB" sz="2200" dirty="0" err="1">
                <a:solidFill>
                  <a:srgbClr val="002060"/>
                </a:solidFill>
              </a:rPr>
              <a:t>estas</a:t>
            </a:r>
            <a:r>
              <a:rPr lang="en-GB" sz="2200" dirty="0">
                <a:solidFill>
                  <a:srgbClr val="002060"/>
                </a:solidFill>
              </a:rPr>
              <a:t>’ o ‘</a:t>
            </a:r>
            <a:r>
              <a:rPr lang="en-GB" sz="2200" dirty="0" err="1">
                <a:solidFill>
                  <a:srgbClr val="002060"/>
                </a:solidFill>
              </a:rPr>
              <a:t>estás</a:t>
            </a:r>
            <a:r>
              <a:rPr lang="en-GB" sz="2200" dirty="0">
                <a:solidFill>
                  <a:srgbClr val="002060"/>
                </a:solidFill>
              </a:rPr>
              <a:t>.</a:t>
            </a:r>
          </a:p>
        </p:txBody>
      </p:sp>
      <p:sp>
        <p:nvSpPr>
          <p:cNvPr id="59" name="CuadroTexto 44">
            <a:extLst>
              <a:ext uri="{FF2B5EF4-FFF2-40B4-BE49-F238E27FC236}">
                <a16:creationId xmlns:a16="http://schemas.microsoft.com/office/drawing/2014/main" id="{B9E704BF-B57B-EF43-9EAC-835A5C569E60}"/>
              </a:ext>
            </a:extLst>
          </p:cNvPr>
          <p:cNvSpPr txBox="1"/>
          <p:nvPr/>
        </p:nvSpPr>
        <p:spPr>
          <a:xfrm>
            <a:off x="190112" y="3002243"/>
            <a:ext cx="2698054" cy="430887"/>
          </a:xfrm>
          <a:prstGeom prst="rect">
            <a:avLst/>
          </a:prstGeom>
          <a:noFill/>
        </p:spPr>
        <p:txBody>
          <a:bodyPr wrap="square" rtlCol="0">
            <a:spAutoFit/>
          </a:bodyPr>
          <a:lstStyle/>
          <a:p>
            <a:r>
              <a:rPr lang="en-GB" sz="2200" b="1" dirty="0" err="1">
                <a:solidFill>
                  <a:srgbClr val="002060"/>
                </a:solidFill>
              </a:rPr>
              <a:t>Estudiante</a:t>
            </a:r>
            <a:r>
              <a:rPr lang="en-GB" sz="2200" b="1" dirty="0">
                <a:solidFill>
                  <a:srgbClr val="002060"/>
                </a:solidFill>
              </a:rPr>
              <a:t> A</a:t>
            </a:r>
          </a:p>
        </p:txBody>
      </p:sp>
      <p:sp>
        <p:nvSpPr>
          <p:cNvPr id="86" name="CuadroTexto 44">
            <a:extLst>
              <a:ext uri="{FF2B5EF4-FFF2-40B4-BE49-F238E27FC236}">
                <a16:creationId xmlns:a16="http://schemas.microsoft.com/office/drawing/2014/main" id="{B9E704BF-B57B-EF43-9EAC-835A5C569E60}"/>
              </a:ext>
            </a:extLst>
          </p:cNvPr>
          <p:cNvSpPr txBox="1"/>
          <p:nvPr/>
        </p:nvSpPr>
        <p:spPr>
          <a:xfrm>
            <a:off x="5841548" y="3015786"/>
            <a:ext cx="1960188" cy="430887"/>
          </a:xfrm>
          <a:prstGeom prst="rect">
            <a:avLst/>
          </a:prstGeom>
          <a:noFill/>
        </p:spPr>
        <p:txBody>
          <a:bodyPr wrap="square" rtlCol="0">
            <a:spAutoFit/>
          </a:bodyPr>
          <a:lstStyle/>
          <a:p>
            <a:r>
              <a:rPr lang="en-GB" sz="2200" b="1" dirty="0" err="1">
                <a:solidFill>
                  <a:srgbClr val="002060"/>
                </a:solidFill>
              </a:rPr>
              <a:t>Estudiante</a:t>
            </a:r>
            <a:r>
              <a:rPr lang="en-GB" sz="2200" b="1" dirty="0">
                <a:solidFill>
                  <a:srgbClr val="002060"/>
                </a:solidFill>
              </a:rPr>
              <a:t> B</a:t>
            </a:r>
          </a:p>
        </p:txBody>
      </p:sp>
      <p:sp>
        <p:nvSpPr>
          <p:cNvPr id="89" name="Rounded Rectangle 11">
            <a:extLst>
              <a:ext uri="{FF2B5EF4-FFF2-40B4-BE49-F238E27FC236}">
                <a16:creationId xmlns:a16="http://schemas.microsoft.com/office/drawing/2014/main" id="{A316DD52-7894-4A75-969C-CA0645DA2978}"/>
              </a:ext>
            </a:extLst>
          </p:cNvPr>
          <p:cNvSpPr/>
          <p:nvPr/>
        </p:nvSpPr>
        <p:spPr>
          <a:xfrm>
            <a:off x="9418320" y="258166"/>
            <a:ext cx="25098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idx="4294967295"/>
          </p:nvPr>
        </p:nvSpPr>
        <p:spPr>
          <a:xfrm>
            <a:off x="190112" y="77635"/>
            <a:ext cx="5785756" cy="645068"/>
          </a:xfrm>
        </p:spPr>
        <p:txBody>
          <a:bodyPr>
            <a:normAutofit/>
          </a:bodyPr>
          <a:lstStyle/>
          <a:p>
            <a:r>
              <a:rPr lang="es-ES" sz="2200" b="1" dirty="0">
                <a:solidFill>
                  <a:srgbClr val="002060"/>
                </a:solidFill>
              </a:rPr>
              <a:t>Conversación en la clase de deportes</a:t>
            </a:r>
            <a:endParaRPr lang="en-GB" sz="2200" dirty="0">
              <a:solidFill>
                <a:srgbClr val="002060"/>
              </a:solidFill>
            </a:endParaRPr>
          </a:p>
        </p:txBody>
      </p:sp>
      <p:pic>
        <p:nvPicPr>
          <p:cNvPr id="6" name="Picture 5" descr="write.jpeg"/>
          <p:cNvPicPr>
            <a:picLocks noChangeAspect="1"/>
          </p:cNvPicPr>
          <p:nvPr/>
        </p:nvPicPr>
        <p:blipFill>
          <a:blip r:embed="rId3">
            <a:clrChange>
              <a:clrFrom>
                <a:srgbClr val="E9E9E9"/>
              </a:clrFrom>
              <a:clrTo>
                <a:srgbClr val="E9E9E9">
                  <a:alpha val="0"/>
                </a:srgbClr>
              </a:clrTo>
            </a:clrChange>
            <a:extLst>
              <a:ext uri="{28A0092B-C50C-407E-A947-70E740481C1C}">
                <a14:useLocalDpi xmlns:a14="http://schemas.microsoft.com/office/drawing/2010/main" val="0"/>
              </a:ext>
            </a:extLst>
          </a:blip>
          <a:stretch>
            <a:fillRect/>
          </a:stretch>
        </p:blipFill>
        <p:spPr>
          <a:xfrm>
            <a:off x="6039602" y="5014466"/>
            <a:ext cx="1696998" cy="1202266"/>
          </a:xfrm>
          <a:prstGeom prst="rect">
            <a:avLst/>
          </a:prstGeom>
        </p:spPr>
      </p:pic>
      <p:sp>
        <p:nvSpPr>
          <p:cNvPr id="19" name="Rounded Rectangular Callout 18"/>
          <p:cNvSpPr/>
          <p:nvPr/>
        </p:nvSpPr>
        <p:spPr>
          <a:xfrm>
            <a:off x="6654801" y="1769475"/>
            <a:ext cx="4413534" cy="1107998"/>
          </a:xfrm>
          <a:prstGeom prst="wedgeRoundRectCallout">
            <a:avLst>
              <a:gd name="adj1" fmla="val 31600"/>
              <a:gd name="adj2" fmla="val 94079"/>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rPr>
              <a:t>Estás</a:t>
            </a:r>
            <a:r>
              <a:rPr lang="is-IS" sz="3200" dirty="0">
                <a:solidFill>
                  <a:srgbClr val="002060"/>
                </a:solidFill>
              </a:rPr>
              <a:t> gritando </a:t>
            </a:r>
            <a:r>
              <a:rPr lang="is-IS" sz="3200">
                <a:solidFill>
                  <a:srgbClr val="002060"/>
                </a:solidFill>
              </a:rPr>
              <a:t>al profesor.</a:t>
            </a:r>
            <a:endParaRPr lang="en-GB" sz="3200" strike="sngStrike" dirty="0">
              <a:solidFill>
                <a:srgbClr val="002060"/>
              </a:solidFill>
            </a:endParaRPr>
          </a:p>
        </p:txBody>
      </p:sp>
      <p:sp>
        <p:nvSpPr>
          <p:cNvPr id="2" name="Rounded Rectangular Callout 1"/>
          <p:cNvSpPr/>
          <p:nvPr/>
        </p:nvSpPr>
        <p:spPr>
          <a:xfrm>
            <a:off x="3268690" y="2172773"/>
            <a:ext cx="2192334" cy="1107997"/>
          </a:xfrm>
          <a:prstGeom prst="wedgeRoundRectCallout">
            <a:avLst>
              <a:gd name="adj1" fmla="val -44150"/>
              <a:gd name="adj2" fmla="val 6647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rPr>
              <a:t>Estás</a:t>
            </a:r>
            <a:r>
              <a:rPr lang="is-IS" sz="3200" dirty="0">
                <a:solidFill>
                  <a:srgbClr val="002060"/>
                </a:solidFill>
              </a:rPr>
              <a:t>…</a:t>
            </a:r>
            <a:endParaRPr lang="en-GB" sz="3200" strike="sngStrike" dirty="0">
              <a:solidFill>
                <a:srgbClr val="002060"/>
              </a:solidFill>
            </a:endParaRPr>
          </a:p>
        </p:txBody>
      </p:sp>
      <p:graphicFrame>
        <p:nvGraphicFramePr>
          <p:cNvPr id="4" name="Tabla 3">
            <a:extLst>
              <a:ext uri="{FF2B5EF4-FFF2-40B4-BE49-F238E27FC236}">
                <a16:creationId xmlns:a16="http://schemas.microsoft.com/office/drawing/2014/main" id="{7D9D7AB6-0B24-B143-A168-560B6A7D3DB7}"/>
              </a:ext>
            </a:extLst>
          </p:cNvPr>
          <p:cNvGraphicFramePr>
            <a:graphicFrameLocks noGrp="1"/>
          </p:cNvGraphicFramePr>
          <p:nvPr>
            <p:extLst>
              <p:ext uri="{D42A27DB-BD31-4B8C-83A1-F6EECF244321}">
                <p14:modId xmlns:p14="http://schemas.microsoft.com/office/powerpoint/2010/main" val="180905820"/>
              </p:ext>
            </p:extLst>
          </p:nvPr>
        </p:nvGraphicFramePr>
        <p:xfrm>
          <a:off x="190112" y="3571362"/>
          <a:ext cx="5655733" cy="1290038"/>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4288583908"/>
                    </a:ext>
                  </a:extLst>
                </a:gridCol>
                <a:gridCol w="5151547">
                  <a:extLst>
                    <a:ext uri="{9D8B030D-6E8A-4147-A177-3AD203B41FA5}">
                      <a16:colId xmlns:a16="http://schemas.microsoft.com/office/drawing/2014/main" val="644042851"/>
                    </a:ext>
                  </a:extLst>
                </a:gridCol>
              </a:tblGrid>
              <a:tr h="442299">
                <a:tc>
                  <a:txBody>
                    <a:bodyPr/>
                    <a:lstStyle/>
                    <a:p>
                      <a:endParaRPr lang="es-GB" sz="2200">
                        <a:solidFill>
                          <a:srgbClr val="002060"/>
                        </a:solidFill>
                      </a:endParaRPr>
                    </a:p>
                  </a:txBody>
                  <a:tcPr anchor="ctr"/>
                </a:tc>
                <a:tc>
                  <a:txBody>
                    <a:bodyPr/>
                    <a:lstStyle/>
                    <a:p>
                      <a:pPr algn="ctr"/>
                      <a:r>
                        <a:rPr lang="es-GB" sz="2200" dirty="0">
                          <a:solidFill>
                            <a:srgbClr val="002060"/>
                          </a:solidFill>
                        </a:rPr>
                        <a:t>Escribe la frase en inglés:</a:t>
                      </a:r>
                    </a:p>
                  </a:txBody>
                  <a:tcPr anchor="ctr"/>
                </a:tc>
                <a:extLst>
                  <a:ext uri="{0D108BD9-81ED-4DB2-BD59-A6C34878D82A}">
                    <a16:rowId xmlns:a16="http://schemas.microsoft.com/office/drawing/2014/main" val="782289062"/>
                  </a:ext>
                </a:extLst>
              </a:tr>
              <a:tr h="847739">
                <a:tc>
                  <a:txBody>
                    <a:bodyPr/>
                    <a:lstStyle/>
                    <a:p>
                      <a:pPr algn="ctr"/>
                      <a:r>
                        <a:rPr lang="es-GB" sz="2200" b="1" dirty="0">
                          <a:solidFill>
                            <a:srgbClr val="002060"/>
                          </a:solidFill>
                        </a:rPr>
                        <a:t>1</a:t>
                      </a:r>
                    </a:p>
                  </a:txBody>
                  <a:tcPr anchor="ctr"/>
                </a:tc>
                <a:tc>
                  <a:txBody>
                    <a:bodyPr/>
                    <a:lstStyle/>
                    <a:p>
                      <a:pPr marL="0" indent="0">
                        <a:buNone/>
                      </a:pPr>
                      <a:r>
                        <a:rPr lang="en-US" sz="2200" dirty="0">
                          <a:solidFill>
                            <a:srgbClr val="002060"/>
                          </a:solidFill>
                        </a:rPr>
                        <a:t>You are... </a:t>
                      </a:r>
                    </a:p>
                  </a:txBody>
                  <a:tcPr anchor="ctr"/>
                </a:tc>
                <a:extLst>
                  <a:ext uri="{0D108BD9-81ED-4DB2-BD59-A6C34878D82A}">
                    <a16:rowId xmlns:a16="http://schemas.microsoft.com/office/drawing/2014/main" val="2356776291"/>
                  </a:ext>
                </a:extLst>
              </a:tr>
            </a:tbl>
          </a:graphicData>
        </a:graphic>
      </p:graphicFrame>
      <p:graphicFrame>
        <p:nvGraphicFramePr>
          <p:cNvPr id="16" name="Tabla 15">
            <a:extLst>
              <a:ext uri="{FF2B5EF4-FFF2-40B4-BE49-F238E27FC236}">
                <a16:creationId xmlns:a16="http://schemas.microsoft.com/office/drawing/2014/main" id="{196A8815-CDF8-6C40-B91C-586974CB0390}"/>
              </a:ext>
            </a:extLst>
          </p:cNvPr>
          <p:cNvGraphicFramePr>
            <a:graphicFrameLocks noGrp="1"/>
          </p:cNvGraphicFramePr>
          <p:nvPr>
            <p:extLst>
              <p:ext uri="{D42A27DB-BD31-4B8C-83A1-F6EECF244321}">
                <p14:modId xmlns:p14="http://schemas.microsoft.com/office/powerpoint/2010/main" val="1026262779"/>
              </p:ext>
            </p:extLst>
          </p:nvPr>
        </p:nvGraphicFramePr>
        <p:xfrm>
          <a:off x="190112" y="4994955"/>
          <a:ext cx="5655733" cy="1290038"/>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4288583908"/>
                    </a:ext>
                  </a:extLst>
                </a:gridCol>
                <a:gridCol w="5151547">
                  <a:extLst>
                    <a:ext uri="{9D8B030D-6E8A-4147-A177-3AD203B41FA5}">
                      <a16:colId xmlns:a16="http://schemas.microsoft.com/office/drawing/2014/main" val="644042851"/>
                    </a:ext>
                  </a:extLst>
                </a:gridCol>
              </a:tblGrid>
              <a:tr h="442299">
                <a:tc>
                  <a:txBody>
                    <a:bodyPr/>
                    <a:lstStyle/>
                    <a:p>
                      <a:endParaRPr lang="es-GB" sz="2200">
                        <a:solidFill>
                          <a:srgbClr val="002060"/>
                        </a:solidFill>
                      </a:endParaRPr>
                    </a:p>
                  </a:txBody>
                  <a:tcPr anchor="ctr"/>
                </a:tc>
                <a:tc>
                  <a:txBody>
                    <a:bodyPr/>
                    <a:lstStyle/>
                    <a:p>
                      <a:pPr algn="ctr"/>
                      <a:r>
                        <a:rPr lang="es-GB" sz="2200" dirty="0">
                          <a:solidFill>
                            <a:srgbClr val="002060"/>
                          </a:solidFill>
                        </a:rPr>
                        <a:t>Escribe la frase en inglés:</a:t>
                      </a:r>
                    </a:p>
                  </a:txBody>
                  <a:tcPr anchor="ctr"/>
                </a:tc>
                <a:extLst>
                  <a:ext uri="{0D108BD9-81ED-4DB2-BD59-A6C34878D82A}">
                    <a16:rowId xmlns:a16="http://schemas.microsoft.com/office/drawing/2014/main" val="782289062"/>
                  </a:ext>
                </a:extLst>
              </a:tr>
              <a:tr h="847739">
                <a:tc>
                  <a:txBody>
                    <a:bodyPr/>
                    <a:lstStyle/>
                    <a:p>
                      <a:pPr algn="ctr"/>
                      <a:r>
                        <a:rPr lang="es-GB" sz="2200" b="1" dirty="0">
                          <a:solidFill>
                            <a:srgbClr val="002060"/>
                          </a:solidFill>
                        </a:rPr>
                        <a:t>1</a:t>
                      </a:r>
                    </a:p>
                  </a:txBody>
                  <a:tcPr anchor="ctr"/>
                </a:tc>
                <a:tc>
                  <a:txBody>
                    <a:bodyPr/>
                    <a:lstStyle/>
                    <a:p>
                      <a:pPr marL="0" indent="0">
                        <a:buNone/>
                      </a:pPr>
                      <a:r>
                        <a:rPr lang="en-US" sz="2200" dirty="0">
                          <a:solidFill>
                            <a:srgbClr val="002060"/>
                          </a:solidFill>
                        </a:rPr>
                        <a:t>You are shouting at </a:t>
                      </a:r>
                      <a:r>
                        <a:rPr lang="en-US" sz="2200">
                          <a:solidFill>
                            <a:srgbClr val="002060"/>
                          </a:solidFill>
                        </a:rPr>
                        <a:t>the teacher (m).</a:t>
                      </a:r>
                      <a:endParaRPr lang="en-US" sz="2200" dirty="0">
                        <a:solidFill>
                          <a:srgbClr val="002060"/>
                        </a:solidFill>
                      </a:endParaRPr>
                    </a:p>
                  </a:txBody>
                  <a:tcPr anchor="ctr"/>
                </a:tc>
                <a:extLst>
                  <a:ext uri="{0D108BD9-81ED-4DB2-BD59-A6C34878D82A}">
                    <a16:rowId xmlns:a16="http://schemas.microsoft.com/office/drawing/2014/main" val="2356776291"/>
                  </a:ext>
                </a:extLst>
              </a:tr>
            </a:tbl>
          </a:graphicData>
        </a:graphic>
      </p:graphicFrame>
      <p:graphicFrame>
        <p:nvGraphicFramePr>
          <p:cNvPr id="5" name="Tabla 4">
            <a:extLst>
              <a:ext uri="{FF2B5EF4-FFF2-40B4-BE49-F238E27FC236}">
                <a16:creationId xmlns:a16="http://schemas.microsoft.com/office/drawing/2014/main" id="{01ED51C6-16A0-2741-A1C6-186E760631EB}"/>
              </a:ext>
            </a:extLst>
          </p:cNvPr>
          <p:cNvGraphicFramePr>
            <a:graphicFrameLocks noGrp="1"/>
          </p:cNvGraphicFramePr>
          <p:nvPr>
            <p:extLst>
              <p:ext uri="{D42A27DB-BD31-4B8C-83A1-F6EECF244321}">
                <p14:modId xmlns:p14="http://schemas.microsoft.com/office/powerpoint/2010/main" val="1357299483"/>
              </p:ext>
            </p:extLst>
          </p:nvPr>
        </p:nvGraphicFramePr>
        <p:xfrm>
          <a:off x="6272411" y="3600322"/>
          <a:ext cx="5259948" cy="1232118"/>
        </p:xfrm>
        <a:graphic>
          <a:graphicData uri="http://schemas.openxmlformats.org/drawingml/2006/table">
            <a:tbl>
              <a:tblPr firstRow="1" bandRow="1">
                <a:tableStyleId>{5DA37D80-6434-44D0-A028-1B22A696006F}</a:tableStyleId>
              </a:tblPr>
              <a:tblGrid>
                <a:gridCol w="468903">
                  <a:extLst>
                    <a:ext uri="{9D8B030D-6E8A-4147-A177-3AD203B41FA5}">
                      <a16:colId xmlns:a16="http://schemas.microsoft.com/office/drawing/2014/main" val="2847550453"/>
                    </a:ext>
                  </a:extLst>
                </a:gridCol>
                <a:gridCol w="4791045">
                  <a:extLst>
                    <a:ext uri="{9D8B030D-6E8A-4147-A177-3AD203B41FA5}">
                      <a16:colId xmlns:a16="http://schemas.microsoft.com/office/drawing/2014/main" val="2437358611"/>
                    </a:ext>
                  </a:extLst>
                </a:gridCol>
              </a:tblGrid>
              <a:tr h="442299">
                <a:tc>
                  <a:txBody>
                    <a:bodyPr/>
                    <a:lstStyle/>
                    <a:p>
                      <a:endParaRPr lang="es-GB" sz="2200">
                        <a:solidFill>
                          <a:srgbClr val="002060"/>
                        </a:solidFill>
                      </a:endParaRPr>
                    </a:p>
                  </a:txBody>
                  <a:tcPr anchor="ctr"/>
                </a:tc>
                <a:tc>
                  <a:txBody>
                    <a:bodyPr/>
                    <a:lstStyle/>
                    <a:p>
                      <a:pPr algn="ctr"/>
                      <a:r>
                        <a:rPr lang="es-GB" sz="2200" dirty="0">
                          <a:solidFill>
                            <a:srgbClr val="002060"/>
                          </a:solidFill>
                        </a:rPr>
                        <a:t>Lee la frase correcta:</a:t>
                      </a:r>
                    </a:p>
                  </a:txBody>
                  <a:tcPr anchor="ctr"/>
                </a:tc>
                <a:extLst>
                  <a:ext uri="{0D108BD9-81ED-4DB2-BD59-A6C34878D82A}">
                    <a16:rowId xmlns:a16="http://schemas.microsoft.com/office/drawing/2014/main" val="1960848582"/>
                  </a:ext>
                </a:extLst>
              </a:tr>
              <a:tr h="789819">
                <a:tc>
                  <a:txBody>
                    <a:bodyPr/>
                    <a:lstStyle/>
                    <a:p>
                      <a:pPr algn="ctr"/>
                      <a:r>
                        <a:rPr lang="es-GB" sz="2200" b="1" dirty="0">
                          <a:solidFill>
                            <a:srgbClr val="002060"/>
                          </a:solidFill>
                        </a:rPr>
                        <a:t>1</a:t>
                      </a:r>
                    </a:p>
                  </a:txBody>
                  <a:tcPr anchor="ctr"/>
                </a:tc>
                <a:tc>
                  <a:txBody>
                    <a:bodyPr/>
                    <a:lstStyle/>
                    <a:p>
                      <a:pPr marL="457200" indent="-457200">
                        <a:buAutoNum type="alphaLcPeriod"/>
                      </a:pPr>
                      <a:r>
                        <a:rPr lang="en-US" sz="2200" dirty="0" err="1">
                          <a:solidFill>
                            <a:srgbClr val="002060"/>
                          </a:solidFill>
                        </a:rPr>
                        <a:t>Estas</a:t>
                      </a:r>
                      <a:r>
                        <a:rPr lang="en-US" sz="2200" dirty="0">
                          <a:solidFill>
                            <a:srgbClr val="002060"/>
                          </a:solidFill>
                        </a:rPr>
                        <a:t> </a:t>
                      </a:r>
                      <a:r>
                        <a:rPr lang="en-US" sz="2200" dirty="0" err="1">
                          <a:solidFill>
                            <a:srgbClr val="002060"/>
                          </a:solidFill>
                        </a:rPr>
                        <a:t>clases</a:t>
                      </a:r>
                      <a:r>
                        <a:rPr lang="en-US" sz="2200" dirty="0">
                          <a:solidFill>
                            <a:srgbClr val="002060"/>
                          </a:solidFill>
                        </a:rPr>
                        <a:t> son </a:t>
                      </a:r>
                      <a:r>
                        <a:rPr lang="en-US" sz="2200" dirty="0" err="1">
                          <a:solidFill>
                            <a:srgbClr val="002060"/>
                          </a:solidFill>
                        </a:rPr>
                        <a:t>fáciles</a:t>
                      </a:r>
                      <a:r>
                        <a:rPr lang="en-US" sz="2200" dirty="0">
                          <a:solidFill>
                            <a:srgbClr val="002060"/>
                          </a:solidFill>
                        </a:rPr>
                        <a:t>.</a:t>
                      </a:r>
                    </a:p>
                    <a:p>
                      <a:pPr marL="457200" indent="-457200">
                        <a:buAutoNum type="alphaLcPeriod"/>
                      </a:pPr>
                      <a:r>
                        <a:rPr lang="en-US" sz="2200" dirty="0" err="1">
                          <a:solidFill>
                            <a:srgbClr val="002060"/>
                          </a:solidFill>
                        </a:rPr>
                        <a:t>Estás</a:t>
                      </a:r>
                      <a:r>
                        <a:rPr lang="en-US" sz="2200" dirty="0">
                          <a:solidFill>
                            <a:srgbClr val="002060"/>
                          </a:solidFill>
                        </a:rPr>
                        <a:t> </a:t>
                      </a:r>
                      <a:r>
                        <a:rPr lang="en-US" sz="2200" dirty="0" err="1">
                          <a:solidFill>
                            <a:srgbClr val="002060"/>
                          </a:solidFill>
                        </a:rPr>
                        <a:t>gritando</a:t>
                      </a:r>
                      <a:r>
                        <a:rPr lang="en-US" sz="2200" dirty="0">
                          <a:solidFill>
                            <a:srgbClr val="002060"/>
                          </a:solidFill>
                        </a:rPr>
                        <a:t> </a:t>
                      </a:r>
                      <a:r>
                        <a:rPr lang="en-US" sz="2200">
                          <a:solidFill>
                            <a:srgbClr val="002060"/>
                          </a:solidFill>
                        </a:rPr>
                        <a:t>al profesor.</a:t>
                      </a:r>
                      <a:endParaRPr lang="en-US" sz="2200" dirty="0">
                        <a:solidFill>
                          <a:srgbClr val="002060"/>
                        </a:solidFill>
                      </a:endParaRPr>
                    </a:p>
                  </a:txBody>
                  <a:tcPr anchor="ctr"/>
                </a:tc>
                <a:extLst>
                  <a:ext uri="{0D108BD9-81ED-4DB2-BD59-A6C34878D82A}">
                    <a16:rowId xmlns:a16="http://schemas.microsoft.com/office/drawing/2014/main" val="2371720975"/>
                  </a:ext>
                </a:extLst>
              </a:tr>
            </a:tbl>
          </a:graphicData>
        </a:graphic>
      </p:graphicFrame>
      <p:pic>
        <p:nvPicPr>
          <p:cNvPr id="21506" name="Picture 2" descr="Free Yelling Cliparts, Download Free Clip Art, Free Clip Art on ...">
            <a:extLst>
              <a:ext uri="{FF2B5EF4-FFF2-40B4-BE49-F238E27FC236}">
                <a16:creationId xmlns:a16="http://schemas.microsoft.com/office/drawing/2014/main" id="{DD943B79-9308-CE41-8EF1-3427BEDC18B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27355" y="4861400"/>
            <a:ext cx="1165726" cy="1508398"/>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5B9DA364-297A-ED43-9E4B-350660705247}"/>
              </a:ext>
            </a:extLst>
          </p:cNvPr>
          <p:cNvSpPr txBox="1"/>
          <p:nvPr/>
        </p:nvSpPr>
        <p:spPr>
          <a:xfrm>
            <a:off x="190112" y="1110626"/>
            <a:ext cx="9894055" cy="430887"/>
          </a:xfrm>
          <a:prstGeom prst="rect">
            <a:avLst/>
          </a:prstGeom>
          <a:noFill/>
        </p:spPr>
        <p:txBody>
          <a:bodyPr wrap="none" rtlCol="0">
            <a:spAutoFit/>
          </a:bodyPr>
          <a:lstStyle/>
          <a:p>
            <a:r>
              <a:rPr lang="en-GB" sz="2200" dirty="0" err="1">
                <a:solidFill>
                  <a:srgbClr val="002060"/>
                </a:solidFill>
              </a:rPr>
              <a:t>Estudiante</a:t>
            </a:r>
            <a:r>
              <a:rPr lang="en-GB" sz="2200" dirty="0">
                <a:solidFill>
                  <a:srgbClr val="002060"/>
                </a:solidFill>
              </a:rPr>
              <a:t> B</a:t>
            </a:r>
            <a:r>
              <a:rPr lang="en-GB" sz="2200">
                <a:solidFill>
                  <a:srgbClr val="002060"/>
                </a:solidFill>
              </a:rPr>
              <a:t>: escucha. ¿Es ‘a’ o ‘b’? Lee </a:t>
            </a:r>
            <a:r>
              <a:rPr lang="en-GB" sz="2200" dirty="0">
                <a:solidFill>
                  <a:srgbClr val="002060"/>
                </a:solidFill>
              </a:rPr>
              <a:t>la </a:t>
            </a:r>
            <a:r>
              <a:rPr lang="en-GB" sz="2200" dirty="0" err="1">
                <a:solidFill>
                  <a:srgbClr val="002060"/>
                </a:solidFill>
              </a:rPr>
              <a:t>frase</a:t>
            </a:r>
            <a:r>
              <a:rPr lang="en-GB" sz="2200" dirty="0">
                <a:solidFill>
                  <a:srgbClr val="002060"/>
                </a:solidFill>
              </a:rPr>
              <a:t> </a:t>
            </a:r>
            <a:r>
              <a:rPr lang="en-GB" sz="2200" dirty="0" err="1">
                <a:solidFill>
                  <a:srgbClr val="002060"/>
                </a:solidFill>
              </a:rPr>
              <a:t>correcta</a:t>
            </a:r>
            <a:r>
              <a:rPr lang="en-GB" sz="2200" dirty="0">
                <a:solidFill>
                  <a:srgbClr val="002060"/>
                </a:solidFill>
              </a:rPr>
              <a:t> </a:t>
            </a:r>
            <a:r>
              <a:rPr lang="en-GB" sz="2200" err="1">
                <a:solidFill>
                  <a:srgbClr val="002060"/>
                </a:solidFill>
              </a:rPr>
              <a:t>en</a:t>
            </a:r>
            <a:r>
              <a:rPr lang="en-GB" sz="2200">
                <a:solidFill>
                  <a:srgbClr val="002060"/>
                </a:solidFill>
              </a:rPr>
              <a:t> tu </a:t>
            </a:r>
            <a:r>
              <a:rPr lang="en-GB" sz="2200" dirty="0">
                <a:solidFill>
                  <a:srgbClr val="002060"/>
                </a:solidFill>
              </a:rPr>
              <a:t>carta.</a:t>
            </a:r>
          </a:p>
        </p:txBody>
      </p:sp>
      <p:sp>
        <p:nvSpPr>
          <p:cNvPr id="24" name="CuadroTexto 23">
            <a:extLst>
              <a:ext uri="{FF2B5EF4-FFF2-40B4-BE49-F238E27FC236}">
                <a16:creationId xmlns:a16="http://schemas.microsoft.com/office/drawing/2014/main" id="{AA7C1AC9-2298-B74A-B366-3A8199C521F6}"/>
              </a:ext>
            </a:extLst>
          </p:cNvPr>
          <p:cNvSpPr txBox="1"/>
          <p:nvPr/>
        </p:nvSpPr>
        <p:spPr>
          <a:xfrm>
            <a:off x="190112" y="1617197"/>
            <a:ext cx="5535490" cy="430887"/>
          </a:xfrm>
          <a:prstGeom prst="rect">
            <a:avLst/>
          </a:prstGeom>
          <a:noFill/>
        </p:spPr>
        <p:txBody>
          <a:bodyPr wrap="none" rtlCol="0">
            <a:spAutoFit/>
          </a:bodyPr>
          <a:lstStyle/>
          <a:p>
            <a:r>
              <a:rPr lang="en-GB" sz="2200" dirty="0" err="1">
                <a:solidFill>
                  <a:srgbClr val="002060"/>
                </a:solidFill>
              </a:rPr>
              <a:t>Estudiante</a:t>
            </a:r>
            <a:r>
              <a:rPr lang="en-GB" sz="2200" dirty="0">
                <a:solidFill>
                  <a:srgbClr val="002060"/>
                </a:solidFill>
              </a:rPr>
              <a:t> A: escribe la </a:t>
            </a:r>
            <a:r>
              <a:rPr lang="en-GB" sz="2200" dirty="0" err="1">
                <a:solidFill>
                  <a:srgbClr val="002060"/>
                </a:solidFill>
              </a:rPr>
              <a:t>frase</a:t>
            </a:r>
            <a:r>
              <a:rPr lang="en-GB" sz="2200" dirty="0">
                <a:solidFill>
                  <a:srgbClr val="002060"/>
                </a:solidFill>
              </a:rPr>
              <a:t> </a:t>
            </a:r>
            <a:r>
              <a:rPr lang="en-GB" sz="2200" dirty="0" err="1">
                <a:solidFill>
                  <a:srgbClr val="002060"/>
                </a:solidFill>
              </a:rPr>
              <a:t>en</a:t>
            </a:r>
            <a:r>
              <a:rPr lang="en-GB" sz="2200" dirty="0">
                <a:solidFill>
                  <a:srgbClr val="002060"/>
                </a:solidFill>
              </a:rPr>
              <a:t> </a:t>
            </a:r>
            <a:r>
              <a:rPr lang="en-GB" sz="2200" dirty="0" err="1">
                <a:solidFill>
                  <a:srgbClr val="002060"/>
                </a:solidFill>
              </a:rPr>
              <a:t>inglés</a:t>
            </a:r>
            <a:r>
              <a:rPr lang="en-GB" sz="2200" dirty="0">
                <a:solidFill>
                  <a:srgbClr val="002060"/>
                </a:solidFill>
              </a:rPr>
              <a:t>. </a:t>
            </a:r>
          </a:p>
        </p:txBody>
      </p:sp>
      <p:pic>
        <p:nvPicPr>
          <p:cNvPr id="25" name="Picture 21" descr="green checkmark">
            <a:extLst>
              <a:ext uri="{FF2B5EF4-FFF2-40B4-BE49-F238E27FC236}">
                <a16:creationId xmlns:a16="http://schemas.microsoft.com/office/drawing/2014/main" id="{93D47B32-C20F-1A46-ADF5-F0F7E1D171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290" y="4352859"/>
            <a:ext cx="432089" cy="479581"/>
          </a:xfrm>
          <a:prstGeom prst="rect">
            <a:avLst/>
          </a:prstGeom>
        </p:spPr>
      </p:pic>
    </p:spTree>
    <p:extLst>
      <p:ext uri="{BB962C8B-B14F-4D97-AF65-F5344CB8AC3E}">
        <p14:creationId xmlns:p14="http://schemas.microsoft.com/office/powerpoint/2010/main" val="296484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9" grpId="0"/>
      <p:bldP spid="86" grpId="0"/>
      <p:bldP spid="19" grpId="0" animBg="1"/>
      <p:bldP spid="2" grpId="0" animBg="1"/>
      <p:bldP spid="8"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Syllable stress and spelling rules</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357601" y="1198283"/>
            <a:ext cx="11012933" cy="769441"/>
          </a:xfrm>
          <a:prstGeom prst="rect">
            <a:avLst/>
          </a:prstGeom>
          <a:noFill/>
        </p:spPr>
        <p:txBody>
          <a:bodyPr wrap="square" rtlCol="0">
            <a:spAutoFit/>
          </a:bodyPr>
          <a:lstStyle/>
          <a:p>
            <a:r>
              <a:rPr lang="en-US" sz="2200" dirty="0">
                <a:solidFill>
                  <a:srgbClr val="002060"/>
                </a:solidFill>
              </a:rPr>
              <a:t>When a word has a </a:t>
            </a:r>
            <a:r>
              <a:rPr lang="en-US" sz="2200">
                <a:solidFill>
                  <a:srgbClr val="002060"/>
                </a:solidFill>
              </a:rPr>
              <a:t>stress (emphasis) on the ___________ </a:t>
            </a:r>
            <a:r>
              <a:rPr lang="en-US" sz="2200" dirty="0">
                <a:solidFill>
                  <a:srgbClr val="002060"/>
                </a:solidFill>
              </a:rPr>
              <a:t>syllable, it will </a:t>
            </a:r>
            <a:r>
              <a:rPr lang="en-US" sz="2200" b="1" i="1" dirty="0">
                <a:solidFill>
                  <a:srgbClr val="002060"/>
                </a:solidFill>
              </a:rPr>
              <a:t>always</a:t>
            </a:r>
            <a:r>
              <a:rPr lang="en-US" sz="2200" dirty="0">
                <a:solidFill>
                  <a:srgbClr val="002060"/>
                </a:solidFill>
              </a:rPr>
              <a:t> have an accent on the vowel of that syllable.</a:t>
            </a:r>
          </a:p>
        </p:txBody>
      </p:sp>
      <p:sp>
        <p:nvSpPr>
          <p:cNvPr id="3" name="TextBox 2"/>
          <p:cNvSpPr txBox="1"/>
          <p:nvPr/>
        </p:nvSpPr>
        <p:spPr>
          <a:xfrm>
            <a:off x="364793" y="2040157"/>
            <a:ext cx="2441222" cy="430887"/>
          </a:xfrm>
          <a:prstGeom prst="rect">
            <a:avLst/>
          </a:prstGeom>
          <a:noFill/>
        </p:spPr>
        <p:txBody>
          <a:bodyPr wrap="square" rtlCol="0">
            <a:spAutoFit/>
          </a:bodyPr>
          <a:lstStyle/>
          <a:p>
            <a:r>
              <a:rPr lang="en-US" sz="2200" b="1" dirty="0" err="1">
                <a:solidFill>
                  <a:srgbClr val="002060"/>
                </a:solidFill>
              </a:rPr>
              <a:t>Ejemplos</a:t>
            </a:r>
            <a:r>
              <a:rPr lang="en-US" sz="2200" b="1" dirty="0">
                <a:solidFill>
                  <a:srgbClr val="002060"/>
                </a:solidFill>
              </a:rPr>
              <a:t>:</a:t>
            </a:r>
          </a:p>
        </p:txBody>
      </p:sp>
      <p:sp>
        <p:nvSpPr>
          <p:cNvPr id="15" name="TextBox 14"/>
          <p:cNvSpPr txBox="1"/>
          <p:nvPr/>
        </p:nvSpPr>
        <p:spPr>
          <a:xfrm>
            <a:off x="934882" y="2518479"/>
            <a:ext cx="1359081" cy="430887"/>
          </a:xfrm>
          <a:prstGeom prst="rect">
            <a:avLst/>
          </a:prstGeom>
          <a:noFill/>
        </p:spPr>
        <p:txBody>
          <a:bodyPr wrap="square" rtlCol="0">
            <a:spAutoFit/>
          </a:bodyPr>
          <a:lstStyle/>
          <a:p>
            <a:r>
              <a:rPr lang="en-US" sz="2200" b="1" dirty="0" err="1">
                <a:solidFill>
                  <a:srgbClr val="FF6600"/>
                </a:solidFill>
                <a:sym typeface="Wingdings"/>
              </a:rPr>
              <a:t>pró</a:t>
            </a:r>
            <a:r>
              <a:rPr lang="en-US" sz="2200" dirty="0" err="1">
                <a:solidFill>
                  <a:srgbClr val="002060"/>
                </a:solidFill>
                <a:sym typeface="Wingdings"/>
              </a:rPr>
              <a:t>ximo</a:t>
            </a:r>
            <a:endParaRPr lang="en-US" sz="2200" dirty="0">
              <a:solidFill>
                <a:srgbClr val="002060"/>
              </a:solidFill>
              <a:sym typeface="Wingdings"/>
            </a:endParaRPr>
          </a:p>
        </p:txBody>
      </p:sp>
      <p:sp>
        <p:nvSpPr>
          <p:cNvPr id="18" name="TextBox 17"/>
          <p:cNvSpPr txBox="1"/>
          <p:nvPr/>
        </p:nvSpPr>
        <p:spPr>
          <a:xfrm>
            <a:off x="954721" y="3035712"/>
            <a:ext cx="2130777" cy="430887"/>
          </a:xfrm>
          <a:prstGeom prst="rect">
            <a:avLst/>
          </a:prstGeom>
          <a:noFill/>
        </p:spPr>
        <p:txBody>
          <a:bodyPr wrap="square" rtlCol="0">
            <a:spAutoFit/>
          </a:bodyPr>
          <a:lstStyle/>
          <a:p>
            <a:r>
              <a:rPr lang="en-US" sz="2200" b="1" dirty="0" err="1">
                <a:solidFill>
                  <a:srgbClr val="FF6600"/>
                </a:solidFill>
                <a:sym typeface="Wingdings"/>
              </a:rPr>
              <a:t>úl</a:t>
            </a:r>
            <a:r>
              <a:rPr lang="en-US" sz="2200" dirty="0" err="1">
                <a:solidFill>
                  <a:srgbClr val="002060"/>
                </a:solidFill>
                <a:sym typeface="Wingdings"/>
              </a:rPr>
              <a:t>timo</a:t>
            </a:r>
            <a:endParaRPr lang="en-US" sz="2200" dirty="0">
              <a:solidFill>
                <a:srgbClr val="002060"/>
              </a:solidFill>
              <a:sym typeface="Wingdings"/>
            </a:endParaRPr>
          </a:p>
        </p:txBody>
      </p:sp>
      <p:sp>
        <p:nvSpPr>
          <p:cNvPr id="19" name="TextBox 18"/>
          <p:cNvSpPr txBox="1"/>
          <p:nvPr/>
        </p:nvSpPr>
        <p:spPr>
          <a:xfrm>
            <a:off x="350682" y="3660652"/>
            <a:ext cx="11577461" cy="769441"/>
          </a:xfrm>
          <a:prstGeom prst="rect">
            <a:avLst/>
          </a:prstGeom>
          <a:noFill/>
        </p:spPr>
        <p:txBody>
          <a:bodyPr wrap="square" rtlCol="0">
            <a:spAutoFit/>
          </a:bodyPr>
          <a:lstStyle/>
          <a:p>
            <a:r>
              <a:rPr lang="en-US" sz="2200" dirty="0">
                <a:solidFill>
                  <a:srgbClr val="002060"/>
                </a:solidFill>
                <a:sym typeface="Wingdings"/>
              </a:rPr>
              <a:t>When a word has a stress on the ______________ syllable </a:t>
            </a:r>
            <a:r>
              <a:rPr lang="en-US" sz="2200">
                <a:solidFill>
                  <a:srgbClr val="002060"/>
                </a:solidFill>
                <a:sym typeface="Wingdings"/>
              </a:rPr>
              <a:t>and ends </a:t>
            </a:r>
            <a:r>
              <a:rPr lang="en-US" sz="2200" dirty="0">
                <a:solidFill>
                  <a:srgbClr val="002060"/>
                </a:solidFill>
                <a:sym typeface="Wingdings"/>
              </a:rPr>
              <a:t>in any consonant other than ‘n’ or </a:t>
            </a:r>
            <a:r>
              <a:rPr lang="en-US" sz="2200">
                <a:solidFill>
                  <a:srgbClr val="002060"/>
                </a:solidFill>
                <a:sym typeface="Wingdings"/>
              </a:rPr>
              <a:t>‘s’, it will </a:t>
            </a:r>
            <a:r>
              <a:rPr lang="en-US" sz="2200" dirty="0">
                <a:solidFill>
                  <a:srgbClr val="002060"/>
                </a:solidFill>
                <a:sym typeface="Wingdings"/>
              </a:rPr>
              <a:t>have an accent on the vowel of that syllable.</a:t>
            </a:r>
          </a:p>
        </p:txBody>
      </p:sp>
      <p:sp>
        <p:nvSpPr>
          <p:cNvPr id="20" name="TextBox 19"/>
          <p:cNvSpPr txBox="1"/>
          <p:nvPr/>
        </p:nvSpPr>
        <p:spPr>
          <a:xfrm>
            <a:off x="357601" y="4540429"/>
            <a:ext cx="2060222" cy="430887"/>
          </a:xfrm>
          <a:prstGeom prst="rect">
            <a:avLst/>
          </a:prstGeom>
          <a:noFill/>
        </p:spPr>
        <p:txBody>
          <a:bodyPr wrap="square" rtlCol="0">
            <a:spAutoFit/>
          </a:bodyPr>
          <a:lstStyle/>
          <a:p>
            <a:r>
              <a:rPr lang="en-US" sz="2200" b="1" dirty="0" err="1">
                <a:solidFill>
                  <a:srgbClr val="002060"/>
                </a:solidFill>
                <a:sym typeface="Wingdings"/>
              </a:rPr>
              <a:t>Ejemplos</a:t>
            </a:r>
            <a:endParaRPr lang="en-US" sz="2200" b="1" dirty="0">
              <a:solidFill>
                <a:srgbClr val="002060"/>
              </a:solidFill>
              <a:sym typeface="Wingdings"/>
            </a:endParaRPr>
          </a:p>
        </p:txBody>
      </p:sp>
      <p:sp>
        <p:nvSpPr>
          <p:cNvPr id="23" name="TextBox 22"/>
          <p:cNvSpPr txBox="1"/>
          <p:nvPr/>
        </p:nvSpPr>
        <p:spPr>
          <a:xfrm>
            <a:off x="905029" y="5081652"/>
            <a:ext cx="1397000" cy="430887"/>
          </a:xfrm>
          <a:prstGeom prst="rect">
            <a:avLst/>
          </a:prstGeom>
          <a:noFill/>
        </p:spPr>
        <p:txBody>
          <a:bodyPr wrap="square" rtlCol="0">
            <a:spAutoFit/>
          </a:bodyPr>
          <a:lstStyle/>
          <a:p>
            <a:r>
              <a:rPr lang="en-US" sz="2200" b="1">
                <a:solidFill>
                  <a:srgbClr val="FF6600"/>
                </a:solidFill>
                <a:sym typeface="Wingdings"/>
              </a:rPr>
              <a:t>lí</a:t>
            </a:r>
            <a:r>
              <a:rPr lang="en-US" sz="2200">
                <a:solidFill>
                  <a:srgbClr val="002060"/>
                </a:solidFill>
                <a:sym typeface="Wingdings"/>
              </a:rPr>
              <a:t>der</a:t>
            </a:r>
            <a:endParaRPr lang="en-US" sz="2200" dirty="0">
              <a:solidFill>
                <a:srgbClr val="002060"/>
              </a:solidFill>
              <a:sym typeface="Wingdings"/>
            </a:endParaRPr>
          </a:p>
        </p:txBody>
      </p:sp>
      <p:sp>
        <p:nvSpPr>
          <p:cNvPr id="26" name="TextBox 25"/>
          <p:cNvSpPr txBox="1"/>
          <p:nvPr/>
        </p:nvSpPr>
        <p:spPr>
          <a:xfrm>
            <a:off x="908204" y="5605614"/>
            <a:ext cx="895350" cy="430887"/>
          </a:xfrm>
          <a:prstGeom prst="rect">
            <a:avLst/>
          </a:prstGeom>
          <a:noFill/>
        </p:spPr>
        <p:txBody>
          <a:bodyPr wrap="square" rtlCol="0">
            <a:spAutoFit/>
          </a:bodyPr>
          <a:lstStyle/>
          <a:p>
            <a:r>
              <a:rPr lang="en-US" sz="2200" b="1">
                <a:solidFill>
                  <a:srgbClr val="FF6600"/>
                </a:solidFill>
                <a:sym typeface="Wingdings"/>
              </a:rPr>
              <a:t>fá</a:t>
            </a:r>
            <a:r>
              <a:rPr lang="en-US" sz="2200">
                <a:solidFill>
                  <a:srgbClr val="002060"/>
                </a:solidFill>
                <a:sym typeface="Wingdings"/>
              </a:rPr>
              <a:t>cil</a:t>
            </a:r>
            <a:endParaRPr lang="en-US" sz="2200" dirty="0">
              <a:solidFill>
                <a:srgbClr val="002060"/>
              </a:solidFill>
              <a:sym typeface="Wingdings"/>
            </a:endParaRPr>
          </a:p>
        </p:txBody>
      </p:sp>
      <p:sp>
        <p:nvSpPr>
          <p:cNvPr id="27" name="Action Button: Custom 16">
            <a:hlinkClick r:id="" action="ppaction://noaction" highlightClick="1">
              <a:snd r:embed="rId4" name="pro%CC%81ximo.wav"/>
            </a:hlinkClick>
            <a:extLst>
              <a:ext uri="{FF2B5EF4-FFF2-40B4-BE49-F238E27FC236}">
                <a16:creationId xmlns:a16="http://schemas.microsoft.com/office/drawing/2014/main" id="{280745D2-9F6D-1746-B0CB-8169EAA7D5B6}"/>
              </a:ext>
            </a:extLst>
          </p:cNvPr>
          <p:cNvSpPr/>
          <p:nvPr/>
        </p:nvSpPr>
        <p:spPr>
          <a:xfrm>
            <a:off x="476610" y="2578214"/>
            <a:ext cx="369190" cy="343397"/>
          </a:xfrm>
          <a:prstGeom prst="actionButtonBlank">
            <a:avLst/>
          </a:prstGeom>
          <a:solidFill>
            <a:srgbClr val="E46800"/>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uLnTx/>
                <a:uFillTx/>
                <a:latin typeface="Century Gothic" panose="020B0502020202020204" pitchFamily="34" charset="0"/>
                <a:ea typeface="+mn-ea"/>
                <a:cs typeface="+mn-cs"/>
              </a:rPr>
              <a:t>1</a:t>
            </a:r>
          </a:p>
        </p:txBody>
      </p:sp>
      <p:sp>
        <p:nvSpPr>
          <p:cNvPr id="28" name="Action Button: Custom 16">
            <a:hlinkClick r:id="" action="ppaction://noaction" highlightClick="1">
              <a:snd r:embed="rId5" name="u%CC%81ltimo.wav"/>
            </a:hlinkClick>
            <a:extLst>
              <a:ext uri="{FF2B5EF4-FFF2-40B4-BE49-F238E27FC236}">
                <a16:creationId xmlns:a16="http://schemas.microsoft.com/office/drawing/2014/main" id="{63BD9B67-2977-3040-ABFC-BF0EC42FFB87}"/>
              </a:ext>
            </a:extLst>
          </p:cNvPr>
          <p:cNvSpPr/>
          <p:nvPr/>
        </p:nvSpPr>
        <p:spPr>
          <a:xfrm>
            <a:off x="485782" y="3100367"/>
            <a:ext cx="369190" cy="343397"/>
          </a:xfrm>
          <a:prstGeom prst="actionButtonBlank">
            <a:avLst/>
          </a:prstGeom>
          <a:solidFill>
            <a:srgbClr val="E46800"/>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uLnTx/>
              <a:uFillTx/>
              <a:latin typeface="Century Gothic" panose="020B0502020202020204" pitchFamily="34" charset="0"/>
            </a:endParaRPr>
          </a:p>
        </p:txBody>
      </p:sp>
      <p:sp>
        <p:nvSpPr>
          <p:cNvPr id="29" name="Action Button: Custom 16">
            <a:hlinkClick r:id="" action="ppaction://noaction" highlightClick="1">
              <a:snd r:embed="rId6" name="li%CC%81der.wav"/>
            </a:hlinkClick>
            <a:extLst>
              <a:ext uri="{FF2B5EF4-FFF2-40B4-BE49-F238E27FC236}">
                <a16:creationId xmlns:a16="http://schemas.microsoft.com/office/drawing/2014/main" id="{BE365142-3C1D-FF4C-BE45-005910347DEF}"/>
              </a:ext>
            </a:extLst>
          </p:cNvPr>
          <p:cNvSpPr/>
          <p:nvPr/>
        </p:nvSpPr>
        <p:spPr>
          <a:xfrm>
            <a:off x="432646" y="5081652"/>
            <a:ext cx="369190" cy="343397"/>
          </a:xfrm>
          <a:prstGeom prst="actionButtonBlank">
            <a:avLst/>
          </a:prstGeom>
          <a:solidFill>
            <a:srgbClr val="E46800"/>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uLnTx/>
              <a:uFillTx/>
              <a:latin typeface="Century Gothic" panose="020B0502020202020204" pitchFamily="34" charset="0"/>
            </a:endParaRPr>
          </a:p>
        </p:txBody>
      </p:sp>
      <p:sp>
        <p:nvSpPr>
          <p:cNvPr id="30" name="Action Button: Custom 16">
            <a:hlinkClick r:id="" action="ppaction://noaction" highlightClick="1">
              <a:snd r:embed="rId7" name="fa%CC%81cil.wav"/>
            </a:hlinkClick>
            <a:extLst>
              <a:ext uri="{FF2B5EF4-FFF2-40B4-BE49-F238E27FC236}">
                <a16:creationId xmlns:a16="http://schemas.microsoft.com/office/drawing/2014/main" id="{C5D78A53-D9C7-3549-96F5-7FF007D49DB7}"/>
              </a:ext>
            </a:extLst>
          </p:cNvPr>
          <p:cNvSpPr/>
          <p:nvPr/>
        </p:nvSpPr>
        <p:spPr>
          <a:xfrm>
            <a:off x="435821" y="5649360"/>
            <a:ext cx="369190" cy="343397"/>
          </a:xfrm>
          <a:prstGeom prst="actionButtonBlank">
            <a:avLst/>
          </a:prstGeom>
          <a:solidFill>
            <a:srgbClr val="E46800"/>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uLnTx/>
              <a:uFillTx/>
              <a:latin typeface="Century Gothic" panose="020B0502020202020204" pitchFamily="34" charset="0"/>
            </a:endParaRPr>
          </a:p>
        </p:txBody>
      </p:sp>
      <p:sp>
        <p:nvSpPr>
          <p:cNvPr id="13" name="CuadroTexto 12">
            <a:extLst>
              <a:ext uri="{FF2B5EF4-FFF2-40B4-BE49-F238E27FC236}">
                <a16:creationId xmlns:a16="http://schemas.microsoft.com/office/drawing/2014/main" id="{28A8AA42-AF49-A344-9916-C4909D496648}"/>
              </a:ext>
            </a:extLst>
          </p:cNvPr>
          <p:cNvSpPr txBox="1"/>
          <p:nvPr/>
        </p:nvSpPr>
        <p:spPr>
          <a:xfrm>
            <a:off x="6448681" y="1163991"/>
            <a:ext cx="1546362" cy="461665"/>
          </a:xfrm>
          <a:prstGeom prst="rect">
            <a:avLst/>
          </a:prstGeom>
          <a:noFill/>
        </p:spPr>
        <p:txBody>
          <a:bodyPr wrap="square" rtlCol="0">
            <a:spAutoFit/>
          </a:bodyPr>
          <a:lstStyle/>
          <a:p>
            <a:r>
              <a:rPr lang="en-US" sz="2400" b="1">
                <a:solidFill>
                  <a:srgbClr val="E46800"/>
                </a:solidFill>
              </a:rPr>
              <a:t>third-last</a:t>
            </a:r>
            <a:endParaRPr lang="es-GB" sz="2400" b="1" dirty="0">
              <a:solidFill>
                <a:srgbClr val="E46800"/>
              </a:solidFill>
            </a:endParaRPr>
          </a:p>
        </p:txBody>
      </p:sp>
      <p:sp>
        <p:nvSpPr>
          <p:cNvPr id="31" name="CuadroTexto 30">
            <a:extLst>
              <a:ext uri="{FF2B5EF4-FFF2-40B4-BE49-F238E27FC236}">
                <a16:creationId xmlns:a16="http://schemas.microsoft.com/office/drawing/2014/main" id="{9C470039-0218-6247-931B-8151CF2B8B82}"/>
              </a:ext>
            </a:extLst>
          </p:cNvPr>
          <p:cNvSpPr txBox="1"/>
          <p:nvPr/>
        </p:nvSpPr>
        <p:spPr>
          <a:xfrm>
            <a:off x="4884471" y="3619426"/>
            <a:ext cx="1959191" cy="461665"/>
          </a:xfrm>
          <a:prstGeom prst="rect">
            <a:avLst/>
          </a:prstGeom>
          <a:noFill/>
        </p:spPr>
        <p:txBody>
          <a:bodyPr wrap="none" rtlCol="0">
            <a:spAutoFit/>
          </a:bodyPr>
          <a:lstStyle/>
          <a:p>
            <a:r>
              <a:rPr lang="en-US" sz="2400" b="1">
                <a:solidFill>
                  <a:srgbClr val="E46800"/>
                </a:solidFill>
              </a:rPr>
              <a:t>second-last</a:t>
            </a:r>
            <a:endParaRPr lang="es-GB" sz="2400" b="1" dirty="0">
              <a:solidFill>
                <a:srgbClr val="E46800"/>
              </a:solidFill>
            </a:endParaRPr>
          </a:p>
        </p:txBody>
      </p:sp>
      <p:sp>
        <p:nvSpPr>
          <p:cNvPr id="32" name="TextBox 31"/>
          <p:cNvSpPr txBox="1"/>
          <p:nvPr/>
        </p:nvSpPr>
        <p:spPr>
          <a:xfrm>
            <a:off x="2563657" y="2500264"/>
            <a:ext cx="1359081" cy="430887"/>
          </a:xfrm>
          <a:prstGeom prst="rect">
            <a:avLst/>
          </a:prstGeom>
          <a:noFill/>
        </p:spPr>
        <p:txBody>
          <a:bodyPr wrap="square" rtlCol="0">
            <a:spAutoFit/>
          </a:bodyPr>
          <a:lstStyle/>
          <a:p>
            <a:r>
              <a:rPr lang="en-US" sz="2200">
                <a:solidFill>
                  <a:srgbClr val="002060"/>
                </a:solidFill>
                <a:sym typeface="Wingdings"/>
              </a:rPr>
              <a:t>next</a:t>
            </a:r>
            <a:endParaRPr lang="en-US" sz="2200" dirty="0">
              <a:solidFill>
                <a:srgbClr val="002060"/>
              </a:solidFill>
              <a:sym typeface="Wingdings"/>
            </a:endParaRPr>
          </a:p>
        </p:txBody>
      </p:sp>
      <p:sp>
        <p:nvSpPr>
          <p:cNvPr id="33" name="TextBox 32"/>
          <p:cNvSpPr txBox="1"/>
          <p:nvPr/>
        </p:nvSpPr>
        <p:spPr>
          <a:xfrm>
            <a:off x="2563657" y="3003612"/>
            <a:ext cx="1359081" cy="430887"/>
          </a:xfrm>
          <a:prstGeom prst="rect">
            <a:avLst/>
          </a:prstGeom>
          <a:noFill/>
        </p:spPr>
        <p:txBody>
          <a:bodyPr wrap="square" rtlCol="0">
            <a:spAutoFit/>
          </a:bodyPr>
          <a:lstStyle/>
          <a:p>
            <a:r>
              <a:rPr lang="en-US" sz="2200">
                <a:solidFill>
                  <a:srgbClr val="002060"/>
                </a:solidFill>
                <a:sym typeface="Wingdings"/>
              </a:rPr>
              <a:t>last</a:t>
            </a:r>
            <a:endParaRPr lang="en-US" sz="2200" dirty="0">
              <a:solidFill>
                <a:srgbClr val="002060"/>
              </a:solidFill>
              <a:sym typeface="Wingdings"/>
            </a:endParaRPr>
          </a:p>
        </p:txBody>
      </p:sp>
      <p:sp>
        <p:nvSpPr>
          <p:cNvPr id="40" name="TextBox 39"/>
          <p:cNvSpPr txBox="1"/>
          <p:nvPr/>
        </p:nvSpPr>
        <p:spPr>
          <a:xfrm>
            <a:off x="1970148" y="5605614"/>
            <a:ext cx="895350" cy="430887"/>
          </a:xfrm>
          <a:prstGeom prst="rect">
            <a:avLst/>
          </a:prstGeom>
          <a:noFill/>
        </p:spPr>
        <p:txBody>
          <a:bodyPr wrap="square" rtlCol="0">
            <a:spAutoFit/>
          </a:bodyPr>
          <a:lstStyle/>
          <a:p>
            <a:r>
              <a:rPr lang="en-US" sz="2200">
                <a:solidFill>
                  <a:srgbClr val="002060"/>
                </a:solidFill>
                <a:sym typeface="Wingdings"/>
              </a:rPr>
              <a:t>easy</a:t>
            </a:r>
            <a:endParaRPr lang="en-US" sz="2200" dirty="0">
              <a:solidFill>
                <a:srgbClr val="002060"/>
              </a:solidFill>
              <a:sym typeface="Wingdings"/>
            </a:endParaRPr>
          </a:p>
        </p:txBody>
      </p:sp>
      <p:sp>
        <p:nvSpPr>
          <p:cNvPr id="41" name="TextBox 40"/>
          <p:cNvSpPr txBox="1"/>
          <p:nvPr/>
        </p:nvSpPr>
        <p:spPr>
          <a:xfrm>
            <a:off x="1935140" y="5072301"/>
            <a:ext cx="1414286" cy="430887"/>
          </a:xfrm>
          <a:prstGeom prst="rect">
            <a:avLst/>
          </a:prstGeom>
          <a:noFill/>
        </p:spPr>
        <p:txBody>
          <a:bodyPr wrap="square" rtlCol="0">
            <a:spAutoFit/>
          </a:bodyPr>
          <a:lstStyle/>
          <a:p>
            <a:r>
              <a:rPr lang="en-US" sz="2200">
                <a:solidFill>
                  <a:srgbClr val="002060"/>
                </a:solidFill>
                <a:sym typeface="Wingdings"/>
              </a:rPr>
              <a:t>(leader)</a:t>
            </a:r>
            <a:endParaRPr lang="en-US" sz="2200" dirty="0">
              <a:solidFill>
                <a:srgbClr val="002060"/>
              </a:solidFill>
              <a:sym typeface="Wingdings"/>
            </a:endParaRPr>
          </a:p>
        </p:txBody>
      </p:sp>
      <p:sp>
        <p:nvSpPr>
          <p:cNvPr id="24" name="Llamada rectangular redondeada 27">
            <a:extLst>
              <a:ext uri="{FF2B5EF4-FFF2-40B4-BE49-F238E27FC236}">
                <a16:creationId xmlns:a16="http://schemas.microsoft.com/office/drawing/2014/main" id="{B7A0633C-7112-E544-ACEB-3EC61394DB95}"/>
              </a:ext>
            </a:extLst>
          </p:cNvPr>
          <p:cNvSpPr/>
          <p:nvPr/>
        </p:nvSpPr>
        <p:spPr>
          <a:xfrm>
            <a:off x="6513288" y="1933883"/>
            <a:ext cx="4288624" cy="617514"/>
          </a:xfrm>
          <a:prstGeom prst="wedgeRoundRectCallout">
            <a:avLst>
              <a:gd name="adj1" fmla="val -23034"/>
              <a:gd name="adj2" fmla="val -71311"/>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Remember, t</a:t>
            </a:r>
            <a:r>
              <a:rPr lang="es-GB" sz="2000">
                <a:solidFill>
                  <a:srgbClr val="002060"/>
                </a:solidFill>
              </a:rPr>
              <a:t>his is </a:t>
            </a:r>
            <a:r>
              <a:rPr lang="en-GB" sz="2000">
                <a:solidFill>
                  <a:srgbClr val="002060"/>
                </a:solidFill>
              </a:rPr>
              <a:t>also called the ‘antepenultimate’ syllable.</a:t>
            </a:r>
            <a:endParaRPr lang="es-GB" sz="2000" dirty="0">
              <a:solidFill>
                <a:srgbClr val="002060"/>
              </a:solidFill>
            </a:endParaRPr>
          </a:p>
        </p:txBody>
      </p:sp>
      <p:sp>
        <p:nvSpPr>
          <p:cNvPr id="25" name="Llamada rectangular redondeada 27">
            <a:extLst>
              <a:ext uri="{FF2B5EF4-FFF2-40B4-BE49-F238E27FC236}">
                <a16:creationId xmlns:a16="http://schemas.microsoft.com/office/drawing/2014/main" id="{B7A0633C-7112-E544-ACEB-3EC61394DB95}"/>
              </a:ext>
            </a:extLst>
          </p:cNvPr>
          <p:cNvSpPr/>
          <p:nvPr/>
        </p:nvSpPr>
        <p:spPr>
          <a:xfrm>
            <a:off x="4694434" y="2817968"/>
            <a:ext cx="4288624" cy="617514"/>
          </a:xfrm>
          <a:prstGeom prst="wedgeRoundRectCallout">
            <a:avLst>
              <a:gd name="adj1" fmla="val -20591"/>
              <a:gd name="adj2" fmla="val 73682"/>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Remember, t</a:t>
            </a:r>
            <a:r>
              <a:rPr lang="es-GB" sz="2000">
                <a:solidFill>
                  <a:srgbClr val="002060"/>
                </a:solidFill>
              </a:rPr>
              <a:t>his is </a:t>
            </a:r>
            <a:r>
              <a:rPr lang="en-GB" sz="2000">
                <a:solidFill>
                  <a:srgbClr val="002060"/>
                </a:solidFill>
              </a:rPr>
              <a:t>also called the ‘penultimate’ syllable.</a:t>
            </a:r>
            <a:endParaRPr lang="es-GB" sz="2000" dirty="0">
              <a:solidFill>
                <a:srgbClr val="002060"/>
              </a:solidFill>
            </a:endParaRPr>
          </a:p>
        </p:txBody>
      </p:sp>
    </p:spTree>
    <p:extLst>
      <p:ext uri="{BB962C8B-B14F-4D97-AF65-F5344CB8AC3E}">
        <p14:creationId xmlns:p14="http://schemas.microsoft.com/office/powerpoint/2010/main" val="93522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8" grpId="0"/>
      <p:bldP spid="19" grpId="0"/>
      <p:bldP spid="20" grpId="0"/>
      <p:bldP spid="23" grpId="0"/>
      <p:bldP spid="26" grpId="0"/>
      <p:bldP spid="27" grpId="0" animBg="1"/>
      <p:bldP spid="28" grpId="0" animBg="1"/>
      <p:bldP spid="29" grpId="0" animBg="1"/>
      <p:bldP spid="30" grpId="0" animBg="1"/>
      <p:bldP spid="13" grpId="0"/>
      <p:bldP spid="31" grpId="0"/>
      <p:bldP spid="32" grpId="0"/>
      <p:bldP spid="33" grpId="0"/>
      <p:bldP spid="40" grpId="0"/>
      <p:bldP spid="41" grpId="0"/>
      <p:bldP spid="24" grpId="0" animBg="1"/>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p:cNvSpPr>
            <a:spLocks noGrp="1"/>
          </p:cNvSpPr>
          <p:nvPr>
            <p:ph type="title"/>
          </p:nvPr>
        </p:nvSpPr>
        <p:spPr>
          <a:xfrm>
            <a:off x="82287" y="0"/>
            <a:ext cx="2559314" cy="643467"/>
          </a:xfrm>
        </p:spPr>
        <p:txBody>
          <a:bodyPr>
            <a:normAutofit/>
          </a:bodyPr>
          <a:lstStyle/>
          <a:p>
            <a:r>
              <a:rPr lang="en-GB" sz="2400" b="1" dirty="0">
                <a:solidFill>
                  <a:srgbClr val="002060"/>
                </a:solidFill>
              </a:rPr>
              <a:t>Persona A</a:t>
            </a:r>
          </a:p>
        </p:txBody>
      </p:sp>
      <p:graphicFrame>
        <p:nvGraphicFramePr>
          <p:cNvPr id="2" name="Tabla 2">
            <a:extLst>
              <a:ext uri="{FF2B5EF4-FFF2-40B4-BE49-F238E27FC236}">
                <a16:creationId xmlns:a16="http://schemas.microsoft.com/office/drawing/2014/main" id="{6C6E3BB2-C7DA-7346-A345-FC2C97989FB7}"/>
              </a:ext>
            </a:extLst>
          </p:cNvPr>
          <p:cNvGraphicFramePr>
            <a:graphicFrameLocks noGrp="1"/>
          </p:cNvGraphicFramePr>
          <p:nvPr>
            <p:extLst>
              <p:ext uri="{D42A27DB-BD31-4B8C-83A1-F6EECF244321}">
                <p14:modId xmlns:p14="http://schemas.microsoft.com/office/powerpoint/2010/main" val="531105460"/>
              </p:ext>
            </p:extLst>
          </p:nvPr>
        </p:nvGraphicFramePr>
        <p:xfrm>
          <a:off x="6272409" y="719666"/>
          <a:ext cx="5655733" cy="5528734"/>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2536567069"/>
                    </a:ext>
                  </a:extLst>
                </a:gridCol>
                <a:gridCol w="5151547">
                  <a:extLst>
                    <a:ext uri="{9D8B030D-6E8A-4147-A177-3AD203B41FA5}">
                      <a16:colId xmlns:a16="http://schemas.microsoft.com/office/drawing/2014/main" val="2307301402"/>
                    </a:ext>
                  </a:extLst>
                </a:gridCol>
              </a:tblGrid>
              <a:tr h="442299">
                <a:tc>
                  <a:txBody>
                    <a:bodyPr/>
                    <a:lstStyle/>
                    <a:p>
                      <a:endParaRPr lang="es-GB" sz="2200">
                        <a:solidFill>
                          <a:srgbClr val="002060"/>
                        </a:solidFill>
                      </a:endParaRPr>
                    </a:p>
                  </a:txBody>
                  <a:tcPr anchor="ctr"/>
                </a:tc>
                <a:tc>
                  <a:txBody>
                    <a:bodyPr/>
                    <a:lstStyle/>
                    <a:p>
                      <a:pPr algn="ctr"/>
                      <a:r>
                        <a:rPr lang="es-GB" sz="2200" dirty="0">
                          <a:solidFill>
                            <a:srgbClr val="002060"/>
                          </a:solidFill>
                        </a:rPr>
                        <a:t>Lee la frase correcta:</a:t>
                      </a:r>
                    </a:p>
                  </a:txBody>
                  <a:tcPr anchor="ctr"/>
                </a:tc>
                <a:extLst>
                  <a:ext uri="{0D108BD9-81ED-4DB2-BD59-A6C34878D82A}">
                    <a16:rowId xmlns:a16="http://schemas.microsoft.com/office/drawing/2014/main" val="2765332368"/>
                  </a:ext>
                </a:extLst>
              </a:tr>
              <a:tr h="789819">
                <a:tc>
                  <a:txBody>
                    <a:bodyPr/>
                    <a:lstStyle/>
                    <a:p>
                      <a:pPr algn="ctr"/>
                      <a:r>
                        <a:rPr lang="es-GB" sz="2200" b="1" dirty="0">
                          <a:solidFill>
                            <a:srgbClr val="002060"/>
                          </a:solidFill>
                        </a:rPr>
                        <a:t>1</a:t>
                      </a:r>
                    </a:p>
                  </a:txBody>
                  <a:tcPr anchor="ctr"/>
                </a:tc>
                <a:tc>
                  <a:txBody>
                    <a:bodyPr/>
                    <a:lstStyle/>
                    <a:p>
                      <a:pPr marL="457200" indent="-457200">
                        <a:buAutoNum type="alphaLcPeriod"/>
                      </a:pPr>
                      <a:r>
                        <a:rPr lang="en-US" sz="2200" err="1">
                          <a:solidFill>
                            <a:srgbClr val="002060"/>
                          </a:solidFill>
                        </a:rPr>
                        <a:t>Esta</a:t>
                      </a:r>
                      <a:r>
                        <a:rPr lang="en-US" sz="2200">
                          <a:solidFill>
                            <a:srgbClr val="002060"/>
                          </a:solidFill>
                        </a:rPr>
                        <a:t> clase </a:t>
                      </a:r>
                      <a:r>
                        <a:rPr lang="en-US" sz="2200" dirty="0">
                          <a:solidFill>
                            <a:srgbClr val="002060"/>
                          </a:solidFill>
                        </a:rPr>
                        <a:t>es </a:t>
                      </a:r>
                      <a:r>
                        <a:rPr lang="en-US" sz="2200" dirty="0" err="1">
                          <a:solidFill>
                            <a:srgbClr val="002060"/>
                          </a:solidFill>
                        </a:rPr>
                        <a:t>muy</a:t>
                      </a:r>
                      <a:r>
                        <a:rPr lang="en-US" sz="2200" dirty="0">
                          <a:solidFill>
                            <a:srgbClr val="002060"/>
                          </a:solidFill>
                        </a:rPr>
                        <a:t> </a:t>
                      </a:r>
                      <a:r>
                        <a:rPr lang="en-US" sz="2200" dirty="0" err="1">
                          <a:solidFill>
                            <a:srgbClr val="002060"/>
                          </a:solidFill>
                        </a:rPr>
                        <a:t>larga</a:t>
                      </a:r>
                      <a:r>
                        <a:rPr lang="en-US" sz="2200" dirty="0">
                          <a:solidFill>
                            <a:srgbClr val="002060"/>
                          </a:solidFill>
                        </a:rPr>
                        <a:t>.</a:t>
                      </a:r>
                    </a:p>
                    <a:p>
                      <a:pPr marL="457200" indent="-457200">
                        <a:buAutoNum type="alphaLcPeriod"/>
                      </a:pPr>
                      <a:r>
                        <a:rPr lang="en-US" sz="2200" dirty="0" err="1">
                          <a:solidFill>
                            <a:srgbClr val="002060"/>
                          </a:solidFill>
                        </a:rPr>
                        <a:t>Está</a:t>
                      </a:r>
                      <a:r>
                        <a:rPr lang="en-US" sz="2200" dirty="0">
                          <a:solidFill>
                            <a:srgbClr val="002060"/>
                          </a:solidFill>
                        </a:rPr>
                        <a:t> </a:t>
                      </a:r>
                      <a:r>
                        <a:rPr lang="en-US" sz="2200" err="1">
                          <a:solidFill>
                            <a:srgbClr val="002060"/>
                          </a:solidFill>
                        </a:rPr>
                        <a:t>levantando</a:t>
                      </a:r>
                      <a:r>
                        <a:rPr lang="en-US" sz="2200">
                          <a:solidFill>
                            <a:srgbClr val="002060"/>
                          </a:solidFill>
                        </a:rPr>
                        <a:t> la </a:t>
                      </a:r>
                      <a:r>
                        <a:rPr lang="en-US" sz="2200" dirty="0" err="1">
                          <a:solidFill>
                            <a:srgbClr val="002060"/>
                          </a:solidFill>
                        </a:rPr>
                        <a:t>pierna</a:t>
                      </a:r>
                      <a:r>
                        <a:rPr lang="en-US" sz="2200" dirty="0">
                          <a:solidFill>
                            <a:srgbClr val="002060"/>
                          </a:solidFill>
                        </a:rPr>
                        <a:t>.</a:t>
                      </a:r>
                    </a:p>
                  </a:txBody>
                  <a:tcPr anchor="ctr"/>
                </a:tc>
                <a:extLst>
                  <a:ext uri="{0D108BD9-81ED-4DB2-BD59-A6C34878D82A}">
                    <a16:rowId xmlns:a16="http://schemas.microsoft.com/office/drawing/2014/main" val="2432458429"/>
                  </a:ext>
                </a:extLst>
              </a:tr>
              <a:tr h="789819">
                <a:tc>
                  <a:txBody>
                    <a:bodyPr/>
                    <a:lstStyle/>
                    <a:p>
                      <a:pPr algn="ctr"/>
                      <a:r>
                        <a:rPr lang="es-GB" sz="2200" b="1" dirty="0">
                          <a:solidFill>
                            <a:srgbClr val="002060"/>
                          </a:solidFill>
                        </a:rPr>
                        <a:t>2</a:t>
                      </a:r>
                    </a:p>
                  </a:txBody>
                  <a:tcPr anchor="ctr"/>
                </a:tc>
                <a:tc>
                  <a:txBody>
                    <a:bodyPr/>
                    <a:lstStyle/>
                    <a:p>
                      <a:pPr marL="457200" indent="-457200">
                        <a:buAutoNum type="alphaLcPeriod"/>
                      </a:pPr>
                      <a:r>
                        <a:rPr lang="en-US" sz="2200" dirty="0" err="1">
                          <a:solidFill>
                            <a:srgbClr val="002060"/>
                          </a:solidFill>
                        </a:rPr>
                        <a:t>Está</a:t>
                      </a:r>
                      <a:r>
                        <a:rPr lang="en-US" sz="2200" dirty="0">
                          <a:solidFill>
                            <a:srgbClr val="002060"/>
                          </a:solidFill>
                        </a:rPr>
                        <a:t> </a:t>
                      </a:r>
                      <a:r>
                        <a:rPr lang="en-US" sz="2200" dirty="0" err="1">
                          <a:solidFill>
                            <a:srgbClr val="002060"/>
                          </a:solidFill>
                        </a:rPr>
                        <a:t>esperando</a:t>
                      </a:r>
                      <a:r>
                        <a:rPr lang="en-US" sz="2200" dirty="0">
                          <a:solidFill>
                            <a:srgbClr val="002060"/>
                          </a:solidFill>
                        </a:rPr>
                        <a:t> a </a:t>
                      </a:r>
                      <a:r>
                        <a:rPr lang="en-US" sz="2200" dirty="0" err="1">
                          <a:solidFill>
                            <a:srgbClr val="002060"/>
                          </a:solidFill>
                        </a:rPr>
                        <a:t>su</a:t>
                      </a:r>
                      <a:r>
                        <a:rPr lang="en-US" sz="2200" dirty="0">
                          <a:solidFill>
                            <a:srgbClr val="002060"/>
                          </a:solidFill>
                        </a:rPr>
                        <a:t> </a:t>
                      </a:r>
                      <a:r>
                        <a:rPr lang="en-US" sz="2200" dirty="0" err="1">
                          <a:solidFill>
                            <a:srgbClr val="002060"/>
                          </a:solidFill>
                        </a:rPr>
                        <a:t>mamá</a:t>
                      </a:r>
                      <a:r>
                        <a:rPr lang="en-US" sz="2200" dirty="0">
                          <a:solidFill>
                            <a:srgbClr val="002060"/>
                          </a:solidFill>
                        </a:rPr>
                        <a:t>.</a:t>
                      </a:r>
                    </a:p>
                    <a:p>
                      <a:pPr marL="457200" indent="-457200">
                        <a:buAutoNum type="alphaLcPeriod"/>
                      </a:pPr>
                      <a:r>
                        <a:rPr lang="en-US" sz="2200" dirty="0" err="1">
                          <a:solidFill>
                            <a:srgbClr val="002060"/>
                          </a:solidFill>
                        </a:rPr>
                        <a:t>Esta</a:t>
                      </a:r>
                      <a:r>
                        <a:rPr lang="en-US" sz="2200" dirty="0">
                          <a:solidFill>
                            <a:srgbClr val="002060"/>
                          </a:solidFill>
                        </a:rPr>
                        <a:t> </a:t>
                      </a:r>
                      <a:r>
                        <a:rPr lang="en-US" sz="2200" dirty="0" err="1">
                          <a:solidFill>
                            <a:srgbClr val="002060"/>
                          </a:solidFill>
                        </a:rPr>
                        <a:t>pregunta</a:t>
                      </a:r>
                      <a:r>
                        <a:rPr lang="en-US" sz="2200" dirty="0">
                          <a:solidFill>
                            <a:srgbClr val="002060"/>
                          </a:solidFill>
                        </a:rPr>
                        <a:t> es </a:t>
                      </a:r>
                      <a:r>
                        <a:rPr lang="en-US" sz="2200" dirty="0" err="1">
                          <a:solidFill>
                            <a:srgbClr val="002060"/>
                          </a:solidFill>
                        </a:rPr>
                        <a:t>fácil</a:t>
                      </a:r>
                      <a:r>
                        <a:rPr lang="en-US" sz="2200" dirty="0">
                          <a:solidFill>
                            <a:srgbClr val="002060"/>
                          </a:solidFill>
                        </a:rPr>
                        <a:t>.</a:t>
                      </a:r>
                    </a:p>
                  </a:txBody>
                  <a:tcPr anchor="ctr"/>
                </a:tc>
                <a:extLst>
                  <a:ext uri="{0D108BD9-81ED-4DB2-BD59-A6C34878D82A}">
                    <a16:rowId xmlns:a16="http://schemas.microsoft.com/office/drawing/2014/main" val="3242319636"/>
                  </a:ext>
                </a:extLst>
              </a:tr>
              <a:tr h="1137340">
                <a:tc>
                  <a:txBody>
                    <a:bodyPr/>
                    <a:lstStyle/>
                    <a:p>
                      <a:pPr algn="ctr"/>
                      <a:r>
                        <a:rPr lang="es-GB" sz="2200" b="1" dirty="0">
                          <a:solidFill>
                            <a:srgbClr val="002060"/>
                          </a:solidFill>
                        </a:rPr>
                        <a:t>3</a:t>
                      </a:r>
                    </a:p>
                  </a:txBody>
                  <a:tcPr anchor="ctr"/>
                </a:tc>
                <a:tc>
                  <a:txBody>
                    <a:bodyPr/>
                    <a:lstStyle/>
                    <a:p>
                      <a:pPr marL="457200" indent="-457200">
                        <a:buAutoNum type="alphaLcPeriod"/>
                      </a:pPr>
                      <a:r>
                        <a:rPr lang="es-ES" sz="2200" dirty="0">
                          <a:solidFill>
                            <a:srgbClr val="002060"/>
                          </a:solidFill>
                        </a:rPr>
                        <a:t>Esta marca es de los Estados Unidos.</a:t>
                      </a:r>
                    </a:p>
                    <a:p>
                      <a:pPr marL="457200" indent="-457200">
                        <a:buAutoNum type="alphaLcPeriod"/>
                      </a:pPr>
                      <a:r>
                        <a:rPr lang="es-ES" sz="2200" dirty="0">
                          <a:solidFill>
                            <a:srgbClr val="002060"/>
                          </a:solidFill>
                        </a:rPr>
                        <a:t>Está saltando al fondo del jardín.</a:t>
                      </a:r>
                      <a:endParaRPr lang="es-GB" sz="2200" dirty="0">
                        <a:solidFill>
                          <a:srgbClr val="002060"/>
                        </a:solidFill>
                      </a:endParaRPr>
                    </a:p>
                  </a:txBody>
                  <a:tcPr anchor="ctr"/>
                </a:tc>
                <a:extLst>
                  <a:ext uri="{0D108BD9-81ED-4DB2-BD59-A6C34878D82A}">
                    <a16:rowId xmlns:a16="http://schemas.microsoft.com/office/drawing/2014/main" val="1525684926"/>
                  </a:ext>
                </a:extLst>
              </a:tr>
              <a:tr h="789819">
                <a:tc>
                  <a:txBody>
                    <a:bodyPr/>
                    <a:lstStyle/>
                    <a:p>
                      <a:pPr algn="ctr"/>
                      <a:r>
                        <a:rPr lang="es-GB" sz="2200" b="1" dirty="0">
                          <a:solidFill>
                            <a:srgbClr val="002060"/>
                          </a:solidFill>
                        </a:rPr>
                        <a:t>4</a:t>
                      </a:r>
                    </a:p>
                  </a:txBody>
                  <a:tcPr anchor="ctr"/>
                </a:tc>
                <a:tc>
                  <a:txBody>
                    <a:bodyPr/>
                    <a:lstStyle/>
                    <a:p>
                      <a:pPr marL="457200" indent="-457200">
                        <a:buAutoNum type="alphaLcPeriod"/>
                      </a:pPr>
                      <a:r>
                        <a:rPr lang="es-ES" sz="2200" dirty="0">
                          <a:solidFill>
                            <a:srgbClr val="002060"/>
                          </a:solidFill>
                        </a:rPr>
                        <a:t>Está grabando la música.</a:t>
                      </a:r>
                    </a:p>
                    <a:p>
                      <a:pPr marL="457200" indent="-457200">
                        <a:buAutoNum type="alphaLcPeriod"/>
                      </a:pPr>
                      <a:r>
                        <a:rPr lang="es-ES" sz="2200" dirty="0">
                          <a:solidFill>
                            <a:srgbClr val="002060"/>
                          </a:solidFill>
                        </a:rPr>
                        <a:t>Esta actividad es divertida.</a:t>
                      </a:r>
                    </a:p>
                  </a:txBody>
                  <a:tcPr anchor="ctr"/>
                </a:tc>
                <a:extLst>
                  <a:ext uri="{0D108BD9-81ED-4DB2-BD59-A6C34878D82A}">
                    <a16:rowId xmlns:a16="http://schemas.microsoft.com/office/drawing/2014/main" val="1098054156"/>
                  </a:ext>
                </a:extLst>
              </a:tr>
              <a:tr h="789819">
                <a:tc>
                  <a:txBody>
                    <a:bodyPr/>
                    <a:lstStyle/>
                    <a:p>
                      <a:pPr algn="ctr"/>
                      <a:r>
                        <a:rPr lang="es-GB" sz="2200" b="1" dirty="0">
                          <a:solidFill>
                            <a:srgbClr val="002060"/>
                          </a:solidFill>
                        </a:rPr>
                        <a:t>5</a:t>
                      </a:r>
                    </a:p>
                  </a:txBody>
                  <a:tcPr anchor="ctr"/>
                </a:tc>
                <a:tc>
                  <a:txBody>
                    <a:bodyPr/>
                    <a:lstStyle/>
                    <a:p>
                      <a:pPr marL="457200" indent="-457200">
                        <a:buAutoNum type="alphaLcPeriod"/>
                      </a:pPr>
                      <a:r>
                        <a:rPr lang="es-ES" sz="2200">
                          <a:solidFill>
                            <a:srgbClr val="002060"/>
                          </a:solidFill>
                        </a:rPr>
                        <a:t>Esta camisa es 23 euros.</a:t>
                      </a:r>
                    </a:p>
                    <a:p>
                      <a:pPr marL="457200" indent="-457200">
                        <a:buAutoNum type="alphaLcPeriod"/>
                      </a:pPr>
                      <a:r>
                        <a:rPr lang="es-ES" sz="2200">
                          <a:solidFill>
                            <a:srgbClr val="002060"/>
                          </a:solidFill>
                        </a:rPr>
                        <a:t>Está bajando el brazo.</a:t>
                      </a:r>
                    </a:p>
                  </a:txBody>
                  <a:tcPr anchor="ctr"/>
                </a:tc>
                <a:extLst>
                  <a:ext uri="{0D108BD9-81ED-4DB2-BD59-A6C34878D82A}">
                    <a16:rowId xmlns:a16="http://schemas.microsoft.com/office/drawing/2014/main" val="510821910"/>
                  </a:ext>
                </a:extLst>
              </a:tr>
              <a:tr h="789819">
                <a:tc>
                  <a:txBody>
                    <a:bodyPr/>
                    <a:lstStyle/>
                    <a:p>
                      <a:pPr algn="ctr"/>
                      <a:r>
                        <a:rPr lang="es-GB" sz="2200" b="1" dirty="0">
                          <a:solidFill>
                            <a:srgbClr val="002060"/>
                          </a:solidFill>
                        </a:rPr>
                        <a:t>6</a:t>
                      </a:r>
                    </a:p>
                  </a:txBody>
                  <a:tcPr anchor="ctr"/>
                </a:tc>
                <a:tc>
                  <a:txBody>
                    <a:bodyPr/>
                    <a:lstStyle/>
                    <a:p>
                      <a:pPr marL="457200" indent="-457200">
                        <a:buAutoNum type="alphaLcPeriod"/>
                      </a:pPr>
                      <a:r>
                        <a:rPr lang="es-ES" sz="2200">
                          <a:solidFill>
                            <a:srgbClr val="002060"/>
                          </a:solidFill>
                        </a:rPr>
                        <a:t>Está grabando la clase.</a:t>
                      </a:r>
                    </a:p>
                    <a:p>
                      <a:pPr marL="457200" indent="-457200">
                        <a:buAutoNum type="alphaLcPeriod"/>
                      </a:pPr>
                      <a:r>
                        <a:rPr lang="es-ES" sz="2200">
                          <a:solidFill>
                            <a:srgbClr val="002060"/>
                          </a:solidFill>
                        </a:rPr>
                        <a:t>Esta actividad es difícil.</a:t>
                      </a:r>
                      <a:endParaRPr lang="es-ES" sz="2200" dirty="0">
                        <a:solidFill>
                          <a:srgbClr val="002060"/>
                        </a:solidFill>
                      </a:endParaRPr>
                    </a:p>
                  </a:txBody>
                  <a:tcPr anchor="ctr"/>
                </a:tc>
                <a:extLst>
                  <a:ext uri="{0D108BD9-81ED-4DB2-BD59-A6C34878D82A}">
                    <a16:rowId xmlns:a16="http://schemas.microsoft.com/office/drawing/2014/main" val="1539421699"/>
                  </a:ext>
                </a:extLst>
              </a:tr>
            </a:tbl>
          </a:graphicData>
        </a:graphic>
      </p:graphicFrame>
      <p:graphicFrame>
        <p:nvGraphicFramePr>
          <p:cNvPr id="7" name="Tabla 2">
            <a:extLst>
              <a:ext uri="{FF2B5EF4-FFF2-40B4-BE49-F238E27FC236}">
                <a16:creationId xmlns:a16="http://schemas.microsoft.com/office/drawing/2014/main" id="{DE906054-CB2F-9C4C-AD85-9BAE7444093D}"/>
              </a:ext>
            </a:extLst>
          </p:cNvPr>
          <p:cNvGraphicFramePr>
            <a:graphicFrameLocks noGrp="1"/>
          </p:cNvGraphicFramePr>
          <p:nvPr>
            <p:extLst>
              <p:ext uri="{D42A27DB-BD31-4B8C-83A1-F6EECF244321}">
                <p14:modId xmlns:p14="http://schemas.microsoft.com/office/powerpoint/2010/main" val="4275743237"/>
              </p:ext>
            </p:extLst>
          </p:nvPr>
        </p:nvGraphicFramePr>
        <p:xfrm>
          <a:off x="263859" y="719666"/>
          <a:ext cx="5655733" cy="5528733"/>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2536567069"/>
                    </a:ext>
                  </a:extLst>
                </a:gridCol>
                <a:gridCol w="5151547">
                  <a:extLst>
                    <a:ext uri="{9D8B030D-6E8A-4147-A177-3AD203B41FA5}">
                      <a16:colId xmlns:a16="http://schemas.microsoft.com/office/drawing/2014/main" val="2307301402"/>
                    </a:ext>
                  </a:extLst>
                </a:gridCol>
              </a:tblGrid>
              <a:tr h="442299">
                <a:tc>
                  <a:txBody>
                    <a:bodyPr/>
                    <a:lstStyle/>
                    <a:p>
                      <a:endParaRPr lang="es-GB" sz="2200">
                        <a:solidFill>
                          <a:srgbClr val="002060"/>
                        </a:solidFill>
                      </a:endParaRPr>
                    </a:p>
                  </a:txBody>
                  <a:tcPr anchor="ctr"/>
                </a:tc>
                <a:tc>
                  <a:txBody>
                    <a:bodyPr/>
                    <a:lstStyle/>
                    <a:p>
                      <a:pPr algn="ctr"/>
                      <a:r>
                        <a:rPr lang="es-GB" sz="2200" dirty="0">
                          <a:solidFill>
                            <a:srgbClr val="002060"/>
                          </a:solidFill>
                        </a:rPr>
                        <a:t>Escribe la frase en inglés:</a:t>
                      </a:r>
                    </a:p>
                  </a:txBody>
                  <a:tcPr anchor="ctr"/>
                </a:tc>
                <a:extLst>
                  <a:ext uri="{0D108BD9-81ED-4DB2-BD59-A6C34878D82A}">
                    <a16:rowId xmlns:a16="http://schemas.microsoft.com/office/drawing/2014/main" val="2765332368"/>
                  </a:ext>
                </a:extLst>
              </a:tr>
              <a:tr h="847739">
                <a:tc>
                  <a:txBody>
                    <a:bodyPr/>
                    <a:lstStyle/>
                    <a:p>
                      <a:pPr algn="ctr"/>
                      <a:r>
                        <a:rPr lang="es-GB" sz="2200" b="1" dirty="0">
                          <a:solidFill>
                            <a:srgbClr val="002060"/>
                          </a:solidFill>
                        </a:rPr>
                        <a:t>1</a:t>
                      </a:r>
                    </a:p>
                  </a:txBody>
                  <a:tcPr anchor="ctr"/>
                </a:tc>
                <a:tc>
                  <a:txBody>
                    <a:bodyPr/>
                    <a:lstStyle/>
                    <a:p>
                      <a:pPr marL="0" indent="0">
                        <a:buNone/>
                      </a:pPr>
                      <a:r>
                        <a:rPr lang="en-US" sz="2200">
                          <a:solidFill>
                            <a:srgbClr val="002060"/>
                          </a:solidFill>
                        </a:rPr>
                        <a:t>These (f)... </a:t>
                      </a:r>
                      <a:endParaRPr lang="en-US" sz="2200" dirty="0">
                        <a:solidFill>
                          <a:srgbClr val="002060"/>
                        </a:solidFill>
                      </a:endParaRPr>
                    </a:p>
                  </a:txBody>
                  <a:tcPr anchor="ctr"/>
                </a:tc>
                <a:extLst>
                  <a:ext uri="{0D108BD9-81ED-4DB2-BD59-A6C34878D82A}">
                    <a16:rowId xmlns:a16="http://schemas.microsoft.com/office/drawing/2014/main" val="2432458429"/>
                  </a:ext>
                </a:extLst>
              </a:tr>
              <a:tr h="847739">
                <a:tc>
                  <a:txBody>
                    <a:bodyPr/>
                    <a:lstStyle/>
                    <a:p>
                      <a:pPr algn="ctr"/>
                      <a:r>
                        <a:rPr lang="es-GB" sz="2200" b="1" dirty="0">
                          <a:solidFill>
                            <a:srgbClr val="002060"/>
                          </a:solidFill>
                        </a:rPr>
                        <a:t>2</a:t>
                      </a:r>
                    </a:p>
                  </a:txBody>
                  <a:tcPr anchor="ctr"/>
                </a:tc>
                <a:tc>
                  <a:txBody>
                    <a:bodyPr/>
                    <a:lstStyle/>
                    <a:p>
                      <a:pPr marL="0" indent="0">
                        <a:buNone/>
                      </a:pPr>
                      <a:r>
                        <a:rPr lang="en-US" sz="2200" dirty="0">
                          <a:solidFill>
                            <a:srgbClr val="002060"/>
                          </a:solidFill>
                        </a:rPr>
                        <a:t>You are... </a:t>
                      </a:r>
                    </a:p>
                  </a:txBody>
                  <a:tcPr anchor="ctr"/>
                </a:tc>
                <a:extLst>
                  <a:ext uri="{0D108BD9-81ED-4DB2-BD59-A6C34878D82A}">
                    <a16:rowId xmlns:a16="http://schemas.microsoft.com/office/drawing/2014/main" val="3242319636"/>
                  </a:ext>
                </a:extLst>
              </a:tr>
              <a:tr h="847739">
                <a:tc>
                  <a:txBody>
                    <a:bodyPr/>
                    <a:lstStyle/>
                    <a:p>
                      <a:pPr algn="ctr"/>
                      <a:r>
                        <a:rPr lang="es-GB" sz="2200" b="1" dirty="0">
                          <a:solidFill>
                            <a:srgbClr val="002060"/>
                          </a:solidFill>
                        </a:rPr>
                        <a:t>3</a:t>
                      </a:r>
                    </a:p>
                  </a:txBody>
                  <a:tcPr anchor="ctr"/>
                </a:tc>
                <a:tc>
                  <a:txBody>
                    <a:bodyPr/>
                    <a:lstStyle/>
                    <a:p>
                      <a:pPr marL="0" indent="0">
                        <a:buNone/>
                      </a:pPr>
                      <a:r>
                        <a:rPr lang="en-US" sz="2200">
                          <a:solidFill>
                            <a:srgbClr val="002060"/>
                          </a:solidFill>
                        </a:rPr>
                        <a:t>These (f)... </a:t>
                      </a:r>
                      <a:endParaRPr lang="en-US" sz="2200" dirty="0">
                        <a:solidFill>
                          <a:srgbClr val="002060"/>
                        </a:solidFill>
                      </a:endParaRPr>
                    </a:p>
                  </a:txBody>
                  <a:tcPr anchor="ctr"/>
                </a:tc>
                <a:extLst>
                  <a:ext uri="{0D108BD9-81ED-4DB2-BD59-A6C34878D82A}">
                    <a16:rowId xmlns:a16="http://schemas.microsoft.com/office/drawing/2014/main" val="1525684926"/>
                  </a:ext>
                </a:extLst>
              </a:tr>
              <a:tr h="847739">
                <a:tc>
                  <a:txBody>
                    <a:bodyPr/>
                    <a:lstStyle/>
                    <a:p>
                      <a:pPr algn="ctr"/>
                      <a:r>
                        <a:rPr lang="es-GB" sz="2200" b="1" dirty="0">
                          <a:solidFill>
                            <a:srgbClr val="002060"/>
                          </a:solidFill>
                        </a:rPr>
                        <a:t>4</a:t>
                      </a:r>
                    </a:p>
                  </a:txBody>
                  <a:tcPr anchor="ctr"/>
                </a:tc>
                <a:tc>
                  <a:txBody>
                    <a:bodyPr/>
                    <a:lstStyle/>
                    <a:p>
                      <a:pPr marL="0" indent="0">
                        <a:buNone/>
                      </a:pPr>
                      <a:r>
                        <a:rPr lang="en-US" sz="2200" dirty="0">
                          <a:solidFill>
                            <a:srgbClr val="002060"/>
                          </a:solidFill>
                        </a:rPr>
                        <a:t>You are... </a:t>
                      </a:r>
                    </a:p>
                  </a:txBody>
                  <a:tcPr anchor="ctr"/>
                </a:tc>
                <a:extLst>
                  <a:ext uri="{0D108BD9-81ED-4DB2-BD59-A6C34878D82A}">
                    <a16:rowId xmlns:a16="http://schemas.microsoft.com/office/drawing/2014/main" val="1098054156"/>
                  </a:ext>
                </a:extLst>
              </a:tr>
              <a:tr h="847739">
                <a:tc>
                  <a:txBody>
                    <a:bodyPr/>
                    <a:lstStyle/>
                    <a:p>
                      <a:pPr algn="ctr"/>
                      <a:r>
                        <a:rPr lang="es-GB" sz="2200" b="1" dirty="0">
                          <a:solidFill>
                            <a:srgbClr val="002060"/>
                          </a:solidFill>
                        </a:rPr>
                        <a:t>5</a:t>
                      </a:r>
                    </a:p>
                  </a:txBody>
                  <a:tcPr anchor="ctr"/>
                </a:tc>
                <a:tc>
                  <a:txBody>
                    <a:bodyPr/>
                    <a:lstStyle/>
                    <a:p>
                      <a:pPr marL="0" indent="0">
                        <a:buNone/>
                      </a:pPr>
                      <a:r>
                        <a:rPr lang="en-US" sz="2200" dirty="0">
                          <a:solidFill>
                            <a:srgbClr val="002060"/>
                          </a:solidFill>
                        </a:rPr>
                        <a:t>You are... </a:t>
                      </a:r>
                    </a:p>
                  </a:txBody>
                  <a:tcPr anchor="ctr"/>
                </a:tc>
                <a:extLst>
                  <a:ext uri="{0D108BD9-81ED-4DB2-BD59-A6C34878D82A}">
                    <a16:rowId xmlns:a16="http://schemas.microsoft.com/office/drawing/2014/main" val="510821910"/>
                  </a:ext>
                </a:extLst>
              </a:tr>
              <a:tr h="847739">
                <a:tc>
                  <a:txBody>
                    <a:bodyPr/>
                    <a:lstStyle/>
                    <a:p>
                      <a:pPr algn="ctr"/>
                      <a:r>
                        <a:rPr lang="es-GB" sz="2200" b="1" dirty="0">
                          <a:solidFill>
                            <a:srgbClr val="002060"/>
                          </a:solidFill>
                        </a:rPr>
                        <a:t>6</a:t>
                      </a:r>
                    </a:p>
                  </a:txBody>
                  <a:tcPr anchor="ctr"/>
                </a:tc>
                <a:tc>
                  <a:txBody>
                    <a:bodyPr/>
                    <a:lstStyle/>
                    <a:p>
                      <a:pPr marL="0" indent="0">
                        <a:buNone/>
                      </a:pPr>
                      <a:r>
                        <a:rPr lang="en-US" sz="2200">
                          <a:solidFill>
                            <a:srgbClr val="002060"/>
                          </a:solidFill>
                        </a:rPr>
                        <a:t>These (f)... </a:t>
                      </a:r>
                      <a:endParaRPr lang="en-US" sz="2200" dirty="0">
                        <a:solidFill>
                          <a:srgbClr val="002060"/>
                        </a:solidFill>
                      </a:endParaRPr>
                    </a:p>
                  </a:txBody>
                  <a:tcPr anchor="ctr"/>
                </a:tc>
                <a:extLst>
                  <a:ext uri="{0D108BD9-81ED-4DB2-BD59-A6C34878D82A}">
                    <a16:rowId xmlns:a16="http://schemas.microsoft.com/office/drawing/2014/main" val="1539421699"/>
                  </a:ext>
                </a:extLst>
              </a:tr>
            </a:tbl>
          </a:graphicData>
        </a:graphic>
      </p:graphicFrame>
    </p:spTree>
    <p:extLst>
      <p:ext uri="{BB962C8B-B14F-4D97-AF65-F5344CB8AC3E}">
        <p14:creationId xmlns:p14="http://schemas.microsoft.com/office/powerpoint/2010/main" val="391506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p:cNvSpPr>
            <a:spLocks noGrp="1"/>
          </p:cNvSpPr>
          <p:nvPr>
            <p:ph type="title"/>
          </p:nvPr>
        </p:nvSpPr>
        <p:spPr>
          <a:xfrm>
            <a:off x="82287" y="0"/>
            <a:ext cx="2559314" cy="643467"/>
          </a:xfrm>
        </p:spPr>
        <p:txBody>
          <a:bodyPr>
            <a:normAutofit/>
          </a:bodyPr>
          <a:lstStyle/>
          <a:p>
            <a:r>
              <a:rPr lang="en-GB" sz="2400" b="1" dirty="0">
                <a:solidFill>
                  <a:srgbClr val="002060"/>
                </a:solidFill>
              </a:rPr>
              <a:t>Persona B</a:t>
            </a:r>
          </a:p>
        </p:txBody>
      </p:sp>
      <p:graphicFrame>
        <p:nvGraphicFramePr>
          <p:cNvPr id="10" name="Tabla 2">
            <a:extLst>
              <a:ext uri="{FF2B5EF4-FFF2-40B4-BE49-F238E27FC236}">
                <a16:creationId xmlns:a16="http://schemas.microsoft.com/office/drawing/2014/main" id="{69836309-ABAA-C14C-A32F-59E1FE82620D}"/>
              </a:ext>
            </a:extLst>
          </p:cNvPr>
          <p:cNvGraphicFramePr>
            <a:graphicFrameLocks noGrp="1"/>
          </p:cNvGraphicFramePr>
          <p:nvPr>
            <p:extLst>
              <p:ext uri="{D42A27DB-BD31-4B8C-83A1-F6EECF244321}">
                <p14:modId xmlns:p14="http://schemas.microsoft.com/office/powerpoint/2010/main" val="1176286119"/>
              </p:ext>
            </p:extLst>
          </p:nvPr>
        </p:nvGraphicFramePr>
        <p:xfrm>
          <a:off x="298480" y="659085"/>
          <a:ext cx="5655733" cy="5614683"/>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2536567069"/>
                    </a:ext>
                  </a:extLst>
                </a:gridCol>
                <a:gridCol w="5151547">
                  <a:extLst>
                    <a:ext uri="{9D8B030D-6E8A-4147-A177-3AD203B41FA5}">
                      <a16:colId xmlns:a16="http://schemas.microsoft.com/office/drawing/2014/main" val="2307301402"/>
                    </a:ext>
                  </a:extLst>
                </a:gridCol>
              </a:tblGrid>
              <a:tr h="449175">
                <a:tc>
                  <a:txBody>
                    <a:bodyPr/>
                    <a:lstStyle/>
                    <a:p>
                      <a:endParaRPr lang="es-GB" sz="2200">
                        <a:solidFill>
                          <a:srgbClr val="002060"/>
                        </a:solidFill>
                      </a:endParaRPr>
                    </a:p>
                  </a:txBody>
                  <a:tcPr anchor="ctr"/>
                </a:tc>
                <a:tc>
                  <a:txBody>
                    <a:bodyPr/>
                    <a:lstStyle/>
                    <a:p>
                      <a:pPr algn="ctr"/>
                      <a:r>
                        <a:rPr lang="es-GB" sz="2200" dirty="0">
                          <a:solidFill>
                            <a:srgbClr val="002060"/>
                          </a:solidFill>
                        </a:rPr>
                        <a:t>Escribe la frase en inglés:</a:t>
                      </a:r>
                    </a:p>
                  </a:txBody>
                  <a:tcPr anchor="ctr"/>
                </a:tc>
                <a:extLst>
                  <a:ext uri="{0D108BD9-81ED-4DB2-BD59-A6C34878D82A}">
                    <a16:rowId xmlns:a16="http://schemas.microsoft.com/office/drawing/2014/main" val="2765332368"/>
                  </a:ext>
                </a:extLst>
              </a:tr>
              <a:tr h="860918">
                <a:tc>
                  <a:txBody>
                    <a:bodyPr/>
                    <a:lstStyle/>
                    <a:p>
                      <a:pPr algn="ctr"/>
                      <a:r>
                        <a:rPr lang="es-GB" sz="2200" b="1" dirty="0">
                          <a:solidFill>
                            <a:srgbClr val="002060"/>
                          </a:solidFill>
                        </a:rPr>
                        <a:t>1</a:t>
                      </a:r>
                    </a:p>
                  </a:txBody>
                  <a:tcPr anchor="ctr"/>
                </a:tc>
                <a:tc>
                  <a:txBody>
                    <a:bodyPr/>
                    <a:lstStyle/>
                    <a:p>
                      <a:pPr marL="0" indent="0">
                        <a:buNone/>
                      </a:pPr>
                      <a:r>
                        <a:rPr lang="en-US" sz="2200" dirty="0">
                          <a:solidFill>
                            <a:srgbClr val="002060"/>
                          </a:solidFill>
                        </a:rPr>
                        <a:t>S/he is... </a:t>
                      </a:r>
                    </a:p>
                  </a:txBody>
                  <a:tcPr anchor="ctr"/>
                </a:tc>
                <a:extLst>
                  <a:ext uri="{0D108BD9-81ED-4DB2-BD59-A6C34878D82A}">
                    <a16:rowId xmlns:a16="http://schemas.microsoft.com/office/drawing/2014/main" val="2432458429"/>
                  </a:ext>
                </a:extLst>
              </a:tr>
              <a:tr h="860918">
                <a:tc>
                  <a:txBody>
                    <a:bodyPr/>
                    <a:lstStyle/>
                    <a:p>
                      <a:pPr algn="ctr"/>
                      <a:r>
                        <a:rPr lang="es-GB" sz="2200" b="1" dirty="0">
                          <a:solidFill>
                            <a:srgbClr val="002060"/>
                          </a:solidFill>
                        </a:rPr>
                        <a:t>2</a:t>
                      </a:r>
                    </a:p>
                  </a:txBody>
                  <a:tcPr anchor="ctr"/>
                </a:tc>
                <a:tc>
                  <a:txBody>
                    <a:bodyPr/>
                    <a:lstStyle/>
                    <a:p>
                      <a:pPr marL="0" indent="0">
                        <a:buNone/>
                      </a:pPr>
                      <a:r>
                        <a:rPr lang="en-US" sz="2200" dirty="0">
                          <a:solidFill>
                            <a:srgbClr val="002060"/>
                          </a:solidFill>
                        </a:rPr>
                        <a:t>S/he is... </a:t>
                      </a:r>
                    </a:p>
                  </a:txBody>
                  <a:tcPr anchor="ctr"/>
                </a:tc>
                <a:extLst>
                  <a:ext uri="{0D108BD9-81ED-4DB2-BD59-A6C34878D82A}">
                    <a16:rowId xmlns:a16="http://schemas.microsoft.com/office/drawing/2014/main" val="3242319636"/>
                  </a:ext>
                </a:extLst>
              </a:tr>
              <a:tr h="860918">
                <a:tc>
                  <a:txBody>
                    <a:bodyPr/>
                    <a:lstStyle/>
                    <a:p>
                      <a:pPr algn="ctr"/>
                      <a:r>
                        <a:rPr lang="es-GB" sz="2200" b="1" dirty="0">
                          <a:solidFill>
                            <a:srgbClr val="002060"/>
                          </a:solidFill>
                        </a:rPr>
                        <a:t>3</a:t>
                      </a:r>
                    </a:p>
                  </a:txBody>
                  <a:tcPr anchor="ctr"/>
                </a:tc>
                <a:tc>
                  <a:txBody>
                    <a:bodyPr/>
                    <a:lstStyle/>
                    <a:p>
                      <a:pPr marL="0" indent="0">
                        <a:buNone/>
                      </a:pPr>
                      <a:r>
                        <a:rPr lang="en-US" sz="2200">
                          <a:solidFill>
                            <a:srgbClr val="002060"/>
                          </a:solidFill>
                        </a:rPr>
                        <a:t>This (f)... </a:t>
                      </a:r>
                      <a:endParaRPr lang="en-US" sz="2200" dirty="0">
                        <a:solidFill>
                          <a:srgbClr val="002060"/>
                        </a:solidFill>
                      </a:endParaRPr>
                    </a:p>
                  </a:txBody>
                  <a:tcPr anchor="ctr"/>
                </a:tc>
                <a:extLst>
                  <a:ext uri="{0D108BD9-81ED-4DB2-BD59-A6C34878D82A}">
                    <a16:rowId xmlns:a16="http://schemas.microsoft.com/office/drawing/2014/main" val="1525684926"/>
                  </a:ext>
                </a:extLst>
              </a:tr>
              <a:tr h="860918">
                <a:tc>
                  <a:txBody>
                    <a:bodyPr/>
                    <a:lstStyle/>
                    <a:p>
                      <a:pPr algn="ctr"/>
                      <a:r>
                        <a:rPr lang="es-GB" sz="2200" b="1" dirty="0">
                          <a:solidFill>
                            <a:srgbClr val="002060"/>
                          </a:solidFill>
                        </a:rPr>
                        <a:t>4</a:t>
                      </a:r>
                    </a:p>
                  </a:txBody>
                  <a:tcPr anchor="ctr"/>
                </a:tc>
                <a:tc>
                  <a:txBody>
                    <a:bodyPr/>
                    <a:lstStyle/>
                    <a:p>
                      <a:pPr marL="0" indent="0">
                        <a:buNone/>
                      </a:pPr>
                      <a:r>
                        <a:rPr lang="en-US" sz="2200" dirty="0">
                          <a:solidFill>
                            <a:srgbClr val="002060"/>
                          </a:solidFill>
                        </a:rPr>
                        <a:t>S/he is... </a:t>
                      </a:r>
                    </a:p>
                  </a:txBody>
                  <a:tcPr anchor="ctr"/>
                </a:tc>
                <a:extLst>
                  <a:ext uri="{0D108BD9-81ED-4DB2-BD59-A6C34878D82A}">
                    <a16:rowId xmlns:a16="http://schemas.microsoft.com/office/drawing/2014/main" val="1098054156"/>
                  </a:ext>
                </a:extLst>
              </a:tr>
              <a:tr h="860918">
                <a:tc>
                  <a:txBody>
                    <a:bodyPr/>
                    <a:lstStyle/>
                    <a:p>
                      <a:pPr algn="ctr"/>
                      <a:r>
                        <a:rPr lang="es-GB" sz="2200" b="1" dirty="0">
                          <a:solidFill>
                            <a:srgbClr val="002060"/>
                          </a:solidFill>
                        </a:rPr>
                        <a:t>5</a:t>
                      </a:r>
                    </a:p>
                  </a:txBody>
                  <a:tcPr anchor="ctr"/>
                </a:tc>
                <a:tc>
                  <a:txBody>
                    <a:bodyPr/>
                    <a:lstStyle/>
                    <a:p>
                      <a:pPr marL="0" indent="0">
                        <a:buNone/>
                      </a:pPr>
                      <a:r>
                        <a:rPr lang="en-US" sz="2200">
                          <a:solidFill>
                            <a:srgbClr val="002060"/>
                          </a:solidFill>
                        </a:rPr>
                        <a:t>This (f)... </a:t>
                      </a:r>
                      <a:endParaRPr lang="en-US" sz="2200" dirty="0">
                        <a:solidFill>
                          <a:srgbClr val="002060"/>
                        </a:solidFill>
                      </a:endParaRPr>
                    </a:p>
                  </a:txBody>
                  <a:tcPr anchor="ctr"/>
                </a:tc>
                <a:extLst>
                  <a:ext uri="{0D108BD9-81ED-4DB2-BD59-A6C34878D82A}">
                    <a16:rowId xmlns:a16="http://schemas.microsoft.com/office/drawing/2014/main" val="510821910"/>
                  </a:ext>
                </a:extLst>
              </a:tr>
              <a:tr h="860918">
                <a:tc>
                  <a:txBody>
                    <a:bodyPr/>
                    <a:lstStyle/>
                    <a:p>
                      <a:pPr algn="ctr"/>
                      <a:r>
                        <a:rPr lang="es-GB" sz="2200" b="1" dirty="0">
                          <a:solidFill>
                            <a:srgbClr val="002060"/>
                          </a:solidFill>
                        </a:rPr>
                        <a:t>6</a:t>
                      </a:r>
                    </a:p>
                  </a:txBody>
                  <a:tcPr anchor="ctr"/>
                </a:tc>
                <a:tc>
                  <a:txBody>
                    <a:bodyPr/>
                    <a:lstStyle/>
                    <a:p>
                      <a:pPr marL="0" indent="0">
                        <a:buNone/>
                      </a:pPr>
                      <a:r>
                        <a:rPr lang="en-US" sz="2200">
                          <a:solidFill>
                            <a:srgbClr val="002060"/>
                          </a:solidFill>
                        </a:rPr>
                        <a:t>This (f)... </a:t>
                      </a:r>
                      <a:endParaRPr lang="en-US" sz="2200" dirty="0">
                        <a:solidFill>
                          <a:srgbClr val="002060"/>
                        </a:solidFill>
                      </a:endParaRPr>
                    </a:p>
                  </a:txBody>
                  <a:tcPr anchor="ctr"/>
                </a:tc>
                <a:extLst>
                  <a:ext uri="{0D108BD9-81ED-4DB2-BD59-A6C34878D82A}">
                    <a16:rowId xmlns:a16="http://schemas.microsoft.com/office/drawing/2014/main" val="1539421699"/>
                  </a:ext>
                </a:extLst>
              </a:tr>
            </a:tbl>
          </a:graphicData>
        </a:graphic>
      </p:graphicFrame>
      <p:graphicFrame>
        <p:nvGraphicFramePr>
          <p:cNvPr id="11" name="Tabla 2">
            <a:extLst>
              <a:ext uri="{FF2B5EF4-FFF2-40B4-BE49-F238E27FC236}">
                <a16:creationId xmlns:a16="http://schemas.microsoft.com/office/drawing/2014/main" id="{57E25B3B-51E7-2E44-A316-B45088CD6250}"/>
              </a:ext>
            </a:extLst>
          </p:cNvPr>
          <p:cNvGraphicFramePr>
            <a:graphicFrameLocks noGrp="1"/>
          </p:cNvGraphicFramePr>
          <p:nvPr>
            <p:extLst>
              <p:ext uri="{D42A27DB-BD31-4B8C-83A1-F6EECF244321}">
                <p14:modId xmlns:p14="http://schemas.microsoft.com/office/powerpoint/2010/main" val="1785861605"/>
              </p:ext>
            </p:extLst>
          </p:nvPr>
        </p:nvGraphicFramePr>
        <p:xfrm>
          <a:off x="6237789" y="699533"/>
          <a:ext cx="5655733" cy="5574236"/>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2536567069"/>
                    </a:ext>
                  </a:extLst>
                </a:gridCol>
                <a:gridCol w="5151547">
                  <a:extLst>
                    <a:ext uri="{9D8B030D-6E8A-4147-A177-3AD203B41FA5}">
                      <a16:colId xmlns:a16="http://schemas.microsoft.com/office/drawing/2014/main" val="2307301402"/>
                    </a:ext>
                  </a:extLst>
                </a:gridCol>
              </a:tblGrid>
              <a:tr h="418698">
                <a:tc>
                  <a:txBody>
                    <a:bodyPr/>
                    <a:lstStyle/>
                    <a:p>
                      <a:endParaRPr lang="es-GB" sz="2200">
                        <a:solidFill>
                          <a:srgbClr val="002060"/>
                        </a:solidFill>
                      </a:endParaRPr>
                    </a:p>
                  </a:txBody>
                  <a:tcPr anchor="ctr"/>
                </a:tc>
                <a:tc>
                  <a:txBody>
                    <a:bodyPr/>
                    <a:lstStyle/>
                    <a:p>
                      <a:pPr algn="ctr"/>
                      <a:r>
                        <a:rPr lang="es-GB" sz="2200" dirty="0">
                          <a:solidFill>
                            <a:srgbClr val="002060"/>
                          </a:solidFill>
                        </a:rPr>
                        <a:t>Lee la frase correcta:</a:t>
                      </a:r>
                    </a:p>
                  </a:txBody>
                  <a:tcPr anchor="ctr"/>
                </a:tc>
                <a:extLst>
                  <a:ext uri="{0D108BD9-81ED-4DB2-BD59-A6C34878D82A}">
                    <a16:rowId xmlns:a16="http://schemas.microsoft.com/office/drawing/2014/main" val="2765332368"/>
                  </a:ext>
                </a:extLst>
              </a:tr>
              <a:tr h="747675">
                <a:tc>
                  <a:txBody>
                    <a:bodyPr/>
                    <a:lstStyle/>
                    <a:p>
                      <a:pPr algn="ctr"/>
                      <a:r>
                        <a:rPr lang="es-GB" sz="2200" b="1" dirty="0">
                          <a:solidFill>
                            <a:srgbClr val="002060"/>
                          </a:solidFill>
                        </a:rPr>
                        <a:t>1</a:t>
                      </a:r>
                    </a:p>
                  </a:txBody>
                  <a:tcPr anchor="ctr"/>
                </a:tc>
                <a:tc>
                  <a:txBody>
                    <a:bodyPr/>
                    <a:lstStyle/>
                    <a:p>
                      <a:pPr marL="457200" indent="-457200">
                        <a:buAutoNum type="alphaLcPeriod"/>
                      </a:pPr>
                      <a:r>
                        <a:rPr lang="en-US" sz="2200" dirty="0" err="1">
                          <a:solidFill>
                            <a:srgbClr val="002060"/>
                          </a:solidFill>
                        </a:rPr>
                        <a:t>Estas</a:t>
                      </a:r>
                      <a:r>
                        <a:rPr lang="en-US" sz="2200" dirty="0">
                          <a:solidFill>
                            <a:srgbClr val="002060"/>
                          </a:solidFill>
                        </a:rPr>
                        <a:t> manos son </a:t>
                      </a:r>
                      <a:r>
                        <a:rPr lang="en-US" sz="2200" err="1">
                          <a:solidFill>
                            <a:srgbClr val="002060"/>
                          </a:solidFill>
                        </a:rPr>
                        <a:t>muy</a:t>
                      </a:r>
                      <a:r>
                        <a:rPr lang="en-US" sz="2200">
                          <a:solidFill>
                            <a:srgbClr val="002060"/>
                          </a:solidFill>
                        </a:rPr>
                        <a:t> frías.</a:t>
                      </a:r>
                      <a:endParaRPr lang="en-US" sz="2200" dirty="0">
                        <a:solidFill>
                          <a:srgbClr val="002060"/>
                        </a:solidFill>
                      </a:endParaRPr>
                    </a:p>
                    <a:p>
                      <a:pPr marL="457200" indent="-457200">
                        <a:buAutoNum type="alphaLcPeriod"/>
                      </a:pPr>
                      <a:r>
                        <a:rPr lang="en-US" sz="2200" dirty="0" err="1">
                          <a:solidFill>
                            <a:srgbClr val="002060"/>
                          </a:solidFill>
                        </a:rPr>
                        <a:t>Estás</a:t>
                      </a:r>
                      <a:r>
                        <a:rPr lang="en-US" sz="2200" dirty="0">
                          <a:solidFill>
                            <a:srgbClr val="002060"/>
                          </a:solidFill>
                        </a:rPr>
                        <a:t> </a:t>
                      </a:r>
                      <a:r>
                        <a:rPr lang="en-US" sz="2200" dirty="0" err="1">
                          <a:solidFill>
                            <a:srgbClr val="002060"/>
                          </a:solidFill>
                        </a:rPr>
                        <a:t>llorando</a:t>
                      </a:r>
                      <a:r>
                        <a:rPr lang="en-US" sz="2200" dirty="0">
                          <a:solidFill>
                            <a:srgbClr val="002060"/>
                          </a:solidFill>
                        </a:rPr>
                        <a:t> </a:t>
                      </a:r>
                      <a:r>
                        <a:rPr lang="en-US" sz="2200" dirty="0" err="1">
                          <a:solidFill>
                            <a:srgbClr val="002060"/>
                          </a:solidFill>
                        </a:rPr>
                        <a:t>mucho</a:t>
                      </a:r>
                      <a:r>
                        <a:rPr lang="en-US" sz="2200" dirty="0">
                          <a:solidFill>
                            <a:srgbClr val="002060"/>
                          </a:solidFill>
                        </a:rPr>
                        <a:t> hoy.</a:t>
                      </a:r>
                    </a:p>
                  </a:txBody>
                  <a:tcPr anchor="ctr"/>
                </a:tc>
                <a:extLst>
                  <a:ext uri="{0D108BD9-81ED-4DB2-BD59-A6C34878D82A}">
                    <a16:rowId xmlns:a16="http://schemas.microsoft.com/office/drawing/2014/main" val="2432458429"/>
                  </a:ext>
                </a:extLst>
              </a:tr>
              <a:tr h="747675">
                <a:tc>
                  <a:txBody>
                    <a:bodyPr/>
                    <a:lstStyle/>
                    <a:p>
                      <a:pPr algn="ctr"/>
                      <a:r>
                        <a:rPr lang="es-GB" sz="2200" b="1" dirty="0">
                          <a:solidFill>
                            <a:srgbClr val="002060"/>
                          </a:solidFill>
                        </a:rPr>
                        <a:t>2</a:t>
                      </a:r>
                    </a:p>
                  </a:txBody>
                  <a:tcPr anchor="ctr"/>
                </a:tc>
                <a:tc>
                  <a:txBody>
                    <a:bodyPr/>
                    <a:lstStyle/>
                    <a:p>
                      <a:pPr marL="457200" indent="-457200">
                        <a:buAutoNum type="alphaLcPeriod"/>
                      </a:pPr>
                      <a:r>
                        <a:rPr lang="en-US" sz="2200" dirty="0" err="1">
                          <a:solidFill>
                            <a:srgbClr val="002060"/>
                          </a:solidFill>
                        </a:rPr>
                        <a:t>Estás</a:t>
                      </a:r>
                      <a:r>
                        <a:rPr lang="en-US" sz="2200" dirty="0">
                          <a:solidFill>
                            <a:srgbClr val="002060"/>
                          </a:solidFill>
                        </a:rPr>
                        <a:t> </a:t>
                      </a:r>
                      <a:r>
                        <a:rPr lang="en-US" sz="2200" err="1">
                          <a:solidFill>
                            <a:srgbClr val="002060"/>
                          </a:solidFill>
                        </a:rPr>
                        <a:t>bajando</a:t>
                      </a:r>
                      <a:r>
                        <a:rPr lang="en-US" sz="2200">
                          <a:solidFill>
                            <a:srgbClr val="002060"/>
                          </a:solidFill>
                        </a:rPr>
                        <a:t> el </a:t>
                      </a:r>
                      <a:r>
                        <a:rPr lang="en-US" sz="2200" dirty="0" err="1">
                          <a:solidFill>
                            <a:srgbClr val="002060"/>
                          </a:solidFill>
                        </a:rPr>
                        <a:t>brazo</a:t>
                      </a:r>
                      <a:r>
                        <a:rPr lang="en-US" sz="2200" dirty="0">
                          <a:solidFill>
                            <a:srgbClr val="002060"/>
                          </a:solidFill>
                        </a:rPr>
                        <a:t>.</a:t>
                      </a:r>
                    </a:p>
                    <a:p>
                      <a:pPr marL="457200" indent="-457200">
                        <a:buAutoNum type="alphaLcPeriod"/>
                      </a:pPr>
                      <a:r>
                        <a:rPr lang="en-US" sz="2200" dirty="0" err="1">
                          <a:solidFill>
                            <a:srgbClr val="002060"/>
                          </a:solidFill>
                        </a:rPr>
                        <a:t>Estas</a:t>
                      </a:r>
                      <a:r>
                        <a:rPr lang="en-US" sz="2200" dirty="0">
                          <a:solidFill>
                            <a:srgbClr val="002060"/>
                          </a:solidFill>
                        </a:rPr>
                        <a:t> </a:t>
                      </a:r>
                      <a:r>
                        <a:rPr lang="en-US" sz="2200" dirty="0" err="1">
                          <a:solidFill>
                            <a:srgbClr val="002060"/>
                          </a:solidFill>
                        </a:rPr>
                        <a:t>filas</a:t>
                      </a:r>
                      <a:r>
                        <a:rPr lang="en-US" sz="2200" dirty="0">
                          <a:solidFill>
                            <a:srgbClr val="002060"/>
                          </a:solidFill>
                        </a:rPr>
                        <a:t> son </a:t>
                      </a:r>
                      <a:r>
                        <a:rPr lang="en-US" sz="2200" dirty="0" err="1">
                          <a:solidFill>
                            <a:srgbClr val="002060"/>
                          </a:solidFill>
                        </a:rPr>
                        <a:t>muy</a:t>
                      </a:r>
                      <a:r>
                        <a:rPr lang="en-US" sz="2200" dirty="0">
                          <a:solidFill>
                            <a:srgbClr val="002060"/>
                          </a:solidFill>
                        </a:rPr>
                        <a:t> </a:t>
                      </a:r>
                      <a:r>
                        <a:rPr lang="en-US" sz="2200" dirty="0" err="1">
                          <a:solidFill>
                            <a:srgbClr val="002060"/>
                          </a:solidFill>
                        </a:rPr>
                        <a:t>largas</a:t>
                      </a:r>
                      <a:r>
                        <a:rPr lang="en-US" sz="2200" dirty="0">
                          <a:solidFill>
                            <a:srgbClr val="002060"/>
                          </a:solidFill>
                        </a:rPr>
                        <a:t>.</a:t>
                      </a:r>
                    </a:p>
                  </a:txBody>
                  <a:tcPr anchor="ctr"/>
                </a:tc>
                <a:extLst>
                  <a:ext uri="{0D108BD9-81ED-4DB2-BD59-A6C34878D82A}">
                    <a16:rowId xmlns:a16="http://schemas.microsoft.com/office/drawing/2014/main" val="3242319636"/>
                  </a:ext>
                </a:extLst>
              </a:tr>
              <a:tr h="1002236">
                <a:tc>
                  <a:txBody>
                    <a:bodyPr/>
                    <a:lstStyle/>
                    <a:p>
                      <a:pPr algn="ctr"/>
                      <a:r>
                        <a:rPr lang="es-GB" sz="2200" b="1" dirty="0">
                          <a:solidFill>
                            <a:srgbClr val="002060"/>
                          </a:solidFill>
                        </a:rPr>
                        <a:t>3</a:t>
                      </a:r>
                    </a:p>
                  </a:txBody>
                  <a:tcPr anchor="ctr"/>
                </a:tc>
                <a:tc>
                  <a:txBody>
                    <a:bodyPr/>
                    <a:lstStyle/>
                    <a:p>
                      <a:pPr marL="457200" indent="-457200">
                        <a:buAutoNum type="alphaLcPeriod"/>
                      </a:pPr>
                      <a:r>
                        <a:rPr lang="es-ES" sz="2200" dirty="0">
                          <a:solidFill>
                            <a:srgbClr val="002060"/>
                          </a:solidFill>
                        </a:rPr>
                        <a:t>Estas historias no me alegran.</a:t>
                      </a:r>
                    </a:p>
                    <a:p>
                      <a:pPr marL="457200" indent="-457200">
                        <a:buAutoNum type="alphaLcPeriod"/>
                      </a:pPr>
                      <a:r>
                        <a:rPr lang="es-ES" sz="2200" dirty="0">
                          <a:solidFill>
                            <a:srgbClr val="002060"/>
                          </a:solidFill>
                        </a:rPr>
                        <a:t>Estás grabando el partido.</a:t>
                      </a:r>
                      <a:endParaRPr lang="es-GB" sz="2200" dirty="0">
                        <a:solidFill>
                          <a:srgbClr val="002060"/>
                        </a:solidFill>
                      </a:endParaRPr>
                    </a:p>
                  </a:txBody>
                  <a:tcPr anchor="ctr"/>
                </a:tc>
                <a:extLst>
                  <a:ext uri="{0D108BD9-81ED-4DB2-BD59-A6C34878D82A}">
                    <a16:rowId xmlns:a16="http://schemas.microsoft.com/office/drawing/2014/main" val="1525684926"/>
                  </a:ext>
                </a:extLst>
              </a:tr>
              <a:tr h="1076652">
                <a:tc>
                  <a:txBody>
                    <a:bodyPr/>
                    <a:lstStyle/>
                    <a:p>
                      <a:pPr algn="ctr"/>
                      <a:r>
                        <a:rPr lang="es-GB" sz="2200" b="1" dirty="0">
                          <a:solidFill>
                            <a:srgbClr val="002060"/>
                          </a:solidFill>
                        </a:rPr>
                        <a:t>4</a:t>
                      </a:r>
                    </a:p>
                  </a:txBody>
                  <a:tcPr anchor="ctr"/>
                </a:tc>
                <a:tc>
                  <a:txBody>
                    <a:bodyPr/>
                    <a:lstStyle/>
                    <a:p>
                      <a:pPr marL="457200" indent="-457200">
                        <a:buAutoNum type="alphaLcPeriod"/>
                      </a:pPr>
                      <a:r>
                        <a:rPr lang="es-ES" sz="2200" dirty="0">
                          <a:solidFill>
                            <a:srgbClr val="002060"/>
                          </a:solidFill>
                        </a:rPr>
                        <a:t>Estas marcas son muy baratas.</a:t>
                      </a:r>
                    </a:p>
                    <a:p>
                      <a:pPr marL="457200" indent="-457200">
                        <a:buAutoNum type="alphaLcPeriod"/>
                      </a:pPr>
                      <a:r>
                        <a:rPr lang="es-ES" sz="2200" dirty="0">
                          <a:solidFill>
                            <a:srgbClr val="002060"/>
                          </a:solidFill>
                        </a:rPr>
                        <a:t>Estás tocando la pared </a:t>
                      </a:r>
                      <a:r>
                        <a:rPr lang="es-ES" sz="2200">
                          <a:solidFill>
                            <a:srgbClr val="002060"/>
                          </a:solidFill>
                        </a:rPr>
                        <a:t>con la </a:t>
                      </a:r>
                      <a:r>
                        <a:rPr lang="es-ES" sz="2200" dirty="0">
                          <a:solidFill>
                            <a:srgbClr val="002060"/>
                          </a:solidFill>
                        </a:rPr>
                        <a:t>mano.</a:t>
                      </a:r>
                    </a:p>
                  </a:txBody>
                  <a:tcPr anchor="ctr"/>
                </a:tc>
                <a:extLst>
                  <a:ext uri="{0D108BD9-81ED-4DB2-BD59-A6C34878D82A}">
                    <a16:rowId xmlns:a16="http://schemas.microsoft.com/office/drawing/2014/main" val="1098054156"/>
                  </a:ext>
                </a:extLst>
              </a:tr>
              <a:tr h="747675">
                <a:tc>
                  <a:txBody>
                    <a:bodyPr/>
                    <a:lstStyle/>
                    <a:p>
                      <a:pPr algn="ctr"/>
                      <a:r>
                        <a:rPr lang="es-GB" sz="2200" b="1" dirty="0">
                          <a:solidFill>
                            <a:srgbClr val="002060"/>
                          </a:solidFill>
                        </a:rPr>
                        <a:t>5</a:t>
                      </a:r>
                    </a:p>
                  </a:txBody>
                  <a:tcPr anchor="ctr"/>
                </a:tc>
                <a:tc>
                  <a:txBody>
                    <a:bodyPr/>
                    <a:lstStyle/>
                    <a:p>
                      <a:pPr marL="457200" indent="-457200">
                        <a:buAutoNum type="alphaLcPeriod"/>
                      </a:pPr>
                      <a:r>
                        <a:rPr lang="es-ES" sz="2200" dirty="0">
                          <a:solidFill>
                            <a:srgbClr val="002060"/>
                          </a:solidFill>
                        </a:rPr>
                        <a:t>Estas camisas son prácticas.</a:t>
                      </a:r>
                    </a:p>
                    <a:p>
                      <a:pPr marL="457200" indent="-457200">
                        <a:buAutoNum type="alphaLcPeriod"/>
                      </a:pPr>
                      <a:r>
                        <a:rPr lang="es-ES" sz="2200" dirty="0">
                          <a:solidFill>
                            <a:srgbClr val="002060"/>
                          </a:solidFill>
                        </a:rPr>
                        <a:t>Estás saltando todo el tiempo.</a:t>
                      </a:r>
                    </a:p>
                  </a:txBody>
                  <a:tcPr anchor="ctr"/>
                </a:tc>
                <a:extLst>
                  <a:ext uri="{0D108BD9-81ED-4DB2-BD59-A6C34878D82A}">
                    <a16:rowId xmlns:a16="http://schemas.microsoft.com/office/drawing/2014/main" val="510821910"/>
                  </a:ext>
                </a:extLst>
              </a:tr>
              <a:tr h="747675">
                <a:tc>
                  <a:txBody>
                    <a:bodyPr/>
                    <a:lstStyle/>
                    <a:p>
                      <a:pPr algn="ctr"/>
                      <a:r>
                        <a:rPr lang="es-GB" sz="2200" b="1" dirty="0">
                          <a:solidFill>
                            <a:srgbClr val="002060"/>
                          </a:solidFill>
                        </a:rPr>
                        <a:t>6</a:t>
                      </a:r>
                    </a:p>
                  </a:txBody>
                  <a:tcPr anchor="ctr"/>
                </a:tc>
                <a:tc>
                  <a:txBody>
                    <a:bodyPr/>
                    <a:lstStyle/>
                    <a:p>
                      <a:pPr marL="457200" indent="-457200">
                        <a:buAutoNum type="alphaLcPeriod"/>
                      </a:pPr>
                      <a:r>
                        <a:rPr lang="es-ES" sz="2200" dirty="0">
                          <a:solidFill>
                            <a:srgbClr val="002060"/>
                          </a:solidFill>
                        </a:rPr>
                        <a:t>Estás guardando tu mitad.</a:t>
                      </a:r>
                    </a:p>
                    <a:p>
                      <a:pPr marL="457200" indent="-457200">
                        <a:buAutoNum type="alphaLcPeriod"/>
                      </a:pPr>
                      <a:r>
                        <a:rPr lang="es-ES" sz="2200" dirty="0">
                          <a:solidFill>
                            <a:srgbClr val="002060"/>
                          </a:solidFill>
                        </a:rPr>
                        <a:t>Estas faldas son 28 euros.</a:t>
                      </a:r>
                    </a:p>
                  </a:txBody>
                  <a:tcPr anchor="ctr"/>
                </a:tc>
                <a:extLst>
                  <a:ext uri="{0D108BD9-81ED-4DB2-BD59-A6C34878D82A}">
                    <a16:rowId xmlns:a16="http://schemas.microsoft.com/office/drawing/2014/main" val="1539421699"/>
                  </a:ext>
                </a:extLst>
              </a:tr>
            </a:tbl>
          </a:graphicData>
        </a:graphic>
      </p:graphicFrame>
    </p:spTree>
    <p:extLst>
      <p:ext uri="{BB962C8B-B14F-4D97-AF65-F5344CB8AC3E}">
        <p14:creationId xmlns:p14="http://schemas.microsoft.com/office/powerpoint/2010/main" val="4139919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p:cNvSpPr>
            <a:spLocks noGrp="1"/>
          </p:cNvSpPr>
          <p:nvPr>
            <p:ph type="title"/>
          </p:nvPr>
        </p:nvSpPr>
        <p:spPr>
          <a:xfrm>
            <a:off x="263857" y="106780"/>
            <a:ext cx="2559314" cy="643467"/>
          </a:xfrm>
        </p:spPr>
        <p:txBody>
          <a:bodyPr>
            <a:normAutofit/>
          </a:bodyPr>
          <a:lstStyle/>
          <a:p>
            <a:r>
              <a:rPr lang="en-GB" sz="2400" b="1" dirty="0" err="1">
                <a:solidFill>
                  <a:srgbClr val="002060"/>
                </a:solidFill>
              </a:rPr>
              <a:t>Respuestas</a:t>
            </a:r>
            <a:endParaRPr lang="en-GB" sz="2400" b="1" dirty="0">
              <a:solidFill>
                <a:srgbClr val="002060"/>
              </a:solidFill>
            </a:endParaRPr>
          </a:p>
        </p:txBody>
      </p:sp>
      <p:graphicFrame>
        <p:nvGraphicFramePr>
          <p:cNvPr id="7" name="Tabla 2">
            <a:extLst>
              <a:ext uri="{FF2B5EF4-FFF2-40B4-BE49-F238E27FC236}">
                <a16:creationId xmlns:a16="http://schemas.microsoft.com/office/drawing/2014/main" id="{6ED670AD-7127-8843-AA2E-814CB1E9DFA7}"/>
              </a:ext>
            </a:extLst>
          </p:cNvPr>
          <p:cNvGraphicFramePr>
            <a:graphicFrameLocks noGrp="1"/>
          </p:cNvGraphicFramePr>
          <p:nvPr>
            <p:extLst>
              <p:ext uri="{D42A27DB-BD31-4B8C-83A1-F6EECF244321}">
                <p14:modId xmlns:p14="http://schemas.microsoft.com/office/powerpoint/2010/main" val="3666048899"/>
              </p:ext>
            </p:extLst>
          </p:nvPr>
        </p:nvGraphicFramePr>
        <p:xfrm>
          <a:off x="263857" y="763895"/>
          <a:ext cx="5655733" cy="5528733"/>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2536567069"/>
                    </a:ext>
                  </a:extLst>
                </a:gridCol>
                <a:gridCol w="5151547">
                  <a:extLst>
                    <a:ext uri="{9D8B030D-6E8A-4147-A177-3AD203B41FA5}">
                      <a16:colId xmlns:a16="http://schemas.microsoft.com/office/drawing/2014/main" val="2307301402"/>
                    </a:ext>
                  </a:extLst>
                </a:gridCol>
              </a:tblGrid>
              <a:tr h="442299">
                <a:tc>
                  <a:txBody>
                    <a:bodyPr/>
                    <a:lstStyle/>
                    <a:p>
                      <a:endParaRPr lang="es-GB" sz="2200">
                        <a:solidFill>
                          <a:srgbClr val="002060"/>
                        </a:solidFill>
                      </a:endParaRPr>
                    </a:p>
                  </a:txBody>
                  <a:tcPr anchor="ctr"/>
                </a:tc>
                <a:tc>
                  <a:txBody>
                    <a:bodyPr/>
                    <a:lstStyle/>
                    <a:p>
                      <a:pPr algn="ctr"/>
                      <a:r>
                        <a:rPr lang="es-GB" sz="2200" dirty="0">
                          <a:solidFill>
                            <a:srgbClr val="002060"/>
                          </a:solidFill>
                        </a:rPr>
                        <a:t>Escribe la frase en inglés:</a:t>
                      </a:r>
                    </a:p>
                  </a:txBody>
                  <a:tcPr anchor="ctr"/>
                </a:tc>
                <a:extLst>
                  <a:ext uri="{0D108BD9-81ED-4DB2-BD59-A6C34878D82A}">
                    <a16:rowId xmlns:a16="http://schemas.microsoft.com/office/drawing/2014/main" val="2765332368"/>
                  </a:ext>
                </a:extLst>
              </a:tr>
              <a:tr h="847739">
                <a:tc>
                  <a:txBody>
                    <a:bodyPr/>
                    <a:lstStyle/>
                    <a:p>
                      <a:pPr algn="ctr"/>
                      <a:r>
                        <a:rPr lang="es-GB" sz="2200" b="1" dirty="0">
                          <a:solidFill>
                            <a:srgbClr val="002060"/>
                          </a:solidFill>
                        </a:rPr>
                        <a:t>1</a:t>
                      </a:r>
                    </a:p>
                  </a:txBody>
                  <a:tcPr anchor="ctr"/>
                </a:tc>
                <a:tc>
                  <a:txBody>
                    <a:bodyPr/>
                    <a:lstStyle/>
                    <a:p>
                      <a:pPr marL="0" indent="0">
                        <a:buNone/>
                      </a:pPr>
                      <a:r>
                        <a:rPr lang="en-US" sz="2200" dirty="0">
                          <a:solidFill>
                            <a:srgbClr val="002060"/>
                          </a:solidFill>
                        </a:rPr>
                        <a:t>These hands are very cold.</a:t>
                      </a:r>
                    </a:p>
                  </a:txBody>
                  <a:tcPr anchor="ctr"/>
                </a:tc>
                <a:extLst>
                  <a:ext uri="{0D108BD9-81ED-4DB2-BD59-A6C34878D82A}">
                    <a16:rowId xmlns:a16="http://schemas.microsoft.com/office/drawing/2014/main" val="2432458429"/>
                  </a:ext>
                </a:extLst>
              </a:tr>
              <a:tr h="847739">
                <a:tc>
                  <a:txBody>
                    <a:bodyPr/>
                    <a:lstStyle/>
                    <a:p>
                      <a:pPr algn="ctr"/>
                      <a:r>
                        <a:rPr lang="es-GB" sz="2200" b="1" dirty="0">
                          <a:solidFill>
                            <a:srgbClr val="002060"/>
                          </a:solidFill>
                        </a:rPr>
                        <a:t>2</a:t>
                      </a:r>
                    </a:p>
                  </a:txBody>
                  <a:tcPr anchor="ctr"/>
                </a:tc>
                <a:tc>
                  <a:txBody>
                    <a:bodyPr/>
                    <a:lstStyle/>
                    <a:p>
                      <a:pPr marL="0" indent="0">
                        <a:buNone/>
                      </a:pPr>
                      <a:r>
                        <a:rPr lang="en-US" sz="2200" dirty="0">
                          <a:solidFill>
                            <a:srgbClr val="002060"/>
                          </a:solidFill>
                        </a:rPr>
                        <a:t>You are </a:t>
                      </a:r>
                      <a:r>
                        <a:rPr lang="en-US" sz="2200">
                          <a:solidFill>
                            <a:srgbClr val="002060"/>
                          </a:solidFill>
                        </a:rPr>
                        <a:t>lowering your </a:t>
                      </a:r>
                      <a:r>
                        <a:rPr lang="en-US" sz="2200" dirty="0">
                          <a:solidFill>
                            <a:srgbClr val="002060"/>
                          </a:solidFill>
                        </a:rPr>
                        <a:t>arm.</a:t>
                      </a:r>
                    </a:p>
                  </a:txBody>
                  <a:tcPr anchor="ctr"/>
                </a:tc>
                <a:extLst>
                  <a:ext uri="{0D108BD9-81ED-4DB2-BD59-A6C34878D82A}">
                    <a16:rowId xmlns:a16="http://schemas.microsoft.com/office/drawing/2014/main" val="3242319636"/>
                  </a:ext>
                </a:extLst>
              </a:tr>
              <a:tr h="847739">
                <a:tc>
                  <a:txBody>
                    <a:bodyPr/>
                    <a:lstStyle/>
                    <a:p>
                      <a:pPr algn="ctr"/>
                      <a:r>
                        <a:rPr lang="es-GB" sz="2200" b="1" dirty="0">
                          <a:solidFill>
                            <a:srgbClr val="002060"/>
                          </a:solidFill>
                        </a:rPr>
                        <a:t>3</a:t>
                      </a:r>
                    </a:p>
                  </a:txBody>
                  <a:tcPr anchor="ctr"/>
                </a:tc>
                <a:tc>
                  <a:txBody>
                    <a:bodyPr/>
                    <a:lstStyle/>
                    <a:p>
                      <a:pPr marL="0" indent="0">
                        <a:buNone/>
                      </a:pPr>
                      <a:r>
                        <a:rPr lang="en-US" sz="2200" dirty="0">
                          <a:solidFill>
                            <a:srgbClr val="002060"/>
                          </a:solidFill>
                        </a:rPr>
                        <a:t>These stories don’t make me happy.</a:t>
                      </a:r>
                    </a:p>
                  </a:txBody>
                  <a:tcPr anchor="ctr"/>
                </a:tc>
                <a:extLst>
                  <a:ext uri="{0D108BD9-81ED-4DB2-BD59-A6C34878D82A}">
                    <a16:rowId xmlns:a16="http://schemas.microsoft.com/office/drawing/2014/main" val="1525684926"/>
                  </a:ext>
                </a:extLst>
              </a:tr>
              <a:tr h="847739">
                <a:tc>
                  <a:txBody>
                    <a:bodyPr/>
                    <a:lstStyle/>
                    <a:p>
                      <a:pPr algn="ctr"/>
                      <a:r>
                        <a:rPr lang="es-GB" sz="2200" b="1" dirty="0">
                          <a:solidFill>
                            <a:srgbClr val="002060"/>
                          </a:solidFill>
                        </a:rPr>
                        <a:t>4</a:t>
                      </a:r>
                    </a:p>
                  </a:txBody>
                  <a:tcPr anchor="ctr"/>
                </a:tc>
                <a:tc>
                  <a:txBody>
                    <a:bodyPr/>
                    <a:lstStyle/>
                    <a:p>
                      <a:pPr marL="0" indent="0">
                        <a:buNone/>
                      </a:pPr>
                      <a:r>
                        <a:rPr lang="en-US" sz="2200" dirty="0">
                          <a:solidFill>
                            <a:srgbClr val="002060"/>
                          </a:solidFill>
                        </a:rPr>
                        <a:t>You are touching the wall </a:t>
                      </a:r>
                      <a:r>
                        <a:rPr lang="en-US" sz="2200">
                          <a:solidFill>
                            <a:srgbClr val="002060"/>
                          </a:solidFill>
                        </a:rPr>
                        <a:t>with your </a:t>
                      </a:r>
                      <a:r>
                        <a:rPr lang="en-US" sz="2200" dirty="0">
                          <a:solidFill>
                            <a:srgbClr val="002060"/>
                          </a:solidFill>
                        </a:rPr>
                        <a:t>hand.</a:t>
                      </a:r>
                    </a:p>
                  </a:txBody>
                  <a:tcPr anchor="ctr"/>
                </a:tc>
                <a:extLst>
                  <a:ext uri="{0D108BD9-81ED-4DB2-BD59-A6C34878D82A}">
                    <a16:rowId xmlns:a16="http://schemas.microsoft.com/office/drawing/2014/main" val="1098054156"/>
                  </a:ext>
                </a:extLst>
              </a:tr>
              <a:tr h="847739">
                <a:tc>
                  <a:txBody>
                    <a:bodyPr/>
                    <a:lstStyle/>
                    <a:p>
                      <a:pPr algn="ctr"/>
                      <a:r>
                        <a:rPr lang="es-GB" sz="2200" b="1" dirty="0">
                          <a:solidFill>
                            <a:srgbClr val="002060"/>
                          </a:solidFill>
                        </a:rPr>
                        <a:t>5</a:t>
                      </a:r>
                    </a:p>
                  </a:txBody>
                  <a:tcPr anchor="ctr"/>
                </a:tc>
                <a:tc>
                  <a:txBody>
                    <a:bodyPr/>
                    <a:lstStyle/>
                    <a:p>
                      <a:pPr marL="0" indent="0">
                        <a:buNone/>
                      </a:pPr>
                      <a:r>
                        <a:rPr lang="en-US" sz="2200" dirty="0">
                          <a:solidFill>
                            <a:srgbClr val="002060"/>
                          </a:solidFill>
                        </a:rPr>
                        <a:t>You are jumping all the time.</a:t>
                      </a:r>
                    </a:p>
                  </a:txBody>
                  <a:tcPr anchor="ctr"/>
                </a:tc>
                <a:extLst>
                  <a:ext uri="{0D108BD9-81ED-4DB2-BD59-A6C34878D82A}">
                    <a16:rowId xmlns:a16="http://schemas.microsoft.com/office/drawing/2014/main" val="510821910"/>
                  </a:ext>
                </a:extLst>
              </a:tr>
              <a:tr h="847739">
                <a:tc>
                  <a:txBody>
                    <a:bodyPr/>
                    <a:lstStyle/>
                    <a:p>
                      <a:pPr algn="ctr"/>
                      <a:r>
                        <a:rPr lang="es-GB" sz="2200" b="1" dirty="0">
                          <a:solidFill>
                            <a:srgbClr val="002060"/>
                          </a:solidFill>
                        </a:rPr>
                        <a:t>6</a:t>
                      </a:r>
                    </a:p>
                  </a:txBody>
                  <a:tcPr anchor="ctr"/>
                </a:tc>
                <a:tc>
                  <a:txBody>
                    <a:bodyPr/>
                    <a:lstStyle/>
                    <a:p>
                      <a:pPr marL="0" indent="0">
                        <a:buNone/>
                      </a:pPr>
                      <a:r>
                        <a:rPr lang="en-US" sz="2200" dirty="0">
                          <a:solidFill>
                            <a:srgbClr val="002060"/>
                          </a:solidFill>
                        </a:rPr>
                        <a:t>These skirts are 28 euros.</a:t>
                      </a:r>
                    </a:p>
                  </a:txBody>
                  <a:tcPr anchor="ctr"/>
                </a:tc>
                <a:extLst>
                  <a:ext uri="{0D108BD9-81ED-4DB2-BD59-A6C34878D82A}">
                    <a16:rowId xmlns:a16="http://schemas.microsoft.com/office/drawing/2014/main" val="1539421699"/>
                  </a:ext>
                </a:extLst>
              </a:tr>
            </a:tbl>
          </a:graphicData>
        </a:graphic>
      </p:graphicFrame>
      <p:graphicFrame>
        <p:nvGraphicFramePr>
          <p:cNvPr id="10" name="Tabla 2">
            <a:extLst>
              <a:ext uri="{FF2B5EF4-FFF2-40B4-BE49-F238E27FC236}">
                <a16:creationId xmlns:a16="http://schemas.microsoft.com/office/drawing/2014/main" id="{DCEA639C-25EA-424D-9195-947347F9D7AC}"/>
              </a:ext>
            </a:extLst>
          </p:cNvPr>
          <p:cNvGraphicFramePr>
            <a:graphicFrameLocks noGrp="1"/>
          </p:cNvGraphicFramePr>
          <p:nvPr>
            <p:extLst>
              <p:ext uri="{D42A27DB-BD31-4B8C-83A1-F6EECF244321}">
                <p14:modId xmlns:p14="http://schemas.microsoft.com/office/powerpoint/2010/main" val="2974021263"/>
              </p:ext>
            </p:extLst>
          </p:nvPr>
        </p:nvGraphicFramePr>
        <p:xfrm>
          <a:off x="6272410" y="763896"/>
          <a:ext cx="5655733" cy="5528733"/>
        </p:xfrm>
        <a:graphic>
          <a:graphicData uri="http://schemas.openxmlformats.org/drawingml/2006/table">
            <a:tbl>
              <a:tblPr firstRow="1" bandRow="1">
                <a:tableStyleId>{5DA37D80-6434-44D0-A028-1B22A696006F}</a:tableStyleId>
              </a:tblPr>
              <a:tblGrid>
                <a:gridCol w="504186">
                  <a:extLst>
                    <a:ext uri="{9D8B030D-6E8A-4147-A177-3AD203B41FA5}">
                      <a16:colId xmlns:a16="http://schemas.microsoft.com/office/drawing/2014/main" val="2536567069"/>
                    </a:ext>
                  </a:extLst>
                </a:gridCol>
                <a:gridCol w="5151547">
                  <a:extLst>
                    <a:ext uri="{9D8B030D-6E8A-4147-A177-3AD203B41FA5}">
                      <a16:colId xmlns:a16="http://schemas.microsoft.com/office/drawing/2014/main" val="2307301402"/>
                    </a:ext>
                  </a:extLst>
                </a:gridCol>
              </a:tblGrid>
              <a:tr h="442299">
                <a:tc>
                  <a:txBody>
                    <a:bodyPr/>
                    <a:lstStyle/>
                    <a:p>
                      <a:endParaRPr lang="es-GB" sz="2200">
                        <a:solidFill>
                          <a:srgbClr val="002060"/>
                        </a:solidFill>
                      </a:endParaRPr>
                    </a:p>
                  </a:txBody>
                  <a:tcPr anchor="ctr"/>
                </a:tc>
                <a:tc>
                  <a:txBody>
                    <a:bodyPr/>
                    <a:lstStyle/>
                    <a:p>
                      <a:pPr algn="ctr"/>
                      <a:r>
                        <a:rPr lang="es-GB" sz="2200" dirty="0">
                          <a:solidFill>
                            <a:srgbClr val="002060"/>
                          </a:solidFill>
                        </a:rPr>
                        <a:t>Escribe la frase en inglés:</a:t>
                      </a:r>
                    </a:p>
                  </a:txBody>
                  <a:tcPr anchor="ctr"/>
                </a:tc>
                <a:extLst>
                  <a:ext uri="{0D108BD9-81ED-4DB2-BD59-A6C34878D82A}">
                    <a16:rowId xmlns:a16="http://schemas.microsoft.com/office/drawing/2014/main" val="2765332368"/>
                  </a:ext>
                </a:extLst>
              </a:tr>
              <a:tr h="847739">
                <a:tc>
                  <a:txBody>
                    <a:bodyPr/>
                    <a:lstStyle/>
                    <a:p>
                      <a:pPr algn="ctr"/>
                      <a:r>
                        <a:rPr lang="es-GB" sz="2200" b="1" dirty="0">
                          <a:solidFill>
                            <a:srgbClr val="002060"/>
                          </a:solidFill>
                        </a:rPr>
                        <a:t>1</a:t>
                      </a:r>
                    </a:p>
                  </a:txBody>
                  <a:tcPr anchor="ctr"/>
                </a:tc>
                <a:tc>
                  <a:txBody>
                    <a:bodyPr/>
                    <a:lstStyle/>
                    <a:p>
                      <a:pPr marL="0" indent="0">
                        <a:buNone/>
                      </a:pPr>
                      <a:r>
                        <a:rPr lang="en-US" sz="2200" dirty="0">
                          <a:solidFill>
                            <a:srgbClr val="002060"/>
                          </a:solidFill>
                        </a:rPr>
                        <a:t>S/he </a:t>
                      </a:r>
                      <a:r>
                        <a:rPr lang="en-US" sz="2200">
                          <a:solidFill>
                            <a:srgbClr val="002060"/>
                          </a:solidFill>
                        </a:rPr>
                        <a:t>is lifting/raising his/her </a:t>
                      </a:r>
                      <a:r>
                        <a:rPr lang="en-US" sz="2200" dirty="0">
                          <a:solidFill>
                            <a:srgbClr val="002060"/>
                          </a:solidFill>
                        </a:rPr>
                        <a:t>leg.</a:t>
                      </a:r>
                    </a:p>
                  </a:txBody>
                  <a:tcPr anchor="ctr"/>
                </a:tc>
                <a:extLst>
                  <a:ext uri="{0D108BD9-81ED-4DB2-BD59-A6C34878D82A}">
                    <a16:rowId xmlns:a16="http://schemas.microsoft.com/office/drawing/2014/main" val="2432458429"/>
                  </a:ext>
                </a:extLst>
              </a:tr>
              <a:tr h="847739">
                <a:tc>
                  <a:txBody>
                    <a:bodyPr/>
                    <a:lstStyle/>
                    <a:p>
                      <a:pPr algn="ctr"/>
                      <a:r>
                        <a:rPr lang="es-GB" sz="2200" b="1" dirty="0">
                          <a:solidFill>
                            <a:srgbClr val="002060"/>
                          </a:solidFill>
                        </a:rPr>
                        <a:t>2</a:t>
                      </a:r>
                    </a:p>
                  </a:txBody>
                  <a:tcPr anchor="ctr"/>
                </a:tc>
                <a:tc>
                  <a:txBody>
                    <a:bodyPr/>
                    <a:lstStyle/>
                    <a:p>
                      <a:pPr marL="0" indent="0">
                        <a:buNone/>
                      </a:pPr>
                      <a:r>
                        <a:rPr lang="en-US" sz="2200" dirty="0">
                          <a:solidFill>
                            <a:srgbClr val="002060"/>
                          </a:solidFill>
                        </a:rPr>
                        <a:t>S/he is waiting </a:t>
                      </a:r>
                      <a:r>
                        <a:rPr lang="en-US" sz="2200">
                          <a:solidFill>
                            <a:srgbClr val="002060"/>
                          </a:solidFill>
                        </a:rPr>
                        <a:t>for his/her Mum</a:t>
                      </a:r>
                      <a:r>
                        <a:rPr lang="en-US" sz="2200" dirty="0">
                          <a:solidFill>
                            <a:srgbClr val="002060"/>
                          </a:solidFill>
                        </a:rPr>
                        <a:t>.</a:t>
                      </a:r>
                    </a:p>
                  </a:txBody>
                  <a:tcPr anchor="ctr"/>
                </a:tc>
                <a:extLst>
                  <a:ext uri="{0D108BD9-81ED-4DB2-BD59-A6C34878D82A}">
                    <a16:rowId xmlns:a16="http://schemas.microsoft.com/office/drawing/2014/main" val="3242319636"/>
                  </a:ext>
                </a:extLst>
              </a:tr>
              <a:tr h="847739">
                <a:tc>
                  <a:txBody>
                    <a:bodyPr/>
                    <a:lstStyle/>
                    <a:p>
                      <a:pPr algn="ctr"/>
                      <a:r>
                        <a:rPr lang="es-GB" sz="2200" b="1" dirty="0">
                          <a:solidFill>
                            <a:srgbClr val="002060"/>
                          </a:solidFill>
                        </a:rPr>
                        <a:t>3</a:t>
                      </a:r>
                    </a:p>
                  </a:txBody>
                  <a:tcPr anchor="ctr"/>
                </a:tc>
                <a:tc>
                  <a:txBody>
                    <a:bodyPr/>
                    <a:lstStyle/>
                    <a:p>
                      <a:pPr marL="0" indent="0">
                        <a:buNone/>
                      </a:pPr>
                      <a:r>
                        <a:rPr lang="en-US" sz="2200" dirty="0">
                          <a:solidFill>
                            <a:srgbClr val="002060"/>
                          </a:solidFill>
                        </a:rPr>
                        <a:t>This brand is from the USA.</a:t>
                      </a:r>
                    </a:p>
                  </a:txBody>
                  <a:tcPr anchor="ctr"/>
                </a:tc>
                <a:extLst>
                  <a:ext uri="{0D108BD9-81ED-4DB2-BD59-A6C34878D82A}">
                    <a16:rowId xmlns:a16="http://schemas.microsoft.com/office/drawing/2014/main" val="1525684926"/>
                  </a:ext>
                </a:extLst>
              </a:tr>
              <a:tr h="847739">
                <a:tc>
                  <a:txBody>
                    <a:bodyPr/>
                    <a:lstStyle/>
                    <a:p>
                      <a:pPr algn="ctr"/>
                      <a:r>
                        <a:rPr lang="es-GB" sz="2200" b="1" dirty="0">
                          <a:solidFill>
                            <a:srgbClr val="002060"/>
                          </a:solidFill>
                        </a:rPr>
                        <a:t>4</a:t>
                      </a:r>
                    </a:p>
                  </a:txBody>
                  <a:tcPr anchor="ctr"/>
                </a:tc>
                <a:tc>
                  <a:txBody>
                    <a:bodyPr/>
                    <a:lstStyle/>
                    <a:p>
                      <a:pPr marL="0" indent="0">
                        <a:buNone/>
                      </a:pPr>
                      <a:r>
                        <a:rPr lang="en-US" sz="2200" dirty="0">
                          <a:solidFill>
                            <a:srgbClr val="002060"/>
                          </a:solidFill>
                        </a:rPr>
                        <a:t>S/he </a:t>
                      </a:r>
                      <a:r>
                        <a:rPr lang="en-US" sz="2200">
                          <a:solidFill>
                            <a:srgbClr val="002060"/>
                          </a:solidFill>
                        </a:rPr>
                        <a:t>is recording the music.</a:t>
                      </a:r>
                      <a:endParaRPr lang="en-US" sz="2200" dirty="0">
                        <a:solidFill>
                          <a:srgbClr val="002060"/>
                        </a:solidFill>
                      </a:endParaRPr>
                    </a:p>
                  </a:txBody>
                  <a:tcPr anchor="ctr"/>
                </a:tc>
                <a:extLst>
                  <a:ext uri="{0D108BD9-81ED-4DB2-BD59-A6C34878D82A}">
                    <a16:rowId xmlns:a16="http://schemas.microsoft.com/office/drawing/2014/main" val="1098054156"/>
                  </a:ext>
                </a:extLst>
              </a:tr>
              <a:tr h="847739">
                <a:tc>
                  <a:txBody>
                    <a:bodyPr/>
                    <a:lstStyle/>
                    <a:p>
                      <a:pPr algn="ctr"/>
                      <a:r>
                        <a:rPr lang="es-GB" sz="2200" b="1" dirty="0">
                          <a:solidFill>
                            <a:srgbClr val="002060"/>
                          </a:solidFill>
                        </a:rPr>
                        <a:t>5</a:t>
                      </a:r>
                    </a:p>
                  </a:txBody>
                  <a:tcPr anchor="ctr"/>
                </a:tc>
                <a:tc>
                  <a:txBody>
                    <a:bodyPr/>
                    <a:lstStyle/>
                    <a:p>
                      <a:pPr marL="0" indent="0">
                        <a:buNone/>
                      </a:pPr>
                      <a:r>
                        <a:rPr lang="en-US" sz="2200">
                          <a:solidFill>
                            <a:srgbClr val="002060"/>
                          </a:solidFill>
                        </a:rPr>
                        <a:t>This shirt is 23 euros.</a:t>
                      </a:r>
                      <a:endParaRPr lang="en-US" sz="2200" dirty="0">
                        <a:solidFill>
                          <a:srgbClr val="002060"/>
                        </a:solidFill>
                      </a:endParaRPr>
                    </a:p>
                  </a:txBody>
                  <a:tcPr anchor="ctr"/>
                </a:tc>
                <a:extLst>
                  <a:ext uri="{0D108BD9-81ED-4DB2-BD59-A6C34878D82A}">
                    <a16:rowId xmlns:a16="http://schemas.microsoft.com/office/drawing/2014/main" val="510821910"/>
                  </a:ext>
                </a:extLst>
              </a:tr>
              <a:tr h="847739">
                <a:tc>
                  <a:txBody>
                    <a:bodyPr/>
                    <a:lstStyle/>
                    <a:p>
                      <a:pPr algn="ctr"/>
                      <a:r>
                        <a:rPr lang="es-GB" sz="2200" b="1" dirty="0">
                          <a:solidFill>
                            <a:srgbClr val="002060"/>
                          </a:solidFill>
                        </a:rPr>
                        <a:t>6</a:t>
                      </a:r>
                    </a:p>
                  </a:txBody>
                  <a:tcPr anchor="ctr"/>
                </a:tc>
                <a:tc>
                  <a:txBody>
                    <a:bodyPr/>
                    <a:lstStyle/>
                    <a:p>
                      <a:pPr marL="0" indent="0">
                        <a:buNone/>
                      </a:pPr>
                      <a:r>
                        <a:rPr lang="en-US" sz="2200">
                          <a:solidFill>
                            <a:srgbClr val="002060"/>
                          </a:solidFill>
                        </a:rPr>
                        <a:t>This activity is difficult.</a:t>
                      </a:r>
                      <a:endParaRPr lang="en-US" sz="2200" dirty="0">
                        <a:solidFill>
                          <a:srgbClr val="002060"/>
                        </a:solidFill>
                      </a:endParaRPr>
                    </a:p>
                  </a:txBody>
                  <a:tcPr anchor="ctr"/>
                </a:tc>
                <a:extLst>
                  <a:ext uri="{0D108BD9-81ED-4DB2-BD59-A6C34878D82A}">
                    <a16:rowId xmlns:a16="http://schemas.microsoft.com/office/drawing/2014/main" val="1539421699"/>
                  </a:ext>
                </a:extLst>
              </a:tr>
            </a:tbl>
          </a:graphicData>
        </a:graphic>
      </p:graphicFrame>
      <p:sp>
        <p:nvSpPr>
          <p:cNvPr id="6" name="Title 1"/>
          <p:cNvSpPr txBox="1">
            <a:spLocks/>
          </p:cNvSpPr>
          <p:nvPr/>
        </p:nvSpPr>
        <p:spPr>
          <a:xfrm>
            <a:off x="2354240" y="258166"/>
            <a:ext cx="2559314" cy="643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a:solidFill>
                  <a:srgbClr val="002060"/>
                </a:solidFill>
              </a:rPr>
              <a:t>Persona A</a:t>
            </a:r>
            <a:endParaRPr lang="en-GB" sz="2400" dirty="0">
              <a:solidFill>
                <a:srgbClr val="002060"/>
              </a:solidFill>
            </a:endParaRPr>
          </a:p>
        </p:txBody>
      </p:sp>
      <p:sp>
        <p:nvSpPr>
          <p:cNvPr id="9" name="Title 1"/>
          <p:cNvSpPr txBox="1">
            <a:spLocks/>
          </p:cNvSpPr>
          <p:nvPr/>
        </p:nvSpPr>
        <p:spPr>
          <a:xfrm>
            <a:off x="8051549" y="260307"/>
            <a:ext cx="2559314" cy="643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a:solidFill>
                  <a:srgbClr val="002060"/>
                </a:solidFill>
              </a:rPr>
              <a:t>Persona B</a:t>
            </a:r>
            <a:endParaRPr lang="en-GB" sz="2400" dirty="0">
              <a:solidFill>
                <a:srgbClr val="002060"/>
              </a:solidFill>
            </a:endParaRPr>
          </a:p>
        </p:txBody>
      </p:sp>
    </p:spTree>
    <p:extLst>
      <p:ext uri="{BB962C8B-B14F-4D97-AF65-F5344CB8AC3E}">
        <p14:creationId xmlns:p14="http://schemas.microsoft.com/office/powerpoint/2010/main" val="2135327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(Y8, </a:t>
            </a:r>
            <a:r>
              <a:rPr lang="en-GB"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Term 3.2, Week 5)</a:t>
            </a:r>
            <a:endParaRPr lang="en-GB" sz="28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hlinkClick r:id="rId5"/>
              </a:rPr>
              <a:t>Audio file</a:t>
            </a:r>
            <a:endParaRPr lang="en-GB" sz="2400" dirty="0">
              <a:solidFill>
                <a:srgbClr val="002060"/>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Audio file </a:t>
            </a:r>
            <a:r>
              <a:rPr lang="en-GB" sz="2400">
                <a:solidFill>
                  <a:srgbClr val="002060"/>
                </a:solidFill>
                <a:latin typeface="Century Gothic" panose="020B0502020202020204" pitchFamily="34" charset="0"/>
              </a:rPr>
              <a:t>QR code</a:t>
            </a:r>
            <a:endParaRPr lang="en-GB" sz="2400" dirty="0">
              <a:solidFill>
                <a:srgbClr val="002060"/>
              </a:solidFill>
              <a:latin typeface="Century Gothic" panose="020B0502020202020204" pitchFamily="34" charset="0"/>
            </a:endParaRPr>
          </a:p>
        </p:txBody>
      </p:sp>
      <p:sp>
        <p:nvSpPr>
          <p:cNvPr id="12" name="TextBox 11"/>
          <p:cNvSpPr txBox="1"/>
          <p:nvPr/>
        </p:nvSpPr>
        <p:spPr>
          <a:xfrm>
            <a:off x="175149" y="3767577"/>
            <a:ext cx="110668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hlinkClick r:id="rId6"/>
              </a:rPr>
              <a:t>Student worksheet</a:t>
            </a:r>
            <a:endParaRPr lang="en-GB" sz="2400"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473155"/>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291684"/>
            <a:ext cx="11066804" cy="1200329"/>
          </a:xfrm>
          <a:prstGeom prst="rect">
            <a:avLst/>
          </a:prstGeom>
        </p:spPr>
        <p:txBody>
          <a:bodyPr wrap="square">
            <a:spAutoFit/>
          </a:bodyPr>
          <a:lstStyle/>
          <a:p>
            <a:pPr lvl="0">
              <a:defRPr/>
            </a:pPr>
            <a:r>
              <a:rPr lang="en-GB" sz="2400" b="1" dirty="0">
                <a:solidFill>
                  <a:srgbClr val="002060"/>
                </a:solidFill>
                <a:latin typeface="Century Gothic" panose="020B0502020202020204" pitchFamily="34" charset="0"/>
              </a:rPr>
              <a:t>In addition, revisit:	</a:t>
            </a:r>
            <a:r>
              <a:rPr lang="en-GB" sz="2400" b="1"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8"/>
              </a:rPr>
              <a:t>Term 3.1 Week 5</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Term 3.1 Week 2</a:t>
            </a:r>
            <a:br>
              <a:rPr lang="en-GB" sz="2400" dirty="0">
                <a:solidFill>
                  <a:srgbClr val="5B9BD5">
                    <a:lumMod val="50000"/>
                  </a:srgbClr>
                </a:solidFill>
                <a:latin typeface="Century Gothic" panose="020B0502020202020204" pitchFamily="34" charset="0"/>
                <a:hlinkClick r:id="rId9"/>
              </a:rPr>
            </a:br>
            <a:endParaRPr lang="en-GB" sz="24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2695608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937514" cy="1325563"/>
          </a:xfrm>
        </p:spPr>
        <p:txBody>
          <a:bodyPr>
            <a:normAutofit/>
          </a:bodyPr>
          <a:lstStyle/>
          <a:p>
            <a:r>
              <a:rPr lang="en-GB" sz="2400" b="1">
                <a:solidFill>
                  <a:schemeClr val="bg1"/>
                </a:solidFill>
              </a:rPr>
              <a:t>Antepenultimate </a:t>
            </a:r>
            <a:r>
              <a:rPr lang="en-GB" sz="2400" b="1" dirty="0">
                <a:solidFill>
                  <a:schemeClr val="bg1"/>
                </a:solidFill>
              </a:rPr>
              <a:t>and penultimate </a:t>
            </a:r>
            <a:r>
              <a:rPr lang="en-GB" sz="2400" b="1">
                <a:solidFill>
                  <a:schemeClr val="bg1"/>
                </a:solidFill>
              </a:rPr>
              <a:t>syllable stress</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72600" y="258166"/>
            <a:ext cx="2555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hablar / escuchar</a:t>
            </a:r>
            <a:endParaRPr lang="en-GB" sz="2000" b="1" dirty="0">
              <a:solidFill>
                <a:prstClr val="white"/>
              </a:solidFill>
              <a:latin typeface="Century Gothic" panose="020B0502020202020204" pitchFamily="34" charset="0"/>
            </a:endParaRPr>
          </a:p>
        </p:txBody>
      </p:sp>
      <p:sp>
        <p:nvSpPr>
          <p:cNvPr id="3" name="TextBox 2"/>
          <p:cNvSpPr txBox="1"/>
          <p:nvPr/>
        </p:nvSpPr>
        <p:spPr>
          <a:xfrm>
            <a:off x="105807" y="1859934"/>
            <a:ext cx="11845857" cy="461665"/>
          </a:xfrm>
          <a:prstGeom prst="rect">
            <a:avLst/>
          </a:prstGeom>
          <a:noFill/>
        </p:spPr>
        <p:txBody>
          <a:bodyPr wrap="square" rtlCol="0">
            <a:spAutoFit/>
          </a:bodyPr>
          <a:lstStyle/>
          <a:p>
            <a:pPr algn="l"/>
            <a:r>
              <a:rPr lang="en-US" sz="2400" dirty="0">
                <a:solidFill>
                  <a:srgbClr val="002060"/>
                </a:solidFill>
              </a:rPr>
              <a:t>El </a:t>
            </a:r>
            <a:r>
              <a:rPr lang="en-US" sz="2400" dirty="0" err="1">
                <a:solidFill>
                  <a:srgbClr val="002060"/>
                </a:solidFill>
              </a:rPr>
              <a:t>estudiante</a:t>
            </a:r>
            <a:r>
              <a:rPr lang="en-US" sz="2400" dirty="0">
                <a:solidFill>
                  <a:srgbClr val="002060"/>
                </a:solidFill>
              </a:rPr>
              <a:t> A </a:t>
            </a:r>
            <a:r>
              <a:rPr lang="en-US" sz="2400" dirty="0" err="1">
                <a:solidFill>
                  <a:srgbClr val="002060"/>
                </a:solidFill>
              </a:rPr>
              <a:t>pronuncia</a:t>
            </a:r>
            <a:r>
              <a:rPr lang="en-US" sz="2400" dirty="0">
                <a:solidFill>
                  <a:srgbClr val="002060"/>
                </a:solidFill>
              </a:rPr>
              <a:t> la palabra de </a:t>
            </a:r>
            <a:r>
              <a:rPr lang="en-US" sz="2400" dirty="0" err="1">
                <a:solidFill>
                  <a:srgbClr val="002060"/>
                </a:solidFill>
              </a:rPr>
              <a:t>su</a:t>
            </a:r>
            <a:r>
              <a:rPr lang="en-US" sz="2400" dirty="0">
                <a:solidFill>
                  <a:srgbClr val="002060"/>
                </a:solidFill>
              </a:rPr>
              <a:t> </a:t>
            </a:r>
            <a:r>
              <a:rPr lang="en-US" sz="2400" dirty="0" err="1">
                <a:solidFill>
                  <a:srgbClr val="002060"/>
                </a:solidFill>
              </a:rPr>
              <a:t>tarjeta</a:t>
            </a:r>
            <a:r>
              <a:rPr lang="en-US" sz="2400" dirty="0">
                <a:solidFill>
                  <a:srgbClr val="002060"/>
                </a:solidFill>
              </a:rPr>
              <a:t>. </a:t>
            </a:r>
          </a:p>
        </p:txBody>
      </p:sp>
      <p:sp>
        <p:nvSpPr>
          <p:cNvPr id="7" name="CuadroTexto 6">
            <a:extLst>
              <a:ext uri="{FF2B5EF4-FFF2-40B4-BE49-F238E27FC236}">
                <a16:creationId xmlns:a16="http://schemas.microsoft.com/office/drawing/2014/main" id="{F44BE39D-B0F8-EA44-B8EC-917B038D4CFD}"/>
              </a:ext>
            </a:extLst>
          </p:cNvPr>
          <p:cNvSpPr txBox="1"/>
          <p:nvPr/>
        </p:nvSpPr>
        <p:spPr>
          <a:xfrm>
            <a:off x="105807" y="2426430"/>
            <a:ext cx="11845857" cy="830997"/>
          </a:xfrm>
          <a:prstGeom prst="rect">
            <a:avLst/>
          </a:prstGeom>
          <a:noFill/>
        </p:spPr>
        <p:txBody>
          <a:bodyPr wrap="square" rtlCol="0">
            <a:spAutoFit/>
          </a:bodyPr>
          <a:lstStyle/>
          <a:p>
            <a:r>
              <a:rPr lang="en-US" sz="2400" dirty="0">
                <a:solidFill>
                  <a:srgbClr val="002060"/>
                </a:solidFill>
              </a:rPr>
              <a:t>El </a:t>
            </a:r>
            <a:r>
              <a:rPr lang="en-US" sz="2400" dirty="0" err="1">
                <a:solidFill>
                  <a:srgbClr val="002060"/>
                </a:solidFill>
              </a:rPr>
              <a:t>estudiante</a:t>
            </a:r>
            <a:r>
              <a:rPr lang="en-US" sz="2400" dirty="0">
                <a:solidFill>
                  <a:srgbClr val="002060"/>
                </a:solidFill>
              </a:rPr>
              <a:t> B </a:t>
            </a:r>
            <a:r>
              <a:rPr lang="en-US" sz="2400" dirty="0" err="1">
                <a:solidFill>
                  <a:srgbClr val="002060"/>
                </a:solidFill>
              </a:rPr>
              <a:t>escucha</a:t>
            </a:r>
            <a:r>
              <a:rPr lang="en-US" sz="2400" dirty="0">
                <a:solidFill>
                  <a:srgbClr val="002060"/>
                </a:solidFill>
              </a:rPr>
              <a:t> y </a:t>
            </a:r>
            <a:r>
              <a:rPr lang="en-US" sz="2400" dirty="0" err="1">
                <a:solidFill>
                  <a:srgbClr val="002060"/>
                </a:solidFill>
              </a:rPr>
              <a:t>luego</a:t>
            </a:r>
            <a:r>
              <a:rPr lang="en-US" sz="2400" dirty="0">
                <a:solidFill>
                  <a:srgbClr val="002060"/>
                </a:solidFill>
              </a:rPr>
              <a:t> escribe la palabra con el </a:t>
            </a:r>
            <a:r>
              <a:rPr lang="en-US" sz="2400" dirty="0" err="1">
                <a:solidFill>
                  <a:srgbClr val="002060"/>
                </a:solidFill>
              </a:rPr>
              <a:t>acento</a:t>
            </a:r>
            <a:r>
              <a:rPr lang="en-US" sz="2400" dirty="0">
                <a:solidFill>
                  <a:srgbClr val="002060"/>
                </a:solidFill>
              </a:rPr>
              <a:t> </a:t>
            </a:r>
            <a:r>
              <a:rPr lang="en-US" sz="2400" dirty="0" err="1">
                <a:solidFill>
                  <a:srgbClr val="002060"/>
                </a:solidFill>
              </a:rPr>
              <a:t>en</a:t>
            </a:r>
            <a:r>
              <a:rPr lang="en-US" sz="2400" dirty="0">
                <a:solidFill>
                  <a:srgbClr val="002060"/>
                </a:solidFill>
              </a:rPr>
              <a:t> la </a:t>
            </a:r>
            <a:r>
              <a:rPr lang="en-US" sz="2400" dirty="0" err="1">
                <a:solidFill>
                  <a:srgbClr val="002060"/>
                </a:solidFill>
              </a:rPr>
              <a:t>sílaba</a:t>
            </a:r>
            <a:r>
              <a:rPr lang="en-US" sz="2400" dirty="0">
                <a:solidFill>
                  <a:srgbClr val="002060"/>
                </a:solidFill>
              </a:rPr>
              <a:t> </a:t>
            </a:r>
            <a:r>
              <a:rPr lang="en-US" sz="2400" dirty="0" err="1">
                <a:solidFill>
                  <a:srgbClr val="002060"/>
                </a:solidFill>
              </a:rPr>
              <a:t>correcta</a:t>
            </a:r>
            <a:r>
              <a:rPr lang="en-US" sz="2400" dirty="0">
                <a:solidFill>
                  <a:srgbClr val="002060"/>
                </a:solidFill>
              </a:rPr>
              <a:t>.</a:t>
            </a:r>
            <a:endParaRPr lang="es-GB" sz="2400" dirty="0">
              <a:solidFill>
                <a:schemeClr val="accent5">
                  <a:lumMod val="50000"/>
                </a:schemeClr>
              </a:solidFill>
            </a:endParaRPr>
          </a:p>
        </p:txBody>
      </p:sp>
      <p:sp>
        <p:nvSpPr>
          <p:cNvPr id="9" name="TextBox 2">
            <a:extLst>
              <a:ext uri="{FF2B5EF4-FFF2-40B4-BE49-F238E27FC236}">
                <a16:creationId xmlns:a16="http://schemas.microsoft.com/office/drawing/2014/main" id="{53B196B4-FD96-2449-BE90-3DE917E099B3}"/>
              </a:ext>
            </a:extLst>
          </p:cNvPr>
          <p:cNvSpPr txBox="1"/>
          <p:nvPr/>
        </p:nvSpPr>
        <p:spPr>
          <a:xfrm>
            <a:off x="105807" y="1293438"/>
            <a:ext cx="8466693" cy="461665"/>
          </a:xfrm>
          <a:prstGeom prst="rect">
            <a:avLst/>
          </a:prstGeom>
          <a:noFill/>
        </p:spPr>
        <p:txBody>
          <a:bodyPr wrap="square" rtlCol="0">
            <a:spAutoFit/>
          </a:bodyPr>
          <a:lstStyle/>
          <a:p>
            <a:pPr algn="l"/>
            <a:r>
              <a:rPr lang="en-US" sz="2400" dirty="0" err="1">
                <a:solidFill>
                  <a:srgbClr val="002060"/>
                </a:solidFill>
              </a:rPr>
              <a:t>Vamos</a:t>
            </a:r>
            <a:r>
              <a:rPr lang="en-US" sz="2400" dirty="0">
                <a:solidFill>
                  <a:srgbClr val="002060"/>
                </a:solidFill>
              </a:rPr>
              <a:t> </a:t>
            </a:r>
            <a:r>
              <a:rPr lang="en-US" sz="2400">
                <a:solidFill>
                  <a:srgbClr val="002060"/>
                </a:solidFill>
              </a:rPr>
              <a:t>a practicar la pronunciación y el uso de la tilde.</a:t>
            </a:r>
            <a:endParaRPr lang="en-US" sz="2400" dirty="0">
              <a:solidFill>
                <a:srgbClr val="002060"/>
              </a:solidFill>
            </a:endParaRPr>
          </a:p>
        </p:txBody>
      </p:sp>
      <p:sp>
        <p:nvSpPr>
          <p:cNvPr id="10" name="CuadroTexto 9">
            <a:extLst>
              <a:ext uri="{FF2B5EF4-FFF2-40B4-BE49-F238E27FC236}">
                <a16:creationId xmlns:a16="http://schemas.microsoft.com/office/drawing/2014/main" id="{329DC29D-526A-EE4F-A219-053F4999A9A8}"/>
              </a:ext>
            </a:extLst>
          </p:cNvPr>
          <p:cNvSpPr txBox="1"/>
          <p:nvPr/>
        </p:nvSpPr>
        <p:spPr>
          <a:xfrm>
            <a:off x="105807" y="3362258"/>
            <a:ext cx="1459054" cy="461665"/>
          </a:xfrm>
          <a:prstGeom prst="rect">
            <a:avLst/>
          </a:prstGeom>
          <a:noFill/>
        </p:spPr>
        <p:txBody>
          <a:bodyPr wrap="none" rtlCol="0">
            <a:spAutoFit/>
          </a:bodyPr>
          <a:lstStyle/>
          <a:p>
            <a:r>
              <a:rPr lang="en-US" sz="2400" dirty="0" err="1">
                <a:solidFill>
                  <a:srgbClr val="002060"/>
                </a:solidFill>
              </a:rPr>
              <a:t>Ejemplo</a:t>
            </a:r>
            <a:r>
              <a:rPr lang="en-US" sz="2400" dirty="0">
                <a:solidFill>
                  <a:srgbClr val="002060"/>
                </a:solidFill>
              </a:rPr>
              <a:t>:</a:t>
            </a:r>
            <a:endParaRPr lang="es-GB" sz="2400" dirty="0">
              <a:solidFill>
                <a:schemeClr val="accent5">
                  <a:lumMod val="50000"/>
                </a:schemeClr>
              </a:solidFill>
            </a:endParaRPr>
          </a:p>
        </p:txBody>
      </p:sp>
      <p:sp>
        <p:nvSpPr>
          <p:cNvPr id="11" name="CuadroTexto 10">
            <a:extLst>
              <a:ext uri="{FF2B5EF4-FFF2-40B4-BE49-F238E27FC236}">
                <a16:creationId xmlns:a16="http://schemas.microsoft.com/office/drawing/2014/main" id="{810DC4AA-6A97-D945-86D3-0B6D2412E329}"/>
              </a:ext>
            </a:extLst>
          </p:cNvPr>
          <p:cNvSpPr txBox="1"/>
          <p:nvPr/>
        </p:nvSpPr>
        <p:spPr>
          <a:xfrm>
            <a:off x="105807" y="3928756"/>
            <a:ext cx="3778599" cy="461665"/>
          </a:xfrm>
          <a:prstGeom prst="rect">
            <a:avLst/>
          </a:prstGeom>
          <a:noFill/>
        </p:spPr>
        <p:txBody>
          <a:bodyPr wrap="none" rtlCol="0">
            <a:spAutoFit/>
          </a:bodyPr>
          <a:lstStyle/>
          <a:p>
            <a:r>
              <a:rPr lang="en-US" sz="2400" b="1" dirty="0" err="1">
                <a:solidFill>
                  <a:srgbClr val="002060"/>
                </a:solidFill>
              </a:rPr>
              <a:t>Estudiante</a:t>
            </a:r>
            <a:r>
              <a:rPr lang="en-US" sz="2400" b="1" dirty="0">
                <a:solidFill>
                  <a:srgbClr val="002060"/>
                </a:solidFill>
              </a:rPr>
              <a:t> </a:t>
            </a:r>
            <a:r>
              <a:rPr lang="en-US" sz="2400" b="1">
                <a:solidFill>
                  <a:srgbClr val="002060"/>
                </a:solidFill>
              </a:rPr>
              <a:t>A lee el texto</a:t>
            </a:r>
            <a:endParaRPr lang="es-GB" sz="2400" b="1" dirty="0">
              <a:solidFill>
                <a:schemeClr val="accent5">
                  <a:lumMod val="50000"/>
                </a:schemeClr>
              </a:solidFill>
            </a:endParaRPr>
          </a:p>
        </p:txBody>
      </p:sp>
      <p:sp>
        <p:nvSpPr>
          <p:cNvPr id="12" name="CuadroTexto 11">
            <a:extLst>
              <a:ext uri="{FF2B5EF4-FFF2-40B4-BE49-F238E27FC236}">
                <a16:creationId xmlns:a16="http://schemas.microsoft.com/office/drawing/2014/main" id="{63FACAA3-376F-3143-9A97-B432BE66697E}"/>
              </a:ext>
            </a:extLst>
          </p:cNvPr>
          <p:cNvSpPr txBox="1"/>
          <p:nvPr/>
        </p:nvSpPr>
        <p:spPr>
          <a:xfrm>
            <a:off x="7275453" y="3692796"/>
            <a:ext cx="3164649" cy="461665"/>
          </a:xfrm>
          <a:prstGeom prst="rect">
            <a:avLst/>
          </a:prstGeom>
          <a:noFill/>
        </p:spPr>
        <p:txBody>
          <a:bodyPr wrap="none" rtlCol="0">
            <a:spAutoFit/>
          </a:bodyPr>
          <a:lstStyle/>
          <a:p>
            <a:r>
              <a:rPr lang="en-US" sz="2400" b="1" dirty="0" err="1">
                <a:solidFill>
                  <a:srgbClr val="002060"/>
                </a:solidFill>
              </a:rPr>
              <a:t>Estudiante</a:t>
            </a:r>
            <a:r>
              <a:rPr lang="en-US" sz="2400" b="1" dirty="0">
                <a:solidFill>
                  <a:srgbClr val="002060"/>
                </a:solidFill>
              </a:rPr>
              <a:t> B escribe</a:t>
            </a:r>
            <a:endParaRPr lang="es-GB" sz="2400" b="1" dirty="0">
              <a:solidFill>
                <a:schemeClr val="accent5">
                  <a:lumMod val="50000"/>
                </a:schemeClr>
              </a:solidFill>
            </a:endParaRPr>
          </a:p>
        </p:txBody>
      </p:sp>
      <p:sp>
        <p:nvSpPr>
          <p:cNvPr id="13" name="Redondear rectángulo de una esquina 39">
            <a:extLst>
              <a:ext uri="{FF2B5EF4-FFF2-40B4-BE49-F238E27FC236}">
                <a16:creationId xmlns:a16="http://schemas.microsoft.com/office/drawing/2014/main" id="{00B97F0E-6E9F-8A46-BDA7-01785B9C53FC}"/>
              </a:ext>
            </a:extLst>
          </p:cNvPr>
          <p:cNvSpPr/>
          <p:nvPr/>
        </p:nvSpPr>
        <p:spPr>
          <a:xfrm>
            <a:off x="308475" y="4524963"/>
            <a:ext cx="5406525" cy="1646882"/>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02060"/>
              </a:solidFill>
            </a:endParaRPr>
          </a:p>
          <a:p>
            <a:r>
              <a:rPr lang="en-US" sz="3200" b="1" dirty="0">
                <a:solidFill>
                  <a:srgbClr val="002060"/>
                </a:solidFill>
              </a:rPr>
              <a:t>Persona A</a:t>
            </a:r>
          </a:p>
          <a:p>
            <a:r>
              <a:rPr lang="en-US" sz="2600">
                <a:solidFill>
                  <a:srgbClr val="002060"/>
                </a:solidFill>
              </a:rPr>
              <a:t>e.g. El ejercicio es </a:t>
            </a:r>
            <a:r>
              <a:rPr lang="en-US" sz="2600" b="1">
                <a:solidFill>
                  <a:srgbClr val="002060"/>
                </a:solidFill>
              </a:rPr>
              <a:t>difícil</a:t>
            </a:r>
            <a:r>
              <a:rPr lang="en-US" sz="2600">
                <a:solidFill>
                  <a:srgbClr val="002060"/>
                </a:solidFill>
              </a:rPr>
              <a:t>.</a:t>
            </a:r>
            <a:endParaRPr lang="en-US" sz="2600" dirty="0">
              <a:solidFill>
                <a:srgbClr val="002060"/>
              </a:solidFill>
            </a:endParaRPr>
          </a:p>
          <a:p>
            <a:endParaRPr lang="en-US" sz="2800" dirty="0">
              <a:solidFill>
                <a:srgbClr val="002060"/>
              </a:solidFill>
            </a:endParaRPr>
          </a:p>
        </p:txBody>
      </p:sp>
      <p:pic>
        <p:nvPicPr>
          <p:cNvPr id="6146" name="Picture 2" descr="note pad page png - Clip Art Library">
            <a:extLst>
              <a:ext uri="{FF2B5EF4-FFF2-40B4-BE49-F238E27FC236}">
                <a16:creationId xmlns:a16="http://schemas.microsoft.com/office/drawing/2014/main" id="{FF6F4641-F182-A74D-9010-F113A4700753}"/>
              </a:ext>
            </a:extLst>
          </p:cNvPr>
          <p:cNvPicPr>
            <a:picLocks noChangeAspect="1" noChangeArrowheads="1"/>
          </p:cNvPicPr>
          <p:nvPr/>
        </p:nvPicPr>
        <p:blipFill rotWithShape="1">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t="3130" b="65079"/>
          <a:stretch/>
        </p:blipFill>
        <p:spPr bwMode="auto">
          <a:xfrm>
            <a:off x="7179584" y="4188207"/>
            <a:ext cx="4055709" cy="19420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write.jpeg">
            <a:extLst>
              <a:ext uri="{FF2B5EF4-FFF2-40B4-BE49-F238E27FC236}">
                <a16:creationId xmlns:a16="http://schemas.microsoft.com/office/drawing/2014/main" id="{B2F836AB-D48D-1F4D-9985-E125E8CF8804}"/>
              </a:ext>
            </a:extLst>
          </p:cNvPr>
          <p:cNvPicPr>
            <a:picLocks noChangeAspect="1"/>
          </p:cNvPicPr>
          <p:nvPr/>
        </p:nvPicPr>
        <p:blipFill>
          <a:blip r:embed="rId5">
            <a:clrChange>
              <a:clrFrom>
                <a:srgbClr val="E9E9E9"/>
              </a:clrFrom>
              <a:clrTo>
                <a:srgbClr val="E9E9E9">
                  <a:alpha val="0"/>
                </a:srgbClr>
              </a:clrTo>
            </a:clrChange>
            <a:extLst>
              <a:ext uri="{BEBA8EAE-BF5A-486C-A8C5-ECC9F3942E4B}">
                <a14:imgProps xmlns:a14="http://schemas.microsoft.com/office/drawing/2010/main">
                  <a14:imgLayer r:embed="rId6">
                    <a14:imgEffect>
                      <a14:backgroundRemoval t="4478" b="96020" l="1195" r="97610">
                        <a14:foregroundMark x1="90438" y1="74129" x2="81275" y2="96020"/>
                        <a14:foregroundMark x1="89243" y1="75622" x2="91633" y2="80100"/>
                        <a14:foregroundMark x1="90438" y1="75622" x2="95219" y2="81592"/>
                        <a14:foregroundMark x1="81275" y1="10448" x2="75299" y2="14925"/>
                        <a14:foregroundMark x1="82470" y1="4478" x2="75299" y2="13433"/>
                        <a14:foregroundMark x1="15936" y1="70149" x2="4382" y2="81592"/>
                        <a14:foregroundMark x1="97211" y1="74129" x2="97610" y2="76617"/>
                        <a14:foregroundMark x1="3187" y1="85572" x2="1195" y2="86567"/>
                      </a14:backgroundRemoval>
                    </a14:imgEffect>
                  </a14:imgLayer>
                </a14:imgProps>
              </a:ext>
              <a:ext uri="{28A0092B-C50C-407E-A947-70E740481C1C}">
                <a14:useLocalDpi xmlns:a14="http://schemas.microsoft.com/office/drawing/2010/main" val="0"/>
              </a:ext>
            </a:extLst>
          </a:blip>
          <a:stretch>
            <a:fillRect/>
          </a:stretch>
        </p:blipFill>
        <p:spPr>
          <a:xfrm>
            <a:off x="10038878" y="3848271"/>
            <a:ext cx="1690044" cy="1353383"/>
          </a:xfrm>
          <a:prstGeom prst="rect">
            <a:avLst/>
          </a:prstGeom>
        </p:spPr>
      </p:pic>
      <p:sp>
        <p:nvSpPr>
          <p:cNvPr id="14" name="CuadroTexto 13">
            <a:extLst>
              <a:ext uri="{FF2B5EF4-FFF2-40B4-BE49-F238E27FC236}">
                <a16:creationId xmlns:a16="http://schemas.microsoft.com/office/drawing/2014/main" id="{04C00697-FE30-404A-9D58-CEDB6ED7C230}"/>
              </a:ext>
            </a:extLst>
          </p:cNvPr>
          <p:cNvSpPr txBox="1"/>
          <p:nvPr/>
        </p:nvSpPr>
        <p:spPr>
          <a:xfrm>
            <a:off x="7555531" y="5002981"/>
            <a:ext cx="3157641" cy="1077218"/>
          </a:xfrm>
          <a:prstGeom prst="rect">
            <a:avLst/>
          </a:prstGeom>
          <a:noFill/>
        </p:spPr>
        <p:txBody>
          <a:bodyPr wrap="square" rtlCol="0">
            <a:spAutoFit/>
          </a:bodyPr>
          <a:lstStyle/>
          <a:p>
            <a:pPr algn="l"/>
            <a:r>
              <a:rPr lang="en-GB" sz="3200">
                <a:solidFill>
                  <a:schemeClr val="accent5">
                    <a:lumMod val="50000"/>
                  </a:schemeClr>
                </a:solidFill>
                <a:latin typeface="+mj-lt"/>
              </a:rPr>
              <a:t>El ejercicio es ______.</a:t>
            </a:r>
            <a:endParaRPr lang="es-GB" sz="3200" dirty="0">
              <a:solidFill>
                <a:schemeClr val="accent5">
                  <a:lumMod val="50000"/>
                </a:schemeClr>
              </a:solidFill>
              <a:latin typeface="+mj-lt"/>
            </a:endParaRPr>
          </a:p>
        </p:txBody>
      </p:sp>
      <p:sp>
        <p:nvSpPr>
          <p:cNvPr id="16" name="Llamada rectangular 15">
            <a:extLst>
              <a:ext uri="{FF2B5EF4-FFF2-40B4-BE49-F238E27FC236}">
                <a16:creationId xmlns:a16="http://schemas.microsoft.com/office/drawing/2014/main" id="{0F349E32-154B-AD4C-8D55-FDA8230645A9}"/>
              </a:ext>
            </a:extLst>
          </p:cNvPr>
          <p:cNvSpPr/>
          <p:nvPr/>
        </p:nvSpPr>
        <p:spPr>
          <a:xfrm>
            <a:off x="4143618" y="3112234"/>
            <a:ext cx="2600082" cy="1171378"/>
          </a:xfrm>
          <a:prstGeom prst="wedgeRectCallout">
            <a:avLst>
              <a:gd name="adj1" fmla="val -43931"/>
              <a:gd name="adj2" fmla="val 6399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002060"/>
                </a:solidFill>
              </a:rPr>
              <a:t>El ejercicio es muy </a:t>
            </a:r>
            <a:r>
              <a:rPr lang="en-US" sz="2600" b="1">
                <a:solidFill>
                  <a:srgbClr val="002060"/>
                </a:solidFill>
              </a:rPr>
              <a:t>difícil</a:t>
            </a:r>
            <a:r>
              <a:rPr lang="en-US" sz="2600">
                <a:solidFill>
                  <a:srgbClr val="002060"/>
                </a:solidFill>
              </a:rPr>
              <a:t>.</a:t>
            </a:r>
            <a:endParaRPr lang="en-US" sz="2600" dirty="0">
              <a:solidFill>
                <a:srgbClr val="002060"/>
              </a:solidFill>
            </a:endParaRPr>
          </a:p>
        </p:txBody>
      </p:sp>
      <p:sp>
        <p:nvSpPr>
          <p:cNvPr id="17" name="CuadroTexto 13">
            <a:extLst>
              <a:ext uri="{FF2B5EF4-FFF2-40B4-BE49-F238E27FC236}">
                <a16:creationId xmlns:a16="http://schemas.microsoft.com/office/drawing/2014/main" id="{04C00697-FE30-404A-9D58-CEDB6ED7C230}"/>
              </a:ext>
            </a:extLst>
          </p:cNvPr>
          <p:cNvSpPr txBox="1"/>
          <p:nvPr/>
        </p:nvSpPr>
        <p:spPr>
          <a:xfrm>
            <a:off x="7555531" y="5495424"/>
            <a:ext cx="1302247" cy="584775"/>
          </a:xfrm>
          <a:prstGeom prst="rect">
            <a:avLst/>
          </a:prstGeom>
          <a:noFill/>
        </p:spPr>
        <p:txBody>
          <a:bodyPr wrap="square" rtlCol="0">
            <a:spAutoFit/>
          </a:bodyPr>
          <a:lstStyle/>
          <a:p>
            <a:r>
              <a:rPr lang="en-US" sz="3200" b="1">
                <a:solidFill>
                  <a:srgbClr val="FF6600"/>
                </a:solidFill>
                <a:sym typeface="Wingdings"/>
              </a:rPr>
              <a:t>difícil</a:t>
            </a:r>
            <a:endParaRPr lang="es-GB" sz="3200" dirty="0">
              <a:solidFill>
                <a:schemeClr val="accent5">
                  <a:lumMod val="50000"/>
                </a:schemeClr>
              </a:solidFill>
              <a:latin typeface="+mj-lt"/>
            </a:endParaRPr>
          </a:p>
        </p:txBody>
      </p:sp>
      <p:sp>
        <p:nvSpPr>
          <p:cNvPr id="18" name="Llamada rectangular redondeada 27">
            <a:extLst>
              <a:ext uri="{FF2B5EF4-FFF2-40B4-BE49-F238E27FC236}">
                <a16:creationId xmlns:a16="http://schemas.microsoft.com/office/drawing/2014/main" id="{B7A0633C-7112-E544-ACEB-3EC61394DB95}"/>
              </a:ext>
            </a:extLst>
          </p:cNvPr>
          <p:cNvSpPr/>
          <p:nvPr/>
        </p:nvSpPr>
        <p:spPr>
          <a:xfrm>
            <a:off x="7962418" y="1756501"/>
            <a:ext cx="3873981" cy="617514"/>
          </a:xfrm>
          <a:prstGeom prst="wedgeRoundRectCallout">
            <a:avLst>
              <a:gd name="adj1" fmla="val -32735"/>
              <a:gd name="adj2" fmla="val -69254"/>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Remember, </a:t>
            </a:r>
            <a:r>
              <a:rPr lang="en-GB" sz="2000" b="1" i="1">
                <a:solidFill>
                  <a:srgbClr val="002060"/>
                </a:solidFill>
              </a:rPr>
              <a:t>la tilde </a:t>
            </a:r>
            <a:r>
              <a:rPr lang="en-GB" sz="2000">
                <a:solidFill>
                  <a:srgbClr val="002060"/>
                </a:solidFill>
              </a:rPr>
              <a:t>is the written accent (e.g. é, ú).</a:t>
            </a:r>
            <a:endParaRPr lang="es-GB" sz="2000" dirty="0">
              <a:solidFill>
                <a:srgbClr val="002060"/>
              </a:solidFill>
            </a:endParaRPr>
          </a:p>
        </p:txBody>
      </p:sp>
    </p:spTree>
    <p:extLst>
      <p:ext uri="{BB962C8B-B14F-4D97-AF65-F5344CB8AC3E}">
        <p14:creationId xmlns:p14="http://schemas.microsoft.com/office/powerpoint/2010/main" val="290941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14" grpId="0"/>
      <p:bldP spid="16" grpId="0" animBg="1"/>
      <p:bldP spid="17"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Dos instructores</a:t>
            </a:r>
            <a:endParaRPr lang="en-GB" sz="32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47200" y="258166"/>
            <a:ext cx="25809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dondear rectángulo de una esquina 39">
            <a:extLst>
              <a:ext uri="{FF2B5EF4-FFF2-40B4-BE49-F238E27FC236}">
                <a16:creationId xmlns:a16="http://schemas.microsoft.com/office/drawing/2014/main" id="{4D3667BA-64D1-7540-AE03-A557CCA226EA}"/>
              </a:ext>
            </a:extLst>
          </p:cNvPr>
          <p:cNvSpPr/>
          <p:nvPr/>
        </p:nvSpPr>
        <p:spPr>
          <a:xfrm>
            <a:off x="286758" y="1163991"/>
            <a:ext cx="5641919" cy="4943422"/>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entury Gothic"/>
                <a:ea typeface="+mn-ea"/>
                <a:cs typeface="+mn-cs"/>
              </a:rPr>
              <a:t>Persona A</a:t>
            </a:r>
            <a:endParaRPr kumimoji="0" lang="en-US" sz="26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entury Gothic"/>
                <a:ea typeface="+mn-ea"/>
                <a:cs typeface="+mn-cs"/>
              </a:rPr>
              <a:t>César </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el instructor, no es una persona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frágil</a:t>
            </a:r>
            <a:r>
              <a:rPr kumimoji="0" lang="en-US" sz="26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es una persona de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carácter</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fuerte</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92060"/>
                </a:solidFill>
                <a:effectLst/>
                <a:uLnTx/>
                <a:uFillTx/>
                <a:latin typeface="Century Gothic"/>
                <a:ea typeface="+mn-ea"/>
                <a:cs typeface="+mn-cs"/>
              </a:rPr>
              <a:t>Cada</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sábado</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bate un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récord</a:t>
            </a:r>
            <a:r>
              <a:rPr kumimoji="0" lang="en-US" sz="26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el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gimnasio</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¡De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verdad</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su</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fuerza</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no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tiene</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límites</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*batir –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to </a:t>
            </a:r>
            <a:r>
              <a:rPr kumimoji="0" lang="en-US" sz="2000" b="0" i="0" u="none" strike="noStrike" kern="1200" cap="none" spc="0" normalizeH="0" baseline="0" noProof="0">
                <a:ln>
                  <a:noFill/>
                </a:ln>
                <a:solidFill>
                  <a:srgbClr val="002060"/>
                </a:solidFill>
                <a:effectLst/>
                <a:uLnTx/>
                <a:uFillTx/>
                <a:latin typeface="Century Gothic"/>
                <a:ea typeface="+mn-ea"/>
                <a:cs typeface="+mn-cs"/>
              </a:rPr>
              <a:t>break (e.g. a record)</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*el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gimnasio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 gym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*la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fuerza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 strength</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3200" b="0" i="0" u="none" strike="noStrike" kern="1200" cap="none" spc="0" normalizeH="0" baseline="0" noProof="0" dirty="0">
              <a:ln>
                <a:noFill/>
              </a:ln>
              <a:solidFill>
                <a:srgbClr val="002060"/>
              </a:solidFill>
              <a:effectLst/>
              <a:uLnTx/>
              <a:uFillTx/>
              <a:latin typeface="Century Gothic"/>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32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Century Gothic"/>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 name="Redondear rectángulo de una esquina 39">
            <a:extLst>
              <a:ext uri="{FF2B5EF4-FFF2-40B4-BE49-F238E27FC236}">
                <a16:creationId xmlns:a16="http://schemas.microsoft.com/office/drawing/2014/main" id="{FB977DD9-D83E-A54F-B22A-21769C051B3F}"/>
              </a:ext>
            </a:extLst>
          </p:cNvPr>
          <p:cNvSpPr/>
          <p:nvPr/>
        </p:nvSpPr>
        <p:spPr>
          <a:xfrm>
            <a:off x="6008695" y="1175973"/>
            <a:ext cx="5919448" cy="493144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Century Gothic"/>
                <a:ea typeface="+mn-ea"/>
                <a:cs typeface="+mn-cs"/>
              </a:rPr>
              <a:t>Persona B</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600" b="1"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Century Gothic"/>
                <a:ea typeface="+mn-ea"/>
                <a:cs typeface="+mn-cs"/>
              </a:rPr>
              <a:t>Fátima</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la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instructora</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vive</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la ciudad de </a:t>
            </a:r>
            <a:r>
              <a:rPr kumimoji="0" lang="en-US" sz="2600" b="1" i="0" u="none" strike="noStrike" kern="1200" cap="none" spc="0" normalizeH="0" baseline="0" noProof="0" dirty="0">
                <a:ln>
                  <a:noFill/>
                </a:ln>
                <a:solidFill>
                  <a:srgbClr val="002060"/>
                </a:solidFill>
                <a:effectLst/>
                <a:uLnTx/>
                <a:uFillTx/>
                <a:latin typeface="Century Gothic"/>
                <a:ea typeface="+mn-ea"/>
                <a:cs typeface="+mn-cs"/>
              </a:rPr>
              <a:t>Córdoba</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No es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débil</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porque</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usa</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todas</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las </a:t>
            </a:r>
            <a:r>
              <a:rPr kumimoji="0" lang="en-US" sz="2600" i="0" u="none" strike="noStrike" kern="1200" cap="none" spc="0" normalizeH="0" baseline="0" noProof="0" dirty="0" err="1">
                <a:ln>
                  <a:noFill/>
                </a:ln>
                <a:solidFill>
                  <a:srgbClr val="002060"/>
                </a:solidFill>
                <a:effectLst/>
                <a:uLnTx/>
                <a:uFillTx/>
                <a:latin typeface="Century Gothic"/>
                <a:ea typeface="+mn-ea"/>
                <a:cs typeface="+mn-cs"/>
              </a:rPr>
              <a:t>máquinas</a:t>
            </a:r>
            <a:r>
              <a:rPr kumimoji="0" lang="en-US" sz="26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del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gimnasio</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Hace</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ejercicio</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casi</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todos</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los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días</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así</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que le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parece</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muy</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fácil</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También</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a:ln>
                  <a:noFill/>
                </a:ln>
                <a:solidFill>
                  <a:srgbClr val="002060"/>
                </a:solidFill>
                <a:effectLst/>
                <a:uLnTx/>
                <a:uFillTx/>
                <a:latin typeface="Century Gothic"/>
                <a:ea typeface="+mn-ea"/>
                <a:cs typeface="+mn-cs"/>
              </a:rPr>
              <a:t>es la</a:t>
            </a:r>
            <a:r>
              <a:rPr lang="en-US" sz="2600">
                <a:solidFill>
                  <a:srgbClr val="002060"/>
                </a:solidFill>
                <a:latin typeface="Century Gothic"/>
              </a:rPr>
              <a:t> </a:t>
            </a:r>
            <a:r>
              <a:rPr kumimoji="0" lang="en-US" sz="2600" i="0" u="none" strike="noStrike" kern="1200" cap="none" spc="0" normalizeH="0" baseline="0" noProof="0">
                <a:ln>
                  <a:noFill/>
                </a:ln>
                <a:solidFill>
                  <a:srgbClr val="002060"/>
                </a:solidFill>
                <a:effectLst/>
                <a:uLnTx/>
                <a:uFillTx/>
                <a:latin typeface="Century Gothic"/>
                <a:ea typeface="+mn-ea"/>
                <a:cs typeface="+mn-cs"/>
              </a:rPr>
              <a:t>capitana</a:t>
            </a:r>
            <a:r>
              <a:rPr kumimoji="0" lang="en-US" sz="2600" b="1" i="0" u="none" strike="noStrike" kern="1200" cap="none" spc="0" normalizeH="0" baseline="0" noProof="0">
                <a:ln>
                  <a:noFill/>
                </a:ln>
                <a:solidFill>
                  <a:srgbClr val="002060"/>
                </a:solidFill>
                <a:effectLst/>
                <a:uLnTx/>
                <a:uFillTx/>
                <a:latin typeface="Century Gothic"/>
                <a:ea typeface="+mn-ea"/>
                <a:cs typeface="+mn-cs"/>
              </a:rPr>
              <a:t> </a:t>
            </a:r>
            <a:r>
              <a:rPr kumimoji="0" lang="en-US" sz="2600" b="0" i="0" u="none" strike="noStrike" kern="1200" cap="none" spc="0" normalizeH="0" baseline="0" noProof="0">
                <a:ln>
                  <a:noFill/>
                </a:ln>
                <a:solidFill>
                  <a:srgbClr val="002060"/>
                </a:solidFill>
                <a:effectLst/>
                <a:uLnTx/>
                <a:uFillTx/>
                <a:latin typeface="Century Gothic"/>
                <a:ea typeface="+mn-ea"/>
                <a:cs typeface="+mn-cs"/>
              </a:rPr>
              <a:t>de </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un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equipo</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a:ln>
                  <a:noFill/>
                </a:ln>
                <a:solidFill>
                  <a:srgbClr val="002060"/>
                </a:solidFill>
                <a:effectLst/>
                <a:uLnTx/>
                <a:uFillTx/>
                <a:latin typeface="Century Gothic"/>
                <a:ea typeface="+mn-ea"/>
                <a:cs typeface="+mn-cs"/>
              </a:rPr>
              <a:t>de </a:t>
            </a:r>
            <a:r>
              <a:rPr kumimoji="0" lang="en-US" sz="2600" b="1" i="0" u="none" strike="noStrike" kern="1200" cap="none" spc="0" normalizeH="0" baseline="0" noProof="0">
                <a:ln>
                  <a:noFill/>
                </a:ln>
                <a:solidFill>
                  <a:srgbClr val="002060"/>
                </a:solidFill>
                <a:effectLst/>
                <a:uLnTx/>
                <a:uFillTx/>
                <a:latin typeface="Century Gothic"/>
                <a:ea typeface="+mn-ea"/>
                <a:cs typeface="+mn-cs"/>
              </a:rPr>
              <a:t>fútbol </a:t>
            </a:r>
            <a:r>
              <a:rPr kumimoji="0" lang="en-US" sz="2600" b="0" i="0" u="none" strike="noStrike" kern="1200" cap="none" spc="0" normalizeH="0" baseline="0" noProof="0">
                <a:ln>
                  <a:noFill/>
                </a:ln>
                <a:solidFill>
                  <a:srgbClr val="002060"/>
                </a:solidFill>
                <a:effectLst/>
                <a:uLnTx/>
                <a:uFillTx/>
                <a:latin typeface="Century Gothic"/>
                <a:ea typeface="+mn-ea"/>
                <a:cs typeface="+mn-cs"/>
              </a:rPr>
              <a:t>.</a:t>
            </a:r>
            <a:endParaRPr kumimoji="0" lang="en-US" sz="26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a:solidFill>
                  <a:srgbClr val="002060"/>
                </a:solidFill>
                <a:latin typeface="Century Gothic"/>
              </a:rPr>
              <a:t>Lleva la camiseta </a:t>
            </a:r>
            <a:r>
              <a:rPr lang="en-US" sz="2600" b="1">
                <a:solidFill>
                  <a:srgbClr val="002060"/>
                </a:solidFill>
                <a:latin typeface="Century Gothic"/>
              </a:rPr>
              <a:t>número</a:t>
            </a:r>
            <a:r>
              <a:rPr lang="en-US" sz="2600">
                <a:solidFill>
                  <a:srgbClr val="002060"/>
                </a:solidFill>
                <a:latin typeface="Century Gothic"/>
              </a:rPr>
              <a:t> diez.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la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máquina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 machine</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0" name="Picture 4" descr="aerobics clipart&#10;">
            <a:extLst>
              <a:ext uri="{FF2B5EF4-FFF2-40B4-BE49-F238E27FC236}">
                <a16:creationId xmlns:a16="http://schemas.microsoft.com/office/drawing/2014/main" id="{8C847258-1A69-6C4B-9133-299DAD97682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115447" y="4948084"/>
            <a:ext cx="685473" cy="11215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gym clipart image">
            <a:extLst>
              <a:ext uri="{FF2B5EF4-FFF2-40B4-BE49-F238E27FC236}">
                <a16:creationId xmlns:a16="http://schemas.microsoft.com/office/drawing/2014/main" id="{31EE1623-7C04-9B4A-9AF4-A27E4C82D948}"/>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9100" y="4861977"/>
            <a:ext cx="1446833" cy="11320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B403DD0A-7FEA-EB48-AF96-32DA76804CF4}"/>
              </a:ext>
            </a:extLst>
          </p:cNvPr>
          <p:cNvSpPr/>
          <p:nvPr/>
        </p:nvSpPr>
        <p:spPr>
          <a:xfrm>
            <a:off x="366777" y="1595179"/>
            <a:ext cx="1020416" cy="6131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a:t>
            </a:r>
          </a:p>
        </p:txBody>
      </p:sp>
      <p:sp>
        <p:nvSpPr>
          <p:cNvPr id="13" name="Rectangle 12">
            <a:extLst>
              <a:ext uri="{FF2B5EF4-FFF2-40B4-BE49-F238E27FC236}">
                <a16:creationId xmlns:a16="http://schemas.microsoft.com/office/drawing/2014/main" id="{4FB8050F-6A9A-5042-897A-29B6B724EE03}"/>
              </a:ext>
            </a:extLst>
          </p:cNvPr>
          <p:cNvSpPr/>
          <p:nvPr/>
        </p:nvSpPr>
        <p:spPr>
          <a:xfrm>
            <a:off x="1717813" y="2080808"/>
            <a:ext cx="1141164"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a:t>
            </a:r>
          </a:p>
        </p:txBody>
      </p:sp>
      <p:sp>
        <p:nvSpPr>
          <p:cNvPr id="14" name="Rectangle 13">
            <a:extLst>
              <a:ext uri="{FF2B5EF4-FFF2-40B4-BE49-F238E27FC236}">
                <a16:creationId xmlns:a16="http://schemas.microsoft.com/office/drawing/2014/main" id="{2E0607D4-F4AF-154B-8904-98ABA833FBD4}"/>
              </a:ext>
            </a:extLst>
          </p:cNvPr>
          <p:cNvSpPr/>
          <p:nvPr/>
        </p:nvSpPr>
        <p:spPr>
          <a:xfrm>
            <a:off x="901370" y="2507333"/>
            <a:ext cx="1486230"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________</a:t>
            </a:r>
          </a:p>
        </p:txBody>
      </p:sp>
      <p:sp>
        <p:nvSpPr>
          <p:cNvPr id="15" name="Rectangle 14">
            <a:extLst>
              <a:ext uri="{FF2B5EF4-FFF2-40B4-BE49-F238E27FC236}">
                <a16:creationId xmlns:a16="http://schemas.microsoft.com/office/drawing/2014/main" id="{48BB333D-F8FB-4D4B-AFBC-2038BBA02089}"/>
              </a:ext>
            </a:extLst>
          </p:cNvPr>
          <p:cNvSpPr/>
          <p:nvPr/>
        </p:nvSpPr>
        <p:spPr>
          <a:xfrm>
            <a:off x="337876" y="2929349"/>
            <a:ext cx="1379937" cy="367463"/>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_______</a:t>
            </a:r>
          </a:p>
        </p:txBody>
      </p:sp>
      <p:sp>
        <p:nvSpPr>
          <p:cNvPr id="16" name="Rectangle 15">
            <a:extLst>
              <a:ext uri="{FF2B5EF4-FFF2-40B4-BE49-F238E27FC236}">
                <a16:creationId xmlns:a16="http://schemas.microsoft.com/office/drawing/2014/main" id="{3389B009-8B4E-824F-A796-0B65C0796A9C}"/>
              </a:ext>
            </a:extLst>
          </p:cNvPr>
          <p:cNvSpPr/>
          <p:nvPr/>
        </p:nvSpPr>
        <p:spPr>
          <a:xfrm>
            <a:off x="3052169" y="2893952"/>
            <a:ext cx="1176931"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______</a:t>
            </a:r>
          </a:p>
        </p:txBody>
      </p:sp>
      <p:sp>
        <p:nvSpPr>
          <p:cNvPr id="17" name="Rectangle 16">
            <a:extLst>
              <a:ext uri="{FF2B5EF4-FFF2-40B4-BE49-F238E27FC236}">
                <a16:creationId xmlns:a16="http://schemas.microsoft.com/office/drawing/2014/main" id="{D0F21FF3-6DA7-5A4B-A25C-A7BCAACA9FCB}"/>
              </a:ext>
            </a:extLst>
          </p:cNvPr>
          <p:cNvSpPr/>
          <p:nvPr/>
        </p:nvSpPr>
        <p:spPr>
          <a:xfrm>
            <a:off x="1755913" y="3691340"/>
            <a:ext cx="1312145"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______!</a:t>
            </a:r>
          </a:p>
        </p:txBody>
      </p:sp>
      <p:sp>
        <p:nvSpPr>
          <p:cNvPr id="18" name="Rectangle 17">
            <a:extLst>
              <a:ext uri="{FF2B5EF4-FFF2-40B4-BE49-F238E27FC236}">
                <a16:creationId xmlns:a16="http://schemas.microsoft.com/office/drawing/2014/main" id="{A9A7031E-51A2-7347-9143-FBA998CDE0E1}"/>
              </a:ext>
            </a:extLst>
          </p:cNvPr>
          <p:cNvSpPr/>
          <p:nvPr/>
        </p:nvSpPr>
        <p:spPr>
          <a:xfrm>
            <a:off x="6074876" y="2159393"/>
            <a:ext cx="1126986"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______</a:t>
            </a:r>
          </a:p>
        </p:txBody>
      </p:sp>
      <p:sp>
        <p:nvSpPr>
          <p:cNvPr id="19" name="Rectangle 18">
            <a:extLst>
              <a:ext uri="{FF2B5EF4-FFF2-40B4-BE49-F238E27FC236}">
                <a16:creationId xmlns:a16="http://schemas.microsoft.com/office/drawing/2014/main" id="{62720898-26F1-4049-8228-C88E13E31A81}"/>
              </a:ext>
            </a:extLst>
          </p:cNvPr>
          <p:cNvSpPr/>
          <p:nvPr/>
        </p:nvSpPr>
        <p:spPr>
          <a:xfrm>
            <a:off x="7827551" y="2556439"/>
            <a:ext cx="1500654"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________</a:t>
            </a:r>
          </a:p>
        </p:txBody>
      </p:sp>
      <p:sp>
        <p:nvSpPr>
          <p:cNvPr id="20" name="Rectangle 19">
            <a:extLst>
              <a:ext uri="{FF2B5EF4-FFF2-40B4-BE49-F238E27FC236}">
                <a16:creationId xmlns:a16="http://schemas.microsoft.com/office/drawing/2014/main" id="{84C7910F-FCCE-ED43-9A54-435E8FBEC03E}"/>
              </a:ext>
            </a:extLst>
          </p:cNvPr>
          <p:cNvSpPr/>
          <p:nvPr/>
        </p:nvSpPr>
        <p:spPr>
          <a:xfrm>
            <a:off x="10414088" y="2584224"/>
            <a:ext cx="1038507"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92060"/>
                </a:solidFill>
                <a:effectLst/>
                <a:uLnTx/>
                <a:uFillTx/>
                <a:latin typeface="Century Gothic"/>
                <a:ea typeface="+mn-ea"/>
                <a:cs typeface="+mn-cs"/>
              </a:rPr>
              <a:t>_____</a:t>
            </a:r>
            <a:endParaRPr kumimoji="0" lang="en-US" sz="2600" b="0" i="0" u="none" strike="noStrike" kern="1200" cap="none" spc="0" normalizeH="0" baseline="0" noProof="0" dirty="0">
              <a:ln>
                <a:noFill/>
              </a:ln>
              <a:solidFill>
                <a:srgbClr val="092060"/>
              </a:solidFill>
              <a:effectLst/>
              <a:uLnTx/>
              <a:uFillTx/>
              <a:latin typeface="Century Gothic"/>
              <a:ea typeface="+mn-ea"/>
              <a:cs typeface="+mn-cs"/>
            </a:endParaRPr>
          </a:p>
        </p:txBody>
      </p:sp>
      <p:sp>
        <p:nvSpPr>
          <p:cNvPr id="21" name="Rectangle 20">
            <a:extLst>
              <a:ext uri="{FF2B5EF4-FFF2-40B4-BE49-F238E27FC236}">
                <a16:creationId xmlns:a16="http://schemas.microsoft.com/office/drawing/2014/main" id="{1C4BA3FC-58A2-554F-8C8B-5228CF56530C}"/>
              </a:ext>
            </a:extLst>
          </p:cNvPr>
          <p:cNvSpPr/>
          <p:nvPr/>
        </p:nvSpPr>
        <p:spPr>
          <a:xfrm>
            <a:off x="10414088" y="4487325"/>
            <a:ext cx="1038507"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92060"/>
                </a:solidFill>
                <a:effectLst/>
                <a:uLnTx/>
                <a:uFillTx/>
                <a:latin typeface="Century Gothic"/>
                <a:ea typeface="+mn-ea"/>
                <a:cs typeface="+mn-cs"/>
              </a:rPr>
              <a:t>______</a:t>
            </a:r>
            <a:endParaRPr kumimoji="0" lang="en-US" sz="2600" b="0" i="0" u="none" strike="noStrike" kern="1200" cap="none" spc="0" normalizeH="0" baseline="0" noProof="0" dirty="0">
              <a:ln>
                <a:noFill/>
              </a:ln>
              <a:solidFill>
                <a:srgbClr val="092060"/>
              </a:solidFill>
              <a:effectLst/>
              <a:uLnTx/>
              <a:uFillTx/>
              <a:latin typeface="Century Gothic"/>
              <a:ea typeface="+mn-ea"/>
              <a:cs typeface="+mn-cs"/>
            </a:endParaRPr>
          </a:p>
        </p:txBody>
      </p:sp>
      <p:sp>
        <p:nvSpPr>
          <p:cNvPr id="22" name="Rectangle 21">
            <a:extLst>
              <a:ext uri="{FF2B5EF4-FFF2-40B4-BE49-F238E27FC236}">
                <a16:creationId xmlns:a16="http://schemas.microsoft.com/office/drawing/2014/main" id="{6852488F-0A62-3A4F-8EB2-1D54D7AEFA61}"/>
              </a:ext>
            </a:extLst>
          </p:cNvPr>
          <p:cNvSpPr/>
          <p:nvPr/>
        </p:nvSpPr>
        <p:spPr>
          <a:xfrm>
            <a:off x="6818215" y="4152099"/>
            <a:ext cx="952500"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a:t>
            </a:r>
          </a:p>
        </p:txBody>
      </p:sp>
      <p:sp>
        <p:nvSpPr>
          <p:cNvPr id="23" name="Rectangle 22">
            <a:extLst>
              <a:ext uri="{FF2B5EF4-FFF2-40B4-BE49-F238E27FC236}">
                <a16:creationId xmlns:a16="http://schemas.microsoft.com/office/drawing/2014/main" id="{5AF8AC93-759C-694E-B580-EE637A73F9CF}"/>
              </a:ext>
            </a:extLst>
          </p:cNvPr>
          <p:cNvSpPr/>
          <p:nvPr/>
        </p:nvSpPr>
        <p:spPr>
          <a:xfrm>
            <a:off x="8978034" y="4948084"/>
            <a:ext cx="1280481"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92060"/>
                </a:solidFill>
                <a:effectLst/>
                <a:uLnTx/>
                <a:uFillTx/>
                <a:latin typeface="Century Gothic"/>
                <a:ea typeface="+mn-ea"/>
                <a:cs typeface="+mn-cs"/>
              </a:rPr>
              <a:t>______</a:t>
            </a:r>
            <a:endParaRPr kumimoji="0" lang="en-US" sz="2600" b="0" i="0" u="none" strike="noStrike" kern="1200" cap="none" spc="0" normalizeH="0" baseline="0" noProof="0" dirty="0">
              <a:ln>
                <a:noFill/>
              </a:ln>
              <a:solidFill>
                <a:srgbClr val="092060"/>
              </a:solidFill>
              <a:effectLst/>
              <a:uLnTx/>
              <a:uFillTx/>
              <a:latin typeface="Century Gothic"/>
              <a:ea typeface="+mn-ea"/>
              <a:cs typeface="+mn-cs"/>
            </a:endParaRPr>
          </a:p>
        </p:txBody>
      </p:sp>
    </p:spTree>
    <p:extLst>
      <p:ext uri="{BB962C8B-B14F-4D97-AF65-F5344CB8AC3E}">
        <p14:creationId xmlns:p14="http://schemas.microsoft.com/office/powerpoint/2010/main" val="209584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Accents on antepenultimate and penultimate syllable stressed words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448800" y="258166"/>
            <a:ext cx="24793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hablar / escuchar</a:t>
            </a:r>
            <a:endParaRPr lang="en-GB" sz="2000" b="1" dirty="0">
              <a:solidFill>
                <a:prstClr val="white"/>
              </a:solidFill>
              <a:latin typeface="Century Gothic" panose="020B0502020202020204" pitchFamily="34" charset="0"/>
            </a:endParaRPr>
          </a:p>
        </p:txBody>
      </p:sp>
      <p:sp>
        <p:nvSpPr>
          <p:cNvPr id="6" name="Redondear rectángulo de una esquina 39">
            <a:extLst>
              <a:ext uri="{FF2B5EF4-FFF2-40B4-BE49-F238E27FC236}">
                <a16:creationId xmlns:a16="http://schemas.microsoft.com/office/drawing/2014/main" id="{4EB93F82-3422-E842-898D-C83C54D49132}"/>
              </a:ext>
            </a:extLst>
          </p:cNvPr>
          <p:cNvSpPr/>
          <p:nvPr/>
        </p:nvSpPr>
        <p:spPr>
          <a:xfrm>
            <a:off x="286758" y="1035424"/>
            <a:ext cx="5787525" cy="4943422"/>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endParaRPr>
          </a:p>
          <a:p>
            <a:pPr algn="ctr"/>
            <a:endParaRPr lang="en-US" sz="2800" b="1" dirty="0">
              <a:solidFill>
                <a:srgbClr val="002060"/>
              </a:solidFill>
            </a:endParaRPr>
          </a:p>
          <a:p>
            <a:endParaRPr lang="en-US" sz="2800" dirty="0">
              <a:solidFill>
                <a:srgbClr val="002060"/>
              </a:solidFill>
            </a:endParaRPr>
          </a:p>
          <a:p>
            <a:endParaRPr lang="en-US" sz="2800" dirty="0">
              <a:solidFill>
                <a:srgbClr val="002060"/>
              </a:solidFill>
            </a:endParaRPr>
          </a:p>
          <a:p>
            <a:pPr>
              <a:lnSpc>
                <a:spcPct val="120000"/>
              </a:lnSpc>
            </a:pPr>
            <a:r>
              <a:rPr lang="en-US" sz="2600" b="1" dirty="0">
                <a:solidFill>
                  <a:srgbClr val="002060"/>
                </a:solidFill>
              </a:rPr>
              <a:t>Persona A</a:t>
            </a:r>
            <a:endParaRPr lang="en-US" sz="2600" dirty="0">
              <a:solidFill>
                <a:srgbClr val="002060"/>
              </a:solidFill>
            </a:endParaRPr>
          </a:p>
          <a:p>
            <a:r>
              <a:rPr lang="en-US" sz="2600" b="1" dirty="0">
                <a:solidFill>
                  <a:srgbClr val="002060"/>
                </a:solidFill>
              </a:rPr>
              <a:t>César</a:t>
            </a:r>
            <a:r>
              <a:rPr lang="en-US" sz="2600" dirty="0">
                <a:solidFill>
                  <a:srgbClr val="002060"/>
                </a:solidFill>
              </a:rPr>
              <a:t>, el instructor, no es una persona </a:t>
            </a:r>
            <a:r>
              <a:rPr lang="en-US" sz="2600" b="1" dirty="0" err="1">
                <a:solidFill>
                  <a:srgbClr val="002060"/>
                </a:solidFill>
              </a:rPr>
              <a:t>frágil</a:t>
            </a:r>
            <a:r>
              <a:rPr lang="en-US" sz="2600" dirty="0">
                <a:solidFill>
                  <a:srgbClr val="002060"/>
                </a:solidFill>
              </a:rPr>
              <a:t>; es una persona de </a:t>
            </a:r>
            <a:r>
              <a:rPr lang="en-US" sz="2600" b="1" dirty="0" err="1">
                <a:solidFill>
                  <a:srgbClr val="002060"/>
                </a:solidFill>
              </a:rPr>
              <a:t>carácter</a:t>
            </a:r>
            <a:r>
              <a:rPr lang="en-US" sz="2600" dirty="0">
                <a:solidFill>
                  <a:srgbClr val="002060"/>
                </a:solidFill>
              </a:rPr>
              <a:t> </a:t>
            </a:r>
            <a:r>
              <a:rPr lang="en-US" sz="2600" dirty="0" err="1">
                <a:solidFill>
                  <a:srgbClr val="002060"/>
                </a:solidFill>
              </a:rPr>
              <a:t>fuerte</a:t>
            </a:r>
            <a:r>
              <a:rPr lang="en-US" sz="2600" dirty="0">
                <a:solidFill>
                  <a:srgbClr val="002060"/>
                </a:solidFill>
              </a:rPr>
              <a:t>. </a:t>
            </a:r>
            <a:r>
              <a:rPr lang="en-US" sz="2600" dirty="0" err="1">
                <a:solidFill>
                  <a:srgbClr val="002060"/>
                </a:solidFill>
              </a:rPr>
              <a:t>Cada</a:t>
            </a:r>
            <a:r>
              <a:rPr lang="en-US" sz="2600" dirty="0">
                <a:solidFill>
                  <a:srgbClr val="002060"/>
                </a:solidFill>
              </a:rPr>
              <a:t> </a:t>
            </a:r>
            <a:r>
              <a:rPr lang="en-US" sz="2600" b="1" dirty="0" err="1">
                <a:solidFill>
                  <a:srgbClr val="002060"/>
                </a:solidFill>
              </a:rPr>
              <a:t>sábado</a:t>
            </a:r>
            <a:r>
              <a:rPr lang="en-US" sz="2600" dirty="0">
                <a:solidFill>
                  <a:srgbClr val="002060"/>
                </a:solidFill>
              </a:rPr>
              <a:t> bate un </a:t>
            </a:r>
            <a:r>
              <a:rPr lang="en-US" sz="2600" b="1" dirty="0" err="1">
                <a:solidFill>
                  <a:srgbClr val="002060"/>
                </a:solidFill>
              </a:rPr>
              <a:t>récord</a:t>
            </a:r>
            <a:r>
              <a:rPr lang="en-US" sz="2600" b="1" dirty="0">
                <a:solidFill>
                  <a:srgbClr val="002060"/>
                </a:solidFill>
              </a:rPr>
              <a:t> </a:t>
            </a:r>
            <a:r>
              <a:rPr lang="en-US" sz="2600" dirty="0" err="1">
                <a:solidFill>
                  <a:srgbClr val="002060"/>
                </a:solidFill>
              </a:rPr>
              <a:t>en</a:t>
            </a:r>
            <a:r>
              <a:rPr lang="en-US" sz="2600" dirty="0">
                <a:solidFill>
                  <a:srgbClr val="002060"/>
                </a:solidFill>
              </a:rPr>
              <a:t> el </a:t>
            </a:r>
            <a:r>
              <a:rPr lang="en-US" sz="2600" dirty="0" err="1">
                <a:solidFill>
                  <a:srgbClr val="002060"/>
                </a:solidFill>
              </a:rPr>
              <a:t>gimnasio</a:t>
            </a:r>
            <a:r>
              <a:rPr lang="en-US" sz="2600" dirty="0">
                <a:solidFill>
                  <a:srgbClr val="002060"/>
                </a:solidFill>
              </a:rPr>
              <a:t>. ¡De </a:t>
            </a:r>
            <a:r>
              <a:rPr lang="en-US" sz="2600" dirty="0" err="1">
                <a:solidFill>
                  <a:srgbClr val="002060"/>
                </a:solidFill>
              </a:rPr>
              <a:t>verdad</a:t>
            </a:r>
            <a:r>
              <a:rPr lang="en-US" sz="2600" dirty="0">
                <a:solidFill>
                  <a:srgbClr val="002060"/>
                </a:solidFill>
              </a:rPr>
              <a:t> </a:t>
            </a:r>
            <a:r>
              <a:rPr lang="en-US" sz="2600" dirty="0" err="1">
                <a:solidFill>
                  <a:srgbClr val="002060"/>
                </a:solidFill>
              </a:rPr>
              <a:t>su</a:t>
            </a:r>
            <a:r>
              <a:rPr lang="en-US" sz="2600" dirty="0">
                <a:solidFill>
                  <a:srgbClr val="002060"/>
                </a:solidFill>
              </a:rPr>
              <a:t> </a:t>
            </a:r>
            <a:r>
              <a:rPr lang="en-US" sz="2600" dirty="0" err="1">
                <a:solidFill>
                  <a:srgbClr val="002060"/>
                </a:solidFill>
              </a:rPr>
              <a:t>fuerza</a:t>
            </a:r>
            <a:r>
              <a:rPr lang="en-US" sz="2600" dirty="0">
                <a:solidFill>
                  <a:srgbClr val="002060"/>
                </a:solidFill>
              </a:rPr>
              <a:t> no </a:t>
            </a:r>
            <a:r>
              <a:rPr lang="en-US" sz="2600" dirty="0" err="1">
                <a:solidFill>
                  <a:srgbClr val="002060"/>
                </a:solidFill>
              </a:rPr>
              <a:t>tiene</a:t>
            </a:r>
            <a:r>
              <a:rPr lang="en-US" sz="2600" dirty="0">
                <a:solidFill>
                  <a:srgbClr val="002060"/>
                </a:solidFill>
              </a:rPr>
              <a:t> </a:t>
            </a:r>
            <a:r>
              <a:rPr lang="en-US" sz="2600" b="1" dirty="0" err="1">
                <a:solidFill>
                  <a:srgbClr val="002060"/>
                </a:solidFill>
              </a:rPr>
              <a:t>límites</a:t>
            </a:r>
            <a:r>
              <a:rPr lang="en-US" sz="2600" b="1" dirty="0">
                <a:solidFill>
                  <a:srgbClr val="002060"/>
                </a:solidFill>
              </a:rPr>
              <a:t>!</a:t>
            </a:r>
          </a:p>
          <a:p>
            <a:endParaRPr lang="en-US" sz="2800" b="1" dirty="0">
              <a:solidFill>
                <a:srgbClr val="002060"/>
              </a:solidFill>
            </a:endParaRPr>
          </a:p>
          <a:p>
            <a:r>
              <a:rPr lang="en-US" sz="2000" dirty="0">
                <a:solidFill>
                  <a:srgbClr val="002060"/>
                </a:solidFill>
              </a:rPr>
              <a:t>*</a:t>
            </a:r>
            <a:r>
              <a:rPr lang="en-US" sz="2000" dirty="0" err="1">
                <a:solidFill>
                  <a:srgbClr val="002060"/>
                </a:solidFill>
              </a:rPr>
              <a:t>batir</a:t>
            </a:r>
            <a:r>
              <a:rPr lang="en-US" sz="2000" dirty="0">
                <a:solidFill>
                  <a:srgbClr val="002060"/>
                </a:solidFill>
              </a:rPr>
              <a:t> un </a:t>
            </a:r>
            <a:r>
              <a:rPr lang="en-US" sz="2000" dirty="0" err="1">
                <a:solidFill>
                  <a:srgbClr val="002060"/>
                </a:solidFill>
              </a:rPr>
              <a:t>récord</a:t>
            </a:r>
            <a:r>
              <a:rPr lang="en-US" sz="2000" dirty="0">
                <a:solidFill>
                  <a:srgbClr val="002060"/>
                </a:solidFill>
              </a:rPr>
              <a:t> – to break a record</a:t>
            </a:r>
          </a:p>
          <a:p>
            <a:r>
              <a:rPr lang="en-US" sz="2000" dirty="0">
                <a:solidFill>
                  <a:srgbClr val="002060"/>
                </a:solidFill>
              </a:rPr>
              <a:t>*el </a:t>
            </a:r>
            <a:r>
              <a:rPr lang="en-US" sz="2000" dirty="0" err="1">
                <a:solidFill>
                  <a:srgbClr val="002060"/>
                </a:solidFill>
              </a:rPr>
              <a:t>gimnasio</a:t>
            </a:r>
            <a:r>
              <a:rPr lang="en-US" sz="2000" dirty="0">
                <a:solidFill>
                  <a:srgbClr val="002060"/>
                </a:solidFill>
              </a:rPr>
              <a:t> – gym </a:t>
            </a:r>
          </a:p>
          <a:p>
            <a:r>
              <a:rPr lang="en-US" sz="2000" dirty="0">
                <a:solidFill>
                  <a:srgbClr val="002060"/>
                </a:solidFill>
              </a:rPr>
              <a:t>*la </a:t>
            </a:r>
            <a:r>
              <a:rPr lang="en-US" sz="2000" dirty="0" err="1">
                <a:solidFill>
                  <a:srgbClr val="002060"/>
                </a:solidFill>
              </a:rPr>
              <a:t>fuerza</a:t>
            </a:r>
            <a:r>
              <a:rPr lang="en-US" sz="2000" dirty="0">
                <a:solidFill>
                  <a:srgbClr val="002060"/>
                </a:solidFill>
              </a:rPr>
              <a:t> – strength</a:t>
            </a:r>
          </a:p>
          <a:p>
            <a:pPr marL="514350" indent="-514350">
              <a:buAutoNum type="arabicPeriod"/>
            </a:pPr>
            <a:endParaRPr lang="en-US" sz="3200" dirty="0">
              <a:solidFill>
                <a:srgbClr val="002060"/>
              </a:solidFill>
            </a:endParaRPr>
          </a:p>
          <a:p>
            <a:pPr marL="514350" indent="-514350">
              <a:buAutoNum type="arabicPeriod"/>
            </a:pPr>
            <a:endParaRPr lang="en-US" sz="3200" dirty="0">
              <a:solidFill>
                <a:srgbClr val="002060"/>
              </a:solidFill>
            </a:endParaRPr>
          </a:p>
          <a:p>
            <a:endParaRPr lang="en-US" sz="3200" dirty="0">
              <a:solidFill>
                <a:srgbClr val="002060"/>
              </a:solidFill>
            </a:endParaRPr>
          </a:p>
          <a:p>
            <a:pPr marL="514350" indent="-514350">
              <a:buAutoNum type="arabicPeriod"/>
            </a:pPr>
            <a:endParaRPr lang="en-US" sz="2800" dirty="0">
              <a:solidFill>
                <a:srgbClr val="002060"/>
              </a:solidFill>
            </a:endParaRPr>
          </a:p>
          <a:p>
            <a:pPr marL="514350" indent="-514350">
              <a:buAutoNum type="arabicPeriod"/>
            </a:pPr>
            <a:endParaRPr lang="en-US" sz="2800" dirty="0">
              <a:solidFill>
                <a:srgbClr val="002060"/>
              </a:solidFill>
            </a:endParaRPr>
          </a:p>
        </p:txBody>
      </p:sp>
      <p:sp>
        <p:nvSpPr>
          <p:cNvPr id="8" name="Redondear rectángulo de una esquina 39">
            <a:extLst>
              <a:ext uri="{FF2B5EF4-FFF2-40B4-BE49-F238E27FC236}">
                <a16:creationId xmlns:a16="http://schemas.microsoft.com/office/drawing/2014/main" id="{4EB93F82-3422-E842-898D-C83C54D49132}"/>
              </a:ext>
            </a:extLst>
          </p:cNvPr>
          <p:cNvSpPr/>
          <p:nvPr/>
        </p:nvSpPr>
        <p:spPr>
          <a:xfrm>
            <a:off x="6140618" y="1047406"/>
            <a:ext cx="5787525" cy="493144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2600" b="1">
                <a:solidFill>
                  <a:srgbClr val="002060"/>
                </a:solidFill>
              </a:rPr>
              <a:t>Persona B</a:t>
            </a:r>
            <a:endParaRPr lang="en-US" sz="2600">
              <a:solidFill>
                <a:srgbClr val="002060"/>
              </a:solidFill>
            </a:endParaRPr>
          </a:p>
          <a:p>
            <a:r>
              <a:rPr lang="en-US" sz="2600" b="1">
                <a:solidFill>
                  <a:srgbClr val="002060"/>
                </a:solidFill>
              </a:rPr>
              <a:t>Fátima</a:t>
            </a:r>
            <a:r>
              <a:rPr lang="en-US" sz="2600">
                <a:solidFill>
                  <a:srgbClr val="002060"/>
                </a:solidFill>
              </a:rPr>
              <a:t>, la instructora, vive en la ciudad de </a:t>
            </a:r>
            <a:r>
              <a:rPr lang="en-US" sz="2600" b="1">
                <a:solidFill>
                  <a:srgbClr val="002060"/>
                </a:solidFill>
              </a:rPr>
              <a:t>Córdoba</a:t>
            </a:r>
            <a:r>
              <a:rPr lang="en-US" sz="2600">
                <a:solidFill>
                  <a:srgbClr val="002060"/>
                </a:solidFill>
              </a:rPr>
              <a:t>. No es </a:t>
            </a:r>
            <a:r>
              <a:rPr lang="en-US" sz="2600" b="1">
                <a:solidFill>
                  <a:srgbClr val="002060"/>
                </a:solidFill>
              </a:rPr>
              <a:t>débil</a:t>
            </a:r>
            <a:r>
              <a:rPr lang="en-US" sz="2600">
                <a:solidFill>
                  <a:srgbClr val="002060"/>
                </a:solidFill>
              </a:rPr>
              <a:t> porque ¡usa todas las </a:t>
            </a:r>
            <a:r>
              <a:rPr lang="en-US" sz="2600" b="1">
                <a:solidFill>
                  <a:srgbClr val="002060"/>
                </a:solidFill>
              </a:rPr>
              <a:t>máquinas </a:t>
            </a:r>
            <a:r>
              <a:rPr lang="en-US" sz="2600">
                <a:solidFill>
                  <a:srgbClr val="002060"/>
                </a:solidFill>
              </a:rPr>
              <a:t>del gimnasio! Hace ejercicio casi todos los días, así que le parece muy </a:t>
            </a:r>
            <a:r>
              <a:rPr lang="en-US" sz="2600" b="1">
                <a:solidFill>
                  <a:srgbClr val="002060"/>
                </a:solidFill>
              </a:rPr>
              <a:t>fácil</a:t>
            </a:r>
            <a:r>
              <a:rPr lang="en-US" sz="2600">
                <a:solidFill>
                  <a:srgbClr val="002060"/>
                </a:solidFill>
              </a:rPr>
              <a:t>. También es la líder</a:t>
            </a:r>
            <a:r>
              <a:rPr lang="en-US" sz="2600" b="1">
                <a:solidFill>
                  <a:srgbClr val="002060"/>
                </a:solidFill>
              </a:rPr>
              <a:t> </a:t>
            </a:r>
            <a:r>
              <a:rPr lang="en-US" sz="2600">
                <a:solidFill>
                  <a:srgbClr val="002060"/>
                </a:solidFill>
              </a:rPr>
              <a:t>de un equipo de </a:t>
            </a:r>
            <a:r>
              <a:rPr lang="en-US" sz="2600" b="1">
                <a:solidFill>
                  <a:srgbClr val="002060"/>
                </a:solidFill>
              </a:rPr>
              <a:t>fútbol</a:t>
            </a:r>
            <a:r>
              <a:rPr lang="en-US" sz="2600">
                <a:solidFill>
                  <a:srgbClr val="002060"/>
                </a:solidFill>
              </a:rPr>
              <a:t>. Lleva la camiseta </a:t>
            </a:r>
            <a:r>
              <a:rPr lang="en-US" sz="2600" b="1">
                <a:solidFill>
                  <a:srgbClr val="002060"/>
                </a:solidFill>
              </a:rPr>
              <a:t>número</a:t>
            </a:r>
            <a:r>
              <a:rPr lang="en-US" sz="2600">
                <a:solidFill>
                  <a:srgbClr val="002060"/>
                </a:solidFill>
              </a:rPr>
              <a:t> diez.</a:t>
            </a:r>
            <a:endParaRPr lang="en-US" sz="2600" b="1">
              <a:solidFill>
                <a:srgbClr val="002060"/>
              </a:solidFill>
            </a:endParaRPr>
          </a:p>
          <a:p>
            <a:endParaRPr lang="en-US" sz="2600" b="1">
              <a:solidFill>
                <a:srgbClr val="002060"/>
              </a:solidFill>
            </a:endParaRPr>
          </a:p>
          <a:p>
            <a:r>
              <a:rPr lang="en-US" sz="2000">
                <a:solidFill>
                  <a:srgbClr val="002060"/>
                </a:solidFill>
              </a:rPr>
              <a:t>*la máquina – machine</a:t>
            </a:r>
          </a:p>
          <a:p>
            <a:endParaRPr lang="en-US" sz="2600" b="1" dirty="0">
              <a:solidFill>
                <a:srgbClr val="002060"/>
              </a:solidFill>
            </a:endParaRPr>
          </a:p>
        </p:txBody>
      </p:sp>
      <p:pic>
        <p:nvPicPr>
          <p:cNvPr id="1028" name="Picture 4" descr="aerobics clipart&#10;"/>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739732" y="4305300"/>
            <a:ext cx="953569" cy="15602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gym clipart image"/>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2477" y="4733410"/>
            <a:ext cx="1446833" cy="11320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
            <a:extLst>
              <a:ext uri="{FF2B5EF4-FFF2-40B4-BE49-F238E27FC236}">
                <a16:creationId xmlns:a16="http://schemas.microsoft.com/office/drawing/2014/main" id="{53B196B4-FD96-2449-BE90-3DE917E099B3}"/>
              </a:ext>
            </a:extLst>
          </p:cNvPr>
          <p:cNvSpPr txBox="1"/>
          <p:nvPr/>
        </p:nvSpPr>
        <p:spPr>
          <a:xfrm>
            <a:off x="284842" y="330026"/>
            <a:ext cx="10599058" cy="523220"/>
          </a:xfrm>
          <a:prstGeom prst="rect">
            <a:avLst/>
          </a:prstGeom>
          <a:noFill/>
        </p:spPr>
        <p:txBody>
          <a:bodyPr wrap="square" rtlCol="0">
            <a:spAutoFit/>
          </a:bodyPr>
          <a:lstStyle/>
          <a:p>
            <a:pPr algn="l"/>
            <a:r>
              <a:rPr lang="en-US" sz="2800" b="1" dirty="0" err="1">
                <a:solidFill>
                  <a:srgbClr val="002060"/>
                </a:solidFill>
              </a:rPr>
              <a:t>Tarjetas</a:t>
            </a:r>
            <a:endParaRPr lang="en-US" sz="2800" b="1" dirty="0">
              <a:solidFill>
                <a:srgbClr val="002060"/>
              </a:solidFill>
            </a:endParaRPr>
          </a:p>
        </p:txBody>
      </p:sp>
    </p:spTree>
    <p:extLst>
      <p:ext uri="{BB962C8B-B14F-4D97-AF65-F5344CB8AC3E}">
        <p14:creationId xmlns:p14="http://schemas.microsoft.com/office/powerpoint/2010/main" val="4048639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649156" cy="867128"/>
          </a:xfrm>
          <a:prstGeom prst="rect">
            <a:avLst/>
          </a:prstGeom>
        </p:spPr>
      </p:pic>
      <p:sp>
        <p:nvSpPr>
          <p:cNvPr id="2" name="Title 1"/>
          <p:cNvSpPr>
            <a:spLocks noGrp="1"/>
          </p:cNvSpPr>
          <p:nvPr>
            <p:ph type="title"/>
          </p:nvPr>
        </p:nvSpPr>
        <p:spPr>
          <a:xfrm>
            <a:off x="82287" y="1"/>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26225" y="258167"/>
            <a:ext cx="19019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a:solidFill>
                  <a:prstClr val="white"/>
                </a:solidFill>
                <a:latin typeface="Century Gothic" panose="020B0502020202020204" pitchFamily="34" charset="0"/>
              </a:rPr>
              <a:t>leer / hablar</a:t>
            </a:r>
            <a:endParaRPr lang="en-GB" sz="2000" b="1" dirty="0">
              <a:solidFill>
                <a:prstClr val="white"/>
              </a:solidFill>
              <a:latin typeface="Century Gothic" panose="020B0502020202020204" pitchFamily="34" charset="0"/>
            </a:endParaRPr>
          </a:p>
        </p:txBody>
      </p:sp>
      <p:sp>
        <p:nvSpPr>
          <p:cNvPr id="6" name="TextBox 5"/>
          <p:cNvSpPr txBox="1"/>
          <p:nvPr/>
        </p:nvSpPr>
        <p:spPr>
          <a:xfrm>
            <a:off x="11078757" y="1030038"/>
            <a:ext cx="952251" cy="461665"/>
          </a:xfrm>
          <a:prstGeom prst="rect">
            <a:avLst/>
          </a:prstGeom>
          <a:noFill/>
        </p:spPr>
        <p:txBody>
          <a:bodyPr wrap="square" lIns="91438" tIns="45719" rIns="91438" bIns="45719" rtlCol="0">
            <a:spAutoFit/>
          </a:bodyPr>
          <a:lstStyle/>
          <a:p>
            <a:pPr algn="l"/>
            <a:r>
              <a:rPr lang="en-GB" sz="2400" b="1" dirty="0">
                <a:solidFill>
                  <a:srgbClr val="002060"/>
                </a:solidFill>
              </a:rPr>
              <a:t>[1/2]</a:t>
            </a:r>
          </a:p>
        </p:txBody>
      </p:sp>
      <p:pic>
        <p:nvPicPr>
          <p:cNvPr id="3" name="Picture 2" descr="to record.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5801" y="1201060"/>
            <a:ext cx="1157814" cy="1214251"/>
          </a:xfrm>
          <a:prstGeom prst="rect">
            <a:avLst/>
          </a:prstGeom>
        </p:spPr>
      </p:pic>
      <p:pic>
        <p:nvPicPr>
          <p:cNvPr id="8" name="Picture 7" descr="to touch.jpe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6741" y="3087358"/>
            <a:ext cx="1683642" cy="1045035"/>
          </a:xfrm>
          <a:prstGeom prst="rect">
            <a:avLst/>
          </a:prstGeom>
        </p:spPr>
      </p:pic>
      <p:pic>
        <p:nvPicPr>
          <p:cNvPr id="9" name="Picture 8" descr="to show.jpeg"/>
          <p:cNvPicPr>
            <a:picLocks noChangeAspect="1"/>
          </p:cNvPicPr>
          <p:nvPr/>
        </p:nvPicPr>
        <p:blipFill>
          <a:blip r:embed="rId6">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1225801" y="4589638"/>
            <a:ext cx="1437139" cy="1376655"/>
          </a:xfrm>
          <a:prstGeom prst="rect">
            <a:avLst/>
          </a:prstGeom>
        </p:spPr>
      </p:pic>
      <p:pic>
        <p:nvPicPr>
          <p:cNvPr id="11" name="Picture 10" descr="go down.jpe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23278" y="2933072"/>
            <a:ext cx="1683643" cy="1407518"/>
          </a:xfrm>
          <a:prstGeom prst="rect">
            <a:avLst/>
          </a:prstGeom>
        </p:spPr>
      </p:pic>
      <p:sp>
        <p:nvSpPr>
          <p:cNvPr id="13" name="TextBox 12"/>
          <p:cNvSpPr txBox="1"/>
          <p:nvPr/>
        </p:nvSpPr>
        <p:spPr>
          <a:xfrm>
            <a:off x="403721" y="2434564"/>
            <a:ext cx="3631837" cy="400108"/>
          </a:xfrm>
          <a:prstGeom prst="rect">
            <a:avLst/>
          </a:prstGeom>
          <a:noFill/>
        </p:spPr>
        <p:txBody>
          <a:bodyPr wrap="square" lIns="91438" tIns="45719" rIns="91438" bIns="45719" rtlCol="0">
            <a:spAutoFit/>
          </a:bodyPr>
          <a:lstStyle/>
          <a:p>
            <a:pPr algn="l"/>
            <a:r>
              <a:rPr lang="en-US" sz="2000" dirty="0">
                <a:solidFill>
                  <a:srgbClr val="002060"/>
                </a:solidFill>
              </a:rPr>
              <a:t>[to record, recording]</a:t>
            </a:r>
          </a:p>
        </p:txBody>
      </p:sp>
      <p:sp>
        <p:nvSpPr>
          <p:cNvPr id="14" name="TextBox 13"/>
          <p:cNvSpPr txBox="1"/>
          <p:nvPr/>
        </p:nvSpPr>
        <p:spPr>
          <a:xfrm>
            <a:off x="479046" y="5848449"/>
            <a:ext cx="2918839" cy="400108"/>
          </a:xfrm>
          <a:prstGeom prst="rect">
            <a:avLst/>
          </a:prstGeom>
          <a:noFill/>
        </p:spPr>
        <p:txBody>
          <a:bodyPr wrap="square" lIns="91438" tIns="45719" rIns="91438" bIns="45719" rtlCol="0">
            <a:spAutoFit/>
          </a:bodyPr>
          <a:lstStyle/>
          <a:p>
            <a:pPr algn="ctr"/>
            <a:r>
              <a:rPr lang="en-US" sz="2000" dirty="0">
                <a:solidFill>
                  <a:srgbClr val="002060"/>
                </a:solidFill>
              </a:rPr>
              <a:t>[to show, showing]</a:t>
            </a:r>
          </a:p>
        </p:txBody>
      </p:sp>
      <p:sp>
        <p:nvSpPr>
          <p:cNvPr id="15" name="TextBox 14"/>
          <p:cNvSpPr txBox="1"/>
          <p:nvPr/>
        </p:nvSpPr>
        <p:spPr>
          <a:xfrm>
            <a:off x="5981805" y="4371222"/>
            <a:ext cx="4166585" cy="400108"/>
          </a:xfrm>
          <a:prstGeom prst="rect">
            <a:avLst/>
          </a:prstGeom>
          <a:noFill/>
        </p:spPr>
        <p:txBody>
          <a:bodyPr wrap="square" lIns="91438" tIns="45719" rIns="91438" bIns="45719" rtlCol="0">
            <a:spAutoFit/>
          </a:bodyPr>
          <a:lstStyle/>
          <a:p>
            <a:pPr algn="ctr"/>
            <a:r>
              <a:rPr lang="en-US" sz="2000" dirty="0">
                <a:solidFill>
                  <a:srgbClr val="002060"/>
                </a:solidFill>
              </a:rPr>
              <a:t>[to go down, to lower]</a:t>
            </a:r>
          </a:p>
        </p:txBody>
      </p:sp>
      <p:sp>
        <p:nvSpPr>
          <p:cNvPr id="16" name="TextBox 15"/>
          <p:cNvSpPr txBox="1"/>
          <p:nvPr/>
        </p:nvSpPr>
        <p:spPr>
          <a:xfrm>
            <a:off x="3787808" y="1581865"/>
            <a:ext cx="2439793" cy="584776"/>
          </a:xfrm>
          <a:prstGeom prst="rect">
            <a:avLst/>
          </a:prstGeom>
          <a:noFill/>
        </p:spPr>
        <p:txBody>
          <a:bodyPr wrap="square" lIns="91438" tIns="45719" rIns="91438" bIns="45719" rtlCol="0">
            <a:spAutoFit/>
          </a:bodyPr>
          <a:lstStyle/>
          <a:p>
            <a:pPr algn="l"/>
            <a:r>
              <a:rPr lang="en-US" sz="3200" dirty="0" err="1">
                <a:solidFill>
                  <a:srgbClr val="002060"/>
                </a:solidFill>
              </a:rPr>
              <a:t>grabar</a:t>
            </a:r>
            <a:endParaRPr lang="en-US" sz="3200" dirty="0">
              <a:solidFill>
                <a:srgbClr val="002060"/>
              </a:solidFill>
            </a:endParaRPr>
          </a:p>
        </p:txBody>
      </p:sp>
      <p:sp>
        <p:nvSpPr>
          <p:cNvPr id="17" name="TextBox 16"/>
          <p:cNvSpPr txBox="1"/>
          <p:nvPr/>
        </p:nvSpPr>
        <p:spPr>
          <a:xfrm>
            <a:off x="3810087" y="3296371"/>
            <a:ext cx="2283824" cy="584776"/>
          </a:xfrm>
          <a:prstGeom prst="rect">
            <a:avLst/>
          </a:prstGeom>
          <a:noFill/>
        </p:spPr>
        <p:txBody>
          <a:bodyPr wrap="square" lIns="91438" tIns="45719" rIns="91438" bIns="45719" rtlCol="0">
            <a:spAutoFit/>
          </a:bodyPr>
          <a:lstStyle/>
          <a:p>
            <a:pPr algn="l"/>
            <a:r>
              <a:rPr lang="en-US" sz="3200" dirty="0" err="1">
                <a:solidFill>
                  <a:srgbClr val="002060"/>
                </a:solidFill>
              </a:rPr>
              <a:t>tocar</a:t>
            </a:r>
            <a:endParaRPr lang="en-US" sz="3200" dirty="0">
              <a:solidFill>
                <a:srgbClr val="002060"/>
              </a:solidFill>
            </a:endParaRPr>
          </a:p>
        </p:txBody>
      </p:sp>
      <p:sp>
        <p:nvSpPr>
          <p:cNvPr id="18" name="TextBox 17"/>
          <p:cNvSpPr txBox="1"/>
          <p:nvPr/>
        </p:nvSpPr>
        <p:spPr>
          <a:xfrm>
            <a:off x="-174392" y="4131367"/>
            <a:ext cx="3996517" cy="400108"/>
          </a:xfrm>
          <a:prstGeom prst="rect">
            <a:avLst/>
          </a:prstGeom>
          <a:noFill/>
        </p:spPr>
        <p:txBody>
          <a:bodyPr wrap="square" lIns="91438" tIns="45719" rIns="91438" bIns="45719" rtlCol="0">
            <a:spAutoFit/>
          </a:bodyPr>
          <a:lstStyle/>
          <a:p>
            <a:pPr algn="ctr"/>
            <a:r>
              <a:rPr lang="en-US" sz="2000" dirty="0">
                <a:solidFill>
                  <a:srgbClr val="002060"/>
                </a:solidFill>
              </a:rPr>
              <a:t>[to touch, touching]</a:t>
            </a:r>
          </a:p>
        </p:txBody>
      </p:sp>
      <p:sp>
        <p:nvSpPr>
          <p:cNvPr id="19" name="TextBox 18"/>
          <p:cNvSpPr txBox="1"/>
          <p:nvPr/>
        </p:nvSpPr>
        <p:spPr>
          <a:xfrm>
            <a:off x="3822125" y="5261405"/>
            <a:ext cx="2005308" cy="584776"/>
          </a:xfrm>
          <a:prstGeom prst="rect">
            <a:avLst/>
          </a:prstGeom>
          <a:noFill/>
        </p:spPr>
        <p:txBody>
          <a:bodyPr wrap="square" lIns="91438" tIns="45719" rIns="91438" bIns="45719" rtlCol="0">
            <a:spAutoFit/>
          </a:bodyPr>
          <a:lstStyle/>
          <a:p>
            <a:pPr algn="l"/>
            <a:r>
              <a:rPr lang="en-US" sz="3200" dirty="0" err="1">
                <a:solidFill>
                  <a:srgbClr val="002060"/>
                </a:solidFill>
              </a:rPr>
              <a:t>mostrar</a:t>
            </a:r>
            <a:endParaRPr lang="en-US" sz="3200" dirty="0">
              <a:solidFill>
                <a:srgbClr val="002060"/>
              </a:solidFill>
            </a:endParaRPr>
          </a:p>
        </p:txBody>
      </p:sp>
      <p:sp>
        <p:nvSpPr>
          <p:cNvPr id="20" name="TextBox 19"/>
          <p:cNvSpPr txBox="1"/>
          <p:nvPr/>
        </p:nvSpPr>
        <p:spPr>
          <a:xfrm>
            <a:off x="10035115" y="1788115"/>
            <a:ext cx="1521885" cy="584776"/>
          </a:xfrm>
          <a:prstGeom prst="rect">
            <a:avLst/>
          </a:prstGeom>
          <a:noFill/>
        </p:spPr>
        <p:txBody>
          <a:bodyPr wrap="square" lIns="91438" tIns="45719" rIns="91438" bIns="45719" rtlCol="0">
            <a:spAutoFit/>
          </a:bodyPr>
          <a:lstStyle/>
          <a:p>
            <a:pPr algn="l"/>
            <a:r>
              <a:rPr lang="en-US" sz="3200" dirty="0" err="1">
                <a:solidFill>
                  <a:srgbClr val="002060"/>
                </a:solidFill>
              </a:rPr>
              <a:t>saltar</a:t>
            </a:r>
            <a:endParaRPr lang="en-US" sz="3200" dirty="0">
              <a:solidFill>
                <a:srgbClr val="002060"/>
              </a:solidFill>
            </a:endParaRPr>
          </a:p>
        </p:txBody>
      </p:sp>
      <p:sp>
        <p:nvSpPr>
          <p:cNvPr id="21" name="TextBox 20"/>
          <p:cNvSpPr txBox="1"/>
          <p:nvPr/>
        </p:nvSpPr>
        <p:spPr>
          <a:xfrm>
            <a:off x="10035115" y="3447960"/>
            <a:ext cx="1240921" cy="584776"/>
          </a:xfrm>
          <a:prstGeom prst="rect">
            <a:avLst/>
          </a:prstGeom>
          <a:noFill/>
        </p:spPr>
        <p:txBody>
          <a:bodyPr wrap="square" lIns="91438" tIns="45719" rIns="91438" bIns="45719" rtlCol="0">
            <a:spAutoFit/>
          </a:bodyPr>
          <a:lstStyle/>
          <a:p>
            <a:pPr algn="l"/>
            <a:r>
              <a:rPr lang="en-US" sz="3200" dirty="0" err="1">
                <a:solidFill>
                  <a:srgbClr val="002060"/>
                </a:solidFill>
              </a:rPr>
              <a:t>bajar</a:t>
            </a:r>
            <a:endParaRPr lang="en-US" sz="3200" dirty="0">
              <a:solidFill>
                <a:srgbClr val="002060"/>
              </a:solidFill>
            </a:endParaRPr>
          </a:p>
        </p:txBody>
      </p:sp>
      <p:sp>
        <p:nvSpPr>
          <p:cNvPr id="23" name="TextBox 22"/>
          <p:cNvSpPr txBox="1"/>
          <p:nvPr/>
        </p:nvSpPr>
        <p:spPr>
          <a:xfrm>
            <a:off x="6594837" y="2341827"/>
            <a:ext cx="3029430" cy="400110"/>
          </a:xfrm>
          <a:prstGeom prst="rect">
            <a:avLst/>
          </a:prstGeom>
          <a:noFill/>
        </p:spPr>
        <p:txBody>
          <a:bodyPr wrap="square" rtlCol="0">
            <a:spAutoFit/>
          </a:bodyPr>
          <a:lstStyle/>
          <a:p>
            <a:pPr algn="ctr"/>
            <a:r>
              <a:rPr lang="en-US" sz="2000" dirty="0">
                <a:solidFill>
                  <a:srgbClr val="002060"/>
                </a:solidFill>
              </a:rPr>
              <a:t>[to jump, jumping]</a:t>
            </a:r>
          </a:p>
        </p:txBody>
      </p:sp>
      <p:pic>
        <p:nvPicPr>
          <p:cNvPr id="1026" name="Picture 2" descr="jumping on a trampoline clipart - Clip Art Library">
            <a:extLst>
              <a:ext uri="{FF2B5EF4-FFF2-40B4-BE49-F238E27FC236}">
                <a16:creationId xmlns:a16="http://schemas.microsoft.com/office/drawing/2014/main" id="{77082808-2379-6141-B4EB-DAE8EDD0EE51}"/>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557144" y="414505"/>
            <a:ext cx="1349777" cy="179416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498129" y="5749114"/>
            <a:ext cx="3222846" cy="400108"/>
          </a:xfrm>
          <a:prstGeom prst="rect">
            <a:avLst/>
          </a:prstGeom>
          <a:noFill/>
        </p:spPr>
        <p:txBody>
          <a:bodyPr wrap="square" lIns="91438" tIns="45719" rIns="91438" bIns="45719" rtlCol="0">
            <a:spAutoFit/>
          </a:bodyPr>
          <a:lstStyle/>
          <a:p>
            <a:pPr algn="ctr"/>
            <a:r>
              <a:rPr lang="en-US" sz="2000" dirty="0">
                <a:solidFill>
                  <a:schemeClr val="accent5">
                    <a:lumMod val="50000"/>
                  </a:schemeClr>
                </a:solidFill>
                <a:latin typeface="+mj-lt"/>
                <a:cs typeface="Arial" panose="020B0604020202020204" pitchFamily="34" charset="0"/>
              </a:rPr>
              <a:t>[someone, somebody]</a:t>
            </a:r>
          </a:p>
        </p:txBody>
      </p:sp>
      <p:sp>
        <p:nvSpPr>
          <p:cNvPr id="25" name="TextBox 24"/>
          <p:cNvSpPr txBox="1"/>
          <p:nvPr/>
        </p:nvSpPr>
        <p:spPr>
          <a:xfrm>
            <a:off x="10026226" y="5277965"/>
            <a:ext cx="2027591" cy="584776"/>
          </a:xfrm>
          <a:prstGeom prst="rect">
            <a:avLst/>
          </a:prstGeom>
          <a:noFill/>
        </p:spPr>
        <p:txBody>
          <a:bodyPr wrap="square" lIns="91438" tIns="45719" rIns="91438" bIns="45719" rtlCol="0">
            <a:spAutoFit/>
          </a:bodyPr>
          <a:lstStyle/>
          <a:p>
            <a:pPr algn="l"/>
            <a:r>
              <a:rPr lang="en-US" sz="3200" dirty="0" err="1">
                <a:solidFill>
                  <a:srgbClr val="002060"/>
                </a:solidFill>
              </a:rPr>
              <a:t>alguien</a:t>
            </a:r>
            <a:endParaRPr lang="en-US" sz="3200" dirty="0">
              <a:solidFill>
                <a:srgbClr val="002060"/>
              </a:solidFill>
            </a:endParaRPr>
          </a:p>
        </p:txBody>
      </p:sp>
      <p:pic>
        <p:nvPicPr>
          <p:cNvPr id="2050" name="Picture 2" descr="Clipart Person Icon Clipart"/>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758642" y="4946903"/>
            <a:ext cx="612909" cy="7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69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02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8"/>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050"/>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50"/>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1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2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1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1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2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3" grpId="0"/>
      <p:bldP spid="23" grpId="1"/>
      <p:bldP spid="24" grpId="0"/>
      <p:bldP spid="24" grpId="1"/>
      <p:bldP spid="25" grpId="0"/>
      <p:bldP spid="2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649156" cy="867128"/>
          </a:xfrm>
          <a:prstGeom prst="rect">
            <a:avLst/>
          </a:prstGeom>
        </p:spPr>
      </p:pic>
      <p:sp>
        <p:nvSpPr>
          <p:cNvPr id="2" name="Title 1"/>
          <p:cNvSpPr>
            <a:spLocks noGrp="1"/>
          </p:cNvSpPr>
          <p:nvPr>
            <p:ph type="title"/>
          </p:nvPr>
        </p:nvSpPr>
        <p:spPr>
          <a:xfrm>
            <a:off x="82287" y="1"/>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89591" y="258167"/>
            <a:ext cx="183855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a:solidFill>
                  <a:prstClr val="white"/>
                </a:solidFill>
                <a:latin typeface="Century Gothic" panose="020B0502020202020204" pitchFamily="34" charset="0"/>
              </a:rPr>
              <a:t>leer / hablar</a:t>
            </a:r>
            <a:endParaRPr lang="en-GB" sz="2000" b="1" dirty="0">
              <a:solidFill>
                <a:prstClr val="white"/>
              </a:solidFill>
              <a:latin typeface="Century Gothic" panose="020B0502020202020204" pitchFamily="34" charset="0"/>
            </a:endParaRPr>
          </a:p>
        </p:txBody>
      </p:sp>
      <p:sp>
        <p:nvSpPr>
          <p:cNvPr id="6" name="TextBox 5"/>
          <p:cNvSpPr txBox="1"/>
          <p:nvPr/>
        </p:nvSpPr>
        <p:spPr>
          <a:xfrm>
            <a:off x="11078757" y="1030038"/>
            <a:ext cx="952251" cy="461665"/>
          </a:xfrm>
          <a:prstGeom prst="rect">
            <a:avLst/>
          </a:prstGeom>
          <a:noFill/>
        </p:spPr>
        <p:txBody>
          <a:bodyPr wrap="square" lIns="91438" tIns="45719" rIns="91438" bIns="45719" rtlCol="0">
            <a:spAutoFit/>
          </a:bodyPr>
          <a:lstStyle/>
          <a:p>
            <a:pPr algn="l"/>
            <a:r>
              <a:rPr lang="en-GB" sz="2400" b="1" dirty="0">
                <a:solidFill>
                  <a:srgbClr val="002060"/>
                </a:solidFill>
              </a:rPr>
              <a:t>[2/2]</a:t>
            </a:r>
          </a:p>
        </p:txBody>
      </p:sp>
      <p:pic>
        <p:nvPicPr>
          <p:cNvPr id="3" name="Picture 2" descr="leg.jpe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2831" y="1307800"/>
            <a:ext cx="1044926" cy="1204932"/>
          </a:xfrm>
          <a:prstGeom prst="rect">
            <a:avLst/>
          </a:prstGeom>
        </p:spPr>
      </p:pic>
      <p:pic>
        <p:nvPicPr>
          <p:cNvPr id="8" name="Picture 7" descr="arm.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51216" y="3171063"/>
            <a:ext cx="1039559" cy="1192714"/>
          </a:xfrm>
          <a:prstGeom prst="rect">
            <a:avLst/>
          </a:prstGeom>
        </p:spPr>
      </p:pic>
      <p:pic>
        <p:nvPicPr>
          <p:cNvPr id="14" name="Picture 13" descr="right now.jpe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01088" y="3203855"/>
            <a:ext cx="1762453" cy="1283427"/>
          </a:xfrm>
          <a:prstGeom prst="rect">
            <a:avLst/>
          </a:prstGeom>
        </p:spPr>
      </p:pic>
      <p:sp>
        <p:nvSpPr>
          <p:cNvPr id="15" name="TextBox 14"/>
          <p:cNvSpPr txBox="1"/>
          <p:nvPr/>
        </p:nvSpPr>
        <p:spPr>
          <a:xfrm>
            <a:off x="6387628" y="4355579"/>
            <a:ext cx="2285510" cy="400108"/>
          </a:xfrm>
          <a:prstGeom prst="rect">
            <a:avLst/>
          </a:prstGeom>
          <a:noFill/>
        </p:spPr>
        <p:txBody>
          <a:bodyPr wrap="square" lIns="91438" tIns="45719" rIns="91438" bIns="45719" rtlCol="0">
            <a:spAutoFit/>
          </a:bodyPr>
          <a:lstStyle/>
          <a:p>
            <a:pPr algn="ctr"/>
            <a:r>
              <a:rPr lang="en-US" sz="2000" dirty="0">
                <a:solidFill>
                  <a:srgbClr val="002060"/>
                </a:solidFill>
              </a:rPr>
              <a:t>[right now]</a:t>
            </a:r>
          </a:p>
        </p:txBody>
      </p:sp>
      <p:sp>
        <p:nvSpPr>
          <p:cNvPr id="16" name="TextBox 15"/>
          <p:cNvSpPr txBox="1"/>
          <p:nvPr/>
        </p:nvSpPr>
        <p:spPr>
          <a:xfrm>
            <a:off x="3423805" y="1791789"/>
            <a:ext cx="2361808" cy="584776"/>
          </a:xfrm>
          <a:prstGeom prst="rect">
            <a:avLst/>
          </a:prstGeom>
          <a:noFill/>
        </p:spPr>
        <p:txBody>
          <a:bodyPr wrap="square" lIns="91438" tIns="45719" rIns="91438" bIns="45719" rtlCol="0">
            <a:spAutoFit/>
          </a:bodyPr>
          <a:lstStyle/>
          <a:p>
            <a:pPr algn="l"/>
            <a:r>
              <a:rPr lang="en-US" sz="3200" dirty="0">
                <a:solidFill>
                  <a:srgbClr val="002060"/>
                </a:solidFill>
              </a:rPr>
              <a:t>la </a:t>
            </a:r>
            <a:r>
              <a:rPr lang="en-US" sz="3200" dirty="0" err="1">
                <a:solidFill>
                  <a:srgbClr val="002060"/>
                </a:solidFill>
              </a:rPr>
              <a:t>pierna</a:t>
            </a:r>
            <a:endParaRPr lang="en-US" sz="3200" dirty="0">
              <a:solidFill>
                <a:srgbClr val="002060"/>
              </a:solidFill>
            </a:endParaRPr>
          </a:p>
        </p:txBody>
      </p:sp>
      <p:sp>
        <p:nvSpPr>
          <p:cNvPr id="17" name="TextBox 16"/>
          <p:cNvSpPr txBox="1"/>
          <p:nvPr/>
        </p:nvSpPr>
        <p:spPr>
          <a:xfrm>
            <a:off x="3423805" y="3657721"/>
            <a:ext cx="2005309" cy="584776"/>
          </a:xfrm>
          <a:prstGeom prst="rect">
            <a:avLst/>
          </a:prstGeom>
          <a:noFill/>
        </p:spPr>
        <p:txBody>
          <a:bodyPr wrap="square" lIns="91438" tIns="45719" rIns="91438" bIns="45719" rtlCol="0">
            <a:spAutoFit/>
          </a:bodyPr>
          <a:lstStyle/>
          <a:p>
            <a:pPr algn="l"/>
            <a:r>
              <a:rPr lang="en-US" sz="3200" dirty="0">
                <a:solidFill>
                  <a:srgbClr val="002060"/>
                </a:solidFill>
              </a:rPr>
              <a:t>el </a:t>
            </a:r>
            <a:r>
              <a:rPr lang="en-US" sz="3200" dirty="0" err="1">
                <a:solidFill>
                  <a:srgbClr val="002060"/>
                </a:solidFill>
              </a:rPr>
              <a:t>brazo</a:t>
            </a:r>
            <a:endParaRPr lang="en-US" sz="3200" dirty="0">
              <a:solidFill>
                <a:srgbClr val="002060"/>
              </a:solidFill>
            </a:endParaRPr>
          </a:p>
        </p:txBody>
      </p:sp>
      <p:sp>
        <p:nvSpPr>
          <p:cNvPr id="19" name="TextBox 18"/>
          <p:cNvSpPr txBox="1"/>
          <p:nvPr/>
        </p:nvSpPr>
        <p:spPr>
          <a:xfrm>
            <a:off x="9078200" y="1788186"/>
            <a:ext cx="2372949" cy="584776"/>
          </a:xfrm>
          <a:prstGeom prst="rect">
            <a:avLst/>
          </a:prstGeom>
          <a:noFill/>
        </p:spPr>
        <p:txBody>
          <a:bodyPr wrap="square" lIns="91438" tIns="45719" rIns="91438" bIns="45719" rtlCol="0">
            <a:spAutoFit/>
          </a:bodyPr>
          <a:lstStyle/>
          <a:p>
            <a:pPr algn="l"/>
            <a:r>
              <a:rPr lang="en-US" sz="3200" dirty="0">
                <a:solidFill>
                  <a:srgbClr val="002060"/>
                </a:solidFill>
              </a:rPr>
              <a:t>la </a:t>
            </a:r>
            <a:r>
              <a:rPr lang="en-US" sz="3200" dirty="0" err="1">
                <a:solidFill>
                  <a:srgbClr val="002060"/>
                </a:solidFill>
              </a:rPr>
              <a:t>mano</a:t>
            </a:r>
            <a:endParaRPr lang="en-US" sz="3200" dirty="0">
              <a:solidFill>
                <a:srgbClr val="002060"/>
              </a:solidFill>
            </a:endParaRPr>
          </a:p>
        </p:txBody>
      </p:sp>
      <p:sp>
        <p:nvSpPr>
          <p:cNvPr id="21" name="TextBox 20"/>
          <p:cNvSpPr txBox="1"/>
          <p:nvPr/>
        </p:nvSpPr>
        <p:spPr>
          <a:xfrm>
            <a:off x="9262021" y="3657721"/>
            <a:ext cx="2929979" cy="584776"/>
          </a:xfrm>
          <a:prstGeom prst="rect">
            <a:avLst/>
          </a:prstGeom>
          <a:noFill/>
        </p:spPr>
        <p:txBody>
          <a:bodyPr wrap="square" lIns="91438" tIns="45719" rIns="91438" bIns="45719" rtlCol="0">
            <a:spAutoFit/>
          </a:bodyPr>
          <a:lstStyle/>
          <a:p>
            <a:pPr algn="l"/>
            <a:r>
              <a:rPr lang="en-US" sz="3200" dirty="0" err="1">
                <a:solidFill>
                  <a:srgbClr val="002060"/>
                </a:solidFill>
              </a:rPr>
              <a:t>ahora</a:t>
            </a:r>
            <a:r>
              <a:rPr lang="en-US" sz="3200" dirty="0">
                <a:solidFill>
                  <a:srgbClr val="002060"/>
                </a:solidFill>
              </a:rPr>
              <a:t> </a:t>
            </a:r>
            <a:r>
              <a:rPr lang="en-US" sz="3200" dirty="0" err="1">
                <a:solidFill>
                  <a:srgbClr val="002060"/>
                </a:solidFill>
              </a:rPr>
              <a:t>mismo</a:t>
            </a:r>
            <a:endParaRPr lang="en-US" sz="3200" dirty="0">
              <a:solidFill>
                <a:srgbClr val="002060"/>
              </a:solidFill>
            </a:endParaRPr>
          </a:p>
        </p:txBody>
      </p:sp>
      <p:sp>
        <p:nvSpPr>
          <p:cNvPr id="22" name="Oval Callout 21"/>
          <p:cNvSpPr/>
          <p:nvPr/>
        </p:nvSpPr>
        <p:spPr>
          <a:xfrm>
            <a:off x="6165586" y="333061"/>
            <a:ext cx="4006291" cy="1080455"/>
          </a:xfrm>
          <a:prstGeom prst="wedgeEllipseCallout">
            <a:avLst>
              <a:gd name="adj1" fmla="val 21741"/>
              <a:gd name="adj2" fmla="val 58931"/>
            </a:avLst>
          </a:prstGeom>
          <a:solidFill>
            <a:schemeClr val="accent4">
              <a:lumMod val="20000"/>
              <a:lumOff val="80000"/>
            </a:schemeClr>
          </a:solidFill>
        </p:spPr>
        <p:style>
          <a:lnRef idx="1">
            <a:schemeClr val="accent2"/>
          </a:lnRef>
          <a:fillRef idx="3">
            <a:schemeClr val="accent2"/>
          </a:fillRef>
          <a:effectRef idx="2">
            <a:schemeClr val="accent2"/>
          </a:effectRef>
          <a:fontRef idx="minor">
            <a:schemeClr val="lt1"/>
          </a:fontRef>
        </p:style>
        <p:txBody>
          <a:bodyPr lIns="91438" tIns="45719" rIns="91438" bIns="45719" rtlCol="0" anchor="ctr"/>
          <a:lstStyle/>
          <a:p>
            <a:pPr algn="ctr"/>
            <a:r>
              <a:rPr lang="en-US" sz="2200" b="1" i="1">
                <a:solidFill>
                  <a:srgbClr val="002060"/>
                </a:solidFill>
              </a:rPr>
              <a:t>¡Atención! </a:t>
            </a:r>
            <a:r>
              <a:rPr lang="en-US" sz="2200">
                <a:solidFill>
                  <a:srgbClr val="002060"/>
                </a:solidFill>
              </a:rPr>
              <a:t>‘Mano</a:t>
            </a:r>
            <a:r>
              <a:rPr lang="en-US" sz="2200" dirty="0">
                <a:solidFill>
                  <a:srgbClr val="002060"/>
                </a:solidFill>
              </a:rPr>
              <a:t>’ is </a:t>
            </a:r>
            <a:r>
              <a:rPr lang="en-US" sz="2200">
                <a:solidFill>
                  <a:srgbClr val="002060"/>
                </a:solidFill>
              </a:rPr>
              <a:t>feminine but ends in </a:t>
            </a:r>
            <a:r>
              <a:rPr lang="en-US" sz="2200" dirty="0">
                <a:solidFill>
                  <a:srgbClr val="002060"/>
                </a:solidFill>
              </a:rPr>
              <a:t>an ‘o’!</a:t>
            </a:r>
          </a:p>
        </p:txBody>
      </p:sp>
      <p:sp>
        <p:nvSpPr>
          <p:cNvPr id="20" name="TextBox 19"/>
          <p:cNvSpPr txBox="1"/>
          <p:nvPr/>
        </p:nvSpPr>
        <p:spPr>
          <a:xfrm>
            <a:off x="3423805" y="5371597"/>
            <a:ext cx="2005309" cy="584776"/>
          </a:xfrm>
          <a:prstGeom prst="rect">
            <a:avLst/>
          </a:prstGeom>
          <a:noFill/>
        </p:spPr>
        <p:txBody>
          <a:bodyPr wrap="square" lIns="91438" tIns="45719" rIns="91438" bIns="45719" rtlCol="0">
            <a:spAutoFit/>
          </a:bodyPr>
          <a:lstStyle/>
          <a:p>
            <a:pPr algn="l"/>
            <a:r>
              <a:rPr lang="en-US" sz="3200">
                <a:solidFill>
                  <a:srgbClr val="002060"/>
                </a:solidFill>
              </a:rPr>
              <a:t>el tipo</a:t>
            </a:r>
            <a:endParaRPr lang="en-US" sz="3200" dirty="0">
              <a:solidFill>
                <a:srgbClr val="002060"/>
              </a:solidFill>
            </a:endParaRPr>
          </a:p>
        </p:txBody>
      </p:sp>
      <p:sp>
        <p:nvSpPr>
          <p:cNvPr id="23" name="TextBox 22"/>
          <p:cNvSpPr txBox="1"/>
          <p:nvPr/>
        </p:nvSpPr>
        <p:spPr>
          <a:xfrm>
            <a:off x="538523" y="5513985"/>
            <a:ext cx="2285510" cy="430885"/>
          </a:xfrm>
          <a:prstGeom prst="rect">
            <a:avLst/>
          </a:prstGeom>
          <a:noFill/>
        </p:spPr>
        <p:txBody>
          <a:bodyPr wrap="square" lIns="91438" tIns="45719" rIns="91438" bIns="45719" rtlCol="0">
            <a:spAutoFit/>
          </a:bodyPr>
          <a:lstStyle/>
          <a:p>
            <a:pPr algn="ctr"/>
            <a:r>
              <a:rPr lang="en-US" sz="2200" b="1">
                <a:solidFill>
                  <a:srgbClr val="7030A0"/>
                </a:solidFill>
              </a:rPr>
              <a:t>[type]</a:t>
            </a:r>
            <a:endParaRPr lang="en-US" sz="2200" b="1" dirty="0">
              <a:solidFill>
                <a:srgbClr val="7030A0"/>
              </a:solidFill>
            </a:endParaRPr>
          </a:p>
        </p:txBody>
      </p:sp>
      <p:sp>
        <p:nvSpPr>
          <p:cNvPr id="24" name="TextBox 23"/>
          <p:cNvSpPr txBox="1"/>
          <p:nvPr/>
        </p:nvSpPr>
        <p:spPr>
          <a:xfrm>
            <a:off x="9262021" y="5371597"/>
            <a:ext cx="2005309" cy="584773"/>
          </a:xfrm>
          <a:prstGeom prst="rect">
            <a:avLst/>
          </a:prstGeom>
          <a:noFill/>
        </p:spPr>
        <p:txBody>
          <a:bodyPr wrap="square" lIns="91438" tIns="45719" rIns="91438" bIns="45719" rtlCol="0">
            <a:spAutoFit/>
          </a:bodyPr>
          <a:lstStyle/>
          <a:p>
            <a:pPr algn="l"/>
            <a:r>
              <a:rPr lang="en-US" sz="3200">
                <a:solidFill>
                  <a:srgbClr val="002060"/>
                </a:solidFill>
              </a:rPr>
              <a:t>levantar</a:t>
            </a:r>
            <a:endParaRPr lang="en-US" sz="3200" dirty="0">
              <a:solidFill>
                <a:srgbClr val="002060"/>
              </a:solidFill>
            </a:endParaRPr>
          </a:p>
        </p:txBody>
      </p:sp>
      <p:sp>
        <p:nvSpPr>
          <p:cNvPr id="25" name="TextBox 24"/>
          <p:cNvSpPr txBox="1"/>
          <p:nvPr/>
        </p:nvSpPr>
        <p:spPr>
          <a:xfrm>
            <a:off x="6700533" y="5248486"/>
            <a:ext cx="1863008" cy="769439"/>
          </a:xfrm>
          <a:prstGeom prst="rect">
            <a:avLst/>
          </a:prstGeom>
          <a:noFill/>
        </p:spPr>
        <p:txBody>
          <a:bodyPr wrap="square" lIns="91438" tIns="45719" rIns="91438" bIns="45719" rtlCol="0">
            <a:spAutoFit/>
          </a:bodyPr>
          <a:lstStyle/>
          <a:p>
            <a:pPr algn="ctr"/>
            <a:r>
              <a:rPr lang="en-US" sz="2200" b="1">
                <a:solidFill>
                  <a:srgbClr val="00B050"/>
                </a:solidFill>
              </a:rPr>
              <a:t>[to get up; to lift, raise]</a:t>
            </a:r>
            <a:endParaRPr lang="en-US" sz="2200" b="1" dirty="0">
              <a:solidFill>
                <a:srgbClr val="00B050"/>
              </a:solidFill>
            </a:endParaRPr>
          </a:p>
        </p:txBody>
      </p:sp>
      <p:pic>
        <p:nvPicPr>
          <p:cNvPr id="3074" name="Picture 2" descr="Black Hand Clapping Clip Art at Clke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859437" y="1417665"/>
            <a:ext cx="1190651" cy="124705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38523" y="2506418"/>
            <a:ext cx="2285510" cy="400108"/>
          </a:xfrm>
          <a:prstGeom prst="rect">
            <a:avLst/>
          </a:prstGeom>
          <a:noFill/>
        </p:spPr>
        <p:txBody>
          <a:bodyPr wrap="square" lIns="91438" tIns="45719" rIns="91438" bIns="45719" rtlCol="0">
            <a:spAutoFit/>
          </a:bodyPr>
          <a:lstStyle/>
          <a:p>
            <a:pPr algn="ctr"/>
            <a:r>
              <a:rPr lang="en-US" sz="2000">
                <a:solidFill>
                  <a:srgbClr val="002060"/>
                </a:solidFill>
              </a:rPr>
              <a:t>[leg]</a:t>
            </a:r>
            <a:endParaRPr lang="en-US" sz="2000" dirty="0">
              <a:solidFill>
                <a:srgbClr val="002060"/>
              </a:solidFill>
            </a:endParaRPr>
          </a:p>
        </p:txBody>
      </p:sp>
      <p:sp>
        <p:nvSpPr>
          <p:cNvPr id="27" name="TextBox 26"/>
          <p:cNvSpPr txBox="1"/>
          <p:nvPr/>
        </p:nvSpPr>
        <p:spPr>
          <a:xfrm>
            <a:off x="538523" y="4242497"/>
            <a:ext cx="2285510" cy="400108"/>
          </a:xfrm>
          <a:prstGeom prst="rect">
            <a:avLst/>
          </a:prstGeom>
          <a:noFill/>
        </p:spPr>
        <p:txBody>
          <a:bodyPr wrap="square" lIns="91438" tIns="45719" rIns="91438" bIns="45719" rtlCol="0">
            <a:spAutoFit/>
          </a:bodyPr>
          <a:lstStyle/>
          <a:p>
            <a:pPr algn="ctr"/>
            <a:r>
              <a:rPr lang="en-US" sz="2000">
                <a:solidFill>
                  <a:srgbClr val="002060"/>
                </a:solidFill>
              </a:rPr>
              <a:t>[arm]</a:t>
            </a:r>
            <a:endParaRPr lang="en-US" sz="2000" dirty="0">
              <a:solidFill>
                <a:srgbClr val="002060"/>
              </a:solidFill>
            </a:endParaRPr>
          </a:p>
        </p:txBody>
      </p:sp>
      <p:sp>
        <p:nvSpPr>
          <p:cNvPr id="28" name="TextBox 27"/>
          <p:cNvSpPr txBox="1"/>
          <p:nvPr/>
        </p:nvSpPr>
        <p:spPr>
          <a:xfrm>
            <a:off x="6387628" y="2506418"/>
            <a:ext cx="2285510" cy="400108"/>
          </a:xfrm>
          <a:prstGeom prst="rect">
            <a:avLst/>
          </a:prstGeom>
          <a:noFill/>
        </p:spPr>
        <p:txBody>
          <a:bodyPr wrap="square" lIns="91438" tIns="45719" rIns="91438" bIns="45719" rtlCol="0">
            <a:spAutoFit/>
          </a:bodyPr>
          <a:lstStyle/>
          <a:p>
            <a:pPr algn="ctr"/>
            <a:r>
              <a:rPr lang="en-US" sz="2000">
                <a:solidFill>
                  <a:srgbClr val="002060"/>
                </a:solidFill>
              </a:rPr>
              <a:t>[hand]</a:t>
            </a:r>
            <a:endParaRPr lang="en-US" sz="2000" dirty="0">
              <a:solidFill>
                <a:srgbClr val="002060"/>
              </a:solidFill>
            </a:endParaRPr>
          </a:p>
        </p:txBody>
      </p:sp>
    </p:spTree>
    <p:extLst>
      <p:ext uri="{BB962C8B-B14F-4D97-AF65-F5344CB8AC3E}">
        <p14:creationId xmlns:p14="http://schemas.microsoft.com/office/powerpoint/2010/main" val="185171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074"/>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074"/>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4"/>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4"/>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2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1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1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1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9" grpId="0"/>
      <p:bldP spid="19" grpId="1"/>
      <p:bldP spid="21" grpId="0"/>
      <p:bldP spid="21" grpId="1"/>
      <p:bldP spid="22" grpId="0" animBg="1"/>
      <p:bldP spid="22" grpId="1" animBg="1"/>
      <p:bldP spid="20" grpId="0"/>
      <p:bldP spid="20" grpId="1"/>
      <p:bldP spid="23" grpId="0"/>
      <p:bldP spid="23" grpId="1"/>
      <p:bldP spid="24" grpId="0"/>
      <p:bldP spid="24" grpId="1"/>
      <p:bldP spid="25" grpId="0"/>
      <p:bldP spid="25" grpId="1"/>
      <p:bldP spid="26" grpId="0"/>
      <p:bldP spid="26" grpId="1"/>
      <p:bldP spid="27" grpId="0"/>
      <p:bldP spid="27" grpId="1"/>
      <p:bldP spid="28" grpId="0"/>
      <p:bldP spid="28" grpId="1"/>
    </p:bldLst>
  </p:timing>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4233</TotalTime>
  <Words>7921</Words>
  <Application>Microsoft Macintosh PowerPoint</Application>
  <PresentationFormat>Widescreen</PresentationFormat>
  <Paragraphs>1195</Paragraphs>
  <Slides>43</Slides>
  <Notes>43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43</vt:i4>
      </vt:variant>
    </vt:vector>
  </HeadingPairs>
  <TitlesOfParts>
    <vt:vector size="50" baseType="lpstr">
      <vt:lpstr>American Typewriter</vt:lpstr>
      <vt:lpstr>Arial</vt:lpstr>
      <vt:lpstr>Book Antiqua</vt:lpstr>
      <vt:lpstr>Calibri</vt:lpstr>
      <vt:lpstr>Century Gothic</vt:lpstr>
      <vt:lpstr>3_Office Theme</vt:lpstr>
      <vt:lpstr>1_Office Theme</vt:lpstr>
      <vt:lpstr>Describing what is happening now (exercise and fitness)</vt:lpstr>
      <vt:lpstr>hablar</vt:lpstr>
      <vt:lpstr>Respuestas</vt:lpstr>
      <vt:lpstr>Syllable stress and spelling rules</vt:lpstr>
      <vt:lpstr>Antepenultimate and penultimate syllable stress</vt:lpstr>
      <vt:lpstr>Dos instructores</vt:lpstr>
      <vt:lpstr>Accents on antepenultimate and penultimate syllable stressed words</vt:lpstr>
      <vt:lpstr>Vocabulario</vt:lpstr>
      <vt:lpstr>Vocabulario</vt:lpstr>
      <vt:lpstr>Singular forms of ‘estar’ used to express state [revisited]</vt:lpstr>
      <vt:lpstr>Saying what someone is doing now  Present continuous tense</vt:lpstr>
      <vt:lpstr>Saying what someone must do Deber + infinitive [revisited]</vt:lpstr>
      <vt:lpstr>Ana hace una clase de ejercicio en Internet.  ¿Qué debe hacer Ana, pero qué hace en realidad? Completa las frases.</vt:lpstr>
      <vt:lpstr>Talking about body parts Spanish use of the definite article  </vt:lpstr>
      <vt:lpstr>Lucía pregunta a su madre qué pasa en la clase de ejercicio online. ¿Pregunta sobre Ana (‘you’) o el instructor (‘he’)? ¿Qué pregunta?</vt:lpstr>
      <vt:lpstr>Escucha las preguntas de Lucía a su madre otra vez.  ¿Cuál es la respuesta correcta de Ana para cada pregunta?</vt:lpstr>
      <vt:lpstr>Actividades en la clase de ejercicio.</vt:lpstr>
      <vt:lpstr>hablar / escuchar</vt:lpstr>
      <vt:lpstr>hablar / escuchar</vt:lpstr>
      <vt:lpstr>hablar / escuchar</vt:lpstr>
      <vt:lpstr>Describing what is happening now (exercise and fitness) [2]</vt:lpstr>
      <vt:lpstr>Vocabulario</vt:lpstr>
      <vt:lpstr>Daniel y Lucía hablan del ejercicio. Escucha y escribe las palabras. Debes poner la tilde en la letra correcta.</vt:lpstr>
      <vt:lpstr>¿Qué significan las frases?</vt:lpstr>
      <vt:lpstr>How to say ‘this’ and ‘these’ Demonstrative adjectives [revisited]</vt:lpstr>
      <vt:lpstr>Completa las frases con ‘esta’ o ‘está’.</vt:lpstr>
      <vt:lpstr>¿Puedes completar las frases?</vt:lpstr>
      <vt:lpstr>La clase de ejercicio</vt:lpstr>
      <vt:lpstr>¿Cómo es la frase en español?</vt:lpstr>
      <vt:lpstr>¿Cómo es la frase en español?</vt:lpstr>
      <vt:lpstr>¿Cómo es la frase en español?</vt:lpstr>
      <vt:lpstr>¿Cómo es la frase en español?</vt:lpstr>
      <vt:lpstr>¿Cómo es la frase en español?</vt:lpstr>
      <vt:lpstr>¿Cómo es la frase en español?</vt:lpstr>
      <vt:lpstr>¿Cómo es la frase en español?</vt:lpstr>
      <vt:lpstr>¿Cómo es la frase en español?</vt:lpstr>
      <vt:lpstr>¿Cómo es la frase en español?</vt:lpstr>
      <vt:lpstr>¿Cómo es la frase en español?</vt:lpstr>
      <vt:lpstr>Conversación en la clase de deportes</vt:lpstr>
      <vt:lpstr>Persona A</vt:lpstr>
      <vt:lpstr>Persona B</vt:lpstr>
      <vt:lpstr>Respuestas</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schreibt man das?</dc:title>
  <dc:creator>Rachel Hawkes</dc:creator>
  <cp:lastModifiedBy>Louise Grant</cp:lastModifiedBy>
  <cp:revision>312</cp:revision>
  <dcterms:created xsi:type="dcterms:W3CDTF">2020-06-08T16:42:30Z</dcterms:created>
  <dcterms:modified xsi:type="dcterms:W3CDTF">2021-03-24T15:58:22Z</dcterms:modified>
</cp:coreProperties>
</file>