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2" r:id="rId3"/>
    <p:sldMasterId id="2147483758" r:id="rId4"/>
  </p:sldMasterIdLst>
  <p:notesMasterIdLst>
    <p:notesMasterId r:id="rId44"/>
  </p:notesMasterIdLst>
  <p:sldIdLst>
    <p:sldId id="466" r:id="rId5"/>
    <p:sldId id="619" r:id="rId6"/>
    <p:sldId id="620" r:id="rId7"/>
    <p:sldId id="621" r:id="rId8"/>
    <p:sldId id="622" r:id="rId9"/>
    <p:sldId id="623" r:id="rId10"/>
    <p:sldId id="624" r:id="rId11"/>
    <p:sldId id="424" r:id="rId12"/>
    <p:sldId id="425" r:id="rId13"/>
    <p:sldId id="461" r:id="rId14"/>
    <p:sldId id="462" r:id="rId15"/>
    <p:sldId id="411" r:id="rId16"/>
    <p:sldId id="437" r:id="rId17"/>
    <p:sldId id="438" r:id="rId18"/>
    <p:sldId id="439" r:id="rId19"/>
    <p:sldId id="440" r:id="rId20"/>
    <p:sldId id="441" r:id="rId21"/>
    <p:sldId id="442" r:id="rId22"/>
    <p:sldId id="443" r:id="rId23"/>
    <p:sldId id="444" r:id="rId24"/>
    <p:sldId id="445" r:id="rId25"/>
    <p:sldId id="446" r:id="rId26"/>
    <p:sldId id="448" r:id="rId27"/>
    <p:sldId id="450" r:id="rId28"/>
    <p:sldId id="451" r:id="rId29"/>
    <p:sldId id="452" r:id="rId30"/>
    <p:sldId id="447" r:id="rId31"/>
    <p:sldId id="467" r:id="rId32"/>
    <p:sldId id="426" r:id="rId33"/>
    <p:sldId id="463" r:id="rId34"/>
    <p:sldId id="464" r:id="rId35"/>
    <p:sldId id="465" r:id="rId36"/>
    <p:sldId id="413" r:id="rId37"/>
    <p:sldId id="281" r:id="rId38"/>
    <p:sldId id="410" r:id="rId39"/>
    <p:sldId id="453" r:id="rId40"/>
    <p:sldId id="454" r:id="rId41"/>
    <p:sldId id="618" r:id="rId42"/>
    <p:sldId id="27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5"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C1F7"/>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90" autoAdjust="0"/>
    <p:restoredTop sz="72377" autoAdjust="0"/>
  </p:normalViewPr>
  <p:slideViewPr>
    <p:cSldViewPr snapToGrid="0">
      <p:cViewPr varScale="1">
        <p:scale>
          <a:sx n="79" d="100"/>
          <a:sy n="79" d="100"/>
        </p:scale>
        <p:origin x="1088" y="192"/>
      </p:cViewPr>
      <p:guideLst/>
    </p:cSldViewPr>
  </p:slideViewPr>
  <p:outlineViewPr>
    <p:cViewPr>
      <p:scale>
        <a:sx n="33" d="100"/>
        <a:sy n="33" d="100"/>
      </p:scale>
      <p:origin x="0" y="0"/>
    </p:cViewPr>
  </p:outlineViewPr>
  <p:notesTextViewPr>
    <p:cViewPr>
      <p:scale>
        <a:sx n="1" d="1"/>
        <a:sy n="1" d="1"/>
      </p:scale>
      <p:origin x="0" y="-40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HABEN and SEIN [all persons taught so far: </a:t>
            </a:r>
            <a:r>
              <a:rPr lang="en-GB" sz="1200" b="0" baseline="0" dirty="0" err="1"/>
              <a:t>ich</a:t>
            </a:r>
            <a:r>
              <a:rPr lang="en-GB" sz="1200" b="0" baseline="0" dirty="0"/>
              <a:t>, du, </a:t>
            </a:r>
            <a:r>
              <a:rPr lang="en-GB" sz="1200" b="0" baseline="0" dirty="0" err="1"/>
              <a:t>er</a:t>
            </a:r>
            <a:r>
              <a:rPr lang="en-GB" sz="1200" b="0" baseline="0" dirty="0"/>
              <a:t>/</a:t>
            </a:r>
            <a:r>
              <a:rPr lang="en-GB" sz="1200" b="0" baseline="0" dirty="0" err="1"/>
              <a:t>sie</a:t>
            </a:r>
            <a:r>
              <a:rPr lang="en-GB" sz="1200" b="0" baseline="0" dirty="0"/>
              <a:t>/</a:t>
            </a:r>
            <a:r>
              <a:rPr lang="en-GB" sz="1200" b="0" baseline="0" dirty="0" err="1"/>
              <a:t>es</a:t>
            </a:r>
            <a:r>
              <a:rPr lang="en-GB" sz="1200" b="0" baseline="0" dirty="0"/>
              <a:t>, </a:t>
            </a:r>
            <a:r>
              <a:rPr lang="en-GB" sz="1200" b="0" baseline="0" dirty="0" err="1"/>
              <a:t>wir</a:t>
            </a:r>
            <a:r>
              <a:rPr lang="en-GB" sz="1200" b="0" baseline="0" dirty="0"/>
              <a:t>, </a:t>
            </a:r>
            <a:r>
              <a:rPr lang="en-GB" sz="1200" b="0" baseline="0" dirty="0" err="1"/>
              <a:t>sie</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 new vocabulary</a:t>
            </a:r>
            <a:r>
              <a:rPr lang="en-GB" sz="1200" b="1" baseline="0" dirty="0"/>
              <a:t> or revisited vocabulary this week.  Vocabulary will recycle language previously taught across the whole year.</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for subsequent slides: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93873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baseline="0" dirty="0"/>
              <a:t>A less challenging version of this activity, in which some letters are displayed as hints, can be found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12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the verbs SEIN and HABEN, as well as a variety of nouns, adjectives, adverbs and conjunctions from Y7.  </a:t>
            </a:r>
            <a:br>
              <a:rPr lang="en-GB" b="0" baseline="0"/>
            </a:b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a:t>
            </a:r>
            <a:r>
              <a:rPr lang="en-GB" b="0" baseline="0"/>
              <a:t> A </a:t>
            </a:r>
            <a:r>
              <a:rPr lang="en-GB" b="0" baseline="0" dirty="0"/>
              <a:t>few of these vocabulary items are also needed for the story task that </a:t>
            </a:r>
            <a:r>
              <a:rPr lang="en-GB" b="0" baseline="0"/>
              <a:t>follows. All </a:t>
            </a:r>
            <a:r>
              <a:rPr lang="en-GB" b="0" baseline="0" dirty="0"/>
              <a:t>vocabulary has been previously taught.</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b="0" baseline="0" dirty="0"/>
              <a:t> Students work out the missing words from each sentence and insert this into the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reveal the answers a word at a </a:t>
            </a:r>
            <a:r>
              <a:rPr lang="en-GB" b="0" baseline="0"/>
              <a:t>time.</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2814998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1" baseline="0" dirty="0"/>
              <a:t>: </a:t>
            </a:r>
            <a:r>
              <a:rPr lang="en-GB" b="0" baseline="0" dirty="0"/>
              <a:t>A more challenging version of this activity, in which there are no letter hints, can be found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12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revisit the verbs SEIN and HABEN, as well as a variety of nouns, adjectives, adverbs and conjunctions from Y7.  </a:t>
            </a:r>
            <a:br>
              <a:rPr lang="en-GB" b="0" baseline="0"/>
            </a:b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a:t>
            </a:r>
            <a:r>
              <a:rPr lang="en-GB" b="0" baseline="0"/>
              <a:t> A few of these vocabulary items are also needed for the story task that follows. All vocabulary has been previously taught.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b="0" baseline="0" dirty="0"/>
              <a:t> Students work out the missing words from each sentence and insert this into the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reveal the answers a word at a </a:t>
            </a:r>
            <a:r>
              <a:rPr lang="en-GB" b="0" baseline="0"/>
              <a:t>time.</a:t>
            </a:r>
            <a:endParaRPr lang="en-GB" b="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3314054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Introductory slide (8 story slides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(all 9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comprehension of previously taught forms of </a:t>
            </a:r>
            <a:r>
              <a:rPr lang="en-GB" b="1" baseline="0" dirty="0"/>
              <a:t>HABEN</a:t>
            </a:r>
            <a:r>
              <a:rPr lang="en-GB" b="0" baseline="0" dirty="0"/>
              <a:t> and </a:t>
            </a:r>
            <a:r>
              <a:rPr lang="en-GB" b="1" baseline="0" dirty="0"/>
              <a:t>SEIN</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dirty="0"/>
              <a:t>Note: </a:t>
            </a:r>
            <a:r>
              <a:rPr lang="en-GB" b="0" baseline="0" dirty="0"/>
              <a:t>The story text contains 90 tokens (instances of words, some may be the same word repeated).  Four words are cognates (</a:t>
            </a:r>
            <a:r>
              <a:rPr lang="en-GB" b="1" baseline="0" dirty="0"/>
              <a:t>Fisch</a:t>
            </a:r>
            <a:r>
              <a:rPr lang="en-GB" b="0" baseline="0" dirty="0"/>
              <a:t> [1623], </a:t>
            </a:r>
            <a:r>
              <a:rPr lang="en-GB" b="1" baseline="0" dirty="0"/>
              <a:t>Maus</a:t>
            </a:r>
            <a:r>
              <a:rPr lang="en-GB" b="0" baseline="0" dirty="0"/>
              <a:t> [3761], </a:t>
            </a:r>
            <a:r>
              <a:rPr lang="en-GB" b="1" baseline="0" dirty="0" err="1"/>
              <a:t>beste</a:t>
            </a:r>
            <a:r>
              <a:rPr lang="en-GB" b="0" baseline="0" dirty="0"/>
              <a:t> [374], </a:t>
            </a:r>
            <a:r>
              <a:rPr lang="en-GB" b="1" baseline="0" dirty="0"/>
              <a:t>Fans</a:t>
            </a:r>
            <a:r>
              <a:rPr lang="en-GB" b="0" baseline="0" dirty="0"/>
              <a:t> [2463], six additional words are unknown and therefore glossed: </a:t>
            </a:r>
            <a:r>
              <a:rPr lang="en-GB" b="1" baseline="0" dirty="0" err="1"/>
              <a:t>allein</a:t>
            </a:r>
            <a:r>
              <a:rPr lang="en-GB" b="1" baseline="0" dirty="0"/>
              <a:t>(e) </a:t>
            </a:r>
            <a:r>
              <a:rPr lang="en-GB" b="0" baseline="0" dirty="0"/>
              <a:t>[258]) (note, not quite a cognate, but was a phonics cluster word, too), </a:t>
            </a:r>
            <a:r>
              <a:rPr lang="en-GB" b="1" baseline="0" dirty="0" err="1"/>
              <a:t>komisch</a:t>
            </a:r>
            <a:r>
              <a:rPr lang="en-GB" b="0" baseline="0" dirty="0"/>
              <a:t> [2261], </a:t>
            </a:r>
            <a:r>
              <a:rPr lang="en-GB" b="1" baseline="0" dirty="0"/>
              <a:t>Vogel </a:t>
            </a:r>
            <a:r>
              <a:rPr lang="en-GB" b="0" baseline="0" dirty="0"/>
              <a:t>[1878], </a:t>
            </a:r>
            <a:r>
              <a:rPr lang="en-GB" b="1" baseline="0" dirty="0" err="1"/>
              <a:t>vielleicht</a:t>
            </a:r>
            <a:r>
              <a:rPr lang="en-GB" b="0" baseline="0" dirty="0"/>
              <a:t> [133], </a:t>
            </a:r>
            <a:r>
              <a:rPr lang="en-GB" b="1" baseline="0" dirty="0" err="1"/>
              <a:t>verrückt</a:t>
            </a:r>
            <a:r>
              <a:rPr lang="en-GB" b="0" baseline="0" dirty="0"/>
              <a:t> [2330], </a:t>
            </a:r>
            <a:r>
              <a:rPr lang="en-GB" b="1" baseline="0" dirty="0" err="1"/>
              <a:t>einander</a:t>
            </a:r>
            <a:r>
              <a:rPr lang="en-GB" b="0" baseline="0" dirty="0"/>
              <a:t> [1960]). Text coverage is 93%, if students are following the NCELP SOW.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baseline="0" dirty="0"/>
              <a:t>1. Students write 1-8 in their books.</a:t>
            </a:r>
            <a:br>
              <a:rPr lang="en-GB" b="0" baseline="0" dirty="0"/>
            </a:br>
            <a:r>
              <a:rPr lang="en-GB" b="0" baseline="0" dirty="0"/>
              <a:t>2. They listen (to Mia) and read along each page of the book, deciding which form of SEIN or HABEN fits the meaning. Advise students they will need look at the words before and after the gap to work out which meaning/form they need.</a:t>
            </a:r>
            <a:br>
              <a:rPr lang="en-GB" b="0" baseline="0" dirty="0"/>
            </a:br>
            <a:r>
              <a:rPr lang="en-GB" b="0" baseline="0" dirty="0"/>
              <a:t>3. They compare their answers with a partner, before a ‘listen and check’ on the story summary slide </a:t>
            </a:r>
            <a:r>
              <a:rPr lang="en-GB" b="1" baseline="0" dirty="0"/>
              <a:t>[Slide 19]</a:t>
            </a:r>
            <a:br>
              <a:rPr lang="en-GB" b="0" baseline="0" dirty="0"/>
            </a:br>
            <a:r>
              <a:rPr lang="en-GB" b="0" baseline="0" dirty="0"/>
              <a:t>4. Teachers can </a:t>
            </a:r>
            <a:r>
              <a:rPr lang="en-GB" b="0" baseline="0" dirty="0" err="1"/>
              <a:t>thenuse</a:t>
            </a:r>
            <a:r>
              <a:rPr lang="en-GB" b="0" baseline="0" dirty="0"/>
              <a:t> the summary slide to elicit full answers from students, before clicking each number to hear the full story sentences.</a:t>
            </a:r>
            <a:br>
              <a:rPr lang="en-GB" b="0" baseline="0" dirty="0"/>
            </a:br>
            <a:endParaRPr lang="en-GB" b="1" baseline="0" dirty="0"/>
          </a:p>
          <a:p>
            <a:r>
              <a:rPr lang="en-GB" b="1" baseline="0" dirty="0"/>
              <a:t>Transcript (bracketed words omitted):</a:t>
            </a:r>
          </a:p>
          <a:p>
            <a:r>
              <a:rPr lang="de-DE" b="0" baseline="0" dirty="0"/>
              <a:t>1] Fisch und Katze </a:t>
            </a:r>
            <a:r>
              <a:rPr lang="de-DE" b="1" baseline="0" dirty="0"/>
              <a:t>[sind] </a:t>
            </a:r>
            <a:r>
              <a:rPr lang="de-DE" b="0" baseline="0" dirty="0"/>
              <a:t>beste Freunde. Das </a:t>
            </a:r>
            <a:r>
              <a:rPr lang="de-DE" b="1" baseline="0" dirty="0"/>
              <a:t>[ist] </a:t>
            </a:r>
            <a:r>
              <a:rPr lang="de-DE" b="0" baseline="0" dirty="0"/>
              <a:t>aber komisch! Sie </a:t>
            </a:r>
            <a:r>
              <a:rPr lang="de-DE" b="1" baseline="0" dirty="0"/>
              <a:t>[haben] </a:t>
            </a:r>
            <a:r>
              <a:rPr lang="de-DE" b="0" baseline="0" dirty="0"/>
              <a:t>nicht viel gemeinsam. </a:t>
            </a:r>
            <a:br>
              <a:rPr lang="de-DE" b="0" baseline="0" dirty="0"/>
            </a:br>
            <a:r>
              <a:rPr lang="de-DE" b="0" baseline="0" dirty="0"/>
              <a:t>2] Katze </a:t>
            </a:r>
            <a:r>
              <a:rPr lang="de-DE" b="1" baseline="0" dirty="0"/>
              <a:t>[ist] </a:t>
            </a:r>
            <a:r>
              <a:rPr lang="de-DE" b="0" baseline="0" dirty="0"/>
              <a:t>groß aber Fisch </a:t>
            </a:r>
            <a:r>
              <a:rPr lang="de-DE" b="1" baseline="0" dirty="0"/>
              <a:t>[ist] </a:t>
            </a:r>
            <a:r>
              <a:rPr lang="de-DE" b="0" baseline="0" dirty="0"/>
              <a:t>klein. </a:t>
            </a:r>
            <a:br>
              <a:rPr lang="de-DE" b="0" baseline="0" dirty="0"/>
            </a:br>
            <a:r>
              <a:rPr lang="de-DE" b="0" baseline="0" dirty="0"/>
              <a:t>3] Katze </a:t>
            </a:r>
            <a:r>
              <a:rPr lang="de-DE" b="1" baseline="0" dirty="0"/>
              <a:t>[hat] </a:t>
            </a:r>
            <a:r>
              <a:rPr lang="de-DE" b="0" baseline="0" dirty="0"/>
              <a:t>viele Gewschister aber Fisch </a:t>
            </a:r>
            <a:r>
              <a:rPr lang="de-DE" b="1" baseline="0" dirty="0"/>
              <a:t>[ist] </a:t>
            </a:r>
            <a:r>
              <a:rPr lang="de-DE" b="0" baseline="0" dirty="0"/>
              <a:t>Einzelkind. </a:t>
            </a:r>
          </a:p>
          <a:p>
            <a:r>
              <a:rPr lang="de-DE" b="0" baseline="0" dirty="0"/>
              <a:t>4] - Katze, sagt Fisch. Ich </a:t>
            </a:r>
            <a:r>
              <a:rPr lang="de-DE" b="1" baseline="0" dirty="0"/>
              <a:t>[bin] </a:t>
            </a:r>
            <a:r>
              <a:rPr lang="de-DE" b="0" baseline="0" dirty="0"/>
              <a:t>ein Wassertier, und ich kann gut schwimmen, aber du </a:t>
            </a:r>
            <a:r>
              <a:rPr lang="de-DE" b="1" baseline="0" dirty="0"/>
              <a:t>[hast] </a:t>
            </a:r>
            <a:r>
              <a:rPr lang="de-DE" b="0" baseline="0" dirty="0"/>
              <a:t>Angst vor Wasser. </a:t>
            </a:r>
          </a:p>
          <a:p>
            <a:r>
              <a:rPr lang="de-DE" b="0" baseline="0" dirty="0"/>
              <a:t>5] - Fisch, sagt Katze. Ich </a:t>
            </a:r>
            <a:r>
              <a:rPr lang="de-DE" b="1" baseline="0" dirty="0"/>
              <a:t>[habe] </a:t>
            </a:r>
            <a:r>
              <a:rPr lang="de-DE" b="0" baseline="0" dirty="0"/>
              <a:t>eine Freundin aber du </a:t>
            </a:r>
            <a:r>
              <a:rPr lang="de-DE" b="1" baseline="0" dirty="0"/>
              <a:t>[bist] </a:t>
            </a:r>
            <a:r>
              <a:rPr lang="de-DE" b="0" baseline="0" dirty="0"/>
              <a:t>oft alleine. </a:t>
            </a:r>
          </a:p>
          <a:p>
            <a:r>
              <a:rPr lang="de-DE" b="0" baseline="0" dirty="0"/>
              <a:t>6] - Wir </a:t>
            </a:r>
            <a:r>
              <a:rPr lang="de-DE" b="1" baseline="0" dirty="0"/>
              <a:t>[haben] </a:t>
            </a:r>
            <a:r>
              <a:rPr lang="de-DE" b="0" baseline="0" dirty="0"/>
              <a:t>aber etwas gemeinsam. - Wir </a:t>
            </a:r>
            <a:r>
              <a:rPr lang="de-DE" b="1" baseline="0" dirty="0"/>
              <a:t>[sind] </a:t>
            </a:r>
            <a:r>
              <a:rPr lang="de-DE" b="0" baseline="0" dirty="0"/>
              <a:t>Fußball-Fans! </a:t>
            </a:r>
          </a:p>
          <a:p>
            <a:r>
              <a:rPr lang="de-DE" b="0" baseline="0" dirty="0"/>
              <a:t>7] - Fisch und Katze </a:t>
            </a:r>
            <a:r>
              <a:rPr lang="de-DE" b="1" baseline="0" dirty="0"/>
              <a:t>[sind] </a:t>
            </a:r>
            <a:r>
              <a:rPr lang="de-DE" b="0" baseline="0" dirty="0"/>
              <a:t>so komisch, sagt Maus. - </a:t>
            </a:r>
            <a:r>
              <a:rPr lang="de-DE" b="1" baseline="0" dirty="0"/>
              <a:t>[Haben] </a:t>
            </a:r>
            <a:r>
              <a:rPr lang="de-DE" b="0" baseline="0" dirty="0"/>
              <a:t>sie einen Vogel?!!! </a:t>
            </a:r>
          </a:p>
          <a:p>
            <a:r>
              <a:rPr lang="de-DE" b="0" baseline="0" dirty="0"/>
              <a:t>8] - Vielleicht </a:t>
            </a:r>
            <a:r>
              <a:rPr lang="de-DE" b="1" baseline="0" dirty="0"/>
              <a:t>[sind] </a:t>
            </a:r>
            <a:r>
              <a:rPr lang="de-DE" b="0" baseline="0" dirty="0"/>
              <a:t>wir verrückt, sagt Fisch. Aber wir </a:t>
            </a:r>
            <a:r>
              <a:rPr lang="de-DE" b="1" baseline="0" dirty="0"/>
              <a:t>[haben] </a:t>
            </a:r>
            <a:r>
              <a:rPr lang="de-DE" b="0" baseline="0" dirty="0"/>
              <a:t>einander.</a:t>
            </a:r>
          </a:p>
          <a:p>
            <a:endParaRPr lang="de-DE"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Fisch</a:t>
            </a:r>
            <a:r>
              <a:rPr lang="en-GB" b="0" baseline="0" dirty="0"/>
              <a:t> [1623], </a:t>
            </a:r>
            <a:r>
              <a:rPr lang="en-GB" b="1" baseline="0" dirty="0"/>
              <a:t>Maus</a:t>
            </a:r>
            <a:r>
              <a:rPr lang="en-GB" b="0" baseline="0" dirty="0"/>
              <a:t> [3761], </a:t>
            </a:r>
            <a:r>
              <a:rPr lang="en-GB" b="1" baseline="0" dirty="0" err="1"/>
              <a:t>beste</a:t>
            </a:r>
            <a:r>
              <a:rPr lang="en-GB" b="0" baseline="0" dirty="0"/>
              <a:t> [374], </a:t>
            </a:r>
            <a:r>
              <a:rPr lang="en-GB" b="1" baseline="0" dirty="0"/>
              <a:t>Fans</a:t>
            </a:r>
            <a:r>
              <a:rPr lang="en-GB" b="0" baseline="0" dirty="0"/>
              <a:t> [2463] </a:t>
            </a:r>
            <a:r>
              <a:rPr lang="en-GB" b="1" baseline="0" dirty="0" err="1"/>
              <a:t>allein</a:t>
            </a:r>
            <a:r>
              <a:rPr lang="en-GB" b="1" baseline="0" dirty="0"/>
              <a:t>(e) </a:t>
            </a:r>
            <a:r>
              <a:rPr lang="en-GB" b="0" baseline="0" dirty="0"/>
              <a:t>[258] </a:t>
            </a:r>
            <a:r>
              <a:rPr lang="en-GB" b="1" baseline="0" dirty="0" err="1"/>
              <a:t>komisch</a:t>
            </a:r>
            <a:r>
              <a:rPr lang="en-GB" b="0" baseline="0" dirty="0"/>
              <a:t> [2261], </a:t>
            </a:r>
            <a:r>
              <a:rPr lang="en-GB" b="1" baseline="0" dirty="0"/>
              <a:t>Vogel </a:t>
            </a:r>
            <a:r>
              <a:rPr lang="en-GB" b="0" baseline="0" dirty="0"/>
              <a:t>[1878], </a:t>
            </a:r>
            <a:r>
              <a:rPr lang="en-GB" b="1" baseline="0" dirty="0" err="1"/>
              <a:t>vielleicht</a:t>
            </a:r>
            <a:r>
              <a:rPr lang="en-GB" b="0" baseline="0" dirty="0"/>
              <a:t> [133], </a:t>
            </a:r>
            <a:r>
              <a:rPr lang="en-GB" b="1" baseline="0" dirty="0" err="1"/>
              <a:t>verrückt</a:t>
            </a:r>
            <a:r>
              <a:rPr lang="en-GB" b="0" baseline="0" dirty="0"/>
              <a:t> [2330], </a:t>
            </a:r>
            <a:r>
              <a:rPr lang="en-GB" b="1" baseline="0" dirty="0" err="1"/>
              <a:t>einander</a:t>
            </a:r>
            <a:r>
              <a:rPr lang="en-GB" b="0" baseline="0" dirty="0"/>
              <a:t> [1960]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endParaRPr lang="en-GB"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7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1/8.</a:t>
            </a:r>
            <a:br>
              <a:rPr lang="en-GB" b="1" baseline="0" dirty="0"/>
            </a:br>
            <a:endParaRPr lang="en-GB" b="1" baseline="0" dirty="0"/>
          </a:p>
          <a:p>
            <a:r>
              <a:rPr lang="en-GB" b="1" baseline="0" dirty="0"/>
              <a:t>Transcript:</a:t>
            </a:r>
          </a:p>
          <a:p>
            <a:r>
              <a:rPr lang="de-DE" b="1"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Wassertier, und ich kann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Fisch und Katze [sind]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64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2/8.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1"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Wassertier, und ich kann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Fisch und Katze [sind]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65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3/8.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1" baseline="0" dirty="0"/>
              <a:t>3] Katze [hat] viele Gewschister aber Fisch [ist] Einzelkind. </a:t>
            </a:r>
          </a:p>
          <a:p>
            <a:r>
              <a:rPr lang="de-DE" b="0" baseline="0" dirty="0"/>
              <a:t>4] - Katze, sagt Fisch. Ich [bin] ein Wassertier, und ich kann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Fisch und Katze [sind]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94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4/8.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1" baseline="0" dirty="0"/>
              <a:t>4] - Katze, sagt Fisch. Ich [bin] ein Wassertier, und ich kann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Fisch und Katze [sind]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331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5/8.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Wassertier, und ich kann gut schwimmen, aber du [hast] Angst vor Wasser. </a:t>
            </a:r>
          </a:p>
          <a:p>
            <a:r>
              <a:rPr lang="de-DE" b="1" baseline="0" dirty="0"/>
              <a:t>5] - Fisch, sagt Katze. Ich [habe] einen Freund aber du [bist] oft alleine. </a:t>
            </a:r>
          </a:p>
          <a:p>
            <a:r>
              <a:rPr lang="de-DE" b="0" baseline="0" dirty="0"/>
              <a:t>6] - Wir [haben] aber etwas gemeinsam. - Wie [sind] Fußball-Fans! </a:t>
            </a:r>
          </a:p>
          <a:p>
            <a:r>
              <a:rPr lang="de-DE" b="0" baseline="0" dirty="0"/>
              <a:t>7] - Fisch und Katze [sind] so komisch, sagt Maus. - [Haben] sie einen Vogel?!!! </a:t>
            </a:r>
          </a:p>
          <a:p>
            <a:r>
              <a:rPr lang="de-DE" b="0" baseline="0" dirty="0"/>
              <a:t>8] - Vielleicht [sind] wir verrückt, sagt Fisch. Aber wir [haben] einander.</a:t>
            </a:r>
            <a:br>
              <a:rPr lang="de-DE" b="0" baseline="0" dirty="0"/>
            </a:br>
            <a:br>
              <a:rPr lang="de-DE" b="0" baseline="0" dirty="0"/>
            </a:br>
            <a:r>
              <a:rPr lang="de-DE" b="1" i="1" baseline="0" dirty="0"/>
              <a:t>Note: </a:t>
            </a:r>
            <a:r>
              <a:rPr lang="de-DE" b="0" baseline="0" dirty="0"/>
              <a:t>Students have learnt ‚Freund‘ as friend.  Here the meaning is ‚boyfriend‘. The picture gives a strong hint, but teachers could elicit this understanding explicitly from students.</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537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6/8.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Wassertier, und ich kann sehr gut schwimmen, aber du [hast] Angst vor Wasser. </a:t>
            </a:r>
          </a:p>
          <a:p>
            <a:r>
              <a:rPr lang="de-DE" b="0" baseline="0" dirty="0"/>
              <a:t>5] - Fisch, sagt Katze. Ich [habe] einen Freund aber du [bist] oft alleine. </a:t>
            </a:r>
          </a:p>
          <a:p>
            <a:r>
              <a:rPr lang="de-DE" b="1" baseline="0" dirty="0"/>
              <a:t>6] - Wir [haben] aber etwas gemeinsam. - Wie [sind] Fußball-Fans! </a:t>
            </a:r>
          </a:p>
          <a:p>
            <a:r>
              <a:rPr lang="de-DE" b="0" baseline="0" dirty="0"/>
              <a:t>7] - Fisch und Katze [sind] so komisch, sagt Maus. - [Haben] sie einen Vogel?!!! </a:t>
            </a:r>
          </a:p>
          <a:p>
            <a:r>
              <a:rPr lang="de-DE" b="0" baseline="0" dirty="0"/>
              <a:t>8] - Vielleicht [sind] wir verrückt, sagt Fisch. Aber wir [haben] einander.</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78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7/8.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Schwimmer, und ich kann sehr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1" baseline="0" dirty="0"/>
              <a:t>7] - Fisch und Katze [sind] so komisch, sagt Maus. - [Haben] sie einen Vogel?!!! </a:t>
            </a:r>
          </a:p>
          <a:p>
            <a:r>
              <a:rPr lang="de-DE" b="0" baseline="0" dirty="0"/>
              <a:t>8] - Vielleicht [sind] wir verrückt, sagt Fisch. Aber wir [haben] einander.</a:t>
            </a:r>
            <a:br>
              <a:rPr lang="de-DE" b="0" baseline="0" dirty="0"/>
            </a:br>
            <a:br>
              <a:rPr lang="de-DE" b="0" baseline="0" dirty="0"/>
            </a:br>
            <a:r>
              <a:rPr lang="de-DE" b="1" baseline="0" dirty="0"/>
              <a:t>Note: Given that this idiom is new to them, students might find the last gap on this slide tricky, even with the gloss. However, it would be helpful to prompt them to recognise that ‚sie‘ means ‚they‘ and refers back to Fisch und Katze, and also that ‚einen‘ can never follow sein, so it must be a form of ‚HABEN‘ that is needed, here.</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8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[j]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ja</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yes by nodding your head quickly twice, as you say ‘</a:t>
            </a:r>
            <a:r>
              <a:rPr lang="en-GB" baseline="0" dirty="0" err="1"/>
              <a:t>ja</a:t>
            </a:r>
            <a:r>
              <a:rPr lang="en-GB" baseline="0" dirty="0"/>
              <a:t>’</a:t>
            </a:r>
            <a:r>
              <a:rPr lang="en-GB" b="0"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[j] </a:t>
            </a:r>
            <a:r>
              <a:rPr lang="en-GB" baseline="0" dirty="0"/>
              <a:t>sound, pronouncing </a:t>
            </a:r>
            <a:r>
              <a:rPr lang="en-GB" b="0" baseline="0" dirty="0"/>
              <a:t>”</a:t>
            </a:r>
            <a:r>
              <a:rPr lang="en-GB" b="1" baseline="0" dirty="0" err="1"/>
              <a:t>ja</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ja</a:t>
            </a:r>
            <a:r>
              <a:rPr lang="en-GB" sz="1200" b="0" baseline="0" dirty="0"/>
              <a:t> [27]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322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Page 8/8.</a:t>
            </a:r>
            <a:br>
              <a:rPr lang="en-GB" b="1" baseline="0" dirty="0"/>
            </a:br>
            <a:endParaRPr lang="en-GB" b="1" baseline="0" dirty="0"/>
          </a:p>
          <a:p>
            <a:r>
              <a:rPr lang="en-GB" b="1" baseline="0" dirty="0"/>
              <a:t>Transcript:</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Schwimmer, und ich kann sehr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Fisch und Katze [sind] so komisch, sagt Maus. - [Haben] sie einen Vogel?!!! </a:t>
            </a:r>
          </a:p>
          <a:p>
            <a:r>
              <a:rPr lang="de-DE" b="1" baseline="0" dirty="0"/>
              <a:t>8] - Vielleicht [sind] wir verrückt, sagt Fisch. Aber wir [haben] einander.</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0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Summary page /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4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provide the answers/summary for the story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b="0" baseline="0" dirty="0"/>
              <a:t>Teacher elicits full sentences from students to practise sentence level reading aloud.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Full audio (individual sentences) plays on number clicks. Alternatively, click on the audio player button to hear the full version of the story in one go (top right of slide).</a:t>
            </a:r>
            <a:br>
              <a:rPr lang="en-GB" b="0" baseline="0" dirty="0"/>
            </a:br>
            <a:r>
              <a:rPr lang="en-GB" b="0" baseline="0" dirty="0"/>
              <a:t>3. Answers animated appear with mouse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Transcript (full sentences) :</a:t>
            </a:r>
          </a:p>
          <a:p>
            <a:r>
              <a:rPr lang="de-DE" b="0" baseline="0" dirty="0"/>
              <a:t>1] Fisch und Katze sind beste Freunde. Das ist aber komisch! Sie haben nicht viel gemeinsam. </a:t>
            </a:r>
            <a:br>
              <a:rPr lang="de-DE" b="0" baseline="0" dirty="0"/>
            </a:br>
            <a:r>
              <a:rPr lang="de-DE" b="0" baseline="0" dirty="0"/>
              <a:t>2] Katze ist groß aber Fisch ist klein. </a:t>
            </a:r>
            <a:br>
              <a:rPr lang="de-DE" b="0" baseline="0" dirty="0"/>
            </a:br>
            <a:r>
              <a:rPr lang="de-DE" b="0" baseline="0" dirty="0"/>
              <a:t>3] Katze hat viele Gewschister aber Fisch ist Einzelkind. </a:t>
            </a:r>
          </a:p>
          <a:p>
            <a:r>
              <a:rPr lang="de-DE" b="0" baseline="0" dirty="0"/>
              <a:t>4] - Katze, sagt Fisch. Ich bin ein Wassertier, und ich kann sehr gut schwimmen, aber du hast Angst vor Wasser. </a:t>
            </a:r>
          </a:p>
          <a:p>
            <a:r>
              <a:rPr lang="de-DE" b="0" baseline="0" dirty="0"/>
              <a:t>5] - Fisch, sagt Katze. Ich habe einen Freund aber du bist oft alleine. </a:t>
            </a:r>
          </a:p>
          <a:p>
            <a:r>
              <a:rPr lang="de-DE" b="0" baseline="0" dirty="0"/>
              <a:t>6] - Wir haben aber etwas gemeinsam. - Wie sind Fußball-Fans! </a:t>
            </a:r>
          </a:p>
          <a:p>
            <a:r>
              <a:rPr lang="de-DE" b="0" baseline="0" dirty="0"/>
              <a:t>7] - Fisch und Katze sind so komisch, sagt Maus. - Haben sie einen Vogel?!!! </a:t>
            </a:r>
          </a:p>
          <a:p>
            <a:r>
              <a:rPr lang="de-DE" b="0" baseline="0" dirty="0"/>
              <a:t>8] - Vielleicht sind wir verrückt, sagt Fisch. Aber wir haben einander.</a:t>
            </a:r>
          </a:p>
          <a:p>
            <a:endParaRPr lang="de-DE"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Fisch</a:t>
            </a:r>
            <a:r>
              <a:rPr lang="en-GB" b="0" baseline="0" dirty="0"/>
              <a:t> [1623], </a:t>
            </a:r>
            <a:r>
              <a:rPr lang="en-GB" b="1" baseline="0" dirty="0"/>
              <a:t>Maus</a:t>
            </a:r>
            <a:r>
              <a:rPr lang="en-GB" b="0" baseline="0" dirty="0"/>
              <a:t> [3761], </a:t>
            </a:r>
            <a:r>
              <a:rPr lang="en-GB" b="1" baseline="0" dirty="0" err="1"/>
              <a:t>beste</a:t>
            </a:r>
            <a:r>
              <a:rPr lang="en-GB" b="0" baseline="0" dirty="0"/>
              <a:t> [374], </a:t>
            </a:r>
            <a:r>
              <a:rPr lang="en-GB" b="1" baseline="0" dirty="0"/>
              <a:t>Fans</a:t>
            </a:r>
            <a:r>
              <a:rPr lang="en-GB" b="0" baseline="0" dirty="0"/>
              <a:t> [2463] </a:t>
            </a:r>
            <a:r>
              <a:rPr lang="en-GB" b="1" baseline="0" dirty="0" err="1"/>
              <a:t>allein</a:t>
            </a:r>
            <a:r>
              <a:rPr lang="en-GB" b="1" baseline="0" dirty="0"/>
              <a:t>(e) </a:t>
            </a:r>
            <a:r>
              <a:rPr lang="en-GB" b="0" baseline="0" dirty="0"/>
              <a:t>[258] </a:t>
            </a:r>
            <a:r>
              <a:rPr lang="en-GB" b="1" baseline="0" dirty="0" err="1"/>
              <a:t>komisch</a:t>
            </a:r>
            <a:r>
              <a:rPr lang="en-GB" b="0" baseline="0" dirty="0"/>
              <a:t> [2261], </a:t>
            </a:r>
            <a:r>
              <a:rPr lang="en-GB" b="1" baseline="0" dirty="0"/>
              <a:t>Vogel </a:t>
            </a:r>
            <a:r>
              <a:rPr lang="en-GB" b="0" baseline="0" dirty="0"/>
              <a:t>[1878], </a:t>
            </a:r>
            <a:r>
              <a:rPr lang="en-GB" b="1" baseline="0" dirty="0" err="1"/>
              <a:t>vielleicht</a:t>
            </a:r>
            <a:r>
              <a:rPr lang="en-GB" b="0" baseline="0" dirty="0"/>
              <a:t> [133], </a:t>
            </a:r>
            <a:r>
              <a:rPr lang="en-GB" b="1" baseline="0" dirty="0" err="1"/>
              <a:t>verrückt</a:t>
            </a:r>
            <a:r>
              <a:rPr lang="en-GB" b="0" baseline="0" dirty="0"/>
              <a:t> [2330], </a:t>
            </a:r>
            <a:r>
              <a:rPr lang="en-GB" b="1" baseline="0" dirty="0" err="1"/>
              <a:t>einander</a:t>
            </a:r>
            <a:r>
              <a:rPr lang="en-GB" b="0" baseline="0" dirty="0"/>
              <a:t> [1960]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7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revisit 48 words from Y7.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a:t>Note: </a:t>
            </a:r>
            <a:r>
              <a:rPr lang="en-GB" b="0" baseline="0"/>
              <a:t>For each question, students listen to a list of six words and identify the category that best fits. Students may find it useful to try to note down as many of the words as they can, so that they have a little more time to process meaning and consider the categories.  However, transcription is not the main aim of the task so the speed of delivery will reflect this. To ensure that students think about the meaning of all the words, the selection begins with the less obvious words and finishes with the most transparent.</a:t>
            </a:r>
            <a:br>
              <a:rPr lang="en-GB" b="0" baseline="0"/>
            </a:b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b="0" baseline="0"/>
              <a:t>Teachers to ensure that all of the category words are still known.</a:t>
            </a:r>
            <a:br>
              <a:rPr lang="en-GB" b="0" baseline="0"/>
            </a:br>
            <a:r>
              <a:rPr lang="en-GB" b="0" baseline="0"/>
              <a:t>2. The first one can be done as a worked example with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3. Click on the numbered buttons to play each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4. The correct categories appear one by one with mouse clicks.</a:t>
            </a:r>
            <a:br>
              <a:rPr lang="en-GB" b="0" baseline="0"/>
            </a:b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a:solidFill>
                  <a:schemeClr val="tx1"/>
                </a:solidFill>
                <a:effectLst/>
                <a:latin typeface="+mn-lt"/>
                <a:ea typeface="+mn-ea"/>
                <a:cs typeface="+mn-cs"/>
              </a:rPr>
              <a:t>Note:</a:t>
            </a:r>
            <a:r>
              <a:rPr lang="en-GB" sz="1200" b="1" i="1" kern="1200" baseline="0">
                <a:solidFill>
                  <a:schemeClr val="tx1"/>
                </a:solidFill>
                <a:effectLst/>
                <a:latin typeface="+mn-lt"/>
                <a:ea typeface="+mn-ea"/>
                <a:cs typeface="+mn-cs"/>
              </a:rPr>
              <a:t> </a:t>
            </a:r>
            <a:r>
              <a:rPr lang="en-GB" sz="1200" b="0" kern="1200" baseline="0">
                <a:solidFill>
                  <a:schemeClr val="tx1"/>
                </a:solidFill>
                <a:effectLst/>
                <a:latin typeface="+mn-lt"/>
                <a:ea typeface="+mn-ea"/>
                <a:cs typeface="+mn-cs"/>
              </a:rPr>
              <a:t>To encourage listening to the final list, teachers could ask students to predict any of the words that they might be in this category (Wann?) before listening.</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a:br>
            <a:r>
              <a:rPr lang="en-GB" b="1" baseline="0"/>
              <a:t>Transcript (minus the category words):</a:t>
            </a:r>
            <a:br>
              <a:rPr lang="en-GB" b="0" baseline="0"/>
            </a:br>
            <a:r>
              <a:rPr lang="en-GB" sz="1200" b="1" kern="1200">
                <a:solidFill>
                  <a:schemeClr val="tx1"/>
                </a:solidFill>
                <a:effectLst/>
                <a:latin typeface="+mn-lt"/>
                <a:ea typeface="+mn-ea"/>
                <a:cs typeface="+mn-cs"/>
              </a:rPr>
              <a:t>1. Familie [310] - </a:t>
            </a:r>
            <a:r>
              <a:rPr lang="en-GB" sz="1200" kern="1200">
                <a:solidFill>
                  <a:schemeClr val="tx1"/>
                </a:solidFill>
                <a:effectLst/>
                <a:latin typeface="+mn-lt"/>
                <a:ea typeface="+mn-ea"/>
                <a:cs typeface="+mn-cs"/>
              </a:rPr>
              <a:t>das Kind [106], wohnen [380] wichtig [177], die Eltern [351], mit [13], die Geschwister [3090]</a:t>
            </a:r>
            <a:br>
              <a:rPr lang="en-GB" sz="1200" kern="1200">
                <a:solidFill>
                  <a:schemeClr val="tx1"/>
                </a:solidFill>
                <a:effectLst/>
                <a:latin typeface="+mn-lt"/>
                <a:ea typeface="+mn-ea"/>
                <a:cs typeface="+mn-cs"/>
              </a:rPr>
            </a:br>
            <a:r>
              <a:rPr lang="en-GB" sz="1200" b="1" kern="1200">
                <a:solidFill>
                  <a:schemeClr val="tx1"/>
                </a:solidFill>
                <a:effectLst/>
                <a:latin typeface="+mn-lt"/>
                <a:ea typeface="+mn-ea"/>
                <a:cs typeface="+mn-cs"/>
              </a:rPr>
              <a:t>2. Jobs [1090] - </a:t>
            </a:r>
            <a:r>
              <a:rPr lang="en-GB" sz="1200" kern="1200">
                <a:solidFill>
                  <a:schemeClr val="tx1"/>
                </a:solidFill>
                <a:effectLst/>
                <a:latin typeface="+mn-lt"/>
                <a:ea typeface="+mn-ea"/>
                <a:cs typeface="+mn-cs"/>
              </a:rPr>
              <a:t>der Arzt [614], arbeiten [200], die Lehrerin [2696], das Geld [249], der Sänger [3916], der Schauspieler [2202]</a:t>
            </a:r>
          </a:p>
          <a:p>
            <a:r>
              <a:rPr lang="en-GB" sz="1200" b="1" kern="1200">
                <a:solidFill>
                  <a:schemeClr val="tx1"/>
                </a:solidFill>
                <a:effectLst/>
                <a:latin typeface="+mn-lt"/>
                <a:ea typeface="+mn-ea"/>
                <a:cs typeface="+mn-cs"/>
              </a:rPr>
              <a:t>3. zu Hause [6/159] - </a:t>
            </a:r>
            <a:r>
              <a:rPr lang="en-GB" sz="1200" kern="1200">
                <a:solidFill>
                  <a:schemeClr val="tx1"/>
                </a:solidFill>
                <a:effectLst/>
                <a:latin typeface="+mn-lt"/>
                <a:ea typeface="+mn-ea"/>
                <a:cs typeface="+mn-cs"/>
              </a:rPr>
              <a:t>der Boden [445], die Tür [400], bleiben [112], kochen [1005], die Nummer [1048], der Garten [959]</a:t>
            </a:r>
            <a:br>
              <a:rPr lang="en-GB" b="0" baseline="0"/>
            </a:br>
            <a:r>
              <a:rPr lang="en-GB" sz="1200" b="1" kern="1200">
                <a:solidFill>
                  <a:schemeClr val="tx1"/>
                </a:solidFill>
                <a:effectLst/>
                <a:latin typeface="+mn-lt"/>
                <a:ea typeface="+mn-ea"/>
                <a:cs typeface="+mn-cs"/>
              </a:rPr>
              <a:t>4. Lieblingssachen [&gt;4034/251] </a:t>
            </a:r>
            <a:r>
              <a:rPr lang="en-GB" sz="1200" kern="1200">
                <a:solidFill>
                  <a:schemeClr val="tx1"/>
                </a:solidFill>
                <a:effectLst/>
                <a:latin typeface="+mn-lt"/>
                <a:ea typeface="+mn-ea"/>
                <a:cs typeface="+mn-cs"/>
              </a:rPr>
              <a:t>- mögen [151], der Sport [845], dein [225], die Musik [469], die Farbe [929], der Tag [108]</a:t>
            </a:r>
            <a:br>
              <a:rPr lang="en-GB" sz="1200" kern="1200">
                <a:solidFill>
                  <a:schemeClr val="tx1"/>
                </a:solidFill>
                <a:effectLst/>
                <a:latin typeface="+mn-lt"/>
                <a:ea typeface="+mn-ea"/>
                <a:cs typeface="+mn-cs"/>
              </a:rPr>
            </a:br>
            <a:r>
              <a:rPr lang="en-GB" sz="1200" b="1" kern="1200">
                <a:solidFill>
                  <a:schemeClr val="tx1"/>
                </a:solidFill>
                <a:effectLst/>
                <a:latin typeface="+mn-lt"/>
                <a:ea typeface="+mn-ea"/>
                <a:cs typeface="+mn-cs"/>
              </a:rPr>
              <a:t>5. Sprache [367] - </a:t>
            </a:r>
            <a:r>
              <a:rPr lang="en-GB" sz="1200" kern="1200">
                <a:solidFill>
                  <a:schemeClr val="tx1"/>
                </a:solidFill>
                <a:effectLst/>
                <a:latin typeface="+mn-lt"/>
                <a:ea typeface="+mn-ea"/>
                <a:cs typeface="+mn-cs"/>
              </a:rPr>
              <a:t>das Wort [243], Tschüs! [&lt;4034], wiederholen [1044], türkisch [1908], das Beispiel [89], der Grund [230]</a:t>
            </a:r>
            <a:br>
              <a:rPr lang="en-GB" sz="1200" kern="1200">
                <a:solidFill>
                  <a:schemeClr val="tx1"/>
                </a:solidFill>
                <a:effectLst/>
                <a:latin typeface="+mn-lt"/>
                <a:ea typeface="+mn-ea"/>
                <a:cs typeface="+mn-cs"/>
              </a:rPr>
            </a:br>
            <a:r>
              <a:rPr lang="en-GB" sz="1200" b="1" kern="1200">
                <a:solidFill>
                  <a:schemeClr val="tx1"/>
                </a:solidFill>
                <a:effectLst/>
                <a:latin typeface="+mn-lt"/>
                <a:ea typeface="+mn-ea"/>
                <a:cs typeface="+mn-cs"/>
              </a:rPr>
              <a:t>6. Im Klassenzimmer - </a:t>
            </a:r>
            <a:r>
              <a:rPr lang="en-GB" sz="1200" kern="1200">
                <a:solidFill>
                  <a:schemeClr val="tx1"/>
                </a:solidFill>
                <a:effectLst/>
                <a:latin typeface="+mn-lt"/>
                <a:ea typeface="+mn-ea"/>
                <a:cs typeface="+mn-cs"/>
              </a:rPr>
              <a:t>der Unterricht [1107], die Aufgabe [317], schreiben [245], schwierig [471], die Tafel [3660], das Fenster [634], </a:t>
            </a:r>
            <a:br>
              <a:rPr lang="en-GB" sz="1200" kern="1200">
                <a:solidFill>
                  <a:schemeClr val="tx1"/>
                </a:solidFill>
                <a:effectLst/>
                <a:latin typeface="+mn-lt"/>
                <a:ea typeface="+mn-ea"/>
                <a:cs typeface="+mn-cs"/>
              </a:rPr>
            </a:br>
            <a:r>
              <a:rPr lang="en-GB" sz="1200" b="1" kern="1200">
                <a:solidFill>
                  <a:schemeClr val="tx1"/>
                </a:solidFill>
                <a:effectLst/>
                <a:latin typeface="+mn-lt"/>
                <a:ea typeface="+mn-ea"/>
                <a:cs typeface="+mn-cs"/>
              </a:rPr>
              <a:t>7. reisen [978] – </a:t>
            </a:r>
            <a:r>
              <a:rPr lang="en-GB" sz="1200" b="0" kern="1200">
                <a:solidFill>
                  <a:schemeClr val="tx1"/>
                </a:solidFill>
                <a:effectLst/>
                <a:latin typeface="+mn-lt"/>
                <a:ea typeface="+mn-ea"/>
                <a:cs typeface="+mn-cs"/>
              </a:rPr>
              <a:t>nehmen [139], dauern [696], </a:t>
            </a:r>
            <a:r>
              <a:rPr lang="en-GB" sz="1200" kern="1200">
                <a:solidFill>
                  <a:schemeClr val="tx1"/>
                </a:solidFill>
                <a:effectLst/>
                <a:latin typeface="+mn-lt"/>
                <a:ea typeface="+mn-ea"/>
                <a:cs typeface="+mn-cs"/>
              </a:rPr>
              <a:t>die Stunde [262] das Fahrrad [1596], der Zug [613], Österreich [N/A]</a:t>
            </a:r>
            <a:br>
              <a:rPr lang="en-GB" b="0" baseline="0"/>
            </a:br>
            <a:r>
              <a:rPr lang="en-GB" sz="1200" b="1" kern="1200" baseline="0">
                <a:solidFill>
                  <a:schemeClr val="tx1"/>
                </a:solidFill>
                <a:effectLst/>
                <a:latin typeface="+mn-lt"/>
                <a:ea typeface="+mn-ea"/>
                <a:cs typeface="+mn-cs"/>
              </a:rPr>
              <a:t>8.</a:t>
            </a:r>
            <a:r>
              <a:rPr lang="en-GB" sz="1200" b="1" kern="1200">
                <a:solidFill>
                  <a:schemeClr val="tx1"/>
                </a:solidFill>
                <a:effectLst/>
                <a:latin typeface="+mn-lt"/>
                <a:ea typeface="+mn-ea"/>
                <a:cs typeface="+mn-cs"/>
              </a:rPr>
              <a:t> Wann? [583] - </a:t>
            </a:r>
            <a:r>
              <a:rPr lang="en-GB" sz="1200" kern="1200">
                <a:solidFill>
                  <a:schemeClr val="tx1"/>
                </a:solidFill>
                <a:effectLst/>
                <a:latin typeface="+mn-lt"/>
                <a:ea typeface="+mn-ea"/>
                <a:cs typeface="+mn-cs"/>
              </a:rPr>
              <a:t>schließlich [307], danach [437], immer [68], der Nachmittag [1426], das Wochenende [764],  die Nacht [335]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38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revise question-forming (</a:t>
            </a:r>
            <a:r>
              <a:rPr lang="en-GB" baseline="0"/>
              <a:t>last revisited formally in 3.1.2)</a:t>
            </a:r>
            <a:r>
              <a:rPr lang="en-GB"/>
              <a:t>, to</a:t>
            </a:r>
            <a:r>
              <a:rPr lang="en-GB" baseline="0"/>
              <a:t> prepare students for the open speaking task.</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1. Cycle through the information on the slide using the animation sequence.</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423527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a:t>
            </a:r>
            <a:r>
              <a:rPr lang="en-GB" baseline="0"/>
              <a:t>try to ask and answer 20 questions in one minute.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aseline="0"/>
              <a:t>This slide gives students a few examples to help them to prepare their questions. They have six minutes to prepare their questions, and two minutes to have two attempts at asking / answering all questions in one minute. The timer is on the next slide.</a:t>
            </a:r>
            <a:br>
              <a:rPr lang="en-GB" baseline="0"/>
            </a:b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r>
              <a:rPr lang="en-GB" baseline="0"/>
              <a:t>1. Students </a:t>
            </a:r>
            <a:r>
              <a:rPr lang="en-GB" baseline="0" dirty="0"/>
              <a:t>need to write 10 questions each, using only the verbs SEIN and HABEN, so they will be fairly simple questions.</a:t>
            </a:r>
            <a:br>
              <a:rPr lang="en-GB" baseline="0"/>
            </a:br>
            <a:r>
              <a:rPr lang="en-GB" baseline="0"/>
              <a:t>2. They </a:t>
            </a:r>
            <a:r>
              <a:rPr lang="en-GB" baseline="0" dirty="0"/>
              <a:t>need to use different parts of SEIN and HABEN, and a mixture of closed and open questions, and a variety of vocabulary.</a:t>
            </a:r>
            <a:br>
              <a:rPr lang="en-GB" baseline="0"/>
            </a:br>
            <a:r>
              <a:rPr lang="en-GB" baseline="0"/>
              <a:t>3. Partners will </a:t>
            </a:r>
            <a:r>
              <a:rPr lang="en-GB" baseline="0" dirty="0"/>
              <a:t>give very short, one-word (but appropriate) answers, as the focus is on creating and answering questions at this </a:t>
            </a:r>
            <a:r>
              <a:rPr lang="en-GB" baseline="0"/>
              <a:t>point.</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18467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start the spoken part of the exercise (with time limit).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Click on the button to start the timer.</a:t>
            </a:r>
            <a:br>
              <a:rPr lang="en-GB" baseline="0"/>
            </a:br>
            <a:r>
              <a:rPr lang="en-GB" baseline="0"/>
              <a:t>2. Student </a:t>
            </a:r>
            <a:r>
              <a:rPr lang="en-GB" baseline="0" dirty="0"/>
              <a:t>A asks 10 questions, and Student B responds</a:t>
            </a:r>
            <a:r>
              <a:rPr lang="en-GB"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Then </a:t>
            </a:r>
            <a:r>
              <a:rPr lang="en-GB" baseline="0" dirty="0"/>
              <a:t>they swap roles</a:t>
            </a:r>
            <a:r>
              <a:rPr lang="en-GB" baseline="0"/>
              <a:t>.  All </a:t>
            </a:r>
            <a:r>
              <a:rPr lang="en-GB" baseline="0" dirty="0"/>
              <a:t>20 questions to be asked in one minute, if they </a:t>
            </a:r>
            <a:r>
              <a:rPr lang="en-GB" baseline="0"/>
              <a:t>can!</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65859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SELF-STUDY VERSION</a:t>
            </a:r>
            <a:br>
              <a:rPr lang="en-GB" baseline="0"/>
            </a:b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a:t>Timing: 4 minutes (or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provide self-study practice at question formation (speaking).</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Student </a:t>
            </a:r>
            <a:r>
              <a:rPr lang="en-GB" baseline="0" dirty="0"/>
              <a:t>A asks the 10 questions s/he has prepared (though will obviously not get any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Student </a:t>
            </a:r>
            <a:r>
              <a:rPr lang="en-GB" baseline="0" dirty="0"/>
              <a:t>A then clicks to hear Student B’s 10 questions, and responds to them.</a:t>
            </a:r>
          </a:p>
          <a:p>
            <a:endParaRPr lang="en-GB" baseline="0" dirty="0"/>
          </a:p>
          <a:p>
            <a:r>
              <a:rPr lang="en-GB" b="1" baseline="0" dirty="0"/>
              <a:t>Transcript (to be removed from the slide before sharing with students for home study):</a:t>
            </a:r>
            <a:br>
              <a:rPr lang="en-GB" b="1" baseline="0" dirty="0"/>
            </a:br>
            <a:r>
              <a:rPr lang="en-GB" baseline="0" dirty="0"/>
              <a:t>1. </a:t>
            </a:r>
            <a:r>
              <a:rPr lang="en-GB" baseline="0" dirty="0" err="1"/>
              <a:t>Bist</a:t>
            </a:r>
            <a:r>
              <a:rPr lang="en-GB" baseline="0" dirty="0"/>
              <a:t> du </a:t>
            </a:r>
            <a:r>
              <a:rPr lang="en-GB" baseline="0" dirty="0" err="1"/>
              <a:t>ein</a:t>
            </a:r>
            <a:r>
              <a:rPr lang="en-GB" baseline="0" dirty="0"/>
              <a:t> </a:t>
            </a:r>
            <a:r>
              <a:rPr lang="en-GB" baseline="0" dirty="0" err="1"/>
              <a:t>Junge</a:t>
            </a:r>
            <a:r>
              <a:rPr lang="en-GB" baseline="0" dirty="0"/>
              <a:t>?</a:t>
            </a:r>
            <a:br>
              <a:rPr lang="en-GB" baseline="0" dirty="0"/>
            </a:br>
            <a:r>
              <a:rPr lang="en-GB" baseline="0" dirty="0"/>
              <a:t>2. </a:t>
            </a:r>
            <a:r>
              <a:rPr lang="en-GB" baseline="0" dirty="0" err="1"/>
              <a:t>Ist</a:t>
            </a:r>
            <a:r>
              <a:rPr lang="en-GB" baseline="0" dirty="0"/>
              <a:t> </a:t>
            </a:r>
            <a:r>
              <a:rPr lang="en-GB" baseline="0" dirty="0" err="1"/>
              <a:t>deine</a:t>
            </a:r>
            <a:r>
              <a:rPr lang="en-GB" baseline="0" dirty="0"/>
              <a:t> Mutter </a:t>
            </a:r>
            <a:r>
              <a:rPr lang="en-GB" baseline="0" dirty="0" err="1"/>
              <a:t>Schauspielerin</a:t>
            </a:r>
            <a:r>
              <a:rPr lang="en-GB" baseline="0" dirty="0"/>
              <a:t>?</a:t>
            </a:r>
            <a:br>
              <a:rPr lang="en-GB" baseline="0" dirty="0"/>
            </a:br>
            <a:r>
              <a:rPr lang="en-GB" baseline="0" dirty="0"/>
              <a:t>3. </a:t>
            </a:r>
            <a:r>
              <a:rPr lang="en-GB" baseline="0" dirty="0" err="1"/>
              <a:t>Wer</a:t>
            </a:r>
            <a:r>
              <a:rPr lang="en-GB" baseline="0" dirty="0"/>
              <a:t> </a:t>
            </a:r>
            <a:r>
              <a:rPr lang="en-GB" baseline="0" dirty="0" err="1"/>
              <a:t>ist</a:t>
            </a:r>
            <a:r>
              <a:rPr lang="en-GB" baseline="0" dirty="0"/>
              <a:t> </a:t>
            </a:r>
            <a:r>
              <a:rPr lang="en-GB" baseline="0" dirty="0" err="1"/>
              <a:t>dein</a:t>
            </a:r>
            <a:r>
              <a:rPr lang="en-GB" baseline="0" dirty="0"/>
              <a:t> </a:t>
            </a:r>
            <a:r>
              <a:rPr lang="en-GB" baseline="0" dirty="0" err="1"/>
              <a:t>Lieblingssänger</a:t>
            </a:r>
            <a:r>
              <a:rPr lang="en-GB" baseline="0" dirty="0"/>
              <a:t> </a:t>
            </a:r>
            <a:r>
              <a:rPr lang="en-GB" baseline="0" dirty="0" err="1"/>
              <a:t>oder</a:t>
            </a:r>
            <a:r>
              <a:rPr lang="en-GB" baseline="0" dirty="0"/>
              <a:t> </a:t>
            </a:r>
            <a:r>
              <a:rPr lang="en-GB" baseline="0" dirty="0" err="1"/>
              <a:t>Lieblingssängerin</a:t>
            </a:r>
            <a:r>
              <a:rPr lang="en-GB" baseline="0" dirty="0"/>
              <a:t>?</a:t>
            </a:r>
            <a:br>
              <a:rPr lang="en-GB" baseline="0" dirty="0"/>
            </a:br>
            <a:r>
              <a:rPr lang="en-GB" baseline="0" dirty="0"/>
              <a:t>4. </a:t>
            </a:r>
            <a:r>
              <a:rPr lang="en-GB" baseline="0" dirty="0" err="1"/>
              <a:t>Wann</a:t>
            </a:r>
            <a:r>
              <a:rPr lang="en-GB" baseline="0" dirty="0"/>
              <a:t> hast du </a:t>
            </a:r>
            <a:r>
              <a:rPr lang="en-GB" baseline="0" dirty="0" err="1"/>
              <a:t>Englisch</a:t>
            </a:r>
            <a:r>
              <a:rPr lang="en-GB" baseline="0" dirty="0"/>
              <a:t>?</a:t>
            </a:r>
            <a:br>
              <a:rPr lang="en-GB" baseline="0" dirty="0"/>
            </a:br>
            <a:r>
              <a:rPr lang="en-GB" baseline="0" dirty="0"/>
              <a:t>5. </a:t>
            </a:r>
            <a:r>
              <a:rPr lang="en-GB" baseline="0" dirty="0" err="1"/>
              <a:t>Ist</a:t>
            </a:r>
            <a:r>
              <a:rPr lang="en-GB" baseline="0" dirty="0"/>
              <a:t> der </a:t>
            </a:r>
            <a:r>
              <a:rPr lang="en-GB" baseline="0" dirty="0" err="1"/>
              <a:t>Deutschunterricht</a:t>
            </a:r>
            <a:r>
              <a:rPr lang="en-GB" baseline="0" dirty="0"/>
              <a:t> </a:t>
            </a:r>
            <a:r>
              <a:rPr lang="en-GB" baseline="0" dirty="0" err="1"/>
              <a:t>schwierig</a:t>
            </a:r>
            <a:r>
              <a:rPr lang="en-GB" baseline="0" dirty="0"/>
              <a:t>?</a:t>
            </a:r>
            <a:br>
              <a:rPr lang="en-GB" baseline="0" dirty="0"/>
            </a:br>
            <a:r>
              <a:rPr lang="en-GB" baseline="0" dirty="0"/>
              <a:t>6. </a:t>
            </a:r>
            <a:r>
              <a:rPr lang="en-GB" baseline="0" dirty="0" err="1"/>
              <a:t>Ist</a:t>
            </a:r>
            <a:r>
              <a:rPr lang="en-GB" baseline="0" dirty="0"/>
              <a:t> </a:t>
            </a:r>
            <a:r>
              <a:rPr lang="en-GB" baseline="0" dirty="0" err="1"/>
              <a:t>es</a:t>
            </a:r>
            <a:r>
              <a:rPr lang="en-GB" baseline="0" dirty="0"/>
              <a:t> </a:t>
            </a:r>
            <a:r>
              <a:rPr lang="en-GB" baseline="0" dirty="0" err="1"/>
              <a:t>jetzt</a:t>
            </a:r>
            <a:r>
              <a:rPr lang="en-GB" baseline="0" dirty="0"/>
              <a:t> Morgen </a:t>
            </a:r>
            <a:r>
              <a:rPr lang="en-GB" baseline="0" dirty="0" err="1"/>
              <a:t>oder</a:t>
            </a:r>
            <a:r>
              <a:rPr lang="en-GB" baseline="0" dirty="0"/>
              <a:t> </a:t>
            </a:r>
            <a:r>
              <a:rPr lang="en-GB" baseline="0" dirty="0" err="1"/>
              <a:t>Nachmittag</a:t>
            </a:r>
            <a:r>
              <a:rPr lang="en-GB" baseline="0" dirty="0"/>
              <a:t>?</a:t>
            </a:r>
            <a:br>
              <a:rPr lang="en-GB" baseline="0" dirty="0"/>
            </a:br>
            <a:r>
              <a:rPr lang="en-GB" baseline="0" dirty="0"/>
              <a:t>7. Was </a:t>
            </a:r>
            <a:r>
              <a:rPr lang="en-GB" baseline="0" dirty="0" err="1"/>
              <a:t>heißt</a:t>
            </a:r>
            <a:r>
              <a:rPr lang="en-GB" baseline="0" dirty="0"/>
              <a:t> ‘to live’ auf Deutsch?</a:t>
            </a:r>
            <a:br>
              <a:rPr lang="en-GB" baseline="0" dirty="0"/>
            </a:br>
            <a:r>
              <a:rPr lang="en-GB" baseline="0" dirty="0"/>
              <a:t>8. Wo </a:t>
            </a:r>
            <a:r>
              <a:rPr lang="en-GB" baseline="0" dirty="0" err="1"/>
              <a:t>ist</a:t>
            </a:r>
            <a:r>
              <a:rPr lang="en-GB" baseline="0" dirty="0"/>
              <a:t> </a:t>
            </a:r>
            <a:r>
              <a:rPr lang="en-GB" baseline="0" dirty="0" err="1"/>
              <a:t>dein</a:t>
            </a:r>
            <a:r>
              <a:rPr lang="en-GB" baseline="0" dirty="0"/>
              <a:t> </a:t>
            </a:r>
            <a:r>
              <a:rPr lang="en-GB" baseline="0" dirty="0" err="1"/>
              <a:t>Haus</a:t>
            </a:r>
            <a:r>
              <a:rPr lang="en-GB" baseline="0" dirty="0"/>
              <a:t>?</a:t>
            </a:r>
            <a:br>
              <a:rPr lang="en-GB" baseline="0" dirty="0"/>
            </a:br>
            <a:r>
              <a:rPr lang="en-GB" baseline="0" dirty="0"/>
              <a:t>9. Hast du </a:t>
            </a:r>
            <a:r>
              <a:rPr lang="en-GB" baseline="0" dirty="0" err="1"/>
              <a:t>Geschwister</a:t>
            </a:r>
            <a:r>
              <a:rPr lang="en-GB" baseline="0" dirty="0"/>
              <a:t>?</a:t>
            </a:r>
            <a:br>
              <a:rPr lang="en-GB" baseline="0" dirty="0"/>
            </a:br>
            <a:r>
              <a:rPr lang="en-GB" baseline="0" dirty="0"/>
              <a:t>10. </a:t>
            </a:r>
            <a:r>
              <a:rPr lang="en-GB" baseline="0" dirty="0" err="1"/>
              <a:t>Wie</a:t>
            </a:r>
            <a:r>
              <a:rPr lang="en-GB" baseline="0" dirty="0"/>
              <a:t> </a:t>
            </a:r>
            <a:r>
              <a:rPr lang="en-GB" baseline="0" dirty="0" err="1"/>
              <a:t>ist</a:t>
            </a:r>
            <a:r>
              <a:rPr lang="en-GB" baseline="0" dirty="0"/>
              <a:t> </a:t>
            </a:r>
            <a:r>
              <a:rPr lang="en-GB" baseline="0" dirty="0" err="1"/>
              <a:t>deine</a:t>
            </a:r>
            <a:r>
              <a:rPr lang="en-GB" baseline="0" dirty="0"/>
              <a:t> </a:t>
            </a:r>
            <a:r>
              <a:rPr lang="en-GB" baseline="0" dirty="0" err="1"/>
              <a:t>Schule</a:t>
            </a:r>
            <a:r>
              <a:rPr lang="en-GB"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555303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a:t>OPTIONAL ADDITIONAL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a:t>Timing: 10 minutes</a:t>
            </a:r>
            <a:endParaRPr lang="en-GB" b="1"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dirty="0"/>
              <a:t>Aim: </a:t>
            </a:r>
            <a:r>
              <a:rPr lang="en-GB" b="0" u="none" baseline="0" dirty="0"/>
              <a:t>To practise written production of sentences using the verbs SEIN and HABEN in a more open-ended task.</a:t>
            </a:r>
            <a:br>
              <a:rPr lang="en-GB" b="1" u="none" baseline="0" dirty="0"/>
            </a:br>
            <a:br>
              <a:rPr lang="en-GB" b="1" u="none" baseline="0" dirty="0"/>
            </a:br>
            <a:r>
              <a:rPr lang="en-GB" dirty="0"/>
              <a:t>Teachers</a:t>
            </a:r>
            <a:r>
              <a:rPr lang="en-GB" baseline="0" dirty="0"/>
              <a:t> ask students to write a text (it can be a fictional story or factual text) of 50 words using only the verbs SEIN and HABEN, plus nouns, adjectives, adverbs of choice. The 50-word grid is to help students with their planning.  It is also available as a printable handout (3 x 50-word grids per student, as they often want to draft it more than once).</a:t>
            </a:r>
            <a:endParaRPr lang="en-GB" dirty="0"/>
          </a:p>
          <a:p>
            <a:endParaRPr lang="en-GB"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Teacher explains task and distributes 50-word handout grid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write their 50-word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452220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tense</a:t>
            </a:r>
            <a:r>
              <a:rPr lang="en-GB" sz="1200" b="0" baseline="0" dirty="0"/>
              <a:t> strong and weak verbs in persons (</a:t>
            </a:r>
            <a:r>
              <a:rPr lang="en-GB" sz="1200" b="0" baseline="0" dirty="0" err="1"/>
              <a:t>ich</a:t>
            </a:r>
            <a:r>
              <a:rPr lang="en-GB" sz="1200" b="0" baseline="0" dirty="0"/>
              <a:t>, du, </a:t>
            </a:r>
            <a:r>
              <a:rPr lang="en-GB" sz="1200" b="0" baseline="0" dirty="0" err="1"/>
              <a:t>er</a:t>
            </a:r>
            <a:r>
              <a:rPr lang="en-GB" sz="1200" b="0" baseline="0" dirty="0"/>
              <a:t>/</a:t>
            </a:r>
            <a:r>
              <a:rPr lang="en-GB" sz="1200" b="0" baseline="0" dirty="0" err="1"/>
              <a:t>sie</a:t>
            </a:r>
            <a:r>
              <a:rPr lang="en-GB" sz="1200" b="0" baseline="0" dirty="0"/>
              <a:t>/</a:t>
            </a:r>
            <a:r>
              <a:rPr lang="en-GB" sz="1200" b="0" baseline="0" dirty="0" err="1"/>
              <a:t>es</a:t>
            </a:r>
            <a:r>
              <a:rPr lang="en-GB" sz="1200" b="0" baseline="0" dirty="0"/>
              <a:t>, </a:t>
            </a:r>
            <a:r>
              <a:rPr lang="en-GB" sz="1200" b="0" baseline="0" dirty="0" err="1"/>
              <a:t>wir</a:t>
            </a:r>
            <a:r>
              <a:rPr lang="en-GB" sz="1200" b="0" baseline="0" dirty="0"/>
              <a:t>, </a:t>
            </a:r>
            <a:r>
              <a:rPr lang="en-GB" sz="1200" b="0" baseline="0" dirty="0" err="1"/>
              <a:t>sie</a:t>
            </a:r>
            <a:r>
              <a:rPr lang="en-GB" sz="1200" b="0" baseline="0" dirty="0"/>
              <a:t>)</a:t>
            </a:r>
            <a:br>
              <a:rPr lang="en-GB" sz="1200" b="0" baseline="0" dirty="0"/>
            </a:br>
            <a:r>
              <a:rPr lang="en-GB" sz="1200" b="0" baseline="0" dirty="0"/>
              <a:t>2) Use of one present tense for English present simple AND present continuous</a:t>
            </a:r>
            <a:br>
              <a:rPr lang="en-GB" sz="1200" b="0" baseline="0" dirty="0"/>
            </a:br>
            <a:r>
              <a:rPr lang="en-GB" sz="1200" b="0" baseline="0" dirty="0"/>
              <a:t>3) Question-forming (subject-verb inversion, with and without W-questions)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 new vocabulary</a:t>
            </a:r>
            <a:r>
              <a:rPr lang="en-GB" sz="1200" b="1" baseline="0" dirty="0"/>
              <a:t> or revisited vocabulary this week.  Vocabulary will recycle language previously taught across the whole year.</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for subsequent slides: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i="1">
                <a:solidFill>
                  <a:sysClr val="windowText" lastClr="000000"/>
                </a:solidFill>
                <a:effectLst/>
                <a:latin typeface="+mn-lt"/>
                <a:ea typeface="+mn-ea"/>
                <a:cs typeface="+mn-cs"/>
              </a:rPr>
              <a:t>(2019). </a:t>
            </a:r>
            <a:r>
              <a:rPr lang="en-GB" sz="1200" i="1" dirty="0">
                <a:solidFill>
                  <a:sysClr val="windowText" lastClr="000000"/>
                </a:solidFill>
                <a:effectLst/>
                <a:latin typeface="+mn-lt"/>
                <a:ea typeface="+mn-ea"/>
                <a:cs typeface="+mn-cs"/>
              </a:rPr>
              <a:t>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01402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a:t>
            </a:r>
            <a:r>
              <a:rPr lang="en-GB" b="1" baseline="0" dirty="0"/>
              <a:t> </a:t>
            </a:r>
            <a:r>
              <a:rPr lang="en-GB" b="1"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practise oral production of words  of </a:t>
            </a:r>
            <a:r>
              <a:rPr lang="en-GB" baseline="0" dirty="0"/>
              <a:t>words containing SSC [</a:t>
            </a:r>
            <a:r>
              <a:rPr lang="en-GB" b="1" baseline="0" dirty="0"/>
              <a:t>j</a:t>
            </a:r>
            <a:r>
              <a:rPr lang="en-GB" baseline="0" dirty="0"/>
              <a:t>] in a given time.  </a:t>
            </a:r>
            <a:br>
              <a:rPr lang="en-GB" baseline="0"/>
            </a:b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aseline="0"/>
              <a:t>The </a:t>
            </a:r>
            <a:r>
              <a:rPr lang="en-GB" baseline="0" dirty="0"/>
              <a:t>set contains previously taught, phonics source and cluster, cognate and new words. The speech bubble reminds students that only the cognates are pronounced with an English ‘j’ sound. Only the meanings of the new words </a:t>
            </a:r>
            <a:r>
              <a:rPr lang="en-GB" baseline="0"/>
              <a:t>are provided. </a:t>
            </a:r>
            <a:r>
              <a:rPr lang="en-GB" b="0" baseline="0"/>
              <a:t>This </a:t>
            </a:r>
            <a:r>
              <a:rPr lang="en-GB" b="0" baseline="0" dirty="0"/>
              <a:t>is one of a set of three slides with different timer settings. The speed of the exercise can be chosen to match the ability level of the class, or the teacher may wish to start with the slowest speed and increase gradually.</a:t>
            </a:r>
            <a:endParaRPr lang="en-GB" b="1" dirty="0"/>
          </a:p>
          <a:p>
            <a:endParaRPr lang="en-GB" b="1" dirty="0"/>
          </a:p>
          <a:p>
            <a:r>
              <a:rPr lang="en-GB" b="1" baseline="0" dirty="0"/>
              <a:t>Procedure:</a:t>
            </a:r>
          </a:p>
          <a:p>
            <a:r>
              <a:rPr lang="en-GB" baseline="0" dirty="0"/>
              <a:t>1. Teacher clicks ‘</a:t>
            </a:r>
            <a:r>
              <a:rPr lang="en-GB" baseline="0" dirty="0" err="1"/>
              <a:t>los</a:t>
            </a:r>
            <a:r>
              <a:rPr lang="en-GB" baseline="0" dirty="0"/>
              <a:t>’.</a:t>
            </a:r>
          </a:p>
          <a:p>
            <a:r>
              <a:rPr lang="en-GB" baseline="0" dirty="0"/>
              <a:t>2. Student A reads the list of words out loud to student B. Student B listens carefully to their partner’s pronunciation and stops Student A if the [j] sound is pronounced wrongly.</a:t>
            </a:r>
          </a:p>
          <a:p>
            <a:r>
              <a:rPr lang="en-GB" baseline="0" dirty="0"/>
              <a:t>3. Students count how many words Student A managed to say correctly.</a:t>
            </a:r>
          </a:p>
          <a:p>
            <a:r>
              <a:rPr lang="en-GB" baseline="0" dirty="0"/>
              <a:t>4. Students swap roles. The student with the most points at the end is the winner.</a:t>
            </a:r>
          </a:p>
          <a:p>
            <a:r>
              <a:rPr lang="en-GB" baseline="0" dirty="0"/>
              <a:t>5. After two rounds, the teacher plays the correct pronunciation by clicking on the audio. Students repeat.</a:t>
            </a:r>
            <a:endParaRPr lang="en-GB"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Jeans </a:t>
            </a:r>
            <a:r>
              <a:rPr lang="en-GB" sz="1200" baseline="0" dirty="0"/>
              <a:t>[4942 (2011 list)]; </a:t>
            </a:r>
            <a:r>
              <a:rPr lang="en-GB" sz="1200" b="1" baseline="0" dirty="0" err="1"/>
              <a:t>ja</a:t>
            </a:r>
            <a:r>
              <a:rPr lang="en-GB" sz="1200" b="1" baseline="0" dirty="0"/>
              <a:t> </a:t>
            </a:r>
            <a:r>
              <a:rPr lang="en-GB" sz="1200" b="0"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27</a:t>
            </a:r>
            <a:r>
              <a:rPr lang="en-GB" sz="1200" b="0" baseline="0" dirty="0"/>
              <a:t>]; </a:t>
            </a:r>
            <a:r>
              <a:rPr lang="en-GB" sz="1200" b="1" baseline="0" dirty="0" err="1"/>
              <a:t>Junge</a:t>
            </a:r>
            <a:r>
              <a:rPr lang="en-GB" sz="1200"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630</a:t>
            </a:r>
            <a:r>
              <a:rPr lang="en-GB" sz="1200" b="0" baseline="0" dirty="0"/>
              <a:t>]; </a:t>
            </a:r>
            <a:r>
              <a:rPr kumimoji="0" lang="en-GB" sz="1200" b="1" i="0" u="none" strike="noStrike" kern="1200" cap="none" spc="0" normalizeH="0" baseline="0" noProof="0" dirty="0">
                <a:ln>
                  <a:noFill/>
                </a:ln>
                <a:solidFill>
                  <a:prstClr val="black"/>
                </a:solidFill>
                <a:effectLst/>
                <a:uLnTx/>
                <a:uFillTx/>
                <a:latin typeface="+mn-lt"/>
                <a:ea typeface="+mn-ea"/>
                <a:cs typeface="+mn-cs"/>
              </a:rPr>
              <a:t>Job </a:t>
            </a:r>
            <a:r>
              <a:rPr kumimoji="0" lang="en-GB" sz="1200" b="0" i="0" u="none" strike="noStrike" kern="1200" cap="none" spc="0" normalizeH="0" baseline="0" noProof="0" dirty="0">
                <a:ln>
                  <a:noFill/>
                </a:ln>
                <a:solidFill>
                  <a:prstClr val="black"/>
                </a:solidFill>
                <a:effectLst/>
                <a:uLnTx/>
                <a:uFillTx/>
                <a:latin typeface="+mn-lt"/>
                <a:ea typeface="+mn-ea"/>
                <a:cs typeface="+mn-cs"/>
              </a:rPr>
              <a:t>[1090]; </a:t>
            </a:r>
            <a:r>
              <a:rPr kumimoji="0" lang="en-GB" sz="1200" b="1" i="0" u="none" strike="noStrike" kern="1200" cap="none" spc="0" normalizeH="0" baseline="0" noProof="0" dirty="0">
                <a:ln>
                  <a:noFill/>
                </a:ln>
                <a:solidFill>
                  <a:prstClr val="black"/>
                </a:solidFill>
                <a:effectLst/>
                <a:uLnTx/>
                <a:uFillTx/>
                <a:latin typeface="+mn-lt"/>
                <a:ea typeface="+mn-ea"/>
                <a:cs typeface="+mn-cs"/>
              </a:rPr>
              <a:t>Jazz </a:t>
            </a:r>
            <a:r>
              <a:rPr kumimoji="0" lang="en-GB" sz="1200" b="0" i="0" u="none" strike="noStrike" kern="1200" cap="none" spc="0" normalizeH="0" baseline="0" noProof="0" dirty="0">
                <a:ln>
                  <a:noFill/>
                </a:ln>
                <a:solidFill>
                  <a:prstClr val="black"/>
                </a:solidFill>
                <a:effectLst/>
                <a:uLnTx/>
                <a:uFillTx/>
                <a:latin typeface="+mn-lt"/>
                <a:ea typeface="+mn-ea"/>
                <a:cs typeface="+mn-cs"/>
              </a:rPr>
              <a:t>[3467]; </a:t>
            </a:r>
            <a:r>
              <a:rPr kumimoji="0" lang="en-GB" sz="1200" b="1" i="0" u="none" strike="noStrike" kern="1200" cap="none" spc="0" normalizeH="0" baseline="0" noProof="0" dirty="0" err="1">
                <a:ln>
                  <a:noFill/>
                </a:ln>
                <a:solidFill>
                  <a:prstClr val="black"/>
                </a:solidFill>
                <a:effectLst/>
                <a:uLnTx/>
                <a:uFillTx/>
                <a:latin typeface="+mn-lt"/>
                <a:ea typeface="+mn-ea"/>
                <a:cs typeface="+mn-cs"/>
              </a:rPr>
              <a:t>jeden</a:t>
            </a:r>
            <a:r>
              <a:rPr kumimoji="0" lang="en-GB" sz="1200" b="1" i="0" u="none" strike="noStrike" kern="1200" cap="none" spc="0" normalizeH="0" baseline="0" noProof="0" dirty="0">
                <a:ln>
                  <a:noFill/>
                </a:ln>
                <a:solidFill>
                  <a:prstClr val="black"/>
                </a:solidFill>
                <a:effectLst/>
                <a:uLnTx/>
                <a:uFillTx/>
                <a:latin typeface="+mn-lt"/>
                <a:ea typeface="+mn-ea"/>
                <a:cs typeface="+mn-cs"/>
              </a:rPr>
              <a:t> Tag</a:t>
            </a:r>
            <a:r>
              <a:rPr kumimoji="0" lang="en-GB" sz="1200" b="0" i="0" u="none" strike="noStrike" kern="1200" cap="none" spc="0" normalizeH="0" baseline="0" noProof="0" dirty="0">
                <a:ln>
                  <a:noFill/>
                </a:ln>
                <a:solidFill>
                  <a:prstClr val="black"/>
                </a:solidFill>
                <a:effectLst/>
                <a:uLnTx/>
                <a:uFillTx/>
                <a:latin typeface="+mn-lt"/>
                <a:ea typeface="+mn-ea"/>
                <a:cs typeface="+mn-cs"/>
              </a:rPr>
              <a:t>[88/108]; </a:t>
            </a:r>
            <a:r>
              <a:rPr lang="en-GB" sz="1200" b="1" baseline="0" dirty="0" err="1"/>
              <a:t>jetzt</a:t>
            </a:r>
            <a:r>
              <a:rPr lang="en-GB" sz="1200" b="1" baseline="0" dirty="0"/>
              <a:t> </a:t>
            </a:r>
            <a:r>
              <a:rPr lang="en-GB" sz="1200" baseline="0" dirty="0"/>
              <a:t>[62] </a:t>
            </a:r>
            <a:r>
              <a:rPr lang="en-GB" sz="1200" b="1" baseline="0" dirty="0" err="1"/>
              <a:t>Jahr</a:t>
            </a:r>
            <a:r>
              <a:rPr lang="en-GB" sz="1200" baseline="0" dirty="0"/>
              <a:t> [51] </a:t>
            </a:r>
            <a:r>
              <a:rPr lang="en-GB" sz="1200" b="1" baseline="0" dirty="0" err="1"/>
              <a:t>jedoch</a:t>
            </a:r>
            <a:r>
              <a:rPr lang="en-GB" sz="1200" baseline="0" dirty="0"/>
              <a:t> [191] </a:t>
            </a:r>
            <a:r>
              <a:rPr lang="en-GB" sz="1200" b="1" baseline="0" dirty="0" err="1"/>
              <a:t>Jahrhundert</a:t>
            </a:r>
            <a:r>
              <a:rPr lang="en-GB" sz="1200" b="1" baseline="0" dirty="0"/>
              <a:t> </a:t>
            </a:r>
            <a:r>
              <a:rPr lang="en-GB" sz="1200" baseline="0" dirty="0"/>
              <a:t>[447] </a:t>
            </a:r>
            <a:r>
              <a:rPr lang="en-GB" sz="1200" b="1" baseline="0" dirty="0" err="1"/>
              <a:t>Jugend</a:t>
            </a:r>
            <a:r>
              <a:rPr lang="en-GB" sz="1200" baseline="0" dirty="0"/>
              <a:t> [1627] </a:t>
            </a:r>
            <a:r>
              <a:rPr lang="en-GB" sz="1200" b="1" baseline="0" dirty="0" err="1"/>
              <a:t>Jugendliche</a:t>
            </a:r>
            <a:r>
              <a:rPr lang="en-GB" sz="1200" baseline="0" dirty="0"/>
              <a:t> [932]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265704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925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a faster version of the previous slide.</a:t>
            </a: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2187326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a still faster version of the previous slide.</a:t>
            </a: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4006239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0" dirty="0"/>
          </a:p>
          <a:p>
            <a:r>
              <a:rPr lang="en-GB" b="1" dirty="0"/>
              <a:t>Aim</a:t>
            </a:r>
            <a:r>
              <a:rPr lang="en-GB" b="1"/>
              <a:t>: </a:t>
            </a:r>
            <a:r>
              <a:rPr lang="en-GB" b="0"/>
              <a:t>To revisit </a:t>
            </a:r>
            <a:r>
              <a:rPr lang="en-GB" b="0" dirty="0"/>
              <a:t>previously</a:t>
            </a:r>
            <a:r>
              <a:rPr lang="en-GB" b="0" baseline="0" dirty="0"/>
              <a:t> </a:t>
            </a:r>
            <a:r>
              <a:rPr lang="en-GB" b="0" dirty="0"/>
              <a:t>taught adverb and adverbial</a:t>
            </a:r>
            <a:r>
              <a:rPr lang="en-GB" b="0" baseline="0" dirty="0"/>
              <a:t> time phrases that will be needed for the present tense revision activities that follow in this lesson.</a:t>
            </a:r>
            <a:endParaRPr lang="en-GB" b="0" dirty="0"/>
          </a:p>
          <a:p>
            <a:br>
              <a:rPr lang="en-GB" b="0" dirty="0"/>
            </a:br>
            <a:r>
              <a:rPr lang="en-GB" b="1" dirty="0"/>
              <a:t>Procedure:</a:t>
            </a:r>
            <a:br>
              <a:rPr lang="en-GB" b="0" baseline="0" dirty="0"/>
            </a:br>
            <a:r>
              <a:rPr lang="en-GB" b="0" baseline="0" dirty="0"/>
              <a:t>1. Write 1-8 and each adverb / adverbial phrase in German.</a:t>
            </a:r>
            <a:br>
              <a:rPr lang="en-GB" b="0" baseline="0" dirty="0"/>
            </a:br>
            <a:r>
              <a:rPr lang="en-GB" b="0" baseline="0" dirty="0"/>
              <a:t>2. Translate orally into English with a partner.</a:t>
            </a:r>
            <a:br>
              <a:rPr lang="en-GB" b="0" baseline="0" dirty="0"/>
            </a:br>
            <a:r>
              <a:rPr lang="en-GB" b="0" baseline="0" dirty="0"/>
              <a:t>3. Teacher elicits adverb answers from students.</a:t>
            </a:r>
            <a:br>
              <a:rPr lang="en-GB" b="0" baseline="0" dirty="0"/>
            </a:br>
            <a:r>
              <a:rPr lang="en-GB" b="0" baseline="0" dirty="0"/>
              <a:t>4. Teacher elicits oral translations, drawing students’ attention to their own use of present simple and present continuous in each sentence, reminding students that there is only one present tense in German.</a:t>
            </a:r>
            <a:br>
              <a:rPr lang="en-GB" b="0" baseline="0" dirty="0"/>
            </a:br>
            <a:r>
              <a:rPr lang="en-GB" b="0" baseline="0" dirty="0"/>
              <a:t>5. Teacher elicits the pattern of usage from students, i.e., regular repeated actions = present simple, whereas actions occurring now, at the moment = present continuous. It is usually the adverb which helps us choose the English tense to use when translating.</a:t>
            </a:r>
            <a:br>
              <a:rPr lang="en-GB" b="0" baseline="0" dirty="0"/>
            </a:br>
            <a:endParaRPr lang="en-GB" b="0" baseline="0" dirty="0"/>
          </a:p>
          <a:p>
            <a:r>
              <a:rPr lang="en-GB" b="1" baseline="0" dirty="0"/>
              <a:t>Note: </a:t>
            </a:r>
            <a:r>
              <a:rPr lang="en-GB" b="0" baseline="0" dirty="0"/>
              <a:t>the use of present continuous in English is far more nuanced than this, and there are often instances when both tenses are possible (as here in number 1, where both ‘She always helps me with homework’, and ‘she’s always helping me with homework’ are valid translations).  The important thing from an English speaking learner of German’s perspective is that that both of these just have one form in German!</a:t>
            </a:r>
          </a:p>
          <a:p>
            <a:endParaRPr lang="en-GB" b="0" baseline="0" dirty="0"/>
          </a:p>
          <a:p>
            <a:r>
              <a:rPr lang="en-GB" b="1" baseline="0" dirty="0"/>
              <a:t>Suggested (most probable) translations:</a:t>
            </a:r>
            <a:br>
              <a:rPr lang="en-GB" b="0" baseline="0" dirty="0"/>
            </a:br>
            <a:r>
              <a:rPr lang="en-GB" b="0" baseline="0" dirty="0"/>
              <a:t>1. We often play football in the park on Saturdays.</a:t>
            </a:r>
            <a:br>
              <a:rPr lang="en-GB" b="0" baseline="0" dirty="0"/>
            </a:br>
            <a:r>
              <a:rPr lang="en-GB" b="0" baseline="0" dirty="0"/>
              <a:t>2. I seldom go into town.</a:t>
            </a:r>
            <a:br>
              <a:rPr lang="en-GB" b="0" baseline="0" dirty="0"/>
            </a:br>
            <a:r>
              <a:rPr lang="en-GB" b="0" baseline="0" dirty="0"/>
              <a:t>3. She always helps me with homework.</a:t>
            </a:r>
            <a:br>
              <a:rPr lang="en-GB" b="0" baseline="0" dirty="0"/>
            </a:br>
            <a:r>
              <a:rPr lang="en-GB" b="0" baseline="0" dirty="0"/>
              <a:t>4. He never runs at the weekend.</a:t>
            </a:r>
            <a:br>
              <a:rPr lang="en-GB" b="0" baseline="0" dirty="0"/>
            </a:br>
            <a:r>
              <a:rPr lang="en-GB" b="0" baseline="0" dirty="0"/>
              <a:t>5. </a:t>
            </a:r>
            <a:r>
              <a:rPr lang="en-GB" b="0" baseline="0" dirty="0" err="1"/>
              <a:t>Mieze</a:t>
            </a:r>
            <a:r>
              <a:rPr lang="en-GB" b="0" baseline="0" dirty="0"/>
              <a:t> sometimes sits on the sofa but now she is drinking water.</a:t>
            </a:r>
            <a:br>
              <a:rPr lang="en-GB" b="0" baseline="0" dirty="0"/>
            </a:br>
            <a:r>
              <a:rPr lang="en-GB" b="0" baseline="0" dirty="0"/>
              <a:t>6. This afternoon Einstein is lying in the garden, and sleeping.  [</a:t>
            </a:r>
            <a:r>
              <a:rPr lang="en-GB" b="1" baseline="0" dirty="0"/>
              <a:t>NB</a:t>
            </a:r>
            <a:r>
              <a:rPr lang="en-GB" b="0" baseline="0" dirty="0"/>
              <a:t>: </a:t>
            </a:r>
            <a:r>
              <a:rPr lang="en-GB" b="0" baseline="0" dirty="0" err="1"/>
              <a:t>heute</a:t>
            </a:r>
            <a:r>
              <a:rPr lang="en-GB" b="0" baseline="0" dirty="0"/>
              <a:t> </a:t>
            </a:r>
            <a:r>
              <a:rPr lang="en-GB" b="0" baseline="0" dirty="0" err="1"/>
              <a:t>Nachmittag</a:t>
            </a:r>
            <a:r>
              <a:rPr lang="en-GB" b="0" baseline="0" dirty="0"/>
              <a:t> has not been explicitly taught together with the meaning ‘this afternoon’. Teachers can encourage further learning by eliciting ‘this morning’ and ‘this evening’ from the class.]</a:t>
            </a:r>
            <a:br>
              <a:rPr lang="en-GB" b="0" baseline="0" dirty="0"/>
            </a:br>
            <a:r>
              <a:rPr lang="en-GB" b="0" baseline="0" dirty="0"/>
              <a:t>7. Wolfgang takes lots of photos every day and on Monday he is showing them.</a:t>
            </a:r>
            <a:br>
              <a:rPr lang="en-GB" b="0" baseline="0" dirty="0"/>
            </a:br>
            <a:r>
              <a:rPr lang="en-GB" b="0" baseline="0" dirty="0"/>
              <a:t>8.  Usually I forget everything, but today I’m leaving nothing at home.</a:t>
            </a:r>
            <a:br>
              <a:rPr lang="en-GB" b="0" baseline="0" dirty="0"/>
            </a:br>
            <a:br>
              <a:rPr lang="en-GB" b="0" baseline="0" dirty="0"/>
            </a:br>
            <a:r>
              <a:rPr lang="en-GB" b="0" baseline="0" dirty="0"/>
              <a:t>It might also be useful to ask students go give examples of </a:t>
            </a:r>
            <a:r>
              <a:rPr lang="en-GB" b="1" baseline="0" dirty="0"/>
              <a:t>WO1</a:t>
            </a:r>
            <a:r>
              <a:rPr lang="en-GB" b="0" baseline="0" dirty="0"/>
              <a:t> and </a:t>
            </a:r>
            <a:r>
              <a:rPr lang="en-GB" b="1" baseline="0" dirty="0"/>
              <a:t>WO2</a:t>
            </a:r>
            <a:r>
              <a:rPr lang="en-GB" b="0" baseline="0" dirty="0"/>
              <a:t> phrases, to provide further opportunities to recognise these structures.</a:t>
            </a:r>
            <a:endParaRPr lang="en-GB" b="0" dirty="0"/>
          </a:p>
          <a:p>
            <a:endParaRPr lang="en-GB" b="0" dirty="0"/>
          </a:p>
          <a:p>
            <a:r>
              <a:rPr lang="en-GB" b="0" dirty="0"/>
              <a:t>The</a:t>
            </a:r>
            <a:r>
              <a:rPr lang="en-GB" b="0" baseline="0" dirty="0"/>
              <a:t> words with frequency rankings and the lesson when first taught:</a:t>
            </a:r>
            <a:endParaRPr lang="en-GB" b="0" dirty="0"/>
          </a:p>
          <a:p>
            <a:r>
              <a:rPr kumimoji="0" lang="en-GB" sz="1200" b="1" i="0" u="none" strike="noStrike" kern="1200" cap="none" spc="0" normalizeH="0" baseline="0" noProof="0" dirty="0" err="1">
                <a:ln>
                  <a:noFill/>
                </a:ln>
                <a:solidFill>
                  <a:prstClr val="black"/>
                </a:solidFill>
                <a:effectLst/>
                <a:uLnTx/>
                <a:uFillTx/>
                <a:latin typeface="+mn-lt"/>
                <a:ea typeface="+mn-ea"/>
                <a:cs typeface="+mn-cs"/>
              </a:rPr>
              <a:t>jeden</a:t>
            </a:r>
            <a:r>
              <a:rPr kumimoji="0" lang="en-GB" sz="1200" b="1" i="0" u="none" strike="noStrike" kern="1200" cap="none" spc="0" normalizeH="0" baseline="0" noProof="0" dirty="0">
                <a:ln>
                  <a:noFill/>
                </a:ln>
                <a:solidFill>
                  <a:prstClr val="black"/>
                </a:solidFill>
                <a:effectLst/>
                <a:uLnTx/>
                <a:uFillTx/>
                <a:latin typeface="+mn-lt"/>
                <a:ea typeface="+mn-ea"/>
                <a:cs typeface="+mn-cs"/>
              </a:rPr>
              <a:t> Tag </a:t>
            </a:r>
            <a:r>
              <a:rPr kumimoji="0" lang="en-GB" sz="1200" b="0" i="0" u="none" strike="noStrike" kern="1200" cap="none" spc="0" normalizeH="0" baseline="0" noProof="0" dirty="0">
                <a:ln>
                  <a:noFill/>
                </a:ln>
                <a:solidFill>
                  <a:prstClr val="black"/>
                </a:solidFill>
                <a:effectLst/>
                <a:uLnTx/>
                <a:uFillTx/>
                <a:latin typeface="+mn-lt"/>
                <a:ea typeface="+mn-ea"/>
                <a:cs typeface="+mn-cs"/>
              </a:rPr>
              <a:t>[88/108] </a:t>
            </a:r>
            <a:r>
              <a:rPr lang="en-GB" sz="1200" b="1" baseline="0" dirty="0"/>
              <a:t>Week</a:t>
            </a:r>
            <a:r>
              <a:rPr lang="en-GB" sz="1200" baseline="0" dirty="0"/>
              <a:t> </a:t>
            </a:r>
            <a:r>
              <a:rPr lang="en-GB" sz="1200" b="1" baseline="0" dirty="0"/>
              <a:t>1.2.3</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lang="en-GB" sz="1200" b="1" baseline="0" dirty="0" err="1"/>
              <a:t>jetzt</a:t>
            </a:r>
            <a:r>
              <a:rPr lang="en-GB" sz="1200" b="1" baseline="0" dirty="0"/>
              <a:t> </a:t>
            </a:r>
            <a:r>
              <a:rPr lang="en-GB" sz="1200" baseline="0" dirty="0"/>
              <a:t>[62] </a:t>
            </a:r>
            <a:r>
              <a:rPr lang="en-GB" sz="1200" b="1" baseline="0" dirty="0"/>
              <a:t>Week</a:t>
            </a:r>
            <a:r>
              <a:rPr lang="en-GB" sz="1200" baseline="0" dirty="0"/>
              <a:t> </a:t>
            </a:r>
            <a:r>
              <a:rPr lang="en-GB" sz="1200" b="1" baseline="0" dirty="0"/>
              <a:t>2.1.1</a:t>
            </a:r>
            <a:br>
              <a:rPr lang="en-GB" sz="1200" baseline="0" dirty="0"/>
            </a:br>
            <a:r>
              <a:rPr lang="en-GB" sz="1200" b="1" baseline="0" dirty="0" err="1"/>
              <a:t>heute</a:t>
            </a:r>
            <a:r>
              <a:rPr lang="en-GB" sz="1200" baseline="0" dirty="0"/>
              <a:t> [121] </a:t>
            </a:r>
            <a:r>
              <a:rPr lang="en-GB" sz="1200" b="1" baseline="0" dirty="0"/>
              <a:t>Week</a:t>
            </a:r>
            <a:r>
              <a:rPr lang="en-GB" sz="1200" baseline="0" dirty="0"/>
              <a:t> </a:t>
            </a:r>
            <a:r>
              <a:rPr lang="en-GB" sz="1200" b="1" baseline="0" dirty="0"/>
              <a:t>2.2.4</a:t>
            </a:r>
            <a:br>
              <a:rPr lang="en-GB" sz="1200" b="1" baseline="0" dirty="0"/>
            </a:br>
            <a:r>
              <a:rPr lang="en-GB" sz="1200" b="1" baseline="0" dirty="0" err="1"/>
              <a:t>normalerweise</a:t>
            </a:r>
            <a:r>
              <a:rPr lang="en-GB" sz="1200" b="1" baseline="0" dirty="0"/>
              <a:t> </a:t>
            </a:r>
            <a:r>
              <a:rPr lang="en-GB" sz="1200" b="0" baseline="0" dirty="0"/>
              <a:t>[1898] </a:t>
            </a:r>
            <a:r>
              <a:rPr lang="en-GB" sz="1200" b="1" baseline="0" dirty="0"/>
              <a:t>Week</a:t>
            </a:r>
            <a:r>
              <a:rPr lang="en-GB" sz="1200" baseline="0" dirty="0"/>
              <a:t> </a:t>
            </a:r>
            <a:r>
              <a:rPr lang="en-GB" sz="1200" b="1" baseline="0" dirty="0"/>
              <a:t>3.1.6</a:t>
            </a:r>
            <a:br>
              <a:rPr lang="en-GB" sz="1200" b="1" baseline="0" dirty="0"/>
            </a:br>
            <a:r>
              <a:rPr lang="en-GB" sz="1200" b="1" baseline="0" dirty="0" err="1"/>
              <a:t>immer</a:t>
            </a:r>
            <a:r>
              <a:rPr lang="en-GB" sz="1200" b="1" baseline="0" dirty="0"/>
              <a:t> </a:t>
            </a:r>
            <a:r>
              <a:rPr lang="en-GB" sz="1200" b="0" baseline="0" dirty="0"/>
              <a:t>[68] </a:t>
            </a:r>
            <a:r>
              <a:rPr lang="en-GB" sz="1200" b="1" baseline="0" dirty="0"/>
              <a:t>Week</a:t>
            </a:r>
            <a:r>
              <a:rPr lang="en-GB" sz="1200" baseline="0" dirty="0"/>
              <a:t> </a:t>
            </a:r>
            <a:r>
              <a:rPr lang="en-GB" sz="1200" b="1" baseline="0" dirty="0"/>
              <a:t>2.1.6</a:t>
            </a:r>
            <a:br>
              <a:rPr lang="en-GB" sz="1200" b="1" baseline="0" dirty="0"/>
            </a:br>
            <a:r>
              <a:rPr lang="en-GB" sz="1200" b="1" baseline="0" dirty="0"/>
              <a:t>oft </a:t>
            </a:r>
            <a:r>
              <a:rPr lang="en-GB" sz="1200" b="0" baseline="0" dirty="0"/>
              <a:t>[215] </a:t>
            </a:r>
            <a:r>
              <a:rPr lang="en-GB" sz="1200" b="1" baseline="0" dirty="0"/>
              <a:t>Week</a:t>
            </a:r>
            <a:r>
              <a:rPr lang="en-GB" sz="1200" baseline="0" dirty="0"/>
              <a:t> </a:t>
            </a:r>
            <a:r>
              <a:rPr lang="en-GB" sz="1200" b="1" baseline="0" dirty="0"/>
              <a:t>1.2.3</a:t>
            </a:r>
            <a:br>
              <a:rPr lang="en-GB" sz="1200" b="1" baseline="0" dirty="0"/>
            </a:br>
            <a:r>
              <a:rPr lang="en-GB" sz="1200" b="1" baseline="0" dirty="0" err="1"/>
              <a:t>manchmal</a:t>
            </a:r>
            <a:r>
              <a:rPr lang="en-GB" sz="1200" b="1" baseline="0" dirty="0"/>
              <a:t> </a:t>
            </a:r>
            <a:r>
              <a:rPr lang="en-GB" sz="1200" b="0" baseline="0" dirty="0"/>
              <a:t>[394] </a:t>
            </a:r>
            <a:r>
              <a:rPr lang="en-GB" sz="1200" b="1" baseline="0" dirty="0"/>
              <a:t>Week</a:t>
            </a:r>
            <a:r>
              <a:rPr lang="en-GB" sz="1200" baseline="0" dirty="0"/>
              <a:t> </a:t>
            </a:r>
            <a:r>
              <a:rPr lang="en-GB" sz="1200" b="1" baseline="0" dirty="0"/>
              <a:t>1.2.3</a:t>
            </a:r>
            <a:br>
              <a:rPr lang="en-GB" sz="1200" b="1" baseline="0" dirty="0"/>
            </a:br>
            <a:r>
              <a:rPr lang="en-GB" sz="1200" b="1" baseline="0" dirty="0" err="1"/>
              <a:t>kaum</a:t>
            </a:r>
            <a:r>
              <a:rPr lang="en-GB" sz="1200" b="1" baseline="0" dirty="0"/>
              <a:t> </a:t>
            </a:r>
            <a:r>
              <a:rPr lang="en-GB" sz="1200" b="0" baseline="0" dirty="0"/>
              <a:t>[259] </a:t>
            </a:r>
            <a:r>
              <a:rPr lang="en-GB" sz="1200" b="1" baseline="0" dirty="0"/>
              <a:t>Week</a:t>
            </a:r>
            <a:r>
              <a:rPr lang="en-GB" sz="1200" baseline="0" dirty="0"/>
              <a:t> </a:t>
            </a:r>
            <a:r>
              <a:rPr lang="en-GB" sz="1200" b="1" baseline="0" dirty="0"/>
              <a:t>1.2.3</a:t>
            </a:r>
            <a:br>
              <a:rPr lang="en-GB" sz="1200" b="1" baseline="0" dirty="0"/>
            </a:br>
            <a:r>
              <a:rPr lang="en-GB" sz="1200" b="1" baseline="0" dirty="0" err="1"/>
              <a:t>nie</a:t>
            </a:r>
            <a:r>
              <a:rPr lang="en-GB" sz="1200" b="1" baseline="0" dirty="0"/>
              <a:t> </a:t>
            </a:r>
            <a:r>
              <a:rPr lang="en-GB" sz="1200" b="0" baseline="0" dirty="0"/>
              <a:t>[196] </a:t>
            </a:r>
            <a:r>
              <a:rPr lang="en-GB" sz="1200" b="1" baseline="0" dirty="0"/>
              <a:t>Week</a:t>
            </a:r>
            <a:r>
              <a:rPr lang="en-GB" sz="1200" baseline="0" dirty="0"/>
              <a:t> </a:t>
            </a:r>
            <a:r>
              <a:rPr lang="en-GB" sz="1200" b="1" baseline="0" dirty="0"/>
              <a:t>1.2.3</a:t>
            </a:r>
            <a:br>
              <a:rPr lang="en-GB" sz="1200" b="1" baseline="0" dirty="0"/>
            </a:br>
            <a:r>
              <a:rPr lang="en-GB" sz="1200" b="1" baseline="0" dirty="0"/>
              <a:t>am Montag </a:t>
            </a:r>
            <a:r>
              <a:rPr lang="en-GB" sz="1200" b="0" baseline="0" dirty="0"/>
              <a:t>[19/794] </a:t>
            </a:r>
            <a:r>
              <a:rPr lang="en-GB" sz="1200" b="1" baseline="0" dirty="0"/>
              <a:t>Week</a:t>
            </a:r>
            <a:r>
              <a:rPr lang="en-GB" sz="1200" baseline="0" dirty="0"/>
              <a:t> </a:t>
            </a:r>
            <a:r>
              <a:rPr lang="en-GB" sz="1200" b="1" baseline="0" dirty="0"/>
              <a:t>1.1.7</a:t>
            </a:r>
            <a:br>
              <a:rPr lang="en-GB" sz="1200" b="1" baseline="0" dirty="0"/>
            </a:br>
            <a:r>
              <a:rPr lang="en-GB" sz="1200" b="1" baseline="0" dirty="0" err="1"/>
              <a:t>samstags</a:t>
            </a:r>
            <a:r>
              <a:rPr lang="en-GB" sz="1200" b="1" baseline="0" dirty="0"/>
              <a:t> </a:t>
            </a:r>
            <a:r>
              <a:rPr lang="en-GB" sz="1200" b="0" baseline="0" dirty="0"/>
              <a:t>[1306] </a:t>
            </a:r>
            <a:r>
              <a:rPr lang="en-GB" sz="1200" b="1" baseline="0" dirty="0"/>
              <a:t>Week</a:t>
            </a:r>
            <a:r>
              <a:rPr lang="en-GB" sz="1200" baseline="0" dirty="0"/>
              <a:t> </a:t>
            </a:r>
            <a:r>
              <a:rPr lang="en-GB" sz="1200" b="1" baseline="0" dirty="0"/>
              <a:t>3.1.1</a:t>
            </a:r>
            <a:br>
              <a:rPr lang="en-GB" sz="1200" b="1" baseline="0" dirty="0"/>
            </a:br>
            <a:r>
              <a:rPr lang="en-GB" sz="1200" b="1" baseline="0" dirty="0"/>
              <a:t>(am) </a:t>
            </a:r>
            <a:r>
              <a:rPr lang="en-GB" sz="1200" b="1" baseline="0" dirty="0" err="1"/>
              <a:t>Nachmittag</a:t>
            </a:r>
            <a:r>
              <a:rPr lang="en-GB" sz="1200" b="1" baseline="0" dirty="0"/>
              <a:t> </a:t>
            </a:r>
            <a:r>
              <a:rPr lang="en-GB" sz="1200" b="0" baseline="0" dirty="0"/>
              <a:t>[19/1426] </a:t>
            </a:r>
            <a:r>
              <a:rPr lang="en-GB" sz="1200" b="1" baseline="0" dirty="0"/>
              <a:t>Week</a:t>
            </a:r>
            <a:r>
              <a:rPr lang="en-GB" sz="1200" baseline="0" dirty="0"/>
              <a:t> </a:t>
            </a:r>
            <a:r>
              <a:rPr lang="en-GB" sz="1200" b="1" baseline="0" dirty="0"/>
              <a:t>2.2.4</a:t>
            </a:r>
            <a:br>
              <a:rPr lang="en-GB" sz="1200" b="1" baseline="0" dirty="0"/>
            </a:b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br>
              <a:rPr lang="en-GB" sz="1200" b="1" baseline="0" dirty="0"/>
            </a:br>
            <a:r>
              <a:rPr lang="en-GB" sz="1200" b="0" baseline="0" dirty="0"/>
              <a:t>All other vocabulary has also been previously taught.</a:t>
            </a:r>
            <a:br>
              <a:rPr lang="en-GB" sz="1200" b="1" baseline="0" dirty="0"/>
            </a:br>
            <a:endParaRPr lang="en-GB" b="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1600152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16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revise question 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Wolfgang </a:t>
            </a:r>
            <a:r>
              <a:rPr lang="en-GB" baseline="0" dirty="0"/>
              <a:t>and Mia are only hearing Alastair’s side of the conversation with his mum, who is obviously asking lots of questions. Students (along with W and M) listen to try to work out what A’s mum is asking him, from the answers </a:t>
            </a:r>
            <a:r>
              <a:rPr lang="en-GB" baseline="0"/>
              <a:t>Alastair gives. If </a:t>
            </a:r>
            <a:r>
              <a:rPr lang="en-GB" baseline="0" dirty="0"/>
              <a:t>anyone asks, his mum did German at </a:t>
            </a:r>
            <a:r>
              <a:rPr lang="en-GB" baseline="0" dirty="0" err="1"/>
              <a:t>uni</a:t>
            </a:r>
            <a:r>
              <a:rPr lang="en-GB" baseline="0" dirty="0"/>
              <a:t> and now works for Siemens, where she uses her German every day!</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Students </a:t>
            </a:r>
            <a:r>
              <a:rPr lang="en-GB" b="1" baseline="0" dirty="0"/>
              <a:t>listen</a:t>
            </a:r>
            <a:r>
              <a:rPr lang="en-GB" baseline="0" dirty="0"/>
              <a:t> to only (not read, yet) the first answer.</a:t>
            </a:r>
            <a:br>
              <a:rPr lang="en-GB" baseline="0" dirty="0"/>
            </a:br>
            <a:r>
              <a:rPr lang="en-GB" baseline="0" dirty="0"/>
              <a:t>2. They might want/need to write the first part down to then read the words again.</a:t>
            </a:r>
            <a:br>
              <a:rPr lang="en-GB" baseline="0" dirty="0"/>
            </a:br>
            <a:r>
              <a:rPr lang="en-GB" baseline="0" dirty="0"/>
              <a:t>3. They draft the question that gave the answer.</a:t>
            </a:r>
            <a:br>
              <a:rPr lang="en-GB" baseline="0" dirty="0"/>
            </a:br>
            <a:r>
              <a:rPr lang="en-GB" b="0" i="0" baseline="0" dirty="0"/>
              <a:t>4. The teacher then reveals Alastair’s written answer. </a:t>
            </a:r>
            <a:br>
              <a:rPr lang="en-GB" b="0" i="0" baseline="0" dirty="0"/>
            </a:br>
            <a:r>
              <a:rPr lang="en-GB" b="0" i="0" baseline="0" dirty="0"/>
              <a:t>5. Students check again their written question and make any changes.</a:t>
            </a:r>
            <a:br>
              <a:rPr lang="en-GB" b="0" i="0" baseline="0" dirty="0"/>
            </a:br>
            <a:r>
              <a:rPr lang="en-GB" baseline="0" dirty="0"/>
              <a:t>6. Teacher reveals written question.</a:t>
            </a:r>
            <a:br>
              <a:rPr lang="en-GB" baseline="0" dirty="0"/>
            </a:br>
            <a:r>
              <a:rPr lang="en-GB" baseline="0" dirty="0"/>
              <a:t>7.  After all seven questions and answers have been revealed, the teacher can play the full version of the audio (potentially without the written text this time).  Player icon top right of the slide.</a:t>
            </a:r>
            <a:br>
              <a:rPr lang="en-GB" baseline="0" dirty="0"/>
            </a:br>
            <a:r>
              <a:rPr lang="en-GB" baseline="0" dirty="0"/>
              <a:t>8.  The teacher might then want to follow up with some oral comprehension questions.</a:t>
            </a:r>
            <a:br>
              <a:rPr lang="en-GB" baseline="0" dirty="0"/>
            </a:br>
            <a:r>
              <a:rPr lang="en-GB" baseline="0" dirty="0"/>
              <a:t>E.g., </a:t>
            </a:r>
            <a:r>
              <a:rPr lang="en-GB" i="1" baseline="0" dirty="0" err="1"/>
              <a:t>Wie</a:t>
            </a:r>
            <a:r>
              <a:rPr lang="en-GB" i="1" baseline="0" dirty="0"/>
              <a:t> </a:t>
            </a:r>
            <a:r>
              <a:rPr lang="en-GB" i="1" baseline="0" dirty="0" err="1"/>
              <a:t>findet</a:t>
            </a:r>
            <a:r>
              <a:rPr lang="en-GB" i="1" baseline="0" dirty="0"/>
              <a:t> Alastair Berlin?  Was </a:t>
            </a:r>
            <a:r>
              <a:rPr lang="en-GB" i="1" baseline="0" dirty="0" err="1"/>
              <a:t>gibt</a:t>
            </a:r>
            <a:r>
              <a:rPr lang="en-GB" i="1" baseline="0" dirty="0"/>
              <a:t> </a:t>
            </a:r>
            <a:r>
              <a:rPr lang="en-GB" i="1" baseline="0" dirty="0" err="1"/>
              <a:t>es</a:t>
            </a:r>
            <a:r>
              <a:rPr lang="en-GB" i="1" baseline="0" dirty="0"/>
              <a:t> in Berlin?  Was </a:t>
            </a:r>
            <a:r>
              <a:rPr lang="en-GB" i="1" baseline="0" dirty="0" err="1"/>
              <a:t>macht</a:t>
            </a:r>
            <a:r>
              <a:rPr lang="en-GB" i="1" baseline="0" dirty="0"/>
              <a:t> Alastair </a:t>
            </a:r>
            <a:r>
              <a:rPr lang="en-GB" i="1" baseline="0" dirty="0" err="1"/>
              <a:t>heute</a:t>
            </a:r>
            <a:r>
              <a:rPr lang="en-GB" i="1" baseline="0" dirty="0"/>
              <a:t>?  </a:t>
            </a:r>
            <a:r>
              <a:rPr lang="en-GB" i="1" baseline="0" dirty="0" err="1"/>
              <a:t>Wie</a:t>
            </a:r>
            <a:r>
              <a:rPr lang="en-GB" i="1" baseline="0" dirty="0"/>
              <a:t> </a:t>
            </a:r>
            <a:r>
              <a:rPr lang="en-GB" i="1" baseline="0" dirty="0" err="1"/>
              <a:t>ist</a:t>
            </a:r>
            <a:r>
              <a:rPr lang="en-GB" i="1" baseline="0" dirty="0"/>
              <a:t> </a:t>
            </a:r>
            <a:r>
              <a:rPr lang="en-GB" i="1" baseline="0" dirty="0" err="1"/>
              <a:t>Wolfgangs</a:t>
            </a:r>
            <a:r>
              <a:rPr lang="en-GB" i="1" baseline="0" dirty="0"/>
              <a:t> </a:t>
            </a:r>
            <a:r>
              <a:rPr lang="en-GB" i="1" baseline="0" dirty="0" err="1"/>
              <a:t>Haus</a:t>
            </a:r>
            <a:r>
              <a:rPr lang="en-GB" i="1" baseline="0" dirty="0"/>
              <a:t>?  Und </a:t>
            </a:r>
            <a:r>
              <a:rPr lang="en-GB" i="1" baseline="0" dirty="0" err="1"/>
              <a:t>wie</a:t>
            </a:r>
            <a:r>
              <a:rPr lang="en-GB" i="1" baseline="0" dirty="0"/>
              <a:t> </a:t>
            </a:r>
            <a:r>
              <a:rPr lang="en-GB" i="1" baseline="0" dirty="0" err="1"/>
              <a:t>ist</a:t>
            </a:r>
            <a:r>
              <a:rPr lang="en-GB" i="1" baseline="0" dirty="0"/>
              <a:t> </a:t>
            </a:r>
            <a:r>
              <a:rPr lang="en-GB" i="1" baseline="0" dirty="0" err="1"/>
              <a:t>Alastairs</a:t>
            </a:r>
            <a:r>
              <a:rPr lang="en-GB" i="1" baseline="0" dirty="0"/>
              <a:t> Zimmer?  Was </a:t>
            </a:r>
            <a:r>
              <a:rPr lang="en-GB" i="1" baseline="0" dirty="0" err="1"/>
              <a:t>machen</a:t>
            </a:r>
            <a:r>
              <a:rPr lang="en-GB" i="1" baseline="0" dirty="0"/>
              <a:t> Wolfgang und Alastair </a:t>
            </a:r>
            <a:r>
              <a:rPr lang="en-GB" i="1" baseline="0" dirty="0" err="1"/>
              <a:t>zusammen</a:t>
            </a:r>
            <a:r>
              <a:rPr lang="en-GB" i="1" baseline="0" dirty="0"/>
              <a:t>?  </a:t>
            </a:r>
            <a:r>
              <a:rPr lang="en-GB" i="1" baseline="0" dirty="0" err="1"/>
              <a:t>Wer</a:t>
            </a:r>
            <a:r>
              <a:rPr lang="en-GB" i="1" baseline="0" dirty="0"/>
              <a:t> </a:t>
            </a:r>
            <a:r>
              <a:rPr lang="en-GB" i="1" baseline="0" dirty="0" err="1"/>
              <a:t>kocht</a:t>
            </a:r>
            <a:r>
              <a:rPr lang="en-GB" i="1" baseline="0" dirty="0"/>
              <a:t> </a:t>
            </a:r>
            <a:r>
              <a:rPr lang="en-GB" i="1" baseline="0" dirty="0" err="1"/>
              <a:t>dort</a:t>
            </a:r>
            <a:r>
              <a:rPr lang="en-GB" i="1" baseline="0" dirty="0"/>
              <a:t>?  </a:t>
            </a:r>
            <a:r>
              <a:rPr lang="en-GB" i="1" baseline="0" dirty="0" err="1"/>
              <a:t>Wie</a:t>
            </a:r>
            <a:r>
              <a:rPr lang="en-GB" i="1" baseline="0" dirty="0"/>
              <a:t> </a:t>
            </a:r>
            <a:r>
              <a:rPr lang="en-GB" i="1" baseline="0" dirty="0" err="1"/>
              <a:t>findet</a:t>
            </a:r>
            <a:r>
              <a:rPr lang="en-GB" i="1" baseline="0" dirty="0"/>
              <a:t> Alastair das Essen?  </a:t>
            </a:r>
            <a:r>
              <a:rPr lang="en-GB" i="1" baseline="0" dirty="0" err="1"/>
              <a:t>Wann</a:t>
            </a:r>
            <a:r>
              <a:rPr lang="en-GB" i="1" baseline="0" dirty="0"/>
              <a:t> </a:t>
            </a:r>
            <a:r>
              <a:rPr lang="en-GB" i="1" baseline="0" dirty="0" err="1"/>
              <a:t>fährt</a:t>
            </a:r>
            <a:r>
              <a:rPr lang="en-GB" i="1" baseline="0" dirty="0"/>
              <a:t> </a:t>
            </a:r>
            <a:r>
              <a:rPr lang="en-GB" i="1" baseline="0" dirty="0" err="1"/>
              <a:t>er</a:t>
            </a:r>
            <a:r>
              <a:rPr lang="en-GB" i="1" baseline="0" dirty="0"/>
              <a:t> </a:t>
            </a:r>
            <a:r>
              <a:rPr lang="en-GB" i="1" baseline="0" dirty="0" err="1"/>
              <a:t>nach</a:t>
            </a:r>
            <a:r>
              <a:rPr lang="en-GB" i="1" baseline="0" dirty="0"/>
              <a:t> </a:t>
            </a:r>
            <a:r>
              <a:rPr lang="en-GB" i="1" baseline="0" dirty="0" err="1"/>
              <a:t>Hause</a:t>
            </a:r>
            <a:r>
              <a:rPr lang="en-GB" i="1" baseline="0" dirty="0"/>
              <a:t>?  </a:t>
            </a:r>
            <a:r>
              <a:rPr lang="en-GB" i="1" baseline="0" dirty="0" err="1"/>
              <a:t>Ist</a:t>
            </a:r>
            <a:r>
              <a:rPr lang="en-GB" i="1" baseline="0" dirty="0"/>
              <a:t> </a:t>
            </a:r>
            <a:r>
              <a:rPr lang="en-GB" i="1" baseline="0" dirty="0" err="1"/>
              <a:t>er</a:t>
            </a:r>
            <a:r>
              <a:rPr lang="en-GB" i="1" baseline="0" dirty="0"/>
              <a:t> </a:t>
            </a:r>
            <a:r>
              <a:rPr lang="en-GB" i="1" baseline="0" dirty="0" err="1"/>
              <a:t>im</a:t>
            </a:r>
            <a:r>
              <a:rPr lang="en-GB" i="1" baseline="0" dirty="0"/>
              <a:t> Moment </a:t>
            </a:r>
            <a:r>
              <a:rPr lang="en-GB" i="1" baseline="0" dirty="0" err="1"/>
              <a:t>glücklich</a:t>
            </a:r>
            <a:r>
              <a:rPr lang="en-GB" i="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i="0" baseline="0" dirty="0"/>
              <a:t>idiom </a:t>
            </a:r>
            <a:r>
              <a:rPr lang="en-GB" b="1" i="0" baseline="0" dirty="0" err="1"/>
              <a:t>viel</a:t>
            </a:r>
            <a:r>
              <a:rPr lang="en-GB" b="1" i="0" baseline="0" dirty="0"/>
              <a:t> </a:t>
            </a:r>
            <a:r>
              <a:rPr lang="en-GB" b="1" i="0" baseline="0" dirty="0" err="1"/>
              <a:t>zu</a:t>
            </a:r>
            <a:r>
              <a:rPr lang="en-GB" b="1" i="0" baseline="0" dirty="0"/>
              <a:t> </a:t>
            </a:r>
            <a:r>
              <a:rPr lang="en-GB" b="1" i="0" baseline="0" dirty="0" err="1"/>
              <a:t>viel</a:t>
            </a:r>
            <a:r>
              <a:rPr lang="en-GB" b="1" i="0" baseline="0" dirty="0"/>
              <a:t> </a:t>
            </a:r>
            <a:r>
              <a:rPr lang="en-GB" i="0" baseline="0" dirty="0"/>
              <a:t>(way too much). It will be worth drawing out the meaning from students.  They know ‘</a:t>
            </a:r>
            <a:r>
              <a:rPr lang="en-GB" i="0" baseline="0" dirty="0" err="1"/>
              <a:t>viel</a:t>
            </a:r>
            <a:r>
              <a:rPr lang="en-GB" i="0" baseline="0" dirty="0"/>
              <a:t>’ and this meaning of ‘</a:t>
            </a:r>
            <a:r>
              <a:rPr lang="en-GB" i="0" baseline="0" dirty="0" err="1"/>
              <a:t>zu</a:t>
            </a:r>
            <a:r>
              <a:rPr lang="en-GB" i="0" baseline="0" dirty="0"/>
              <a:t>’ but there is still work to do to arrive at the English equivalent.</a:t>
            </a:r>
            <a:br>
              <a:rPr lang="en-GB" i="0" baseline="0" dirty="0"/>
            </a:br>
            <a:r>
              <a:rPr lang="en-GB" i="0" baseline="0" dirty="0"/>
              <a:t>This is a useful expression for students to note and re-use.</a:t>
            </a:r>
            <a:br>
              <a:rPr lang="en-GB" i="0" baseline="0" dirty="0"/>
            </a:b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sz="1200" b="0" dirty="0" err="1">
                <a:solidFill>
                  <a:schemeClr val="accent5">
                    <a:lumMod val="50000"/>
                  </a:schemeClr>
                </a:solidFill>
              </a:rPr>
              <a:t>Ja</a:t>
            </a:r>
            <a:r>
              <a:rPr lang="en-GB" sz="1200" b="0" dirty="0">
                <a:solidFill>
                  <a:schemeClr val="accent5">
                    <a:lumMod val="50000"/>
                  </a:schemeClr>
                </a:solidFill>
              </a:rPr>
              <a:t>, </a:t>
            </a:r>
            <a:r>
              <a:rPr lang="en-GB" sz="1200" b="0" dirty="0" err="1">
                <a:solidFill>
                  <a:schemeClr val="accent5">
                    <a:lumMod val="50000"/>
                  </a:schemeClr>
                </a:solidFill>
              </a:rPr>
              <a:t>ich</a:t>
            </a:r>
            <a:r>
              <a:rPr lang="en-GB" sz="1200" b="0" dirty="0">
                <a:solidFill>
                  <a:schemeClr val="accent5">
                    <a:lumMod val="50000"/>
                  </a:schemeClr>
                </a:solidFill>
              </a:rPr>
              <a:t> mag Berlin </a:t>
            </a:r>
            <a:r>
              <a:rPr lang="en-GB" sz="1200" b="0" dirty="0" err="1">
                <a:solidFill>
                  <a:schemeClr val="accent5">
                    <a:lumMod val="50000"/>
                  </a:schemeClr>
                </a:solidFill>
              </a:rPr>
              <a:t>sehr</a:t>
            </a:r>
            <a:r>
              <a:rPr lang="en-GB" sz="1200" b="0" dirty="0">
                <a:solidFill>
                  <a:schemeClr val="accent5">
                    <a:lumMod val="50000"/>
                  </a:schemeClr>
                </a:solidFill>
              </a:rPr>
              <a:t>.  </a:t>
            </a:r>
            <a:r>
              <a:rPr lang="en-GB" sz="1200" b="0" dirty="0" err="1">
                <a:solidFill>
                  <a:schemeClr val="accent5">
                    <a:lumMod val="50000"/>
                  </a:schemeClr>
                </a:solidFill>
              </a:rPr>
              <a:t>Ich</a:t>
            </a:r>
            <a:r>
              <a:rPr lang="en-GB" sz="1200" b="0" dirty="0">
                <a:solidFill>
                  <a:schemeClr val="accent5">
                    <a:lumMod val="50000"/>
                  </a:schemeClr>
                </a:solidFill>
              </a:rPr>
              <a:t> </a:t>
            </a:r>
            <a:r>
              <a:rPr lang="en-GB" sz="1200" b="0" dirty="0" err="1">
                <a:solidFill>
                  <a:schemeClr val="accent5">
                    <a:lumMod val="50000"/>
                  </a:schemeClr>
                </a:solidFill>
              </a:rPr>
              <a:t>finde</a:t>
            </a:r>
            <a:r>
              <a:rPr lang="en-GB" sz="1200" b="0" dirty="0">
                <a:solidFill>
                  <a:schemeClr val="accent5">
                    <a:lumMod val="50000"/>
                  </a:schemeClr>
                </a:solidFill>
              </a:rPr>
              <a:t> </a:t>
            </a:r>
            <a:r>
              <a:rPr lang="en-GB" sz="1200" b="0" dirty="0" err="1">
                <a:solidFill>
                  <a:schemeClr val="accent5">
                    <a:lumMod val="50000"/>
                  </a:schemeClr>
                </a:solidFill>
              </a:rPr>
              <a:t>es</a:t>
            </a:r>
            <a:r>
              <a:rPr lang="en-GB" sz="1200" b="0" dirty="0">
                <a:solidFill>
                  <a:schemeClr val="accent5">
                    <a:lumMod val="50000"/>
                  </a:schemeClr>
                </a:solidFill>
              </a:rPr>
              <a:t> </a:t>
            </a:r>
            <a:r>
              <a:rPr lang="en-GB" sz="1200" b="0" dirty="0" err="1">
                <a:solidFill>
                  <a:schemeClr val="accent5">
                    <a:lumMod val="50000"/>
                  </a:schemeClr>
                </a:solidFill>
              </a:rPr>
              <a:t>hier</a:t>
            </a:r>
            <a:r>
              <a:rPr lang="en-GB" sz="1200" b="0" dirty="0">
                <a:solidFill>
                  <a:schemeClr val="accent5">
                    <a:lumMod val="50000"/>
                  </a:schemeClr>
                </a:solidFill>
              </a:rPr>
              <a:t> toll!</a:t>
            </a:r>
            <a:br>
              <a:rPr lang="en-GB" sz="1200" dirty="0">
                <a:solidFill>
                  <a:schemeClr val="accent5">
                    <a:lumMod val="50000"/>
                  </a:schemeClr>
                </a:solidFill>
              </a:rPr>
            </a:br>
            <a:r>
              <a:rPr lang="en-GB" sz="1200" dirty="0">
                <a:solidFill>
                  <a:schemeClr val="accent5">
                    <a:lumMod val="50000"/>
                  </a:schemeClr>
                </a:solidFill>
              </a:rPr>
              <a:t>2. </a:t>
            </a:r>
            <a:r>
              <a:rPr lang="en-GB" sz="1200" dirty="0" err="1">
                <a:solidFill>
                  <a:schemeClr val="accent5">
                    <a:lumMod val="50000"/>
                  </a:schemeClr>
                </a:solidFill>
              </a:rPr>
              <a:t>Hier</a:t>
            </a:r>
            <a:r>
              <a:rPr lang="en-GB" sz="1200" dirty="0">
                <a:solidFill>
                  <a:schemeClr val="accent5">
                    <a:lumMod val="50000"/>
                  </a:schemeClr>
                </a:solidFill>
              </a:rPr>
              <a:t> </a:t>
            </a:r>
            <a:r>
              <a:rPr lang="en-GB" sz="1200" dirty="0" err="1">
                <a:solidFill>
                  <a:schemeClr val="accent5">
                    <a:lumMod val="50000"/>
                  </a:schemeClr>
                </a:solidFill>
              </a:rPr>
              <a:t>gibt</a:t>
            </a:r>
            <a:r>
              <a:rPr lang="en-GB" sz="1200" dirty="0">
                <a:solidFill>
                  <a:schemeClr val="accent5">
                    <a:lumMod val="50000"/>
                  </a:schemeClr>
                </a:solidFill>
              </a:rPr>
              <a:t> </a:t>
            </a:r>
            <a:r>
              <a:rPr lang="en-GB" sz="1200" dirty="0" err="1">
                <a:solidFill>
                  <a:schemeClr val="accent5">
                    <a:lumMod val="50000"/>
                  </a:schemeClr>
                </a:solidFill>
              </a:rPr>
              <a:t>es</a:t>
            </a:r>
            <a:r>
              <a:rPr lang="en-GB" sz="1200" dirty="0">
                <a:solidFill>
                  <a:schemeClr val="accent5">
                    <a:lumMod val="50000"/>
                  </a:schemeClr>
                </a:solidFill>
              </a:rPr>
              <a:t> </a:t>
            </a:r>
            <a:r>
              <a:rPr lang="en-GB" sz="1200" dirty="0" err="1">
                <a:solidFill>
                  <a:schemeClr val="accent5">
                    <a:lumMod val="50000"/>
                  </a:schemeClr>
                </a:solidFill>
              </a:rPr>
              <a:t>viele</a:t>
            </a:r>
            <a:r>
              <a:rPr lang="en-GB" sz="1200" dirty="0">
                <a:solidFill>
                  <a:schemeClr val="accent5">
                    <a:lumMod val="50000"/>
                  </a:schemeClr>
                </a:solidFill>
              </a:rPr>
              <a:t> Parks, </a:t>
            </a:r>
            <a:r>
              <a:rPr lang="en-GB" sz="1200" dirty="0" err="1">
                <a:solidFill>
                  <a:schemeClr val="accent5">
                    <a:lumMod val="50000"/>
                  </a:schemeClr>
                </a:solidFill>
              </a:rPr>
              <a:t>Kinos</a:t>
            </a:r>
            <a:r>
              <a:rPr lang="en-GB" sz="1200" dirty="0">
                <a:solidFill>
                  <a:schemeClr val="accent5">
                    <a:lumMod val="50000"/>
                  </a:schemeClr>
                </a:solidFill>
              </a:rPr>
              <a:t> und </a:t>
            </a:r>
            <a:r>
              <a:rPr lang="en-GB" sz="1200" dirty="0" err="1">
                <a:solidFill>
                  <a:schemeClr val="accent5">
                    <a:lumMod val="50000"/>
                  </a:schemeClr>
                </a:solidFill>
              </a:rPr>
              <a:t>Museen</a:t>
            </a:r>
            <a:r>
              <a:rPr lang="en-GB" sz="1200" dirty="0">
                <a:solidFill>
                  <a:schemeClr val="accent5">
                    <a:lumMod val="50000"/>
                  </a:schemeClr>
                </a:solidFill>
              </a:rPr>
              <a:t>. Berlin hat </a:t>
            </a:r>
            <a:r>
              <a:rPr lang="en-GB" sz="1200" dirty="0" err="1">
                <a:solidFill>
                  <a:schemeClr val="accent5">
                    <a:lumMod val="50000"/>
                  </a:schemeClr>
                </a:solidFill>
              </a:rPr>
              <a:t>alles</a:t>
            </a:r>
            <a:r>
              <a:rPr lang="en-GB" sz="1200" dirty="0">
                <a:solidFill>
                  <a:schemeClr val="accent5">
                    <a:lumMod val="50000"/>
                  </a:schemeClr>
                </a:solidFill>
              </a:rPr>
              <a:t>!</a:t>
            </a:r>
            <a:br>
              <a:rPr lang="en-GB" sz="1200" dirty="0">
                <a:solidFill>
                  <a:schemeClr val="accent5">
                    <a:lumMod val="50000"/>
                  </a:schemeClr>
                </a:solidFill>
              </a:rPr>
            </a:br>
            <a:r>
              <a:rPr lang="en-GB" sz="1200" dirty="0">
                <a:solidFill>
                  <a:schemeClr val="accent5">
                    <a:lumMod val="50000"/>
                  </a:schemeClr>
                </a:solidFill>
              </a:rPr>
              <a:t>3. </a:t>
            </a:r>
            <a:r>
              <a:rPr lang="en-GB" sz="1200" dirty="0" err="1">
                <a:solidFill>
                  <a:schemeClr val="accent5">
                    <a:lumMod val="50000"/>
                  </a:schemeClr>
                </a:solidFill>
              </a:rPr>
              <a:t>Heute</a:t>
            </a:r>
            <a:r>
              <a:rPr lang="en-GB" sz="1200" dirty="0">
                <a:solidFill>
                  <a:schemeClr val="accent5">
                    <a:lumMod val="50000"/>
                  </a:schemeClr>
                </a:solidFill>
              </a:rPr>
              <a:t> </a:t>
            </a:r>
            <a:r>
              <a:rPr lang="en-GB" sz="1200" dirty="0" err="1">
                <a:solidFill>
                  <a:schemeClr val="accent5">
                    <a:lumMod val="50000"/>
                  </a:schemeClr>
                </a:solidFill>
              </a:rPr>
              <a:t>gehe</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nochmal</a:t>
            </a:r>
            <a:r>
              <a:rPr lang="en-GB" sz="1200" dirty="0">
                <a:solidFill>
                  <a:schemeClr val="accent5">
                    <a:lumMod val="50000"/>
                  </a:schemeClr>
                </a:solidFill>
              </a:rPr>
              <a:t> in die </a:t>
            </a:r>
            <a:r>
              <a:rPr lang="en-GB" sz="1200" dirty="0" err="1">
                <a:solidFill>
                  <a:schemeClr val="accent5">
                    <a:lumMod val="50000"/>
                  </a:schemeClr>
                </a:solidFill>
              </a:rPr>
              <a:t>Stadt</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4. Das </a:t>
            </a:r>
            <a:r>
              <a:rPr lang="en-GB" sz="1200" dirty="0" err="1">
                <a:solidFill>
                  <a:schemeClr val="accent5">
                    <a:lumMod val="50000"/>
                  </a:schemeClr>
                </a:solidFill>
              </a:rPr>
              <a:t>Haus</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sehr</a:t>
            </a:r>
            <a:r>
              <a:rPr lang="en-GB" sz="1200" dirty="0">
                <a:solidFill>
                  <a:schemeClr val="accent5">
                    <a:lumMod val="50000"/>
                  </a:schemeClr>
                </a:solidFill>
              </a:rPr>
              <a:t> </a:t>
            </a:r>
            <a:r>
              <a:rPr lang="en-GB" sz="1200" dirty="0" err="1">
                <a:solidFill>
                  <a:schemeClr val="accent5">
                    <a:lumMod val="50000"/>
                  </a:schemeClr>
                </a:solidFill>
              </a:rPr>
              <a:t>angenehm</a:t>
            </a:r>
            <a:r>
              <a:rPr lang="en-GB" sz="1200" dirty="0">
                <a:solidFill>
                  <a:schemeClr val="accent5">
                    <a:lumMod val="50000"/>
                  </a:schemeClr>
                </a:solidFill>
              </a:rPr>
              <a:t>,</a:t>
            </a:r>
            <a:r>
              <a:rPr lang="en-GB" sz="1200" baseline="0" dirty="0">
                <a:solidFill>
                  <a:schemeClr val="accent5">
                    <a:lumMod val="50000"/>
                  </a:schemeClr>
                </a:solidFill>
              </a:rPr>
              <a:t> und </a:t>
            </a:r>
            <a:r>
              <a:rPr lang="en-GB" sz="1200" baseline="0" dirty="0" err="1">
                <a:solidFill>
                  <a:schemeClr val="accent5">
                    <a:lumMod val="50000"/>
                  </a:schemeClr>
                </a:solidFill>
              </a:rPr>
              <a:t>m</a:t>
            </a:r>
            <a:r>
              <a:rPr lang="en-GB" sz="1200" dirty="0" err="1">
                <a:solidFill>
                  <a:schemeClr val="accent5">
                    <a:lumMod val="50000"/>
                  </a:schemeClr>
                </a:solidFill>
              </a:rPr>
              <a:t>ein</a:t>
            </a:r>
            <a:r>
              <a:rPr lang="en-GB" sz="1200" dirty="0">
                <a:solidFill>
                  <a:schemeClr val="accent5">
                    <a:lumMod val="50000"/>
                  </a:schemeClr>
                </a:solidFill>
              </a:rPr>
              <a:t> Zimmer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schön</a:t>
            </a:r>
            <a:r>
              <a:rPr lang="en-GB" sz="1200" dirty="0">
                <a:solidFill>
                  <a:schemeClr val="accent5">
                    <a:lumMod val="50000"/>
                  </a:schemeClr>
                </a:solidFill>
              </a:rPr>
              <a:t>.</a:t>
            </a:r>
            <a:br>
              <a:rPr lang="en-GB" sz="1200" dirty="0">
                <a:solidFill>
                  <a:schemeClr val="accent5">
                    <a:lumMod val="50000"/>
                  </a:schemeClr>
                </a:solidFill>
              </a:rPr>
            </a:br>
            <a:r>
              <a:rPr lang="en-GB" sz="1200" dirty="0">
                <a:solidFill>
                  <a:schemeClr val="accent5">
                    <a:lumMod val="50000"/>
                  </a:schemeClr>
                </a:solidFill>
              </a:rPr>
              <a:t>5. </a:t>
            </a:r>
            <a:r>
              <a:rPr lang="en-GB" sz="1200" dirty="0" err="1">
                <a:solidFill>
                  <a:schemeClr val="accent5">
                    <a:lumMod val="50000"/>
                  </a:schemeClr>
                </a:solidFill>
              </a:rPr>
              <a:t>Ja</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laufe</a:t>
            </a:r>
            <a:r>
              <a:rPr lang="en-GB" sz="1200" dirty="0">
                <a:solidFill>
                  <a:schemeClr val="accent5">
                    <a:lumMod val="50000"/>
                  </a:schemeClr>
                </a:solidFill>
              </a:rPr>
              <a:t> </a:t>
            </a:r>
            <a:r>
              <a:rPr lang="en-GB" sz="1200" dirty="0" err="1">
                <a:solidFill>
                  <a:schemeClr val="accent5">
                    <a:lumMod val="50000"/>
                  </a:schemeClr>
                </a:solidFill>
              </a:rPr>
              <a:t>jeden</a:t>
            </a:r>
            <a:r>
              <a:rPr lang="en-GB" sz="1200" dirty="0">
                <a:solidFill>
                  <a:schemeClr val="accent5">
                    <a:lumMod val="50000"/>
                  </a:schemeClr>
                </a:solidFill>
              </a:rPr>
              <a:t> Tag. Wolfgang und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laufen</a:t>
            </a:r>
            <a:r>
              <a:rPr lang="en-GB" sz="1200" dirty="0">
                <a:solidFill>
                  <a:schemeClr val="accent5">
                    <a:lumMod val="50000"/>
                  </a:schemeClr>
                </a:solidFill>
              </a:rPr>
              <a:t> </a:t>
            </a:r>
            <a:r>
              <a:rPr lang="en-GB" sz="1200" dirty="0" err="1">
                <a:solidFill>
                  <a:schemeClr val="accent5">
                    <a:lumMod val="50000"/>
                  </a:schemeClr>
                </a:solidFill>
              </a:rPr>
              <a:t>zusammen</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6. </a:t>
            </a:r>
            <a:r>
              <a:rPr lang="en-GB" sz="1200" dirty="0" err="1">
                <a:solidFill>
                  <a:schemeClr val="accent5">
                    <a:lumMod val="50000"/>
                  </a:schemeClr>
                </a:solidFill>
              </a:rPr>
              <a:t>Wolfgangs</a:t>
            </a:r>
            <a:r>
              <a:rPr lang="en-GB" sz="1200" dirty="0">
                <a:solidFill>
                  <a:schemeClr val="accent5">
                    <a:lumMod val="50000"/>
                  </a:schemeClr>
                </a:solidFill>
              </a:rPr>
              <a:t> Oma </a:t>
            </a:r>
            <a:r>
              <a:rPr lang="en-GB" sz="1200" dirty="0" err="1">
                <a:solidFill>
                  <a:schemeClr val="accent5">
                    <a:lumMod val="50000"/>
                  </a:schemeClr>
                </a:solidFill>
              </a:rPr>
              <a:t>kocht</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esse</a:t>
            </a:r>
            <a:r>
              <a:rPr lang="en-GB" sz="1200" dirty="0">
                <a:solidFill>
                  <a:schemeClr val="accent5">
                    <a:lumMod val="50000"/>
                  </a:schemeClr>
                </a:solidFill>
              </a:rPr>
              <a:t> </a:t>
            </a:r>
            <a:r>
              <a:rPr lang="en-GB" sz="1200" dirty="0" err="1">
                <a:solidFill>
                  <a:schemeClr val="accent5">
                    <a:lumMod val="50000"/>
                  </a:schemeClr>
                </a:solidFill>
              </a:rPr>
              <a:t>viel</a:t>
            </a:r>
            <a:r>
              <a:rPr lang="en-GB" sz="1200" dirty="0">
                <a:solidFill>
                  <a:schemeClr val="accent5">
                    <a:lumMod val="50000"/>
                  </a:schemeClr>
                </a:solidFill>
              </a:rPr>
              <a:t> </a:t>
            </a:r>
            <a:r>
              <a:rPr lang="en-GB" sz="1200" dirty="0" err="1">
                <a:solidFill>
                  <a:schemeClr val="accent5">
                    <a:lumMod val="50000"/>
                  </a:schemeClr>
                </a:solidFill>
              </a:rPr>
              <a:t>zu</a:t>
            </a:r>
            <a:r>
              <a:rPr lang="en-GB" sz="1200" dirty="0">
                <a:solidFill>
                  <a:schemeClr val="accent5">
                    <a:lumMod val="50000"/>
                  </a:schemeClr>
                </a:solidFill>
              </a:rPr>
              <a:t> </a:t>
            </a:r>
            <a:r>
              <a:rPr lang="en-GB" sz="1200" dirty="0" err="1">
                <a:solidFill>
                  <a:schemeClr val="accent5">
                    <a:lumMod val="50000"/>
                  </a:schemeClr>
                </a:solidFill>
              </a:rPr>
              <a:t>viel</a:t>
            </a:r>
            <a:r>
              <a:rPr lang="en-GB" sz="1200" dirty="0">
                <a:solidFill>
                  <a:schemeClr val="accent5">
                    <a:lumMod val="50000"/>
                  </a:schemeClr>
                </a:solidFill>
              </a:rPr>
              <a:t>!  Das Essen </a:t>
            </a:r>
            <a:r>
              <a:rPr lang="en-GB" sz="1200" dirty="0" err="1">
                <a:solidFill>
                  <a:schemeClr val="accent5">
                    <a:lumMod val="50000"/>
                  </a:schemeClr>
                </a:solidFill>
              </a:rPr>
              <a:t>hier</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lecker</a:t>
            </a:r>
            <a:r>
              <a:rPr lang="en-GB" sz="1200" dirty="0">
                <a:solidFill>
                  <a:schemeClr val="accent5">
                    <a:lumMod val="50000"/>
                  </a:schemeClr>
                </a:solidFill>
              </a:rPr>
              <a:t>.</a:t>
            </a:r>
            <a:br>
              <a:rPr lang="en-GB" sz="1200" dirty="0">
                <a:solidFill>
                  <a:schemeClr val="accent5">
                    <a:lumMod val="50000"/>
                  </a:schemeClr>
                </a:solidFill>
              </a:rPr>
            </a:br>
            <a:r>
              <a:rPr lang="en-GB" sz="1200" dirty="0">
                <a:solidFill>
                  <a:schemeClr val="accent5">
                    <a:lumMod val="50000"/>
                  </a:schemeClr>
                </a:solidFill>
              </a:rPr>
              <a:t>7. Am Sonntag </a:t>
            </a:r>
            <a:r>
              <a:rPr lang="en-GB" sz="1200" dirty="0" err="1">
                <a:solidFill>
                  <a:schemeClr val="accent5">
                    <a:lumMod val="50000"/>
                  </a:schemeClr>
                </a:solidFill>
              </a:rPr>
              <a:t>komme</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nach</a:t>
            </a:r>
            <a:r>
              <a:rPr lang="en-GB" sz="1200" dirty="0">
                <a:solidFill>
                  <a:schemeClr val="accent5">
                    <a:lumMod val="50000"/>
                  </a:schemeClr>
                </a:solidFill>
              </a:rPr>
              <a:t> </a:t>
            </a:r>
            <a:r>
              <a:rPr lang="en-GB" sz="1200" dirty="0" err="1">
                <a:solidFill>
                  <a:schemeClr val="accent5">
                    <a:lumMod val="50000"/>
                  </a:schemeClr>
                </a:solidFill>
              </a:rPr>
              <a:t>Hause</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bin </a:t>
            </a:r>
            <a:r>
              <a:rPr lang="en-GB" sz="1200" dirty="0" err="1">
                <a:solidFill>
                  <a:schemeClr val="accent5">
                    <a:lumMod val="50000"/>
                  </a:schemeClr>
                </a:solidFill>
              </a:rPr>
              <a:t>ein</a:t>
            </a:r>
            <a:r>
              <a:rPr lang="en-GB" sz="1200" dirty="0">
                <a:solidFill>
                  <a:schemeClr val="accent5">
                    <a:lumMod val="50000"/>
                  </a:schemeClr>
                </a:solidFill>
              </a:rPr>
              <a:t> </a:t>
            </a:r>
            <a:r>
              <a:rPr lang="en-GB" sz="1200" dirty="0" err="1">
                <a:solidFill>
                  <a:schemeClr val="accent5">
                    <a:lumMod val="50000"/>
                  </a:schemeClr>
                </a:solidFill>
              </a:rPr>
              <a:t>bisschen</a:t>
            </a:r>
            <a:r>
              <a:rPr lang="en-GB" sz="1200" dirty="0">
                <a:solidFill>
                  <a:schemeClr val="accent5">
                    <a:lumMod val="50000"/>
                  </a:schemeClr>
                </a:solidFill>
              </a:rPr>
              <a:t> </a:t>
            </a:r>
            <a:r>
              <a:rPr lang="en-GB" sz="1200" dirty="0" err="1">
                <a:solidFill>
                  <a:schemeClr val="accent5">
                    <a:lumMod val="50000"/>
                  </a:schemeClr>
                </a:solidFill>
              </a:rPr>
              <a:t>traurig</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rPr>
              <a:t>Transcript for full conversation: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0" baseline="0" dirty="0" err="1"/>
              <a:t>Magst</a:t>
            </a:r>
            <a:r>
              <a:rPr lang="en-GB" b="0" baseline="0" dirty="0"/>
              <a:t> du Berlin?</a:t>
            </a:r>
            <a:br>
              <a:rPr lang="en-GB" b="0" baseline="0" dirty="0"/>
            </a:br>
            <a:r>
              <a:rPr lang="en-GB" b="0" baseline="0" dirty="0"/>
              <a:t>1. </a:t>
            </a:r>
            <a:r>
              <a:rPr lang="en-GB" sz="1200" b="0" dirty="0" err="1">
                <a:solidFill>
                  <a:schemeClr val="accent5">
                    <a:lumMod val="50000"/>
                  </a:schemeClr>
                </a:solidFill>
              </a:rPr>
              <a:t>Ja</a:t>
            </a:r>
            <a:r>
              <a:rPr lang="en-GB" sz="1200" b="0" dirty="0">
                <a:solidFill>
                  <a:schemeClr val="accent5">
                    <a:lumMod val="50000"/>
                  </a:schemeClr>
                </a:solidFill>
              </a:rPr>
              <a:t>, </a:t>
            </a:r>
            <a:r>
              <a:rPr lang="en-GB" sz="1200" b="0" dirty="0" err="1">
                <a:solidFill>
                  <a:schemeClr val="accent5">
                    <a:lumMod val="50000"/>
                  </a:schemeClr>
                </a:solidFill>
              </a:rPr>
              <a:t>ich</a:t>
            </a:r>
            <a:r>
              <a:rPr lang="en-GB" sz="1200" b="0" dirty="0">
                <a:solidFill>
                  <a:schemeClr val="accent5">
                    <a:lumMod val="50000"/>
                  </a:schemeClr>
                </a:solidFill>
              </a:rPr>
              <a:t> mag Berlin </a:t>
            </a:r>
            <a:r>
              <a:rPr lang="en-GB" sz="1200" b="0" dirty="0" err="1">
                <a:solidFill>
                  <a:schemeClr val="accent5">
                    <a:lumMod val="50000"/>
                  </a:schemeClr>
                </a:solidFill>
              </a:rPr>
              <a:t>sehr</a:t>
            </a:r>
            <a:r>
              <a:rPr lang="en-GB" sz="1200" b="0" dirty="0">
                <a:solidFill>
                  <a:schemeClr val="accent5">
                    <a:lumMod val="50000"/>
                  </a:schemeClr>
                </a:solidFill>
              </a:rPr>
              <a:t>.  </a:t>
            </a:r>
            <a:r>
              <a:rPr lang="en-GB" sz="1200" b="0" dirty="0" err="1">
                <a:solidFill>
                  <a:schemeClr val="accent5">
                    <a:lumMod val="50000"/>
                  </a:schemeClr>
                </a:solidFill>
              </a:rPr>
              <a:t>Ich</a:t>
            </a:r>
            <a:r>
              <a:rPr lang="en-GB" sz="1200" b="0" dirty="0">
                <a:solidFill>
                  <a:schemeClr val="accent5">
                    <a:lumMod val="50000"/>
                  </a:schemeClr>
                </a:solidFill>
              </a:rPr>
              <a:t> </a:t>
            </a:r>
            <a:r>
              <a:rPr lang="en-GB" sz="1200" b="0" dirty="0" err="1">
                <a:solidFill>
                  <a:schemeClr val="accent5">
                    <a:lumMod val="50000"/>
                  </a:schemeClr>
                </a:solidFill>
              </a:rPr>
              <a:t>finde</a:t>
            </a:r>
            <a:r>
              <a:rPr lang="en-GB" sz="1200" b="0" dirty="0">
                <a:solidFill>
                  <a:schemeClr val="accent5">
                    <a:lumMod val="50000"/>
                  </a:schemeClr>
                </a:solidFill>
              </a:rPr>
              <a:t> </a:t>
            </a:r>
            <a:r>
              <a:rPr lang="en-GB" sz="1200" b="0" dirty="0" err="1">
                <a:solidFill>
                  <a:schemeClr val="accent5">
                    <a:lumMod val="50000"/>
                  </a:schemeClr>
                </a:solidFill>
              </a:rPr>
              <a:t>es</a:t>
            </a:r>
            <a:r>
              <a:rPr lang="en-GB" sz="1200" b="0" dirty="0">
                <a:solidFill>
                  <a:schemeClr val="accent5">
                    <a:lumMod val="50000"/>
                  </a:schemeClr>
                </a:solidFill>
              </a:rPr>
              <a:t> </a:t>
            </a:r>
            <a:r>
              <a:rPr lang="en-GB" sz="1200" b="0" dirty="0" err="1">
                <a:solidFill>
                  <a:schemeClr val="accent5">
                    <a:lumMod val="50000"/>
                  </a:schemeClr>
                </a:solidFill>
              </a:rPr>
              <a:t>hier</a:t>
            </a:r>
            <a:r>
              <a:rPr lang="en-GB" sz="1200" b="0" dirty="0">
                <a:solidFill>
                  <a:schemeClr val="accent5">
                    <a:lumMod val="50000"/>
                  </a:schemeClr>
                </a:solidFill>
              </a:rPr>
              <a:t> toll!</a:t>
            </a:r>
            <a:br>
              <a:rPr lang="en-GB" b="0" baseline="0" dirty="0"/>
            </a:br>
            <a:r>
              <a:rPr lang="en-GB" b="0" baseline="0" dirty="0"/>
              <a:t>2. Was </a:t>
            </a:r>
            <a:r>
              <a:rPr lang="en-GB" b="0" baseline="0" dirty="0" err="1"/>
              <a:t>gibt</a:t>
            </a:r>
            <a:r>
              <a:rPr lang="en-GB" b="0" baseline="0" dirty="0"/>
              <a:t> </a:t>
            </a:r>
            <a:r>
              <a:rPr lang="en-GB" b="0" baseline="0" dirty="0" err="1"/>
              <a:t>es</a:t>
            </a:r>
            <a:r>
              <a:rPr lang="en-GB" b="0" baseline="0" dirty="0"/>
              <a:t> </a:t>
            </a:r>
            <a:r>
              <a:rPr lang="en-GB" b="0" baseline="0" dirty="0" err="1"/>
              <a:t>dort</a:t>
            </a:r>
            <a:r>
              <a:rPr lang="en-GB" b="0" baseline="0" dirty="0"/>
              <a:t>?</a:t>
            </a:r>
            <a:br>
              <a:rPr lang="en-GB" b="0" baseline="0" dirty="0"/>
            </a:br>
            <a:r>
              <a:rPr lang="en-GB" sz="1200" dirty="0">
                <a:solidFill>
                  <a:schemeClr val="accent5">
                    <a:lumMod val="50000"/>
                  </a:schemeClr>
                </a:solidFill>
              </a:rPr>
              <a:t>2. </a:t>
            </a:r>
            <a:r>
              <a:rPr lang="en-GB" sz="1200" dirty="0" err="1">
                <a:solidFill>
                  <a:schemeClr val="accent5">
                    <a:lumMod val="50000"/>
                  </a:schemeClr>
                </a:solidFill>
              </a:rPr>
              <a:t>Hier</a:t>
            </a:r>
            <a:r>
              <a:rPr lang="en-GB" sz="1200" dirty="0">
                <a:solidFill>
                  <a:schemeClr val="accent5">
                    <a:lumMod val="50000"/>
                  </a:schemeClr>
                </a:solidFill>
              </a:rPr>
              <a:t> </a:t>
            </a:r>
            <a:r>
              <a:rPr lang="en-GB" sz="1200" dirty="0" err="1">
                <a:solidFill>
                  <a:schemeClr val="accent5">
                    <a:lumMod val="50000"/>
                  </a:schemeClr>
                </a:solidFill>
              </a:rPr>
              <a:t>gibt</a:t>
            </a:r>
            <a:r>
              <a:rPr lang="en-GB" sz="1200" dirty="0">
                <a:solidFill>
                  <a:schemeClr val="accent5">
                    <a:lumMod val="50000"/>
                  </a:schemeClr>
                </a:solidFill>
              </a:rPr>
              <a:t> </a:t>
            </a:r>
            <a:r>
              <a:rPr lang="en-GB" sz="1200" dirty="0" err="1">
                <a:solidFill>
                  <a:schemeClr val="accent5">
                    <a:lumMod val="50000"/>
                  </a:schemeClr>
                </a:solidFill>
              </a:rPr>
              <a:t>es</a:t>
            </a:r>
            <a:r>
              <a:rPr lang="en-GB" sz="1200" dirty="0">
                <a:solidFill>
                  <a:schemeClr val="accent5">
                    <a:lumMod val="50000"/>
                  </a:schemeClr>
                </a:solidFill>
              </a:rPr>
              <a:t> </a:t>
            </a:r>
            <a:r>
              <a:rPr lang="en-GB" sz="1200" dirty="0" err="1">
                <a:solidFill>
                  <a:schemeClr val="accent5">
                    <a:lumMod val="50000"/>
                  </a:schemeClr>
                </a:solidFill>
              </a:rPr>
              <a:t>viele</a:t>
            </a:r>
            <a:r>
              <a:rPr lang="en-GB" sz="1200" dirty="0">
                <a:solidFill>
                  <a:schemeClr val="accent5">
                    <a:lumMod val="50000"/>
                  </a:schemeClr>
                </a:solidFill>
              </a:rPr>
              <a:t> Parks, </a:t>
            </a:r>
            <a:r>
              <a:rPr lang="en-GB" sz="1200" dirty="0" err="1">
                <a:solidFill>
                  <a:schemeClr val="accent5">
                    <a:lumMod val="50000"/>
                  </a:schemeClr>
                </a:solidFill>
              </a:rPr>
              <a:t>Kinos</a:t>
            </a:r>
            <a:r>
              <a:rPr lang="en-GB" sz="1200" dirty="0">
                <a:solidFill>
                  <a:schemeClr val="accent5">
                    <a:lumMod val="50000"/>
                  </a:schemeClr>
                </a:solidFill>
              </a:rPr>
              <a:t> und </a:t>
            </a:r>
            <a:r>
              <a:rPr lang="en-GB" sz="1200" dirty="0" err="1">
                <a:solidFill>
                  <a:schemeClr val="accent5">
                    <a:lumMod val="50000"/>
                  </a:schemeClr>
                </a:solidFill>
              </a:rPr>
              <a:t>Museen</a:t>
            </a:r>
            <a:r>
              <a:rPr lang="en-GB" sz="1200" dirty="0">
                <a:solidFill>
                  <a:schemeClr val="accent5">
                    <a:lumMod val="50000"/>
                  </a:schemeClr>
                </a:solidFill>
              </a:rPr>
              <a:t>. Berlin hat </a:t>
            </a:r>
            <a:r>
              <a:rPr lang="en-GB" sz="1200" dirty="0" err="1">
                <a:solidFill>
                  <a:schemeClr val="accent5">
                    <a:lumMod val="50000"/>
                  </a:schemeClr>
                </a:solidFill>
              </a:rPr>
              <a:t>alles</a:t>
            </a:r>
            <a:r>
              <a:rPr lang="en-GB" sz="1200" dirty="0">
                <a:solidFill>
                  <a:schemeClr val="accent5">
                    <a:lumMod val="50000"/>
                  </a:schemeClr>
                </a:solidFill>
              </a:rPr>
              <a:t>!</a:t>
            </a:r>
            <a:br>
              <a:rPr lang="en-GB" b="0" baseline="0" dirty="0"/>
            </a:br>
            <a:r>
              <a:rPr lang="en-GB" b="0" baseline="0" dirty="0"/>
              <a:t>3. </a:t>
            </a:r>
            <a:r>
              <a:rPr lang="en-GB" b="0" baseline="0" dirty="0" err="1"/>
              <a:t>Wohin</a:t>
            </a:r>
            <a:r>
              <a:rPr lang="en-GB" b="0" baseline="0" dirty="0"/>
              <a:t> </a:t>
            </a:r>
            <a:r>
              <a:rPr lang="en-GB" b="0" baseline="0" dirty="0" err="1"/>
              <a:t>gehst</a:t>
            </a:r>
            <a:r>
              <a:rPr lang="en-GB" b="0" baseline="0" dirty="0"/>
              <a:t> du </a:t>
            </a:r>
            <a:r>
              <a:rPr lang="en-GB" b="0" baseline="0" dirty="0" err="1"/>
              <a:t>heute</a:t>
            </a:r>
            <a:r>
              <a:rPr lang="en-GB" b="0" baseline="0" dirty="0"/>
              <a:t>?</a:t>
            </a:r>
            <a:br>
              <a:rPr lang="en-GB" b="0" baseline="0" dirty="0"/>
            </a:br>
            <a:r>
              <a:rPr lang="en-GB" sz="1200" dirty="0">
                <a:solidFill>
                  <a:schemeClr val="accent5">
                    <a:lumMod val="50000"/>
                  </a:schemeClr>
                </a:solidFill>
              </a:rPr>
              <a:t>3. </a:t>
            </a:r>
            <a:r>
              <a:rPr lang="en-GB" sz="1200" dirty="0" err="1">
                <a:solidFill>
                  <a:schemeClr val="accent5">
                    <a:lumMod val="50000"/>
                  </a:schemeClr>
                </a:solidFill>
              </a:rPr>
              <a:t>Heute</a:t>
            </a:r>
            <a:r>
              <a:rPr lang="en-GB" sz="1200" dirty="0">
                <a:solidFill>
                  <a:schemeClr val="accent5">
                    <a:lumMod val="50000"/>
                  </a:schemeClr>
                </a:solidFill>
              </a:rPr>
              <a:t> </a:t>
            </a:r>
            <a:r>
              <a:rPr lang="en-GB" sz="1200" dirty="0" err="1">
                <a:solidFill>
                  <a:schemeClr val="accent5">
                    <a:lumMod val="50000"/>
                  </a:schemeClr>
                </a:solidFill>
              </a:rPr>
              <a:t>gehe</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nochmal</a:t>
            </a:r>
            <a:r>
              <a:rPr lang="en-GB" sz="1200" dirty="0">
                <a:solidFill>
                  <a:schemeClr val="accent5">
                    <a:lumMod val="50000"/>
                  </a:schemeClr>
                </a:solidFill>
              </a:rPr>
              <a:t> in die </a:t>
            </a:r>
            <a:r>
              <a:rPr lang="en-GB" sz="1200" dirty="0" err="1">
                <a:solidFill>
                  <a:schemeClr val="accent5">
                    <a:lumMod val="50000"/>
                  </a:schemeClr>
                </a:solidFill>
              </a:rPr>
              <a:t>Stadt</a:t>
            </a:r>
            <a:r>
              <a:rPr lang="en-GB" sz="1200" dirty="0">
                <a:solidFill>
                  <a:schemeClr val="accent5">
                    <a:lumMod val="50000"/>
                  </a:schemeClr>
                </a:solidFill>
              </a:rPr>
              <a:t>.</a:t>
            </a:r>
            <a:br>
              <a:rPr lang="en-GB" b="0" baseline="0" dirty="0"/>
            </a:br>
            <a:r>
              <a:rPr lang="en-GB" b="0" baseline="0" dirty="0"/>
              <a:t>4. </a:t>
            </a:r>
            <a:r>
              <a:rPr lang="en-GB" b="0" baseline="0" dirty="0" err="1"/>
              <a:t>Wie</a:t>
            </a:r>
            <a:r>
              <a:rPr lang="en-GB" b="0" baseline="0" dirty="0"/>
              <a:t> </a:t>
            </a:r>
            <a:r>
              <a:rPr lang="en-GB" b="0" baseline="0" dirty="0" err="1"/>
              <a:t>ist</a:t>
            </a:r>
            <a:r>
              <a:rPr lang="en-GB" b="0" baseline="0" dirty="0"/>
              <a:t> das </a:t>
            </a:r>
            <a:r>
              <a:rPr lang="en-GB" b="0" baseline="0" dirty="0" err="1"/>
              <a:t>Haus</a:t>
            </a:r>
            <a:r>
              <a:rPr lang="en-GB" b="0" baseline="0" dirty="0"/>
              <a:t>?</a:t>
            </a:r>
            <a:br>
              <a:rPr lang="en-GB" b="0" baseline="0" dirty="0"/>
            </a:br>
            <a:r>
              <a:rPr lang="en-GB" sz="1200" dirty="0">
                <a:solidFill>
                  <a:schemeClr val="accent5">
                    <a:lumMod val="50000"/>
                  </a:schemeClr>
                </a:solidFill>
              </a:rPr>
              <a:t>4. Das </a:t>
            </a:r>
            <a:r>
              <a:rPr lang="en-GB" sz="1200" dirty="0" err="1">
                <a:solidFill>
                  <a:schemeClr val="accent5">
                    <a:lumMod val="50000"/>
                  </a:schemeClr>
                </a:solidFill>
              </a:rPr>
              <a:t>Haus</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sehr</a:t>
            </a:r>
            <a:r>
              <a:rPr lang="en-GB" sz="1200" dirty="0">
                <a:solidFill>
                  <a:schemeClr val="accent5">
                    <a:lumMod val="50000"/>
                  </a:schemeClr>
                </a:solidFill>
              </a:rPr>
              <a:t> </a:t>
            </a:r>
            <a:r>
              <a:rPr lang="en-GB" sz="1200" dirty="0" err="1">
                <a:solidFill>
                  <a:schemeClr val="accent5">
                    <a:lumMod val="50000"/>
                  </a:schemeClr>
                </a:solidFill>
              </a:rPr>
              <a:t>angenehm</a:t>
            </a:r>
            <a:r>
              <a:rPr lang="en-GB" sz="1200" dirty="0">
                <a:solidFill>
                  <a:schemeClr val="accent5">
                    <a:lumMod val="50000"/>
                  </a:schemeClr>
                </a:solidFill>
              </a:rPr>
              <a:t>,</a:t>
            </a:r>
            <a:r>
              <a:rPr lang="en-GB" sz="1200" baseline="0" dirty="0">
                <a:solidFill>
                  <a:schemeClr val="accent5">
                    <a:lumMod val="50000"/>
                  </a:schemeClr>
                </a:solidFill>
              </a:rPr>
              <a:t> und </a:t>
            </a:r>
            <a:r>
              <a:rPr lang="en-GB" sz="1200" baseline="0" dirty="0" err="1">
                <a:solidFill>
                  <a:schemeClr val="accent5">
                    <a:lumMod val="50000"/>
                  </a:schemeClr>
                </a:solidFill>
              </a:rPr>
              <a:t>m</a:t>
            </a:r>
            <a:r>
              <a:rPr lang="en-GB" sz="1200" dirty="0" err="1">
                <a:solidFill>
                  <a:schemeClr val="accent5">
                    <a:lumMod val="50000"/>
                  </a:schemeClr>
                </a:solidFill>
              </a:rPr>
              <a:t>ein</a:t>
            </a:r>
            <a:r>
              <a:rPr lang="en-GB" sz="1200" dirty="0">
                <a:solidFill>
                  <a:schemeClr val="accent5">
                    <a:lumMod val="50000"/>
                  </a:schemeClr>
                </a:solidFill>
              </a:rPr>
              <a:t> Zimmer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schön</a:t>
            </a:r>
            <a:r>
              <a:rPr lang="en-GB" sz="1200" dirty="0">
                <a:solidFill>
                  <a:schemeClr val="accent5">
                    <a:lumMod val="50000"/>
                  </a:schemeClr>
                </a:solidFill>
              </a:rPr>
              <a:t>.</a:t>
            </a:r>
            <a:br>
              <a:rPr lang="en-GB" b="0" baseline="0" dirty="0"/>
            </a:br>
            <a:r>
              <a:rPr lang="en-GB" b="0" baseline="0" dirty="0"/>
              <a:t>5. </a:t>
            </a:r>
            <a:r>
              <a:rPr lang="en-GB" b="0" baseline="0" dirty="0" err="1"/>
              <a:t>Läufst</a:t>
            </a:r>
            <a:r>
              <a:rPr lang="en-GB" b="0" baseline="0" dirty="0"/>
              <a:t> du </a:t>
            </a:r>
            <a:r>
              <a:rPr lang="en-GB" b="0" baseline="0" dirty="0" err="1"/>
              <a:t>jeden</a:t>
            </a:r>
            <a:r>
              <a:rPr lang="en-GB" b="0" baseline="0" dirty="0"/>
              <a:t> Tag?</a:t>
            </a:r>
            <a:br>
              <a:rPr lang="en-GB" b="0" baseline="0" dirty="0"/>
            </a:br>
            <a:r>
              <a:rPr lang="en-GB" sz="1200" dirty="0">
                <a:solidFill>
                  <a:schemeClr val="accent5">
                    <a:lumMod val="50000"/>
                  </a:schemeClr>
                </a:solidFill>
              </a:rPr>
              <a:t>5. </a:t>
            </a:r>
            <a:r>
              <a:rPr lang="en-GB" sz="1200" dirty="0" err="1">
                <a:solidFill>
                  <a:schemeClr val="accent5">
                    <a:lumMod val="50000"/>
                  </a:schemeClr>
                </a:solidFill>
              </a:rPr>
              <a:t>Ja</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laufe</a:t>
            </a:r>
            <a:r>
              <a:rPr lang="en-GB" sz="1200" dirty="0">
                <a:solidFill>
                  <a:schemeClr val="accent5">
                    <a:lumMod val="50000"/>
                  </a:schemeClr>
                </a:solidFill>
              </a:rPr>
              <a:t> </a:t>
            </a:r>
            <a:r>
              <a:rPr lang="en-GB" sz="1200" dirty="0" err="1">
                <a:solidFill>
                  <a:schemeClr val="accent5">
                    <a:lumMod val="50000"/>
                  </a:schemeClr>
                </a:solidFill>
              </a:rPr>
              <a:t>jeden</a:t>
            </a:r>
            <a:r>
              <a:rPr lang="en-GB" sz="1200" dirty="0">
                <a:solidFill>
                  <a:schemeClr val="accent5">
                    <a:lumMod val="50000"/>
                  </a:schemeClr>
                </a:solidFill>
              </a:rPr>
              <a:t> Tag. Wolfgang und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laufen</a:t>
            </a:r>
            <a:r>
              <a:rPr lang="en-GB" sz="1200" dirty="0">
                <a:solidFill>
                  <a:schemeClr val="accent5">
                    <a:lumMod val="50000"/>
                  </a:schemeClr>
                </a:solidFill>
              </a:rPr>
              <a:t> </a:t>
            </a:r>
            <a:r>
              <a:rPr lang="en-GB" sz="1200" dirty="0" err="1">
                <a:solidFill>
                  <a:schemeClr val="accent5">
                    <a:lumMod val="50000"/>
                  </a:schemeClr>
                </a:solidFill>
              </a:rPr>
              <a:t>zusammen</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Wer</a:t>
            </a:r>
            <a:r>
              <a:rPr lang="en-GB" b="0" baseline="0" dirty="0"/>
              <a:t> </a:t>
            </a:r>
            <a:r>
              <a:rPr lang="en-GB" b="0" baseline="0" dirty="0" err="1"/>
              <a:t>kocht</a:t>
            </a:r>
            <a:r>
              <a:rPr lang="en-GB" b="0" baseline="0" dirty="0"/>
              <a:t> </a:t>
            </a:r>
            <a:r>
              <a:rPr lang="en-GB" b="0" baseline="0" dirty="0" err="1"/>
              <a:t>zu</a:t>
            </a:r>
            <a:r>
              <a:rPr lang="en-GB" b="0" baseline="0" dirty="0"/>
              <a:t> </a:t>
            </a:r>
            <a:r>
              <a:rPr lang="en-GB" b="0" baseline="0" dirty="0" err="1"/>
              <a:t>Hause</a:t>
            </a:r>
            <a:r>
              <a:rPr lang="en-GB" b="0" baseline="0" dirty="0"/>
              <a:t>?</a:t>
            </a:r>
            <a:br>
              <a:rPr lang="en-GB" b="0" baseline="0" dirty="0"/>
            </a:br>
            <a:r>
              <a:rPr lang="en-GB" sz="1200" dirty="0" err="1">
                <a:solidFill>
                  <a:schemeClr val="accent5">
                    <a:lumMod val="50000"/>
                  </a:schemeClr>
                </a:solidFill>
              </a:rPr>
              <a:t>Wolfgangs</a:t>
            </a:r>
            <a:r>
              <a:rPr lang="en-GB" sz="1200" dirty="0">
                <a:solidFill>
                  <a:schemeClr val="accent5">
                    <a:lumMod val="50000"/>
                  </a:schemeClr>
                </a:solidFill>
              </a:rPr>
              <a:t> Oma </a:t>
            </a:r>
            <a:r>
              <a:rPr lang="en-GB" sz="1200" dirty="0" err="1">
                <a:solidFill>
                  <a:schemeClr val="accent5">
                    <a:lumMod val="50000"/>
                  </a:schemeClr>
                </a:solidFill>
              </a:rPr>
              <a:t>kocht</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esse</a:t>
            </a:r>
            <a:r>
              <a:rPr lang="en-GB" sz="1200" dirty="0">
                <a:solidFill>
                  <a:schemeClr val="accent5">
                    <a:lumMod val="50000"/>
                  </a:schemeClr>
                </a:solidFill>
              </a:rPr>
              <a:t> </a:t>
            </a:r>
            <a:r>
              <a:rPr lang="en-GB" sz="1200" dirty="0" err="1">
                <a:solidFill>
                  <a:schemeClr val="accent5">
                    <a:lumMod val="50000"/>
                  </a:schemeClr>
                </a:solidFill>
              </a:rPr>
              <a:t>viel</a:t>
            </a:r>
            <a:r>
              <a:rPr lang="en-GB" sz="1200" dirty="0">
                <a:solidFill>
                  <a:schemeClr val="accent5">
                    <a:lumMod val="50000"/>
                  </a:schemeClr>
                </a:solidFill>
              </a:rPr>
              <a:t> </a:t>
            </a:r>
            <a:r>
              <a:rPr lang="en-GB" sz="1200" dirty="0" err="1">
                <a:solidFill>
                  <a:schemeClr val="accent5">
                    <a:lumMod val="50000"/>
                  </a:schemeClr>
                </a:solidFill>
              </a:rPr>
              <a:t>zu</a:t>
            </a:r>
            <a:r>
              <a:rPr lang="en-GB" sz="1200" dirty="0">
                <a:solidFill>
                  <a:schemeClr val="accent5">
                    <a:lumMod val="50000"/>
                  </a:schemeClr>
                </a:solidFill>
              </a:rPr>
              <a:t> </a:t>
            </a:r>
            <a:r>
              <a:rPr lang="en-GB" sz="1200" dirty="0" err="1">
                <a:solidFill>
                  <a:schemeClr val="accent5">
                    <a:lumMod val="50000"/>
                  </a:schemeClr>
                </a:solidFill>
              </a:rPr>
              <a:t>viel</a:t>
            </a:r>
            <a:r>
              <a:rPr lang="en-GB" sz="1200" dirty="0">
                <a:solidFill>
                  <a:schemeClr val="accent5">
                    <a:lumMod val="50000"/>
                  </a:schemeClr>
                </a:solidFill>
              </a:rPr>
              <a:t>!  Das Essen </a:t>
            </a:r>
            <a:r>
              <a:rPr lang="en-GB" sz="1200" dirty="0" err="1">
                <a:solidFill>
                  <a:schemeClr val="accent5">
                    <a:lumMod val="50000"/>
                  </a:schemeClr>
                </a:solidFill>
              </a:rPr>
              <a:t>hier</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lecker</a:t>
            </a:r>
            <a:r>
              <a:rPr lang="en-GB" sz="1200" dirty="0">
                <a:solidFill>
                  <a:schemeClr val="accent5">
                    <a:lumMod val="50000"/>
                  </a:schemeClr>
                </a:solidFill>
              </a:rPr>
              <a:t>.</a:t>
            </a:r>
            <a:br>
              <a:rPr lang="en-GB" b="0" baseline="0" dirty="0"/>
            </a:br>
            <a:r>
              <a:rPr lang="en-GB" b="0" baseline="0" dirty="0"/>
              <a:t>7. </a:t>
            </a:r>
            <a:r>
              <a:rPr lang="en-GB" b="0" baseline="0" dirty="0" err="1"/>
              <a:t>Wann</a:t>
            </a:r>
            <a:r>
              <a:rPr lang="en-GB" b="0" baseline="0" dirty="0"/>
              <a:t> </a:t>
            </a:r>
            <a:r>
              <a:rPr lang="en-GB" b="0" baseline="0" dirty="0" err="1"/>
              <a:t>kommst</a:t>
            </a:r>
            <a:r>
              <a:rPr lang="en-GB" b="0" baseline="0" dirty="0"/>
              <a:t> du </a:t>
            </a:r>
            <a:r>
              <a:rPr lang="en-GB" b="0" baseline="0" dirty="0" err="1"/>
              <a:t>nach</a:t>
            </a:r>
            <a:r>
              <a:rPr lang="en-GB" b="0" baseline="0" dirty="0"/>
              <a:t> </a:t>
            </a:r>
            <a:r>
              <a:rPr lang="en-GB" b="0" baseline="0" dirty="0" err="1"/>
              <a:t>Hause</a:t>
            </a:r>
            <a:r>
              <a:rPr lang="en-GB" b="0" baseline="0" dirty="0"/>
              <a:t>?</a:t>
            </a:r>
            <a:br>
              <a:rPr lang="en-GB" b="0" baseline="0" dirty="0"/>
            </a:br>
            <a:r>
              <a:rPr lang="en-GB" sz="1200" dirty="0">
                <a:solidFill>
                  <a:schemeClr val="accent5">
                    <a:lumMod val="50000"/>
                  </a:schemeClr>
                </a:solidFill>
              </a:rPr>
              <a:t>7. Am Sonntag </a:t>
            </a:r>
            <a:r>
              <a:rPr lang="en-GB" sz="1200" dirty="0" err="1">
                <a:solidFill>
                  <a:schemeClr val="accent5">
                    <a:lumMod val="50000"/>
                  </a:schemeClr>
                </a:solidFill>
              </a:rPr>
              <a:t>komme</a:t>
            </a:r>
            <a:r>
              <a:rPr lang="en-GB" sz="1200" dirty="0">
                <a:solidFill>
                  <a:schemeClr val="accent5">
                    <a:lumMod val="50000"/>
                  </a:schemeClr>
                </a:solidFill>
              </a:rPr>
              <a:t> </a:t>
            </a:r>
            <a:r>
              <a:rPr lang="en-GB" sz="1200" dirty="0" err="1">
                <a:solidFill>
                  <a:schemeClr val="accent5">
                    <a:lumMod val="50000"/>
                  </a:schemeClr>
                </a:solidFill>
              </a:rPr>
              <a:t>ich</a:t>
            </a:r>
            <a:r>
              <a:rPr lang="en-GB" sz="1200" dirty="0">
                <a:solidFill>
                  <a:schemeClr val="accent5">
                    <a:lumMod val="50000"/>
                  </a:schemeClr>
                </a:solidFill>
              </a:rPr>
              <a:t> </a:t>
            </a:r>
            <a:r>
              <a:rPr lang="en-GB" sz="1200" dirty="0" err="1">
                <a:solidFill>
                  <a:schemeClr val="accent5">
                    <a:lumMod val="50000"/>
                  </a:schemeClr>
                </a:solidFill>
              </a:rPr>
              <a:t>nach</a:t>
            </a:r>
            <a:r>
              <a:rPr lang="en-GB" sz="1200" dirty="0">
                <a:solidFill>
                  <a:schemeClr val="accent5">
                    <a:lumMod val="50000"/>
                  </a:schemeClr>
                </a:solidFill>
              </a:rPr>
              <a:t> </a:t>
            </a:r>
            <a:r>
              <a:rPr lang="en-GB" sz="1200" dirty="0" err="1">
                <a:solidFill>
                  <a:schemeClr val="accent5">
                    <a:lumMod val="50000"/>
                  </a:schemeClr>
                </a:solidFill>
              </a:rPr>
              <a:t>Hause</a:t>
            </a:r>
            <a:r>
              <a:rPr lang="en-GB" sz="1200" dirty="0">
                <a:solidFill>
                  <a:schemeClr val="accent5">
                    <a:lumMod val="50000"/>
                  </a:schemeClr>
                </a:solidFill>
              </a:rPr>
              <a:t>.  Ich bin </a:t>
            </a:r>
            <a:r>
              <a:rPr lang="en-GB" sz="1200" dirty="0" err="1">
                <a:solidFill>
                  <a:schemeClr val="accent5">
                    <a:lumMod val="50000"/>
                  </a:schemeClr>
                </a:solidFill>
              </a:rPr>
              <a:t>ein</a:t>
            </a:r>
            <a:r>
              <a:rPr lang="en-GB" sz="1200" dirty="0">
                <a:solidFill>
                  <a:schemeClr val="accent5">
                    <a:lumMod val="50000"/>
                  </a:schemeClr>
                </a:solidFill>
              </a:rPr>
              <a:t> </a:t>
            </a:r>
            <a:r>
              <a:rPr lang="en-GB" sz="1200" dirty="0" err="1">
                <a:solidFill>
                  <a:schemeClr val="accent5">
                    <a:lumMod val="50000"/>
                  </a:schemeClr>
                </a:solidFill>
              </a:rPr>
              <a:t>bisschen</a:t>
            </a:r>
            <a:r>
              <a:rPr lang="en-GB" sz="1200" dirty="0">
                <a:solidFill>
                  <a:schemeClr val="accent5">
                    <a:lumMod val="50000"/>
                  </a:schemeClr>
                </a:solidFill>
              </a:rPr>
              <a:t> </a:t>
            </a:r>
            <a:r>
              <a:rPr lang="en-GB" sz="1200" dirty="0" err="1">
                <a:solidFill>
                  <a:schemeClr val="accent5">
                    <a:lumMod val="50000"/>
                  </a:schemeClr>
                </a:solidFill>
              </a:rPr>
              <a:t>traurig</a:t>
            </a:r>
            <a:r>
              <a:rPr lang="en-GB" sz="1200" dirty="0">
                <a:solidFill>
                  <a:schemeClr val="accent5">
                    <a:lumMod val="50000"/>
                  </a:schemeClr>
                </a:solidFill>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4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understanding of German word </a:t>
            </a:r>
            <a:r>
              <a:rPr lang="en-GB" b="0" baseline="0"/>
              <a:t>order.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a:br>
            <a:r>
              <a:rPr lang="en-GB" b="1" baseline="0"/>
              <a:t>Note: </a:t>
            </a:r>
            <a:r>
              <a:rPr lang="en-GB" baseline="0"/>
              <a:t>This </a:t>
            </a:r>
            <a:r>
              <a:rPr lang="en-GB" baseline="0" dirty="0"/>
              <a:t>referential reading activity builds on the learning from this term by asking students to choose between word order 1 and word order 2. Teacher should remind students that the </a:t>
            </a:r>
            <a:r>
              <a:rPr lang="en-GB" b="1" baseline="0" dirty="0"/>
              <a:t>presence or absence of a time phrase at the start of the sentence</a:t>
            </a:r>
            <a:r>
              <a:rPr lang="en-GB" b="0" baseline="0" dirty="0"/>
              <a:t> will tell them what the word order should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Ensure that students understand ‘</a:t>
            </a:r>
            <a:r>
              <a:rPr lang="en-GB" b="0" baseline="0" dirty="0" err="1"/>
              <a:t>Reisepläne</a:t>
            </a:r>
            <a:r>
              <a:rPr lang="en-GB" b="0" baseline="0" dirty="0"/>
              <a:t>’ and recognise it as a compound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Teacher to clarify the following before beginning: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Students must choose </a:t>
            </a:r>
            <a:r>
              <a:rPr lang="en-GB" b="1" baseline="0" dirty="0"/>
              <a:t>one</a:t>
            </a:r>
            <a:r>
              <a:rPr lang="en-GB" b="0" baseline="0" dirty="0"/>
              <a:t> of the underlined options separate by an oblique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Students must write either number 1 or number 2 (WO1) or (WO2) in their exercise books.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baseline="0" dirty="0"/>
              <a:t>3.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All vocabulary in the task has been previously learned, though teachers might want to draw attention to the use of the frequent German fillers (</a:t>
            </a:r>
            <a:r>
              <a:rPr lang="en-GB" baseline="0" dirty="0" err="1"/>
              <a:t>Flickwörter</a:t>
            </a:r>
            <a:r>
              <a:rPr lang="en-GB" baseline="0" dirty="0"/>
              <a:t>) ‘</a:t>
            </a:r>
            <a:r>
              <a:rPr lang="en-GB" b="1" baseline="0" dirty="0"/>
              <a:t>ach</a:t>
            </a:r>
            <a:r>
              <a:rPr lang="en-GB" baseline="0" dirty="0"/>
              <a:t>!’ [404] combined with </a:t>
            </a:r>
            <a:r>
              <a:rPr lang="en-GB" b="1" baseline="0" dirty="0"/>
              <a:t>‘</a:t>
            </a:r>
            <a:r>
              <a:rPr lang="en-GB" b="1" baseline="0" dirty="0" err="1"/>
              <a:t>ja</a:t>
            </a:r>
            <a:r>
              <a:rPr lang="en-GB" baseline="0" dirty="0"/>
              <a:t>’ [27], </a:t>
            </a:r>
            <a:r>
              <a:rPr lang="en-GB" b="1" baseline="0" dirty="0" err="1"/>
              <a:t>na</a:t>
            </a:r>
            <a:r>
              <a:rPr lang="en-GB" baseline="0" dirty="0"/>
              <a:t> (so) and </a:t>
            </a:r>
            <a:r>
              <a:rPr lang="en-GB" b="1" baseline="0" dirty="0" err="1"/>
              <a:t>naja</a:t>
            </a:r>
            <a:r>
              <a:rPr lang="en-GB" baseline="0" dirty="0"/>
              <a:t> [384] (well…) It is also worth drawing </a:t>
            </a:r>
            <a:r>
              <a:rPr lang="en-GB" sz="1200" baseline="0" dirty="0">
                <a:solidFill>
                  <a:srgbClr val="1F4E79"/>
                </a:solidFill>
                <a:latin typeface="Century Gothic" panose="020B0502020202020204" pitchFamily="34" charset="0"/>
              </a:rPr>
              <a:t>attention to the conversational sign off ‘</a:t>
            </a:r>
            <a:r>
              <a:rPr lang="en-GB" sz="1200" b="1" baseline="0" dirty="0">
                <a:solidFill>
                  <a:srgbClr val="1F4E79"/>
                </a:solidFill>
                <a:latin typeface="Century Gothic" panose="020B0502020202020204" pitchFamily="34" charset="0"/>
              </a:rPr>
              <a:t>bis </a:t>
            </a:r>
            <a:r>
              <a:rPr lang="en-GB" sz="1200" b="1" baseline="0" dirty="0" err="1">
                <a:solidFill>
                  <a:srgbClr val="1F4E79"/>
                </a:solidFill>
                <a:latin typeface="Century Gothic" panose="020B0502020202020204" pitchFamily="34" charset="0"/>
              </a:rPr>
              <a:t>dann</a:t>
            </a:r>
            <a:r>
              <a:rPr lang="en-GB" sz="1200" baseline="0" dirty="0">
                <a:solidFill>
                  <a:srgbClr val="1F4E79"/>
                </a:solidFill>
                <a:latin typeface="Century Gothic" panose="020B0502020202020204" pitchFamily="34" charset="0"/>
              </a:rPr>
              <a:t>’ (till then, see you, bye for now equivalent)</a:t>
            </a:r>
            <a:r>
              <a:rPr lang="en-GB" sz="1200" baseline="0" dirty="0">
                <a:solidFill>
                  <a:schemeClr val="tx1"/>
                </a:solidFill>
                <a:latin typeface="+mn-lt"/>
              </a:rPr>
              <a:t>.</a:t>
            </a:r>
            <a:br>
              <a:rPr lang="en-GB" baseline="0"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440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12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spoken production of questions and answers.</a:t>
            </a:r>
            <a:endParaRPr lang="en-GB" b="0" baseline="0" dirty="0"/>
          </a:p>
          <a:p>
            <a:endParaRPr lang="en-US" b="1" dirty="0"/>
          </a:p>
          <a:p>
            <a:r>
              <a:rPr lang="en-US" b="1" dirty="0"/>
              <a:t>Note: </a:t>
            </a:r>
            <a:r>
              <a:rPr lang="en-US" b="0" dirty="0"/>
              <a:t>The questions</a:t>
            </a:r>
            <a:r>
              <a:rPr lang="en-US" b="0" baseline="0" dirty="0"/>
              <a:t> in English, and Mia and Alastair’s profiles are on separate word documents, downloadable with this lesson</a:t>
            </a:r>
            <a:r>
              <a:rPr lang="en-US" b="1" baseline="0" dirty="0"/>
              <a:t>.</a:t>
            </a:r>
            <a:endParaRPr lang="en-US" b="1"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GB" b="0" baseline="0" dirty="0"/>
              <a:t>1. Partner A is Mia and asks Alastair seven questions to find out more about him.</a:t>
            </a:r>
            <a:br>
              <a:rPr lang="en-GB" b="0" baseline="0" dirty="0"/>
            </a:br>
            <a:r>
              <a:rPr lang="en-GB" b="0" baseline="0" dirty="0"/>
              <a:t>2. Partner B is Alastair and responds to these questions, and also asks Mia the same questions.  Partner A replies.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326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Self-study revision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spoken production of questions and answers.</a:t>
            </a:r>
            <a:endParaRPr lang="en-GB" b="0" baseline="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GB" b="0" baseline="0" dirty="0"/>
              <a:t>1. You are Partner A (Mia).  Translate and ask questions 1-7 in German.</a:t>
            </a:r>
            <a:br>
              <a:rPr lang="en-GB" b="0" baseline="0" dirty="0"/>
            </a:br>
            <a:r>
              <a:rPr lang="en-GB" b="0" baseline="0" dirty="0"/>
              <a:t>2. Say your questions one by one out loud. </a:t>
            </a:r>
            <a:br>
              <a:rPr lang="en-GB" b="0" baseline="0" dirty="0"/>
            </a:br>
            <a:r>
              <a:rPr lang="en-GB" b="0" baseline="0" dirty="0"/>
              <a:t>3. Click on the numbers in Alastair’s column to hear his answers.  Make notes in German about what he says.</a:t>
            </a:r>
            <a:br>
              <a:rPr lang="en-GB" b="0" baseline="0" dirty="0"/>
            </a:br>
            <a:endParaRPr lang="en-GB" b="0" baseline="0" dirty="0"/>
          </a:p>
          <a:p>
            <a:r>
              <a:rPr lang="en-GB" b="1" baseline="0" dirty="0"/>
              <a:t>Note:</a:t>
            </a:r>
            <a:r>
              <a:rPr lang="en-GB" b="0" baseline="0" dirty="0"/>
              <a:t> Remove the transcript below before sending out for self-study.</a:t>
            </a:r>
          </a:p>
          <a:p>
            <a:endParaRPr lang="en-GB" b="1" baseline="0" dirty="0"/>
          </a:p>
          <a:p>
            <a:r>
              <a:rPr lang="en-GB" b="1" baseline="0" dirty="0"/>
              <a:t>Transcript:</a:t>
            </a:r>
          </a:p>
          <a:p>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Nein</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spiele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a:t>
            </a:r>
            <a:r>
              <a:rPr lang="en-GB" sz="1200" kern="1200" dirty="0">
                <a:solidFill>
                  <a:schemeClr val="tx1"/>
                </a:solidFill>
                <a:effectLst/>
                <a:latin typeface="+mn-lt"/>
                <a:ea typeface="+mn-ea"/>
                <a:cs typeface="+mn-cs"/>
              </a:rPr>
              <a:t> Instrument.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Ich </a:t>
            </a:r>
            <a:r>
              <a:rPr lang="en-GB" sz="1200" kern="1200" dirty="0" err="1">
                <a:solidFill>
                  <a:schemeClr val="tx1"/>
                </a:solidFill>
                <a:effectLst/>
                <a:latin typeface="+mn-lt"/>
                <a:ea typeface="+mn-ea"/>
                <a:cs typeface="+mn-cs"/>
              </a:rPr>
              <a:t>esse</a:t>
            </a:r>
            <a:r>
              <a:rPr lang="en-GB" sz="1200" kern="1200" dirty="0">
                <a:solidFill>
                  <a:schemeClr val="tx1"/>
                </a:solidFill>
                <a:effectLst/>
                <a:latin typeface="+mn-lt"/>
                <a:ea typeface="+mn-ea"/>
                <a:cs typeface="+mn-cs"/>
              </a:rPr>
              <a:t> oft Pizza.</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Ich </a:t>
            </a:r>
            <a:r>
              <a:rPr lang="en-GB" sz="1200" kern="1200" dirty="0" err="1">
                <a:solidFill>
                  <a:schemeClr val="tx1"/>
                </a:solidFill>
                <a:effectLst/>
                <a:latin typeface="+mn-lt"/>
                <a:ea typeface="+mn-ea"/>
                <a:cs typeface="+mn-cs"/>
              </a:rPr>
              <a:t>laufe</a:t>
            </a:r>
            <a:r>
              <a:rPr lang="en-GB" sz="1200" kern="1200" dirty="0">
                <a:solidFill>
                  <a:schemeClr val="tx1"/>
                </a:solidFill>
                <a:effectLst/>
                <a:latin typeface="+mn-lt"/>
                <a:ea typeface="+mn-ea"/>
                <a:cs typeface="+mn-cs"/>
              </a:rPr>
              <a:t> fast </a:t>
            </a:r>
            <a:r>
              <a:rPr lang="en-GB" sz="1200" kern="1200" dirty="0" err="1">
                <a:solidFill>
                  <a:schemeClr val="tx1"/>
                </a:solidFill>
                <a:effectLst/>
                <a:latin typeface="+mn-lt"/>
                <a:ea typeface="+mn-ea"/>
                <a:cs typeface="+mn-cs"/>
              </a:rPr>
              <a:t>jeden</a:t>
            </a:r>
            <a:r>
              <a:rPr lang="en-GB" sz="1200" kern="1200" dirty="0">
                <a:solidFill>
                  <a:schemeClr val="tx1"/>
                </a:solidFill>
                <a:effectLst/>
                <a:latin typeface="+mn-lt"/>
                <a:ea typeface="+mn-ea"/>
                <a:cs typeface="+mn-cs"/>
              </a:rPr>
              <a:t> Tag.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Ich lese </a:t>
            </a:r>
            <a:r>
              <a:rPr lang="en-GB" sz="1200" kern="1200" dirty="0" err="1">
                <a:solidFill>
                  <a:schemeClr val="tx1"/>
                </a:solidFill>
                <a:effectLst/>
                <a:latin typeface="+mn-lt"/>
                <a:ea typeface="+mn-ea"/>
                <a:cs typeface="+mn-cs"/>
              </a:rPr>
              <a:t>Bücher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Ich </a:t>
            </a:r>
            <a:r>
              <a:rPr lang="en-GB" sz="1200" kern="1200" dirty="0" err="1">
                <a:solidFill>
                  <a:schemeClr val="tx1"/>
                </a:solidFill>
                <a:effectLst/>
                <a:latin typeface="+mn-lt"/>
                <a:ea typeface="+mn-ea"/>
                <a:cs typeface="+mn-cs"/>
              </a:rPr>
              <a:t>spreche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Englisch</a:t>
            </a:r>
            <a:r>
              <a:rPr lang="en-GB" sz="1200" kern="1200" dirty="0">
                <a:solidFill>
                  <a:schemeClr val="tx1"/>
                </a:solidFill>
                <a:effectLst/>
                <a:latin typeface="+mn-lt"/>
                <a:ea typeface="+mn-ea"/>
                <a:cs typeface="+mn-cs"/>
              </a:rPr>
              <a:t> und Deutsch.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Ich </a:t>
            </a:r>
            <a:r>
              <a:rPr lang="en-GB" sz="1200" kern="1200" dirty="0" err="1">
                <a:solidFill>
                  <a:schemeClr val="tx1"/>
                </a:solidFill>
                <a:effectLst/>
                <a:latin typeface="+mn-lt"/>
                <a:ea typeface="+mn-ea"/>
                <a:cs typeface="+mn-cs"/>
              </a:rPr>
              <a:t>trage</a:t>
            </a:r>
            <a:r>
              <a:rPr lang="en-GB" sz="1200" kern="1200" dirty="0">
                <a:solidFill>
                  <a:schemeClr val="tx1"/>
                </a:solidFill>
                <a:effectLst/>
                <a:latin typeface="+mn-lt"/>
                <a:ea typeface="+mn-ea"/>
                <a:cs typeface="+mn-cs"/>
              </a:rPr>
              <a:t> Jeans.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ich mag </a:t>
            </a:r>
            <a:r>
              <a:rPr lang="en-GB" sz="1200" kern="1200" dirty="0" err="1">
                <a:solidFill>
                  <a:schemeClr val="tx1"/>
                </a:solidFill>
                <a:effectLst/>
                <a:latin typeface="+mn-lt"/>
                <a:ea typeface="+mn-ea"/>
                <a:cs typeface="+mn-cs"/>
              </a:rPr>
              <a:t>Hunde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Katzen</a:t>
            </a:r>
            <a:r>
              <a:rPr lang="en-GB" sz="1200" kern="1200" dirty="0">
                <a:solidFill>
                  <a:schemeClr val="tx1"/>
                </a:solidFill>
                <a:effectLst/>
                <a:latin typeface="+mn-lt"/>
                <a:ea typeface="+mn-ea"/>
                <a:cs typeface="+mn-cs"/>
              </a:rPr>
              <a:t>.</a:t>
            </a: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138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Self-study revision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revise a</a:t>
            </a:r>
            <a:r>
              <a:rPr lang="en-GB" b="0"/>
              <a:t>sking</a:t>
            </a:r>
            <a:r>
              <a:rPr lang="en-GB" b="0" baseline="0"/>
              <a:t> and answering questions.</a:t>
            </a:r>
          </a:p>
          <a:p>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r>
              <a:rPr lang="en-GB" b="0" baseline="0"/>
              <a:t>1. You are still Mia. Now click each number to hear Alastair ask you questions.</a:t>
            </a:r>
            <a:br>
              <a:rPr lang="en-GB" b="0" baseline="0"/>
            </a:br>
            <a:r>
              <a:rPr lang="en-GB" b="0" baseline="0"/>
              <a:t>2. Answer each question out loud, using Mia’s profile information.</a:t>
            </a:r>
            <a:br>
              <a:rPr lang="en-GB" b="0" baseline="0"/>
            </a:br>
            <a:r>
              <a:rPr lang="en-GB" b="0" baseline="0"/>
              <a:t>3. Click on the speaker icons to hear Mia’s answers.  How well did you do?</a:t>
            </a:r>
          </a:p>
          <a:p>
            <a:endParaRPr lang="en-GB" b="0" baseline="0"/>
          </a:p>
          <a:p>
            <a:r>
              <a:rPr lang="en-GB" b="1" baseline="0"/>
              <a:t>Note:</a:t>
            </a:r>
            <a:r>
              <a:rPr lang="en-GB" b="0" baseline="0"/>
              <a:t> Remove the transcripts below before sending out for self-study.</a:t>
            </a:r>
          </a:p>
          <a:p>
            <a:endParaRPr lang="en-GB" b="0" baseline="0"/>
          </a:p>
          <a:p>
            <a:r>
              <a:rPr lang="en-GB" b="1" baseline="0"/>
              <a:t>Transcript – Alastair:</a:t>
            </a:r>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1] Spielst du ein Instrument?</a:t>
            </a:r>
          </a:p>
          <a:p>
            <a:r>
              <a:rPr lang="en-GB" sz="1200" kern="1200">
                <a:solidFill>
                  <a:schemeClr val="tx1"/>
                </a:solidFill>
                <a:effectLst/>
                <a:latin typeface="+mn-lt"/>
                <a:ea typeface="+mn-ea"/>
                <a:cs typeface="+mn-cs"/>
              </a:rPr>
              <a:t>2] Was isst du normalerweise?</a:t>
            </a:r>
          </a:p>
          <a:p>
            <a:r>
              <a:rPr lang="en-GB" sz="1200" kern="1200">
                <a:solidFill>
                  <a:schemeClr val="tx1"/>
                </a:solidFill>
                <a:effectLst/>
                <a:latin typeface="+mn-lt"/>
                <a:ea typeface="+mn-ea"/>
                <a:cs typeface="+mn-cs"/>
              </a:rPr>
              <a:t>3] Wie oft machst du Sport?</a:t>
            </a:r>
          </a:p>
          <a:p>
            <a:r>
              <a:rPr lang="en-GB" sz="1200" kern="1200">
                <a:solidFill>
                  <a:schemeClr val="tx1"/>
                </a:solidFill>
                <a:effectLst/>
                <a:latin typeface="+mn-lt"/>
                <a:ea typeface="+mn-ea"/>
                <a:cs typeface="+mn-cs"/>
              </a:rPr>
              <a:t>4] Was liest du?</a:t>
            </a:r>
          </a:p>
          <a:p>
            <a:r>
              <a:rPr lang="en-GB" sz="1200" kern="1200">
                <a:solidFill>
                  <a:schemeClr val="tx1"/>
                </a:solidFill>
                <a:effectLst/>
                <a:latin typeface="+mn-lt"/>
                <a:ea typeface="+mn-ea"/>
                <a:cs typeface="+mn-cs"/>
              </a:rPr>
              <a:t>5] Wie viele Sprachen sprichst du?</a:t>
            </a:r>
          </a:p>
          <a:p>
            <a:r>
              <a:rPr lang="en-GB" sz="1200" kern="1200">
                <a:solidFill>
                  <a:schemeClr val="tx1"/>
                </a:solidFill>
                <a:effectLst/>
                <a:latin typeface="+mn-lt"/>
                <a:ea typeface="+mn-ea"/>
                <a:cs typeface="+mn-cs"/>
              </a:rPr>
              <a:t>6] Was trägst du normalerweise?</a:t>
            </a:r>
          </a:p>
          <a:p>
            <a:r>
              <a:rPr lang="en-GB" sz="1200" kern="1200">
                <a:solidFill>
                  <a:schemeClr val="tx1"/>
                </a:solidFill>
                <a:effectLst/>
                <a:latin typeface="+mn-lt"/>
                <a:ea typeface="+mn-ea"/>
                <a:cs typeface="+mn-cs"/>
              </a:rPr>
              <a:t>7] Magst du Tiere?</a:t>
            </a:r>
          </a:p>
          <a:p>
            <a:endParaRPr lang="en-GB" sz="1200" kern="1200">
              <a:solidFill>
                <a:schemeClr val="tx1"/>
              </a:solidFill>
              <a:effectLst/>
              <a:latin typeface="+mn-lt"/>
              <a:ea typeface="+mn-ea"/>
              <a:cs typeface="+mn-cs"/>
            </a:endParaRPr>
          </a:p>
          <a:p>
            <a:r>
              <a:rPr lang="en-GB" b="1" baseline="0"/>
              <a:t>Transcript – Mia:</a:t>
            </a:r>
          </a:p>
          <a:p>
            <a:r>
              <a:rPr lang="en-GB" sz="1200" kern="1200">
                <a:solidFill>
                  <a:schemeClr val="tx1"/>
                </a:solidFill>
                <a:effectLst/>
                <a:latin typeface="+mn-lt"/>
                <a:ea typeface="+mn-ea"/>
                <a:cs typeface="+mn-cs"/>
              </a:rPr>
              <a:t>1. Ja, ich spiele Klarinette.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2. Ich esse oft Gemüse.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3. Ich fahre Skateboard und ich schwimme einmal die Woche.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4. Ich lese Bücher.</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5. Ich spreche Deutsch und ein bisschen Chinesisch.</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6. Ich trage eine Jeansjacke.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7. Ja, ich mag Katzen.</a:t>
            </a: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031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95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a:latin typeface="+mn-lt"/>
                <a:ea typeface="Calibri"/>
                <a:cs typeface="Calibri"/>
                <a:sym typeface="Calibri"/>
              </a:rPr>
              <a:t>Use this slide to set the homework.</a:t>
            </a:r>
          </a:p>
          <a:p>
            <a:pPr marL="0" lvl="0" indent="0" algn="l" rtl="0">
              <a:spcBef>
                <a:spcPts val="0"/>
              </a:spcBef>
              <a:spcAft>
                <a:spcPts val="0"/>
              </a:spcAft>
              <a:buNone/>
            </a:pPr>
            <a:endParaRPr lang="en-GB" sz="1200" i="0">
              <a:latin typeface="+mn-lt"/>
              <a:ea typeface="Calibri"/>
              <a:cs typeface="Calibri"/>
              <a:sym typeface="Calibri"/>
            </a:endParaRPr>
          </a:p>
          <a:p>
            <a:pPr marL="0" lvl="0" indent="0" algn="l" rtl="0">
              <a:spcBef>
                <a:spcPts val="0"/>
              </a:spcBef>
              <a:spcAft>
                <a:spcPts val="0"/>
              </a:spcAft>
              <a:buNone/>
            </a:pPr>
            <a:r>
              <a:rPr lang="en-GB" sz="1200" b="1" i="0">
                <a:latin typeface="+mn-lt"/>
                <a:ea typeface="Calibri"/>
                <a:cs typeface="Calibri"/>
                <a:sym typeface="Calibri"/>
              </a:rPr>
              <a:t>Note: </a:t>
            </a:r>
            <a:r>
              <a:rPr lang="en-GB" sz="1200" i="0">
                <a:latin typeface="+mn-lt"/>
                <a:ea typeface="Calibri"/>
                <a:cs typeface="Calibri"/>
                <a:sym typeface="Calibri"/>
              </a:rPr>
              <a:t>Next </a:t>
            </a:r>
            <a:r>
              <a:rPr lang="en-GB" sz="1200" i="0" dirty="0">
                <a:latin typeface="+mn-lt"/>
                <a:ea typeface="Calibri"/>
                <a:cs typeface="Calibri"/>
                <a:sym typeface="Calibri"/>
              </a:rPr>
              <a:t>week is the summer term assessment week.  Therefore this week’s homework continues vocabulary revision.</a:t>
            </a:r>
            <a:br>
              <a:rPr lang="en-GB" sz="1200" i="0" dirty="0">
                <a:latin typeface="+mn-lt"/>
                <a:ea typeface="Calibri"/>
                <a:cs typeface="Calibri"/>
                <a:sym typeface="Calibri"/>
              </a:rPr>
            </a:br>
            <a:r>
              <a:rPr lang="en-GB" sz="1200" i="0" dirty="0">
                <a:latin typeface="+mn-lt"/>
                <a:ea typeface="Calibri"/>
                <a:cs typeface="Calibri"/>
                <a:sym typeface="Calibri"/>
              </a:rPr>
              <a:t>Sadly, Alastair has to return to Scotland, but Wolfgang</a:t>
            </a:r>
            <a:r>
              <a:rPr lang="en-GB" sz="1200" i="0" baseline="0" dirty="0">
                <a:latin typeface="+mn-lt"/>
                <a:ea typeface="Calibri"/>
                <a:cs typeface="Calibri"/>
                <a:sym typeface="Calibri"/>
              </a:rPr>
              <a:t> and Mia are looking forward to visiting Alastair and his family in Glasgow next year, on the return leg of the exchange!</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9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11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[j] </a:t>
            </a:r>
            <a:r>
              <a:rPr lang="en-GB" baseline="0" dirty="0"/>
              <a:t>and then the </a:t>
            </a:r>
            <a:r>
              <a:rPr lang="en-GB" b="1" baseline="0" dirty="0"/>
              <a:t>source</a:t>
            </a:r>
            <a:r>
              <a:rPr lang="en-GB" baseline="0" dirty="0"/>
              <a:t> word again ‘</a:t>
            </a:r>
            <a:r>
              <a:rPr lang="en-GB" b="1" baseline="0" dirty="0" err="1"/>
              <a:t>ja</a:t>
            </a:r>
            <a:r>
              <a:rPr lang="en-GB" b="1" baseline="0" dirty="0"/>
              <a: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ja</a:t>
            </a:r>
            <a:r>
              <a:rPr lang="en-GB" sz="1200" b="0" baseline="0" dirty="0"/>
              <a:t> [27</a:t>
            </a:r>
            <a:r>
              <a:rPr lang="en-GB" sz="1200" baseline="0" dirty="0"/>
              <a:t>]; </a:t>
            </a:r>
            <a:r>
              <a:rPr lang="en-GB" sz="1200" b="1" baseline="0" dirty="0" err="1"/>
              <a:t>Junge</a:t>
            </a:r>
            <a:r>
              <a:rPr lang="en-GB" sz="1200" b="1" baseline="0" dirty="0"/>
              <a:t> </a:t>
            </a:r>
            <a:r>
              <a:rPr lang="en-GB" sz="1200" b="0" baseline="0" dirty="0"/>
              <a:t>[630] </a:t>
            </a:r>
            <a:r>
              <a:rPr lang="en-GB" sz="1200" b="1" baseline="0" dirty="0" err="1"/>
              <a:t>Jahr</a:t>
            </a:r>
            <a:r>
              <a:rPr lang="en-GB" sz="1200" b="1" baseline="0" dirty="0"/>
              <a:t> </a:t>
            </a:r>
            <a:r>
              <a:rPr lang="en-GB" sz="1200" baseline="0" dirty="0"/>
              <a:t>[51]; </a:t>
            </a:r>
            <a:r>
              <a:rPr lang="en-GB" sz="1200" b="1" baseline="0" dirty="0" err="1"/>
              <a:t>jemand</a:t>
            </a:r>
            <a:r>
              <a:rPr lang="en-GB" sz="1200" b="1" baseline="0" dirty="0"/>
              <a:t> </a:t>
            </a:r>
            <a:r>
              <a:rPr lang="en-GB" sz="1200" baseline="0" dirty="0"/>
              <a:t>[397]; </a:t>
            </a:r>
            <a:r>
              <a:rPr lang="en-GB" sz="1200" b="1" baseline="0" dirty="0" err="1"/>
              <a:t>jetzt</a:t>
            </a:r>
            <a:r>
              <a:rPr lang="en-GB" sz="1200" b="1" baseline="0" dirty="0"/>
              <a:t> </a:t>
            </a:r>
            <a:r>
              <a:rPr lang="en-GB" sz="1200" baseline="0" dirty="0"/>
              <a:t>[62]; </a:t>
            </a:r>
            <a:r>
              <a:rPr lang="en-GB" sz="1200" b="1" baseline="0" dirty="0" err="1"/>
              <a:t>jung</a:t>
            </a:r>
            <a:r>
              <a:rPr lang="en-GB" sz="1200" b="1" baseline="0" dirty="0"/>
              <a:t> </a:t>
            </a:r>
            <a:r>
              <a:rPr lang="en-GB" sz="1200" baseline="0" dirty="0"/>
              <a:t>[184].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779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84578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422351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focus on the pronunciation of </a:t>
            </a:r>
            <a:r>
              <a:rPr lang="en-GB" b="1" baseline="0" dirty="0"/>
              <a:t>[j] </a:t>
            </a:r>
            <a:r>
              <a:rPr lang="en-GB" b="0" baseline="0" dirty="0"/>
              <a:t>in German words of foreign origin.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There is a less challenging version of this task, with picture prompts,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dirty="0"/>
              <a:t> In this exercise,</a:t>
            </a:r>
            <a:r>
              <a:rPr lang="en-GB" baseline="0" dirty="0"/>
              <a:t> students listen and organise the words they hear into the three categories.  Sometimes students will need to write them down and read them before they can decide where to place them, so encourage them to do this.  </a:t>
            </a:r>
            <a:br>
              <a:rPr lang="en-GB" baseline="0" dirty="0"/>
            </a:br>
            <a:r>
              <a:rPr lang="en-GB" baseline="0" dirty="0"/>
              <a:t>2.</a:t>
            </a:r>
            <a:r>
              <a:rPr lang="en-GB" b="0" dirty="0"/>
              <a:t> </a:t>
            </a:r>
            <a:r>
              <a:rPr lang="en-GB" baseline="0" dirty="0"/>
              <a:t>The first one can be done as an example with the class. It is one of the trickier ones. Tell students there are four words in each category, and that the four German ‘J’ words are known to them already.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students may not recognise ‘yodel’.  Give them a definition and context, e.g., yodelling started off as a form of communication between people living in remote mountain locations.  The quick modulations from normal to falsetto (high) voice make the sound carry for long distances.</a:t>
            </a:r>
            <a:br>
              <a:rPr lang="en-GB" baseline="0" dirty="0"/>
            </a:br>
            <a:r>
              <a:rPr lang="en-GB" baseline="0" dirty="0"/>
              <a:t>Click for an image.  Click on the player to hear an example of recreational yodelling from a Stammtisch in Graz, Austria (48 seconds).  Tell students that Stammtisch (lit. regular table) is a general word for a regular (usually weekly) meeting of a group of friends often for the pursuit a particular hobby.</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(with English meanings given in brackets):</a:t>
            </a:r>
            <a:br>
              <a:rPr lang="en-GB" baseline="0" dirty="0"/>
            </a:br>
            <a:r>
              <a:rPr lang="en-GB" baseline="0" dirty="0" err="1"/>
              <a:t>Jacht</a:t>
            </a:r>
            <a:r>
              <a:rPr lang="en-GB" baseline="0" dirty="0"/>
              <a:t> (yacht)</a:t>
            </a:r>
            <a:br>
              <a:rPr lang="en-GB" baseline="0" dirty="0"/>
            </a:br>
            <a:r>
              <a:rPr lang="en-GB" baseline="0" dirty="0"/>
              <a:t>Jeans (jeans)</a:t>
            </a:r>
            <a:br>
              <a:rPr lang="en-GB" baseline="0" dirty="0"/>
            </a:br>
            <a:r>
              <a:rPr lang="en-GB" baseline="0" dirty="0" err="1"/>
              <a:t>ja</a:t>
            </a:r>
            <a:r>
              <a:rPr lang="en-GB" baseline="0" dirty="0"/>
              <a:t> (yes)</a:t>
            </a:r>
            <a:br>
              <a:rPr lang="en-GB" baseline="0" dirty="0"/>
            </a:br>
            <a:r>
              <a:rPr lang="en-GB" baseline="0" dirty="0" err="1"/>
              <a:t>Junge</a:t>
            </a:r>
            <a:r>
              <a:rPr lang="en-GB" baseline="0" dirty="0"/>
              <a:t> (boy)</a:t>
            </a:r>
            <a:br>
              <a:rPr lang="en-GB" baseline="0" dirty="0"/>
            </a:br>
            <a:r>
              <a:rPr lang="en-GB" baseline="0" dirty="0"/>
              <a:t>Jo-Jo (yo-yo)</a:t>
            </a:r>
            <a:br>
              <a:rPr lang="en-GB" baseline="0" dirty="0"/>
            </a:br>
            <a:r>
              <a:rPr lang="en-GB" baseline="0" dirty="0" err="1"/>
              <a:t>Joghurt</a:t>
            </a:r>
            <a:r>
              <a:rPr lang="en-GB" baseline="0" dirty="0"/>
              <a:t> (yoghurt)</a:t>
            </a:r>
            <a:br>
              <a:rPr lang="en-GB" baseline="0" dirty="0"/>
            </a:br>
            <a:r>
              <a:rPr lang="en-GB" baseline="0" dirty="0"/>
              <a:t>Job (job)</a:t>
            </a:r>
            <a:br>
              <a:rPr lang="en-GB" baseline="0" dirty="0"/>
            </a:br>
            <a:r>
              <a:rPr lang="en-GB" baseline="0" dirty="0"/>
              <a:t>Jazz (jazz)</a:t>
            </a:r>
            <a:br>
              <a:rPr lang="en-GB" baseline="0" dirty="0"/>
            </a:br>
            <a:r>
              <a:rPr lang="en-GB" baseline="0" dirty="0" err="1"/>
              <a:t>jeden</a:t>
            </a:r>
            <a:r>
              <a:rPr lang="en-GB" baseline="0" dirty="0"/>
              <a:t> Tag (every day)</a:t>
            </a:r>
            <a:br>
              <a:rPr lang="en-GB" baseline="0" dirty="0"/>
            </a:br>
            <a:r>
              <a:rPr lang="en-GB" baseline="0" dirty="0" err="1"/>
              <a:t>joggen</a:t>
            </a:r>
            <a:r>
              <a:rPr lang="en-GB" baseline="0" dirty="0"/>
              <a:t> (jogging)</a:t>
            </a:r>
            <a:br>
              <a:rPr lang="en-GB" baseline="0" dirty="0"/>
            </a:br>
            <a:r>
              <a:rPr lang="en-GB" baseline="0" dirty="0" err="1"/>
              <a:t>jetzt</a:t>
            </a:r>
            <a:r>
              <a:rPr lang="en-GB" baseline="0" dirty="0"/>
              <a:t>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jodeln</a:t>
            </a:r>
            <a:r>
              <a:rPr lang="en-GB" baseline="0" dirty="0"/>
              <a:t> (yodel)</a:t>
            </a:r>
          </a:p>
          <a:p>
            <a:br>
              <a:rPr lang="en-GB" baseline="0" dirty="0"/>
            </a:br>
            <a:r>
              <a:rPr lang="en-GB" b="1" baseline="0" dirty="0"/>
              <a:t>Word frequency (1 is the most frequent word in German): </a:t>
            </a:r>
            <a:br>
              <a:rPr lang="en-GB" baseline="0" dirty="0"/>
            </a:br>
            <a:r>
              <a:rPr lang="en-GB" b="1" baseline="0" dirty="0" err="1"/>
              <a:t>Jacht</a:t>
            </a:r>
            <a:r>
              <a:rPr lang="en-GB"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baseline="0" dirty="0"/>
              <a:t>], </a:t>
            </a:r>
            <a:r>
              <a:rPr lang="en-GB" sz="1200" b="1" baseline="0" dirty="0"/>
              <a:t>Jeans </a:t>
            </a:r>
            <a:r>
              <a:rPr lang="en-GB" sz="1200" baseline="0" dirty="0"/>
              <a:t>[4942 (2011 list)]; </a:t>
            </a:r>
            <a:r>
              <a:rPr lang="en-GB" sz="1200" b="1" baseline="0" dirty="0" err="1"/>
              <a:t>ja</a:t>
            </a:r>
            <a:r>
              <a:rPr lang="en-GB" sz="1200" b="0"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27</a:t>
            </a:r>
            <a:r>
              <a:rPr lang="en-GB" sz="1200" b="0" baseline="0" dirty="0"/>
              <a:t>]; </a:t>
            </a:r>
            <a:r>
              <a:rPr lang="en-GB" sz="1200" b="1" baseline="0" dirty="0" err="1"/>
              <a:t>Junge</a:t>
            </a:r>
            <a:r>
              <a:rPr lang="en-GB" sz="1200"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630</a:t>
            </a:r>
            <a:r>
              <a:rPr lang="en-GB" sz="1200" b="0" baseline="0" dirty="0"/>
              <a:t>]; </a:t>
            </a:r>
            <a:r>
              <a:rPr lang="en-GB" sz="1200" b="1" baseline="0" dirty="0"/>
              <a:t>Jo-Jo</a:t>
            </a:r>
            <a:r>
              <a:rPr lang="en-GB" sz="1200"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sz="1200" b="1" baseline="0" dirty="0" err="1"/>
              <a:t>Joghurt</a:t>
            </a:r>
            <a:r>
              <a:rPr lang="en-GB" sz="1200" b="1" baseline="0" dirty="0"/>
              <a:t> </a:t>
            </a:r>
            <a:r>
              <a:rPr lang="en-GB" sz="1200" baseline="0" dirty="0"/>
              <a:t>[&gt;4034];</a:t>
            </a:r>
            <a:r>
              <a:rPr lang="en-GB" baseline="0" dirty="0"/>
              <a:t> </a:t>
            </a:r>
            <a:r>
              <a:rPr kumimoji="0" lang="en-GB" sz="1200" b="1" i="0" u="none" strike="noStrike" kern="1200" cap="none" spc="0" normalizeH="0" baseline="0" noProof="0" dirty="0">
                <a:ln>
                  <a:noFill/>
                </a:ln>
                <a:solidFill>
                  <a:prstClr val="black"/>
                </a:solidFill>
                <a:effectLst/>
                <a:uLnTx/>
                <a:uFillTx/>
                <a:latin typeface="+mn-lt"/>
                <a:ea typeface="+mn-ea"/>
                <a:cs typeface="+mn-cs"/>
              </a:rPr>
              <a:t>Job </a:t>
            </a:r>
            <a:r>
              <a:rPr kumimoji="0" lang="en-GB" sz="1200" b="0" i="0" u="none" strike="noStrike" kern="1200" cap="none" spc="0" normalizeH="0" baseline="0" noProof="0" dirty="0">
                <a:ln>
                  <a:noFill/>
                </a:ln>
                <a:solidFill>
                  <a:prstClr val="black"/>
                </a:solidFill>
                <a:effectLst/>
                <a:uLnTx/>
                <a:uFillTx/>
                <a:latin typeface="+mn-lt"/>
                <a:ea typeface="+mn-ea"/>
                <a:cs typeface="+mn-cs"/>
              </a:rPr>
              <a:t>[1090]; </a:t>
            </a:r>
            <a:r>
              <a:rPr kumimoji="0" lang="en-GB" sz="1200" b="1" i="0" u="none" strike="noStrike" kern="1200" cap="none" spc="0" normalizeH="0" baseline="0" noProof="0" dirty="0">
                <a:ln>
                  <a:noFill/>
                </a:ln>
                <a:solidFill>
                  <a:prstClr val="black"/>
                </a:solidFill>
                <a:effectLst/>
                <a:uLnTx/>
                <a:uFillTx/>
                <a:latin typeface="+mn-lt"/>
                <a:ea typeface="+mn-ea"/>
                <a:cs typeface="+mn-cs"/>
              </a:rPr>
              <a:t>Jazz </a:t>
            </a:r>
            <a:r>
              <a:rPr kumimoji="0" lang="en-GB" sz="1200" b="0" i="0" u="none" strike="noStrike" kern="1200" cap="none" spc="0" normalizeH="0" baseline="0" noProof="0" dirty="0">
                <a:ln>
                  <a:noFill/>
                </a:ln>
                <a:solidFill>
                  <a:prstClr val="black"/>
                </a:solidFill>
                <a:effectLst/>
                <a:uLnTx/>
                <a:uFillTx/>
                <a:latin typeface="+mn-lt"/>
                <a:ea typeface="+mn-ea"/>
                <a:cs typeface="+mn-cs"/>
              </a:rPr>
              <a:t>[3467]; </a:t>
            </a:r>
            <a:r>
              <a:rPr kumimoji="0" lang="en-GB" sz="1200" b="1" i="0" u="none" strike="noStrike" kern="1200" cap="none" spc="0" normalizeH="0" baseline="0" noProof="0" dirty="0" err="1">
                <a:ln>
                  <a:noFill/>
                </a:ln>
                <a:solidFill>
                  <a:prstClr val="black"/>
                </a:solidFill>
                <a:effectLst/>
                <a:uLnTx/>
                <a:uFillTx/>
                <a:latin typeface="+mn-lt"/>
                <a:ea typeface="+mn-ea"/>
                <a:cs typeface="+mn-cs"/>
              </a:rPr>
              <a:t>jeden</a:t>
            </a:r>
            <a:r>
              <a:rPr kumimoji="0" lang="en-GB" sz="1200" b="1" i="0" u="none" strike="noStrike" kern="1200" cap="none" spc="0" normalizeH="0" baseline="0" noProof="0" dirty="0">
                <a:ln>
                  <a:noFill/>
                </a:ln>
                <a:solidFill>
                  <a:prstClr val="black"/>
                </a:solidFill>
                <a:effectLst/>
                <a:uLnTx/>
                <a:uFillTx/>
                <a:latin typeface="+mn-lt"/>
                <a:ea typeface="+mn-ea"/>
                <a:cs typeface="+mn-cs"/>
              </a:rPr>
              <a:t> Tag</a:t>
            </a:r>
            <a:r>
              <a:rPr kumimoji="0" lang="en-GB" sz="1200" b="0" i="0" u="none" strike="noStrike" kern="1200" cap="none" spc="0" normalizeH="0" baseline="0" noProof="0" dirty="0">
                <a:ln>
                  <a:noFill/>
                </a:ln>
                <a:solidFill>
                  <a:prstClr val="black"/>
                </a:solidFill>
                <a:effectLst/>
                <a:uLnTx/>
                <a:uFillTx/>
                <a:latin typeface="+mn-lt"/>
                <a:ea typeface="+mn-ea"/>
                <a:cs typeface="+mn-cs"/>
              </a:rPr>
              <a:t>[88/108]; </a:t>
            </a:r>
            <a:r>
              <a:rPr lang="en-GB" sz="1200" b="1" baseline="0" dirty="0" err="1"/>
              <a:t>joggen</a:t>
            </a:r>
            <a:r>
              <a:rPr lang="en-GB" sz="1200" b="1" baseline="0" dirty="0"/>
              <a:t> </a:t>
            </a:r>
            <a:r>
              <a:rPr lang="en-GB" sz="1200" b="0" baseline="0" dirty="0"/>
              <a:t>[&gt;4034]; </a:t>
            </a:r>
            <a:r>
              <a:rPr lang="en-GB" sz="1200" b="1" baseline="0" dirty="0" err="1"/>
              <a:t>jetzt</a:t>
            </a:r>
            <a:r>
              <a:rPr lang="en-GB" sz="1200" b="1" baseline="0" dirty="0"/>
              <a:t> </a:t>
            </a:r>
            <a:r>
              <a:rPr lang="en-GB" sz="1200" baseline="0" dirty="0"/>
              <a:t>[62] </a:t>
            </a:r>
            <a:r>
              <a:rPr lang="en-GB" sz="1200" b="1" baseline="0" dirty="0" err="1"/>
              <a:t>jodeln</a:t>
            </a:r>
            <a:r>
              <a:rPr lang="en-GB" sz="1200" b="1" baseline="0" dirty="0"/>
              <a:t> </a:t>
            </a:r>
            <a:r>
              <a:rPr lang="en-GB" sz="1200" baseline="0" dirty="0"/>
              <a:t>[&gt;4034]</a:t>
            </a:r>
            <a:br>
              <a:rPr lang="en-GB" sz="1200"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85308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focus on the pronunciation of </a:t>
            </a:r>
            <a:r>
              <a:rPr lang="en-GB" b="1" baseline="0" dirty="0"/>
              <a:t>[j] </a:t>
            </a:r>
            <a:r>
              <a:rPr lang="en-GB" b="0" baseline="0" dirty="0"/>
              <a:t>in German words of foreign origin.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There is a more challenging version of this task, without picture prompts,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dirty="0"/>
              <a:t> In this exercise,</a:t>
            </a:r>
            <a:r>
              <a:rPr lang="en-GB" baseline="0" dirty="0"/>
              <a:t> students listen and organise the words they hear into the three categories. They can simply write the number into the correct part of the Venn OR they can also try to write the full word (or a mixture). Sometimes students will need to write them down and read them before they can decide where to place them, so encourage them to do this.  </a:t>
            </a:r>
            <a:br>
              <a:rPr lang="en-GB" baseline="0" dirty="0"/>
            </a:br>
            <a:r>
              <a:rPr lang="en-GB" baseline="0" dirty="0"/>
              <a:t>2.</a:t>
            </a:r>
            <a:r>
              <a:rPr lang="en-GB" b="0" dirty="0"/>
              <a:t> </a:t>
            </a:r>
            <a:r>
              <a:rPr lang="en-GB" baseline="0" dirty="0"/>
              <a:t>The first one can be done as an example with the class. It is one of the trickier ones. Tell students there are four words in each category, and that the four German ‘J’ words are known to them already.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students may not recognise ‘yodel’.  Give them a definition and context, e.g., yodelling started off as a form of communication between people living in remote mountain locations.  The quick modulations from normal to falsetto (high) voice make the sound carry for long distances.</a:t>
            </a:r>
            <a:br>
              <a:rPr lang="en-GB" baseline="0" dirty="0"/>
            </a:br>
            <a:r>
              <a:rPr lang="en-GB" baseline="0" dirty="0"/>
              <a:t>Click for an image.  Click on the player to hear an example of recreational yodelling from a Stammtisch in Graz, Austria (48 seconds).  Tell students that Stammtisch (lit. regular table) is a general word for a regular (usually weekly) meeting of a group of friends often for the pursuit a particular hobby.</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(with English meanings given in brackets):</a:t>
            </a:r>
            <a:br>
              <a:rPr lang="en-GB" baseline="0" dirty="0"/>
            </a:br>
            <a:r>
              <a:rPr lang="en-GB" baseline="0" dirty="0" err="1"/>
              <a:t>Jacht</a:t>
            </a:r>
            <a:r>
              <a:rPr lang="en-GB" baseline="0" dirty="0"/>
              <a:t> (yacht)</a:t>
            </a:r>
            <a:br>
              <a:rPr lang="en-GB" baseline="0" dirty="0"/>
            </a:br>
            <a:r>
              <a:rPr lang="en-GB" baseline="0" dirty="0"/>
              <a:t>Jeans (jeans)</a:t>
            </a:r>
            <a:br>
              <a:rPr lang="en-GB" baseline="0" dirty="0"/>
            </a:br>
            <a:r>
              <a:rPr lang="en-GB" baseline="0" dirty="0" err="1"/>
              <a:t>ja</a:t>
            </a:r>
            <a:r>
              <a:rPr lang="en-GB" baseline="0" dirty="0"/>
              <a:t> (yes)</a:t>
            </a:r>
            <a:br>
              <a:rPr lang="en-GB" baseline="0" dirty="0"/>
            </a:br>
            <a:r>
              <a:rPr lang="en-GB" baseline="0" dirty="0" err="1"/>
              <a:t>Junge</a:t>
            </a:r>
            <a:r>
              <a:rPr lang="en-GB" baseline="0" dirty="0"/>
              <a:t> (boy)</a:t>
            </a:r>
            <a:br>
              <a:rPr lang="en-GB" baseline="0" dirty="0"/>
            </a:br>
            <a:r>
              <a:rPr lang="en-GB" baseline="0" dirty="0"/>
              <a:t>Jo-Jo (yo-yo)</a:t>
            </a:r>
            <a:br>
              <a:rPr lang="en-GB" baseline="0" dirty="0"/>
            </a:br>
            <a:r>
              <a:rPr lang="en-GB" baseline="0" dirty="0" err="1"/>
              <a:t>Joghurt</a:t>
            </a:r>
            <a:r>
              <a:rPr lang="en-GB" baseline="0" dirty="0"/>
              <a:t> (yoghurt)</a:t>
            </a:r>
            <a:br>
              <a:rPr lang="en-GB" baseline="0" dirty="0"/>
            </a:br>
            <a:r>
              <a:rPr lang="en-GB" baseline="0" dirty="0"/>
              <a:t>Job (job)</a:t>
            </a:r>
            <a:br>
              <a:rPr lang="en-GB" baseline="0" dirty="0"/>
            </a:br>
            <a:r>
              <a:rPr lang="en-GB" baseline="0" dirty="0"/>
              <a:t>Jazz (jazz)</a:t>
            </a:r>
            <a:br>
              <a:rPr lang="en-GB" baseline="0" dirty="0"/>
            </a:br>
            <a:r>
              <a:rPr lang="en-GB" baseline="0" dirty="0" err="1"/>
              <a:t>jeden</a:t>
            </a:r>
            <a:r>
              <a:rPr lang="en-GB" baseline="0" dirty="0"/>
              <a:t> Tag (every day)</a:t>
            </a:r>
            <a:br>
              <a:rPr lang="en-GB" baseline="0" dirty="0"/>
            </a:br>
            <a:r>
              <a:rPr lang="en-GB" baseline="0" dirty="0" err="1"/>
              <a:t>joggen</a:t>
            </a:r>
            <a:r>
              <a:rPr lang="en-GB" baseline="0" dirty="0"/>
              <a:t> (jogging)</a:t>
            </a:r>
            <a:br>
              <a:rPr lang="en-GB" baseline="0" dirty="0"/>
            </a:br>
            <a:r>
              <a:rPr lang="en-GB" baseline="0" dirty="0" err="1"/>
              <a:t>jetzt</a:t>
            </a:r>
            <a:r>
              <a:rPr lang="en-GB" baseline="0" dirty="0"/>
              <a:t>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jodeln</a:t>
            </a:r>
            <a:r>
              <a:rPr lang="en-GB" baseline="0" dirty="0"/>
              <a:t> (yodel)</a:t>
            </a:r>
          </a:p>
          <a:p>
            <a:br>
              <a:rPr lang="en-GB" baseline="0" dirty="0"/>
            </a:br>
            <a:r>
              <a:rPr lang="en-GB" b="1" baseline="0" dirty="0"/>
              <a:t>Word frequency (1 is the most frequent word in German): </a:t>
            </a:r>
            <a:br>
              <a:rPr lang="en-GB" baseline="0" dirty="0"/>
            </a:br>
            <a:r>
              <a:rPr lang="en-GB" b="1" baseline="0" dirty="0" err="1"/>
              <a:t>Jacht</a:t>
            </a:r>
            <a:r>
              <a:rPr lang="en-GB"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baseline="0" dirty="0"/>
              <a:t>], </a:t>
            </a:r>
            <a:r>
              <a:rPr lang="en-GB" sz="1200" b="1" baseline="0" dirty="0"/>
              <a:t>Jeans </a:t>
            </a:r>
            <a:r>
              <a:rPr lang="en-GB" sz="1200" baseline="0" dirty="0"/>
              <a:t>[4942 (2011 list)]; </a:t>
            </a:r>
            <a:r>
              <a:rPr lang="en-GB" sz="1200" b="1" baseline="0" dirty="0" err="1"/>
              <a:t>ja</a:t>
            </a:r>
            <a:r>
              <a:rPr lang="en-GB" sz="1200" b="0"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27</a:t>
            </a:r>
            <a:r>
              <a:rPr lang="en-GB" sz="1200" b="0" baseline="0" dirty="0"/>
              <a:t>]; </a:t>
            </a:r>
            <a:r>
              <a:rPr lang="en-GB" sz="1200" b="1" baseline="0" dirty="0" err="1"/>
              <a:t>Junge</a:t>
            </a:r>
            <a:r>
              <a:rPr lang="en-GB" sz="1200"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630</a:t>
            </a:r>
            <a:r>
              <a:rPr lang="en-GB" sz="1200" b="0" baseline="0" dirty="0"/>
              <a:t>]; </a:t>
            </a:r>
            <a:r>
              <a:rPr lang="en-GB" sz="1200" b="1" baseline="0" dirty="0"/>
              <a:t>Jo-Jo</a:t>
            </a:r>
            <a:r>
              <a:rPr lang="en-GB" sz="1200"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sz="1200" b="1" baseline="0" dirty="0" err="1"/>
              <a:t>Joghurt</a:t>
            </a:r>
            <a:r>
              <a:rPr lang="en-GB" sz="1200" b="1" baseline="0" dirty="0"/>
              <a:t> </a:t>
            </a:r>
            <a:r>
              <a:rPr lang="en-GB" sz="1200" baseline="0" dirty="0"/>
              <a:t>[&gt;4034];</a:t>
            </a:r>
            <a:r>
              <a:rPr lang="en-GB" baseline="0" dirty="0"/>
              <a:t> </a:t>
            </a:r>
            <a:r>
              <a:rPr kumimoji="0" lang="en-GB" sz="1200" b="1" i="0" u="none" strike="noStrike" kern="1200" cap="none" spc="0" normalizeH="0" baseline="0" noProof="0" dirty="0">
                <a:ln>
                  <a:noFill/>
                </a:ln>
                <a:solidFill>
                  <a:prstClr val="black"/>
                </a:solidFill>
                <a:effectLst/>
                <a:uLnTx/>
                <a:uFillTx/>
                <a:latin typeface="+mn-lt"/>
                <a:ea typeface="+mn-ea"/>
                <a:cs typeface="+mn-cs"/>
              </a:rPr>
              <a:t>Job </a:t>
            </a:r>
            <a:r>
              <a:rPr kumimoji="0" lang="en-GB" sz="1200" b="0" i="0" u="none" strike="noStrike" kern="1200" cap="none" spc="0" normalizeH="0" baseline="0" noProof="0" dirty="0">
                <a:ln>
                  <a:noFill/>
                </a:ln>
                <a:solidFill>
                  <a:prstClr val="black"/>
                </a:solidFill>
                <a:effectLst/>
                <a:uLnTx/>
                <a:uFillTx/>
                <a:latin typeface="+mn-lt"/>
                <a:ea typeface="+mn-ea"/>
                <a:cs typeface="+mn-cs"/>
              </a:rPr>
              <a:t>[1090]; </a:t>
            </a:r>
            <a:r>
              <a:rPr kumimoji="0" lang="en-GB" sz="1200" b="1" i="0" u="none" strike="noStrike" kern="1200" cap="none" spc="0" normalizeH="0" baseline="0" noProof="0" dirty="0">
                <a:ln>
                  <a:noFill/>
                </a:ln>
                <a:solidFill>
                  <a:prstClr val="black"/>
                </a:solidFill>
                <a:effectLst/>
                <a:uLnTx/>
                <a:uFillTx/>
                <a:latin typeface="+mn-lt"/>
                <a:ea typeface="+mn-ea"/>
                <a:cs typeface="+mn-cs"/>
              </a:rPr>
              <a:t>Jazz </a:t>
            </a:r>
            <a:r>
              <a:rPr kumimoji="0" lang="en-GB" sz="1200" b="0" i="0" u="none" strike="noStrike" kern="1200" cap="none" spc="0" normalizeH="0" baseline="0" noProof="0" dirty="0">
                <a:ln>
                  <a:noFill/>
                </a:ln>
                <a:solidFill>
                  <a:prstClr val="black"/>
                </a:solidFill>
                <a:effectLst/>
                <a:uLnTx/>
                <a:uFillTx/>
                <a:latin typeface="+mn-lt"/>
                <a:ea typeface="+mn-ea"/>
                <a:cs typeface="+mn-cs"/>
              </a:rPr>
              <a:t>[3467]; </a:t>
            </a:r>
            <a:r>
              <a:rPr kumimoji="0" lang="en-GB" sz="1200" b="1" i="0" u="none" strike="noStrike" kern="1200" cap="none" spc="0" normalizeH="0" baseline="0" noProof="0" dirty="0" err="1">
                <a:ln>
                  <a:noFill/>
                </a:ln>
                <a:solidFill>
                  <a:prstClr val="black"/>
                </a:solidFill>
                <a:effectLst/>
                <a:uLnTx/>
                <a:uFillTx/>
                <a:latin typeface="+mn-lt"/>
                <a:ea typeface="+mn-ea"/>
                <a:cs typeface="+mn-cs"/>
              </a:rPr>
              <a:t>jeden</a:t>
            </a:r>
            <a:r>
              <a:rPr kumimoji="0" lang="en-GB" sz="1200" b="1" i="0" u="none" strike="noStrike" kern="1200" cap="none" spc="0" normalizeH="0" baseline="0" noProof="0" dirty="0">
                <a:ln>
                  <a:noFill/>
                </a:ln>
                <a:solidFill>
                  <a:prstClr val="black"/>
                </a:solidFill>
                <a:effectLst/>
                <a:uLnTx/>
                <a:uFillTx/>
                <a:latin typeface="+mn-lt"/>
                <a:ea typeface="+mn-ea"/>
                <a:cs typeface="+mn-cs"/>
              </a:rPr>
              <a:t> Tag</a:t>
            </a:r>
            <a:r>
              <a:rPr kumimoji="0" lang="en-GB" sz="1200" b="0" i="0" u="none" strike="noStrike" kern="1200" cap="none" spc="0" normalizeH="0" baseline="0" noProof="0" dirty="0">
                <a:ln>
                  <a:noFill/>
                </a:ln>
                <a:solidFill>
                  <a:prstClr val="black"/>
                </a:solidFill>
                <a:effectLst/>
                <a:uLnTx/>
                <a:uFillTx/>
                <a:latin typeface="+mn-lt"/>
                <a:ea typeface="+mn-ea"/>
                <a:cs typeface="+mn-cs"/>
              </a:rPr>
              <a:t>[88/108]; </a:t>
            </a:r>
            <a:r>
              <a:rPr lang="en-GB" sz="1200" b="1" baseline="0" dirty="0" err="1"/>
              <a:t>joggen</a:t>
            </a:r>
            <a:r>
              <a:rPr lang="en-GB" sz="1200" b="1" baseline="0" dirty="0"/>
              <a:t> </a:t>
            </a:r>
            <a:r>
              <a:rPr lang="en-GB" sz="1200" b="0" baseline="0" dirty="0"/>
              <a:t>[&gt;4034]; </a:t>
            </a:r>
            <a:r>
              <a:rPr lang="en-GB" sz="1200" b="1" baseline="0" dirty="0" err="1"/>
              <a:t>jetzt</a:t>
            </a:r>
            <a:r>
              <a:rPr lang="en-GB" sz="1200" b="1" baseline="0" dirty="0"/>
              <a:t> </a:t>
            </a:r>
            <a:r>
              <a:rPr lang="en-GB" sz="1200" baseline="0" dirty="0"/>
              <a:t>[62] </a:t>
            </a:r>
            <a:r>
              <a:rPr lang="en-GB" sz="1200" b="1" baseline="0" dirty="0" err="1"/>
              <a:t>jodeln</a:t>
            </a:r>
            <a:r>
              <a:rPr lang="en-GB" sz="1200" b="1" baseline="0" dirty="0"/>
              <a:t> </a:t>
            </a:r>
            <a:r>
              <a:rPr lang="en-GB" sz="1200" baseline="0" dirty="0"/>
              <a:t>[&gt;4034]</a:t>
            </a:r>
            <a:br>
              <a:rPr lang="en-GB" sz="1200"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a:t>
            </a:r>
            <a:r>
              <a:rPr lang="en-GB" i="1"/>
              <a:t>(2019). </a:t>
            </a:r>
            <a:r>
              <a:rPr lang="en-GB" i="1" dirty="0"/>
              <a:t>A frequency dictionary of German: core vocabulary for learners. Routledge.</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351420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2991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1849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8962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1917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207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1815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290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63309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28913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62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4933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07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2982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9438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469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9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8612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8901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5421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90701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28615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7016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18607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364476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6818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82694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101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8769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8268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286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32071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871538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608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224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70099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853311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69467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audio" Target="../media/audio20.wav"/><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4.gif"/><Relationship Id="rId4" Type="http://schemas.openxmlformats.org/officeDocument/2006/relationships/audio" Target="../media/audio21.wav"/></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5.gif"/><Relationship Id="rId4" Type="http://schemas.openxmlformats.org/officeDocument/2006/relationships/audio" Target="../media/audio22.wav"/></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6.gif"/><Relationship Id="rId4" Type="http://schemas.openxmlformats.org/officeDocument/2006/relationships/audio" Target="../media/audio23.wav"/></Relationships>
</file>

<file path=ppt/slides/_rels/slide1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9.png"/><Relationship Id="rId7"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audio" Target="../media/audio24.wav"/></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9.gif"/><Relationship Id="rId4" Type="http://schemas.openxmlformats.org/officeDocument/2006/relationships/audio" Target="../media/audio25.wav"/></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30.gif"/><Relationship Id="rId4" Type="http://schemas.openxmlformats.org/officeDocument/2006/relationships/audio" Target="../media/audio2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31.gif"/><Relationship Id="rId4" Type="http://schemas.openxmlformats.org/officeDocument/2006/relationships/audio" Target="../media/audio27.wav"/></Relationships>
</file>

<file path=ppt/slides/_rels/slide21.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slideLayout" Target="../slideLayouts/slideLayout2.xml"/><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image" Target="../media/image9.png"/><Relationship Id="rId15" Type="http://schemas.openxmlformats.org/officeDocument/2006/relationships/image" Target="../media/image23.gif"/><Relationship Id="rId10" Type="http://schemas.openxmlformats.org/officeDocument/2006/relationships/audio" Target="../media/audio32.wav"/><Relationship Id="rId4" Type="http://schemas.openxmlformats.org/officeDocument/2006/relationships/notesSlide" Target="../notesSlides/notesSlide21.xml"/><Relationship Id="rId9" Type="http://schemas.openxmlformats.org/officeDocument/2006/relationships/audio" Target="../media/audio31.wav"/><Relationship Id="rId14" Type="http://schemas.openxmlformats.org/officeDocument/2006/relationships/image" Target="../media/image21.gif"/></Relationships>
</file>

<file path=ppt/slides/_rels/slide22.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image" Target="../media/image9.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image" Target="../media/image21.gif"/><Relationship Id="rId10" Type="http://schemas.openxmlformats.org/officeDocument/2006/relationships/audio" Target="../media/audio40.wav"/><Relationship Id="rId4" Type="http://schemas.openxmlformats.org/officeDocument/2006/relationships/image" Target="../media/image32.gif"/><Relationship Id="rId9" Type="http://schemas.openxmlformats.org/officeDocument/2006/relationships/audio" Target="../media/audio39.wav"/></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9.png"/><Relationship Id="rId7"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gif"/><Relationship Id="rId4" Type="http://schemas.openxmlformats.org/officeDocument/2006/relationships/image" Target="../media/image33.png"/><Relationship Id="rId9"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audio" Target="../media/audio48.wav"/><Relationship Id="rId17" Type="http://schemas.openxmlformats.org/officeDocument/2006/relationships/audio" Target="../media/audio53.wav"/><Relationship Id="rId2" Type="http://schemas.openxmlformats.org/officeDocument/2006/relationships/notesSlide" Target="../notesSlides/notesSlide26.xml"/><Relationship Id="rId16" Type="http://schemas.openxmlformats.org/officeDocument/2006/relationships/audio" Target="../media/audio52.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audio" Target="../media/audio47.wav"/><Relationship Id="rId5" Type="http://schemas.openxmlformats.org/officeDocument/2006/relationships/image" Target="../media/image40.png"/><Relationship Id="rId15" Type="http://schemas.openxmlformats.org/officeDocument/2006/relationships/audio" Target="../media/audio51.wav"/><Relationship Id="rId10" Type="http://schemas.openxmlformats.org/officeDocument/2006/relationships/audio" Target="../media/audio46.wav"/><Relationship Id="rId4" Type="http://schemas.openxmlformats.org/officeDocument/2006/relationships/image" Target="../media/image39.gif"/><Relationship Id="rId9" Type="http://schemas.openxmlformats.org/officeDocument/2006/relationships/audio" Target="../media/audio45.wav"/><Relationship Id="rId14" Type="http://schemas.openxmlformats.org/officeDocument/2006/relationships/audio" Target="../media/audio50.wav"/></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3" Type="http://schemas.openxmlformats.org/officeDocument/2006/relationships/image" Target="../media/image1.jpg"/><Relationship Id="rId7" Type="http://schemas.openxmlformats.org/officeDocument/2006/relationships/audio" Target="../media/audio56.wav"/><Relationship Id="rId12" Type="http://schemas.openxmlformats.org/officeDocument/2006/relationships/audio" Target="../media/audio61.wav"/><Relationship Id="rId2" Type="http://schemas.openxmlformats.org/officeDocument/2006/relationships/notesSlide" Target="../notesSlides/notesSlide29.xml"/><Relationship Id="rId16" Type="http://schemas.openxmlformats.org/officeDocument/2006/relationships/audio" Target="../media/audio65.wav"/><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audio" Target="../media/audio64.wav"/><Relationship Id="rId10" Type="http://schemas.openxmlformats.org/officeDocument/2006/relationships/audio" Target="../media/audio59.wav"/><Relationship Id="rId4" Type="http://schemas.openxmlformats.org/officeDocument/2006/relationships/image" Target="../media/image9.png"/><Relationship Id="rId9" Type="http://schemas.openxmlformats.org/officeDocument/2006/relationships/audio" Target="../media/audio58.wav"/><Relationship Id="rId14" Type="http://schemas.openxmlformats.org/officeDocument/2006/relationships/audio" Target="../media/audio63.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3" Type="http://schemas.openxmlformats.org/officeDocument/2006/relationships/image" Target="../media/image9.png"/><Relationship Id="rId7" Type="http://schemas.openxmlformats.org/officeDocument/2006/relationships/audio" Target="../media/audio57.wav"/><Relationship Id="rId12" Type="http://schemas.openxmlformats.org/officeDocument/2006/relationships/audio" Target="../media/audio62.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5" Type="http://schemas.openxmlformats.org/officeDocument/2006/relationships/audio" Target="../media/audio6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 Id="rId14" Type="http://schemas.openxmlformats.org/officeDocument/2006/relationships/audio" Target="../media/audio64.wav"/></Relationships>
</file>

<file path=ppt/slides/_rels/slide31.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3" Type="http://schemas.openxmlformats.org/officeDocument/2006/relationships/image" Target="../media/image1.jpg"/><Relationship Id="rId7" Type="http://schemas.openxmlformats.org/officeDocument/2006/relationships/audio" Target="../media/audio56.wav"/><Relationship Id="rId12" Type="http://schemas.openxmlformats.org/officeDocument/2006/relationships/audio" Target="../media/audio61.wav"/><Relationship Id="rId2" Type="http://schemas.openxmlformats.org/officeDocument/2006/relationships/notesSlide" Target="../notesSlides/notesSlide31.xml"/><Relationship Id="rId16" Type="http://schemas.openxmlformats.org/officeDocument/2006/relationships/audio" Target="../media/audio65.wav"/><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audio" Target="../media/audio64.wav"/><Relationship Id="rId10" Type="http://schemas.openxmlformats.org/officeDocument/2006/relationships/audio" Target="../media/audio59.wav"/><Relationship Id="rId4" Type="http://schemas.openxmlformats.org/officeDocument/2006/relationships/image" Target="../media/image9.png"/><Relationship Id="rId9" Type="http://schemas.openxmlformats.org/officeDocument/2006/relationships/audio" Target="../media/audio58.wav"/><Relationship Id="rId14" Type="http://schemas.openxmlformats.org/officeDocument/2006/relationships/audio" Target="../media/audio63.wav"/></Relationships>
</file>

<file path=ppt/slides/_rels/slide32.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45.gif"/><Relationship Id="rId12" Type="http://schemas.openxmlformats.org/officeDocument/2006/relationships/image" Target="../media/image49.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gif"/><Relationship Id="rId11" Type="http://schemas.openxmlformats.org/officeDocument/2006/relationships/image" Target="../media/image48.gif"/><Relationship Id="rId5" Type="http://schemas.openxmlformats.org/officeDocument/2006/relationships/image" Target="../media/image43.gif"/><Relationship Id="rId10" Type="http://schemas.openxmlformats.org/officeDocument/2006/relationships/image" Target="../media/image47.gif"/><Relationship Id="rId4" Type="http://schemas.openxmlformats.org/officeDocument/2006/relationships/image" Target="../media/image42.gif"/><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2.wav"/><Relationship Id="rId3" Type="http://schemas.openxmlformats.org/officeDocument/2006/relationships/slideLayout" Target="../slideLayouts/slideLayout2.xml"/><Relationship Id="rId7" Type="http://schemas.openxmlformats.org/officeDocument/2006/relationships/image" Target="../media/image50.gif"/><Relationship Id="rId12" Type="http://schemas.openxmlformats.org/officeDocument/2006/relationships/audio" Target="../media/audio71.wav"/><Relationship Id="rId2" Type="http://schemas.openxmlformats.org/officeDocument/2006/relationships/audio" Target="../media/media3.mp3"/><Relationship Id="rId16" Type="http://schemas.openxmlformats.org/officeDocument/2006/relationships/image" Target="../media/image51.gif"/><Relationship Id="rId1" Type="http://schemas.microsoft.com/office/2007/relationships/media" Target="../media/media3.mp3"/><Relationship Id="rId6" Type="http://schemas.openxmlformats.org/officeDocument/2006/relationships/audio" Target="../media/audio66.wav"/><Relationship Id="rId11" Type="http://schemas.openxmlformats.org/officeDocument/2006/relationships/audio" Target="../media/audio70.wav"/><Relationship Id="rId5" Type="http://schemas.openxmlformats.org/officeDocument/2006/relationships/image" Target="../media/image9.png"/><Relationship Id="rId15" Type="http://schemas.openxmlformats.org/officeDocument/2006/relationships/image" Target="../media/image32.gif"/><Relationship Id="rId10" Type="http://schemas.openxmlformats.org/officeDocument/2006/relationships/audio" Target="../media/audio69.wav"/><Relationship Id="rId4" Type="http://schemas.openxmlformats.org/officeDocument/2006/relationships/notesSlide" Target="../notesSlides/notesSlide33.xml"/><Relationship Id="rId9" Type="http://schemas.openxmlformats.org/officeDocument/2006/relationships/audio" Target="../media/audio68.wav"/><Relationship Id="rId1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35.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notesSlide" Target="../notesSlides/notesSlide35.xml"/><Relationship Id="rId16" Type="http://schemas.openxmlformats.org/officeDocument/2006/relationships/image" Target="../media/image64.svg"/><Relationship Id="rId1" Type="http://schemas.openxmlformats.org/officeDocument/2006/relationships/slideLayout" Target="../slideLayouts/slideLayout26.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4" Type="http://schemas.openxmlformats.org/officeDocument/2006/relationships/image" Target="../media/image52.gif"/><Relationship Id="rId9" Type="http://schemas.openxmlformats.org/officeDocument/2006/relationships/image" Target="../media/image57.png"/><Relationship Id="rId14" Type="http://schemas.openxmlformats.org/officeDocument/2006/relationships/image" Target="../media/image62.svg"/></Relationships>
</file>

<file path=ppt/slides/_rels/slide36.xml.rels><?xml version="1.0" encoding="UTF-8" standalone="yes"?>
<Relationships xmlns="http://schemas.openxmlformats.org/package/2006/relationships"><Relationship Id="rId8" Type="http://schemas.openxmlformats.org/officeDocument/2006/relationships/audio" Target="../media/audio76.wav"/><Relationship Id="rId3" Type="http://schemas.openxmlformats.org/officeDocument/2006/relationships/image" Target="../media/image9.png"/><Relationship Id="rId7" Type="http://schemas.openxmlformats.org/officeDocument/2006/relationships/audio" Target="../media/audio75.wav"/><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audio" Target="../media/audio74.wav"/><Relationship Id="rId11" Type="http://schemas.openxmlformats.org/officeDocument/2006/relationships/audio" Target="../media/audio79.wav"/><Relationship Id="rId5" Type="http://schemas.openxmlformats.org/officeDocument/2006/relationships/audio" Target="../media/audio73.wav"/><Relationship Id="rId10" Type="http://schemas.openxmlformats.org/officeDocument/2006/relationships/audio" Target="../media/audio78.wav"/><Relationship Id="rId4" Type="http://schemas.openxmlformats.org/officeDocument/2006/relationships/image" Target="../media/image52.gif"/><Relationship Id="rId9" Type="http://schemas.openxmlformats.org/officeDocument/2006/relationships/audio" Target="../media/audio77.wav"/></Relationships>
</file>

<file path=ppt/slides/_rels/slide3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audio" Target="../media/audio80.wav"/><Relationship Id="rId26" Type="http://schemas.openxmlformats.org/officeDocument/2006/relationships/audio" Target="../media/audio88.wav"/><Relationship Id="rId3" Type="http://schemas.openxmlformats.org/officeDocument/2006/relationships/image" Target="../media/image9.png"/><Relationship Id="rId21" Type="http://schemas.openxmlformats.org/officeDocument/2006/relationships/audio" Target="../media/audio83.wav"/><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5" Type="http://schemas.openxmlformats.org/officeDocument/2006/relationships/audio" Target="../media/audio87.wav"/><Relationship Id="rId2" Type="http://schemas.openxmlformats.org/officeDocument/2006/relationships/notesSlide" Target="../notesSlides/notesSlide37.xml"/><Relationship Id="rId16" Type="http://schemas.openxmlformats.org/officeDocument/2006/relationships/image" Target="../media/image64.svg"/><Relationship Id="rId20" Type="http://schemas.openxmlformats.org/officeDocument/2006/relationships/audio" Target="../media/audio82.wav"/><Relationship Id="rId29" Type="http://schemas.openxmlformats.org/officeDocument/2006/relationships/audio" Target="../media/audio91.wav"/><Relationship Id="rId1" Type="http://schemas.openxmlformats.org/officeDocument/2006/relationships/slideLayout" Target="../slideLayouts/slideLayout26.xml"/><Relationship Id="rId6" Type="http://schemas.openxmlformats.org/officeDocument/2006/relationships/image" Target="../media/image54.svg"/><Relationship Id="rId11" Type="http://schemas.openxmlformats.org/officeDocument/2006/relationships/image" Target="../media/image59.png"/><Relationship Id="rId24" Type="http://schemas.openxmlformats.org/officeDocument/2006/relationships/audio" Target="../media/audio86.wav"/><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audio" Target="../media/audio85.wav"/><Relationship Id="rId28" Type="http://schemas.openxmlformats.org/officeDocument/2006/relationships/audio" Target="../media/audio90.wav"/><Relationship Id="rId10" Type="http://schemas.openxmlformats.org/officeDocument/2006/relationships/image" Target="../media/image58.svg"/><Relationship Id="rId19" Type="http://schemas.openxmlformats.org/officeDocument/2006/relationships/audio" Target="../media/audio81.wav"/><Relationship Id="rId4" Type="http://schemas.openxmlformats.org/officeDocument/2006/relationships/image" Target="../media/image52.gif"/><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audio" Target="../media/audio84.wav"/><Relationship Id="rId27" Type="http://schemas.openxmlformats.org/officeDocument/2006/relationships/audio" Target="../media/audio89.wav"/><Relationship Id="rId30" Type="http://schemas.openxmlformats.org/officeDocument/2006/relationships/audio" Target="../media/audio92.wav"/></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g"/><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image" Target="../media/image66.png"/><Relationship Id="rId5" Type="http://schemas.openxmlformats.org/officeDocument/2006/relationships/hyperlink" Target="https://www.gaminggrammar.com/" TargetMode="External"/><Relationship Id="rId4" Type="http://schemas.openxmlformats.org/officeDocument/2006/relationships/image" Target="../media/image9.png"/><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hyperlink" Target="https://quizlet.com/gb/502840496/year-7-german-summer-term-mashup-term-32-week-1-flash-cards/" TargetMode="Externa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18" Type="http://schemas.openxmlformats.org/officeDocument/2006/relationships/audio" Target="../media/audio18.wav"/><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audio" Target="../media/audio12.wav"/><Relationship Id="rId17" Type="http://schemas.openxmlformats.org/officeDocument/2006/relationships/audio" Target="../media/audio17.wav"/><Relationship Id="rId2" Type="http://schemas.openxmlformats.org/officeDocument/2006/relationships/audio" Target="../media/media1.mp3"/><Relationship Id="rId16" Type="http://schemas.openxmlformats.org/officeDocument/2006/relationships/audio" Target="../media/audio16.wav"/><Relationship Id="rId20" Type="http://schemas.openxmlformats.org/officeDocument/2006/relationships/image" Target="../media/image11.jp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audio" Target="../media/audio11.wav"/><Relationship Id="rId5" Type="http://schemas.openxmlformats.org/officeDocument/2006/relationships/image" Target="../media/image1.jpg"/><Relationship Id="rId15" Type="http://schemas.openxmlformats.org/officeDocument/2006/relationships/audio" Target="../media/audio15.wav"/><Relationship Id="rId10" Type="http://schemas.openxmlformats.org/officeDocument/2006/relationships/audio" Target="../media/audio10.wav"/><Relationship Id="rId19" Type="http://schemas.openxmlformats.org/officeDocument/2006/relationships/audio" Target="../media/audio19.wav"/><Relationship Id="rId4" Type="http://schemas.openxmlformats.org/officeDocument/2006/relationships/notesSlide" Target="../notesSlides/notesSlide8.xml"/><Relationship Id="rId9" Type="http://schemas.openxmlformats.org/officeDocument/2006/relationships/audio" Target="../media/audio9.wav"/><Relationship Id="rId14" Type="http://schemas.openxmlformats.org/officeDocument/2006/relationships/audio" Target="../media/audio14.wav"/></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audio" Target="../media/audio15.wav"/><Relationship Id="rId3" Type="http://schemas.openxmlformats.org/officeDocument/2006/relationships/slideLayout" Target="../slideLayouts/slideLayout2.xml"/><Relationship Id="rId21" Type="http://schemas.openxmlformats.org/officeDocument/2006/relationships/audio" Target="../media/audio10.wav"/><Relationship Id="rId7" Type="http://schemas.openxmlformats.org/officeDocument/2006/relationships/image" Target="../media/image11.jp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audio" Target="../media/audio14.wav"/><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audio" Target="../media/audio9.wav"/><Relationship Id="rId29" Type="http://schemas.openxmlformats.org/officeDocument/2006/relationships/audio" Target="../media/audio18.wav"/><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3.png"/><Relationship Id="rId24" Type="http://schemas.openxmlformats.org/officeDocument/2006/relationships/audio" Target="../media/audio13.wav"/><Relationship Id="rId5" Type="http://schemas.openxmlformats.org/officeDocument/2006/relationships/image" Target="../media/image1.jpg"/><Relationship Id="rId15" Type="http://schemas.openxmlformats.org/officeDocument/2006/relationships/image" Target="../media/image17.jpeg"/><Relationship Id="rId23" Type="http://schemas.openxmlformats.org/officeDocument/2006/relationships/audio" Target="../media/audio12.wav"/><Relationship Id="rId28" Type="http://schemas.openxmlformats.org/officeDocument/2006/relationships/audio" Target="../media/audio17.wav"/><Relationship Id="rId10" Type="http://schemas.openxmlformats.org/officeDocument/2006/relationships/image" Target="../media/image8.png"/><Relationship Id="rId19" Type="http://schemas.openxmlformats.org/officeDocument/2006/relationships/audio" Target="../media/audio8.wav"/><Relationship Id="rId4" Type="http://schemas.openxmlformats.org/officeDocument/2006/relationships/notesSlide" Target="../notesSlides/notesSlide9.xml"/><Relationship Id="rId9" Type="http://schemas.openxmlformats.org/officeDocument/2006/relationships/image" Target="../media/image12.jpeg"/><Relationship Id="rId14" Type="http://schemas.openxmlformats.org/officeDocument/2006/relationships/image" Target="../media/image16.png"/><Relationship Id="rId22" Type="http://schemas.openxmlformats.org/officeDocument/2006/relationships/audio" Target="../media/audio11.wav"/><Relationship Id="rId27" Type="http://schemas.openxmlformats.org/officeDocument/2006/relationships/audio" Target="../media/audio16.wav"/><Relationship Id="rId30"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45911" y="1760660"/>
            <a:ext cx="6567712" cy="1485422"/>
          </a:xfrm>
        </p:spPr>
        <p:txBody>
          <a:bodyPr>
            <a:normAutofit fontScale="90000"/>
          </a:bodyPr>
          <a:lstStyle/>
          <a:p>
            <a:pPr algn="l"/>
            <a:r>
              <a:rPr lang="en-GB" sz="4000" b="1" dirty="0">
                <a:solidFill>
                  <a:prstClr val="white"/>
                </a:solidFill>
              </a:rPr>
              <a:t>What happens generally and what is happening now</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80871"/>
            <a:ext cx="7382608" cy="571756"/>
          </a:xfrm>
        </p:spPr>
        <p:txBody>
          <a:bodyPr>
            <a:normAutofit fontScale="85000" lnSpcReduction="10000"/>
          </a:bodyPr>
          <a:lstStyle/>
          <a:p>
            <a:pPr algn="l"/>
            <a:r>
              <a:rPr lang="en-GB" sz="3200" dirty="0">
                <a:solidFill>
                  <a:schemeClr val="bg1"/>
                </a:solidFill>
              </a:rPr>
              <a:t>Present tense: HABEN and SEIN (revisited)</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[j]</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3.2 - Week 1 - Lesson 61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Rachel Hawkes / Natalie Finlayson</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741417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504057459"/>
              </p:ext>
            </p:extLst>
          </p:nvPr>
        </p:nvGraphicFramePr>
        <p:xfrm>
          <a:off x="150577" y="1230282"/>
          <a:ext cx="7652046" cy="5061996"/>
        </p:xfrm>
        <a:graphic>
          <a:graphicData uri="http://schemas.openxmlformats.org/drawingml/2006/table">
            <a:tbl>
              <a:tblPr firstRow="1" bandRow="1">
                <a:tableStyleId>{5940675A-B579-460E-94D1-54222C63F5DA}</a:tableStyleId>
              </a:tblPr>
              <a:tblGrid>
                <a:gridCol w="480488">
                  <a:extLst>
                    <a:ext uri="{9D8B030D-6E8A-4147-A177-3AD203B41FA5}">
                      <a16:colId xmlns:a16="http://schemas.microsoft.com/office/drawing/2014/main" val="20000"/>
                    </a:ext>
                  </a:extLst>
                </a:gridCol>
                <a:gridCol w="7171558">
                  <a:extLst>
                    <a:ext uri="{9D8B030D-6E8A-4147-A177-3AD203B41FA5}">
                      <a16:colId xmlns:a16="http://schemas.microsoft.com/office/drawing/2014/main" val="20001"/>
                    </a:ext>
                  </a:extLst>
                </a:gridCol>
              </a:tblGrid>
              <a:tr h="4218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mn-lt"/>
                          <a:ea typeface="+mn-ea"/>
                          <a:cs typeface="+mn-cs"/>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mn-lt"/>
                          <a:ea typeface="+mn-ea"/>
                          <a:cs typeface="+mn-cs"/>
                        </a:rPr>
                        <a:t>Das Spiel </a:t>
                      </a:r>
                      <a:r>
                        <a:rPr kumimoji="0" lang="en-GB" sz="2000" b="1" i="0" u="none" strike="noStrike" kern="1200" cap="none" spc="0" normalizeH="0" baseline="0" noProof="0" dirty="0" err="1">
                          <a:ln>
                            <a:noFill/>
                          </a:ln>
                          <a:solidFill>
                            <a:srgbClr val="DAA520"/>
                          </a:solidFill>
                          <a:effectLst/>
                          <a:uLnTx/>
                          <a:uFillTx/>
                          <a:latin typeface="+mn-lt"/>
                          <a:ea typeface="+mn-ea"/>
                          <a:cs typeface="+mn-cs"/>
                        </a:rPr>
                        <a:t>ist</a:t>
                      </a:r>
                      <a:r>
                        <a:rPr kumimoji="0" lang="en-GB" sz="2000" b="0" i="0" u="none" strike="noStrike" kern="1200" cap="none" spc="0" normalizeH="0" baseline="0" noProof="0" dirty="0">
                          <a:ln>
                            <a:noFill/>
                          </a:ln>
                          <a:solidFill>
                            <a:schemeClr val="accent1">
                              <a:lumMod val="50000"/>
                            </a:schemeClr>
                          </a:solidFill>
                          <a:effectLst/>
                          <a:uLnTx/>
                          <a:uFillTx/>
                          <a:latin typeface="+mn-lt"/>
                          <a:ea typeface="+mn-ea"/>
                          <a:cs typeface="+mn-cs"/>
                        </a:rPr>
                        <a:t> toll!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21833">
                <a:tc>
                  <a:txBody>
                    <a:bodyPr/>
                    <a:lstStyle/>
                    <a:p>
                      <a:pPr algn="ctr"/>
                      <a:r>
                        <a:rPr lang="en-GB" sz="2000" b="1" dirty="0">
                          <a:solidFill>
                            <a:schemeClr val="accent1">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chemeClr val="accent1">
                              <a:lumMod val="50000"/>
                            </a:schemeClr>
                          </a:solidFill>
                        </a:rPr>
                        <a:t>Ich</a:t>
                      </a:r>
                      <a:r>
                        <a:rPr lang="en-GB" sz="2000" dirty="0">
                          <a:solidFill>
                            <a:schemeClr val="accent1">
                              <a:lumMod val="50000"/>
                            </a:schemeClr>
                          </a:solidFill>
                        </a:rPr>
                        <a:t> </a:t>
                      </a:r>
                      <a:r>
                        <a:rPr lang="en-GB" sz="2000" b="1" u="none" dirty="0" err="1">
                          <a:solidFill>
                            <a:srgbClr val="DAA520"/>
                          </a:solidFill>
                        </a:rPr>
                        <a:t>habe</a:t>
                      </a:r>
                      <a:r>
                        <a:rPr lang="en-GB" sz="2000" dirty="0">
                          <a:solidFill>
                            <a:schemeClr val="accent1">
                              <a:lumMod val="50000"/>
                            </a:schemeClr>
                          </a:solidFill>
                        </a:rPr>
                        <a:t> </a:t>
                      </a:r>
                      <a:r>
                        <a:rPr lang="en-GB" sz="2000" dirty="0" err="1">
                          <a:solidFill>
                            <a:schemeClr val="accent1">
                              <a:lumMod val="50000"/>
                            </a:schemeClr>
                          </a:solidFill>
                        </a:rPr>
                        <a:t>viele</a:t>
                      </a:r>
                      <a:r>
                        <a:rPr lang="en-GB" sz="2000" dirty="0">
                          <a:solidFill>
                            <a:schemeClr val="accent1">
                              <a:lumMod val="50000"/>
                            </a:schemeClr>
                          </a:solidFill>
                        </a:rPr>
                        <a:t> </a:t>
                      </a:r>
                      <a:r>
                        <a:rPr lang="en-GB" sz="2000" dirty="0" err="1">
                          <a:solidFill>
                            <a:schemeClr val="accent1">
                              <a:lumMod val="50000"/>
                            </a:schemeClr>
                          </a:solidFill>
                        </a:rPr>
                        <a:t>Haustiere</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21833">
                <a:tc>
                  <a:txBody>
                    <a:bodyPr/>
                    <a:lstStyle/>
                    <a:p>
                      <a:pPr algn="ctr"/>
                      <a:r>
                        <a:rPr lang="en-GB" sz="2000" b="1" dirty="0">
                          <a:solidFill>
                            <a:schemeClr val="accent1">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Du </a:t>
                      </a:r>
                      <a:r>
                        <a:rPr lang="en-GB" sz="2000" dirty="0" err="1">
                          <a:solidFill>
                            <a:schemeClr val="accent1">
                              <a:lumMod val="50000"/>
                            </a:schemeClr>
                          </a:solidFill>
                        </a:rPr>
                        <a:t>bist</a:t>
                      </a:r>
                      <a:r>
                        <a:rPr lang="en-GB" sz="2000" baseline="0" dirty="0">
                          <a:solidFill>
                            <a:schemeClr val="accent1">
                              <a:lumMod val="50000"/>
                            </a:schemeClr>
                          </a:solidFill>
                        </a:rPr>
                        <a:t> </a:t>
                      </a:r>
                      <a:r>
                        <a:rPr lang="en-GB" sz="2000" dirty="0" err="1">
                          <a:solidFill>
                            <a:schemeClr val="accent1">
                              <a:lumMod val="50000"/>
                            </a:schemeClr>
                          </a:solidFill>
                        </a:rPr>
                        <a:t>kein</a:t>
                      </a:r>
                      <a:r>
                        <a:rPr lang="en-GB" sz="2000" dirty="0">
                          <a:solidFill>
                            <a:schemeClr val="accent1">
                              <a:lumMod val="50000"/>
                            </a:schemeClr>
                          </a:solidFill>
                        </a:rPr>
                        <a:t> Ding. Nein, du </a:t>
                      </a:r>
                      <a:r>
                        <a:rPr lang="en-GB" sz="2000" b="1" u="none" dirty="0" err="1">
                          <a:solidFill>
                            <a:srgbClr val="DAA520"/>
                          </a:solidFill>
                        </a:rPr>
                        <a:t>bist</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Mensch!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21833">
                <a:tc>
                  <a:txBody>
                    <a:bodyPr/>
                    <a:lstStyle/>
                    <a:p>
                      <a:pPr algn="ctr"/>
                      <a:r>
                        <a:rPr lang="en-GB" sz="2000" b="1" dirty="0">
                          <a:solidFill>
                            <a:schemeClr val="accent1">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chemeClr val="accent1">
                              <a:lumMod val="50000"/>
                            </a:schemeClr>
                          </a:solidFill>
                        </a:rPr>
                        <a:t>Wir</a:t>
                      </a:r>
                      <a:r>
                        <a:rPr lang="en-GB" sz="2000" dirty="0">
                          <a:solidFill>
                            <a:schemeClr val="accent1">
                              <a:lumMod val="50000"/>
                            </a:schemeClr>
                          </a:solidFill>
                        </a:rPr>
                        <a:t> </a:t>
                      </a:r>
                      <a:r>
                        <a:rPr lang="en-GB" sz="2000" b="1" u="none" dirty="0" err="1">
                          <a:solidFill>
                            <a:srgbClr val="DAA520"/>
                          </a:solidFill>
                        </a:rPr>
                        <a:t>sind</a:t>
                      </a:r>
                      <a:r>
                        <a:rPr lang="en-GB" sz="2000" dirty="0">
                          <a:solidFill>
                            <a:schemeClr val="accent1">
                              <a:lumMod val="50000"/>
                            </a:schemeClr>
                          </a:solidFill>
                        </a:rPr>
                        <a:t> </a:t>
                      </a:r>
                      <a:r>
                        <a:rPr lang="en-GB" sz="2000" dirty="0" err="1">
                          <a:solidFill>
                            <a:schemeClr val="accent1">
                              <a:lumMod val="50000"/>
                            </a:schemeClr>
                          </a:solidFill>
                        </a:rPr>
                        <a:t>Geschwister</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21833">
                <a:tc>
                  <a:txBody>
                    <a:bodyPr/>
                    <a:lstStyle/>
                    <a:p>
                      <a:pPr algn="ctr"/>
                      <a:r>
                        <a:rPr lang="en-GB" sz="2000" b="1" dirty="0">
                          <a:solidFill>
                            <a:schemeClr val="accent1">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‘Sein’ </a:t>
                      </a:r>
                      <a:r>
                        <a:rPr lang="en-GB" sz="2000" b="1" u="none" dirty="0">
                          <a:solidFill>
                            <a:srgbClr val="DAA520"/>
                          </a:solidFill>
                        </a:rPr>
                        <a:t>und</a:t>
                      </a:r>
                      <a:r>
                        <a:rPr lang="en-GB" sz="2000" dirty="0">
                          <a:solidFill>
                            <a:schemeClr val="accent1">
                              <a:lumMod val="50000"/>
                            </a:schemeClr>
                          </a:solidFill>
                        </a:rPr>
                        <a:t> </a:t>
                      </a:r>
                      <a:r>
                        <a:rPr lang="en-GB" sz="2000" baseline="0" dirty="0">
                          <a:solidFill>
                            <a:schemeClr val="accent1">
                              <a:lumMod val="50000"/>
                            </a:schemeClr>
                          </a:solidFill>
                        </a:rPr>
                        <a:t>‘</a:t>
                      </a:r>
                      <a:r>
                        <a:rPr lang="en-GB" sz="2000" baseline="0" dirty="0" err="1">
                          <a:solidFill>
                            <a:schemeClr val="accent1">
                              <a:lumMod val="50000"/>
                            </a:schemeClr>
                          </a:solidFill>
                        </a:rPr>
                        <a:t>haben</a:t>
                      </a:r>
                      <a:r>
                        <a:rPr lang="en-GB" sz="2000" baseline="0" dirty="0">
                          <a:solidFill>
                            <a:schemeClr val="accent1">
                              <a:lumMod val="50000"/>
                            </a:schemeClr>
                          </a:solidFill>
                        </a:rPr>
                        <a:t>’ </a:t>
                      </a:r>
                      <a:r>
                        <a:rPr lang="en-GB" sz="2000" baseline="0" dirty="0" err="1">
                          <a:solidFill>
                            <a:schemeClr val="accent1">
                              <a:lumMod val="50000"/>
                            </a:schemeClr>
                          </a:solidFill>
                        </a:rPr>
                        <a:t>sind</a:t>
                      </a:r>
                      <a:r>
                        <a:rPr lang="en-GB" sz="2000" baseline="0" dirty="0">
                          <a:solidFill>
                            <a:schemeClr val="accent1">
                              <a:lumMod val="50000"/>
                            </a:schemeClr>
                          </a:solidFill>
                        </a:rPr>
                        <a:t> </a:t>
                      </a:r>
                      <a:r>
                        <a:rPr lang="en-GB" sz="2000" baseline="0" dirty="0" err="1">
                          <a:solidFill>
                            <a:schemeClr val="accent1">
                              <a:lumMod val="50000"/>
                            </a:schemeClr>
                          </a:solidFill>
                        </a:rPr>
                        <a:t>beide</a:t>
                      </a:r>
                      <a:r>
                        <a:rPr lang="en-GB" sz="2000" baseline="0" dirty="0">
                          <a:solidFill>
                            <a:schemeClr val="accent1">
                              <a:lumMod val="50000"/>
                            </a:schemeClr>
                          </a:solidFill>
                        </a:rPr>
                        <a:t> </a:t>
                      </a:r>
                      <a:r>
                        <a:rPr lang="en-GB" sz="2000" baseline="0" dirty="0" err="1">
                          <a:solidFill>
                            <a:schemeClr val="accent1">
                              <a:lumMod val="50000"/>
                            </a:schemeClr>
                          </a:solidFill>
                        </a:rPr>
                        <a:t>Verben</a:t>
                      </a:r>
                      <a:r>
                        <a:rPr lang="en-GB" sz="2000" baseline="0" dirty="0">
                          <a:solidFill>
                            <a:schemeClr val="accent1">
                              <a:lumMod val="50000"/>
                            </a:schemeClr>
                          </a:solidFill>
                        </a:rPr>
                        <a:t>.</a:t>
                      </a: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21833">
                <a:tc>
                  <a:txBody>
                    <a:bodyPr/>
                    <a:lstStyle/>
                    <a:p>
                      <a:pPr algn="ctr"/>
                      <a:r>
                        <a:rPr lang="en-GB" sz="2000" b="1" dirty="0">
                          <a:solidFill>
                            <a:schemeClr val="accent1">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Die </a:t>
                      </a:r>
                      <a:r>
                        <a:rPr lang="en-GB" sz="2000" dirty="0" err="1">
                          <a:solidFill>
                            <a:schemeClr val="accent1">
                              <a:lumMod val="50000"/>
                            </a:schemeClr>
                          </a:solidFill>
                        </a:rPr>
                        <a:t>Büche</a:t>
                      </a:r>
                      <a:r>
                        <a:rPr lang="en-GB" sz="2000" baseline="0" dirty="0" err="1">
                          <a:solidFill>
                            <a:schemeClr val="accent1">
                              <a:lumMod val="50000"/>
                            </a:schemeClr>
                          </a:solidFill>
                        </a:rPr>
                        <a:t>r</a:t>
                      </a:r>
                      <a:r>
                        <a:rPr lang="en-GB" sz="2000" baseline="0" dirty="0">
                          <a:solidFill>
                            <a:schemeClr val="accent1">
                              <a:lumMod val="50000"/>
                            </a:schemeClr>
                          </a:solidFill>
                        </a:rPr>
                        <a:t> </a:t>
                      </a:r>
                      <a:r>
                        <a:rPr lang="en-GB" sz="2000" b="1" u="none" baseline="0" dirty="0" err="1">
                          <a:solidFill>
                            <a:srgbClr val="DAA520"/>
                          </a:solidFill>
                        </a:rPr>
                        <a:t>sind</a:t>
                      </a:r>
                      <a:r>
                        <a:rPr lang="en-GB" sz="2000" baseline="0" dirty="0">
                          <a:solidFill>
                            <a:schemeClr val="accent1">
                              <a:lumMod val="50000"/>
                            </a:schemeClr>
                          </a:solidFill>
                        </a:rPr>
                        <a:t> </a:t>
                      </a:r>
                      <a:r>
                        <a:rPr lang="en-GB" sz="2000" baseline="0" dirty="0" err="1">
                          <a:solidFill>
                            <a:schemeClr val="accent1">
                              <a:lumMod val="50000"/>
                            </a:schemeClr>
                          </a:solidFill>
                        </a:rPr>
                        <a:t>sehr</a:t>
                      </a:r>
                      <a:r>
                        <a:rPr lang="en-GB" sz="2000" baseline="0" dirty="0">
                          <a:solidFill>
                            <a:schemeClr val="accent1">
                              <a:lumMod val="50000"/>
                            </a:schemeClr>
                          </a:solidFill>
                        </a:rPr>
                        <a:t> </a:t>
                      </a:r>
                      <a:r>
                        <a:rPr lang="en-GB" sz="2000" baseline="0" dirty="0" err="1">
                          <a:solidFill>
                            <a:schemeClr val="accent1">
                              <a:lumMod val="50000"/>
                            </a:schemeClr>
                          </a:solidFill>
                        </a:rPr>
                        <a:t>interessant</a:t>
                      </a:r>
                      <a:r>
                        <a:rPr lang="en-GB" sz="2000" baseline="0" dirty="0">
                          <a:solidFill>
                            <a:schemeClr val="accent1">
                              <a:lumMod val="50000"/>
                            </a:schemeClr>
                          </a:solidFill>
                        </a:rPr>
                        <a:t>.</a:t>
                      </a: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21833">
                <a:tc>
                  <a:txBody>
                    <a:bodyPr/>
                    <a:lstStyle/>
                    <a:p>
                      <a:pPr algn="ctr"/>
                      <a:r>
                        <a:rPr lang="en-GB" sz="2000" b="1" dirty="0">
                          <a:solidFill>
                            <a:schemeClr val="accent1">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Was </a:t>
                      </a:r>
                      <a:r>
                        <a:rPr lang="en-GB" sz="2000" dirty="0" err="1">
                          <a:solidFill>
                            <a:schemeClr val="accent1">
                              <a:lumMod val="50000"/>
                            </a:schemeClr>
                          </a:solidFill>
                        </a:rPr>
                        <a:t>heißt</a:t>
                      </a:r>
                      <a:r>
                        <a:rPr lang="en-GB" sz="2000" dirty="0">
                          <a:solidFill>
                            <a:schemeClr val="accent1">
                              <a:lumMod val="50000"/>
                            </a:schemeClr>
                          </a:solidFill>
                        </a:rPr>
                        <a:t> ‘shop’ auf Deutsch? </a:t>
                      </a:r>
                      <a:r>
                        <a:rPr lang="en-GB" sz="2000" dirty="0" err="1">
                          <a:solidFill>
                            <a:schemeClr val="accent1">
                              <a:lumMod val="50000"/>
                            </a:schemeClr>
                          </a:solidFill>
                        </a:rPr>
                        <a:t>Gemüse</a:t>
                      </a:r>
                      <a:r>
                        <a:rPr lang="en-GB" sz="2000" dirty="0">
                          <a:solidFill>
                            <a:schemeClr val="accent1">
                              <a:lumMod val="50000"/>
                            </a:schemeClr>
                          </a:solidFill>
                        </a:rPr>
                        <a:t> </a:t>
                      </a:r>
                      <a:r>
                        <a:rPr lang="en-GB" sz="2000" b="1" u="none" dirty="0" err="1">
                          <a:solidFill>
                            <a:srgbClr val="DAA520"/>
                          </a:solidFill>
                        </a:rPr>
                        <a:t>oder</a:t>
                      </a:r>
                      <a:r>
                        <a:rPr lang="en-GB" sz="2000" baseline="0" dirty="0">
                          <a:solidFill>
                            <a:schemeClr val="accent1">
                              <a:lumMod val="50000"/>
                            </a:schemeClr>
                          </a:solidFill>
                        </a:rPr>
                        <a:t> </a:t>
                      </a:r>
                      <a:r>
                        <a:rPr lang="en-GB" sz="2000" dirty="0" err="1">
                          <a:solidFill>
                            <a:schemeClr val="accent1">
                              <a:lumMod val="50000"/>
                            </a:schemeClr>
                          </a:solidFill>
                        </a:rPr>
                        <a:t>Geschäft</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21833">
                <a:tc>
                  <a:txBody>
                    <a:bodyPr/>
                    <a:lstStyle/>
                    <a:p>
                      <a:pPr algn="ctr"/>
                      <a:r>
                        <a:rPr lang="en-GB" sz="2000" b="1" dirty="0">
                          <a:solidFill>
                            <a:schemeClr val="accent1">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u="none" dirty="0">
                          <a:solidFill>
                            <a:srgbClr val="DAA520"/>
                          </a:solidFill>
                        </a:rPr>
                        <a:t>Hast</a:t>
                      </a:r>
                      <a:r>
                        <a:rPr lang="en-GB" sz="2000" dirty="0">
                          <a:solidFill>
                            <a:schemeClr val="accent1">
                              <a:lumMod val="50000"/>
                            </a:schemeClr>
                          </a:solidFill>
                        </a:rPr>
                        <a:t> du Angst </a:t>
                      </a:r>
                      <a:r>
                        <a:rPr lang="en-GB" sz="2000" dirty="0" err="1">
                          <a:solidFill>
                            <a:schemeClr val="accent1">
                              <a:lumMod val="50000"/>
                            </a:schemeClr>
                          </a:solidFill>
                        </a:rPr>
                        <a:t>vor</a:t>
                      </a:r>
                      <a:r>
                        <a:rPr lang="en-GB" sz="2000" dirty="0">
                          <a:solidFill>
                            <a:schemeClr val="accent1">
                              <a:lumMod val="50000"/>
                            </a:schemeClr>
                          </a:solidFill>
                        </a:rPr>
                        <a:t> Wasser?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21833">
                <a:tc>
                  <a:txBody>
                    <a:bodyPr/>
                    <a:lstStyle/>
                    <a:p>
                      <a:pPr algn="ctr"/>
                      <a:r>
                        <a:rPr lang="en-GB" sz="2000" b="1" dirty="0">
                          <a:solidFill>
                            <a:schemeClr val="accent1">
                              <a:lumMod val="50000"/>
                            </a:schemeClr>
                          </a:solidFill>
                        </a:rPr>
                        <a:t>9</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Die Frau </a:t>
                      </a:r>
                      <a:r>
                        <a:rPr lang="en-GB" sz="2000" b="1" u="none" dirty="0">
                          <a:solidFill>
                            <a:srgbClr val="DAA520"/>
                          </a:solidFill>
                        </a:rPr>
                        <a:t>hat</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a:t>
                      </a:r>
                      <a:r>
                        <a:rPr lang="en-GB" sz="2000" dirty="0" err="1">
                          <a:solidFill>
                            <a:schemeClr val="accent1">
                              <a:lumMod val="50000"/>
                            </a:schemeClr>
                          </a:solidFill>
                        </a:rPr>
                        <a:t>Butterbrot</a:t>
                      </a:r>
                      <a:r>
                        <a:rPr lang="en-GB" sz="2000" dirty="0">
                          <a:solidFill>
                            <a:schemeClr val="accent1">
                              <a:lumMod val="50000"/>
                            </a:schemeClr>
                          </a:solidFill>
                        </a:rPr>
                        <a:t> in der Hand.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21833">
                <a:tc>
                  <a:txBody>
                    <a:bodyPr/>
                    <a:lstStyle/>
                    <a:p>
                      <a:pPr algn="ctr"/>
                      <a:r>
                        <a:rPr lang="en-GB" sz="2000" b="1" dirty="0">
                          <a:solidFill>
                            <a:schemeClr val="accent1">
                              <a:lumMod val="50000"/>
                            </a:schemeClr>
                          </a:solidFill>
                        </a:rPr>
                        <a:t>10</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Die </a:t>
                      </a:r>
                      <a:r>
                        <a:rPr lang="en-GB" sz="2000" dirty="0" err="1">
                          <a:solidFill>
                            <a:schemeClr val="accent1">
                              <a:lumMod val="50000"/>
                            </a:schemeClr>
                          </a:solidFill>
                        </a:rPr>
                        <a:t>Freunde</a:t>
                      </a:r>
                      <a:r>
                        <a:rPr lang="en-GB" sz="2000" dirty="0">
                          <a:solidFill>
                            <a:schemeClr val="accent1">
                              <a:lumMod val="50000"/>
                            </a:schemeClr>
                          </a:solidFill>
                        </a:rPr>
                        <a:t> </a:t>
                      </a:r>
                      <a:r>
                        <a:rPr lang="en-GB" sz="2000" b="1" u="none" dirty="0" err="1">
                          <a:solidFill>
                            <a:srgbClr val="DAA520"/>
                          </a:solidFill>
                        </a:rPr>
                        <a:t>haben</a:t>
                      </a:r>
                      <a:r>
                        <a:rPr lang="en-GB" sz="2000" dirty="0">
                          <a:solidFill>
                            <a:schemeClr val="accent1">
                              <a:lumMod val="50000"/>
                            </a:schemeClr>
                          </a:solidFill>
                        </a:rPr>
                        <a:t> </a:t>
                      </a:r>
                      <a:r>
                        <a:rPr lang="en-GB" sz="2000" dirty="0" err="1">
                          <a:solidFill>
                            <a:schemeClr val="accent1">
                              <a:lumMod val="50000"/>
                            </a:schemeClr>
                          </a:solidFill>
                        </a:rPr>
                        <a:t>heute</a:t>
                      </a:r>
                      <a:r>
                        <a:rPr lang="en-GB" sz="2000" dirty="0">
                          <a:solidFill>
                            <a:schemeClr val="accent1">
                              <a:lumMod val="50000"/>
                            </a:schemeClr>
                          </a:solidFill>
                        </a:rPr>
                        <a:t> </a:t>
                      </a:r>
                      <a:r>
                        <a:rPr lang="en-GB" sz="2000" dirty="0" err="1">
                          <a:solidFill>
                            <a:schemeClr val="accent1">
                              <a:lumMod val="50000"/>
                            </a:schemeClr>
                          </a:solidFill>
                        </a:rPr>
                        <a:t>Mathe</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9"/>
                  </a:ext>
                </a:extLst>
              </a:tr>
              <a:tr h="421833">
                <a:tc>
                  <a:txBody>
                    <a:bodyPr/>
                    <a:lstStyle/>
                    <a:p>
                      <a:pPr algn="ctr"/>
                      <a:r>
                        <a:rPr lang="en-GB" sz="2000" b="1" dirty="0">
                          <a:solidFill>
                            <a:schemeClr val="accent1">
                              <a:lumMod val="50000"/>
                            </a:schemeClr>
                          </a:solidFill>
                        </a:rPr>
                        <a:t>11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chemeClr val="accent1">
                              <a:lumMod val="50000"/>
                            </a:schemeClr>
                          </a:solidFill>
                        </a:rPr>
                        <a:t>Wir</a:t>
                      </a:r>
                      <a:r>
                        <a:rPr lang="en-GB" sz="2000" dirty="0">
                          <a:solidFill>
                            <a:schemeClr val="accent1">
                              <a:lumMod val="50000"/>
                            </a:schemeClr>
                          </a:solidFill>
                        </a:rPr>
                        <a:t> </a:t>
                      </a:r>
                      <a:r>
                        <a:rPr lang="en-GB" sz="2000" b="1" u="none" dirty="0" err="1">
                          <a:solidFill>
                            <a:srgbClr val="DAA520"/>
                          </a:solidFill>
                        </a:rPr>
                        <a:t>haben</a:t>
                      </a:r>
                      <a:r>
                        <a:rPr lang="en-GB" sz="2000" dirty="0">
                          <a:solidFill>
                            <a:schemeClr val="accent1">
                              <a:lumMod val="50000"/>
                            </a:schemeClr>
                          </a:solidFill>
                        </a:rPr>
                        <a:t> </a:t>
                      </a:r>
                      <a:r>
                        <a:rPr lang="en-GB" sz="2000" dirty="0" err="1">
                          <a:solidFill>
                            <a:schemeClr val="accent1">
                              <a:lumMod val="50000"/>
                            </a:schemeClr>
                          </a:solidFill>
                        </a:rPr>
                        <a:t>etwas</a:t>
                      </a:r>
                      <a:r>
                        <a:rPr lang="en-GB" sz="2000" baseline="0" dirty="0">
                          <a:solidFill>
                            <a:schemeClr val="accent1">
                              <a:lumMod val="50000"/>
                            </a:schemeClr>
                          </a:solidFill>
                        </a:rPr>
                        <a:t> </a:t>
                      </a:r>
                      <a:r>
                        <a:rPr lang="en-GB" sz="2000" baseline="0" dirty="0" err="1">
                          <a:solidFill>
                            <a:schemeClr val="accent1">
                              <a:lumMod val="50000"/>
                            </a:schemeClr>
                          </a:solidFill>
                        </a:rPr>
                        <a:t>gemeinsam</a:t>
                      </a:r>
                      <a:r>
                        <a:rPr lang="en-GB" sz="2000" baseline="0" dirty="0">
                          <a:solidFill>
                            <a:schemeClr val="accent1">
                              <a:lumMod val="50000"/>
                            </a:schemeClr>
                          </a:solidFill>
                        </a:rPr>
                        <a:t>.</a:t>
                      </a: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0"/>
                  </a:ext>
                </a:extLst>
              </a:tr>
              <a:tr h="421833">
                <a:tc>
                  <a:txBody>
                    <a:bodyPr/>
                    <a:lstStyle/>
                    <a:p>
                      <a:pPr algn="ctr"/>
                      <a:r>
                        <a:rPr lang="en-GB" sz="2000" b="1" dirty="0">
                          <a:solidFill>
                            <a:schemeClr val="accent1">
                              <a:lumMod val="50000"/>
                            </a:schemeClr>
                          </a:solidFill>
                        </a:rPr>
                        <a:t>12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chemeClr val="accent1">
                              <a:lumMod val="50000"/>
                            </a:schemeClr>
                          </a:solidFill>
                        </a:rPr>
                        <a:t>Ich</a:t>
                      </a:r>
                      <a:r>
                        <a:rPr lang="en-GB" sz="2000" dirty="0">
                          <a:solidFill>
                            <a:schemeClr val="accent1">
                              <a:lumMod val="50000"/>
                            </a:schemeClr>
                          </a:solidFill>
                        </a:rPr>
                        <a:t> </a:t>
                      </a:r>
                      <a:r>
                        <a:rPr lang="en-GB" sz="2000" b="1" u="none" dirty="0">
                          <a:solidFill>
                            <a:srgbClr val="DAA520"/>
                          </a:solidFill>
                        </a:rPr>
                        <a:t>bin</a:t>
                      </a:r>
                      <a:r>
                        <a:rPr lang="en-GB" sz="2000" dirty="0">
                          <a:solidFill>
                            <a:schemeClr val="accent1">
                              <a:lumMod val="50000"/>
                            </a:schemeClr>
                          </a:solidFill>
                        </a:rPr>
                        <a:t> </a:t>
                      </a:r>
                      <a:r>
                        <a:rPr lang="en-GB" sz="2000" dirty="0" err="1">
                          <a:solidFill>
                            <a:schemeClr val="accent1">
                              <a:lumMod val="50000"/>
                            </a:schemeClr>
                          </a:solidFill>
                        </a:rPr>
                        <a:t>kein</a:t>
                      </a:r>
                      <a:r>
                        <a:rPr lang="en-GB" sz="2000" dirty="0">
                          <a:solidFill>
                            <a:schemeClr val="accent1">
                              <a:lumMod val="50000"/>
                            </a:schemeClr>
                          </a:solidFill>
                        </a:rPr>
                        <a:t> </a:t>
                      </a:r>
                      <a:r>
                        <a:rPr lang="en-GB" sz="2000" dirty="0" err="1">
                          <a:solidFill>
                            <a:schemeClr val="accent1">
                              <a:lumMod val="50000"/>
                            </a:schemeClr>
                          </a:solidFill>
                        </a:rPr>
                        <a:t>Einzelkind</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Title 3"/>
          <p:cNvSpPr>
            <a:spLocks noGrp="1"/>
          </p:cNvSpPr>
          <p:nvPr>
            <p:ph type="title"/>
          </p:nvPr>
        </p:nvSpPr>
        <p:spPr>
          <a:xfrm>
            <a:off x="93855" y="317218"/>
            <a:ext cx="5895975" cy="707849"/>
          </a:xfrm>
        </p:spPr>
        <p:txBody>
          <a:bodyPr>
            <a:normAutofit/>
          </a:bodyPr>
          <a:lstStyle/>
          <a:p>
            <a:r>
              <a:rPr lang="en-GB" sz="3200" b="1" dirty="0">
                <a:solidFill>
                  <a:schemeClr val="bg1"/>
                </a:solidFill>
              </a:rPr>
              <a:t>SEIN und HABEN</a:t>
            </a:r>
          </a:p>
        </p:txBody>
      </p:sp>
      <p:graphicFrame>
        <p:nvGraphicFramePr>
          <p:cNvPr id="33" name="Table 33">
            <a:extLst>
              <a:ext uri="{FF2B5EF4-FFF2-40B4-BE49-F238E27FC236}">
                <a16:creationId xmlns:a16="http://schemas.microsoft.com/office/drawing/2014/main" id="{061FE50B-862A-480A-9F53-711E4F419CAA}"/>
              </a:ext>
            </a:extLst>
          </p:cNvPr>
          <p:cNvGraphicFramePr>
            <a:graphicFrameLocks noGrp="1"/>
          </p:cNvGraphicFramePr>
          <p:nvPr/>
        </p:nvGraphicFramePr>
        <p:xfrm>
          <a:off x="7832258" y="1226669"/>
          <a:ext cx="3807960" cy="4754880"/>
        </p:xfrm>
        <a:graphic>
          <a:graphicData uri="http://schemas.openxmlformats.org/drawingml/2006/table">
            <a:tbl>
              <a:tblPr firstRow="1" bandRow="1">
                <a:tableStyleId>{5940675A-B579-460E-94D1-54222C63F5DA}</a:tableStyleId>
              </a:tblPr>
              <a:tblGrid>
                <a:gridCol w="475995">
                  <a:extLst>
                    <a:ext uri="{9D8B030D-6E8A-4147-A177-3AD203B41FA5}">
                      <a16:colId xmlns:a16="http://schemas.microsoft.com/office/drawing/2014/main" val="20000"/>
                    </a:ext>
                  </a:extLst>
                </a:gridCol>
                <a:gridCol w="475995">
                  <a:extLst>
                    <a:ext uri="{9D8B030D-6E8A-4147-A177-3AD203B41FA5}">
                      <a16:colId xmlns:a16="http://schemas.microsoft.com/office/drawing/2014/main" val="2325751698"/>
                    </a:ext>
                  </a:extLst>
                </a:gridCol>
                <a:gridCol w="475995">
                  <a:extLst>
                    <a:ext uri="{9D8B030D-6E8A-4147-A177-3AD203B41FA5}">
                      <a16:colId xmlns:a16="http://schemas.microsoft.com/office/drawing/2014/main" val="659810909"/>
                    </a:ext>
                  </a:extLst>
                </a:gridCol>
                <a:gridCol w="475995">
                  <a:extLst>
                    <a:ext uri="{9D8B030D-6E8A-4147-A177-3AD203B41FA5}">
                      <a16:colId xmlns:a16="http://schemas.microsoft.com/office/drawing/2014/main" val="283003523"/>
                    </a:ext>
                  </a:extLst>
                </a:gridCol>
                <a:gridCol w="475995">
                  <a:extLst>
                    <a:ext uri="{9D8B030D-6E8A-4147-A177-3AD203B41FA5}">
                      <a16:colId xmlns:a16="http://schemas.microsoft.com/office/drawing/2014/main" val="3139417388"/>
                    </a:ext>
                  </a:extLst>
                </a:gridCol>
                <a:gridCol w="475995">
                  <a:extLst>
                    <a:ext uri="{9D8B030D-6E8A-4147-A177-3AD203B41FA5}">
                      <a16:colId xmlns:a16="http://schemas.microsoft.com/office/drawing/2014/main" val="1549948990"/>
                    </a:ext>
                  </a:extLst>
                </a:gridCol>
                <a:gridCol w="475995">
                  <a:extLst>
                    <a:ext uri="{9D8B030D-6E8A-4147-A177-3AD203B41FA5}">
                      <a16:colId xmlns:a16="http://schemas.microsoft.com/office/drawing/2014/main" val="714150031"/>
                    </a:ext>
                  </a:extLst>
                </a:gridCol>
                <a:gridCol w="475995">
                  <a:extLst>
                    <a:ext uri="{9D8B030D-6E8A-4147-A177-3AD203B41FA5}">
                      <a16:colId xmlns:a16="http://schemas.microsoft.com/office/drawing/2014/main" val="2069241252"/>
                    </a:ext>
                  </a:extLst>
                </a:gridCol>
              </a:tblGrid>
              <a:tr h="396092">
                <a:tc>
                  <a:txBody>
                    <a:bodyPr/>
                    <a:lstStyle/>
                    <a:p>
                      <a:pPr algn="ctr"/>
                      <a:r>
                        <a:rPr lang="en-GB" sz="2000" b="1" dirty="0">
                          <a:solidFill>
                            <a:schemeClr val="accent1">
                              <a:lumMod val="50000"/>
                            </a:schemeClr>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311637"/>
                  </a:ext>
                </a:extLst>
              </a:tr>
              <a:tr h="396092">
                <a:tc>
                  <a:txBody>
                    <a:bodyPr/>
                    <a:lstStyle/>
                    <a:p>
                      <a:pPr algn="ctr"/>
                      <a:r>
                        <a:rPr lang="en-GB" sz="2000" b="1" dirty="0">
                          <a:solidFill>
                            <a:schemeClr val="accent1">
                              <a:lumMod val="50000"/>
                            </a:schemeClr>
                          </a:solidFill>
                        </a:rPr>
                        <a:t>2</a:t>
                      </a: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1135408"/>
                  </a:ext>
                </a:extLst>
              </a:tr>
              <a:tr h="396092">
                <a:tc>
                  <a:txBody>
                    <a:bodyPr/>
                    <a:lstStyle/>
                    <a:p>
                      <a:pPr algn="ctr"/>
                      <a:r>
                        <a:rPr lang="en-GB" sz="2000" b="1" dirty="0">
                          <a:solidFill>
                            <a:schemeClr val="accent1">
                              <a:lumMod val="50000"/>
                            </a:schemeClr>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chemeClr val="accent1">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625607"/>
                  </a:ext>
                </a:extLst>
              </a:tr>
              <a:tr h="396092">
                <a:tc>
                  <a:txBody>
                    <a:bodyPr/>
                    <a:lstStyle/>
                    <a:p>
                      <a:pPr algn="ctr"/>
                      <a:r>
                        <a:rPr lang="en-GB" sz="2000" b="1" dirty="0">
                          <a:solidFill>
                            <a:schemeClr val="accent1">
                              <a:lumMod val="50000"/>
                            </a:schemeClr>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7293958"/>
                  </a:ext>
                </a:extLst>
              </a:tr>
              <a:tr h="396092">
                <a:tc>
                  <a:txBody>
                    <a:bodyPr/>
                    <a:lstStyle/>
                    <a:p>
                      <a:pPr algn="ctr"/>
                      <a:r>
                        <a:rPr lang="en-GB" sz="2000" b="1" dirty="0">
                          <a:solidFill>
                            <a:schemeClr val="accent1">
                              <a:lumMod val="50000"/>
                            </a:schemeClr>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U</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6644452"/>
                  </a:ext>
                </a:extLst>
              </a:tr>
              <a:tr h="396092">
                <a:tc>
                  <a:txBody>
                    <a:bodyPr/>
                    <a:lstStyle/>
                    <a:p>
                      <a:pPr algn="ctr"/>
                      <a:r>
                        <a:rPr lang="en-GB" sz="2000" b="1" dirty="0">
                          <a:solidFill>
                            <a:schemeClr val="accent1">
                              <a:lumMod val="50000"/>
                            </a:schemeClr>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chemeClr val="accent1">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245212"/>
                  </a:ext>
                </a:extLst>
              </a:tr>
              <a:tr h="396092">
                <a:tc>
                  <a:txBody>
                    <a:bodyPr/>
                    <a:lstStyle/>
                    <a:p>
                      <a:pPr algn="ctr"/>
                      <a:r>
                        <a:rPr lang="en-GB" sz="2000" b="1" dirty="0">
                          <a:solidFill>
                            <a:schemeClr val="accent1">
                              <a:lumMod val="50000"/>
                            </a:schemeClr>
                          </a:solidFill>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O</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0799369"/>
                  </a:ext>
                </a:extLst>
              </a:tr>
              <a:tr h="396092">
                <a:tc>
                  <a:txBody>
                    <a:bodyPr/>
                    <a:lstStyle/>
                    <a:p>
                      <a:pPr algn="ctr"/>
                      <a:r>
                        <a:rPr lang="en-GB" sz="2000" b="1" dirty="0">
                          <a:solidFill>
                            <a:schemeClr val="accent1">
                              <a:lumMod val="50000"/>
                            </a:schemeClr>
                          </a:solidFill>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8838340"/>
                  </a:ext>
                </a:extLst>
              </a:tr>
              <a:tr h="396092">
                <a:tc>
                  <a:txBody>
                    <a:bodyPr/>
                    <a:lstStyle/>
                    <a:p>
                      <a:pPr algn="ctr"/>
                      <a:r>
                        <a:rPr lang="en-GB" sz="2000" b="1" dirty="0">
                          <a:solidFill>
                            <a:schemeClr val="accent1">
                              <a:lumMod val="50000"/>
                            </a:schemeClr>
                          </a:solidFill>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4764502"/>
                  </a:ext>
                </a:extLst>
              </a:tr>
              <a:tr h="396092">
                <a:tc>
                  <a:txBody>
                    <a:bodyPr/>
                    <a:lstStyle/>
                    <a:p>
                      <a:pPr algn="ctr"/>
                      <a:r>
                        <a:rPr lang="en-GB" sz="2000" b="1" dirty="0">
                          <a:solidFill>
                            <a:schemeClr val="accent1">
                              <a:lumMod val="50000"/>
                            </a:schemeClr>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2017848"/>
                  </a:ext>
                </a:extLst>
              </a:tr>
              <a:tr h="396092">
                <a:tc>
                  <a:txBody>
                    <a:bodyPr/>
                    <a:lstStyle/>
                    <a:p>
                      <a:pPr algn="ctr"/>
                      <a:r>
                        <a:rPr lang="en-GB" sz="2000" b="1" dirty="0">
                          <a:solidFill>
                            <a:schemeClr val="accent1">
                              <a:lumMod val="50000"/>
                            </a:schemeClr>
                          </a:solidFill>
                        </a:rPr>
                        <a:t>11</a:t>
                      </a: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9842400"/>
                  </a:ext>
                </a:extLst>
              </a:tr>
              <a:tr h="396092">
                <a:tc>
                  <a:txBody>
                    <a:bodyPr/>
                    <a:lstStyle/>
                    <a:p>
                      <a:pPr algn="ctr"/>
                      <a:r>
                        <a:rPr lang="en-GB" sz="2000" b="1" dirty="0">
                          <a:solidFill>
                            <a:schemeClr val="accent1">
                              <a:lumMod val="50000"/>
                            </a:schemeClr>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8823159"/>
                  </a:ext>
                </a:extLst>
              </a:tr>
            </a:tbl>
          </a:graphicData>
        </a:graphic>
      </p:graphicFrame>
      <p:sp>
        <p:nvSpPr>
          <p:cNvPr id="35" name="Arrow: Down 34">
            <a:extLst>
              <a:ext uri="{FF2B5EF4-FFF2-40B4-BE49-F238E27FC236}">
                <a16:creationId xmlns:a16="http://schemas.microsoft.com/office/drawing/2014/main" id="{C64A3149-8663-4559-9EDB-FAAD729C2BF4}"/>
              </a:ext>
            </a:extLst>
          </p:cNvPr>
          <p:cNvSpPr/>
          <p:nvPr/>
        </p:nvSpPr>
        <p:spPr>
          <a:xfrm>
            <a:off x="9756155" y="662632"/>
            <a:ext cx="297455" cy="455259"/>
          </a:xfrm>
          <a:prstGeom prst="downArrow">
            <a:avLst/>
          </a:prstGeom>
          <a:solidFill>
            <a:srgbClr val="DAA52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nvGrpSpPr>
          <p:cNvPr id="7" name="Group 6"/>
          <p:cNvGrpSpPr/>
          <p:nvPr/>
        </p:nvGrpSpPr>
        <p:grpSpPr>
          <a:xfrm>
            <a:off x="9304764" y="1239190"/>
            <a:ext cx="1346429" cy="307778"/>
            <a:chOff x="14872279" y="5390504"/>
            <a:chExt cx="1346429" cy="307778"/>
          </a:xfrm>
        </p:grpSpPr>
        <p:sp>
          <p:nvSpPr>
            <p:cNvPr id="155" name="TextBox 154">
              <a:extLst>
                <a:ext uri="{FF2B5EF4-FFF2-40B4-BE49-F238E27FC236}">
                  <a16:creationId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56" name="TextBox 155">
              <a:extLst>
                <a:ext uri="{FF2B5EF4-FFF2-40B4-BE49-F238E27FC236}">
                  <a16:creationId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57" name="TextBox 156">
              <a:extLst>
                <a:ext uri="{FF2B5EF4-FFF2-40B4-BE49-F238E27FC236}">
                  <a16:creationId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9" name="Group 8"/>
          <p:cNvGrpSpPr/>
          <p:nvPr/>
        </p:nvGrpSpPr>
        <p:grpSpPr>
          <a:xfrm>
            <a:off x="8320262" y="1655875"/>
            <a:ext cx="1882736" cy="323985"/>
            <a:chOff x="12493839" y="6587698"/>
            <a:chExt cx="1882736" cy="323985"/>
          </a:xfrm>
        </p:grpSpPr>
        <p:sp>
          <p:nvSpPr>
            <p:cNvPr id="145" name="TextBox 144">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46" name="TextBox 145">
              <a:extLst>
                <a:ext uri="{FF2B5EF4-FFF2-40B4-BE49-F238E27FC236}">
                  <a16:creationId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47" name="TextBox 146">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88" name="TextBox 187">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89" name="Group 188"/>
          <p:cNvGrpSpPr/>
          <p:nvPr/>
        </p:nvGrpSpPr>
        <p:grpSpPr>
          <a:xfrm>
            <a:off x="9272961" y="2050676"/>
            <a:ext cx="1882736" cy="323985"/>
            <a:chOff x="12493839" y="6587698"/>
            <a:chExt cx="1882736" cy="323985"/>
          </a:xfrm>
        </p:grpSpPr>
        <p:sp>
          <p:nvSpPr>
            <p:cNvPr id="190" name="TextBox 189">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1" name="TextBox 190">
              <a:extLst>
                <a:ext uri="{FF2B5EF4-FFF2-40B4-BE49-F238E27FC236}">
                  <a16:creationId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2" name="TextBox 191">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3" name="TextBox 192">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94" name="Group 193"/>
          <p:cNvGrpSpPr/>
          <p:nvPr/>
        </p:nvGrpSpPr>
        <p:grpSpPr>
          <a:xfrm>
            <a:off x="8796262" y="2427518"/>
            <a:ext cx="1882736" cy="323985"/>
            <a:chOff x="12493839" y="6587698"/>
            <a:chExt cx="1882736" cy="323985"/>
          </a:xfrm>
        </p:grpSpPr>
        <p:sp>
          <p:nvSpPr>
            <p:cNvPr id="195" name="TextBox 194">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6" name="TextBox 195">
              <a:extLst>
                <a:ext uri="{FF2B5EF4-FFF2-40B4-BE49-F238E27FC236}">
                  <a16:creationId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7" name="TextBox 196">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8" name="TextBox 197">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99" name="Group 198"/>
          <p:cNvGrpSpPr/>
          <p:nvPr/>
        </p:nvGrpSpPr>
        <p:grpSpPr>
          <a:xfrm>
            <a:off x="9798321" y="2827662"/>
            <a:ext cx="1346429" cy="307778"/>
            <a:chOff x="14872279" y="5390504"/>
            <a:chExt cx="1346429" cy="307778"/>
          </a:xfrm>
        </p:grpSpPr>
        <p:sp>
          <p:nvSpPr>
            <p:cNvPr id="200" name="TextBox 199">
              <a:extLst>
                <a:ext uri="{FF2B5EF4-FFF2-40B4-BE49-F238E27FC236}">
                  <a16:creationId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1" name="TextBox 200">
              <a:extLst>
                <a:ext uri="{FF2B5EF4-FFF2-40B4-BE49-F238E27FC236}">
                  <a16:creationId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2" name="TextBox 201">
              <a:extLst>
                <a:ext uri="{FF2B5EF4-FFF2-40B4-BE49-F238E27FC236}">
                  <a16:creationId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03" name="Group 202"/>
          <p:cNvGrpSpPr/>
          <p:nvPr/>
        </p:nvGrpSpPr>
        <p:grpSpPr>
          <a:xfrm>
            <a:off x="8801332" y="3224907"/>
            <a:ext cx="1882736" cy="323985"/>
            <a:chOff x="12493839" y="6587698"/>
            <a:chExt cx="1882736" cy="323985"/>
          </a:xfrm>
        </p:grpSpPr>
        <p:sp>
          <p:nvSpPr>
            <p:cNvPr id="204" name="TextBox 203">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5" name="TextBox 204">
              <a:extLst>
                <a:ext uri="{FF2B5EF4-FFF2-40B4-BE49-F238E27FC236}">
                  <a16:creationId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6" name="TextBox 205">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7" name="TextBox 206">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08" name="Group 207"/>
          <p:cNvGrpSpPr/>
          <p:nvPr/>
        </p:nvGrpSpPr>
        <p:grpSpPr>
          <a:xfrm>
            <a:off x="9287574" y="3644573"/>
            <a:ext cx="1857176" cy="323985"/>
            <a:chOff x="12493839" y="6587698"/>
            <a:chExt cx="1882736" cy="323985"/>
          </a:xfrm>
        </p:grpSpPr>
        <p:sp>
          <p:nvSpPr>
            <p:cNvPr id="209" name="TextBox 208">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0" name="TextBox 209">
              <a:extLst>
                <a:ext uri="{FF2B5EF4-FFF2-40B4-BE49-F238E27FC236}">
                  <a16:creationId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1" name="TextBox 210">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2" name="TextBox 211">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13" name="Group 212"/>
          <p:cNvGrpSpPr/>
          <p:nvPr/>
        </p:nvGrpSpPr>
        <p:grpSpPr>
          <a:xfrm>
            <a:off x="9748015" y="4020502"/>
            <a:ext cx="1882736" cy="323985"/>
            <a:chOff x="12493839" y="6587698"/>
            <a:chExt cx="1882736" cy="323985"/>
          </a:xfrm>
        </p:grpSpPr>
        <p:sp>
          <p:nvSpPr>
            <p:cNvPr id="214" name="TextBox 213">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5" name="TextBox 214">
              <a:extLst>
                <a:ext uri="{FF2B5EF4-FFF2-40B4-BE49-F238E27FC236}">
                  <a16:creationId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6" name="TextBox 215">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7" name="TextBox 216">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18" name="Group 217"/>
          <p:cNvGrpSpPr/>
          <p:nvPr/>
        </p:nvGrpSpPr>
        <p:grpSpPr>
          <a:xfrm>
            <a:off x="9291971" y="4449294"/>
            <a:ext cx="1346429" cy="307778"/>
            <a:chOff x="14872279" y="5390504"/>
            <a:chExt cx="1346429" cy="307778"/>
          </a:xfrm>
        </p:grpSpPr>
        <p:sp>
          <p:nvSpPr>
            <p:cNvPr id="219" name="TextBox 218">
              <a:extLst>
                <a:ext uri="{FF2B5EF4-FFF2-40B4-BE49-F238E27FC236}">
                  <a16:creationId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0" name="TextBox 219">
              <a:extLst>
                <a:ext uri="{FF2B5EF4-FFF2-40B4-BE49-F238E27FC236}">
                  <a16:creationId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1" name="TextBox 220">
              <a:extLst>
                <a:ext uri="{FF2B5EF4-FFF2-40B4-BE49-F238E27FC236}">
                  <a16:creationId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0" name="Group 9"/>
          <p:cNvGrpSpPr/>
          <p:nvPr/>
        </p:nvGrpSpPr>
        <p:grpSpPr>
          <a:xfrm>
            <a:off x="8805032" y="4832856"/>
            <a:ext cx="2303386" cy="307778"/>
            <a:chOff x="12415017" y="5994392"/>
            <a:chExt cx="2303386" cy="307778"/>
          </a:xfrm>
        </p:grpSpPr>
        <p:sp>
          <p:nvSpPr>
            <p:cNvPr id="223" name="TextBox 222">
              <a:extLst>
                <a:ext uri="{FF2B5EF4-FFF2-40B4-BE49-F238E27FC236}">
                  <a16:creationId xmlns:a16="http://schemas.microsoft.com/office/drawing/2014/main" id="{9433CD51-B6A7-4094-8828-366255A0AD4F}"/>
                </a:ext>
              </a:extLst>
            </p:cNvPr>
            <p:cNvSpPr txBox="1"/>
            <p:nvPr/>
          </p:nvSpPr>
          <p:spPr>
            <a:xfrm>
              <a:off x="12887163" y="5994393"/>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4" name="TextBox 223">
              <a:extLst>
                <a:ext uri="{FF2B5EF4-FFF2-40B4-BE49-F238E27FC236}">
                  <a16:creationId xmlns:a16="http://schemas.microsoft.com/office/drawing/2014/main" id="{2A0ED571-A4FA-4300-8511-095E132ED27A}"/>
                </a:ext>
              </a:extLst>
            </p:cNvPr>
            <p:cNvSpPr txBox="1"/>
            <p:nvPr/>
          </p:nvSpPr>
          <p:spPr>
            <a:xfrm>
              <a:off x="13358221"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5" name="TextBox 224">
              <a:extLst>
                <a:ext uri="{FF2B5EF4-FFF2-40B4-BE49-F238E27FC236}">
                  <a16:creationId xmlns:a16="http://schemas.microsoft.com/office/drawing/2014/main" id="{A13E2C4E-2D2E-4DDD-BAE4-502A6F43D051}"/>
                </a:ext>
              </a:extLst>
            </p:cNvPr>
            <p:cNvSpPr txBox="1"/>
            <p:nvPr/>
          </p:nvSpPr>
          <p:spPr>
            <a:xfrm>
              <a:off x="1383036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6" name="TextBox 225">
              <a:extLst>
                <a:ext uri="{FF2B5EF4-FFF2-40B4-BE49-F238E27FC236}">
                  <a16:creationId xmlns:a16="http://schemas.microsoft.com/office/drawing/2014/main" id="{9433CD51-B6A7-4094-8828-366255A0AD4F}"/>
                </a:ext>
              </a:extLst>
            </p:cNvPr>
            <p:cNvSpPr txBox="1"/>
            <p:nvPr/>
          </p:nvSpPr>
          <p:spPr>
            <a:xfrm>
              <a:off x="1241501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7" name="TextBox 226">
              <a:extLst>
                <a:ext uri="{FF2B5EF4-FFF2-40B4-BE49-F238E27FC236}">
                  <a16:creationId xmlns:a16="http://schemas.microsoft.com/office/drawing/2014/main" id="{9433CD51-B6A7-4094-8828-366255A0AD4F}"/>
                </a:ext>
              </a:extLst>
            </p:cNvPr>
            <p:cNvSpPr txBox="1"/>
            <p:nvPr/>
          </p:nvSpPr>
          <p:spPr>
            <a:xfrm>
              <a:off x="14315178"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28" name="Group 227"/>
          <p:cNvGrpSpPr/>
          <p:nvPr/>
        </p:nvGrpSpPr>
        <p:grpSpPr>
          <a:xfrm>
            <a:off x="8363476" y="5245565"/>
            <a:ext cx="2303386" cy="307778"/>
            <a:chOff x="12415017" y="5994392"/>
            <a:chExt cx="2303386" cy="307778"/>
          </a:xfrm>
        </p:grpSpPr>
        <p:sp>
          <p:nvSpPr>
            <p:cNvPr id="229" name="TextBox 228">
              <a:extLst>
                <a:ext uri="{FF2B5EF4-FFF2-40B4-BE49-F238E27FC236}">
                  <a16:creationId xmlns:a16="http://schemas.microsoft.com/office/drawing/2014/main" id="{9433CD51-B6A7-4094-8828-366255A0AD4F}"/>
                </a:ext>
              </a:extLst>
            </p:cNvPr>
            <p:cNvSpPr txBox="1"/>
            <p:nvPr/>
          </p:nvSpPr>
          <p:spPr>
            <a:xfrm>
              <a:off x="12887163" y="5994393"/>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0" name="TextBox 229">
              <a:extLst>
                <a:ext uri="{FF2B5EF4-FFF2-40B4-BE49-F238E27FC236}">
                  <a16:creationId xmlns:a16="http://schemas.microsoft.com/office/drawing/2014/main" id="{2A0ED571-A4FA-4300-8511-095E132ED27A}"/>
                </a:ext>
              </a:extLst>
            </p:cNvPr>
            <p:cNvSpPr txBox="1"/>
            <p:nvPr/>
          </p:nvSpPr>
          <p:spPr>
            <a:xfrm>
              <a:off x="13358221"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1" name="TextBox 230">
              <a:extLst>
                <a:ext uri="{FF2B5EF4-FFF2-40B4-BE49-F238E27FC236}">
                  <a16:creationId xmlns:a16="http://schemas.microsoft.com/office/drawing/2014/main" id="{A13E2C4E-2D2E-4DDD-BAE4-502A6F43D051}"/>
                </a:ext>
              </a:extLst>
            </p:cNvPr>
            <p:cNvSpPr txBox="1"/>
            <p:nvPr/>
          </p:nvSpPr>
          <p:spPr>
            <a:xfrm>
              <a:off x="1383036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2" name="TextBox 231">
              <a:extLst>
                <a:ext uri="{FF2B5EF4-FFF2-40B4-BE49-F238E27FC236}">
                  <a16:creationId xmlns:a16="http://schemas.microsoft.com/office/drawing/2014/main" id="{9433CD51-B6A7-4094-8828-366255A0AD4F}"/>
                </a:ext>
              </a:extLst>
            </p:cNvPr>
            <p:cNvSpPr txBox="1"/>
            <p:nvPr/>
          </p:nvSpPr>
          <p:spPr>
            <a:xfrm>
              <a:off x="1241501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3" name="TextBox 232">
              <a:extLst>
                <a:ext uri="{FF2B5EF4-FFF2-40B4-BE49-F238E27FC236}">
                  <a16:creationId xmlns:a16="http://schemas.microsoft.com/office/drawing/2014/main" id="{9433CD51-B6A7-4094-8828-366255A0AD4F}"/>
                </a:ext>
              </a:extLst>
            </p:cNvPr>
            <p:cNvSpPr txBox="1"/>
            <p:nvPr/>
          </p:nvSpPr>
          <p:spPr>
            <a:xfrm>
              <a:off x="14315178"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34" name="Group 233"/>
          <p:cNvGrpSpPr/>
          <p:nvPr/>
        </p:nvGrpSpPr>
        <p:grpSpPr>
          <a:xfrm>
            <a:off x="8837286" y="5626542"/>
            <a:ext cx="1346429" cy="307778"/>
            <a:chOff x="14872279" y="5390504"/>
            <a:chExt cx="1346429" cy="307778"/>
          </a:xfrm>
        </p:grpSpPr>
        <p:sp>
          <p:nvSpPr>
            <p:cNvPr id="235" name="TextBox 234">
              <a:extLst>
                <a:ext uri="{FF2B5EF4-FFF2-40B4-BE49-F238E27FC236}">
                  <a16:creationId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6" name="TextBox 235">
              <a:extLst>
                <a:ext uri="{FF2B5EF4-FFF2-40B4-BE49-F238E27FC236}">
                  <a16:creationId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7" name="TextBox 236">
              <a:extLst>
                <a:ext uri="{FF2B5EF4-FFF2-40B4-BE49-F238E27FC236}">
                  <a16:creationId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3" name="Group 12"/>
          <p:cNvGrpSpPr/>
          <p:nvPr/>
        </p:nvGrpSpPr>
        <p:grpSpPr>
          <a:xfrm>
            <a:off x="1892906" y="1279051"/>
            <a:ext cx="252000" cy="292581"/>
            <a:chOff x="1892906" y="1101627"/>
            <a:chExt cx="252000" cy="292581"/>
          </a:xfrm>
        </p:grpSpPr>
        <p:sp>
          <p:nvSpPr>
            <p:cNvPr id="8" name="Rectangle 7"/>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2" name="Group 81"/>
          <p:cNvGrpSpPr/>
          <p:nvPr/>
        </p:nvGrpSpPr>
        <p:grpSpPr>
          <a:xfrm>
            <a:off x="1170979" y="1698249"/>
            <a:ext cx="654177" cy="292581"/>
            <a:chOff x="1892906" y="1101627"/>
            <a:chExt cx="252000" cy="292581"/>
          </a:xfrm>
        </p:grpSpPr>
        <p:sp>
          <p:nvSpPr>
            <p:cNvPr id="83" name="Rectangle 82"/>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ectangle 83"/>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5" name="Group 84"/>
          <p:cNvGrpSpPr/>
          <p:nvPr/>
        </p:nvGrpSpPr>
        <p:grpSpPr>
          <a:xfrm>
            <a:off x="3980050" y="2118053"/>
            <a:ext cx="424372" cy="292581"/>
            <a:chOff x="1892906" y="1101627"/>
            <a:chExt cx="252000" cy="292581"/>
          </a:xfrm>
        </p:grpSpPr>
        <p:sp>
          <p:nvSpPr>
            <p:cNvPr id="86" name="Rectangle 85"/>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7" name="Rectangle 86"/>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8" name="Group 87"/>
          <p:cNvGrpSpPr/>
          <p:nvPr/>
        </p:nvGrpSpPr>
        <p:grpSpPr>
          <a:xfrm>
            <a:off x="1165661" y="2546148"/>
            <a:ext cx="488273" cy="292581"/>
            <a:chOff x="1892906" y="1101627"/>
            <a:chExt cx="252000" cy="292581"/>
          </a:xfrm>
        </p:grpSpPr>
        <p:sp>
          <p:nvSpPr>
            <p:cNvPr id="89" name="Rectangle 88"/>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0" name="Rectangle 89"/>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1" name="Group 90"/>
          <p:cNvGrpSpPr/>
          <p:nvPr/>
        </p:nvGrpSpPr>
        <p:grpSpPr>
          <a:xfrm>
            <a:off x="1468923" y="2966730"/>
            <a:ext cx="472812" cy="292581"/>
            <a:chOff x="1892906" y="1101627"/>
            <a:chExt cx="252000" cy="292581"/>
          </a:xfrm>
        </p:grpSpPr>
        <p:sp>
          <p:nvSpPr>
            <p:cNvPr id="92" name="Rectangle 91"/>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3" name="Rectangle 92"/>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4" name="Group 93"/>
          <p:cNvGrpSpPr/>
          <p:nvPr/>
        </p:nvGrpSpPr>
        <p:grpSpPr>
          <a:xfrm>
            <a:off x="2126691" y="3389203"/>
            <a:ext cx="499932" cy="292581"/>
            <a:chOff x="1892906" y="1101627"/>
            <a:chExt cx="252000" cy="292581"/>
          </a:xfrm>
        </p:grpSpPr>
        <p:sp>
          <p:nvSpPr>
            <p:cNvPr id="95" name="Rectangle 94"/>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6" name="Rectangle 95"/>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7" name="Group 96"/>
          <p:cNvGrpSpPr/>
          <p:nvPr/>
        </p:nvGrpSpPr>
        <p:grpSpPr>
          <a:xfrm>
            <a:off x="5608867" y="3818932"/>
            <a:ext cx="598954" cy="292581"/>
            <a:chOff x="1892906" y="1101627"/>
            <a:chExt cx="252000" cy="292581"/>
          </a:xfrm>
        </p:grpSpPr>
        <p:sp>
          <p:nvSpPr>
            <p:cNvPr id="98" name="Rectangle 97"/>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9" name="Rectangle 98"/>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1" name="Group 100"/>
          <p:cNvGrpSpPr/>
          <p:nvPr/>
        </p:nvGrpSpPr>
        <p:grpSpPr>
          <a:xfrm>
            <a:off x="719842" y="4230593"/>
            <a:ext cx="533360" cy="292581"/>
            <a:chOff x="1892906" y="1101627"/>
            <a:chExt cx="252000" cy="292581"/>
          </a:xfrm>
        </p:grpSpPr>
        <p:sp>
          <p:nvSpPr>
            <p:cNvPr id="102" name="Rectangle 101"/>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3" name="Rectangle 102"/>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4" name="Group 103"/>
          <p:cNvGrpSpPr/>
          <p:nvPr/>
        </p:nvGrpSpPr>
        <p:grpSpPr>
          <a:xfrm>
            <a:off x="1792369" y="4650766"/>
            <a:ext cx="404377" cy="292581"/>
            <a:chOff x="1892906" y="1101627"/>
            <a:chExt cx="252000" cy="292581"/>
          </a:xfrm>
        </p:grpSpPr>
        <p:sp>
          <p:nvSpPr>
            <p:cNvPr id="105" name="Rectangle 104"/>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Rectangle 105"/>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7" name="Group 106"/>
          <p:cNvGrpSpPr/>
          <p:nvPr/>
        </p:nvGrpSpPr>
        <p:grpSpPr>
          <a:xfrm>
            <a:off x="2282289" y="5072830"/>
            <a:ext cx="806999" cy="292581"/>
            <a:chOff x="1892906" y="1101627"/>
            <a:chExt cx="252000" cy="292581"/>
          </a:xfrm>
        </p:grpSpPr>
        <p:sp>
          <p:nvSpPr>
            <p:cNvPr id="108" name="Rectangle 107"/>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9" name="Rectangle 108"/>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10" name="Group 109"/>
          <p:cNvGrpSpPr/>
          <p:nvPr/>
        </p:nvGrpSpPr>
        <p:grpSpPr>
          <a:xfrm>
            <a:off x="1162057" y="5494009"/>
            <a:ext cx="812464" cy="292581"/>
            <a:chOff x="1892906" y="1101627"/>
            <a:chExt cx="252000" cy="292581"/>
          </a:xfrm>
        </p:grpSpPr>
        <p:sp>
          <p:nvSpPr>
            <p:cNvPr id="111" name="Rectangle 110"/>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2" name="Rectangle 111"/>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13" name="Group 112"/>
          <p:cNvGrpSpPr/>
          <p:nvPr/>
        </p:nvGrpSpPr>
        <p:grpSpPr>
          <a:xfrm>
            <a:off x="1161221" y="5917407"/>
            <a:ext cx="401638" cy="292581"/>
            <a:chOff x="1892906" y="1101627"/>
            <a:chExt cx="252000" cy="292581"/>
          </a:xfrm>
        </p:grpSpPr>
        <p:sp>
          <p:nvSpPr>
            <p:cNvPr id="114" name="Rectangle 113"/>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5" name="Rectangle 114"/>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17" name="Rounded Rectangle 11">
            <a:extLst>
              <a:ext uri="{FF2B5EF4-FFF2-40B4-BE49-F238E27FC236}">
                <a16:creationId xmlns:a16="http://schemas.microsoft.com/office/drawing/2014/main" id="{483D7EB9-C2AA-4190-98DE-925F861600E9}"/>
              </a:ext>
            </a:extLst>
          </p:cNvPr>
          <p:cNvSpPr/>
          <p:nvPr/>
        </p:nvSpPr>
        <p:spPr>
          <a:xfrm>
            <a:off x="9543245" y="247046"/>
            <a:ext cx="24140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476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8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9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9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9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0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2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13"/>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93855" y="317217"/>
            <a:ext cx="5895975" cy="707849"/>
          </a:xfrm>
        </p:spPr>
        <p:txBody>
          <a:bodyPr>
            <a:normAutofit/>
          </a:bodyPr>
          <a:lstStyle/>
          <a:p>
            <a:r>
              <a:rPr lang="en-GB" sz="3200" b="1" dirty="0">
                <a:solidFill>
                  <a:schemeClr val="bg1"/>
                </a:solidFill>
              </a:rPr>
              <a:t>SEIN und HABEN</a:t>
            </a:r>
          </a:p>
        </p:txBody>
      </p:sp>
      <p:graphicFrame>
        <p:nvGraphicFramePr>
          <p:cNvPr id="33" name="Table 33">
            <a:extLst>
              <a:ext uri="{FF2B5EF4-FFF2-40B4-BE49-F238E27FC236}">
                <a16:creationId xmlns:a16="http://schemas.microsoft.com/office/drawing/2014/main" id="{061FE50B-862A-480A-9F53-711E4F419CAA}"/>
              </a:ext>
            </a:extLst>
          </p:cNvPr>
          <p:cNvGraphicFramePr>
            <a:graphicFrameLocks noGrp="1"/>
          </p:cNvGraphicFramePr>
          <p:nvPr/>
        </p:nvGraphicFramePr>
        <p:xfrm>
          <a:off x="7832258" y="1226669"/>
          <a:ext cx="3807960" cy="4754880"/>
        </p:xfrm>
        <a:graphic>
          <a:graphicData uri="http://schemas.openxmlformats.org/drawingml/2006/table">
            <a:tbl>
              <a:tblPr firstRow="1" bandRow="1">
                <a:tableStyleId>{5940675A-B579-460E-94D1-54222C63F5DA}</a:tableStyleId>
              </a:tblPr>
              <a:tblGrid>
                <a:gridCol w="475995">
                  <a:extLst>
                    <a:ext uri="{9D8B030D-6E8A-4147-A177-3AD203B41FA5}">
                      <a16:colId xmlns:a16="http://schemas.microsoft.com/office/drawing/2014/main" val="20000"/>
                    </a:ext>
                  </a:extLst>
                </a:gridCol>
                <a:gridCol w="475995">
                  <a:extLst>
                    <a:ext uri="{9D8B030D-6E8A-4147-A177-3AD203B41FA5}">
                      <a16:colId xmlns:a16="http://schemas.microsoft.com/office/drawing/2014/main" val="2325751698"/>
                    </a:ext>
                  </a:extLst>
                </a:gridCol>
                <a:gridCol w="475995">
                  <a:extLst>
                    <a:ext uri="{9D8B030D-6E8A-4147-A177-3AD203B41FA5}">
                      <a16:colId xmlns:a16="http://schemas.microsoft.com/office/drawing/2014/main" val="659810909"/>
                    </a:ext>
                  </a:extLst>
                </a:gridCol>
                <a:gridCol w="475995">
                  <a:extLst>
                    <a:ext uri="{9D8B030D-6E8A-4147-A177-3AD203B41FA5}">
                      <a16:colId xmlns:a16="http://schemas.microsoft.com/office/drawing/2014/main" val="283003523"/>
                    </a:ext>
                  </a:extLst>
                </a:gridCol>
                <a:gridCol w="475995">
                  <a:extLst>
                    <a:ext uri="{9D8B030D-6E8A-4147-A177-3AD203B41FA5}">
                      <a16:colId xmlns:a16="http://schemas.microsoft.com/office/drawing/2014/main" val="3139417388"/>
                    </a:ext>
                  </a:extLst>
                </a:gridCol>
                <a:gridCol w="475995">
                  <a:extLst>
                    <a:ext uri="{9D8B030D-6E8A-4147-A177-3AD203B41FA5}">
                      <a16:colId xmlns:a16="http://schemas.microsoft.com/office/drawing/2014/main" val="1549948990"/>
                    </a:ext>
                  </a:extLst>
                </a:gridCol>
                <a:gridCol w="475995">
                  <a:extLst>
                    <a:ext uri="{9D8B030D-6E8A-4147-A177-3AD203B41FA5}">
                      <a16:colId xmlns:a16="http://schemas.microsoft.com/office/drawing/2014/main" val="714150031"/>
                    </a:ext>
                  </a:extLst>
                </a:gridCol>
                <a:gridCol w="475995">
                  <a:extLst>
                    <a:ext uri="{9D8B030D-6E8A-4147-A177-3AD203B41FA5}">
                      <a16:colId xmlns:a16="http://schemas.microsoft.com/office/drawing/2014/main" val="2069241252"/>
                    </a:ext>
                  </a:extLst>
                </a:gridCol>
              </a:tblGrid>
              <a:tr h="396092">
                <a:tc>
                  <a:txBody>
                    <a:bodyPr/>
                    <a:lstStyle/>
                    <a:p>
                      <a:pPr algn="ctr"/>
                      <a:r>
                        <a:rPr lang="en-GB" sz="2000" b="1" dirty="0">
                          <a:solidFill>
                            <a:schemeClr val="accent1">
                              <a:lumMod val="50000"/>
                            </a:schemeClr>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311637"/>
                  </a:ext>
                </a:extLst>
              </a:tr>
              <a:tr h="396092">
                <a:tc>
                  <a:txBody>
                    <a:bodyPr/>
                    <a:lstStyle/>
                    <a:p>
                      <a:pPr algn="ctr"/>
                      <a:r>
                        <a:rPr lang="en-GB" sz="2000" b="1" dirty="0">
                          <a:solidFill>
                            <a:schemeClr val="accent1">
                              <a:lumMod val="50000"/>
                            </a:schemeClr>
                          </a:solidFill>
                        </a:rPr>
                        <a:t>2</a:t>
                      </a: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1135408"/>
                  </a:ext>
                </a:extLst>
              </a:tr>
              <a:tr h="396092">
                <a:tc>
                  <a:txBody>
                    <a:bodyPr/>
                    <a:lstStyle/>
                    <a:p>
                      <a:pPr algn="ctr"/>
                      <a:r>
                        <a:rPr lang="en-GB" sz="2000" b="1" dirty="0">
                          <a:solidFill>
                            <a:schemeClr val="accent1">
                              <a:lumMod val="50000"/>
                            </a:schemeClr>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chemeClr val="accent1">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625607"/>
                  </a:ext>
                </a:extLst>
              </a:tr>
              <a:tr h="396092">
                <a:tc>
                  <a:txBody>
                    <a:bodyPr/>
                    <a:lstStyle/>
                    <a:p>
                      <a:pPr algn="ctr"/>
                      <a:r>
                        <a:rPr lang="en-GB" sz="2000" b="1" dirty="0">
                          <a:solidFill>
                            <a:schemeClr val="accent1">
                              <a:lumMod val="50000"/>
                            </a:schemeClr>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7293958"/>
                  </a:ext>
                </a:extLst>
              </a:tr>
              <a:tr h="396092">
                <a:tc>
                  <a:txBody>
                    <a:bodyPr/>
                    <a:lstStyle/>
                    <a:p>
                      <a:pPr algn="ctr"/>
                      <a:r>
                        <a:rPr lang="en-GB" sz="2000" b="1" dirty="0">
                          <a:solidFill>
                            <a:schemeClr val="accent1">
                              <a:lumMod val="50000"/>
                            </a:schemeClr>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U</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6644452"/>
                  </a:ext>
                </a:extLst>
              </a:tr>
              <a:tr h="396092">
                <a:tc>
                  <a:txBody>
                    <a:bodyPr/>
                    <a:lstStyle/>
                    <a:p>
                      <a:pPr algn="ctr"/>
                      <a:r>
                        <a:rPr lang="en-GB" sz="2000" b="1" dirty="0">
                          <a:solidFill>
                            <a:schemeClr val="accent1">
                              <a:lumMod val="50000"/>
                            </a:schemeClr>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dirty="0">
                          <a:solidFill>
                            <a:schemeClr val="accent1">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245212"/>
                  </a:ext>
                </a:extLst>
              </a:tr>
              <a:tr h="396092">
                <a:tc>
                  <a:txBody>
                    <a:bodyPr/>
                    <a:lstStyle/>
                    <a:p>
                      <a:pPr algn="ctr"/>
                      <a:r>
                        <a:rPr lang="en-GB" sz="2000" b="1" dirty="0">
                          <a:solidFill>
                            <a:schemeClr val="accent1">
                              <a:lumMod val="50000"/>
                            </a:schemeClr>
                          </a:solidFill>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O</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0799369"/>
                  </a:ext>
                </a:extLst>
              </a:tr>
              <a:tr h="396092">
                <a:tc>
                  <a:txBody>
                    <a:bodyPr/>
                    <a:lstStyle/>
                    <a:p>
                      <a:pPr algn="ctr"/>
                      <a:r>
                        <a:rPr lang="en-GB" sz="2000" b="1" dirty="0">
                          <a:solidFill>
                            <a:schemeClr val="accent1">
                              <a:lumMod val="50000"/>
                            </a:schemeClr>
                          </a:solidFill>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8838340"/>
                  </a:ext>
                </a:extLst>
              </a:tr>
              <a:tr h="396092">
                <a:tc>
                  <a:txBody>
                    <a:bodyPr/>
                    <a:lstStyle/>
                    <a:p>
                      <a:pPr algn="ctr"/>
                      <a:r>
                        <a:rPr lang="en-GB" sz="2000" b="1" dirty="0">
                          <a:solidFill>
                            <a:schemeClr val="accent1">
                              <a:lumMod val="50000"/>
                            </a:schemeClr>
                          </a:solidFill>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4764502"/>
                  </a:ext>
                </a:extLst>
              </a:tr>
              <a:tr h="396092">
                <a:tc>
                  <a:txBody>
                    <a:bodyPr/>
                    <a:lstStyle/>
                    <a:p>
                      <a:pPr algn="ctr"/>
                      <a:r>
                        <a:rPr lang="en-GB" sz="2000" b="1" dirty="0">
                          <a:solidFill>
                            <a:schemeClr val="accent1">
                              <a:lumMod val="50000"/>
                            </a:schemeClr>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2017848"/>
                  </a:ext>
                </a:extLst>
              </a:tr>
              <a:tr h="396092">
                <a:tc>
                  <a:txBody>
                    <a:bodyPr/>
                    <a:lstStyle/>
                    <a:p>
                      <a:pPr algn="ctr"/>
                      <a:r>
                        <a:rPr lang="en-GB" sz="2000" b="1" dirty="0">
                          <a:solidFill>
                            <a:schemeClr val="accent1">
                              <a:lumMod val="50000"/>
                            </a:schemeClr>
                          </a:solidFill>
                        </a:rPr>
                        <a:t>11</a:t>
                      </a: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9842400"/>
                  </a:ext>
                </a:extLst>
              </a:tr>
              <a:tr h="396092">
                <a:tc>
                  <a:txBody>
                    <a:bodyPr/>
                    <a:lstStyle/>
                    <a:p>
                      <a:pPr algn="ctr"/>
                      <a:r>
                        <a:rPr lang="en-GB" sz="2000" b="1" dirty="0">
                          <a:solidFill>
                            <a:schemeClr val="accent1">
                              <a:lumMod val="50000"/>
                            </a:schemeClr>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B</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8823159"/>
                  </a:ext>
                </a:extLst>
              </a:tr>
            </a:tbl>
          </a:graphicData>
        </a:graphic>
      </p:graphicFrame>
      <p:sp>
        <p:nvSpPr>
          <p:cNvPr id="35" name="Arrow: Down 34">
            <a:extLst>
              <a:ext uri="{FF2B5EF4-FFF2-40B4-BE49-F238E27FC236}">
                <a16:creationId xmlns:a16="http://schemas.microsoft.com/office/drawing/2014/main" id="{C64A3149-8663-4559-9EDB-FAAD729C2BF4}"/>
              </a:ext>
            </a:extLst>
          </p:cNvPr>
          <p:cNvSpPr/>
          <p:nvPr/>
        </p:nvSpPr>
        <p:spPr>
          <a:xfrm>
            <a:off x="9756155" y="662632"/>
            <a:ext cx="297455" cy="455259"/>
          </a:xfrm>
          <a:prstGeom prst="downArrow">
            <a:avLst/>
          </a:prstGeom>
          <a:solidFill>
            <a:srgbClr val="DAA52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nvGrpSpPr>
          <p:cNvPr id="7" name="Group 6"/>
          <p:cNvGrpSpPr/>
          <p:nvPr/>
        </p:nvGrpSpPr>
        <p:grpSpPr>
          <a:xfrm>
            <a:off x="9304764" y="1239190"/>
            <a:ext cx="874283" cy="307778"/>
            <a:chOff x="14872279" y="5390504"/>
            <a:chExt cx="874283" cy="307778"/>
          </a:xfrm>
        </p:grpSpPr>
        <p:sp>
          <p:nvSpPr>
            <p:cNvPr id="155" name="TextBox 154">
              <a:extLst>
                <a:ext uri="{FF2B5EF4-FFF2-40B4-BE49-F238E27FC236}">
                  <a16:creationId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56" name="TextBox 155">
              <a:extLst>
                <a:ext uri="{FF2B5EF4-FFF2-40B4-BE49-F238E27FC236}">
                  <a16:creationId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9" name="Group 8"/>
          <p:cNvGrpSpPr/>
          <p:nvPr/>
        </p:nvGrpSpPr>
        <p:grpSpPr>
          <a:xfrm>
            <a:off x="8320262" y="1655875"/>
            <a:ext cx="1882736" cy="323984"/>
            <a:chOff x="12493839" y="6587698"/>
            <a:chExt cx="1882736" cy="323984"/>
          </a:xfrm>
        </p:grpSpPr>
        <p:sp>
          <p:nvSpPr>
            <p:cNvPr id="145" name="TextBox 144">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46" name="TextBox 145">
              <a:extLst>
                <a:ext uri="{FF2B5EF4-FFF2-40B4-BE49-F238E27FC236}">
                  <a16:creationId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88" name="TextBox 187">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89" name="Group 188"/>
          <p:cNvGrpSpPr/>
          <p:nvPr/>
        </p:nvGrpSpPr>
        <p:grpSpPr>
          <a:xfrm>
            <a:off x="9272961" y="2051588"/>
            <a:ext cx="1882736" cy="323073"/>
            <a:chOff x="12493839" y="6588610"/>
            <a:chExt cx="1882736" cy="323073"/>
          </a:xfrm>
        </p:grpSpPr>
        <p:sp>
          <p:nvSpPr>
            <p:cNvPr id="190" name="TextBox 189">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2" name="TextBox 191">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3" name="TextBox 192">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94" name="Group 193"/>
          <p:cNvGrpSpPr/>
          <p:nvPr/>
        </p:nvGrpSpPr>
        <p:grpSpPr>
          <a:xfrm>
            <a:off x="8796262" y="2427518"/>
            <a:ext cx="1370537" cy="323985"/>
            <a:chOff x="12493839" y="6587698"/>
            <a:chExt cx="1370537" cy="323985"/>
          </a:xfrm>
        </p:grpSpPr>
        <p:sp>
          <p:nvSpPr>
            <p:cNvPr id="195" name="TextBox 194">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6" name="TextBox 195">
              <a:extLst>
                <a:ext uri="{FF2B5EF4-FFF2-40B4-BE49-F238E27FC236}">
                  <a16:creationId xmlns:a16="http://schemas.microsoft.com/office/drawing/2014/main" id="{2C5919CA-A8F0-4862-B301-24A3A80156D7}"/>
                </a:ext>
              </a:extLst>
            </p:cNvPr>
            <p:cNvSpPr txBox="1"/>
            <p:nvPr/>
          </p:nvSpPr>
          <p:spPr>
            <a:xfrm>
              <a:off x="12971935" y="6587698"/>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197" name="TextBox 196">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99" name="Group 198"/>
          <p:cNvGrpSpPr/>
          <p:nvPr/>
        </p:nvGrpSpPr>
        <p:grpSpPr>
          <a:xfrm>
            <a:off x="10269379" y="2827662"/>
            <a:ext cx="875371" cy="307777"/>
            <a:chOff x="15343337" y="5390504"/>
            <a:chExt cx="875371" cy="307777"/>
          </a:xfrm>
        </p:grpSpPr>
        <p:sp>
          <p:nvSpPr>
            <p:cNvPr id="201" name="TextBox 200">
              <a:extLst>
                <a:ext uri="{FF2B5EF4-FFF2-40B4-BE49-F238E27FC236}">
                  <a16:creationId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2" name="TextBox 201">
              <a:extLst>
                <a:ext uri="{FF2B5EF4-FFF2-40B4-BE49-F238E27FC236}">
                  <a16:creationId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03" name="Group 202"/>
          <p:cNvGrpSpPr/>
          <p:nvPr/>
        </p:nvGrpSpPr>
        <p:grpSpPr>
          <a:xfrm>
            <a:off x="8801332" y="3225819"/>
            <a:ext cx="1882736" cy="323073"/>
            <a:chOff x="12493839" y="6588610"/>
            <a:chExt cx="1882736" cy="323073"/>
          </a:xfrm>
        </p:grpSpPr>
        <p:sp>
          <p:nvSpPr>
            <p:cNvPr id="204" name="TextBox 203">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6" name="TextBox 205">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07" name="TextBox 206">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08" name="Group 207"/>
          <p:cNvGrpSpPr/>
          <p:nvPr/>
        </p:nvGrpSpPr>
        <p:grpSpPr>
          <a:xfrm>
            <a:off x="9287574" y="3645485"/>
            <a:ext cx="1857176" cy="323073"/>
            <a:chOff x="12493839" y="6588610"/>
            <a:chExt cx="1882736" cy="323073"/>
          </a:xfrm>
        </p:grpSpPr>
        <p:sp>
          <p:nvSpPr>
            <p:cNvPr id="209" name="TextBox 208">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1" name="TextBox 210">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2" name="TextBox 211">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13" name="Group 212"/>
          <p:cNvGrpSpPr/>
          <p:nvPr/>
        </p:nvGrpSpPr>
        <p:grpSpPr>
          <a:xfrm>
            <a:off x="9748015" y="4021414"/>
            <a:ext cx="1882736" cy="323073"/>
            <a:chOff x="12493839" y="6588610"/>
            <a:chExt cx="1882736" cy="323073"/>
          </a:xfrm>
        </p:grpSpPr>
        <p:sp>
          <p:nvSpPr>
            <p:cNvPr id="214" name="TextBox 213">
              <a:extLst>
                <a:ext uri="{FF2B5EF4-FFF2-40B4-BE49-F238E27FC236}">
                  <a16:creationId xmlns:a16="http://schemas.microsoft.com/office/drawing/2014/main" id="{20D9DB1E-8F2A-40F0-B90A-99484E628C77}"/>
                </a:ext>
              </a:extLst>
            </p:cNvPr>
            <p:cNvSpPr txBox="1"/>
            <p:nvPr/>
          </p:nvSpPr>
          <p:spPr>
            <a:xfrm>
              <a:off x="12493839" y="6588610"/>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6" name="TextBox 215">
              <a:extLst>
                <a:ext uri="{FF2B5EF4-FFF2-40B4-BE49-F238E27FC236}">
                  <a16:creationId xmlns:a16="http://schemas.microsoft.com/office/drawing/2014/main" id="{276B7219-E48A-47E8-BCF6-67451E03317D}"/>
                </a:ext>
              </a:extLst>
            </p:cNvPr>
            <p:cNvSpPr txBox="1"/>
            <p:nvPr/>
          </p:nvSpPr>
          <p:spPr>
            <a:xfrm>
              <a:off x="13461151" y="6603906"/>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17" name="TextBox 216">
              <a:extLst>
                <a:ext uri="{FF2B5EF4-FFF2-40B4-BE49-F238E27FC236}">
                  <a16:creationId xmlns:a16="http://schemas.microsoft.com/office/drawing/2014/main" id="{276B7219-E48A-47E8-BCF6-67451E03317D}"/>
                </a:ext>
              </a:extLst>
            </p:cNvPr>
            <p:cNvSpPr txBox="1"/>
            <p:nvPr/>
          </p:nvSpPr>
          <p:spPr>
            <a:xfrm>
              <a:off x="13973350" y="66039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18" name="Group 217"/>
          <p:cNvGrpSpPr/>
          <p:nvPr/>
        </p:nvGrpSpPr>
        <p:grpSpPr>
          <a:xfrm>
            <a:off x="9291971" y="4449294"/>
            <a:ext cx="1346429" cy="307778"/>
            <a:chOff x="14872279" y="5390504"/>
            <a:chExt cx="1346429" cy="307778"/>
          </a:xfrm>
        </p:grpSpPr>
        <p:sp>
          <p:nvSpPr>
            <p:cNvPr id="219" name="TextBox 218">
              <a:extLst>
                <a:ext uri="{FF2B5EF4-FFF2-40B4-BE49-F238E27FC236}">
                  <a16:creationId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0" name="TextBox 219">
              <a:extLst>
                <a:ext uri="{FF2B5EF4-FFF2-40B4-BE49-F238E27FC236}">
                  <a16:creationId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1" name="TextBox 220">
              <a:extLst>
                <a:ext uri="{FF2B5EF4-FFF2-40B4-BE49-F238E27FC236}">
                  <a16:creationId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10" name="Group 9"/>
          <p:cNvGrpSpPr/>
          <p:nvPr/>
        </p:nvGrpSpPr>
        <p:grpSpPr>
          <a:xfrm>
            <a:off x="8805032" y="4832856"/>
            <a:ext cx="2303386" cy="307778"/>
            <a:chOff x="12415017" y="5994392"/>
            <a:chExt cx="2303386" cy="307778"/>
          </a:xfrm>
        </p:grpSpPr>
        <p:sp>
          <p:nvSpPr>
            <p:cNvPr id="223" name="TextBox 222">
              <a:extLst>
                <a:ext uri="{FF2B5EF4-FFF2-40B4-BE49-F238E27FC236}">
                  <a16:creationId xmlns:a16="http://schemas.microsoft.com/office/drawing/2014/main" id="{9433CD51-B6A7-4094-8828-366255A0AD4F}"/>
                </a:ext>
              </a:extLst>
            </p:cNvPr>
            <p:cNvSpPr txBox="1"/>
            <p:nvPr/>
          </p:nvSpPr>
          <p:spPr>
            <a:xfrm>
              <a:off x="12887163" y="5994393"/>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5" name="TextBox 224">
              <a:extLst>
                <a:ext uri="{FF2B5EF4-FFF2-40B4-BE49-F238E27FC236}">
                  <a16:creationId xmlns:a16="http://schemas.microsoft.com/office/drawing/2014/main" id="{A13E2C4E-2D2E-4DDD-BAE4-502A6F43D051}"/>
                </a:ext>
              </a:extLst>
            </p:cNvPr>
            <p:cNvSpPr txBox="1"/>
            <p:nvPr/>
          </p:nvSpPr>
          <p:spPr>
            <a:xfrm>
              <a:off x="1383036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6" name="TextBox 225">
              <a:extLst>
                <a:ext uri="{FF2B5EF4-FFF2-40B4-BE49-F238E27FC236}">
                  <a16:creationId xmlns:a16="http://schemas.microsoft.com/office/drawing/2014/main" id="{9433CD51-B6A7-4094-8828-366255A0AD4F}"/>
                </a:ext>
              </a:extLst>
            </p:cNvPr>
            <p:cNvSpPr txBox="1"/>
            <p:nvPr/>
          </p:nvSpPr>
          <p:spPr>
            <a:xfrm>
              <a:off x="1241501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27" name="TextBox 226">
              <a:extLst>
                <a:ext uri="{FF2B5EF4-FFF2-40B4-BE49-F238E27FC236}">
                  <a16:creationId xmlns:a16="http://schemas.microsoft.com/office/drawing/2014/main" id="{9433CD51-B6A7-4094-8828-366255A0AD4F}"/>
                </a:ext>
              </a:extLst>
            </p:cNvPr>
            <p:cNvSpPr txBox="1"/>
            <p:nvPr/>
          </p:nvSpPr>
          <p:spPr>
            <a:xfrm>
              <a:off x="14315178"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28" name="Group 227"/>
          <p:cNvGrpSpPr/>
          <p:nvPr/>
        </p:nvGrpSpPr>
        <p:grpSpPr>
          <a:xfrm>
            <a:off x="8363476" y="5245565"/>
            <a:ext cx="2303386" cy="307778"/>
            <a:chOff x="12415017" y="5994392"/>
            <a:chExt cx="2303386" cy="307778"/>
          </a:xfrm>
        </p:grpSpPr>
        <p:sp>
          <p:nvSpPr>
            <p:cNvPr id="229" name="TextBox 228">
              <a:extLst>
                <a:ext uri="{FF2B5EF4-FFF2-40B4-BE49-F238E27FC236}">
                  <a16:creationId xmlns:a16="http://schemas.microsoft.com/office/drawing/2014/main" id="{9433CD51-B6A7-4094-8828-366255A0AD4F}"/>
                </a:ext>
              </a:extLst>
            </p:cNvPr>
            <p:cNvSpPr txBox="1"/>
            <p:nvPr/>
          </p:nvSpPr>
          <p:spPr>
            <a:xfrm>
              <a:off x="12887163" y="5994393"/>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0" name="TextBox 229">
              <a:extLst>
                <a:ext uri="{FF2B5EF4-FFF2-40B4-BE49-F238E27FC236}">
                  <a16:creationId xmlns:a16="http://schemas.microsoft.com/office/drawing/2014/main" id="{2A0ED571-A4FA-4300-8511-095E132ED27A}"/>
                </a:ext>
              </a:extLst>
            </p:cNvPr>
            <p:cNvSpPr txBox="1"/>
            <p:nvPr/>
          </p:nvSpPr>
          <p:spPr>
            <a:xfrm>
              <a:off x="13358221"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1" name="TextBox 230">
              <a:extLst>
                <a:ext uri="{FF2B5EF4-FFF2-40B4-BE49-F238E27FC236}">
                  <a16:creationId xmlns:a16="http://schemas.microsoft.com/office/drawing/2014/main" id="{A13E2C4E-2D2E-4DDD-BAE4-502A6F43D051}"/>
                </a:ext>
              </a:extLst>
            </p:cNvPr>
            <p:cNvSpPr txBox="1"/>
            <p:nvPr/>
          </p:nvSpPr>
          <p:spPr>
            <a:xfrm>
              <a:off x="1383036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2" name="TextBox 231">
              <a:extLst>
                <a:ext uri="{FF2B5EF4-FFF2-40B4-BE49-F238E27FC236}">
                  <a16:creationId xmlns:a16="http://schemas.microsoft.com/office/drawing/2014/main" id="{9433CD51-B6A7-4094-8828-366255A0AD4F}"/>
                </a:ext>
              </a:extLst>
            </p:cNvPr>
            <p:cNvSpPr txBox="1"/>
            <p:nvPr/>
          </p:nvSpPr>
          <p:spPr>
            <a:xfrm>
              <a:off x="12415017"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3" name="TextBox 232">
              <a:extLst>
                <a:ext uri="{FF2B5EF4-FFF2-40B4-BE49-F238E27FC236}">
                  <a16:creationId xmlns:a16="http://schemas.microsoft.com/office/drawing/2014/main" id="{9433CD51-B6A7-4094-8828-366255A0AD4F}"/>
                </a:ext>
              </a:extLst>
            </p:cNvPr>
            <p:cNvSpPr txBox="1"/>
            <p:nvPr/>
          </p:nvSpPr>
          <p:spPr>
            <a:xfrm>
              <a:off x="14315178" y="5994392"/>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pSp>
        <p:nvGrpSpPr>
          <p:cNvPr id="234" name="Group 233"/>
          <p:cNvGrpSpPr/>
          <p:nvPr/>
        </p:nvGrpSpPr>
        <p:grpSpPr>
          <a:xfrm>
            <a:off x="8837286" y="5626542"/>
            <a:ext cx="1346429" cy="307778"/>
            <a:chOff x="14872279" y="5390504"/>
            <a:chExt cx="1346429" cy="307778"/>
          </a:xfrm>
        </p:grpSpPr>
        <p:sp>
          <p:nvSpPr>
            <p:cNvPr id="235" name="TextBox 234">
              <a:extLst>
                <a:ext uri="{FF2B5EF4-FFF2-40B4-BE49-F238E27FC236}">
                  <a16:creationId xmlns:a16="http://schemas.microsoft.com/office/drawing/2014/main" id="{9433CD51-B6A7-4094-8828-366255A0AD4F}"/>
                </a:ext>
              </a:extLst>
            </p:cNvPr>
            <p:cNvSpPr txBox="1"/>
            <p:nvPr/>
          </p:nvSpPr>
          <p:spPr>
            <a:xfrm>
              <a:off x="14872279" y="5390505"/>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6" name="TextBox 235">
              <a:extLst>
                <a:ext uri="{FF2B5EF4-FFF2-40B4-BE49-F238E27FC236}">
                  <a16:creationId xmlns:a16="http://schemas.microsoft.com/office/drawing/2014/main" id="{2A0ED571-A4FA-4300-8511-095E132ED27A}"/>
                </a:ext>
              </a:extLst>
            </p:cNvPr>
            <p:cNvSpPr txBox="1"/>
            <p:nvPr/>
          </p:nvSpPr>
          <p:spPr>
            <a:xfrm>
              <a:off x="15343337"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sp>
          <p:nvSpPr>
            <p:cNvPr id="237" name="TextBox 236">
              <a:extLst>
                <a:ext uri="{FF2B5EF4-FFF2-40B4-BE49-F238E27FC236}">
                  <a16:creationId xmlns:a16="http://schemas.microsoft.com/office/drawing/2014/main" id="{A13E2C4E-2D2E-4DDD-BAE4-502A6F43D051}"/>
                </a:ext>
              </a:extLst>
            </p:cNvPr>
            <p:cNvSpPr txBox="1"/>
            <p:nvPr/>
          </p:nvSpPr>
          <p:spPr>
            <a:xfrm>
              <a:off x="15815483" y="5390504"/>
              <a:ext cx="403225" cy="307777"/>
            </a:xfrm>
            <a:prstGeom prst="rect">
              <a:avLst/>
            </a:prstGeom>
            <a:solidFill>
              <a:schemeClr val="bg1"/>
            </a:solidFill>
          </p:spPr>
          <p:txBody>
            <a:bodyPr wrap="square" rtlCol="0">
              <a:spAutoFit/>
            </a:bodyPr>
            <a:lstStyle/>
            <a:p>
              <a:pPr>
                <a:defRPr/>
              </a:pPr>
              <a:endParaRPr lang="en-GB" sz="1400" dirty="0">
                <a:solidFill>
                  <a:srgbClr val="4472C4">
                    <a:lumMod val="50000"/>
                  </a:srgbClr>
                </a:solidFill>
              </a:endParaRPr>
            </a:p>
          </p:txBody>
        </p:sp>
      </p:grpSp>
      <p:graphicFrame>
        <p:nvGraphicFramePr>
          <p:cNvPr id="78" name="Table 77"/>
          <p:cNvGraphicFramePr>
            <a:graphicFrameLocks noGrp="1"/>
          </p:cNvGraphicFramePr>
          <p:nvPr>
            <p:extLst>
              <p:ext uri="{D42A27DB-BD31-4B8C-83A1-F6EECF244321}">
                <p14:modId xmlns:p14="http://schemas.microsoft.com/office/powerpoint/2010/main" val="1888540409"/>
              </p:ext>
            </p:extLst>
          </p:nvPr>
        </p:nvGraphicFramePr>
        <p:xfrm>
          <a:off x="150577" y="1230282"/>
          <a:ext cx="7652046" cy="5061996"/>
        </p:xfrm>
        <a:graphic>
          <a:graphicData uri="http://schemas.openxmlformats.org/drawingml/2006/table">
            <a:tbl>
              <a:tblPr firstRow="1" bandRow="1">
                <a:tableStyleId>{5940675A-B579-460E-94D1-54222C63F5DA}</a:tableStyleId>
              </a:tblPr>
              <a:tblGrid>
                <a:gridCol w="480488">
                  <a:extLst>
                    <a:ext uri="{9D8B030D-6E8A-4147-A177-3AD203B41FA5}">
                      <a16:colId xmlns:a16="http://schemas.microsoft.com/office/drawing/2014/main" val="20000"/>
                    </a:ext>
                  </a:extLst>
                </a:gridCol>
                <a:gridCol w="7171558">
                  <a:extLst>
                    <a:ext uri="{9D8B030D-6E8A-4147-A177-3AD203B41FA5}">
                      <a16:colId xmlns:a16="http://schemas.microsoft.com/office/drawing/2014/main" val="20001"/>
                    </a:ext>
                  </a:extLst>
                </a:gridCol>
              </a:tblGrid>
              <a:tr h="4218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mn-lt"/>
                          <a:ea typeface="+mn-ea"/>
                          <a:cs typeface="+mn-cs"/>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mn-lt"/>
                          <a:ea typeface="+mn-ea"/>
                          <a:cs typeface="+mn-cs"/>
                        </a:rPr>
                        <a:t>Das Spiel </a:t>
                      </a:r>
                      <a:r>
                        <a:rPr kumimoji="0" lang="en-GB" sz="2000" b="1" i="0" u="none" strike="noStrike" kern="1200" cap="none" spc="0" normalizeH="0" baseline="0" noProof="0" dirty="0" err="1">
                          <a:ln>
                            <a:noFill/>
                          </a:ln>
                          <a:solidFill>
                            <a:srgbClr val="DAA520"/>
                          </a:solidFill>
                          <a:effectLst/>
                          <a:uLnTx/>
                          <a:uFillTx/>
                          <a:latin typeface="+mn-lt"/>
                          <a:ea typeface="+mn-ea"/>
                          <a:cs typeface="+mn-cs"/>
                        </a:rPr>
                        <a:t>ist</a:t>
                      </a:r>
                      <a:r>
                        <a:rPr kumimoji="0" lang="en-GB" sz="2000" b="0" i="0" u="none" strike="noStrike" kern="1200" cap="none" spc="0" normalizeH="0" baseline="0" noProof="0" dirty="0">
                          <a:ln>
                            <a:noFill/>
                          </a:ln>
                          <a:solidFill>
                            <a:schemeClr val="accent1">
                              <a:lumMod val="50000"/>
                            </a:schemeClr>
                          </a:solidFill>
                          <a:effectLst/>
                          <a:uLnTx/>
                          <a:uFillTx/>
                          <a:latin typeface="+mn-lt"/>
                          <a:ea typeface="+mn-ea"/>
                          <a:cs typeface="+mn-cs"/>
                        </a:rPr>
                        <a:t> toll!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21833">
                <a:tc>
                  <a:txBody>
                    <a:bodyPr/>
                    <a:lstStyle/>
                    <a:p>
                      <a:pPr algn="ctr"/>
                      <a:r>
                        <a:rPr lang="en-GB" sz="2000" b="1" dirty="0">
                          <a:solidFill>
                            <a:schemeClr val="accent1">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chemeClr val="accent1">
                              <a:lumMod val="50000"/>
                            </a:schemeClr>
                          </a:solidFill>
                        </a:rPr>
                        <a:t>Ich</a:t>
                      </a:r>
                      <a:r>
                        <a:rPr lang="en-GB" sz="2000" dirty="0">
                          <a:solidFill>
                            <a:schemeClr val="accent1">
                              <a:lumMod val="50000"/>
                            </a:schemeClr>
                          </a:solidFill>
                        </a:rPr>
                        <a:t> </a:t>
                      </a:r>
                      <a:r>
                        <a:rPr lang="en-GB" sz="2000" b="1" u="none" dirty="0" err="1">
                          <a:solidFill>
                            <a:srgbClr val="DAA520"/>
                          </a:solidFill>
                        </a:rPr>
                        <a:t>habe</a:t>
                      </a:r>
                      <a:r>
                        <a:rPr lang="en-GB" sz="2000" dirty="0">
                          <a:solidFill>
                            <a:schemeClr val="accent1">
                              <a:lumMod val="50000"/>
                            </a:schemeClr>
                          </a:solidFill>
                        </a:rPr>
                        <a:t> </a:t>
                      </a:r>
                      <a:r>
                        <a:rPr lang="en-GB" sz="2000" dirty="0" err="1">
                          <a:solidFill>
                            <a:schemeClr val="accent1">
                              <a:lumMod val="50000"/>
                            </a:schemeClr>
                          </a:solidFill>
                        </a:rPr>
                        <a:t>viele</a:t>
                      </a:r>
                      <a:r>
                        <a:rPr lang="en-GB" sz="2000" dirty="0">
                          <a:solidFill>
                            <a:schemeClr val="accent1">
                              <a:lumMod val="50000"/>
                            </a:schemeClr>
                          </a:solidFill>
                        </a:rPr>
                        <a:t> </a:t>
                      </a:r>
                      <a:r>
                        <a:rPr lang="en-GB" sz="2000" dirty="0" err="1">
                          <a:solidFill>
                            <a:schemeClr val="accent1">
                              <a:lumMod val="50000"/>
                            </a:schemeClr>
                          </a:solidFill>
                        </a:rPr>
                        <a:t>Haustiere</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21833">
                <a:tc>
                  <a:txBody>
                    <a:bodyPr/>
                    <a:lstStyle/>
                    <a:p>
                      <a:pPr algn="ctr"/>
                      <a:r>
                        <a:rPr lang="en-GB" sz="2000" b="1" dirty="0">
                          <a:solidFill>
                            <a:schemeClr val="accent1">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Du </a:t>
                      </a:r>
                      <a:r>
                        <a:rPr lang="en-GB" sz="2000" dirty="0" err="1">
                          <a:solidFill>
                            <a:schemeClr val="accent1">
                              <a:lumMod val="50000"/>
                            </a:schemeClr>
                          </a:solidFill>
                        </a:rPr>
                        <a:t>bist</a:t>
                      </a:r>
                      <a:r>
                        <a:rPr lang="en-GB" sz="2000" baseline="0" dirty="0">
                          <a:solidFill>
                            <a:schemeClr val="accent1">
                              <a:lumMod val="50000"/>
                            </a:schemeClr>
                          </a:solidFill>
                        </a:rPr>
                        <a:t> </a:t>
                      </a:r>
                      <a:r>
                        <a:rPr lang="en-GB" sz="2000" dirty="0" err="1">
                          <a:solidFill>
                            <a:schemeClr val="accent1">
                              <a:lumMod val="50000"/>
                            </a:schemeClr>
                          </a:solidFill>
                        </a:rPr>
                        <a:t>kein</a:t>
                      </a:r>
                      <a:r>
                        <a:rPr lang="en-GB" sz="2000" dirty="0">
                          <a:solidFill>
                            <a:schemeClr val="accent1">
                              <a:lumMod val="50000"/>
                            </a:schemeClr>
                          </a:solidFill>
                        </a:rPr>
                        <a:t> Ding. Nein, du </a:t>
                      </a:r>
                      <a:r>
                        <a:rPr lang="en-GB" sz="2000" b="1" u="none" dirty="0" err="1">
                          <a:solidFill>
                            <a:srgbClr val="DAA520"/>
                          </a:solidFill>
                        </a:rPr>
                        <a:t>bist</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Mensch!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21833">
                <a:tc>
                  <a:txBody>
                    <a:bodyPr/>
                    <a:lstStyle/>
                    <a:p>
                      <a:pPr algn="ctr"/>
                      <a:r>
                        <a:rPr lang="en-GB" sz="2000" b="1" dirty="0">
                          <a:solidFill>
                            <a:schemeClr val="accent1">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chemeClr val="accent1">
                              <a:lumMod val="50000"/>
                            </a:schemeClr>
                          </a:solidFill>
                        </a:rPr>
                        <a:t>Wir</a:t>
                      </a:r>
                      <a:r>
                        <a:rPr lang="en-GB" sz="2000" dirty="0">
                          <a:solidFill>
                            <a:schemeClr val="accent1">
                              <a:lumMod val="50000"/>
                            </a:schemeClr>
                          </a:solidFill>
                        </a:rPr>
                        <a:t> </a:t>
                      </a:r>
                      <a:r>
                        <a:rPr lang="en-GB" sz="2000" b="1" u="none" dirty="0" err="1">
                          <a:solidFill>
                            <a:srgbClr val="DAA520"/>
                          </a:solidFill>
                        </a:rPr>
                        <a:t>sind</a:t>
                      </a:r>
                      <a:r>
                        <a:rPr lang="en-GB" sz="2000" dirty="0">
                          <a:solidFill>
                            <a:schemeClr val="accent1">
                              <a:lumMod val="50000"/>
                            </a:schemeClr>
                          </a:solidFill>
                        </a:rPr>
                        <a:t> </a:t>
                      </a:r>
                      <a:r>
                        <a:rPr lang="en-GB" sz="2000" dirty="0" err="1">
                          <a:solidFill>
                            <a:schemeClr val="accent1">
                              <a:lumMod val="50000"/>
                            </a:schemeClr>
                          </a:solidFill>
                        </a:rPr>
                        <a:t>Geschwister</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21833">
                <a:tc>
                  <a:txBody>
                    <a:bodyPr/>
                    <a:lstStyle/>
                    <a:p>
                      <a:pPr algn="ctr"/>
                      <a:r>
                        <a:rPr lang="en-GB" sz="2000" b="1" dirty="0">
                          <a:solidFill>
                            <a:schemeClr val="accent1">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‘Sein’ </a:t>
                      </a:r>
                      <a:r>
                        <a:rPr lang="en-GB" sz="2000" b="1" u="none" dirty="0">
                          <a:solidFill>
                            <a:srgbClr val="DAA520"/>
                          </a:solidFill>
                        </a:rPr>
                        <a:t>und</a:t>
                      </a:r>
                      <a:r>
                        <a:rPr lang="en-GB" sz="2000" dirty="0">
                          <a:solidFill>
                            <a:schemeClr val="accent1">
                              <a:lumMod val="50000"/>
                            </a:schemeClr>
                          </a:solidFill>
                        </a:rPr>
                        <a:t> </a:t>
                      </a:r>
                      <a:r>
                        <a:rPr lang="en-GB" sz="2000" baseline="0" dirty="0">
                          <a:solidFill>
                            <a:schemeClr val="accent1">
                              <a:lumMod val="50000"/>
                            </a:schemeClr>
                          </a:solidFill>
                        </a:rPr>
                        <a:t>‘</a:t>
                      </a:r>
                      <a:r>
                        <a:rPr lang="en-GB" sz="2000" baseline="0" dirty="0" err="1">
                          <a:solidFill>
                            <a:schemeClr val="accent1">
                              <a:lumMod val="50000"/>
                            </a:schemeClr>
                          </a:solidFill>
                        </a:rPr>
                        <a:t>haben</a:t>
                      </a:r>
                      <a:r>
                        <a:rPr lang="en-GB" sz="2000" baseline="0" dirty="0">
                          <a:solidFill>
                            <a:schemeClr val="accent1">
                              <a:lumMod val="50000"/>
                            </a:schemeClr>
                          </a:solidFill>
                        </a:rPr>
                        <a:t>’ </a:t>
                      </a:r>
                      <a:r>
                        <a:rPr lang="en-GB" sz="2000" baseline="0" dirty="0" err="1">
                          <a:solidFill>
                            <a:schemeClr val="accent1">
                              <a:lumMod val="50000"/>
                            </a:schemeClr>
                          </a:solidFill>
                        </a:rPr>
                        <a:t>sind</a:t>
                      </a:r>
                      <a:r>
                        <a:rPr lang="en-GB" sz="2000" baseline="0" dirty="0">
                          <a:solidFill>
                            <a:schemeClr val="accent1">
                              <a:lumMod val="50000"/>
                            </a:schemeClr>
                          </a:solidFill>
                        </a:rPr>
                        <a:t> </a:t>
                      </a:r>
                      <a:r>
                        <a:rPr lang="en-GB" sz="2000" baseline="0" dirty="0" err="1">
                          <a:solidFill>
                            <a:schemeClr val="accent1">
                              <a:lumMod val="50000"/>
                            </a:schemeClr>
                          </a:solidFill>
                        </a:rPr>
                        <a:t>beide</a:t>
                      </a:r>
                      <a:r>
                        <a:rPr lang="en-GB" sz="2000" baseline="0" dirty="0">
                          <a:solidFill>
                            <a:schemeClr val="accent1">
                              <a:lumMod val="50000"/>
                            </a:schemeClr>
                          </a:solidFill>
                        </a:rPr>
                        <a:t> </a:t>
                      </a:r>
                      <a:r>
                        <a:rPr lang="en-GB" sz="2000" baseline="0" dirty="0" err="1">
                          <a:solidFill>
                            <a:schemeClr val="accent1">
                              <a:lumMod val="50000"/>
                            </a:schemeClr>
                          </a:solidFill>
                        </a:rPr>
                        <a:t>Verben</a:t>
                      </a:r>
                      <a:r>
                        <a:rPr lang="en-GB" sz="2000" baseline="0" dirty="0">
                          <a:solidFill>
                            <a:schemeClr val="accent1">
                              <a:lumMod val="50000"/>
                            </a:schemeClr>
                          </a:solidFill>
                        </a:rPr>
                        <a:t>.</a:t>
                      </a: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21833">
                <a:tc>
                  <a:txBody>
                    <a:bodyPr/>
                    <a:lstStyle/>
                    <a:p>
                      <a:pPr algn="ctr"/>
                      <a:r>
                        <a:rPr lang="en-GB" sz="2000" b="1" dirty="0">
                          <a:solidFill>
                            <a:schemeClr val="accent1">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Die </a:t>
                      </a:r>
                      <a:r>
                        <a:rPr lang="en-GB" sz="2000" dirty="0" err="1">
                          <a:solidFill>
                            <a:schemeClr val="accent1">
                              <a:lumMod val="50000"/>
                            </a:schemeClr>
                          </a:solidFill>
                        </a:rPr>
                        <a:t>Büche</a:t>
                      </a:r>
                      <a:r>
                        <a:rPr lang="en-GB" sz="2000" baseline="0" dirty="0" err="1">
                          <a:solidFill>
                            <a:schemeClr val="accent1">
                              <a:lumMod val="50000"/>
                            </a:schemeClr>
                          </a:solidFill>
                        </a:rPr>
                        <a:t>r</a:t>
                      </a:r>
                      <a:r>
                        <a:rPr lang="en-GB" sz="2000" baseline="0" dirty="0">
                          <a:solidFill>
                            <a:schemeClr val="accent1">
                              <a:lumMod val="50000"/>
                            </a:schemeClr>
                          </a:solidFill>
                        </a:rPr>
                        <a:t> </a:t>
                      </a:r>
                      <a:r>
                        <a:rPr lang="en-GB" sz="2000" b="1" u="none" baseline="0" dirty="0" err="1">
                          <a:solidFill>
                            <a:srgbClr val="DAA520"/>
                          </a:solidFill>
                        </a:rPr>
                        <a:t>sind</a:t>
                      </a:r>
                      <a:r>
                        <a:rPr lang="en-GB" sz="2000" baseline="0" dirty="0">
                          <a:solidFill>
                            <a:schemeClr val="accent1">
                              <a:lumMod val="50000"/>
                            </a:schemeClr>
                          </a:solidFill>
                        </a:rPr>
                        <a:t> </a:t>
                      </a:r>
                      <a:r>
                        <a:rPr lang="en-GB" sz="2000" baseline="0" dirty="0" err="1">
                          <a:solidFill>
                            <a:schemeClr val="accent1">
                              <a:lumMod val="50000"/>
                            </a:schemeClr>
                          </a:solidFill>
                        </a:rPr>
                        <a:t>sehr</a:t>
                      </a:r>
                      <a:r>
                        <a:rPr lang="en-GB" sz="2000" baseline="0" dirty="0">
                          <a:solidFill>
                            <a:schemeClr val="accent1">
                              <a:lumMod val="50000"/>
                            </a:schemeClr>
                          </a:solidFill>
                        </a:rPr>
                        <a:t> </a:t>
                      </a:r>
                      <a:r>
                        <a:rPr lang="en-GB" sz="2000" baseline="0" dirty="0" err="1">
                          <a:solidFill>
                            <a:schemeClr val="accent1">
                              <a:lumMod val="50000"/>
                            </a:schemeClr>
                          </a:solidFill>
                        </a:rPr>
                        <a:t>interessant</a:t>
                      </a:r>
                      <a:r>
                        <a:rPr lang="en-GB" sz="2000" baseline="0" dirty="0">
                          <a:solidFill>
                            <a:schemeClr val="accent1">
                              <a:lumMod val="50000"/>
                            </a:schemeClr>
                          </a:solidFill>
                        </a:rPr>
                        <a:t>.</a:t>
                      </a: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21833">
                <a:tc>
                  <a:txBody>
                    <a:bodyPr/>
                    <a:lstStyle/>
                    <a:p>
                      <a:pPr algn="ctr"/>
                      <a:r>
                        <a:rPr lang="en-GB" sz="2000" b="1" dirty="0">
                          <a:solidFill>
                            <a:schemeClr val="accent1">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Was </a:t>
                      </a:r>
                      <a:r>
                        <a:rPr lang="en-GB" sz="2000" dirty="0" err="1">
                          <a:solidFill>
                            <a:schemeClr val="accent1">
                              <a:lumMod val="50000"/>
                            </a:schemeClr>
                          </a:solidFill>
                        </a:rPr>
                        <a:t>heißt</a:t>
                      </a:r>
                      <a:r>
                        <a:rPr lang="en-GB" sz="2000" dirty="0">
                          <a:solidFill>
                            <a:schemeClr val="accent1">
                              <a:lumMod val="50000"/>
                            </a:schemeClr>
                          </a:solidFill>
                        </a:rPr>
                        <a:t> ‘shop’ auf Deutsch? </a:t>
                      </a:r>
                      <a:r>
                        <a:rPr lang="en-GB" sz="2000" dirty="0" err="1">
                          <a:solidFill>
                            <a:schemeClr val="accent1">
                              <a:lumMod val="50000"/>
                            </a:schemeClr>
                          </a:solidFill>
                        </a:rPr>
                        <a:t>Gemüse</a:t>
                      </a:r>
                      <a:r>
                        <a:rPr lang="en-GB" sz="2000" dirty="0">
                          <a:solidFill>
                            <a:schemeClr val="accent1">
                              <a:lumMod val="50000"/>
                            </a:schemeClr>
                          </a:solidFill>
                        </a:rPr>
                        <a:t> </a:t>
                      </a:r>
                      <a:r>
                        <a:rPr lang="en-GB" sz="2000" b="1" u="none" dirty="0" err="1">
                          <a:solidFill>
                            <a:srgbClr val="DAA520"/>
                          </a:solidFill>
                        </a:rPr>
                        <a:t>oder</a:t>
                      </a:r>
                      <a:r>
                        <a:rPr lang="en-GB" sz="2000" baseline="0" dirty="0">
                          <a:solidFill>
                            <a:schemeClr val="accent1">
                              <a:lumMod val="50000"/>
                            </a:schemeClr>
                          </a:solidFill>
                        </a:rPr>
                        <a:t> </a:t>
                      </a:r>
                      <a:r>
                        <a:rPr lang="en-GB" sz="2000" dirty="0" err="1">
                          <a:solidFill>
                            <a:schemeClr val="accent1">
                              <a:lumMod val="50000"/>
                            </a:schemeClr>
                          </a:solidFill>
                        </a:rPr>
                        <a:t>Geschäft</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21833">
                <a:tc>
                  <a:txBody>
                    <a:bodyPr/>
                    <a:lstStyle/>
                    <a:p>
                      <a:pPr algn="ctr"/>
                      <a:r>
                        <a:rPr lang="en-GB" sz="2000" b="1" dirty="0">
                          <a:solidFill>
                            <a:schemeClr val="accent1">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u="none" dirty="0">
                          <a:solidFill>
                            <a:srgbClr val="DAA520"/>
                          </a:solidFill>
                        </a:rPr>
                        <a:t>Hast</a:t>
                      </a:r>
                      <a:r>
                        <a:rPr lang="en-GB" sz="2000" dirty="0">
                          <a:solidFill>
                            <a:schemeClr val="accent1">
                              <a:lumMod val="50000"/>
                            </a:schemeClr>
                          </a:solidFill>
                        </a:rPr>
                        <a:t> du Angst </a:t>
                      </a:r>
                      <a:r>
                        <a:rPr lang="en-GB" sz="2000" dirty="0" err="1">
                          <a:solidFill>
                            <a:schemeClr val="accent1">
                              <a:lumMod val="50000"/>
                            </a:schemeClr>
                          </a:solidFill>
                        </a:rPr>
                        <a:t>vor</a:t>
                      </a:r>
                      <a:r>
                        <a:rPr lang="en-GB" sz="2000" dirty="0">
                          <a:solidFill>
                            <a:schemeClr val="accent1">
                              <a:lumMod val="50000"/>
                            </a:schemeClr>
                          </a:solidFill>
                        </a:rPr>
                        <a:t> Wasser?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21833">
                <a:tc>
                  <a:txBody>
                    <a:bodyPr/>
                    <a:lstStyle/>
                    <a:p>
                      <a:pPr algn="ctr"/>
                      <a:r>
                        <a:rPr lang="en-GB" sz="2000" b="1" dirty="0">
                          <a:solidFill>
                            <a:schemeClr val="accent1">
                              <a:lumMod val="50000"/>
                            </a:schemeClr>
                          </a:solidFill>
                        </a:rPr>
                        <a:t>9</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Die Frau </a:t>
                      </a:r>
                      <a:r>
                        <a:rPr lang="en-GB" sz="2000" b="1" u="none" dirty="0">
                          <a:solidFill>
                            <a:srgbClr val="DAA520"/>
                          </a:solidFill>
                        </a:rPr>
                        <a:t>hat</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a:t>
                      </a:r>
                      <a:r>
                        <a:rPr lang="en-GB" sz="2000" dirty="0" err="1">
                          <a:solidFill>
                            <a:schemeClr val="accent1">
                              <a:lumMod val="50000"/>
                            </a:schemeClr>
                          </a:solidFill>
                        </a:rPr>
                        <a:t>Butterbrot</a:t>
                      </a:r>
                      <a:r>
                        <a:rPr lang="en-GB" sz="2000" dirty="0">
                          <a:solidFill>
                            <a:schemeClr val="accent1">
                              <a:lumMod val="50000"/>
                            </a:schemeClr>
                          </a:solidFill>
                        </a:rPr>
                        <a:t> in der Hand.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21833">
                <a:tc>
                  <a:txBody>
                    <a:bodyPr/>
                    <a:lstStyle/>
                    <a:p>
                      <a:pPr algn="ctr"/>
                      <a:r>
                        <a:rPr lang="en-GB" sz="2000" b="1" dirty="0">
                          <a:solidFill>
                            <a:schemeClr val="accent1">
                              <a:lumMod val="50000"/>
                            </a:schemeClr>
                          </a:solidFill>
                        </a:rPr>
                        <a:t>10</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Die </a:t>
                      </a:r>
                      <a:r>
                        <a:rPr lang="en-GB" sz="2000" dirty="0" err="1">
                          <a:solidFill>
                            <a:schemeClr val="accent1">
                              <a:lumMod val="50000"/>
                            </a:schemeClr>
                          </a:solidFill>
                        </a:rPr>
                        <a:t>Freunde</a:t>
                      </a:r>
                      <a:r>
                        <a:rPr lang="en-GB" sz="2000" dirty="0">
                          <a:solidFill>
                            <a:schemeClr val="accent1">
                              <a:lumMod val="50000"/>
                            </a:schemeClr>
                          </a:solidFill>
                        </a:rPr>
                        <a:t> </a:t>
                      </a:r>
                      <a:r>
                        <a:rPr lang="en-GB" sz="2000" b="1" u="none" dirty="0" err="1">
                          <a:solidFill>
                            <a:srgbClr val="DAA520"/>
                          </a:solidFill>
                        </a:rPr>
                        <a:t>haben</a:t>
                      </a:r>
                      <a:r>
                        <a:rPr lang="en-GB" sz="2000" dirty="0">
                          <a:solidFill>
                            <a:schemeClr val="accent1">
                              <a:lumMod val="50000"/>
                            </a:schemeClr>
                          </a:solidFill>
                        </a:rPr>
                        <a:t> </a:t>
                      </a:r>
                      <a:r>
                        <a:rPr lang="en-GB" sz="2000" dirty="0" err="1">
                          <a:solidFill>
                            <a:schemeClr val="accent1">
                              <a:lumMod val="50000"/>
                            </a:schemeClr>
                          </a:solidFill>
                        </a:rPr>
                        <a:t>heute</a:t>
                      </a:r>
                      <a:r>
                        <a:rPr lang="en-GB" sz="2000" dirty="0">
                          <a:solidFill>
                            <a:schemeClr val="accent1">
                              <a:lumMod val="50000"/>
                            </a:schemeClr>
                          </a:solidFill>
                        </a:rPr>
                        <a:t> </a:t>
                      </a:r>
                      <a:r>
                        <a:rPr lang="en-GB" sz="2000" dirty="0" err="1">
                          <a:solidFill>
                            <a:schemeClr val="accent1">
                              <a:lumMod val="50000"/>
                            </a:schemeClr>
                          </a:solidFill>
                        </a:rPr>
                        <a:t>Mathe</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9"/>
                  </a:ext>
                </a:extLst>
              </a:tr>
              <a:tr h="421833">
                <a:tc>
                  <a:txBody>
                    <a:bodyPr/>
                    <a:lstStyle/>
                    <a:p>
                      <a:pPr algn="ctr"/>
                      <a:r>
                        <a:rPr lang="en-GB" sz="2000" b="1" dirty="0">
                          <a:solidFill>
                            <a:schemeClr val="accent1">
                              <a:lumMod val="50000"/>
                            </a:schemeClr>
                          </a:solidFill>
                        </a:rPr>
                        <a:t>11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chemeClr val="accent1">
                              <a:lumMod val="50000"/>
                            </a:schemeClr>
                          </a:solidFill>
                        </a:rPr>
                        <a:t>Wir</a:t>
                      </a:r>
                      <a:r>
                        <a:rPr lang="en-GB" sz="2000" dirty="0">
                          <a:solidFill>
                            <a:schemeClr val="accent1">
                              <a:lumMod val="50000"/>
                            </a:schemeClr>
                          </a:solidFill>
                        </a:rPr>
                        <a:t> </a:t>
                      </a:r>
                      <a:r>
                        <a:rPr lang="en-GB" sz="2000" b="1" u="none" dirty="0" err="1">
                          <a:solidFill>
                            <a:srgbClr val="DAA520"/>
                          </a:solidFill>
                        </a:rPr>
                        <a:t>haben</a:t>
                      </a:r>
                      <a:r>
                        <a:rPr lang="en-GB" sz="2000" dirty="0">
                          <a:solidFill>
                            <a:schemeClr val="accent1">
                              <a:lumMod val="50000"/>
                            </a:schemeClr>
                          </a:solidFill>
                        </a:rPr>
                        <a:t> </a:t>
                      </a:r>
                      <a:r>
                        <a:rPr lang="en-GB" sz="2000" dirty="0" err="1">
                          <a:solidFill>
                            <a:schemeClr val="accent1">
                              <a:lumMod val="50000"/>
                            </a:schemeClr>
                          </a:solidFill>
                        </a:rPr>
                        <a:t>etwas</a:t>
                      </a:r>
                      <a:r>
                        <a:rPr lang="en-GB" sz="2000" baseline="0" dirty="0">
                          <a:solidFill>
                            <a:schemeClr val="accent1">
                              <a:lumMod val="50000"/>
                            </a:schemeClr>
                          </a:solidFill>
                        </a:rPr>
                        <a:t> </a:t>
                      </a:r>
                      <a:r>
                        <a:rPr lang="en-GB" sz="2000" baseline="0" dirty="0" err="1">
                          <a:solidFill>
                            <a:schemeClr val="accent1">
                              <a:lumMod val="50000"/>
                            </a:schemeClr>
                          </a:solidFill>
                        </a:rPr>
                        <a:t>gemeinsam</a:t>
                      </a:r>
                      <a:r>
                        <a:rPr lang="en-GB" sz="2000" baseline="0" dirty="0">
                          <a:solidFill>
                            <a:schemeClr val="accent1">
                              <a:lumMod val="50000"/>
                            </a:schemeClr>
                          </a:solidFill>
                        </a:rPr>
                        <a:t>.</a:t>
                      </a: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0"/>
                  </a:ext>
                </a:extLst>
              </a:tr>
              <a:tr h="421833">
                <a:tc>
                  <a:txBody>
                    <a:bodyPr/>
                    <a:lstStyle/>
                    <a:p>
                      <a:pPr algn="ctr"/>
                      <a:r>
                        <a:rPr lang="en-GB" sz="2000" b="1" dirty="0">
                          <a:solidFill>
                            <a:schemeClr val="accent1">
                              <a:lumMod val="50000"/>
                            </a:schemeClr>
                          </a:solidFill>
                        </a:rPr>
                        <a:t>12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chemeClr val="accent1">
                              <a:lumMod val="50000"/>
                            </a:schemeClr>
                          </a:solidFill>
                        </a:rPr>
                        <a:t>Ich</a:t>
                      </a:r>
                      <a:r>
                        <a:rPr lang="en-GB" sz="2000" dirty="0">
                          <a:solidFill>
                            <a:schemeClr val="accent1">
                              <a:lumMod val="50000"/>
                            </a:schemeClr>
                          </a:solidFill>
                        </a:rPr>
                        <a:t> </a:t>
                      </a:r>
                      <a:r>
                        <a:rPr lang="en-GB" sz="2000" b="1" u="none" dirty="0">
                          <a:solidFill>
                            <a:srgbClr val="DAA520"/>
                          </a:solidFill>
                        </a:rPr>
                        <a:t>bin</a:t>
                      </a:r>
                      <a:r>
                        <a:rPr lang="en-GB" sz="2000" dirty="0">
                          <a:solidFill>
                            <a:schemeClr val="accent1">
                              <a:lumMod val="50000"/>
                            </a:schemeClr>
                          </a:solidFill>
                        </a:rPr>
                        <a:t> </a:t>
                      </a:r>
                      <a:r>
                        <a:rPr lang="en-GB" sz="2000" dirty="0" err="1">
                          <a:solidFill>
                            <a:schemeClr val="accent1">
                              <a:lumMod val="50000"/>
                            </a:schemeClr>
                          </a:solidFill>
                        </a:rPr>
                        <a:t>kein</a:t>
                      </a:r>
                      <a:r>
                        <a:rPr lang="en-GB" sz="2000" dirty="0">
                          <a:solidFill>
                            <a:schemeClr val="accent1">
                              <a:lumMod val="50000"/>
                            </a:schemeClr>
                          </a:solidFill>
                        </a:rPr>
                        <a:t> </a:t>
                      </a:r>
                      <a:r>
                        <a:rPr lang="en-GB" sz="2000" dirty="0" err="1">
                          <a:solidFill>
                            <a:schemeClr val="accent1">
                              <a:lumMod val="50000"/>
                            </a:schemeClr>
                          </a:solidFill>
                        </a:rPr>
                        <a:t>Einzelkind</a:t>
                      </a:r>
                      <a:r>
                        <a:rPr lang="en-GB" sz="2000" dirty="0">
                          <a:solidFill>
                            <a:schemeClr val="accent1">
                              <a:lumMod val="50000"/>
                            </a:schemeClr>
                          </a:solidFill>
                        </a:rPr>
                        <a: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pSp>
        <p:nvGrpSpPr>
          <p:cNvPr id="79" name="Group 78"/>
          <p:cNvGrpSpPr/>
          <p:nvPr/>
        </p:nvGrpSpPr>
        <p:grpSpPr>
          <a:xfrm>
            <a:off x="1892906" y="1279051"/>
            <a:ext cx="252000" cy="292581"/>
            <a:chOff x="1892906" y="1101627"/>
            <a:chExt cx="252000" cy="292581"/>
          </a:xfrm>
        </p:grpSpPr>
        <p:sp>
          <p:nvSpPr>
            <p:cNvPr id="80" name="Rectangle 79"/>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Rectangle 80"/>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2" name="Group 81"/>
          <p:cNvGrpSpPr/>
          <p:nvPr/>
        </p:nvGrpSpPr>
        <p:grpSpPr>
          <a:xfrm>
            <a:off x="1170979" y="1698249"/>
            <a:ext cx="654177" cy="292581"/>
            <a:chOff x="1892906" y="1101627"/>
            <a:chExt cx="252000" cy="292581"/>
          </a:xfrm>
        </p:grpSpPr>
        <p:sp>
          <p:nvSpPr>
            <p:cNvPr id="83" name="Rectangle 82"/>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ectangle 83"/>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5" name="Group 84"/>
          <p:cNvGrpSpPr/>
          <p:nvPr/>
        </p:nvGrpSpPr>
        <p:grpSpPr>
          <a:xfrm>
            <a:off x="3980050" y="2118053"/>
            <a:ext cx="424372" cy="292581"/>
            <a:chOff x="1892906" y="1101627"/>
            <a:chExt cx="252000" cy="292581"/>
          </a:xfrm>
        </p:grpSpPr>
        <p:sp>
          <p:nvSpPr>
            <p:cNvPr id="86" name="Rectangle 85"/>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7" name="Rectangle 86"/>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8" name="Group 87"/>
          <p:cNvGrpSpPr/>
          <p:nvPr/>
        </p:nvGrpSpPr>
        <p:grpSpPr>
          <a:xfrm>
            <a:off x="1165661" y="2546148"/>
            <a:ext cx="488273" cy="292581"/>
            <a:chOff x="1892906" y="1101627"/>
            <a:chExt cx="252000" cy="292581"/>
          </a:xfrm>
        </p:grpSpPr>
        <p:sp>
          <p:nvSpPr>
            <p:cNvPr id="89" name="Rectangle 88"/>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0" name="Rectangle 89"/>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1" name="Group 90"/>
          <p:cNvGrpSpPr/>
          <p:nvPr/>
        </p:nvGrpSpPr>
        <p:grpSpPr>
          <a:xfrm>
            <a:off x="1468923" y="2966730"/>
            <a:ext cx="472812" cy="292581"/>
            <a:chOff x="1892906" y="1101627"/>
            <a:chExt cx="252000" cy="292581"/>
          </a:xfrm>
        </p:grpSpPr>
        <p:sp>
          <p:nvSpPr>
            <p:cNvPr id="92" name="Rectangle 91"/>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3" name="Rectangle 92"/>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4" name="Group 93"/>
          <p:cNvGrpSpPr/>
          <p:nvPr/>
        </p:nvGrpSpPr>
        <p:grpSpPr>
          <a:xfrm>
            <a:off x="2126691" y="3389203"/>
            <a:ext cx="499932" cy="292581"/>
            <a:chOff x="1892906" y="1101627"/>
            <a:chExt cx="252000" cy="292581"/>
          </a:xfrm>
        </p:grpSpPr>
        <p:sp>
          <p:nvSpPr>
            <p:cNvPr id="95" name="Rectangle 94"/>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6" name="Rectangle 95"/>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7" name="Group 96"/>
          <p:cNvGrpSpPr/>
          <p:nvPr/>
        </p:nvGrpSpPr>
        <p:grpSpPr>
          <a:xfrm>
            <a:off x="5608867" y="3818932"/>
            <a:ext cx="598954" cy="292581"/>
            <a:chOff x="1892906" y="1101627"/>
            <a:chExt cx="252000" cy="292581"/>
          </a:xfrm>
        </p:grpSpPr>
        <p:sp>
          <p:nvSpPr>
            <p:cNvPr id="98" name="Rectangle 97"/>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9" name="Rectangle 98"/>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0" name="Group 99"/>
          <p:cNvGrpSpPr/>
          <p:nvPr/>
        </p:nvGrpSpPr>
        <p:grpSpPr>
          <a:xfrm>
            <a:off x="719842" y="4230593"/>
            <a:ext cx="533360" cy="292581"/>
            <a:chOff x="1892906" y="1101627"/>
            <a:chExt cx="252000" cy="292581"/>
          </a:xfrm>
        </p:grpSpPr>
        <p:sp>
          <p:nvSpPr>
            <p:cNvPr id="101" name="Rectangle 100"/>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2" name="Rectangle 101"/>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3" name="Group 102"/>
          <p:cNvGrpSpPr/>
          <p:nvPr/>
        </p:nvGrpSpPr>
        <p:grpSpPr>
          <a:xfrm>
            <a:off x="1792369" y="4650766"/>
            <a:ext cx="404377" cy="292581"/>
            <a:chOff x="1892906" y="1101627"/>
            <a:chExt cx="252000" cy="292581"/>
          </a:xfrm>
        </p:grpSpPr>
        <p:sp>
          <p:nvSpPr>
            <p:cNvPr id="104" name="Rectangle 103"/>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5" name="Rectangle 104"/>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6" name="Group 105"/>
          <p:cNvGrpSpPr/>
          <p:nvPr/>
        </p:nvGrpSpPr>
        <p:grpSpPr>
          <a:xfrm>
            <a:off x="2282289" y="5072830"/>
            <a:ext cx="806999" cy="292581"/>
            <a:chOff x="1892906" y="1101627"/>
            <a:chExt cx="252000" cy="292581"/>
          </a:xfrm>
        </p:grpSpPr>
        <p:sp>
          <p:nvSpPr>
            <p:cNvPr id="107" name="Rectangle 106"/>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8" name="Rectangle 107"/>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9" name="Group 108"/>
          <p:cNvGrpSpPr/>
          <p:nvPr/>
        </p:nvGrpSpPr>
        <p:grpSpPr>
          <a:xfrm>
            <a:off x="1162057" y="5494009"/>
            <a:ext cx="812464" cy="292581"/>
            <a:chOff x="1892906" y="1101627"/>
            <a:chExt cx="252000" cy="292581"/>
          </a:xfrm>
        </p:grpSpPr>
        <p:sp>
          <p:nvSpPr>
            <p:cNvPr id="110" name="Rectangle 109"/>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1" name="Rectangle 110"/>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12" name="Group 111"/>
          <p:cNvGrpSpPr/>
          <p:nvPr/>
        </p:nvGrpSpPr>
        <p:grpSpPr>
          <a:xfrm>
            <a:off x="1161221" y="5917407"/>
            <a:ext cx="401638" cy="292581"/>
            <a:chOff x="1892906" y="1101627"/>
            <a:chExt cx="252000" cy="292581"/>
          </a:xfrm>
        </p:grpSpPr>
        <p:sp>
          <p:nvSpPr>
            <p:cNvPr id="113" name="Rectangle 112"/>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Rectangle 113"/>
            <p:cNvSpPr/>
            <p:nvPr/>
          </p:nvSpPr>
          <p:spPr>
            <a:xfrm>
              <a:off x="1892906" y="1370775"/>
              <a:ext cx="2520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16" name="Rounded Rectangle 11">
            <a:extLst>
              <a:ext uri="{FF2B5EF4-FFF2-40B4-BE49-F238E27FC236}">
                <a16:creationId xmlns:a16="http://schemas.microsoft.com/office/drawing/2014/main" id="{483D7EB9-C2AA-4190-98DE-925F861600E9}"/>
              </a:ext>
            </a:extLst>
          </p:cNvPr>
          <p:cNvSpPr/>
          <p:nvPr/>
        </p:nvSpPr>
        <p:spPr>
          <a:xfrm>
            <a:off x="9543245" y="247046"/>
            <a:ext cx="24140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57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8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9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9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9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0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2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1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Mias</a:t>
            </a:r>
            <a:r>
              <a:rPr lang="en-GB" sz="3200" b="1" dirty="0">
                <a:solidFill>
                  <a:schemeClr val="bg1"/>
                </a:solidFill>
              </a:rPr>
              <a:t> </a:t>
            </a:r>
            <a:r>
              <a:rPr lang="en-GB" sz="3200" b="1" dirty="0" err="1">
                <a:solidFill>
                  <a:schemeClr val="bg1"/>
                </a:solidFill>
              </a:rPr>
              <a:t>Buch</a:t>
            </a:r>
            <a:endParaRPr lang="en-GB" sz="3200" b="1" dirty="0">
              <a:solidFill>
                <a:schemeClr val="bg1"/>
              </a:solidFill>
            </a:endParaRPr>
          </a:p>
        </p:txBody>
      </p:sp>
      <p:sp>
        <p:nvSpPr>
          <p:cNvPr id="2" name="TextBox 1">
            <a:extLst>
              <a:ext uri="{FF2B5EF4-FFF2-40B4-BE49-F238E27FC236}">
                <a16:creationId xmlns:a16="http://schemas.microsoft.com/office/drawing/2014/main" id="{7F97D36C-56F7-4C6D-AEC1-B539720DAB41}"/>
              </a:ext>
            </a:extLst>
          </p:cNvPr>
          <p:cNvSpPr txBox="1"/>
          <p:nvPr/>
        </p:nvSpPr>
        <p:spPr>
          <a:xfrm>
            <a:off x="117336" y="1347393"/>
            <a:ext cx="117776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schreibt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Buch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Cousine</a:t>
            </a:r>
            <a:r>
              <a:rPr lang="en-GB" sz="2000" dirty="0">
                <a:solidFill>
                  <a:schemeClr val="accent1">
                    <a:lumMod val="50000"/>
                  </a:schemeClr>
                </a:solidFill>
                <a:latin typeface="Century Gothic" panose="020F0302020204030204"/>
              </a:rPr>
              <a:t>, Jana. Sie </a:t>
            </a:r>
            <a:r>
              <a:rPr lang="en-GB" sz="2000" dirty="0" err="1">
                <a:solidFill>
                  <a:schemeClr val="accent1">
                    <a:lumMod val="50000"/>
                  </a:schemeClr>
                </a:solidFill>
                <a:latin typeface="Century Gothic" panose="020F0302020204030204"/>
              </a:rPr>
              <a:t>liest</a:t>
            </a:r>
            <a:r>
              <a:rPr lang="en-GB" sz="2000" dirty="0">
                <a:solidFill>
                  <a:schemeClr val="accent1">
                    <a:lumMod val="50000"/>
                  </a:schemeClr>
                </a:solidFill>
                <a:latin typeface="Century Gothic" panose="020F0302020204030204"/>
              </a:rPr>
              <a:t> das </a:t>
            </a:r>
            <a:r>
              <a:rPr lang="en-GB" sz="2000" dirty="0" err="1">
                <a:solidFill>
                  <a:schemeClr val="accent1">
                    <a:lumMod val="50000"/>
                  </a:schemeClr>
                </a:solidFill>
                <a:latin typeface="Century Gothic" panose="020F0302020204030204"/>
              </a:rPr>
              <a:t>Buch</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vor</a:t>
            </a:r>
            <a:r>
              <a:rPr lang="en-GB" sz="2000" dirty="0">
                <a:solidFill>
                  <a:schemeClr val="accent1">
                    <a:lumMod val="50000"/>
                  </a:schemeClr>
                </a:solidFill>
                <a:latin typeface="Century Gothic" panose="020F0302020204030204"/>
              </a:rPr>
              <a:t>*.  Alastair </a:t>
            </a:r>
            <a:r>
              <a:rPr lang="en-GB" sz="2000" dirty="0" err="1">
                <a:solidFill>
                  <a:schemeClr val="accent1">
                    <a:lumMod val="50000"/>
                  </a:schemeClr>
                </a:solidFill>
                <a:latin typeface="Century Gothic" panose="020F0302020204030204"/>
              </a:rPr>
              <a:t>ist</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im</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Schlafzimmer</a:t>
            </a:r>
            <a:r>
              <a:rPr lang="en-GB" sz="2000" dirty="0">
                <a:solidFill>
                  <a:schemeClr val="accent1">
                    <a:lumMod val="50000"/>
                  </a:schemeClr>
                </a:solidFill>
                <a:latin typeface="Century Gothic" panose="020F0302020204030204"/>
              </a:rPr>
              <a:t> und </a:t>
            </a:r>
            <a:r>
              <a:rPr lang="en-GB" sz="2000" dirty="0" err="1">
                <a:solidFill>
                  <a:schemeClr val="accent1">
                    <a:lumMod val="50000"/>
                  </a:schemeClr>
                </a:solidFill>
                <a:latin typeface="Century Gothic" panose="020F0302020204030204"/>
              </a:rPr>
              <a:t>kann</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nicht</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richtig</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hören</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Kannst</a:t>
            </a:r>
            <a:r>
              <a:rPr lang="en-GB" sz="2000" dirty="0">
                <a:solidFill>
                  <a:schemeClr val="accent1">
                    <a:lumMod val="50000"/>
                  </a:schemeClr>
                </a:solidFill>
                <a:latin typeface="Century Gothic" panose="020F0302020204030204"/>
              </a:rPr>
              <a:t> du </a:t>
            </a:r>
            <a:r>
              <a:rPr lang="en-GB" sz="2000" dirty="0" err="1">
                <a:solidFill>
                  <a:schemeClr val="accent1">
                    <a:lumMod val="50000"/>
                  </a:schemeClr>
                </a:solidFill>
                <a:latin typeface="Century Gothic" panose="020F0302020204030204"/>
              </a:rPr>
              <a:t>helfen</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Schreib</a:t>
            </a:r>
            <a:r>
              <a:rPr lang="en-GB" sz="2000" dirty="0">
                <a:solidFill>
                  <a:schemeClr val="accent1">
                    <a:lumMod val="50000"/>
                  </a:schemeClr>
                </a:solidFill>
                <a:latin typeface="Century Gothic" panose="020F0302020204030204"/>
              </a:rPr>
              <a:t> die </a:t>
            </a:r>
            <a:r>
              <a:rPr lang="en-GB" sz="2000" dirty="0" err="1">
                <a:solidFill>
                  <a:schemeClr val="accent1">
                    <a:lumMod val="50000"/>
                  </a:schemeClr>
                </a:solidFill>
                <a:latin typeface="Century Gothic" panose="020F0302020204030204"/>
              </a:rPr>
              <a:t>Verbformen</a:t>
            </a:r>
            <a:r>
              <a:rPr lang="en-GB" sz="2000" dirty="0">
                <a:solidFill>
                  <a:schemeClr val="accent1">
                    <a:lumMod val="50000"/>
                  </a:schemeClr>
                </a:solidFill>
                <a:latin typeface="Century Gothic" panose="020F0302020204030204"/>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995" y="2752677"/>
            <a:ext cx="7086600" cy="333501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9" name="TextBox 8"/>
          <p:cNvSpPr txBox="1"/>
          <p:nvPr/>
        </p:nvSpPr>
        <p:spPr>
          <a:xfrm>
            <a:off x="5317770" y="6419325"/>
            <a:ext cx="4598126" cy="404949"/>
          </a:xfrm>
          <a:prstGeom prst="rect">
            <a:avLst/>
          </a:prstGeom>
          <a:noFill/>
        </p:spPr>
        <p:txBody>
          <a:bodyPr wrap="square" rtlCol="0">
            <a:spAutoFit/>
          </a:bodyPr>
          <a:lstStyle/>
          <a:p>
            <a:r>
              <a:rPr lang="en-GB" sz="2000" dirty="0">
                <a:solidFill>
                  <a:schemeClr val="bg1"/>
                </a:solidFill>
              </a:rPr>
              <a:t>*</a:t>
            </a:r>
            <a:r>
              <a:rPr lang="en-GB" sz="2000" dirty="0" err="1">
                <a:solidFill>
                  <a:schemeClr val="bg1"/>
                </a:solidFill>
              </a:rPr>
              <a:t>sie</a:t>
            </a:r>
            <a:r>
              <a:rPr lang="en-GB" sz="2000" dirty="0">
                <a:solidFill>
                  <a:schemeClr val="bg1"/>
                </a:solidFill>
              </a:rPr>
              <a:t> </a:t>
            </a:r>
            <a:r>
              <a:rPr lang="en-GB" sz="2000" dirty="0" err="1">
                <a:solidFill>
                  <a:schemeClr val="bg1"/>
                </a:solidFill>
              </a:rPr>
              <a:t>liest</a:t>
            </a:r>
            <a:r>
              <a:rPr lang="en-GB" sz="2000" dirty="0">
                <a:solidFill>
                  <a:schemeClr val="bg1"/>
                </a:solidFill>
              </a:rPr>
              <a:t> …</a:t>
            </a:r>
            <a:r>
              <a:rPr lang="en-GB" sz="2000" dirty="0" err="1">
                <a:solidFill>
                  <a:schemeClr val="bg1"/>
                </a:solidFill>
              </a:rPr>
              <a:t>vor</a:t>
            </a:r>
            <a:r>
              <a:rPr lang="en-GB" sz="2000" dirty="0">
                <a:solidFill>
                  <a:schemeClr val="bg1"/>
                </a:solidFill>
              </a:rPr>
              <a:t> = she reads…aloud</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6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[1/8]</a:t>
            </a:r>
          </a:p>
        </p:txBody>
      </p:sp>
      <p:sp>
        <p:nvSpPr>
          <p:cNvPr id="2" name="TextBox 1">
            <a:extLst>
              <a:ext uri="{FF2B5EF4-FFF2-40B4-BE49-F238E27FC236}">
                <a16:creationId xmlns:a16="http://schemas.microsoft.com/office/drawing/2014/main" id="{7F97D36C-56F7-4C6D-AEC1-B539720DAB41}"/>
              </a:ext>
            </a:extLst>
          </p:cNvPr>
          <p:cNvSpPr txBox="1"/>
          <p:nvPr/>
        </p:nvSpPr>
        <p:spPr>
          <a:xfrm>
            <a:off x="918393" y="1176255"/>
            <a:ext cx="117776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Fisch</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Katze</a:t>
            </a: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________ </a:t>
            </a:r>
            <a:r>
              <a:rPr kumimoji="0" lang="en-GB" sz="24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beste</a:t>
            </a: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Freunde</a:t>
            </a: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b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b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Das ________ </a:t>
            </a:r>
            <a:r>
              <a:rPr kumimoji="0" lang="en-GB" sz="24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aber</a:t>
            </a: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komisch</a:t>
            </a: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b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b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Sie ___________ </a:t>
            </a:r>
            <a:r>
              <a:rPr kumimoji="0" lang="en-GB" sz="24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nicht</a:t>
            </a: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viel</a:t>
            </a: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gemeinsam</a:t>
            </a:r>
            <a:r>
              <a:rPr kumimoji="0" lang="en-GB"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671" y="2136491"/>
            <a:ext cx="8319362" cy="3915158"/>
          </a:xfrm>
          <a:prstGeom prst="rect">
            <a:avLst/>
          </a:prstGeom>
        </p:spPr>
      </p:pic>
      <p:sp>
        <p:nvSpPr>
          <p:cNvPr id="8" name="Action Button: Custom 7">
            <a:hlinkClick r:id="" action="ppaction://noaction" highlightClick="1">
              <a:snd r:embed="rId5" name="1. Beeps - Fisch - gemeinsam.wav"/>
            </a:hlinkClick>
          </p:cNvPr>
          <p:cNvSpPr/>
          <p:nvPr/>
        </p:nvSpPr>
        <p:spPr>
          <a:xfrm>
            <a:off x="110168" y="1245109"/>
            <a:ext cx="691690" cy="66118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1</a:t>
            </a:r>
          </a:p>
        </p:txBody>
      </p:sp>
      <p:sp>
        <p:nvSpPr>
          <p:cNvPr id="9" name="TextBox 8"/>
          <p:cNvSpPr txBox="1"/>
          <p:nvPr/>
        </p:nvSpPr>
        <p:spPr>
          <a:xfrm>
            <a:off x="110168" y="5851594"/>
            <a:ext cx="3302643" cy="400110"/>
          </a:xfrm>
          <a:prstGeom prst="rect">
            <a:avLst/>
          </a:prstGeom>
          <a:noFill/>
          <a:ln>
            <a:solidFill>
              <a:srgbClr val="DAA520"/>
            </a:solidFill>
          </a:ln>
        </p:spPr>
        <p:txBody>
          <a:bodyPr wrap="square" rtlCol="0">
            <a:spAutoFit/>
          </a:bodyPr>
          <a:lstStyle/>
          <a:p>
            <a:r>
              <a:rPr lang="en-GB" sz="2000" dirty="0" err="1">
                <a:solidFill>
                  <a:schemeClr val="accent5">
                    <a:lumMod val="50000"/>
                  </a:schemeClr>
                </a:solidFill>
              </a:rPr>
              <a:t>komisch</a:t>
            </a:r>
            <a:r>
              <a:rPr lang="en-GB" sz="2000" dirty="0">
                <a:solidFill>
                  <a:schemeClr val="accent5">
                    <a:lumMod val="50000"/>
                  </a:schemeClr>
                </a:solidFill>
              </a:rPr>
              <a:t> = funny, strange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14"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2701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[2/8]</a:t>
            </a:r>
          </a:p>
        </p:txBody>
      </p:sp>
      <p:sp>
        <p:nvSpPr>
          <p:cNvPr id="2" name="TextBox 1">
            <a:extLst>
              <a:ext uri="{FF2B5EF4-FFF2-40B4-BE49-F238E27FC236}">
                <a16:creationId xmlns:a16="http://schemas.microsoft.com/office/drawing/2014/main" id="{7F97D36C-56F7-4C6D-AEC1-B539720DAB41}"/>
              </a:ext>
            </a:extLst>
          </p:cNvPr>
          <p:cNvSpPr txBox="1"/>
          <p:nvPr/>
        </p:nvSpPr>
        <p:spPr>
          <a:xfrm>
            <a:off x="918393" y="1343817"/>
            <a:ext cx="11165755" cy="461665"/>
          </a:xfrm>
          <a:prstGeom prst="rect">
            <a:avLst/>
          </a:prstGeom>
          <a:noFill/>
        </p:spPr>
        <p:txBody>
          <a:bodyPr wrap="square" rtlCol="0">
            <a:spAutoFit/>
          </a:bodyPr>
          <a:lstStyle/>
          <a:p>
            <a:pPr lvl="0">
              <a:defRPr/>
            </a:pPr>
            <a:r>
              <a:rPr lang="de-DE" sz="2400" dirty="0">
                <a:solidFill>
                  <a:schemeClr val="accent1">
                    <a:lumMod val="50000"/>
                  </a:schemeClr>
                </a:solidFill>
              </a:rPr>
              <a:t>Katze _____ groß aber Fisch ______ klein. </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Action Button: Custom 7">
            <a:hlinkClick r:id="" action="ppaction://noaction" highlightClick="1">
              <a:snd r:embed="rId4" name="2. Beeps - Katzen - klein.wav"/>
            </a:hlinkClick>
          </p:cNvPr>
          <p:cNvSpPr/>
          <p:nvPr/>
        </p:nvSpPr>
        <p:spPr>
          <a:xfrm>
            <a:off x="110168" y="1244060"/>
            <a:ext cx="691690" cy="66118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3600" y="1343817"/>
            <a:ext cx="4141722" cy="52833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12"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9509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[3/8]</a:t>
            </a:r>
          </a:p>
        </p:txBody>
      </p:sp>
      <p:sp>
        <p:nvSpPr>
          <p:cNvPr id="2" name="TextBox 1">
            <a:extLst>
              <a:ext uri="{FF2B5EF4-FFF2-40B4-BE49-F238E27FC236}">
                <a16:creationId xmlns:a16="http://schemas.microsoft.com/office/drawing/2014/main" id="{7F97D36C-56F7-4C6D-AEC1-B539720DAB41}"/>
              </a:ext>
            </a:extLst>
          </p:cNvPr>
          <p:cNvSpPr txBox="1"/>
          <p:nvPr/>
        </p:nvSpPr>
        <p:spPr>
          <a:xfrm>
            <a:off x="918393" y="1343817"/>
            <a:ext cx="11165755" cy="461665"/>
          </a:xfrm>
          <a:prstGeom prst="rect">
            <a:avLst/>
          </a:prstGeom>
          <a:noFill/>
        </p:spPr>
        <p:txBody>
          <a:bodyPr wrap="square" rtlCol="0">
            <a:spAutoFit/>
          </a:bodyPr>
          <a:lstStyle/>
          <a:p>
            <a:pPr lvl="0">
              <a:defRPr/>
            </a:pPr>
            <a:r>
              <a:rPr lang="de-DE" sz="2400" dirty="0">
                <a:solidFill>
                  <a:schemeClr val="accent1">
                    <a:lumMod val="50000"/>
                  </a:schemeClr>
                </a:solidFill>
              </a:rPr>
              <a:t>Katze ______ viele Geschwister aber Fisch ______ Einzelkind. </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Action Button: Custom 7">
            <a:hlinkClick r:id="" action="ppaction://noaction" highlightClick="1">
              <a:snd r:embed="rId4" name="3. Beeps - Katzen - einzelkind.wav"/>
            </a:hlinkClick>
          </p:cNvPr>
          <p:cNvSpPr/>
          <p:nvPr/>
        </p:nvSpPr>
        <p:spPr>
          <a:xfrm>
            <a:off x="110168" y="1244060"/>
            <a:ext cx="691690" cy="66118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3</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393" y="1905241"/>
            <a:ext cx="7497375" cy="424831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13"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275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[4/8]</a:t>
            </a:r>
          </a:p>
        </p:txBody>
      </p:sp>
      <p:sp>
        <p:nvSpPr>
          <p:cNvPr id="2" name="TextBox 1">
            <a:extLst>
              <a:ext uri="{FF2B5EF4-FFF2-40B4-BE49-F238E27FC236}">
                <a16:creationId xmlns:a16="http://schemas.microsoft.com/office/drawing/2014/main" id="{7F97D36C-56F7-4C6D-AEC1-B539720DAB41}"/>
              </a:ext>
            </a:extLst>
          </p:cNvPr>
          <p:cNvSpPr txBox="1"/>
          <p:nvPr/>
        </p:nvSpPr>
        <p:spPr>
          <a:xfrm>
            <a:off x="918393" y="1244060"/>
            <a:ext cx="11509771" cy="830997"/>
          </a:xfrm>
          <a:prstGeom prst="rect">
            <a:avLst/>
          </a:prstGeom>
          <a:noFill/>
        </p:spPr>
        <p:txBody>
          <a:bodyPr wrap="square" rtlCol="0">
            <a:spAutoFit/>
          </a:bodyPr>
          <a:lstStyle/>
          <a:p>
            <a:pPr lvl="0">
              <a:defRPr/>
            </a:pPr>
            <a:r>
              <a:rPr lang="de-DE" sz="2400" dirty="0">
                <a:solidFill>
                  <a:schemeClr val="accent1">
                    <a:lumMod val="50000"/>
                  </a:schemeClr>
                </a:solidFill>
              </a:rPr>
              <a:t> - Katze, sagt Fisch. Ich  ______ ein Wassertier, und ich kann sehr gut schwimmen, aber du __________ Angst vor Wasser.</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Action Button: Custom 7">
            <a:hlinkClick r:id="" action="ppaction://noaction" highlightClick="1">
              <a:snd r:embed="rId4" name="4. Beeps - Katzen - Wasser.wav"/>
            </a:hlinkClick>
          </p:cNvPr>
          <p:cNvSpPr/>
          <p:nvPr/>
        </p:nvSpPr>
        <p:spPr>
          <a:xfrm>
            <a:off x="110168" y="1244060"/>
            <a:ext cx="691690" cy="66118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4</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60386"/>
            <a:ext cx="9073662" cy="419732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12"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7014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[5/8]</a:t>
            </a:r>
          </a:p>
        </p:txBody>
      </p:sp>
      <p:sp>
        <p:nvSpPr>
          <p:cNvPr id="2" name="TextBox 1">
            <a:extLst>
              <a:ext uri="{FF2B5EF4-FFF2-40B4-BE49-F238E27FC236}">
                <a16:creationId xmlns:a16="http://schemas.microsoft.com/office/drawing/2014/main" id="{7F97D36C-56F7-4C6D-AEC1-B539720DAB41}"/>
              </a:ext>
            </a:extLst>
          </p:cNvPr>
          <p:cNvSpPr txBox="1"/>
          <p:nvPr/>
        </p:nvSpPr>
        <p:spPr>
          <a:xfrm>
            <a:off x="812854" y="1362782"/>
            <a:ext cx="11165755" cy="461665"/>
          </a:xfrm>
          <a:prstGeom prst="rect">
            <a:avLst/>
          </a:prstGeom>
          <a:noFill/>
        </p:spPr>
        <p:txBody>
          <a:bodyPr wrap="square" rtlCol="0">
            <a:spAutoFit/>
          </a:bodyPr>
          <a:lstStyle/>
          <a:p>
            <a:pPr lvl="0">
              <a:defRPr/>
            </a:pPr>
            <a:r>
              <a:rPr lang="de-DE" sz="2400" dirty="0">
                <a:solidFill>
                  <a:schemeClr val="accent1">
                    <a:lumMod val="50000"/>
                  </a:schemeClr>
                </a:solidFill>
              </a:rPr>
              <a:t> - Fisch, sagt Katze. Ich  ______ einen Freund, aber du _______ oft alleine.</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Action Button: Custom 7">
            <a:hlinkClick r:id="" action="ppaction://noaction" highlightClick="1">
              <a:snd r:embed="rId4" name="5. Beeps - Fisch - Alleine.wav"/>
            </a:hlinkClick>
          </p:cNvPr>
          <p:cNvSpPr/>
          <p:nvPr/>
        </p:nvSpPr>
        <p:spPr>
          <a:xfrm>
            <a:off x="110168" y="1244060"/>
            <a:ext cx="691690" cy="66118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5</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282" y="1726942"/>
            <a:ext cx="4176910" cy="432032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441686" y="4114202"/>
            <a:ext cx="2393390" cy="1933063"/>
          </a:xfrm>
          <a:prstGeom prst="rect">
            <a:avLst/>
          </a:prstGeom>
        </p:spPr>
      </p:pic>
      <p:sp>
        <p:nvSpPr>
          <p:cNvPr id="12" name="TextBox 11"/>
          <p:cNvSpPr txBox="1"/>
          <p:nvPr/>
        </p:nvSpPr>
        <p:spPr>
          <a:xfrm>
            <a:off x="110169" y="5851594"/>
            <a:ext cx="2267272" cy="400110"/>
          </a:xfrm>
          <a:prstGeom prst="rect">
            <a:avLst/>
          </a:prstGeom>
          <a:noFill/>
          <a:ln>
            <a:solidFill>
              <a:srgbClr val="DAA520"/>
            </a:solidFill>
          </a:ln>
        </p:spPr>
        <p:txBody>
          <a:bodyPr wrap="square" rtlCol="0">
            <a:spAutoFit/>
          </a:bodyPr>
          <a:lstStyle/>
          <a:p>
            <a:r>
              <a:rPr lang="en-GB" sz="2000" dirty="0" err="1">
                <a:solidFill>
                  <a:schemeClr val="accent5">
                    <a:lumMod val="50000"/>
                  </a:schemeClr>
                </a:solidFill>
              </a:rPr>
              <a:t>allein</a:t>
            </a:r>
            <a:r>
              <a:rPr lang="en-GB" sz="2000" dirty="0">
                <a:solidFill>
                  <a:schemeClr val="accent5">
                    <a:lumMod val="50000"/>
                  </a:schemeClr>
                </a:solidFill>
              </a:rPr>
              <a:t>(e) = alone</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15"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53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[6/8]</a:t>
            </a:r>
          </a:p>
        </p:txBody>
      </p:sp>
      <p:sp>
        <p:nvSpPr>
          <p:cNvPr id="2" name="TextBox 1">
            <a:extLst>
              <a:ext uri="{FF2B5EF4-FFF2-40B4-BE49-F238E27FC236}">
                <a16:creationId xmlns:a16="http://schemas.microsoft.com/office/drawing/2014/main" id="{7F97D36C-56F7-4C6D-AEC1-B539720DAB41}"/>
              </a:ext>
            </a:extLst>
          </p:cNvPr>
          <p:cNvSpPr txBox="1"/>
          <p:nvPr/>
        </p:nvSpPr>
        <p:spPr>
          <a:xfrm>
            <a:off x="801858" y="1224282"/>
            <a:ext cx="11165755" cy="830997"/>
          </a:xfrm>
          <a:prstGeom prst="rect">
            <a:avLst/>
          </a:prstGeom>
          <a:noFill/>
        </p:spPr>
        <p:txBody>
          <a:bodyPr wrap="square" rtlCol="0">
            <a:spAutoFit/>
          </a:bodyPr>
          <a:lstStyle/>
          <a:p>
            <a:pPr lvl="0">
              <a:defRPr/>
            </a:pPr>
            <a:r>
              <a:rPr lang="de-DE" sz="2400" dirty="0">
                <a:solidFill>
                  <a:schemeClr val="accent1">
                    <a:lumMod val="50000"/>
                  </a:schemeClr>
                </a:solidFill>
              </a:rPr>
              <a:t> - Wir _________ aber etwas gemeinsam. </a:t>
            </a:r>
            <a:br>
              <a:rPr lang="de-DE" sz="2400" dirty="0">
                <a:solidFill>
                  <a:schemeClr val="accent1">
                    <a:lumMod val="50000"/>
                  </a:schemeClr>
                </a:solidFill>
              </a:rPr>
            </a:br>
            <a:r>
              <a:rPr lang="de-DE" sz="2400" dirty="0">
                <a:solidFill>
                  <a:schemeClr val="accent1">
                    <a:lumMod val="50000"/>
                  </a:schemeClr>
                </a:solidFill>
              </a:rPr>
              <a:t> - Wir _________ Fußball-Fans!</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Action Button: Custom 7">
            <a:hlinkClick r:id="" action="ppaction://noaction" highlightClick="1">
              <a:snd r:embed="rId4" name="6. Beeps - Wir - Fans.wav"/>
            </a:hlinkClick>
          </p:cNvPr>
          <p:cNvSpPr/>
          <p:nvPr/>
        </p:nvSpPr>
        <p:spPr>
          <a:xfrm>
            <a:off x="110168" y="1244060"/>
            <a:ext cx="691690" cy="66118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6</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620" y="2292824"/>
            <a:ext cx="4632567" cy="40249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13"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826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[7/8]</a:t>
            </a:r>
          </a:p>
        </p:txBody>
      </p:sp>
      <p:sp>
        <p:nvSpPr>
          <p:cNvPr id="2" name="TextBox 1">
            <a:extLst>
              <a:ext uri="{FF2B5EF4-FFF2-40B4-BE49-F238E27FC236}">
                <a16:creationId xmlns:a16="http://schemas.microsoft.com/office/drawing/2014/main" id="{7F97D36C-56F7-4C6D-AEC1-B539720DAB41}"/>
              </a:ext>
            </a:extLst>
          </p:cNvPr>
          <p:cNvSpPr txBox="1"/>
          <p:nvPr/>
        </p:nvSpPr>
        <p:spPr>
          <a:xfrm>
            <a:off x="791572" y="1218400"/>
            <a:ext cx="11165755" cy="830997"/>
          </a:xfrm>
          <a:prstGeom prst="rect">
            <a:avLst/>
          </a:prstGeom>
          <a:noFill/>
        </p:spPr>
        <p:txBody>
          <a:bodyPr wrap="square" rtlCol="0">
            <a:spAutoFit/>
          </a:bodyPr>
          <a:lstStyle/>
          <a:p>
            <a:pPr lvl="0">
              <a:defRPr/>
            </a:pPr>
            <a:r>
              <a:rPr lang="de-DE" sz="2400" dirty="0">
                <a:solidFill>
                  <a:schemeClr val="accent1">
                    <a:lumMod val="50000"/>
                  </a:schemeClr>
                </a:solidFill>
              </a:rPr>
              <a:t> - Fisch und Katze _________ so komisch, sagt Maus.</a:t>
            </a:r>
            <a:br>
              <a:rPr lang="de-DE" sz="2400" dirty="0">
                <a:solidFill>
                  <a:schemeClr val="accent1">
                    <a:lumMod val="50000"/>
                  </a:schemeClr>
                </a:solidFill>
              </a:rPr>
            </a:br>
            <a:r>
              <a:rPr lang="de-DE" sz="2400" dirty="0">
                <a:solidFill>
                  <a:schemeClr val="accent1">
                    <a:lumMod val="50000"/>
                  </a:schemeClr>
                </a:solidFill>
              </a:rPr>
              <a:t> - _________ sie einen Vogel?!!! </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Action Button: Custom 7">
            <a:hlinkClick r:id="" action="ppaction://noaction" highlightClick="1">
              <a:snd r:embed="rId4" name="7. Beeps - Fisch - Vogel.wav"/>
            </a:hlinkClick>
          </p:cNvPr>
          <p:cNvSpPr/>
          <p:nvPr/>
        </p:nvSpPr>
        <p:spPr>
          <a:xfrm>
            <a:off x="110168" y="1244060"/>
            <a:ext cx="691690" cy="66118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7</a:t>
            </a:r>
          </a:p>
        </p:txBody>
      </p:sp>
      <p:sp>
        <p:nvSpPr>
          <p:cNvPr id="9" name="TextBox 8"/>
          <p:cNvSpPr txBox="1"/>
          <p:nvPr/>
        </p:nvSpPr>
        <p:spPr>
          <a:xfrm>
            <a:off x="110168" y="5612444"/>
            <a:ext cx="4644711" cy="707886"/>
          </a:xfrm>
          <a:prstGeom prst="rect">
            <a:avLst/>
          </a:prstGeom>
          <a:noFill/>
          <a:ln>
            <a:solidFill>
              <a:srgbClr val="DAA520"/>
            </a:solidFill>
          </a:ln>
        </p:spPr>
        <p:txBody>
          <a:bodyPr wrap="square" rtlCol="0">
            <a:spAutoFit/>
          </a:bodyPr>
          <a:lstStyle/>
          <a:p>
            <a:r>
              <a:rPr lang="en-GB" sz="2000" dirty="0">
                <a:solidFill>
                  <a:schemeClr val="accent5">
                    <a:lumMod val="50000"/>
                  </a:schemeClr>
                </a:solidFill>
              </a:rPr>
              <a:t>der Vogel = bird</a:t>
            </a:r>
            <a:br>
              <a:rPr lang="en-GB" sz="2000" dirty="0">
                <a:solidFill>
                  <a:schemeClr val="accent5">
                    <a:lumMod val="50000"/>
                  </a:schemeClr>
                </a:solidFill>
              </a:rPr>
            </a:br>
            <a:r>
              <a:rPr lang="en-GB" sz="2000" dirty="0" err="1">
                <a:solidFill>
                  <a:schemeClr val="accent5">
                    <a:lumMod val="50000"/>
                  </a:schemeClr>
                </a:solidFill>
              </a:rPr>
              <a:t>einen</a:t>
            </a:r>
            <a:r>
              <a:rPr lang="en-GB" sz="2000" dirty="0">
                <a:solidFill>
                  <a:schemeClr val="accent5">
                    <a:lumMod val="50000"/>
                  </a:schemeClr>
                </a:solidFill>
              </a:rPr>
              <a:t> Vogel </a:t>
            </a:r>
            <a:r>
              <a:rPr lang="en-GB" sz="2000" dirty="0" err="1">
                <a:solidFill>
                  <a:schemeClr val="accent5">
                    <a:lumMod val="50000"/>
                  </a:schemeClr>
                </a:solidFill>
              </a:rPr>
              <a:t>haben</a:t>
            </a:r>
            <a:r>
              <a:rPr lang="en-GB" sz="2000" dirty="0">
                <a:solidFill>
                  <a:schemeClr val="accent5">
                    <a:lumMod val="50000"/>
                  </a:schemeClr>
                </a:solidFill>
              </a:rPr>
              <a:t> = to be mad</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049" y="1876778"/>
            <a:ext cx="9508617" cy="368317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13"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497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726" y="1138275"/>
            <a:ext cx="10515600" cy="1325563"/>
          </a:xfrm>
        </p:spPr>
        <p:txBody>
          <a:bodyPr>
            <a:normAutofit fontScale="90000"/>
          </a:bodyPr>
          <a:lstStyle/>
          <a:p>
            <a:r>
              <a:rPr lang="en-GB" sz="26700" b="1" dirty="0">
                <a:solidFill>
                  <a:srgbClr val="FFCC00"/>
                </a:solidFill>
              </a:rPr>
              <a:t>j</a:t>
            </a:r>
            <a:br>
              <a:rPr lang="en-GB" sz="9600" b="1" dirty="0"/>
            </a:br>
            <a:endParaRPr lang="en-GB" dirty="0"/>
          </a:p>
        </p:txBody>
      </p:sp>
      <p:pic>
        <p:nvPicPr>
          <p:cNvPr id="4" name="Picture 3" descr="man with two thumbs up"/>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0386" y="684822"/>
            <a:ext cx="4491228" cy="3845052"/>
          </a:xfrm>
          <a:prstGeom prst="rect">
            <a:avLst/>
          </a:prstGeom>
        </p:spPr>
      </p:pic>
      <p:sp>
        <p:nvSpPr>
          <p:cNvPr id="3" name="Rectangle 2"/>
          <p:cNvSpPr/>
          <p:nvPr/>
        </p:nvSpPr>
        <p:spPr>
          <a:xfrm>
            <a:off x="5321589" y="4242855"/>
            <a:ext cx="154882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j</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455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j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a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ja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[8/8]</a:t>
            </a:r>
          </a:p>
        </p:txBody>
      </p:sp>
      <p:sp>
        <p:nvSpPr>
          <p:cNvPr id="2" name="TextBox 1">
            <a:extLst>
              <a:ext uri="{FF2B5EF4-FFF2-40B4-BE49-F238E27FC236}">
                <a16:creationId xmlns:a16="http://schemas.microsoft.com/office/drawing/2014/main" id="{7F97D36C-56F7-4C6D-AEC1-B539720DAB41}"/>
              </a:ext>
            </a:extLst>
          </p:cNvPr>
          <p:cNvSpPr txBox="1"/>
          <p:nvPr/>
        </p:nvSpPr>
        <p:spPr>
          <a:xfrm>
            <a:off x="791572" y="1362782"/>
            <a:ext cx="11165755" cy="461665"/>
          </a:xfrm>
          <a:prstGeom prst="rect">
            <a:avLst/>
          </a:prstGeom>
          <a:noFill/>
        </p:spPr>
        <p:txBody>
          <a:bodyPr wrap="square" rtlCol="0">
            <a:spAutoFit/>
          </a:bodyPr>
          <a:lstStyle/>
          <a:p>
            <a:pPr lvl="0">
              <a:defRPr/>
            </a:pPr>
            <a:r>
              <a:rPr lang="de-DE" sz="2400" dirty="0">
                <a:solidFill>
                  <a:schemeClr val="accent1">
                    <a:lumMod val="50000"/>
                  </a:schemeClr>
                </a:solidFill>
              </a:rPr>
              <a:t> - Vielleicht _________ wir verrückt, sagt Fisch. Aber wir __________ einander.</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Action Button: Custom 7">
            <a:hlinkClick r:id="" action="ppaction://noaction" highlightClick="1">
              <a:snd r:embed="rId4" name="8. Beeps - Vielleicht - einander.wav"/>
            </a:hlinkClick>
          </p:cNvPr>
          <p:cNvSpPr/>
          <p:nvPr/>
        </p:nvSpPr>
        <p:spPr>
          <a:xfrm>
            <a:off x="110168" y="1244060"/>
            <a:ext cx="691690" cy="66118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8</a:t>
            </a:r>
          </a:p>
        </p:txBody>
      </p:sp>
      <p:sp>
        <p:nvSpPr>
          <p:cNvPr id="9" name="TextBox 8"/>
          <p:cNvSpPr txBox="1"/>
          <p:nvPr/>
        </p:nvSpPr>
        <p:spPr>
          <a:xfrm>
            <a:off x="110168" y="5576332"/>
            <a:ext cx="3040995" cy="707886"/>
          </a:xfrm>
          <a:prstGeom prst="rect">
            <a:avLst/>
          </a:prstGeom>
          <a:noFill/>
          <a:ln>
            <a:solidFill>
              <a:srgbClr val="DAA520"/>
            </a:solidFill>
          </a:ln>
        </p:spPr>
        <p:txBody>
          <a:bodyPr wrap="square" rtlCol="0">
            <a:spAutoFit/>
          </a:bodyPr>
          <a:lstStyle/>
          <a:p>
            <a:r>
              <a:rPr lang="en-GB" sz="2000" dirty="0" err="1">
                <a:solidFill>
                  <a:schemeClr val="accent5">
                    <a:lumMod val="50000"/>
                  </a:schemeClr>
                </a:solidFill>
              </a:rPr>
              <a:t>verrückt</a:t>
            </a:r>
            <a:r>
              <a:rPr lang="en-GB" sz="2000" dirty="0">
                <a:solidFill>
                  <a:schemeClr val="accent5">
                    <a:lumMod val="50000"/>
                  </a:schemeClr>
                </a:solidFill>
              </a:rPr>
              <a:t> = mad</a:t>
            </a:r>
            <a:br>
              <a:rPr lang="en-GB" sz="2000" dirty="0">
                <a:solidFill>
                  <a:schemeClr val="accent5">
                    <a:lumMod val="50000"/>
                  </a:schemeClr>
                </a:solidFill>
              </a:rPr>
            </a:br>
            <a:r>
              <a:rPr lang="en-GB" sz="2000" dirty="0" err="1">
                <a:solidFill>
                  <a:schemeClr val="accent5">
                    <a:lumMod val="50000"/>
                  </a:schemeClr>
                </a:solidFill>
              </a:rPr>
              <a:t>einander</a:t>
            </a:r>
            <a:r>
              <a:rPr lang="en-GB" sz="2000" dirty="0">
                <a:solidFill>
                  <a:schemeClr val="accent5">
                    <a:lumMod val="50000"/>
                  </a:schemeClr>
                </a:solidFill>
              </a:rPr>
              <a:t> = each other</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2567" y="1726941"/>
            <a:ext cx="3954130" cy="488451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sp>
        <p:nvSpPr>
          <p:cNvPr id="13"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0555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err="1">
                <a:solidFill>
                  <a:schemeClr val="bg1"/>
                </a:solidFill>
              </a:rPr>
              <a:t>Fisch</a:t>
            </a:r>
            <a:r>
              <a:rPr lang="en-GB" sz="3200" b="1" dirty="0">
                <a:solidFill>
                  <a:schemeClr val="bg1"/>
                </a:solidFill>
              </a:rPr>
              <a:t> und </a:t>
            </a:r>
            <a:r>
              <a:rPr lang="en-GB" sz="3200" b="1" dirty="0" err="1">
                <a:solidFill>
                  <a:schemeClr val="bg1"/>
                </a:solidFill>
              </a:rPr>
              <a:t>Katze</a:t>
            </a:r>
            <a:r>
              <a:rPr lang="en-GB" sz="3200" b="1" dirty="0">
                <a:solidFill>
                  <a:schemeClr val="bg1"/>
                </a:solidFill>
              </a:rPr>
              <a:t> [</a:t>
            </a:r>
            <a:r>
              <a:rPr lang="en-GB" sz="3200" b="1" dirty="0" err="1">
                <a:solidFill>
                  <a:schemeClr val="bg1"/>
                </a:solidFill>
              </a:rPr>
              <a:t>Antworten</a:t>
            </a:r>
            <a:r>
              <a:rPr lang="en-GB" sz="3200" b="1" dirty="0">
                <a:solidFill>
                  <a:schemeClr val="bg1"/>
                </a:solidFill>
              </a:rPr>
              <a:t>]</a:t>
            </a:r>
          </a:p>
        </p:txBody>
      </p:sp>
      <p:sp>
        <p:nvSpPr>
          <p:cNvPr id="2" name="TextBox 1">
            <a:extLst>
              <a:ext uri="{FF2B5EF4-FFF2-40B4-BE49-F238E27FC236}">
                <a16:creationId xmlns:a16="http://schemas.microsoft.com/office/drawing/2014/main" id="{7F97D36C-56F7-4C6D-AEC1-B539720DAB41}"/>
              </a:ext>
            </a:extLst>
          </p:cNvPr>
          <p:cNvSpPr txBox="1"/>
          <p:nvPr/>
        </p:nvSpPr>
        <p:spPr>
          <a:xfrm>
            <a:off x="590841" y="5824886"/>
            <a:ext cx="11165755" cy="400110"/>
          </a:xfrm>
          <a:prstGeom prst="rect">
            <a:avLst/>
          </a:prstGeom>
          <a:noFill/>
        </p:spPr>
        <p:txBody>
          <a:bodyPr wrap="square" rtlCol="0">
            <a:spAutoFit/>
          </a:bodyPr>
          <a:lstStyle/>
          <a:p>
            <a:pPr lvl="0">
              <a:defRPr/>
            </a:pPr>
            <a:r>
              <a:rPr lang="de-DE" sz="2000" dirty="0">
                <a:solidFill>
                  <a:schemeClr val="accent1">
                    <a:lumMod val="50000"/>
                  </a:schemeClr>
                </a:solidFill>
              </a:rPr>
              <a:t> - Vielleicht </a:t>
            </a:r>
            <a:r>
              <a:rPr lang="de-DE" sz="2000" b="1" dirty="0">
                <a:solidFill>
                  <a:schemeClr val="accent1">
                    <a:lumMod val="50000"/>
                  </a:schemeClr>
                </a:solidFill>
              </a:rPr>
              <a:t>sind</a:t>
            </a:r>
            <a:r>
              <a:rPr lang="de-DE" sz="2000" dirty="0">
                <a:solidFill>
                  <a:schemeClr val="accent1">
                    <a:lumMod val="50000"/>
                  </a:schemeClr>
                </a:solidFill>
              </a:rPr>
              <a:t> wir verrückt, sagt Fisch. Aber wir </a:t>
            </a:r>
            <a:r>
              <a:rPr lang="de-DE" sz="2000" b="1" dirty="0">
                <a:solidFill>
                  <a:schemeClr val="accent1">
                    <a:lumMod val="50000"/>
                  </a:schemeClr>
                </a:solidFill>
              </a:rPr>
              <a:t>haben</a:t>
            </a:r>
            <a:r>
              <a:rPr lang="de-DE" sz="2000" dirty="0">
                <a:solidFill>
                  <a:schemeClr val="accent1">
                    <a:lumMod val="50000"/>
                  </a:schemeClr>
                </a:solidFill>
              </a:rPr>
              <a:t> einander.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 name="Action Button: Custom 7">
            <a:hlinkClick r:id="" action="ppaction://noaction" highlightClick="1">
              <a:snd r:embed="rId6" name="8. Vielleicht - einander.wav"/>
            </a:hlinkClick>
          </p:cNvPr>
          <p:cNvSpPr/>
          <p:nvPr/>
        </p:nvSpPr>
        <p:spPr>
          <a:xfrm>
            <a:off x="110166" y="5791348"/>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8</a:t>
            </a:r>
          </a:p>
        </p:txBody>
      </p:sp>
      <p:sp>
        <p:nvSpPr>
          <p:cNvPr id="9" name="Action Button: Custom 8">
            <a:hlinkClick r:id="" action="ppaction://noaction" highlightClick="1">
              <a:snd r:embed="rId7" name="7. Fisch - Vogel.wav"/>
            </a:hlinkClick>
          </p:cNvPr>
          <p:cNvSpPr/>
          <p:nvPr/>
        </p:nvSpPr>
        <p:spPr>
          <a:xfrm>
            <a:off x="110166" y="5148930"/>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p>
        </p:txBody>
      </p:sp>
      <p:sp>
        <p:nvSpPr>
          <p:cNvPr id="10" name="Action Button: Custom 9">
            <a:hlinkClick r:id="" action="ppaction://noaction" highlightClick="1">
              <a:snd r:embed="rId8" name="6. Wir - Fans.wav"/>
            </a:hlinkClick>
          </p:cNvPr>
          <p:cNvSpPr/>
          <p:nvPr/>
        </p:nvSpPr>
        <p:spPr>
          <a:xfrm>
            <a:off x="110166" y="4512242"/>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1" name="Action Button: Custom 10">
            <a:hlinkClick r:id="" action="ppaction://noaction" highlightClick="1">
              <a:snd r:embed="rId9" name="5. Fisch - Alleine.wav"/>
            </a:hlinkClick>
          </p:cNvPr>
          <p:cNvSpPr/>
          <p:nvPr/>
        </p:nvSpPr>
        <p:spPr>
          <a:xfrm>
            <a:off x="110168" y="3858439"/>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12" name="Action Button: Custom 11">
            <a:hlinkClick r:id="" action="ppaction://noaction" highlightClick="1">
              <a:snd r:embed="rId10" name="4. Katzen - Wasser.wav"/>
            </a:hlinkClick>
          </p:cNvPr>
          <p:cNvSpPr/>
          <p:nvPr/>
        </p:nvSpPr>
        <p:spPr>
          <a:xfrm>
            <a:off x="110166" y="3202599"/>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13" name="Action Button: Custom 12">
            <a:hlinkClick r:id="" action="ppaction://noaction" highlightClick="1">
              <a:snd r:embed="rId11" name="3. Katzen - einzelkind.wav"/>
            </a:hlinkClick>
          </p:cNvPr>
          <p:cNvSpPr/>
          <p:nvPr/>
        </p:nvSpPr>
        <p:spPr>
          <a:xfrm>
            <a:off x="110166" y="2574149"/>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4" name="Action Button: Custom 13">
            <a:hlinkClick r:id="" action="ppaction://noaction" highlightClick="1">
              <a:snd r:embed="rId12" name="2. Katzen - klein.wav"/>
            </a:hlinkClick>
          </p:cNvPr>
          <p:cNvSpPr/>
          <p:nvPr/>
        </p:nvSpPr>
        <p:spPr>
          <a:xfrm>
            <a:off x="110166" y="1957127"/>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5" name="Action Button: Custom 14">
            <a:hlinkClick r:id="" action="ppaction://noaction" highlightClick="1">
              <a:snd r:embed="rId13" name="1. Fisch - gemeinsam.wav"/>
            </a:hlinkClick>
          </p:cNvPr>
          <p:cNvSpPr/>
          <p:nvPr/>
        </p:nvSpPr>
        <p:spPr>
          <a:xfrm>
            <a:off x="110166" y="1307462"/>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6" name="TextBox 15">
            <a:extLst>
              <a:ext uri="{FF2B5EF4-FFF2-40B4-BE49-F238E27FC236}">
                <a16:creationId xmlns:a16="http://schemas.microsoft.com/office/drawing/2014/main" id="{7F97D36C-56F7-4C6D-AEC1-B539720DAB41}"/>
              </a:ext>
            </a:extLst>
          </p:cNvPr>
          <p:cNvSpPr txBox="1"/>
          <p:nvPr/>
        </p:nvSpPr>
        <p:spPr>
          <a:xfrm>
            <a:off x="649548" y="5157461"/>
            <a:ext cx="11165755" cy="400110"/>
          </a:xfrm>
          <a:prstGeom prst="rect">
            <a:avLst/>
          </a:prstGeom>
          <a:noFill/>
        </p:spPr>
        <p:txBody>
          <a:bodyPr wrap="square" rtlCol="0">
            <a:spAutoFit/>
          </a:bodyPr>
          <a:lstStyle/>
          <a:p>
            <a:pPr lvl="0">
              <a:defRPr/>
            </a:pPr>
            <a:r>
              <a:rPr lang="de-DE" sz="2000" dirty="0">
                <a:solidFill>
                  <a:schemeClr val="accent1">
                    <a:lumMod val="50000"/>
                  </a:schemeClr>
                </a:solidFill>
              </a:rPr>
              <a:t> - Fisch und Katze </a:t>
            </a:r>
            <a:r>
              <a:rPr lang="de-DE" sz="2000" b="1" dirty="0">
                <a:solidFill>
                  <a:schemeClr val="accent1">
                    <a:lumMod val="50000"/>
                  </a:schemeClr>
                </a:solidFill>
              </a:rPr>
              <a:t>sind</a:t>
            </a:r>
            <a:r>
              <a:rPr lang="de-DE" sz="2000" dirty="0">
                <a:solidFill>
                  <a:schemeClr val="accent1">
                    <a:lumMod val="50000"/>
                  </a:schemeClr>
                </a:solidFill>
              </a:rPr>
              <a:t> so komisch, sagt Maus. – </a:t>
            </a:r>
            <a:r>
              <a:rPr lang="de-DE" sz="2000" b="1" dirty="0">
                <a:solidFill>
                  <a:schemeClr val="accent1">
                    <a:lumMod val="50000"/>
                  </a:schemeClr>
                </a:solidFill>
              </a:rPr>
              <a:t>Haben</a:t>
            </a:r>
            <a:r>
              <a:rPr lang="de-DE" sz="2000" dirty="0">
                <a:solidFill>
                  <a:schemeClr val="accent1">
                    <a:lumMod val="50000"/>
                  </a:schemeClr>
                </a:solidFill>
              </a:rPr>
              <a:t> sie einen Vogel?!!!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7F97D36C-56F7-4C6D-AEC1-B539720DAB41}"/>
              </a:ext>
            </a:extLst>
          </p:cNvPr>
          <p:cNvSpPr txBox="1"/>
          <p:nvPr/>
        </p:nvSpPr>
        <p:spPr>
          <a:xfrm>
            <a:off x="590840" y="4395471"/>
            <a:ext cx="11165755" cy="707886"/>
          </a:xfrm>
          <a:prstGeom prst="rect">
            <a:avLst/>
          </a:prstGeom>
          <a:noFill/>
        </p:spPr>
        <p:txBody>
          <a:bodyPr wrap="square" rtlCol="0">
            <a:spAutoFit/>
          </a:bodyPr>
          <a:lstStyle/>
          <a:p>
            <a:pPr lvl="0">
              <a:defRPr/>
            </a:pPr>
            <a:r>
              <a:rPr lang="de-DE" sz="2000" dirty="0">
                <a:solidFill>
                  <a:schemeClr val="accent1">
                    <a:lumMod val="50000"/>
                  </a:schemeClr>
                </a:solidFill>
              </a:rPr>
              <a:t> - Wir </a:t>
            </a:r>
            <a:r>
              <a:rPr lang="de-DE" sz="2000" b="1" dirty="0">
                <a:solidFill>
                  <a:schemeClr val="accent1">
                    <a:lumMod val="50000"/>
                  </a:schemeClr>
                </a:solidFill>
              </a:rPr>
              <a:t>haben</a:t>
            </a:r>
            <a:r>
              <a:rPr lang="de-DE" sz="2000" dirty="0">
                <a:solidFill>
                  <a:schemeClr val="accent1">
                    <a:lumMod val="50000"/>
                  </a:schemeClr>
                </a:solidFill>
              </a:rPr>
              <a:t> aber etwas gemeinsam. </a:t>
            </a:r>
            <a:br>
              <a:rPr lang="de-DE" sz="2000" dirty="0">
                <a:solidFill>
                  <a:schemeClr val="accent1">
                    <a:lumMod val="50000"/>
                  </a:schemeClr>
                </a:solidFill>
              </a:rPr>
            </a:br>
            <a:r>
              <a:rPr lang="de-DE" sz="2000" dirty="0">
                <a:solidFill>
                  <a:schemeClr val="accent1">
                    <a:lumMod val="50000"/>
                  </a:schemeClr>
                </a:solidFill>
              </a:rPr>
              <a:t> - Wir </a:t>
            </a:r>
            <a:r>
              <a:rPr lang="de-DE" sz="2000" b="1" dirty="0">
                <a:solidFill>
                  <a:schemeClr val="accent1">
                    <a:lumMod val="50000"/>
                  </a:schemeClr>
                </a:solidFill>
              </a:rPr>
              <a:t>sind</a:t>
            </a:r>
            <a:r>
              <a:rPr lang="de-DE" sz="2000" dirty="0">
                <a:solidFill>
                  <a:schemeClr val="accent1">
                    <a:lumMod val="50000"/>
                  </a:schemeClr>
                </a:solidFill>
              </a:rPr>
              <a:t> Fußball-Fans!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7F97D36C-56F7-4C6D-AEC1-B539720DAB41}"/>
              </a:ext>
            </a:extLst>
          </p:cNvPr>
          <p:cNvSpPr txBox="1"/>
          <p:nvPr/>
        </p:nvSpPr>
        <p:spPr>
          <a:xfrm>
            <a:off x="649547" y="3905381"/>
            <a:ext cx="11165755" cy="400110"/>
          </a:xfrm>
          <a:prstGeom prst="rect">
            <a:avLst/>
          </a:prstGeom>
          <a:noFill/>
        </p:spPr>
        <p:txBody>
          <a:bodyPr wrap="square" rtlCol="0">
            <a:spAutoFit/>
          </a:bodyPr>
          <a:lstStyle/>
          <a:p>
            <a:pPr lvl="0">
              <a:defRPr/>
            </a:pPr>
            <a:r>
              <a:rPr lang="de-DE" sz="2000" dirty="0">
                <a:solidFill>
                  <a:schemeClr val="accent1">
                    <a:lumMod val="50000"/>
                  </a:schemeClr>
                </a:solidFill>
              </a:rPr>
              <a:t> - Fisch, sagt Katze. Ich </a:t>
            </a:r>
            <a:r>
              <a:rPr lang="de-DE" sz="2000" b="1" dirty="0">
                <a:solidFill>
                  <a:schemeClr val="accent1">
                    <a:lumMod val="50000"/>
                  </a:schemeClr>
                </a:solidFill>
              </a:rPr>
              <a:t>habe</a:t>
            </a:r>
            <a:r>
              <a:rPr lang="de-DE" sz="2000" dirty="0">
                <a:solidFill>
                  <a:schemeClr val="accent1">
                    <a:lumMod val="50000"/>
                  </a:schemeClr>
                </a:solidFill>
              </a:rPr>
              <a:t> einen Freund, aber du </a:t>
            </a:r>
            <a:r>
              <a:rPr lang="de-DE" sz="2000" b="1" dirty="0">
                <a:solidFill>
                  <a:schemeClr val="accent1">
                    <a:lumMod val="50000"/>
                  </a:schemeClr>
                </a:solidFill>
              </a:rPr>
              <a:t>bist</a:t>
            </a:r>
            <a:r>
              <a:rPr lang="de-DE" sz="2000" dirty="0">
                <a:solidFill>
                  <a:schemeClr val="accent1">
                    <a:lumMod val="50000"/>
                  </a:schemeClr>
                </a:solidFill>
              </a:rPr>
              <a:t> oft alleine.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7F97D36C-56F7-4C6D-AEC1-B539720DAB41}"/>
              </a:ext>
            </a:extLst>
          </p:cNvPr>
          <p:cNvSpPr txBox="1"/>
          <p:nvPr/>
        </p:nvSpPr>
        <p:spPr>
          <a:xfrm>
            <a:off x="590841" y="3241417"/>
            <a:ext cx="10667710" cy="707886"/>
          </a:xfrm>
          <a:prstGeom prst="rect">
            <a:avLst/>
          </a:prstGeom>
          <a:noFill/>
        </p:spPr>
        <p:txBody>
          <a:bodyPr wrap="square" rtlCol="0">
            <a:spAutoFit/>
          </a:bodyPr>
          <a:lstStyle/>
          <a:p>
            <a:pPr lvl="0">
              <a:defRPr/>
            </a:pPr>
            <a:r>
              <a:rPr lang="de-DE" sz="2000" dirty="0">
                <a:solidFill>
                  <a:schemeClr val="accent1">
                    <a:lumMod val="50000"/>
                  </a:schemeClr>
                </a:solidFill>
              </a:rPr>
              <a:t> - Katze, sagt Fisch. Ich </a:t>
            </a:r>
            <a:r>
              <a:rPr lang="de-DE" sz="2000" b="1" dirty="0">
                <a:solidFill>
                  <a:schemeClr val="accent1">
                    <a:lumMod val="50000"/>
                  </a:schemeClr>
                </a:solidFill>
              </a:rPr>
              <a:t>bin</a:t>
            </a:r>
            <a:r>
              <a:rPr lang="de-DE" sz="2000" dirty="0">
                <a:solidFill>
                  <a:schemeClr val="accent1">
                    <a:lumMod val="50000"/>
                  </a:schemeClr>
                </a:solidFill>
              </a:rPr>
              <a:t> ein Wassertier, und ich kann sehr gut schwimmen, aber du </a:t>
            </a:r>
            <a:r>
              <a:rPr lang="de-DE" sz="2000" b="1" dirty="0">
                <a:solidFill>
                  <a:schemeClr val="accent1">
                    <a:lumMod val="50000"/>
                  </a:schemeClr>
                </a:solidFill>
              </a:rPr>
              <a:t>hast</a:t>
            </a:r>
            <a:r>
              <a:rPr lang="de-DE" sz="2000" dirty="0">
                <a:solidFill>
                  <a:schemeClr val="accent1">
                    <a:lumMod val="50000"/>
                  </a:schemeClr>
                </a:solidFill>
              </a:rPr>
              <a:t> Angst vor Wasser.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7F97D36C-56F7-4C6D-AEC1-B539720DAB41}"/>
              </a:ext>
            </a:extLst>
          </p:cNvPr>
          <p:cNvSpPr txBox="1"/>
          <p:nvPr/>
        </p:nvSpPr>
        <p:spPr>
          <a:xfrm>
            <a:off x="649547" y="2665041"/>
            <a:ext cx="11165755" cy="400110"/>
          </a:xfrm>
          <a:prstGeom prst="rect">
            <a:avLst/>
          </a:prstGeom>
          <a:noFill/>
        </p:spPr>
        <p:txBody>
          <a:bodyPr wrap="square" rtlCol="0">
            <a:spAutoFit/>
          </a:bodyPr>
          <a:lstStyle/>
          <a:p>
            <a:pPr lvl="0">
              <a:defRPr/>
            </a:pPr>
            <a:r>
              <a:rPr lang="de-DE" sz="2000" dirty="0">
                <a:solidFill>
                  <a:schemeClr val="accent1">
                    <a:lumMod val="50000"/>
                  </a:schemeClr>
                </a:solidFill>
              </a:rPr>
              <a:t>Katze </a:t>
            </a:r>
            <a:r>
              <a:rPr lang="de-DE" sz="2000" b="1" dirty="0">
                <a:solidFill>
                  <a:schemeClr val="accent1">
                    <a:lumMod val="50000"/>
                  </a:schemeClr>
                </a:solidFill>
              </a:rPr>
              <a:t>hat</a:t>
            </a:r>
            <a:r>
              <a:rPr lang="de-DE" sz="2000" dirty="0">
                <a:solidFill>
                  <a:schemeClr val="accent1">
                    <a:lumMod val="50000"/>
                  </a:schemeClr>
                </a:solidFill>
              </a:rPr>
              <a:t> viele Geschwister aber Fisch </a:t>
            </a:r>
            <a:r>
              <a:rPr lang="de-DE" sz="2000" b="1" dirty="0">
                <a:solidFill>
                  <a:schemeClr val="accent1">
                    <a:lumMod val="50000"/>
                  </a:schemeClr>
                </a:solidFill>
              </a:rPr>
              <a:t>ist</a:t>
            </a:r>
            <a:r>
              <a:rPr lang="de-DE" sz="2000" dirty="0">
                <a:solidFill>
                  <a:schemeClr val="accent1">
                    <a:lumMod val="50000"/>
                  </a:schemeClr>
                </a:solidFill>
              </a:rPr>
              <a:t> Einzelkind.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7F97D36C-56F7-4C6D-AEC1-B539720DAB41}"/>
              </a:ext>
            </a:extLst>
          </p:cNvPr>
          <p:cNvSpPr txBox="1"/>
          <p:nvPr/>
        </p:nvSpPr>
        <p:spPr>
          <a:xfrm>
            <a:off x="649547" y="2031856"/>
            <a:ext cx="11165755" cy="400110"/>
          </a:xfrm>
          <a:prstGeom prst="rect">
            <a:avLst/>
          </a:prstGeom>
          <a:noFill/>
        </p:spPr>
        <p:txBody>
          <a:bodyPr wrap="square" rtlCol="0">
            <a:spAutoFit/>
          </a:bodyPr>
          <a:lstStyle/>
          <a:p>
            <a:pPr lvl="0">
              <a:defRPr/>
            </a:pPr>
            <a:r>
              <a:rPr lang="de-DE" sz="2000" dirty="0">
                <a:solidFill>
                  <a:schemeClr val="accent1">
                    <a:lumMod val="50000"/>
                  </a:schemeClr>
                </a:solidFill>
              </a:rPr>
              <a:t>Katze </a:t>
            </a:r>
            <a:r>
              <a:rPr lang="de-DE" sz="2000" b="1" dirty="0">
                <a:solidFill>
                  <a:schemeClr val="accent1">
                    <a:lumMod val="50000"/>
                  </a:schemeClr>
                </a:solidFill>
              </a:rPr>
              <a:t>ist</a:t>
            </a:r>
            <a:r>
              <a:rPr lang="de-DE" sz="2000" dirty="0">
                <a:solidFill>
                  <a:schemeClr val="accent1">
                    <a:lumMod val="50000"/>
                  </a:schemeClr>
                </a:solidFill>
              </a:rPr>
              <a:t> groß aber Fisch </a:t>
            </a:r>
            <a:r>
              <a:rPr lang="de-DE" sz="2000" b="1" dirty="0">
                <a:solidFill>
                  <a:schemeClr val="accent1">
                    <a:lumMod val="50000"/>
                  </a:schemeClr>
                </a:solidFill>
              </a:rPr>
              <a:t>ist</a:t>
            </a:r>
            <a:r>
              <a:rPr lang="de-DE" sz="2000" dirty="0">
                <a:solidFill>
                  <a:schemeClr val="accent1">
                    <a:lumMod val="50000"/>
                  </a:schemeClr>
                </a:solidFill>
              </a:rPr>
              <a:t> klein.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7F97D36C-56F7-4C6D-AEC1-B539720DAB41}"/>
              </a:ext>
            </a:extLst>
          </p:cNvPr>
          <p:cNvSpPr txBox="1"/>
          <p:nvPr/>
        </p:nvSpPr>
        <p:spPr>
          <a:xfrm>
            <a:off x="649547" y="1219035"/>
            <a:ext cx="117776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Fisch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Katze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1" i="0"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sind</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beste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Freunde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b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b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Das </a:t>
            </a:r>
            <a:r>
              <a:rPr kumimoji="0" lang="en-GB" sz="2000" b="1" i="0"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ist</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aber</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komisch</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Sie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1" i="0"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haben</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nicht</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viel</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gemeinsam</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79678" y="2513678"/>
            <a:ext cx="1348486" cy="1953130"/>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15896" y="3948022"/>
            <a:ext cx="2276104" cy="2640492"/>
          </a:xfrm>
          <a:prstGeom prst="rect">
            <a:avLst/>
          </a:prstGeom>
        </p:spPr>
      </p:pic>
      <p:pic>
        <p:nvPicPr>
          <p:cNvPr id="6" name="Full Sto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053948" y="838554"/>
            <a:ext cx="609600" cy="609600"/>
          </a:xfrm>
          <a:prstGeom prst="rect">
            <a:avLst/>
          </a:prstGeom>
        </p:spPr>
      </p:pic>
      <p:grpSp>
        <p:nvGrpSpPr>
          <p:cNvPr id="42" name="Group 41"/>
          <p:cNvGrpSpPr/>
          <p:nvPr/>
        </p:nvGrpSpPr>
        <p:grpSpPr>
          <a:xfrm>
            <a:off x="2711000" y="1265446"/>
            <a:ext cx="498136" cy="294348"/>
            <a:chOff x="1892906" y="1101627"/>
            <a:chExt cx="252000" cy="294348"/>
          </a:xfrm>
        </p:grpSpPr>
        <p:sp>
          <p:nvSpPr>
            <p:cNvPr id="43" name="Rectangle 42"/>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Rectangle 43"/>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5" name="Group 44"/>
          <p:cNvGrpSpPr/>
          <p:nvPr/>
        </p:nvGrpSpPr>
        <p:grpSpPr>
          <a:xfrm>
            <a:off x="1271847" y="1570925"/>
            <a:ext cx="258373" cy="294348"/>
            <a:chOff x="1892906" y="1101627"/>
            <a:chExt cx="252000" cy="294348"/>
          </a:xfrm>
        </p:grpSpPr>
        <p:sp>
          <p:nvSpPr>
            <p:cNvPr id="46" name="Rectangle 45"/>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7" name="Rectangle 46"/>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8" name="Group 47"/>
          <p:cNvGrpSpPr/>
          <p:nvPr/>
        </p:nvGrpSpPr>
        <p:grpSpPr>
          <a:xfrm>
            <a:off x="3869803" y="1566182"/>
            <a:ext cx="810431" cy="297948"/>
            <a:chOff x="1892906" y="1101627"/>
            <a:chExt cx="252000" cy="297948"/>
          </a:xfrm>
        </p:grpSpPr>
        <p:sp>
          <p:nvSpPr>
            <p:cNvPr id="49" name="Rectangle 48"/>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Rectangle 49"/>
            <p:cNvSpPr/>
            <p:nvPr/>
          </p:nvSpPr>
          <p:spPr>
            <a:xfrm>
              <a:off x="1892906" y="1370775"/>
              <a:ext cx="252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1" name="Group 50"/>
          <p:cNvGrpSpPr/>
          <p:nvPr/>
        </p:nvGrpSpPr>
        <p:grpSpPr>
          <a:xfrm>
            <a:off x="1496632" y="2083360"/>
            <a:ext cx="250059" cy="294348"/>
            <a:chOff x="1892906" y="1101627"/>
            <a:chExt cx="252000" cy="294348"/>
          </a:xfrm>
        </p:grpSpPr>
        <p:sp>
          <p:nvSpPr>
            <p:cNvPr id="52" name="Rectangle 51"/>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Rectangle 52"/>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4" name="Group 53"/>
          <p:cNvGrpSpPr/>
          <p:nvPr/>
        </p:nvGrpSpPr>
        <p:grpSpPr>
          <a:xfrm>
            <a:off x="3747414" y="2077706"/>
            <a:ext cx="254475" cy="294348"/>
            <a:chOff x="1892906" y="1101627"/>
            <a:chExt cx="252000" cy="294348"/>
          </a:xfrm>
        </p:grpSpPr>
        <p:sp>
          <p:nvSpPr>
            <p:cNvPr id="55" name="Rectangle 54"/>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Rectangle 55"/>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7" name="Group 56"/>
          <p:cNvGrpSpPr/>
          <p:nvPr/>
        </p:nvGrpSpPr>
        <p:grpSpPr>
          <a:xfrm>
            <a:off x="1494771" y="2711559"/>
            <a:ext cx="401209" cy="294348"/>
            <a:chOff x="1892906" y="1101627"/>
            <a:chExt cx="252000" cy="294348"/>
          </a:xfrm>
        </p:grpSpPr>
        <p:sp>
          <p:nvSpPr>
            <p:cNvPr id="58" name="Rectangle 57"/>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Rectangle 58"/>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0" name="Group 59"/>
          <p:cNvGrpSpPr/>
          <p:nvPr/>
        </p:nvGrpSpPr>
        <p:grpSpPr>
          <a:xfrm>
            <a:off x="5469352" y="2714240"/>
            <a:ext cx="254025" cy="294348"/>
            <a:chOff x="1892906" y="1101627"/>
            <a:chExt cx="252000" cy="294348"/>
          </a:xfrm>
        </p:grpSpPr>
        <p:sp>
          <p:nvSpPr>
            <p:cNvPr id="61" name="Rectangle 60"/>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Rectangle 61"/>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3" name="Group 62"/>
          <p:cNvGrpSpPr/>
          <p:nvPr/>
        </p:nvGrpSpPr>
        <p:grpSpPr>
          <a:xfrm>
            <a:off x="3507398" y="3292770"/>
            <a:ext cx="389066" cy="294348"/>
            <a:chOff x="1892906" y="1101627"/>
            <a:chExt cx="252000" cy="294348"/>
          </a:xfrm>
        </p:grpSpPr>
        <p:sp>
          <p:nvSpPr>
            <p:cNvPr id="64" name="Rectangle 63"/>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 name="Rectangle 64"/>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6" name="Group 65"/>
          <p:cNvGrpSpPr/>
          <p:nvPr/>
        </p:nvGrpSpPr>
        <p:grpSpPr>
          <a:xfrm>
            <a:off x="682448" y="3591624"/>
            <a:ext cx="511870" cy="294348"/>
            <a:chOff x="1892906" y="1101627"/>
            <a:chExt cx="252000" cy="294348"/>
          </a:xfrm>
        </p:grpSpPr>
        <p:sp>
          <p:nvSpPr>
            <p:cNvPr id="67" name="Rectangle 66"/>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8" name="Rectangle 67"/>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9" name="Group 68"/>
          <p:cNvGrpSpPr/>
          <p:nvPr/>
        </p:nvGrpSpPr>
        <p:grpSpPr>
          <a:xfrm>
            <a:off x="3563305" y="3956863"/>
            <a:ext cx="665328" cy="294348"/>
            <a:chOff x="1892906" y="1101627"/>
            <a:chExt cx="252000" cy="294348"/>
          </a:xfrm>
        </p:grpSpPr>
        <p:sp>
          <p:nvSpPr>
            <p:cNvPr id="70" name="Rectangle 69"/>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1" name="Rectangle 70"/>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2" name="Group 71"/>
          <p:cNvGrpSpPr/>
          <p:nvPr/>
        </p:nvGrpSpPr>
        <p:grpSpPr>
          <a:xfrm>
            <a:off x="7083527" y="3955096"/>
            <a:ext cx="426672" cy="294348"/>
            <a:chOff x="1892906" y="1101627"/>
            <a:chExt cx="252000" cy="294348"/>
          </a:xfrm>
        </p:grpSpPr>
        <p:sp>
          <p:nvSpPr>
            <p:cNvPr id="73" name="Rectangle 72"/>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Rectangle 73"/>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5" name="Group 74"/>
          <p:cNvGrpSpPr/>
          <p:nvPr/>
        </p:nvGrpSpPr>
        <p:grpSpPr>
          <a:xfrm>
            <a:off x="1347066" y="4444183"/>
            <a:ext cx="810172" cy="294348"/>
            <a:chOff x="1892906" y="1101627"/>
            <a:chExt cx="252000" cy="294348"/>
          </a:xfrm>
        </p:grpSpPr>
        <p:sp>
          <p:nvSpPr>
            <p:cNvPr id="76" name="Rectangle 75"/>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7" name="Rectangle 76"/>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8" name="Group 77"/>
          <p:cNvGrpSpPr/>
          <p:nvPr/>
        </p:nvGrpSpPr>
        <p:grpSpPr>
          <a:xfrm>
            <a:off x="1350028" y="4745960"/>
            <a:ext cx="501165" cy="297948"/>
            <a:chOff x="1892906" y="1101627"/>
            <a:chExt cx="252000" cy="297948"/>
          </a:xfrm>
        </p:grpSpPr>
        <p:sp>
          <p:nvSpPr>
            <p:cNvPr id="79" name="Rectangle 78"/>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0" name="Rectangle 79"/>
            <p:cNvSpPr/>
            <p:nvPr/>
          </p:nvSpPr>
          <p:spPr>
            <a:xfrm>
              <a:off x="1892906" y="1370775"/>
              <a:ext cx="252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1" name="Group 80"/>
          <p:cNvGrpSpPr/>
          <p:nvPr/>
        </p:nvGrpSpPr>
        <p:grpSpPr>
          <a:xfrm>
            <a:off x="2936161" y="5206610"/>
            <a:ext cx="504969" cy="294348"/>
            <a:chOff x="1892906" y="1101627"/>
            <a:chExt cx="252000" cy="294348"/>
          </a:xfrm>
        </p:grpSpPr>
        <p:sp>
          <p:nvSpPr>
            <p:cNvPr id="82" name="Rectangle 81"/>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3" name="Rectangle 82"/>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4" name="Group 83"/>
          <p:cNvGrpSpPr/>
          <p:nvPr/>
        </p:nvGrpSpPr>
        <p:grpSpPr>
          <a:xfrm>
            <a:off x="6559898" y="5204843"/>
            <a:ext cx="830870" cy="294348"/>
            <a:chOff x="1892906" y="1101627"/>
            <a:chExt cx="252000" cy="294348"/>
          </a:xfrm>
        </p:grpSpPr>
        <p:sp>
          <p:nvSpPr>
            <p:cNvPr id="85" name="Rectangle 84"/>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6" name="Rectangle 85"/>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87" name="Group 86"/>
          <p:cNvGrpSpPr/>
          <p:nvPr/>
        </p:nvGrpSpPr>
        <p:grpSpPr>
          <a:xfrm>
            <a:off x="2088320" y="5877766"/>
            <a:ext cx="509322" cy="294348"/>
            <a:chOff x="1892906" y="1101627"/>
            <a:chExt cx="252000" cy="294348"/>
          </a:xfrm>
        </p:grpSpPr>
        <p:sp>
          <p:nvSpPr>
            <p:cNvPr id="88" name="Rectangle 87"/>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9" name="Rectangle 88"/>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0" name="Group 89"/>
          <p:cNvGrpSpPr/>
          <p:nvPr/>
        </p:nvGrpSpPr>
        <p:grpSpPr>
          <a:xfrm>
            <a:off x="6586841" y="5872267"/>
            <a:ext cx="842273" cy="294348"/>
            <a:chOff x="1892906" y="1101627"/>
            <a:chExt cx="252000" cy="294348"/>
          </a:xfrm>
        </p:grpSpPr>
        <p:sp>
          <p:nvSpPr>
            <p:cNvPr id="91" name="Rectangle 90"/>
            <p:cNvSpPr/>
            <p:nvPr/>
          </p:nvSpPr>
          <p:spPr>
            <a:xfrm>
              <a:off x="1892906" y="1101627"/>
              <a:ext cx="252000" cy="29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Rectangle 91"/>
            <p:cNvSpPr/>
            <p:nvPr/>
          </p:nvSpPr>
          <p:spPr>
            <a:xfrm>
              <a:off x="1892906" y="1370775"/>
              <a:ext cx="252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94" name="Rounded Rectangle 11">
            <a:extLst>
              <a:ext uri="{FF2B5EF4-FFF2-40B4-BE49-F238E27FC236}">
                <a16:creationId xmlns:a16="http://schemas.microsoft.com/office/drawing/2014/main" id="{483D7EB9-C2AA-4190-98DE-925F861600E9}"/>
              </a:ext>
            </a:extLst>
          </p:cNvPr>
          <p:cNvSpPr/>
          <p:nvPr/>
        </p:nvSpPr>
        <p:spPr>
          <a:xfrm>
            <a:off x="8641724" y="247046"/>
            <a:ext cx="33156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14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7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8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8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8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6"/>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90336" fill="hold"/>
                                        <p:tgtEl>
                                          <p:spTgt spid="6"/>
                                        </p:tgtEl>
                                      </p:cBhvr>
                                    </p:cmd>
                                  </p:childTnLst>
                                </p:cTn>
                              </p:par>
                            </p:childTnLst>
                          </p:cTn>
                        </p:par>
                      </p:childTnLst>
                    </p:cTn>
                  </p:par>
                </p:childTnLst>
              </p:cTn>
              <p:nextCondLst>
                <p:cond evt="onClick" delay="0">
                  <p:tgtEl>
                    <p:spTgt spid="6"/>
                  </p:tgtEl>
                </p:cond>
              </p:nextCondLst>
            </p:seq>
            <p:audio>
              <p:cMediaNode vol="80000">
                <p:cTn id="76"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11">
            <a:extLst>
              <a:ext uri="{FF2B5EF4-FFF2-40B4-BE49-F238E27FC236}">
                <a16:creationId xmlns:a16="http://schemas.microsoft.com/office/drawing/2014/main" id="{483D7EB9-C2AA-4190-98DE-925F861600E9}"/>
              </a:ext>
            </a:extLst>
          </p:cNvPr>
          <p:cNvSpPr/>
          <p:nvPr/>
        </p:nvSpPr>
        <p:spPr>
          <a:xfrm>
            <a:off x="9543245" y="247046"/>
            <a:ext cx="24140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0" name="Picture 3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92440" y="299116"/>
            <a:ext cx="5895975" cy="707849"/>
          </a:xfrm>
        </p:spPr>
        <p:txBody>
          <a:bodyPr>
            <a:normAutofit/>
          </a:bodyPr>
          <a:lstStyle/>
          <a:p>
            <a:r>
              <a:rPr lang="en-GB" sz="3200" b="1" dirty="0" err="1">
                <a:solidFill>
                  <a:schemeClr val="bg1"/>
                </a:solidFill>
              </a:rPr>
              <a:t>Vokabeln</a:t>
            </a:r>
            <a:r>
              <a:rPr lang="en-GB" sz="3200" b="1" dirty="0">
                <a:solidFill>
                  <a:schemeClr val="bg1"/>
                </a:solidFill>
              </a:rPr>
              <a:t> </a:t>
            </a:r>
          </a:p>
        </p:txBody>
      </p:sp>
      <p:pic>
        <p:nvPicPr>
          <p:cNvPr id="186" name="Picture 185">
            <a:extLst>
              <a:ext uri="{FF2B5EF4-FFF2-40B4-BE49-F238E27FC236}">
                <a16:creationId xmlns:a16="http://schemas.microsoft.com/office/drawing/2014/main" id="{B4E28A8F-54D4-4EC7-B8C6-D1890F181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605772"/>
            <a:ext cx="1716482" cy="17220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731" y="1377268"/>
            <a:ext cx="1346686" cy="1950523"/>
          </a:xfrm>
          <a:prstGeom prst="rect">
            <a:avLst/>
          </a:prstGeom>
        </p:spPr>
      </p:pic>
      <p:sp>
        <p:nvSpPr>
          <p:cNvPr id="8" name="Action Button: Custom 7">
            <a:hlinkClick r:id="" action="ppaction://noaction" highlightClick="1">
              <a:snd r:embed="rId6" name="20.8.wav"/>
            </a:hlinkClick>
          </p:cNvPr>
          <p:cNvSpPr/>
          <p:nvPr/>
        </p:nvSpPr>
        <p:spPr>
          <a:xfrm>
            <a:off x="2529995" y="5466054"/>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8</a:t>
            </a:r>
          </a:p>
        </p:txBody>
      </p:sp>
      <p:sp>
        <p:nvSpPr>
          <p:cNvPr id="9" name="Action Button: Custom 8">
            <a:hlinkClick r:id="" action="ppaction://noaction" highlightClick="1">
              <a:snd r:embed="rId7" name="20.7.wav"/>
            </a:hlinkClick>
          </p:cNvPr>
          <p:cNvSpPr/>
          <p:nvPr/>
        </p:nvSpPr>
        <p:spPr>
          <a:xfrm>
            <a:off x="2529995" y="4823636"/>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7</a:t>
            </a:r>
          </a:p>
        </p:txBody>
      </p:sp>
      <p:sp>
        <p:nvSpPr>
          <p:cNvPr id="10" name="Action Button: Custom 9">
            <a:hlinkClick r:id="" action="ppaction://noaction" highlightClick="1">
              <a:snd r:embed="rId8" name="20.6.wav"/>
            </a:hlinkClick>
          </p:cNvPr>
          <p:cNvSpPr/>
          <p:nvPr/>
        </p:nvSpPr>
        <p:spPr>
          <a:xfrm>
            <a:off x="2529995" y="4186948"/>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6</a:t>
            </a:r>
          </a:p>
        </p:txBody>
      </p:sp>
      <p:sp>
        <p:nvSpPr>
          <p:cNvPr id="11" name="Action Button: Custom 10">
            <a:hlinkClick r:id="" action="ppaction://noaction" highlightClick="1">
              <a:snd r:embed="rId9" name="20.5.wav"/>
            </a:hlinkClick>
          </p:cNvPr>
          <p:cNvSpPr/>
          <p:nvPr/>
        </p:nvSpPr>
        <p:spPr>
          <a:xfrm>
            <a:off x="2529997" y="3533145"/>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5</a:t>
            </a:r>
          </a:p>
        </p:txBody>
      </p:sp>
      <p:sp>
        <p:nvSpPr>
          <p:cNvPr id="12" name="Action Button: Custom 11">
            <a:hlinkClick r:id="" action="ppaction://noaction" highlightClick="1">
              <a:snd r:embed="rId10" name="20.4.wav"/>
            </a:hlinkClick>
          </p:cNvPr>
          <p:cNvSpPr/>
          <p:nvPr/>
        </p:nvSpPr>
        <p:spPr>
          <a:xfrm>
            <a:off x="215577" y="5428282"/>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4</a:t>
            </a:r>
          </a:p>
        </p:txBody>
      </p:sp>
      <p:sp>
        <p:nvSpPr>
          <p:cNvPr id="13" name="Action Button: Custom 12">
            <a:hlinkClick r:id="" action="ppaction://noaction" highlightClick="1">
              <a:snd r:embed="rId11" name="20.3.wav"/>
            </a:hlinkClick>
          </p:cNvPr>
          <p:cNvSpPr/>
          <p:nvPr/>
        </p:nvSpPr>
        <p:spPr>
          <a:xfrm>
            <a:off x="215577" y="4799832"/>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3</a:t>
            </a:r>
          </a:p>
        </p:txBody>
      </p:sp>
      <p:sp>
        <p:nvSpPr>
          <p:cNvPr id="14" name="Action Button: Custom 13">
            <a:hlinkClick r:id="" action="ppaction://noaction" highlightClick="1">
              <a:snd r:embed="rId12" name="20.2.wav"/>
            </a:hlinkClick>
          </p:cNvPr>
          <p:cNvSpPr/>
          <p:nvPr/>
        </p:nvSpPr>
        <p:spPr>
          <a:xfrm>
            <a:off x="215577" y="4182810"/>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2</a:t>
            </a:r>
          </a:p>
        </p:txBody>
      </p:sp>
      <p:sp>
        <p:nvSpPr>
          <p:cNvPr id="15" name="Action Button: Custom 14">
            <a:hlinkClick r:id="" action="ppaction://noaction" highlightClick="1">
              <a:snd r:embed="rId13" name="20.1.wav"/>
            </a:hlinkClick>
          </p:cNvPr>
          <p:cNvSpPr/>
          <p:nvPr/>
        </p:nvSpPr>
        <p:spPr>
          <a:xfrm>
            <a:off x="215577" y="3533145"/>
            <a:ext cx="480675" cy="46718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1</a:t>
            </a:r>
          </a:p>
        </p:txBody>
      </p:sp>
      <p:sp>
        <p:nvSpPr>
          <p:cNvPr id="23" name="TextBox 22"/>
          <p:cNvSpPr txBox="1"/>
          <p:nvPr/>
        </p:nvSpPr>
        <p:spPr>
          <a:xfrm>
            <a:off x="696252" y="3510290"/>
            <a:ext cx="1786822" cy="523220"/>
          </a:xfrm>
          <a:prstGeom prst="rect">
            <a:avLst/>
          </a:prstGeom>
          <a:noFill/>
        </p:spPr>
        <p:txBody>
          <a:bodyPr wrap="square" rtlCol="0">
            <a:spAutoFit/>
          </a:bodyPr>
          <a:lstStyle/>
          <a:p>
            <a:r>
              <a:rPr lang="en-GB" sz="2800" b="1" dirty="0" err="1">
                <a:solidFill>
                  <a:schemeClr val="accent1">
                    <a:lumMod val="50000"/>
                  </a:schemeClr>
                </a:solidFill>
              </a:rPr>
              <a:t>Familie</a:t>
            </a:r>
            <a:endParaRPr lang="en-GB" sz="2800" b="1" dirty="0">
              <a:solidFill>
                <a:schemeClr val="accent1">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685146308"/>
              </p:ext>
            </p:extLst>
          </p:nvPr>
        </p:nvGraphicFramePr>
        <p:xfrm>
          <a:off x="5594626" y="1930298"/>
          <a:ext cx="6080814" cy="4158592"/>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3040407">
                  <a:extLst>
                    <a:ext uri="{9D8B030D-6E8A-4147-A177-3AD203B41FA5}">
                      <a16:colId xmlns:a16="http://schemas.microsoft.com/office/drawing/2014/main" val="20000"/>
                    </a:ext>
                  </a:extLst>
                </a:gridCol>
                <a:gridCol w="3040407">
                  <a:extLst>
                    <a:ext uri="{9D8B030D-6E8A-4147-A177-3AD203B41FA5}">
                      <a16:colId xmlns:a16="http://schemas.microsoft.com/office/drawing/2014/main" val="20001"/>
                    </a:ext>
                  </a:extLst>
                </a:gridCol>
              </a:tblGrid>
              <a:tr h="1039648">
                <a:tc>
                  <a:txBody>
                    <a:bodyPr/>
                    <a:lstStyle/>
                    <a:p>
                      <a:pPr algn="ctr"/>
                      <a:r>
                        <a:rPr lang="en-GB" sz="4000" b="1" dirty="0" err="1">
                          <a:solidFill>
                            <a:schemeClr val="bg1"/>
                          </a:solidFill>
                        </a:rPr>
                        <a:t>reisen</a:t>
                      </a:r>
                      <a:endParaRPr lang="en-GB" sz="40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chemeClr val="accent1">
                        <a:lumMod val="50000"/>
                      </a:schemeClr>
                    </a:solidFill>
                  </a:tcPr>
                </a:tc>
                <a:tc>
                  <a:txBody>
                    <a:bodyPr/>
                    <a:lstStyle/>
                    <a:p>
                      <a:pPr algn="ctr"/>
                      <a:r>
                        <a:rPr lang="en-GB" sz="4000" b="1" dirty="0" err="1">
                          <a:solidFill>
                            <a:schemeClr val="bg1"/>
                          </a:solidFill>
                        </a:rPr>
                        <a:t>Sprache</a:t>
                      </a:r>
                      <a:endParaRPr lang="en-GB" sz="40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0"/>
                  </a:ext>
                </a:extLst>
              </a:tr>
              <a:tr h="1039648">
                <a:tc>
                  <a:txBody>
                    <a:bodyPr/>
                    <a:lstStyle/>
                    <a:p>
                      <a:pPr algn="ctr"/>
                      <a:r>
                        <a:rPr lang="en-GB" sz="4000" b="1" dirty="0" err="1">
                          <a:solidFill>
                            <a:schemeClr val="bg1"/>
                          </a:solidFill>
                        </a:rPr>
                        <a:t>zu</a:t>
                      </a:r>
                      <a:r>
                        <a:rPr lang="en-GB" sz="4000" b="1" dirty="0">
                          <a:solidFill>
                            <a:schemeClr val="bg1"/>
                          </a:solidFill>
                        </a:rPr>
                        <a:t> </a:t>
                      </a:r>
                      <a:r>
                        <a:rPr lang="en-GB" sz="4000" b="1" dirty="0" err="1">
                          <a:solidFill>
                            <a:schemeClr val="bg1"/>
                          </a:solidFill>
                        </a:rPr>
                        <a:t>Hause</a:t>
                      </a:r>
                      <a:endParaRPr lang="en-GB" sz="40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chemeClr val="bg1"/>
                          </a:solidFill>
                        </a:rPr>
                        <a:t>Jobs</a:t>
                      </a: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1"/>
                  </a:ext>
                </a:extLst>
              </a:tr>
              <a:tr h="10396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rPr>
                        <a:t>im</a:t>
                      </a:r>
                      <a:r>
                        <a:rPr lang="en-GB" sz="2800" b="1" dirty="0">
                          <a:solidFill>
                            <a:schemeClr val="bg1"/>
                          </a:solidFill>
                        </a:rPr>
                        <a:t> </a:t>
                      </a:r>
                      <a:r>
                        <a:rPr lang="en-GB" sz="2800" b="1" dirty="0" err="1">
                          <a:solidFill>
                            <a:schemeClr val="bg1"/>
                          </a:solidFill>
                        </a:rPr>
                        <a:t>Klassenzimmer</a:t>
                      </a:r>
                      <a:endParaRPr lang="en-GB" sz="28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rPr>
                        <a:t>Lieblingssachen</a:t>
                      </a:r>
                      <a:endParaRPr lang="en-GB" sz="28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2"/>
                  </a:ext>
                </a:extLst>
              </a:tr>
              <a:tr h="10396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chemeClr val="bg1"/>
                          </a:solidFill>
                        </a:rPr>
                        <a:t>Familie</a:t>
                      </a:r>
                      <a:endParaRPr lang="en-GB" sz="4000" b="1" dirty="0">
                        <a:solidFill>
                          <a:schemeClr val="bg1"/>
                        </a:solidFill>
                      </a:endParaRP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chemeClr val="accent1">
                        <a:lumMod val="50000"/>
                      </a:schemeClr>
                    </a:solidFill>
                  </a:tcPr>
                </a:tc>
                <a:tc>
                  <a:txBody>
                    <a:bodyPr/>
                    <a:lstStyle/>
                    <a:p>
                      <a:pPr algn="ctr"/>
                      <a:r>
                        <a:rPr lang="en-GB" sz="4000" b="1" dirty="0" err="1">
                          <a:solidFill>
                            <a:schemeClr val="bg1"/>
                          </a:solidFill>
                        </a:rPr>
                        <a:t>Wann</a:t>
                      </a:r>
                      <a:r>
                        <a:rPr lang="en-GB" sz="4000" b="1" dirty="0">
                          <a:solidFill>
                            <a:schemeClr val="bg1"/>
                          </a:solidFill>
                        </a:rPr>
                        <a:t>?</a:t>
                      </a:r>
                    </a:p>
                  </a:txBody>
                  <a:tcPr anchor="ctr">
                    <a:lnL w="38100" cap="flat" cmpd="sng" algn="ctr">
                      <a:solidFill>
                        <a:srgbClr val="DAA520"/>
                      </a:solidFill>
                      <a:prstDash val="solid"/>
                      <a:round/>
                      <a:headEnd type="none" w="med" len="med"/>
                      <a:tailEnd type="none" w="med" len="med"/>
                    </a:lnL>
                    <a:lnR w="38100" cap="flat" cmpd="sng" algn="ctr">
                      <a:solidFill>
                        <a:srgbClr val="DAA520"/>
                      </a:solidFill>
                      <a:prstDash val="solid"/>
                      <a:round/>
                      <a:headEnd type="none" w="med" len="med"/>
                      <a:tailEnd type="none" w="med" len="med"/>
                    </a:lnR>
                    <a:lnT w="38100" cap="flat" cmpd="sng" algn="ctr">
                      <a:solidFill>
                        <a:srgbClr val="DAA520"/>
                      </a:solidFill>
                      <a:prstDash val="solid"/>
                      <a:round/>
                      <a:headEnd type="none" w="med" len="med"/>
                      <a:tailEnd type="none" w="med" len="med"/>
                    </a:lnT>
                    <a:lnB w="38100" cap="flat" cmpd="sng" algn="ctr">
                      <a:solidFill>
                        <a:srgbClr val="DAA52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0" y="1126285"/>
            <a:ext cx="12667080" cy="400110"/>
          </a:xfrm>
          <a:prstGeom prst="rect">
            <a:avLst/>
          </a:prstGeom>
          <a:noFill/>
        </p:spPr>
        <p:txBody>
          <a:bodyPr wrap="square" rtlCol="0">
            <a:spAutoFit/>
          </a:bodyPr>
          <a:lstStyle/>
          <a:p>
            <a:r>
              <a:rPr lang="en-GB" sz="2000" dirty="0">
                <a:solidFill>
                  <a:schemeClr val="accent1">
                    <a:lumMod val="50000"/>
                  </a:schemeClr>
                </a:solidFill>
              </a:rPr>
              <a:t>Mia and Alastair </a:t>
            </a:r>
            <a:r>
              <a:rPr lang="en-GB" sz="2000" dirty="0" err="1">
                <a:solidFill>
                  <a:schemeClr val="accent1">
                    <a:lumMod val="50000"/>
                  </a:schemeClr>
                </a:solidFill>
              </a:rPr>
              <a:t>spielen</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a:t>
            </a:r>
            <a:r>
              <a:rPr lang="en-GB" sz="2000" dirty="0" err="1">
                <a:solidFill>
                  <a:schemeClr val="accent1">
                    <a:lumMod val="50000"/>
                  </a:schemeClr>
                </a:solidFill>
              </a:rPr>
              <a:t>Wortspiel</a:t>
            </a:r>
            <a:r>
              <a:rPr lang="en-GB" sz="2000" dirty="0">
                <a:solidFill>
                  <a:schemeClr val="accent1">
                    <a:lumMod val="50000"/>
                  </a:schemeClr>
                </a:solidFill>
              </a:rPr>
              <a:t>, </a:t>
            </a:r>
            <a:r>
              <a:rPr lang="en-GB" sz="2000" dirty="0" err="1">
                <a:solidFill>
                  <a:schemeClr val="accent1">
                    <a:lumMod val="50000"/>
                  </a:schemeClr>
                </a:solidFill>
              </a:rPr>
              <a:t>Konnekt</a:t>
            </a:r>
            <a:r>
              <a:rPr lang="en-GB" sz="2000" dirty="0">
                <a:solidFill>
                  <a:schemeClr val="accent1">
                    <a:lumMod val="50000"/>
                  </a:schemeClr>
                </a:solidFill>
              </a:rPr>
              <a:t> 6. Alastair </a:t>
            </a:r>
            <a:r>
              <a:rPr lang="en-GB" sz="2000" dirty="0" err="1">
                <a:solidFill>
                  <a:schemeClr val="accent1">
                    <a:lumMod val="50000"/>
                  </a:schemeClr>
                </a:solidFill>
              </a:rPr>
              <a:t>sagt</a:t>
            </a:r>
            <a:r>
              <a:rPr lang="en-GB" sz="2000" dirty="0">
                <a:solidFill>
                  <a:schemeClr val="accent1">
                    <a:lumMod val="50000"/>
                  </a:schemeClr>
                </a:solidFill>
              </a:rPr>
              <a:t> </a:t>
            </a:r>
            <a:r>
              <a:rPr lang="en-GB" sz="2000" dirty="0" err="1">
                <a:solidFill>
                  <a:schemeClr val="accent1">
                    <a:lumMod val="50000"/>
                  </a:schemeClr>
                </a:solidFill>
              </a:rPr>
              <a:t>sechs</a:t>
            </a:r>
            <a:r>
              <a:rPr lang="en-GB" sz="2000" dirty="0">
                <a:solidFill>
                  <a:schemeClr val="accent1">
                    <a:lumMod val="50000"/>
                  </a:schemeClr>
                </a:solidFill>
              </a:rPr>
              <a:t> </a:t>
            </a:r>
            <a:r>
              <a:rPr lang="en-GB" sz="2000" dirty="0" err="1">
                <a:solidFill>
                  <a:schemeClr val="accent1">
                    <a:lumMod val="50000"/>
                  </a:schemeClr>
                </a:solidFill>
              </a:rPr>
              <a:t>Wörter</a:t>
            </a:r>
            <a:r>
              <a:rPr lang="en-GB" sz="2000" dirty="0">
                <a:solidFill>
                  <a:schemeClr val="accent1">
                    <a:lumMod val="50000"/>
                  </a:schemeClr>
                </a:solidFill>
              </a:rPr>
              <a:t>. Mia </a:t>
            </a:r>
            <a:r>
              <a:rPr lang="en-GB" sz="2000" dirty="0" err="1">
                <a:solidFill>
                  <a:schemeClr val="accent1">
                    <a:lumMod val="50000"/>
                  </a:schemeClr>
                </a:solidFill>
              </a:rPr>
              <a:t>sagt</a:t>
            </a:r>
            <a:r>
              <a:rPr lang="en-GB" sz="2000" dirty="0">
                <a:solidFill>
                  <a:schemeClr val="accent1">
                    <a:lumMod val="50000"/>
                  </a:schemeClr>
                </a:solidFill>
              </a:rPr>
              <a:t> das </a:t>
            </a:r>
            <a:r>
              <a:rPr lang="en-GB" sz="2000" dirty="0" err="1">
                <a:solidFill>
                  <a:schemeClr val="accent1">
                    <a:lumMod val="50000"/>
                  </a:schemeClr>
                </a:solidFill>
              </a:rPr>
              <a:t>Thema</a:t>
            </a:r>
            <a:r>
              <a:rPr lang="en-GB" sz="2000" dirty="0">
                <a:solidFill>
                  <a:schemeClr val="accent1">
                    <a:lumMod val="50000"/>
                  </a:schemeClr>
                </a:solidFill>
              </a:rPr>
              <a:t>.</a:t>
            </a:r>
          </a:p>
        </p:txBody>
      </p:sp>
      <p:sp>
        <p:nvSpPr>
          <p:cNvPr id="16" name="TextBox 15"/>
          <p:cNvSpPr txBox="1"/>
          <p:nvPr/>
        </p:nvSpPr>
        <p:spPr>
          <a:xfrm>
            <a:off x="6552233" y="1444507"/>
            <a:ext cx="4165600" cy="461665"/>
          </a:xfrm>
          <a:prstGeom prst="rect">
            <a:avLst/>
          </a:prstGeom>
          <a:noFill/>
        </p:spPr>
        <p:txBody>
          <a:bodyPr wrap="square" rtlCol="0">
            <a:spAutoFit/>
          </a:bodyPr>
          <a:lstStyle/>
          <a:p>
            <a:pPr algn="ctr"/>
            <a:r>
              <a:rPr lang="en-GB" sz="2400" dirty="0">
                <a:solidFill>
                  <a:schemeClr val="accent1">
                    <a:lumMod val="50000"/>
                  </a:schemeClr>
                </a:solidFill>
              </a:rPr>
              <a:t>Was </a:t>
            </a:r>
            <a:r>
              <a:rPr lang="en-GB" sz="2400" dirty="0" err="1">
                <a:solidFill>
                  <a:schemeClr val="accent1">
                    <a:lumMod val="50000"/>
                  </a:schemeClr>
                </a:solidFill>
              </a:rPr>
              <a:t>ist</a:t>
            </a:r>
            <a:r>
              <a:rPr lang="en-GB" sz="2400" dirty="0">
                <a:solidFill>
                  <a:schemeClr val="accent1">
                    <a:lumMod val="50000"/>
                  </a:schemeClr>
                </a:solidFill>
              </a:rPr>
              <a:t> das </a:t>
            </a:r>
            <a:r>
              <a:rPr lang="en-GB" sz="2400" dirty="0" err="1">
                <a:solidFill>
                  <a:schemeClr val="accent1">
                    <a:lumMod val="50000"/>
                  </a:schemeClr>
                </a:solidFill>
              </a:rPr>
              <a:t>Thema</a:t>
            </a:r>
            <a:r>
              <a:rPr lang="en-GB" sz="2400" dirty="0">
                <a:solidFill>
                  <a:schemeClr val="accent1">
                    <a:lumMod val="50000"/>
                  </a:schemeClr>
                </a:solidFill>
              </a:rPr>
              <a:t>?</a:t>
            </a:r>
          </a:p>
        </p:txBody>
      </p:sp>
      <p:cxnSp>
        <p:nvCxnSpPr>
          <p:cNvPr id="18" name="Straight Connector 17"/>
          <p:cNvCxnSpPr/>
          <p:nvPr/>
        </p:nvCxnSpPr>
        <p:spPr>
          <a:xfrm>
            <a:off x="6006143" y="5661874"/>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6252" y="4125183"/>
            <a:ext cx="1786822" cy="523220"/>
          </a:xfrm>
          <a:prstGeom prst="rect">
            <a:avLst/>
          </a:prstGeom>
          <a:noFill/>
        </p:spPr>
        <p:txBody>
          <a:bodyPr wrap="square" rtlCol="0">
            <a:spAutoFit/>
          </a:bodyPr>
          <a:lstStyle/>
          <a:p>
            <a:r>
              <a:rPr lang="en-GB" sz="2800" b="1">
                <a:solidFill>
                  <a:schemeClr val="accent1">
                    <a:lumMod val="50000"/>
                  </a:schemeClr>
                </a:solidFill>
              </a:rPr>
              <a:t>Jobs</a:t>
            </a:r>
            <a:endParaRPr lang="en-GB" sz="2800" b="1" dirty="0">
              <a:solidFill>
                <a:schemeClr val="accent1">
                  <a:lumMod val="50000"/>
                </a:schemeClr>
              </a:solidFill>
            </a:endParaRPr>
          </a:p>
        </p:txBody>
      </p:sp>
      <p:cxnSp>
        <p:nvCxnSpPr>
          <p:cNvPr id="25" name="Straight Connector 24"/>
          <p:cNvCxnSpPr/>
          <p:nvPr/>
        </p:nvCxnSpPr>
        <p:spPr>
          <a:xfrm>
            <a:off x="9002696" y="3533145"/>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96252" y="4762127"/>
            <a:ext cx="1786822" cy="523220"/>
          </a:xfrm>
          <a:prstGeom prst="rect">
            <a:avLst/>
          </a:prstGeom>
          <a:noFill/>
        </p:spPr>
        <p:txBody>
          <a:bodyPr wrap="square" rtlCol="0">
            <a:spAutoFit/>
          </a:bodyPr>
          <a:lstStyle/>
          <a:p>
            <a:r>
              <a:rPr lang="en-GB" sz="2800" b="1" dirty="0" err="1">
                <a:solidFill>
                  <a:schemeClr val="accent1">
                    <a:lumMod val="50000"/>
                  </a:schemeClr>
                </a:solidFill>
              </a:rPr>
              <a:t>zu</a:t>
            </a:r>
            <a:r>
              <a:rPr lang="en-GB" sz="2800" b="1" dirty="0">
                <a:solidFill>
                  <a:schemeClr val="accent1">
                    <a:lumMod val="50000"/>
                  </a:schemeClr>
                </a:solidFill>
              </a:rPr>
              <a:t> </a:t>
            </a:r>
            <a:r>
              <a:rPr lang="en-GB" sz="2800" b="1" dirty="0" err="1">
                <a:solidFill>
                  <a:schemeClr val="accent1">
                    <a:lumMod val="50000"/>
                  </a:schemeClr>
                </a:solidFill>
              </a:rPr>
              <a:t>Hause</a:t>
            </a:r>
            <a:endParaRPr lang="en-GB" sz="2800" b="1" dirty="0">
              <a:solidFill>
                <a:schemeClr val="accent1">
                  <a:lumMod val="50000"/>
                </a:schemeClr>
              </a:solidFill>
            </a:endParaRPr>
          </a:p>
        </p:txBody>
      </p:sp>
      <p:cxnSp>
        <p:nvCxnSpPr>
          <p:cNvPr id="27" name="Straight Connector 26"/>
          <p:cNvCxnSpPr/>
          <p:nvPr/>
        </p:nvCxnSpPr>
        <p:spPr>
          <a:xfrm flipV="1">
            <a:off x="6025597" y="3533145"/>
            <a:ext cx="2102403" cy="849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6252" y="5346856"/>
            <a:ext cx="1786822" cy="954107"/>
          </a:xfrm>
          <a:prstGeom prst="rect">
            <a:avLst/>
          </a:prstGeom>
          <a:noFill/>
        </p:spPr>
        <p:txBody>
          <a:bodyPr wrap="square" rtlCol="0">
            <a:spAutoFit/>
          </a:bodyPr>
          <a:lstStyle/>
          <a:p>
            <a:r>
              <a:rPr lang="en-GB" sz="2800" b="1" dirty="0" err="1">
                <a:solidFill>
                  <a:schemeClr val="accent1">
                    <a:lumMod val="50000"/>
                  </a:schemeClr>
                </a:solidFill>
              </a:rPr>
              <a:t>Lieblings-sachen</a:t>
            </a:r>
            <a:endParaRPr lang="en-GB" sz="2800" b="1" dirty="0">
              <a:solidFill>
                <a:schemeClr val="accent1">
                  <a:lumMod val="50000"/>
                </a:schemeClr>
              </a:solidFill>
            </a:endParaRPr>
          </a:p>
        </p:txBody>
      </p:sp>
      <p:cxnSp>
        <p:nvCxnSpPr>
          <p:cNvPr id="29" name="Straight Connector 28"/>
          <p:cNvCxnSpPr/>
          <p:nvPr/>
        </p:nvCxnSpPr>
        <p:spPr>
          <a:xfrm>
            <a:off x="8635033" y="4537644"/>
            <a:ext cx="3040407" cy="4539"/>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040428" y="3510290"/>
            <a:ext cx="1786822" cy="523220"/>
          </a:xfrm>
          <a:prstGeom prst="rect">
            <a:avLst/>
          </a:prstGeom>
          <a:noFill/>
        </p:spPr>
        <p:txBody>
          <a:bodyPr wrap="square" rtlCol="0">
            <a:spAutoFit/>
          </a:bodyPr>
          <a:lstStyle/>
          <a:p>
            <a:r>
              <a:rPr lang="en-GB" sz="2800" b="1" dirty="0" err="1">
                <a:solidFill>
                  <a:schemeClr val="accent1">
                    <a:lumMod val="50000"/>
                  </a:schemeClr>
                </a:solidFill>
              </a:rPr>
              <a:t>Sprache</a:t>
            </a:r>
            <a:endParaRPr lang="en-GB" sz="2800" b="1" dirty="0">
              <a:solidFill>
                <a:schemeClr val="accent1">
                  <a:lumMod val="50000"/>
                </a:schemeClr>
              </a:solidFill>
            </a:endParaRPr>
          </a:p>
        </p:txBody>
      </p:sp>
      <p:cxnSp>
        <p:nvCxnSpPr>
          <p:cNvPr id="33" name="Straight Connector 32"/>
          <p:cNvCxnSpPr/>
          <p:nvPr/>
        </p:nvCxnSpPr>
        <p:spPr>
          <a:xfrm>
            <a:off x="9094307" y="2466781"/>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098063" y="4154792"/>
            <a:ext cx="2425418" cy="400110"/>
          </a:xfrm>
          <a:prstGeom prst="rect">
            <a:avLst/>
          </a:prstGeom>
          <a:noFill/>
        </p:spPr>
        <p:txBody>
          <a:bodyPr wrap="square" rtlCol="0">
            <a:spAutoFit/>
          </a:bodyPr>
          <a:lstStyle/>
          <a:p>
            <a:r>
              <a:rPr lang="en-GB" sz="2000" b="1" dirty="0" err="1">
                <a:solidFill>
                  <a:schemeClr val="accent1">
                    <a:lumMod val="50000"/>
                  </a:schemeClr>
                </a:solidFill>
              </a:rPr>
              <a:t>im</a:t>
            </a:r>
            <a:r>
              <a:rPr lang="en-GB" sz="2000" b="1" dirty="0">
                <a:solidFill>
                  <a:schemeClr val="accent1">
                    <a:lumMod val="50000"/>
                  </a:schemeClr>
                </a:solidFill>
              </a:rPr>
              <a:t> </a:t>
            </a:r>
            <a:r>
              <a:rPr lang="en-GB" sz="2000" b="1" dirty="0" err="1">
                <a:solidFill>
                  <a:schemeClr val="accent1">
                    <a:lumMod val="50000"/>
                  </a:schemeClr>
                </a:solidFill>
              </a:rPr>
              <a:t>Klassenzimmer</a:t>
            </a:r>
            <a:endParaRPr lang="en-GB" sz="2000" b="1" dirty="0">
              <a:solidFill>
                <a:schemeClr val="accent1">
                  <a:lumMod val="50000"/>
                </a:schemeClr>
              </a:solidFill>
            </a:endParaRPr>
          </a:p>
        </p:txBody>
      </p:sp>
      <p:sp>
        <p:nvSpPr>
          <p:cNvPr id="35" name="TextBox 34"/>
          <p:cNvSpPr txBox="1"/>
          <p:nvPr/>
        </p:nvSpPr>
        <p:spPr>
          <a:xfrm>
            <a:off x="3081815" y="4771814"/>
            <a:ext cx="1786822" cy="523220"/>
          </a:xfrm>
          <a:prstGeom prst="rect">
            <a:avLst/>
          </a:prstGeom>
          <a:noFill/>
        </p:spPr>
        <p:txBody>
          <a:bodyPr wrap="square" rtlCol="0">
            <a:spAutoFit/>
          </a:bodyPr>
          <a:lstStyle/>
          <a:p>
            <a:r>
              <a:rPr lang="en-GB" sz="2800" b="1" dirty="0" err="1">
                <a:solidFill>
                  <a:schemeClr val="accent1">
                    <a:lumMod val="50000"/>
                  </a:schemeClr>
                </a:solidFill>
              </a:rPr>
              <a:t>reisen</a:t>
            </a:r>
            <a:endParaRPr lang="en-GB" sz="2800" b="1" dirty="0">
              <a:solidFill>
                <a:schemeClr val="accent1">
                  <a:lumMod val="50000"/>
                </a:schemeClr>
              </a:solidFill>
            </a:endParaRPr>
          </a:p>
        </p:txBody>
      </p:sp>
      <p:cxnSp>
        <p:nvCxnSpPr>
          <p:cNvPr id="36" name="Straight Connector 35"/>
          <p:cNvCxnSpPr/>
          <p:nvPr/>
        </p:nvCxnSpPr>
        <p:spPr>
          <a:xfrm>
            <a:off x="5594626" y="4762127"/>
            <a:ext cx="3040407" cy="4539"/>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053900" y="2466781"/>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098063" y="5400264"/>
            <a:ext cx="1786822" cy="523220"/>
          </a:xfrm>
          <a:prstGeom prst="rect">
            <a:avLst/>
          </a:prstGeom>
          <a:noFill/>
        </p:spPr>
        <p:txBody>
          <a:bodyPr wrap="square" rtlCol="0">
            <a:spAutoFit/>
          </a:bodyPr>
          <a:lstStyle/>
          <a:p>
            <a:r>
              <a:rPr lang="en-GB" sz="2800" b="1" dirty="0" err="1">
                <a:solidFill>
                  <a:schemeClr val="accent1">
                    <a:lumMod val="50000"/>
                  </a:schemeClr>
                </a:solidFill>
              </a:rPr>
              <a:t>Wann</a:t>
            </a:r>
            <a:r>
              <a:rPr lang="en-GB" sz="2800" b="1" dirty="0">
                <a:solidFill>
                  <a:schemeClr val="accent1">
                    <a:lumMod val="50000"/>
                  </a:schemeClr>
                </a:solidFill>
              </a:rPr>
              <a:t>?</a:t>
            </a:r>
          </a:p>
        </p:txBody>
      </p:sp>
      <p:cxnSp>
        <p:nvCxnSpPr>
          <p:cNvPr id="39" name="Straight Connector 38"/>
          <p:cNvCxnSpPr/>
          <p:nvPr/>
        </p:nvCxnSpPr>
        <p:spPr>
          <a:xfrm>
            <a:off x="9094307" y="5642276"/>
            <a:ext cx="2121857"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11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8" grpId="0"/>
      <p:bldP spid="32" grpId="0"/>
      <p:bldP spid="34" grpId="0"/>
      <p:bldP spid="35"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63937" y="-5745"/>
            <a:ext cx="10515600" cy="1325563"/>
          </a:xfrm>
        </p:spPr>
        <p:txBody>
          <a:bodyPr/>
          <a:lstStyle/>
          <a:p>
            <a:r>
              <a:rPr lang="en-GB" b="1" dirty="0" err="1">
                <a:solidFill>
                  <a:schemeClr val="bg1"/>
                </a:solidFill>
              </a:rPr>
              <a:t>Fragen</a:t>
            </a:r>
            <a:endParaRPr lang="en-GB" b="1" dirty="0">
              <a:solidFill>
                <a:schemeClr val="bg1"/>
              </a:solidFill>
            </a:endParaRPr>
          </a:p>
        </p:txBody>
      </p:sp>
      <p:cxnSp>
        <p:nvCxnSpPr>
          <p:cNvPr id="7" name="Straight Arrow Connector 6"/>
          <p:cNvCxnSpPr/>
          <p:nvPr/>
        </p:nvCxnSpPr>
        <p:spPr>
          <a:xfrm>
            <a:off x="1244322" y="2477567"/>
            <a:ext cx="338507" cy="114891"/>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4320" y="1253606"/>
            <a:ext cx="13253223" cy="461665"/>
          </a:xfrm>
          <a:prstGeom prst="rect">
            <a:avLst/>
          </a:prstGeom>
        </p:spPr>
        <p:txBody>
          <a:bodyPr wrap="square">
            <a:spAutoFit/>
          </a:bodyPr>
          <a:lstStyle/>
          <a:p>
            <a:pPr lvl="0" fontAlgn="auto">
              <a:spcBef>
                <a:spcPts val="0"/>
              </a:spcBef>
              <a:spcAft>
                <a:spcPts val="0"/>
              </a:spcAft>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For a closed (yes/no) question, swap the verb and subject:</a:t>
            </a:r>
            <a:endParaRPr lang="en-US" sz="24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0" name="TextBox 9"/>
          <p:cNvSpPr txBox="1"/>
          <p:nvPr/>
        </p:nvSpPr>
        <p:spPr>
          <a:xfrm>
            <a:off x="6003714" y="2574974"/>
            <a:ext cx="6188286" cy="461665"/>
          </a:xfrm>
          <a:prstGeom prst="rect">
            <a:avLst/>
          </a:prstGeom>
          <a:noFill/>
        </p:spPr>
        <p:txBody>
          <a:bodyPr wrap="square" rtlCol="0">
            <a:spAutoFit/>
          </a:bodyPr>
          <a:lstStyle/>
          <a:p>
            <a:pPr fontAlgn="auto">
              <a:spcBef>
                <a:spcPts val="0"/>
              </a:spcBef>
              <a:spcAft>
                <a:spcPts val="0"/>
              </a:spcAft>
              <a:defRPr/>
            </a:pPr>
            <a:r>
              <a:rPr lang="en-GB" sz="2400" b="1" i="1" dirty="0">
                <a:solidFill>
                  <a:schemeClr val="accent1">
                    <a:lumMod val="50000"/>
                  </a:schemeClr>
                </a:solidFill>
                <a:latin typeface="Century Gothic" panose="020F0302020204030204"/>
              </a:rPr>
              <a:t>Do you have </a:t>
            </a:r>
            <a:r>
              <a:rPr lang="en-GB" sz="2400" i="1" dirty="0">
                <a:solidFill>
                  <a:schemeClr val="accent1">
                    <a:lumMod val="50000"/>
                  </a:schemeClr>
                </a:solidFill>
                <a:latin typeface="Century Gothic" panose="020F0302020204030204"/>
              </a:rPr>
              <a:t>maths today?</a:t>
            </a:r>
          </a:p>
        </p:txBody>
      </p:sp>
      <p:sp>
        <p:nvSpPr>
          <p:cNvPr id="11" name="TextBox 10">
            <a:extLst>
              <a:ext uri="{FF2B5EF4-FFF2-40B4-BE49-F238E27FC236}">
                <a16:creationId xmlns:a16="http://schemas.microsoft.com/office/drawing/2014/main" id="{D32B9685-F851-4C97-85B4-F542452C5B00}"/>
              </a:ext>
            </a:extLst>
          </p:cNvPr>
          <p:cNvSpPr txBox="1"/>
          <p:nvPr/>
        </p:nvSpPr>
        <p:spPr>
          <a:xfrm>
            <a:off x="1162992" y="2555050"/>
            <a:ext cx="7503624" cy="461665"/>
          </a:xfrm>
          <a:prstGeom prst="rect">
            <a:avLst/>
          </a:prstGeom>
          <a:noFill/>
        </p:spPr>
        <p:txBody>
          <a:bodyPr wrap="square" rtlCol="0">
            <a:spAutoFit/>
          </a:bodyPr>
          <a:lstStyle/>
          <a:p>
            <a:pPr fontAlgn="auto">
              <a:spcBef>
                <a:spcPts val="0"/>
              </a:spcBef>
              <a:spcAft>
                <a:spcPts val="0"/>
              </a:spcAft>
              <a:defRPr/>
            </a:pPr>
            <a:r>
              <a:rPr lang="en-GB" sz="2400" b="1" dirty="0">
                <a:solidFill>
                  <a:schemeClr val="accent1">
                    <a:lumMod val="50000"/>
                  </a:schemeClr>
                </a:solidFill>
                <a:latin typeface="Century Gothic" panose="020F0302020204030204"/>
              </a:rPr>
              <a:t>Hast du </a:t>
            </a:r>
            <a:r>
              <a:rPr lang="en-GB" sz="2400" dirty="0" err="1">
                <a:solidFill>
                  <a:schemeClr val="accent1">
                    <a:lumMod val="50000"/>
                  </a:schemeClr>
                </a:solidFill>
              </a:rPr>
              <a:t>heute</a:t>
            </a:r>
            <a:r>
              <a:rPr lang="en-GB" sz="2400" dirty="0">
                <a:solidFill>
                  <a:schemeClr val="accent1">
                    <a:lumMod val="50000"/>
                  </a:schemeClr>
                </a:solidFill>
              </a:rPr>
              <a:t> </a:t>
            </a:r>
            <a:r>
              <a:rPr lang="en-GB" sz="2400" dirty="0" err="1">
                <a:solidFill>
                  <a:schemeClr val="accent1">
                    <a:lumMod val="50000"/>
                  </a:schemeClr>
                </a:solidFill>
              </a:rPr>
              <a:t>Mathe</a:t>
            </a:r>
            <a:r>
              <a:rPr lang="en-GB" sz="2400" dirty="0">
                <a:solidFill>
                  <a:schemeClr val="accent1">
                    <a:lumMod val="50000"/>
                  </a:schemeClr>
                </a:solidFill>
              </a:rPr>
              <a:t>?</a:t>
            </a:r>
            <a:endParaRPr lang="en-GB" sz="2400" dirty="0">
              <a:solidFill>
                <a:schemeClr val="accent1">
                  <a:lumMod val="50000"/>
                </a:schemeClr>
              </a:solidFill>
              <a:latin typeface="Century Gothic" panose="020F0302020204030204"/>
            </a:endParaRPr>
          </a:p>
        </p:txBody>
      </p:sp>
      <p:sp>
        <p:nvSpPr>
          <p:cNvPr id="12" name="TextBox 11">
            <a:extLst>
              <a:ext uri="{FF2B5EF4-FFF2-40B4-BE49-F238E27FC236}">
                <a16:creationId xmlns:a16="http://schemas.microsoft.com/office/drawing/2014/main" id="{D428A348-18BF-4C51-A8F9-75123607F124}"/>
              </a:ext>
            </a:extLst>
          </p:cNvPr>
          <p:cNvSpPr txBox="1"/>
          <p:nvPr/>
        </p:nvSpPr>
        <p:spPr>
          <a:xfrm>
            <a:off x="272625" y="2946601"/>
            <a:ext cx="8914374" cy="461665"/>
          </a:xfrm>
          <a:prstGeom prst="rect">
            <a:avLst/>
          </a:prstGeom>
          <a:noFill/>
        </p:spPr>
        <p:txBody>
          <a:bodyPr wrap="square" rtlCol="0">
            <a:spAutoFit/>
          </a:bodyPr>
          <a:lstStyle/>
          <a:p>
            <a:pPr fontAlgn="auto">
              <a:spcBef>
                <a:spcPts val="0"/>
              </a:spcBef>
              <a:spcAft>
                <a:spcPts val="0"/>
              </a:spcAft>
              <a:defRPr/>
            </a:pPr>
            <a:r>
              <a:rPr lang="en-GB" sz="2400" b="1" dirty="0" err="1">
                <a:solidFill>
                  <a:schemeClr val="accent1">
                    <a:lumMod val="50000"/>
                  </a:schemeClr>
                </a:solidFill>
                <a:latin typeface="Century Gothic" panose="020F0302020204030204"/>
              </a:rPr>
              <a:t>Wann</a:t>
            </a:r>
            <a:r>
              <a:rPr lang="en-GB" sz="2400" b="1" dirty="0">
                <a:solidFill>
                  <a:schemeClr val="accent1">
                    <a:lumMod val="50000"/>
                  </a:schemeClr>
                </a:solidFill>
                <a:latin typeface="Century Gothic" panose="020F0302020204030204"/>
              </a:rPr>
              <a:t> hast du </a:t>
            </a:r>
            <a:r>
              <a:rPr lang="en-GB" sz="2400" dirty="0" err="1">
                <a:solidFill>
                  <a:schemeClr val="accent1">
                    <a:lumMod val="50000"/>
                  </a:schemeClr>
                </a:solidFill>
                <a:latin typeface="Century Gothic" panose="020F0302020204030204"/>
              </a:rPr>
              <a:t>Mathe</a:t>
            </a:r>
            <a:r>
              <a:rPr lang="en-GB" sz="2400" dirty="0">
                <a:solidFill>
                  <a:schemeClr val="accent1">
                    <a:lumMod val="50000"/>
                  </a:schemeClr>
                </a:solidFill>
                <a:latin typeface="Century Gothic" panose="020F0302020204030204"/>
              </a:rPr>
              <a:t>?</a:t>
            </a:r>
          </a:p>
        </p:txBody>
      </p:sp>
      <p:sp>
        <p:nvSpPr>
          <p:cNvPr id="13" name="TextBox 12">
            <a:extLst>
              <a:ext uri="{FF2B5EF4-FFF2-40B4-BE49-F238E27FC236}">
                <a16:creationId xmlns:a16="http://schemas.microsoft.com/office/drawing/2014/main" id="{6E6AD75E-46CE-4CD6-9F03-4870C10147A7}"/>
              </a:ext>
            </a:extLst>
          </p:cNvPr>
          <p:cNvSpPr txBox="1"/>
          <p:nvPr/>
        </p:nvSpPr>
        <p:spPr>
          <a:xfrm>
            <a:off x="5147646" y="2989770"/>
            <a:ext cx="6422603" cy="461665"/>
          </a:xfrm>
          <a:prstGeom prst="rect">
            <a:avLst/>
          </a:prstGeom>
          <a:noFill/>
        </p:spPr>
        <p:txBody>
          <a:bodyPr wrap="square" rtlCol="0">
            <a:spAutoFit/>
          </a:bodyPr>
          <a:lstStyle/>
          <a:p>
            <a:pPr fontAlgn="auto">
              <a:spcBef>
                <a:spcPts val="0"/>
              </a:spcBef>
              <a:spcAft>
                <a:spcPts val="0"/>
              </a:spcAft>
              <a:defRPr/>
            </a:pPr>
            <a:r>
              <a:rPr lang="en-GB" sz="2400" b="1" i="1" dirty="0">
                <a:solidFill>
                  <a:schemeClr val="accent1">
                    <a:lumMod val="50000"/>
                  </a:schemeClr>
                </a:solidFill>
                <a:latin typeface="Century Gothic" panose="020F0302020204030204"/>
              </a:rPr>
              <a:t>When</a:t>
            </a:r>
            <a:r>
              <a:rPr lang="en-GB" sz="2400" i="1" dirty="0">
                <a:solidFill>
                  <a:schemeClr val="accent1">
                    <a:lumMod val="50000"/>
                  </a:schemeClr>
                </a:solidFill>
                <a:latin typeface="Century Gothic" panose="020F0302020204030204"/>
              </a:rPr>
              <a:t> </a:t>
            </a:r>
            <a:r>
              <a:rPr lang="en-GB" sz="2400" b="1" i="1" dirty="0">
                <a:solidFill>
                  <a:schemeClr val="accent1">
                    <a:lumMod val="50000"/>
                  </a:schemeClr>
                </a:solidFill>
                <a:latin typeface="Century Gothic" panose="020F0302020204030204"/>
              </a:rPr>
              <a:t>do you have</a:t>
            </a:r>
            <a:r>
              <a:rPr lang="en-GB" sz="2400" i="1" dirty="0">
                <a:solidFill>
                  <a:schemeClr val="accent1">
                    <a:lumMod val="50000"/>
                  </a:schemeClr>
                </a:solidFill>
                <a:latin typeface="Century Gothic" panose="020F0302020204030204"/>
              </a:rPr>
              <a:t> maths?</a:t>
            </a:r>
          </a:p>
        </p:txBody>
      </p:sp>
      <p:sp>
        <p:nvSpPr>
          <p:cNvPr id="14" name="TextBox 13">
            <a:extLst>
              <a:ext uri="{FF2B5EF4-FFF2-40B4-BE49-F238E27FC236}">
                <a16:creationId xmlns:a16="http://schemas.microsoft.com/office/drawing/2014/main" id="{B2D4345B-69EA-418E-9538-BBF2AA23A9CF}"/>
              </a:ext>
            </a:extLst>
          </p:cNvPr>
          <p:cNvSpPr txBox="1"/>
          <p:nvPr/>
        </p:nvSpPr>
        <p:spPr>
          <a:xfrm>
            <a:off x="272625" y="3562030"/>
            <a:ext cx="1485010" cy="461665"/>
          </a:xfrm>
          <a:prstGeom prst="rect">
            <a:avLst/>
          </a:prstGeom>
          <a:solidFill>
            <a:srgbClr val="DAA520"/>
          </a:solidFill>
          <a:ln w="19050">
            <a:solidFill>
              <a:schemeClr val="accent1">
                <a:lumMod val="50000"/>
              </a:scheme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accent1">
                    <a:lumMod val="50000"/>
                  </a:schemeClr>
                </a:solidFill>
                <a:effectLst/>
                <a:uLnTx/>
                <a:uFillTx/>
                <a:latin typeface="Century Gothic" panose="020F0302020204030204"/>
              </a:rPr>
              <a:t>open</a:t>
            </a:r>
          </a:p>
        </p:txBody>
      </p:sp>
      <p:cxnSp>
        <p:nvCxnSpPr>
          <p:cNvPr id="15" name="Straight Arrow Connector 14"/>
          <p:cNvCxnSpPr>
            <a:stCxn id="14" idx="0"/>
          </p:cNvCxnSpPr>
          <p:nvPr/>
        </p:nvCxnSpPr>
        <p:spPr>
          <a:xfrm flipH="1" flipV="1">
            <a:off x="853466" y="3377342"/>
            <a:ext cx="161664" cy="18468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D4345B-69EA-418E-9538-BBF2AA23A9CF}"/>
              </a:ext>
            </a:extLst>
          </p:cNvPr>
          <p:cNvSpPr txBox="1"/>
          <p:nvPr/>
        </p:nvSpPr>
        <p:spPr>
          <a:xfrm>
            <a:off x="182183" y="1998665"/>
            <a:ext cx="1231392" cy="461665"/>
          </a:xfrm>
          <a:prstGeom prst="rect">
            <a:avLst/>
          </a:prstGeom>
          <a:solidFill>
            <a:srgbClr val="DAA520"/>
          </a:solidFill>
          <a:ln w="19050">
            <a:solidFill>
              <a:schemeClr val="accent1">
                <a:lumMod val="50000"/>
              </a:scheme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accent1">
                    <a:lumMod val="50000"/>
                  </a:schemeClr>
                </a:solidFill>
                <a:effectLst/>
                <a:uLnTx/>
                <a:uFillTx/>
                <a:latin typeface="Century Gothic" panose="020F0302020204030204"/>
              </a:rPr>
              <a:t>closed</a:t>
            </a:r>
          </a:p>
        </p:txBody>
      </p:sp>
      <p:sp>
        <p:nvSpPr>
          <p:cNvPr id="18" name="Rectangle 17"/>
          <p:cNvSpPr/>
          <p:nvPr/>
        </p:nvSpPr>
        <p:spPr>
          <a:xfrm>
            <a:off x="180589" y="4177459"/>
            <a:ext cx="12011412" cy="461665"/>
          </a:xfrm>
          <a:prstGeom prst="rect">
            <a:avLst/>
          </a:prstGeom>
        </p:spPr>
        <p:txBody>
          <a:bodyPr wrap="square">
            <a:spAutoFit/>
          </a:bodyPr>
          <a:lstStyle/>
          <a:p>
            <a:pPr lvl="0" fontAlgn="auto">
              <a:spcBef>
                <a:spcPts val="0"/>
              </a:spcBef>
              <a:spcAft>
                <a:spcPts val="0"/>
              </a:spcAft>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For an open (information) question, also add a question word.</a:t>
            </a:r>
            <a:endParaRPr lang="en-US" sz="24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9" name="TextBox 18"/>
          <p:cNvSpPr txBox="1"/>
          <p:nvPr/>
        </p:nvSpPr>
        <p:spPr>
          <a:xfrm>
            <a:off x="5855852" y="4766400"/>
            <a:ext cx="6188286" cy="461665"/>
          </a:xfrm>
          <a:prstGeom prst="rect">
            <a:avLst/>
          </a:prstGeom>
          <a:noFill/>
        </p:spPr>
        <p:txBody>
          <a:bodyPr wrap="square" rtlCol="0">
            <a:spAutoFit/>
          </a:bodyPr>
          <a:lstStyle/>
          <a:p>
            <a:pPr fontAlgn="auto">
              <a:spcBef>
                <a:spcPts val="0"/>
              </a:spcBef>
              <a:spcAft>
                <a:spcPts val="0"/>
              </a:spcAft>
              <a:defRPr/>
            </a:pPr>
            <a:r>
              <a:rPr lang="en-GB" sz="2400" b="1" i="1" dirty="0">
                <a:solidFill>
                  <a:schemeClr val="accent1">
                    <a:lumMod val="50000"/>
                  </a:schemeClr>
                </a:solidFill>
                <a:latin typeface="Century Gothic" panose="020F0302020204030204"/>
              </a:rPr>
              <a:t>Is your mum </a:t>
            </a:r>
            <a:r>
              <a:rPr lang="en-GB" sz="2400" i="1" dirty="0">
                <a:solidFill>
                  <a:schemeClr val="accent1">
                    <a:lumMod val="50000"/>
                  </a:schemeClr>
                </a:solidFill>
                <a:latin typeface="Century Gothic" panose="020F0302020204030204"/>
              </a:rPr>
              <a:t>at home now?</a:t>
            </a:r>
          </a:p>
        </p:txBody>
      </p:sp>
      <p:sp>
        <p:nvSpPr>
          <p:cNvPr id="20" name="TextBox 19">
            <a:extLst>
              <a:ext uri="{FF2B5EF4-FFF2-40B4-BE49-F238E27FC236}">
                <a16:creationId xmlns:a16="http://schemas.microsoft.com/office/drawing/2014/main" id="{D32B9685-F851-4C97-85B4-F542452C5B00}"/>
              </a:ext>
            </a:extLst>
          </p:cNvPr>
          <p:cNvSpPr txBox="1"/>
          <p:nvPr/>
        </p:nvSpPr>
        <p:spPr>
          <a:xfrm>
            <a:off x="934298" y="4749719"/>
            <a:ext cx="4840722" cy="461665"/>
          </a:xfrm>
          <a:prstGeom prst="rect">
            <a:avLst/>
          </a:prstGeom>
          <a:noFill/>
        </p:spPr>
        <p:txBody>
          <a:bodyPr wrap="square" rtlCol="0">
            <a:spAutoFit/>
          </a:bodyPr>
          <a:lstStyle/>
          <a:p>
            <a:pPr fontAlgn="auto">
              <a:spcBef>
                <a:spcPts val="0"/>
              </a:spcBef>
              <a:spcAft>
                <a:spcPts val="0"/>
              </a:spcAft>
              <a:defRPr/>
            </a:pPr>
            <a:r>
              <a:rPr lang="en-GB" sz="2400" b="1" dirty="0" err="1">
                <a:solidFill>
                  <a:schemeClr val="accent1">
                    <a:lumMod val="50000"/>
                  </a:schemeClr>
                </a:solidFill>
                <a:latin typeface="Century Gothic" panose="020F0302020204030204"/>
              </a:rPr>
              <a:t>Ist</a:t>
            </a:r>
            <a:r>
              <a:rPr lang="en-GB" sz="2400" b="1" dirty="0">
                <a:solidFill>
                  <a:schemeClr val="accent1">
                    <a:lumMod val="50000"/>
                  </a:schemeClr>
                </a:solidFill>
                <a:latin typeface="Century Gothic" panose="020F0302020204030204"/>
              </a:rPr>
              <a:t> </a:t>
            </a:r>
            <a:r>
              <a:rPr lang="en-GB" sz="2400" b="1" dirty="0" err="1">
                <a:solidFill>
                  <a:schemeClr val="accent1">
                    <a:lumMod val="50000"/>
                  </a:schemeClr>
                </a:solidFill>
                <a:latin typeface="Century Gothic" panose="020F0302020204030204"/>
              </a:rPr>
              <a:t>deine</a:t>
            </a:r>
            <a:r>
              <a:rPr lang="en-GB" sz="2400" b="1" dirty="0">
                <a:solidFill>
                  <a:schemeClr val="accent1">
                    <a:lumMod val="50000"/>
                  </a:schemeClr>
                </a:solidFill>
                <a:latin typeface="Century Gothic" panose="020F0302020204030204"/>
              </a:rPr>
              <a:t> Mutter </a:t>
            </a:r>
            <a:r>
              <a:rPr lang="en-GB" sz="2400" dirty="0" err="1">
                <a:solidFill>
                  <a:schemeClr val="accent1">
                    <a:lumMod val="50000"/>
                  </a:schemeClr>
                </a:solidFill>
                <a:latin typeface="Century Gothic" panose="020F0302020204030204"/>
              </a:rPr>
              <a:t>jetzt</a:t>
            </a:r>
            <a:r>
              <a:rPr lang="en-GB" sz="2400" dirty="0">
                <a:solidFill>
                  <a:schemeClr val="accent1">
                    <a:lumMod val="50000"/>
                  </a:schemeClr>
                </a:solidFill>
                <a:latin typeface="Century Gothic" panose="020F0302020204030204"/>
              </a:rPr>
              <a:t> </a:t>
            </a:r>
            <a:r>
              <a:rPr lang="en-GB" sz="2400" dirty="0" err="1">
                <a:solidFill>
                  <a:schemeClr val="accent1">
                    <a:lumMod val="50000"/>
                  </a:schemeClr>
                </a:solidFill>
                <a:latin typeface="Century Gothic" panose="020F0302020204030204"/>
              </a:rPr>
              <a:t>zu</a:t>
            </a:r>
            <a:r>
              <a:rPr lang="en-GB" sz="2400" dirty="0">
                <a:solidFill>
                  <a:schemeClr val="accent1">
                    <a:lumMod val="50000"/>
                  </a:schemeClr>
                </a:solidFill>
                <a:latin typeface="Century Gothic" panose="020F0302020204030204"/>
              </a:rPr>
              <a:t> </a:t>
            </a:r>
            <a:r>
              <a:rPr lang="en-GB" sz="2400" dirty="0" err="1">
                <a:solidFill>
                  <a:schemeClr val="accent1">
                    <a:lumMod val="50000"/>
                  </a:schemeClr>
                </a:solidFill>
                <a:latin typeface="Century Gothic" panose="020F0302020204030204"/>
              </a:rPr>
              <a:t>Hause</a:t>
            </a:r>
            <a:r>
              <a:rPr lang="en-GB" sz="2400" dirty="0">
                <a:solidFill>
                  <a:schemeClr val="accent1">
                    <a:lumMod val="50000"/>
                  </a:schemeClr>
                </a:solidFill>
                <a:latin typeface="Century Gothic" panose="020F0302020204030204"/>
              </a:rPr>
              <a:t>?</a:t>
            </a:r>
          </a:p>
        </p:txBody>
      </p:sp>
      <p:sp>
        <p:nvSpPr>
          <p:cNvPr id="21" name="TextBox 20">
            <a:extLst>
              <a:ext uri="{FF2B5EF4-FFF2-40B4-BE49-F238E27FC236}">
                <a16:creationId xmlns:a16="http://schemas.microsoft.com/office/drawing/2014/main" id="{D32B9685-F851-4C97-85B4-F542452C5B00}"/>
              </a:ext>
            </a:extLst>
          </p:cNvPr>
          <p:cNvSpPr txBox="1"/>
          <p:nvPr/>
        </p:nvSpPr>
        <p:spPr>
          <a:xfrm>
            <a:off x="853466" y="5177484"/>
            <a:ext cx="4840722" cy="461665"/>
          </a:xfrm>
          <a:prstGeom prst="rect">
            <a:avLst/>
          </a:prstGeom>
          <a:noFill/>
        </p:spPr>
        <p:txBody>
          <a:bodyPr wrap="square" rtlCol="0">
            <a:spAutoFit/>
          </a:bodyPr>
          <a:lstStyle/>
          <a:p>
            <a:pPr algn="r" fontAlgn="auto">
              <a:spcBef>
                <a:spcPts val="0"/>
              </a:spcBef>
              <a:spcAft>
                <a:spcPts val="0"/>
              </a:spcAft>
              <a:defRPr/>
            </a:pPr>
            <a:r>
              <a:rPr lang="en-GB" sz="2400" b="1" dirty="0">
                <a:solidFill>
                  <a:schemeClr val="accent1">
                    <a:lumMod val="50000"/>
                  </a:schemeClr>
                </a:solidFill>
                <a:latin typeface="Century Gothic" panose="020F0302020204030204"/>
              </a:rPr>
              <a:t>Was </a:t>
            </a:r>
            <a:r>
              <a:rPr lang="en-GB" sz="2400" b="1" dirty="0" err="1">
                <a:solidFill>
                  <a:schemeClr val="accent1">
                    <a:lumMod val="50000"/>
                  </a:schemeClr>
                </a:solidFill>
                <a:latin typeface="Century Gothic" panose="020F0302020204030204"/>
              </a:rPr>
              <a:t>ist</a:t>
            </a:r>
            <a:r>
              <a:rPr lang="en-GB" sz="2400" b="1" dirty="0">
                <a:solidFill>
                  <a:schemeClr val="accent1">
                    <a:lumMod val="50000"/>
                  </a:schemeClr>
                </a:solidFill>
                <a:latin typeface="Century Gothic" panose="020F0302020204030204"/>
              </a:rPr>
              <a:t> </a:t>
            </a:r>
            <a:r>
              <a:rPr lang="en-GB" sz="2400" dirty="0" err="1">
                <a:solidFill>
                  <a:schemeClr val="accent1">
                    <a:lumMod val="50000"/>
                  </a:schemeClr>
                </a:solidFill>
                <a:latin typeface="Century Gothic" panose="020F0302020204030204"/>
              </a:rPr>
              <a:t>ihr</a:t>
            </a:r>
            <a:r>
              <a:rPr lang="en-GB" sz="2400" dirty="0">
                <a:solidFill>
                  <a:schemeClr val="accent1">
                    <a:lumMod val="50000"/>
                  </a:schemeClr>
                </a:solidFill>
                <a:latin typeface="Century Gothic" panose="020F0302020204030204"/>
              </a:rPr>
              <a:t> </a:t>
            </a:r>
            <a:r>
              <a:rPr lang="en-GB" sz="2400" dirty="0" err="1">
                <a:solidFill>
                  <a:schemeClr val="accent1">
                    <a:lumMod val="50000"/>
                  </a:schemeClr>
                </a:solidFill>
                <a:latin typeface="Century Gothic" panose="020F0302020204030204"/>
              </a:rPr>
              <a:t>Lieblingstag</a:t>
            </a:r>
            <a:r>
              <a:rPr lang="en-GB" sz="2400" dirty="0">
                <a:solidFill>
                  <a:schemeClr val="accent1">
                    <a:lumMod val="50000"/>
                  </a:schemeClr>
                </a:solidFill>
                <a:latin typeface="Century Gothic" panose="020F0302020204030204"/>
              </a:rPr>
              <a:t>?</a:t>
            </a:r>
          </a:p>
        </p:txBody>
      </p:sp>
      <p:sp>
        <p:nvSpPr>
          <p:cNvPr id="22" name="TextBox 21"/>
          <p:cNvSpPr txBox="1"/>
          <p:nvPr/>
        </p:nvSpPr>
        <p:spPr>
          <a:xfrm>
            <a:off x="5855852" y="5228065"/>
            <a:ext cx="6188286" cy="461665"/>
          </a:xfrm>
          <a:prstGeom prst="rect">
            <a:avLst/>
          </a:prstGeom>
          <a:noFill/>
        </p:spPr>
        <p:txBody>
          <a:bodyPr wrap="square" rtlCol="0">
            <a:spAutoFit/>
          </a:bodyPr>
          <a:lstStyle/>
          <a:p>
            <a:pPr fontAlgn="auto">
              <a:spcBef>
                <a:spcPts val="0"/>
              </a:spcBef>
              <a:spcAft>
                <a:spcPts val="0"/>
              </a:spcAft>
              <a:defRPr/>
            </a:pPr>
            <a:r>
              <a:rPr lang="en-GB" sz="2400" b="1" i="1" dirty="0">
                <a:solidFill>
                  <a:schemeClr val="accent1">
                    <a:lumMod val="50000"/>
                  </a:schemeClr>
                </a:solidFill>
                <a:latin typeface="Century Gothic" panose="020F0302020204030204"/>
              </a:rPr>
              <a:t>What is </a:t>
            </a:r>
            <a:r>
              <a:rPr lang="en-GB" sz="2400" i="1" dirty="0">
                <a:solidFill>
                  <a:schemeClr val="accent1">
                    <a:lumMod val="50000"/>
                  </a:schemeClr>
                </a:solidFill>
                <a:latin typeface="Century Gothic" panose="020F0302020204030204"/>
              </a:rPr>
              <a:t>her favourite day?</a:t>
            </a:r>
          </a:p>
        </p:txBody>
      </p:sp>
      <p:sp>
        <p:nvSpPr>
          <p:cNvPr id="23" name="TextBox 22">
            <a:extLst>
              <a:ext uri="{FF2B5EF4-FFF2-40B4-BE49-F238E27FC236}">
                <a16:creationId xmlns:a16="http://schemas.microsoft.com/office/drawing/2014/main" id="{B2D4345B-69EA-418E-9538-BBF2AA23A9CF}"/>
              </a:ext>
            </a:extLst>
          </p:cNvPr>
          <p:cNvSpPr txBox="1"/>
          <p:nvPr/>
        </p:nvSpPr>
        <p:spPr>
          <a:xfrm>
            <a:off x="10338857" y="4639124"/>
            <a:ext cx="1231392" cy="461665"/>
          </a:xfrm>
          <a:prstGeom prst="rect">
            <a:avLst/>
          </a:prstGeom>
          <a:solidFill>
            <a:srgbClr val="DAA520"/>
          </a:solidFill>
          <a:ln w="19050">
            <a:solidFill>
              <a:schemeClr val="accent1">
                <a:lumMod val="50000"/>
              </a:scheme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accent1">
                    <a:lumMod val="50000"/>
                  </a:schemeClr>
                </a:solidFill>
                <a:effectLst/>
                <a:uLnTx/>
                <a:uFillTx/>
                <a:latin typeface="Century Gothic" panose="020F0302020204030204"/>
              </a:rPr>
              <a:t>closed</a:t>
            </a:r>
          </a:p>
        </p:txBody>
      </p:sp>
      <p:sp>
        <p:nvSpPr>
          <p:cNvPr id="24" name="TextBox 23">
            <a:extLst>
              <a:ext uri="{FF2B5EF4-FFF2-40B4-BE49-F238E27FC236}">
                <a16:creationId xmlns:a16="http://schemas.microsoft.com/office/drawing/2014/main" id="{B2D4345B-69EA-418E-9538-BBF2AA23A9CF}"/>
              </a:ext>
            </a:extLst>
          </p:cNvPr>
          <p:cNvSpPr txBox="1"/>
          <p:nvPr/>
        </p:nvSpPr>
        <p:spPr>
          <a:xfrm>
            <a:off x="10338857" y="5179646"/>
            <a:ext cx="1231392" cy="461665"/>
          </a:xfrm>
          <a:prstGeom prst="rect">
            <a:avLst/>
          </a:prstGeom>
          <a:solidFill>
            <a:srgbClr val="DAA520"/>
          </a:solidFill>
          <a:ln w="19050">
            <a:solidFill>
              <a:schemeClr val="accent1">
                <a:lumMod val="50000"/>
              </a:scheme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accent1">
                    <a:lumMod val="50000"/>
                  </a:schemeClr>
                </a:solidFill>
                <a:effectLst/>
                <a:uLnTx/>
                <a:uFillTx/>
                <a:latin typeface="Century Gothic" panose="020F0302020204030204"/>
              </a:rPr>
              <a:t>open</a:t>
            </a:r>
          </a:p>
        </p:txBody>
      </p:sp>
      <p:cxnSp>
        <p:nvCxnSpPr>
          <p:cNvPr id="25" name="Straight Arrow Connector 24"/>
          <p:cNvCxnSpPr/>
          <p:nvPr/>
        </p:nvCxnSpPr>
        <p:spPr>
          <a:xfrm flipH="1">
            <a:off x="10077366" y="4867808"/>
            <a:ext cx="261491" cy="4296"/>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0077365" y="5410478"/>
            <a:ext cx="261491" cy="4296"/>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45348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6" grpId="0" animBg="1"/>
      <p:bldP spid="18" grpId="0"/>
      <p:bldP spid="19" grpId="0"/>
      <p:bldP spid="20" grpId="0"/>
      <p:bldP spid="21" grpId="0"/>
      <p:bldP spid="22" grpId="0"/>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cxnSp>
        <p:nvCxnSpPr>
          <p:cNvPr id="29" name="Straight Arrow Connector 28"/>
          <p:cNvCxnSpPr/>
          <p:nvPr/>
        </p:nvCxnSpPr>
        <p:spPr>
          <a:xfrm flipH="1" flipV="1">
            <a:off x="4985076" y="5199300"/>
            <a:ext cx="10883" cy="669222"/>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6" idx="2"/>
          </p:cNvCxnSpPr>
          <p:nvPr/>
        </p:nvCxnSpPr>
        <p:spPr>
          <a:xfrm>
            <a:off x="2754083" y="1632883"/>
            <a:ext cx="843217" cy="30279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1" y="-2631"/>
            <a:ext cx="4885900" cy="1325563"/>
          </a:xfrm>
        </p:spPr>
        <p:txBody>
          <a:bodyPr>
            <a:normAutofit/>
          </a:bodyPr>
          <a:lstStyle/>
          <a:p>
            <a:r>
              <a:rPr lang="en-GB" sz="3200" b="1" dirty="0" err="1">
                <a:solidFill>
                  <a:schemeClr val="bg1"/>
                </a:solidFill>
              </a:rPr>
              <a:t>Zwanzig</a:t>
            </a:r>
            <a:r>
              <a:rPr lang="en-GB" sz="3200" b="1" dirty="0">
                <a:solidFill>
                  <a:schemeClr val="bg1"/>
                </a:solidFill>
              </a:rPr>
              <a:t> </a:t>
            </a:r>
            <a:r>
              <a:rPr lang="en-GB" sz="3200" b="1" dirty="0" err="1">
                <a:solidFill>
                  <a:schemeClr val="bg1"/>
                </a:solidFill>
              </a:rPr>
              <a:t>Fragen</a:t>
            </a:r>
            <a:endParaRPr lang="en-GB" sz="32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713905053"/>
              </p:ext>
            </p:extLst>
          </p:nvPr>
        </p:nvGraphicFramePr>
        <p:xfrm>
          <a:off x="257768" y="2263315"/>
          <a:ext cx="3112011" cy="3874104"/>
        </p:xfrm>
        <a:graphic>
          <a:graphicData uri="http://schemas.openxmlformats.org/drawingml/2006/table">
            <a:tbl>
              <a:tblPr firstRow="1" bandRow="1">
                <a:tableStyleId>{5940675A-B579-460E-94D1-54222C63F5DA}</a:tableStyleId>
              </a:tblPr>
              <a:tblGrid>
                <a:gridCol w="2001668">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tblGrid>
              <a:tr h="645684">
                <a:tc>
                  <a:txBody>
                    <a:bodyPr/>
                    <a:lstStyle/>
                    <a:p>
                      <a:pPr algn="ctr"/>
                      <a:r>
                        <a:rPr lang="en-GB" sz="2800" dirty="0">
                          <a:solidFill>
                            <a:schemeClr val="accent1">
                              <a:lumMod val="50000"/>
                            </a:schemeClr>
                          </a:solidFill>
                        </a:rPr>
                        <a:t>wo?</a:t>
                      </a: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pPr algn="ctr"/>
                      <a:endParaRPr lang="en-GB" sz="2800">
                        <a:solidFill>
                          <a:srgbClr val="115076"/>
                        </a:solidFill>
                      </a:endParaRP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45684">
                <a:tc>
                  <a:txBody>
                    <a:bodyPr/>
                    <a:lstStyle/>
                    <a:p>
                      <a:pPr algn="ctr"/>
                      <a:r>
                        <a:rPr lang="en-GB" sz="2800" dirty="0">
                          <a:solidFill>
                            <a:schemeClr val="accent1">
                              <a:lumMod val="50000"/>
                            </a:schemeClr>
                          </a:solidFill>
                        </a:rPr>
                        <a:t>was?</a:t>
                      </a: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pPr algn="ctr"/>
                      <a:endParaRPr lang="en-GB" sz="2800" dirty="0">
                        <a:solidFill>
                          <a:srgbClr val="115076"/>
                        </a:solidFill>
                      </a:endParaRP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45684">
                <a:tc>
                  <a:txBody>
                    <a:bodyPr/>
                    <a:lstStyle/>
                    <a:p>
                      <a:pPr algn="ctr"/>
                      <a:r>
                        <a:rPr lang="en-GB" sz="2800" dirty="0" err="1">
                          <a:solidFill>
                            <a:schemeClr val="accent1">
                              <a:lumMod val="50000"/>
                            </a:schemeClr>
                          </a:solidFill>
                        </a:rPr>
                        <a:t>wie</a:t>
                      </a:r>
                      <a:r>
                        <a:rPr lang="en-GB" sz="2800" dirty="0">
                          <a:solidFill>
                            <a:schemeClr val="accent1">
                              <a:lumMod val="50000"/>
                            </a:schemeClr>
                          </a:solidFill>
                        </a:rPr>
                        <a:t>?</a:t>
                      </a: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pPr algn="ctr"/>
                      <a:endParaRPr lang="en-GB" sz="2800" dirty="0">
                        <a:solidFill>
                          <a:srgbClr val="115076"/>
                        </a:solidFill>
                      </a:endParaRP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45684">
                <a:tc>
                  <a:txBody>
                    <a:bodyPr/>
                    <a:lstStyle/>
                    <a:p>
                      <a:pPr algn="ctr"/>
                      <a:r>
                        <a:rPr lang="en-GB" sz="2800" dirty="0" err="1">
                          <a:solidFill>
                            <a:schemeClr val="accent1">
                              <a:lumMod val="50000"/>
                            </a:schemeClr>
                          </a:solidFill>
                        </a:rPr>
                        <a:t>wer</a:t>
                      </a:r>
                      <a:r>
                        <a:rPr lang="en-GB" sz="2800" dirty="0">
                          <a:solidFill>
                            <a:schemeClr val="accent1">
                              <a:lumMod val="50000"/>
                            </a:schemeClr>
                          </a:solidFill>
                        </a:rPr>
                        <a:t>?</a:t>
                      </a: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pPr algn="ctr"/>
                      <a:endParaRPr lang="en-GB" sz="2800" dirty="0">
                        <a:solidFill>
                          <a:srgbClr val="115076"/>
                        </a:solidFill>
                      </a:endParaRP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45684">
                <a:tc>
                  <a:txBody>
                    <a:bodyPr/>
                    <a:lstStyle/>
                    <a:p>
                      <a:pPr algn="ctr"/>
                      <a:r>
                        <a:rPr lang="en-GB" sz="2800" dirty="0" err="1">
                          <a:solidFill>
                            <a:schemeClr val="accent1">
                              <a:lumMod val="50000"/>
                            </a:schemeClr>
                          </a:solidFill>
                        </a:rPr>
                        <a:t>wann</a:t>
                      </a:r>
                      <a:r>
                        <a:rPr lang="en-GB" sz="2800" dirty="0">
                          <a:solidFill>
                            <a:schemeClr val="accent1">
                              <a:lumMod val="50000"/>
                            </a:schemeClr>
                          </a:solidFill>
                        </a:rPr>
                        <a:t>?</a:t>
                      </a: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pPr algn="ctr"/>
                      <a:endParaRPr lang="en-GB" sz="2800" dirty="0">
                        <a:solidFill>
                          <a:srgbClr val="115076"/>
                        </a:solidFill>
                      </a:endParaRP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45684">
                <a:tc>
                  <a:txBody>
                    <a:bodyPr/>
                    <a:lstStyle/>
                    <a:p>
                      <a:pPr algn="ctr"/>
                      <a:r>
                        <a:rPr lang="en-GB" sz="2800" dirty="0" err="1">
                          <a:solidFill>
                            <a:schemeClr val="accent1">
                              <a:lumMod val="50000"/>
                            </a:schemeClr>
                          </a:solidFill>
                        </a:rPr>
                        <a:t>wie</a:t>
                      </a:r>
                      <a:r>
                        <a:rPr lang="en-GB" sz="2800" baseline="0" dirty="0">
                          <a:solidFill>
                            <a:schemeClr val="accent1">
                              <a:lumMod val="50000"/>
                            </a:schemeClr>
                          </a:solidFill>
                        </a:rPr>
                        <a:t> </a:t>
                      </a:r>
                      <a:r>
                        <a:rPr lang="en-GB" sz="2800" baseline="0" dirty="0" err="1">
                          <a:solidFill>
                            <a:schemeClr val="accent1">
                              <a:lumMod val="50000"/>
                            </a:schemeClr>
                          </a:solidFill>
                        </a:rPr>
                        <a:t>viele</a:t>
                      </a:r>
                      <a:r>
                        <a:rPr lang="en-GB" sz="2800" baseline="0" dirty="0">
                          <a:solidFill>
                            <a:schemeClr val="accent1">
                              <a:lumMod val="50000"/>
                            </a:schemeClr>
                          </a:solidFill>
                        </a:rPr>
                        <a:t>?</a:t>
                      </a:r>
                      <a:endParaRPr lang="en-GB" sz="2800" dirty="0">
                        <a:solidFill>
                          <a:schemeClr val="accent1">
                            <a:lumMod val="50000"/>
                          </a:schemeClr>
                        </a:solidFill>
                      </a:endParaRP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pPr algn="ctr"/>
                      <a:endParaRPr lang="en-GB" sz="2800" dirty="0">
                        <a:solidFill>
                          <a:srgbClr val="115076"/>
                        </a:solidFill>
                      </a:endParaRPr>
                    </a:p>
                  </a:txBody>
                  <a:tcPr anchor="ct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7" name="Picture 6">
            <a:extLst>
              <a:ext uri="{FF2B5EF4-FFF2-40B4-BE49-F238E27FC236}">
                <a16:creationId xmlns:a16="http://schemas.microsoft.com/office/drawing/2014/main" id="{5A248BC5-BFD2-4E09-829E-18356FBAF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916" y="2263315"/>
            <a:ext cx="668695" cy="700717"/>
          </a:xfrm>
          <a:prstGeom prst="rect">
            <a:avLst/>
          </a:prstGeom>
        </p:spPr>
      </p:pic>
      <p:pic>
        <p:nvPicPr>
          <p:cNvPr id="8" name="Picture 7">
            <a:extLst>
              <a:ext uri="{FF2B5EF4-FFF2-40B4-BE49-F238E27FC236}">
                <a16:creationId xmlns:a16="http://schemas.microsoft.com/office/drawing/2014/main" id="{2AE8BC98-1634-41C7-BDD6-3B7B2A154E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916" y="2964032"/>
            <a:ext cx="585246" cy="604429"/>
          </a:xfrm>
          <a:prstGeom prst="rect">
            <a:avLst/>
          </a:prstGeom>
        </p:spPr>
      </p:pic>
      <p:pic>
        <p:nvPicPr>
          <p:cNvPr id="9" name="Picture 8">
            <a:extLst>
              <a:ext uri="{FF2B5EF4-FFF2-40B4-BE49-F238E27FC236}">
                <a16:creationId xmlns:a16="http://schemas.microsoft.com/office/drawing/2014/main" id="{916DC0F5-3DE0-490F-BFB8-E3F235A66AB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2916" y="3643804"/>
            <a:ext cx="583219" cy="556563"/>
          </a:xfrm>
          <a:prstGeom prst="rect">
            <a:avLst/>
          </a:prstGeom>
        </p:spPr>
      </p:pic>
      <p:pic>
        <p:nvPicPr>
          <p:cNvPr id="10" name="Picture 9">
            <a:extLst>
              <a:ext uri="{FF2B5EF4-FFF2-40B4-BE49-F238E27FC236}">
                <a16:creationId xmlns:a16="http://schemas.microsoft.com/office/drawing/2014/main" id="{7A379224-DA36-4B51-858E-6FB84EDEE2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2916" y="4158019"/>
            <a:ext cx="598995" cy="741871"/>
          </a:xfrm>
          <a:prstGeom prst="rect">
            <a:avLst/>
          </a:prstGeom>
        </p:spPr>
      </p:pic>
      <p:pic>
        <p:nvPicPr>
          <p:cNvPr id="11" name="Picture 10">
            <a:extLst>
              <a:ext uri="{FF2B5EF4-FFF2-40B4-BE49-F238E27FC236}">
                <a16:creationId xmlns:a16="http://schemas.microsoft.com/office/drawing/2014/main" id="{3F0B9FF4-99AD-4FA3-9DCA-531B53ACF9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3006" y="5599626"/>
            <a:ext cx="723038" cy="537793"/>
          </a:xfrm>
          <a:prstGeom prst="rect">
            <a:avLst/>
          </a:prstGeom>
        </p:spPr>
      </p:pic>
      <p:pic>
        <p:nvPicPr>
          <p:cNvPr id="12" name="Picture 11">
            <a:extLst>
              <a:ext uri="{FF2B5EF4-FFF2-40B4-BE49-F238E27FC236}">
                <a16:creationId xmlns:a16="http://schemas.microsoft.com/office/drawing/2014/main" id="{D2F2B4A7-4B23-43B3-A17A-C2AC27D98E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2159" y="4933062"/>
            <a:ext cx="783885" cy="560957"/>
          </a:xfrm>
          <a:prstGeom prst="rect">
            <a:avLst/>
          </a:prstGeom>
        </p:spPr>
      </p:pic>
      <p:sp>
        <p:nvSpPr>
          <p:cNvPr id="14" name="Rectangle 13"/>
          <p:cNvSpPr/>
          <p:nvPr/>
        </p:nvSpPr>
        <p:spPr>
          <a:xfrm>
            <a:off x="3929739" y="1407033"/>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t>Bist</a:t>
            </a:r>
            <a:endParaRPr lang="en-GB" sz="3200" dirty="0"/>
          </a:p>
        </p:txBody>
      </p:sp>
      <p:sp>
        <p:nvSpPr>
          <p:cNvPr id="15" name="Rectangle 14"/>
          <p:cNvSpPr/>
          <p:nvPr/>
        </p:nvSpPr>
        <p:spPr>
          <a:xfrm>
            <a:off x="6622137" y="1400105"/>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du</a:t>
            </a:r>
          </a:p>
        </p:txBody>
      </p:sp>
      <p:sp>
        <p:nvSpPr>
          <p:cNvPr id="16" name="Rectangle 15"/>
          <p:cNvSpPr/>
          <p:nvPr/>
        </p:nvSpPr>
        <p:spPr>
          <a:xfrm>
            <a:off x="9314538" y="1407033"/>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nett?</a:t>
            </a:r>
          </a:p>
        </p:txBody>
      </p:sp>
      <p:sp>
        <p:nvSpPr>
          <p:cNvPr id="17" name="Rectangle 16"/>
          <p:cNvSpPr/>
          <p:nvPr/>
        </p:nvSpPr>
        <p:spPr>
          <a:xfrm>
            <a:off x="3929738" y="2056515"/>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Hast</a:t>
            </a:r>
          </a:p>
        </p:txBody>
      </p:sp>
      <p:sp>
        <p:nvSpPr>
          <p:cNvPr id="18" name="Rectangle 17"/>
          <p:cNvSpPr/>
          <p:nvPr/>
        </p:nvSpPr>
        <p:spPr>
          <a:xfrm>
            <a:off x="6622138" y="2056515"/>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du</a:t>
            </a:r>
          </a:p>
        </p:txBody>
      </p:sp>
      <p:sp>
        <p:nvSpPr>
          <p:cNvPr id="19" name="Rectangle 18"/>
          <p:cNvSpPr/>
          <p:nvPr/>
        </p:nvSpPr>
        <p:spPr>
          <a:xfrm>
            <a:off x="9314538" y="2056515"/>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einen</a:t>
            </a:r>
            <a:r>
              <a:rPr lang="en-GB" sz="2000" dirty="0"/>
              <a:t> </a:t>
            </a:r>
            <a:r>
              <a:rPr lang="en-GB" sz="2000" dirty="0" err="1"/>
              <a:t>Lieblingsfilm</a:t>
            </a:r>
            <a:r>
              <a:rPr lang="en-GB" sz="2000" dirty="0"/>
              <a:t>?</a:t>
            </a:r>
          </a:p>
        </p:txBody>
      </p:sp>
      <p:sp>
        <p:nvSpPr>
          <p:cNvPr id="20" name="Rectangle 19"/>
          <p:cNvSpPr/>
          <p:nvPr/>
        </p:nvSpPr>
        <p:spPr>
          <a:xfrm>
            <a:off x="3918856" y="3933290"/>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Wo</a:t>
            </a:r>
          </a:p>
        </p:txBody>
      </p:sp>
      <p:sp>
        <p:nvSpPr>
          <p:cNvPr id="21" name="Rectangle 20"/>
          <p:cNvSpPr/>
          <p:nvPr/>
        </p:nvSpPr>
        <p:spPr>
          <a:xfrm>
            <a:off x="6611255" y="3933290"/>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t>ist</a:t>
            </a:r>
            <a:endParaRPr lang="en-GB" sz="3200" dirty="0"/>
          </a:p>
        </p:txBody>
      </p:sp>
      <p:sp>
        <p:nvSpPr>
          <p:cNvPr id="22" name="Rectangle 21"/>
          <p:cNvSpPr/>
          <p:nvPr/>
        </p:nvSpPr>
        <p:spPr>
          <a:xfrm>
            <a:off x="9303654" y="3933290"/>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dein</a:t>
            </a:r>
            <a:r>
              <a:rPr lang="en-GB" sz="2000" dirty="0"/>
              <a:t> </a:t>
            </a:r>
            <a:r>
              <a:rPr lang="en-GB" sz="2000" dirty="0" err="1"/>
              <a:t>Haus</a:t>
            </a:r>
            <a:r>
              <a:rPr lang="en-GB" sz="2000" dirty="0"/>
              <a:t>?</a:t>
            </a:r>
          </a:p>
        </p:txBody>
      </p:sp>
      <p:sp>
        <p:nvSpPr>
          <p:cNvPr id="23" name="Rectangle 22"/>
          <p:cNvSpPr/>
          <p:nvPr/>
        </p:nvSpPr>
        <p:spPr>
          <a:xfrm>
            <a:off x="3918855" y="4593890"/>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t>Wie</a:t>
            </a:r>
            <a:endParaRPr lang="en-GB" sz="3200" dirty="0"/>
          </a:p>
        </p:txBody>
      </p:sp>
      <p:sp>
        <p:nvSpPr>
          <p:cNvPr id="24" name="Rectangle 23"/>
          <p:cNvSpPr/>
          <p:nvPr/>
        </p:nvSpPr>
        <p:spPr>
          <a:xfrm>
            <a:off x="6611255" y="4593890"/>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t>ist</a:t>
            </a:r>
            <a:endParaRPr lang="en-GB" sz="3200" dirty="0"/>
          </a:p>
        </p:txBody>
      </p:sp>
      <p:sp>
        <p:nvSpPr>
          <p:cNvPr id="25" name="Rectangle 24"/>
          <p:cNvSpPr/>
          <p:nvPr/>
        </p:nvSpPr>
        <p:spPr>
          <a:xfrm>
            <a:off x="9314538" y="4593573"/>
            <a:ext cx="2304000" cy="612000"/>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deine</a:t>
            </a:r>
            <a:r>
              <a:rPr lang="en-GB" sz="2000" dirty="0"/>
              <a:t> Mutter?</a:t>
            </a:r>
          </a:p>
        </p:txBody>
      </p:sp>
      <p:sp>
        <p:nvSpPr>
          <p:cNvPr id="26" name="TextBox 25">
            <a:extLst>
              <a:ext uri="{FF2B5EF4-FFF2-40B4-BE49-F238E27FC236}">
                <a16:creationId xmlns:a16="http://schemas.microsoft.com/office/drawing/2014/main" id="{B2D4345B-69EA-418E-9538-BBF2AA23A9CF}"/>
              </a:ext>
            </a:extLst>
          </p:cNvPr>
          <p:cNvSpPr txBox="1"/>
          <p:nvPr/>
        </p:nvSpPr>
        <p:spPr>
          <a:xfrm>
            <a:off x="2138387" y="1171218"/>
            <a:ext cx="1231392" cy="461665"/>
          </a:xfrm>
          <a:prstGeom prst="rect">
            <a:avLst/>
          </a:prstGeom>
          <a:solidFill>
            <a:srgbClr val="DAA520"/>
          </a:solidFill>
          <a:ln w="19050">
            <a:solidFill>
              <a:schemeClr val="accent1">
                <a:lumMod val="50000"/>
              </a:scheme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accent1">
                    <a:lumMod val="50000"/>
                  </a:schemeClr>
                </a:solidFill>
                <a:effectLst/>
                <a:uLnTx/>
                <a:uFillTx/>
                <a:latin typeface="Century Gothic" panose="020F0302020204030204"/>
              </a:rPr>
              <a:t>closed</a:t>
            </a:r>
          </a:p>
        </p:txBody>
      </p:sp>
      <p:sp>
        <p:nvSpPr>
          <p:cNvPr id="27" name="TextBox 26">
            <a:extLst>
              <a:ext uri="{FF2B5EF4-FFF2-40B4-BE49-F238E27FC236}">
                <a16:creationId xmlns:a16="http://schemas.microsoft.com/office/drawing/2014/main" id="{B2D4345B-69EA-418E-9538-BBF2AA23A9CF}"/>
              </a:ext>
            </a:extLst>
          </p:cNvPr>
          <p:cNvSpPr txBox="1"/>
          <p:nvPr/>
        </p:nvSpPr>
        <p:spPr>
          <a:xfrm>
            <a:off x="3967186" y="5699433"/>
            <a:ext cx="1231392" cy="461665"/>
          </a:xfrm>
          <a:prstGeom prst="rect">
            <a:avLst/>
          </a:prstGeom>
          <a:solidFill>
            <a:srgbClr val="DAA520"/>
          </a:solidFill>
          <a:ln w="19050">
            <a:solidFill>
              <a:schemeClr val="accent1">
                <a:lumMod val="50000"/>
              </a:scheme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accent1">
                    <a:lumMod val="50000"/>
                  </a:schemeClr>
                </a:solidFill>
                <a:effectLst/>
                <a:uLnTx/>
                <a:uFillTx/>
                <a:latin typeface="Century Gothic" panose="020F0302020204030204"/>
              </a:rPr>
              <a:t>open</a:t>
            </a:r>
          </a:p>
        </p:txBody>
      </p:sp>
      <p:sp>
        <p:nvSpPr>
          <p:cNvPr id="31" name="Rounded Rectangle 11">
            <a:extLst>
              <a:ext uri="{FF2B5EF4-FFF2-40B4-BE49-F238E27FC236}">
                <a16:creationId xmlns:a16="http://schemas.microsoft.com/office/drawing/2014/main" id="{483D7EB9-C2AA-4190-98DE-925F861600E9}"/>
              </a:ext>
            </a:extLst>
          </p:cNvPr>
          <p:cNvSpPr/>
          <p:nvPr/>
        </p:nvSpPr>
        <p:spPr>
          <a:xfrm>
            <a:off x="9105363" y="247046"/>
            <a:ext cx="285352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74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251"/>
            <a:ext cx="10515600" cy="1325563"/>
          </a:xfrm>
        </p:spPr>
        <p:txBody>
          <a:bodyPr>
            <a:normAutofit/>
          </a:bodyPr>
          <a:lstStyle/>
          <a:p>
            <a:r>
              <a:rPr lang="en-GB" sz="3200" b="1" dirty="0" err="1">
                <a:solidFill>
                  <a:schemeClr val="bg1"/>
                </a:solidFill>
              </a:rPr>
              <a:t>Zwanzig</a:t>
            </a:r>
            <a:r>
              <a:rPr lang="en-GB" sz="3200" b="1" dirty="0">
                <a:solidFill>
                  <a:schemeClr val="bg1"/>
                </a:solidFill>
              </a:rPr>
              <a:t> </a:t>
            </a:r>
            <a:r>
              <a:rPr lang="en-GB" sz="3200" b="1" dirty="0" err="1">
                <a:solidFill>
                  <a:schemeClr val="bg1"/>
                </a:solidFill>
              </a:rPr>
              <a:t>Fragen</a:t>
            </a:r>
            <a:endParaRPr lang="en-GB" sz="3200" b="1" dirty="0">
              <a:solidFill>
                <a:schemeClr val="bg1"/>
              </a:solidFill>
            </a:endParaRPr>
          </a:p>
        </p:txBody>
      </p:sp>
      <p:pic>
        <p:nvPicPr>
          <p:cNvPr id="40"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3" y="813026"/>
            <a:ext cx="10342114" cy="58311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a:extLst>
              <a:ext uri="{FF2B5EF4-FFF2-40B4-BE49-F238E27FC236}">
                <a16:creationId xmlns:a16="http://schemas.microsoft.com/office/drawing/2014/main" id="{66973838-F55A-487A-BEDC-C12C4A9D90E5}"/>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773886" y="209442"/>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1EFC7A86-E284-490A-8988-C6D3ED948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8990" y="277929"/>
            <a:ext cx="551646" cy="535097"/>
          </a:xfrm>
          <a:prstGeom prst="rect">
            <a:avLst/>
          </a:prstGeom>
        </p:spPr>
      </p:pic>
      <p:sp>
        <p:nvSpPr>
          <p:cNvPr id="3" name="TextBox 2"/>
          <p:cNvSpPr txBox="1"/>
          <p:nvPr/>
        </p:nvSpPr>
        <p:spPr>
          <a:xfrm>
            <a:off x="521490" y="1922807"/>
            <a:ext cx="1807028" cy="707886"/>
          </a:xfrm>
          <a:prstGeom prst="rect">
            <a:avLst/>
          </a:prstGeom>
          <a:noFill/>
        </p:spPr>
        <p:txBody>
          <a:bodyPr wrap="square" rtlCol="0">
            <a:spAutoFit/>
          </a:bodyPr>
          <a:lstStyle/>
          <a:p>
            <a:r>
              <a:rPr lang="en-GB" sz="2000" b="1" dirty="0">
                <a:solidFill>
                  <a:schemeClr val="accent1">
                    <a:lumMod val="50000"/>
                  </a:schemeClr>
                </a:solidFill>
              </a:rPr>
              <a:t>Partner A</a:t>
            </a:r>
            <a:r>
              <a:rPr lang="en-GB" sz="2000" dirty="0">
                <a:solidFill>
                  <a:schemeClr val="accent1">
                    <a:lumMod val="50000"/>
                  </a:schemeClr>
                </a:solidFill>
              </a:rPr>
              <a:t>:</a:t>
            </a:r>
            <a:br>
              <a:rPr lang="en-GB" sz="2000" dirty="0">
                <a:solidFill>
                  <a:schemeClr val="accent1">
                    <a:lumMod val="50000"/>
                  </a:schemeClr>
                </a:solidFill>
              </a:rPr>
            </a:br>
            <a:r>
              <a:rPr lang="en-GB" sz="2000" dirty="0">
                <a:solidFill>
                  <a:schemeClr val="accent1">
                    <a:lumMod val="50000"/>
                  </a:schemeClr>
                </a:solidFill>
              </a:rPr>
              <a:t>10 </a:t>
            </a:r>
            <a:r>
              <a:rPr lang="en-GB" sz="2000" dirty="0" err="1">
                <a:solidFill>
                  <a:schemeClr val="accent1">
                    <a:lumMod val="50000"/>
                  </a:schemeClr>
                </a:solidFill>
              </a:rPr>
              <a:t>Fragen</a:t>
            </a:r>
            <a:endParaRPr lang="en-GB" sz="2000" dirty="0">
              <a:solidFill>
                <a:schemeClr val="accent1">
                  <a:lumMod val="50000"/>
                </a:schemeClr>
              </a:solidFill>
            </a:endParaRPr>
          </a:p>
        </p:txBody>
      </p:sp>
      <p:sp>
        <p:nvSpPr>
          <p:cNvPr id="43" name="TextBox 42"/>
          <p:cNvSpPr txBox="1"/>
          <p:nvPr/>
        </p:nvSpPr>
        <p:spPr>
          <a:xfrm>
            <a:off x="7836690" y="1994512"/>
            <a:ext cx="1995993" cy="707886"/>
          </a:xfrm>
          <a:prstGeom prst="rect">
            <a:avLst/>
          </a:prstGeom>
          <a:noFill/>
        </p:spPr>
        <p:txBody>
          <a:bodyPr wrap="square" rtlCol="0">
            <a:spAutoFit/>
          </a:bodyPr>
          <a:lstStyle/>
          <a:p>
            <a:r>
              <a:rPr lang="en-GB" sz="2000" b="1" dirty="0">
                <a:solidFill>
                  <a:schemeClr val="accent1">
                    <a:lumMod val="50000"/>
                  </a:schemeClr>
                </a:solidFill>
              </a:rPr>
              <a:t>Partner B</a:t>
            </a:r>
            <a:r>
              <a:rPr lang="en-GB" sz="2000" dirty="0">
                <a:solidFill>
                  <a:schemeClr val="accent1">
                    <a:lumMod val="50000"/>
                  </a:schemeClr>
                </a:solidFill>
              </a:rPr>
              <a:t>:</a:t>
            </a:r>
            <a:br>
              <a:rPr lang="en-GB" sz="2000" dirty="0">
                <a:solidFill>
                  <a:schemeClr val="accent1">
                    <a:lumMod val="50000"/>
                  </a:schemeClr>
                </a:solidFill>
              </a:rPr>
            </a:br>
            <a:r>
              <a:rPr lang="en-GB" sz="2000" dirty="0">
                <a:solidFill>
                  <a:schemeClr val="accent1">
                    <a:lumMod val="50000"/>
                  </a:schemeClr>
                </a:solidFill>
              </a:rPr>
              <a:t>10 </a:t>
            </a:r>
            <a:r>
              <a:rPr lang="en-GB" sz="2000" dirty="0" err="1">
                <a:solidFill>
                  <a:schemeClr val="accent1">
                    <a:lumMod val="50000"/>
                  </a:schemeClr>
                </a:solidFill>
              </a:rPr>
              <a:t>Antworten</a:t>
            </a:r>
            <a:endParaRPr lang="en-GB" sz="2000" dirty="0">
              <a:solidFill>
                <a:schemeClr val="accent1">
                  <a:lumMod val="50000"/>
                </a:schemeClr>
              </a:solidFill>
            </a:endParaRPr>
          </a:p>
        </p:txBody>
      </p:sp>
      <p:sp>
        <p:nvSpPr>
          <p:cNvPr id="44" name="TextBox 43"/>
          <p:cNvSpPr txBox="1"/>
          <p:nvPr/>
        </p:nvSpPr>
        <p:spPr>
          <a:xfrm>
            <a:off x="521490" y="3929569"/>
            <a:ext cx="1995993" cy="707886"/>
          </a:xfrm>
          <a:prstGeom prst="rect">
            <a:avLst/>
          </a:prstGeom>
          <a:noFill/>
        </p:spPr>
        <p:txBody>
          <a:bodyPr wrap="square" rtlCol="0">
            <a:spAutoFit/>
          </a:bodyPr>
          <a:lstStyle/>
          <a:p>
            <a:r>
              <a:rPr lang="en-GB" sz="2000" b="1" dirty="0">
                <a:solidFill>
                  <a:schemeClr val="accent1">
                    <a:lumMod val="50000"/>
                  </a:schemeClr>
                </a:solidFill>
              </a:rPr>
              <a:t>Partner B</a:t>
            </a:r>
            <a:r>
              <a:rPr lang="en-GB" sz="2000" dirty="0">
                <a:solidFill>
                  <a:schemeClr val="accent1">
                    <a:lumMod val="50000"/>
                  </a:schemeClr>
                </a:solidFill>
              </a:rPr>
              <a:t>:</a:t>
            </a:r>
            <a:br>
              <a:rPr lang="en-GB" sz="2000" dirty="0">
                <a:solidFill>
                  <a:schemeClr val="accent1">
                    <a:lumMod val="50000"/>
                  </a:schemeClr>
                </a:solidFill>
              </a:rPr>
            </a:br>
            <a:r>
              <a:rPr lang="en-GB" sz="2000" dirty="0">
                <a:solidFill>
                  <a:schemeClr val="accent1">
                    <a:lumMod val="50000"/>
                  </a:schemeClr>
                </a:solidFill>
              </a:rPr>
              <a:t>10 </a:t>
            </a:r>
            <a:r>
              <a:rPr lang="en-GB" sz="2000" dirty="0" err="1">
                <a:solidFill>
                  <a:schemeClr val="accent1">
                    <a:lumMod val="50000"/>
                  </a:schemeClr>
                </a:solidFill>
              </a:rPr>
              <a:t>Fragen</a:t>
            </a:r>
            <a:endParaRPr lang="en-GB" sz="2000" dirty="0">
              <a:solidFill>
                <a:schemeClr val="accent1">
                  <a:lumMod val="50000"/>
                </a:schemeClr>
              </a:solidFill>
            </a:endParaRPr>
          </a:p>
        </p:txBody>
      </p:sp>
      <p:sp>
        <p:nvSpPr>
          <p:cNvPr id="45" name="TextBox 44"/>
          <p:cNvSpPr txBox="1"/>
          <p:nvPr/>
        </p:nvSpPr>
        <p:spPr>
          <a:xfrm>
            <a:off x="7880231" y="3929569"/>
            <a:ext cx="1995993" cy="707886"/>
          </a:xfrm>
          <a:prstGeom prst="rect">
            <a:avLst/>
          </a:prstGeom>
          <a:noFill/>
        </p:spPr>
        <p:txBody>
          <a:bodyPr wrap="square" rtlCol="0">
            <a:spAutoFit/>
          </a:bodyPr>
          <a:lstStyle/>
          <a:p>
            <a:r>
              <a:rPr lang="en-GB" sz="2000" b="1" dirty="0">
                <a:solidFill>
                  <a:schemeClr val="accent1">
                    <a:lumMod val="50000"/>
                  </a:schemeClr>
                </a:solidFill>
              </a:rPr>
              <a:t>Partner A</a:t>
            </a:r>
            <a:r>
              <a:rPr lang="en-GB" sz="2000" dirty="0">
                <a:solidFill>
                  <a:schemeClr val="accent1">
                    <a:lumMod val="50000"/>
                  </a:schemeClr>
                </a:solidFill>
              </a:rPr>
              <a:t>:</a:t>
            </a:r>
            <a:br>
              <a:rPr lang="en-GB" sz="2000" dirty="0">
                <a:solidFill>
                  <a:schemeClr val="accent1">
                    <a:lumMod val="50000"/>
                  </a:schemeClr>
                </a:solidFill>
              </a:rPr>
            </a:br>
            <a:r>
              <a:rPr lang="en-GB" sz="2000" dirty="0">
                <a:solidFill>
                  <a:schemeClr val="accent1">
                    <a:lumMod val="50000"/>
                  </a:schemeClr>
                </a:solidFill>
              </a:rPr>
              <a:t>10 </a:t>
            </a:r>
            <a:r>
              <a:rPr lang="en-GB" sz="2000" dirty="0" err="1">
                <a:solidFill>
                  <a:schemeClr val="accent1">
                    <a:lumMod val="50000"/>
                  </a:schemeClr>
                </a:solidFill>
              </a:rPr>
              <a:t>Antworten</a:t>
            </a:r>
            <a:endParaRPr lang="en-GB" sz="2000" dirty="0">
              <a:solidFill>
                <a:schemeClr val="accent1">
                  <a:lumMod val="50000"/>
                </a:schemeClr>
              </a:solidFill>
            </a:endParaRPr>
          </a:p>
        </p:txBody>
      </p:sp>
      <p:cxnSp>
        <p:nvCxnSpPr>
          <p:cNvPr id="46" name="Straight Arrow Connector 45"/>
          <p:cNvCxnSpPr>
            <a:endCxn id="43" idx="1"/>
          </p:cNvCxnSpPr>
          <p:nvPr/>
        </p:nvCxnSpPr>
        <p:spPr>
          <a:xfrm>
            <a:off x="2328518" y="2348455"/>
            <a:ext cx="5508172" cy="0"/>
          </a:xfrm>
          <a:prstGeom prst="straightConnector1">
            <a:avLst/>
          </a:prstGeom>
          <a:ln w="57150">
            <a:solidFill>
              <a:srgbClr val="DAA52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328518" y="4438513"/>
            <a:ext cx="5508172" cy="0"/>
          </a:xfrm>
          <a:prstGeom prst="straightConnector1">
            <a:avLst/>
          </a:prstGeom>
          <a:ln w="57150">
            <a:solidFill>
              <a:srgbClr val="DAA52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0965071"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284957"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282591"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8"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209809"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9"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18512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8" name="Rectangle 57" descr="box to hide timer as it goes off the page">
            <a:extLst>
              <a:ext uri="{FF2B5EF4-FFF2-40B4-BE49-F238E27FC236}">
                <a16:creationId xmlns:a16="http://schemas.microsoft.com/office/drawing/2014/main" id="{80BB973F-93FA-4A26-B850-9E1862347B2F}"/>
              </a:ext>
            </a:extLst>
          </p:cNvPr>
          <p:cNvSpPr/>
          <p:nvPr/>
        </p:nvSpPr>
        <p:spPr>
          <a:xfrm>
            <a:off x="1013136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10149619" y="5697016"/>
            <a:ext cx="799896"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a:solidFill>
                  <a:prstClr val="white"/>
                </a:solidFill>
              </a:rPr>
              <a:t>LOS</a:t>
            </a:r>
            <a:r>
              <a:rPr lang="en-GB" b="1" dirty="0">
                <a:solidFill>
                  <a:prstClr val="white"/>
                </a:solidFill>
              </a:rPr>
              <a:t>!</a:t>
            </a:r>
          </a:p>
        </p:txBody>
      </p:sp>
      <p:sp>
        <p:nvSpPr>
          <p:cNvPr id="60" name="Rectangle 59"/>
          <p:cNvSpPr/>
          <p:nvPr/>
        </p:nvSpPr>
        <p:spPr>
          <a:xfrm>
            <a:off x="10155145"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p:cNvCxnSpPr/>
          <p:nvPr/>
        </p:nvCxnSpPr>
        <p:spPr>
          <a:xfrm>
            <a:off x="10276673"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0986220"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894188"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49820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9"/>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afterEffect">
                                  <p:stCondLst>
                                    <p:cond delay="0"/>
                                  </p:stCondLst>
                                  <p:childTnLst>
                                    <p:animEffect transition="out" filter="slide(fromBottom)">
                                      <p:cBhvr>
                                        <p:cTn id="19" dur="59000"/>
                                        <p:tgtEl>
                                          <p:spTgt spid="37"/>
                                        </p:tgtEl>
                                      </p:cBhvr>
                                    </p:animEffect>
                                    <p:set>
                                      <p:cBhvr>
                                        <p:cTn id="20" dur="1" fill="hold">
                                          <p:stCondLst>
                                            <p:cond delay="58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4309" y="5268"/>
            <a:ext cx="10515600" cy="1325563"/>
          </a:xfrm>
        </p:spPr>
        <p:txBody>
          <a:bodyPr>
            <a:normAutofit/>
          </a:bodyPr>
          <a:lstStyle/>
          <a:p>
            <a:r>
              <a:rPr lang="en-GB" sz="2800" b="1" dirty="0" err="1">
                <a:solidFill>
                  <a:schemeClr val="bg1"/>
                </a:solidFill>
              </a:rPr>
              <a:t>Zwanzig</a:t>
            </a:r>
            <a:r>
              <a:rPr lang="en-GB" sz="2800" b="1" dirty="0">
                <a:solidFill>
                  <a:schemeClr val="bg1"/>
                </a:solidFill>
              </a:rPr>
              <a:t> </a:t>
            </a:r>
            <a:r>
              <a:rPr lang="en-GB" sz="2800" b="1" dirty="0" err="1">
                <a:solidFill>
                  <a:schemeClr val="bg1"/>
                </a:solidFill>
              </a:rPr>
              <a:t>Fragen</a:t>
            </a:r>
            <a:r>
              <a:rPr lang="en-GB" sz="2800" b="1" dirty="0">
                <a:solidFill>
                  <a:schemeClr val="bg1"/>
                </a:solidFill>
              </a:rPr>
              <a:t>: Self-study version</a:t>
            </a:r>
          </a:p>
        </p:txBody>
      </p:sp>
      <p:pic>
        <p:nvPicPr>
          <p:cNvPr id="40"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3" y="813026"/>
            <a:ext cx="10342114" cy="58311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a:extLst>
              <a:ext uri="{FF2B5EF4-FFF2-40B4-BE49-F238E27FC236}">
                <a16:creationId xmlns:a16="http://schemas.microsoft.com/office/drawing/2014/main" id="{66973838-F55A-487A-BEDC-C12C4A9D90E5}"/>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773886" y="209442"/>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1EFC7A86-E284-490A-8988-C6D3ED948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8990" y="277929"/>
            <a:ext cx="551646" cy="535097"/>
          </a:xfrm>
          <a:prstGeom prst="rect">
            <a:avLst/>
          </a:prstGeom>
        </p:spPr>
      </p:pic>
      <p:sp>
        <p:nvSpPr>
          <p:cNvPr id="3" name="TextBox 2"/>
          <p:cNvSpPr txBox="1"/>
          <p:nvPr/>
        </p:nvSpPr>
        <p:spPr>
          <a:xfrm>
            <a:off x="521490" y="1922807"/>
            <a:ext cx="1807028" cy="707886"/>
          </a:xfrm>
          <a:prstGeom prst="rect">
            <a:avLst/>
          </a:prstGeom>
          <a:noFill/>
        </p:spPr>
        <p:txBody>
          <a:bodyPr wrap="square" rtlCol="0">
            <a:spAutoFit/>
          </a:bodyPr>
          <a:lstStyle/>
          <a:p>
            <a:r>
              <a:rPr lang="en-GB" sz="2000" b="1" dirty="0">
                <a:solidFill>
                  <a:schemeClr val="accent1">
                    <a:lumMod val="50000"/>
                  </a:schemeClr>
                </a:solidFill>
              </a:rPr>
              <a:t>Partner A</a:t>
            </a:r>
            <a:r>
              <a:rPr lang="en-GB" sz="2000" dirty="0">
                <a:solidFill>
                  <a:schemeClr val="accent1">
                    <a:lumMod val="50000"/>
                  </a:schemeClr>
                </a:solidFill>
              </a:rPr>
              <a:t>:</a:t>
            </a:r>
            <a:br>
              <a:rPr lang="en-GB" sz="2000" dirty="0">
                <a:solidFill>
                  <a:schemeClr val="accent1">
                    <a:lumMod val="50000"/>
                  </a:schemeClr>
                </a:solidFill>
              </a:rPr>
            </a:br>
            <a:r>
              <a:rPr lang="en-GB" sz="2000" dirty="0">
                <a:solidFill>
                  <a:schemeClr val="accent1">
                    <a:lumMod val="50000"/>
                  </a:schemeClr>
                </a:solidFill>
              </a:rPr>
              <a:t>10 </a:t>
            </a:r>
            <a:r>
              <a:rPr lang="en-GB" sz="2000" dirty="0" err="1">
                <a:solidFill>
                  <a:schemeClr val="accent1">
                    <a:lumMod val="50000"/>
                  </a:schemeClr>
                </a:solidFill>
              </a:rPr>
              <a:t>Fragen</a:t>
            </a:r>
            <a:endParaRPr lang="en-GB" sz="2000" dirty="0">
              <a:solidFill>
                <a:schemeClr val="accent1">
                  <a:lumMod val="50000"/>
                </a:schemeClr>
              </a:solidFill>
            </a:endParaRPr>
          </a:p>
        </p:txBody>
      </p:sp>
      <p:sp>
        <p:nvSpPr>
          <p:cNvPr id="43" name="TextBox 42"/>
          <p:cNvSpPr txBox="1"/>
          <p:nvPr/>
        </p:nvSpPr>
        <p:spPr>
          <a:xfrm>
            <a:off x="7836690" y="1994512"/>
            <a:ext cx="1995993" cy="707886"/>
          </a:xfrm>
          <a:prstGeom prst="rect">
            <a:avLst/>
          </a:prstGeom>
          <a:noFill/>
        </p:spPr>
        <p:txBody>
          <a:bodyPr wrap="square" rtlCol="0">
            <a:spAutoFit/>
          </a:bodyPr>
          <a:lstStyle/>
          <a:p>
            <a:r>
              <a:rPr lang="en-GB" sz="2000" b="1" dirty="0" err="1">
                <a:solidFill>
                  <a:schemeClr val="accent1">
                    <a:lumMod val="50000"/>
                  </a:schemeClr>
                </a:solidFill>
              </a:rPr>
              <a:t>keine</a:t>
            </a:r>
            <a:r>
              <a:rPr lang="en-GB" sz="2000" b="1" dirty="0">
                <a:solidFill>
                  <a:schemeClr val="accent1">
                    <a:lumMod val="50000"/>
                  </a:schemeClr>
                </a:solidFill>
              </a:rPr>
              <a:t> </a:t>
            </a:r>
            <a:r>
              <a:rPr lang="en-GB" sz="2000" b="1" dirty="0" err="1">
                <a:solidFill>
                  <a:schemeClr val="accent1">
                    <a:lumMod val="50000"/>
                  </a:schemeClr>
                </a:solidFill>
              </a:rPr>
              <a:t>Antworten</a:t>
            </a:r>
            <a:r>
              <a:rPr lang="en-GB" sz="2000" b="1" dirty="0">
                <a:solidFill>
                  <a:schemeClr val="accent1">
                    <a:lumMod val="50000"/>
                  </a:schemeClr>
                </a:solidFill>
              </a:rPr>
              <a:t>.</a:t>
            </a:r>
            <a:endParaRPr lang="en-GB" sz="2000" dirty="0">
              <a:solidFill>
                <a:schemeClr val="accent1">
                  <a:lumMod val="50000"/>
                </a:schemeClr>
              </a:solidFill>
            </a:endParaRPr>
          </a:p>
        </p:txBody>
      </p:sp>
      <p:sp>
        <p:nvSpPr>
          <p:cNvPr id="44" name="TextBox 43"/>
          <p:cNvSpPr txBox="1"/>
          <p:nvPr/>
        </p:nvSpPr>
        <p:spPr>
          <a:xfrm>
            <a:off x="521490" y="3929569"/>
            <a:ext cx="1995993" cy="707886"/>
          </a:xfrm>
          <a:prstGeom prst="rect">
            <a:avLst/>
          </a:prstGeom>
          <a:noFill/>
        </p:spPr>
        <p:txBody>
          <a:bodyPr wrap="square" rtlCol="0">
            <a:spAutoFit/>
          </a:bodyPr>
          <a:lstStyle/>
          <a:p>
            <a:r>
              <a:rPr lang="en-GB" sz="2000" b="1" dirty="0">
                <a:solidFill>
                  <a:schemeClr val="accent1">
                    <a:lumMod val="50000"/>
                  </a:schemeClr>
                </a:solidFill>
              </a:rPr>
              <a:t>Partner B</a:t>
            </a:r>
            <a:r>
              <a:rPr lang="en-GB" sz="2000" dirty="0">
                <a:solidFill>
                  <a:schemeClr val="accent1">
                    <a:lumMod val="50000"/>
                  </a:schemeClr>
                </a:solidFill>
              </a:rPr>
              <a:t>:</a:t>
            </a:r>
            <a:br>
              <a:rPr lang="en-GB" sz="2000" dirty="0">
                <a:solidFill>
                  <a:schemeClr val="accent1">
                    <a:lumMod val="50000"/>
                  </a:schemeClr>
                </a:solidFill>
              </a:rPr>
            </a:br>
            <a:r>
              <a:rPr lang="en-GB" sz="2000" dirty="0">
                <a:solidFill>
                  <a:schemeClr val="accent1">
                    <a:lumMod val="50000"/>
                  </a:schemeClr>
                </a:solidFill>
              </a:rPr>
              <a:t>10 </a:t>
            </a:r>
            <a:r>
              <a:rPr lang="en-GB" sz="2000" dirty="0" err="1">
                <a:solidFill>
                  <a:schemeClr val="accent1">
                    <a:lumMod val="50000"/>
                  </a:schemeClr>
                </a:solidFill>
              </a:rPr>
              <a:t>Fragen</a:t>
            </a:r>
            <a:endParaRPr lang="en-GB" sz="2000" dirty="0">
              <a:solidFill>
                <a:schemeClr val="accent1">
                  <a:lumMod val="50000"/>
                </a:schemeClr>
              </a:solidFill>
            </a:endParaRPr>
          </a:p>
        </p:txBody>
      </p:sp>
      <p:sp>
        <p:nvSpPr>
          <p:cNvPr id="45" name="TextBox 44"/>
          <p:cNvSpPr txBox="1"/>
          <p:nvPr/>
        </p:nvSpPr>
        <p:spPr>
          <a:xfrm>
            <a:off x="7880231" y="3929569"/>
            <a:ext cx="1995993" cy="707886"/>
          </a:xfrm>
          <a:prstGeom prst="rect">
            <a:avLst/>
          </a:prstGeom>
          <a:noFill/>
        </p:spPr>
        <p:txBody>
          <a:bodyPr wrap="square" rtlCol="0">
            <a:spAutoFit/>
          </a:bodyPr>
          <a:lstStyle/>
          <a:p>
            <a:r>
              <a:rPr lang="en-GB" sz="2000" b="1" dirty="0">
                <a:solidFill>
                  <a:schemeClr val="accent1">
                    <a:lumMod val="50000"/>
                  </a:schemeClr>
                </a:solidFill>
              </a:rPr>
              <a:t>Partner A</a:t>
            </a:r>
            <a:r>
              <a:rPr lang="en-GB" sz="2000" dirty="0">
                <a:solidFill>
                  <a:schemeClr val="accent1">
                    <a:lumMod val="50000"/>
                  </a:schemeClr>
                </a:solidFill>
              </a:rPr>
              <a:t>:</a:t>
            </a:r>
            <a:br>
              <a:rPr lang="en-GB" sz="2000" dirty="0">
                <a:solidFill>
                  <a:schemeClr val="accent1">
                    <a:lumMod val="50000"/>
                  </a:schemeClr>
                </a:solidFill>
              </a:rPr>
            </a:br>
            <a:r>
              <a:rPr lang="en-GB" sz="2000" dirty="0">
                <a:solidFill>
                  <a:schemeClr val="accent1">
                    <a:lumMod val="50000"/>
                  </a:schemeClr>
                </a:solidFill>
              </a:rPr>
              <a:t>10 </a:t>
            </a:r>
            <a:r>
              <a:rPr lang="en-GB" sz="2000" dirty="0" err="1">
                <a:solidFill>
                  <a:schemeClr val="accent1">
                    <a:lumMod val="50000"/>
                  </a:schemeClr>
                </a:solidFill>
              </a:rPr>
              <a:t>Antworten</a:t>
            </a:r>
            <a:endParaRPr lang="en-GB" sz="2000" dirty="0">
              <a:solidFill>
                <a:schemeClr val="accent1">
                  <a:lumMod val="50000"/>
                </a:schemeClr>
              </a:solidFill>
            </a:endParaRPr>
          </a:p>
        </p:txBody>
      </p:sp>
      <p:cxnSp>
        <p:nvCxnSpPr>
          <p:cNvPr id="46" name="Straight Arrow Connector 45"/>
          <p:cNvCxnSpPr>
            <a:endCxn id="43" idx="1"/>
          </p:cNvCxnSpPr>
          <p:nvPr/>
        </p:nvCxnSpPr>
        <p:spPr>
          <a:xfrm>
            <a:off x="2328518" y="2348455"/>
            <a:ext cx="5508172" cy="0"/>
          </a:xfrm>
          <a:prstGeom prst="straightConnector1">
            <a:avLst/>
          </a:prstGeom>
          <a:ln w="57150">
            <a:solidFill>
              <a:srgbClr val="DAA52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328518" y="4438513"/>
            <a:ext cx="5508172" cy="0"/>
          </a:xfrm>
          <a:prstGeom prst="straightConnector1">
            <a:avLst/>
          </a:prstGeom>
          <a:ln w="57150">
            <a:solidFill>
              <a:srgbClr val="DAA52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Action Button: Custom 1">
            <a:hlinkClick r:id="" action="ppaction://noaction" highlightClick="1">
              <a:snd r:embed="rId8" name="24.1.wav"/>
            </a:hlinkClick>
          </p:cNvPr>
          <p:cNvSpPr/>
          <p:nvPr/>
        </p:nvSpPr>
        <p:spPr>
          <a:xfrm>
            <a:off x="307997" y="5725669"/>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5" name="Action Button: Custom 24">
            <a:hlinkClick r:id="" action="ppaction://noaction" highlightClick="1">
              <a:snd r:embed="rId9" name="24.2.wav"/>
            </a:hlinkClick>
          </p:cNvPr>
          <p:cNvSpPr/>
          <p:nvPr/>
        </p:nvSpPr>
        <p:spPr>
          <a:xfrm>
            <a:off x="661247" y="5725669"/>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26" name="Action Button: Custom 25">
            <a:hlinkClick r:id="" action="ppaction://noaction" highlightClick="1">
              <a:snd r:embed="rId10" name="24.3.wav"/>
            </a:hlinkClick>
          </p:cNvPr>
          <p:cNvSpPr/>
          <p:nvPr/>
        </p:nvSpPr>
        <p:spPr>
          <a:xfrm>
            <a:off x="1014497" y="5725669"/>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7" name="Action Button: Custom 26">
            <a:hlinkClick r:id="" action="ppaction://noaction" highlightClick="1">
              <a:snd r:embed="rId11" name="24.4.wav"/>
            </a:hlinkClick>
          </p:cNvPr>
          <p:cNvSpPr/>
          <p:nvPr/>
        </p:nvSpPr>
        <p:spPr>
          <a:xfrm>
            <a:off x="1367747" y="5725669"/>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28" name="Action Button: Custom 27">
            <a:hlinkClick r:id="" action="ppaction://noaction" highlightClick="1">
              <a:snd r:embed="rId12" name="24.5.wav"/>
            </a:hlinkClick>
          </p:cNvPr>
          <p:cNvSpPr/>
          <p:nvPr/>
        </p:nvSpPr>
        <p:spPr>
          <a:xfrm>
            <a:off x="1720997" y="5725669"/>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29" name="Action Button: Custom 28">
            <a:hlinkClick r:id="" action="ppaction://noaction" highlightClick="1">
              <a:snd r:embed="rId13" name="24.6.wav"/>
            </a:hlinkClick>
          </p:cNvPr>
          <p:cNvSpPr/>
          <p:nvPr/>
        </p:nvSpPr>
        <p:spPr>
          <a:xfrm>
            <a:off x="2074247" y="5725669"/>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0" name="Action Button: Custom 29">
            <a:hlinkClick r:id="" action="ppaction://noaction" highlightClick="1">
              <a:snd r:embed="rId14" name="24.7.wav"/>
            </a:hlinkClick>
          </p:cNvPr>
          <p:cNvSpPr/>
          <p:nvPr/>
        </p:nvSpPr>
        <p:spPr>
          <a:xfrm>
            <a:off x="2427497" y="5725669"/>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31" name="Action Button: Custom 30">
            <a:hlinkClick r:id="" action="ppaction://noaction" highlightClick="1">
              <a:snd r:embed="rId15" name="24.8.wav"/>
            </a:hlinkClick>
          </p:cNvPr>
          <p:cNvSpPr/>
          <p:nvPr/>
        </p:nvSpPr>
        <p:spPr>
          <a:xfrm>
            <a:off x="2780747" y="5725669"/>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32" name="Action Button: Custom 31">
            <a:hlinkClick r:id="" action="ppaction://noaction" highlightClick="1">
              <a:snd r:embed="rId16" name="24.9.wav"/>
            </a:hlinkClick>
          </p:cNvPr>
          <p:cNvSpPr/>
          <p:nvPr/>
        </p:nvSpPr>
        <p:spPr>
          <a:xfrm>
            <a:off x="3119663" y="5715730"/>
            <a:ext cx="327596"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33" name="Action Button: Custom 32">
            <a:hlinkClick r:id="" action="ppaction://noaction" highlightClick="1">
              <a:snd r:embed="rId17" name="24.10.wav"/>
            </a:hlinkClick>
          </p:cNvPr>
          <p:cNvSpPr/>
          <p:nvPr/>
        </p:nvSpPr>
        <p:spPr>
          <a:xfrm>
            <a:off x="3473054" y="5715730"/>
            <a:ext cx="368202" cy="32657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10</a:t>
            </a:r>
          </a:p>
        </p:txBody>
      </p:sp>
      <p:sp>
        <p:nvSpPr>
          <p:cNvPr id="34"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9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0"/>
            <a:ext cx="10515600" cy="1325563"/>
          </a:xfrm>
        </p:spPr>
        <p:txBody>
          <a:bodyPr>
            <a:normAutofit/>
          </a:bodyPr>
          <a:lstStyle/>
          <a:p>
            <a:r>
              <a:rPr lang="en-GB" sz="3200" b="1" dirty="0" err="1">
                <a:solidFill>
                  <a:schemeClr val="bg1"/>
                </a:solidFill>
              </a:rPr>
              <a:t>eine</a:t>
            </a:r>
            <a:r>
              <a:rPr lang="en-GB" sz="3200" b="1" dirty="0">
                <a:solidFill>
                  <a:schemeClr val="bg1"/>
                </a:solidFill>
              </a:rPr>
              <a:t> Geschichte </a:t>
            </a:r>
            <a:r>
              <a:rPr lang="en-GB" sz="3200" b="1" dirty="0" err="1">
                <a:solidFill>
                  <a:schemeClr val="bg1"/>
                </a:solidFill>
              </a:rPr>
              <a:t>schreiben</a:t>
            </a:r>
            <a:endParaRPr lang="en-GB" sz="3200" b="1"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343275150"/>
              </p:ext>
            </p:extLst>
          </p:nvPr>
        </p:nvGraphicFramePr>
        <p:xfrm>
          <a:off x="367794" y="2271653"/>
          <a:ext cx="11424940" cy="1916300"/>
        </p:xfrm>
        <a:graphic>
          <a:graphicData uri="http://schemas.openxmlformats.org/drawingml/2006/table">
            <a:tbl>
              <a:tblPr firstRow="1" bandRow="1">
                <a:tableStyleId>{5940675A-B579-460E-94D1-54222C63F5DA}</a:tableStyleId>
              </a:tblPr>
              <a:tblGrid>
                <a:gridCol w="1142494">
                  <a:extLst>
                    <a:ext uri="{9D8B030D-6E8A-4147-A177-3AD203B41FA5}">
                      <a16:colId xmlns:a16="http://schemas.microsoft.com/office/drawing/2014/main" val="20000"/>
                    </a:ext>
                  </a:extLst>
                </a:gridCol>
                <a:gridCol w="1142494">
                  <a:extLst>
                    <a:ext uri="{9D8B030D-6E8A-4147-A177-3AD203B41FA5}">
                      <a16:colId xmlns:a16="http://schemas.microsoft.com/office/drawing/2014/main" val="20001"/>
                    </a:ext>
                  </a:extLst>
                </a:gridCol>
                <a:gridCol w="1142494">
                  <a:extLst>
                    <a:ext uri="{9D8B030D-6E8A-4147-A177-3AD203B41FA5}">
                      <a16:colId xmlns:a16="http://schemas.microsoft.com/office/drawing/2014/main" val="20002"/>
                    </a:ext>
                  </a:extLst>
                </a:gridCol>
                <a:gridCol w="1142494">
                  <a:extLst>
                    <a:ext uri="{9D8B030D-6E8A-4147-A177-3AD203B41FA5}">
                      <a16:colId xmlns:a16="http://schemas.microsoft.com/office/drawing/2014/main" val="20003"/>
                    </a:ext>
                  </a:extLst>
                </a:gridCol>
                <a:gridCol w="1142494">
                  <a:extLst>
                    <a:ext uri="{9D8B030D-6E8A-4147-A177-3AD203B41FA5}">
                      <a16:colId xmlns:a16="http://schemas.microsoft.com/office/drawing/2014/main" val="20004"/>
                    </a:ext>
                  </a:extLst>
                </a:gridCol>
                <a:gridCol w="1142494">
                  <a:extLst>
                    <a:ext uri="{9D8B030D-6E8A-4147-A177-3AD203B41FA5}">
                      <a16:colId xmlns:a16="http://schemas.microsoft.com/office/drawing/2014/main" val="20005"/>
                    </a:ext>
                  </a:extLst>
                </a:gridCol>
                <a:gridCol w="1142494">
                  <a:extLst>
                    <a:ext uri="{9D8B030D-6E8A-4147-A177-3AD203B41FA5}">
                      <a16:colId xmlns:a16="http://schemas.microsoft.com/office/drawing/2014/main" val="20006"/>
                    </a:ext>
                  </a:extLst>
                </a:gridCol>
                <a:gridCol w="1142494">
                  <a:extLst>
                    <a:ext uri="{9D8B030D-6E8A-4147-A177-3AD203B41FA5}">
                      <a16:colId xmlns:a16="http://schemas.microsoft.com/office/drawing/2014/main" val="20007"/>
                    </a:ext>
                  </a:extLst>
                </a:gridCol>
                <a:gridCol w="1142494">
                  <a:extLst>
                    <a:ext uri="{9D8B030D-6E8A-4147-A177-3AD203B41FA5}">
                      <a16:colId xmlns:a16="http://schemas.microsoft.com/office/drawing/2014/main" val="20008"/>
                    </a:ext>
                  </a:extLst>
                </a:gridCol>
                <a:gridCol w="1142494">
                  <a:extLst>
                    <a:ext uri="{9D8B030D-6E8A-4147-A177-3AD203B41FA5}">
                      <a16:colId xmlns:a16="http://schemas.microsoft.com/office/drawing/2014/main" val="20009"/>
                    </a:ext>
                  </a:extLst>
                </a:gridCol>
              </a:tblGrid>
              <a:tr h="383260">
                <a:tc>
                  <a:txBody>
                    <a:bodyPr/>
                    <a:lstStyle/>
                    <a:p>
                      <a:endParaRPr lang="en-GB" dirty="0"/>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83260">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83260">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dirty="0"/>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83260">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83260">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dirty="0"/>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dirty="0"/>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tc>
                  <a:txBody>
                    <a:bodyPr/>
                    <a:lstStyle/>
                    <a:p>
                      <a:endParaRPr lang="en-GB" dirty="0"/>
                    </a:p>
                  </a:txBody>
                  <a:tcPr>
                    <a:lnL w="19050" cap="flat" cmpd="sng" algn="ctr">
                      <a:solidFill>
                        <a:srgbClr val="115076"/>
                      </a:solidFill>
                      <a:prstDash val="solid"/>
                      <a:round/>
                      <a:headEnd type="none" w="med" len="med"/>
                      <a:tailEnd type="none" w="med" len="med"/>
                    </a:lnL>
                    <a:lnR w="19050" cap="flat" cmpd="sng" algn="ctr">
                      <a:solidFill>
                        <a:srgbClr val="115076"/>
                      </a:solidFill>
                      <a:prstDash val="solid"/>
                      <a:round/>
                      <a:headEnd type="none" w="med" len="med"/>
                      <a:tailEnd type="none" w="med" len="med"/>
                    </a:lnR>
                    <a:lnT w="19050" cap="flat" cmpd="sng" algn="ctr">
                      <a:solidFill>
                        <a:srgbClr val="115076"/>
                      </a:solidFill>
                      <a:prstDash val="solid"/>
                      <a:round/>
                      <a:headEnd type="none" w="med" len="med"/>
                      <a:tailEnd type="none" w="med" len="med"/>
                    </a:lnT>
                    <a:lnB w="1905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8"/>
          <p:cNvSpPr txBox="1"/>
          <p:nvPr/>
        </p:nvSpPr>
        <p:spPr>
          <a:xfrm>
            <a:off x="285497" y="1311009"/>
            <a:ext cx="11589533" cy="461665"/>
          </a:xfrm>
          <a:prstGeom prst="rect">
            <a:avLst/>
          </a:prstGeom>
          <a:noFill/>
        </p:spPr>
        <p:txBody>
          <a:bodyPr wrap="square" rtlCol="0">
            <a:spAutoFit/>
          </a:bodyPr>
          <a:lstStyle/>
          <a:p>
            <a:r>
              <a:rPr lang="en-GB" sz="2400" dirty="0" err="1">
                <a:solidFill>
                  <a:schemeClr val="accent1">
                    <a:lumMod val="50000"/>
                  </a:schemeClr>
                </a:solidFill>
              </a:rPr>
              <a:t>Schreib</a:t>
            </a:r>
            <a:r>
              <a:rPr lang="en-GB" sz="2400" dirty="0">
                <a:solidFill>
                  <a:schemeClr val="accent1">
                    <a:lumMod val="50000"/>
                  </a:schemeClr>
                </a:solidFill>
              </a:rPr>
              <a:t> </a:t>
            </a:r>
            <a:r>
              <a:rPr lang="en-GB" sz="2400" dirty="0" err="1">
                <a:solidFill>
                  <a:schemeClr val="accent1">
                    <a:lumMod val="50000"/>
                  </a:schemeClr>
                </a:solidFill>
              </a:rPr>
              <a:t>einen</a:t>
            </a:r>
            <a:r>
              <a:rPr lang="en-GB" sz="2400" dirty="0">
                <a:solidFill>
                  <a:schemeClr val="accent1">
                    <a:lumMod val="50000"/>
                  </a:schemeClr>
                </a:solidFill>
              </a:rPr>
              <a:t> Text </a:t>
            </a:r>
            <a:r>
              <a:rPr lang="en-GB" sz="2400" dirty="0" err="1">
                <a:solidFill>
                  <a:schemeClr val="accent1">
                    <a:lumMod val="50000"/>
                  </a:schemeClr>
                </a:solidFill>
              </a:rPr>
              <a:t>mit</a:t>
            </a:r>
            <a:r>
              <a:rPr lang="en-GB" sz="2400" dirty="0">
                <a:solidFill>
                  <a:schemeClr val="accent1">
                    <a:lumMod val="50000"/>
                  </a:schemeClr>
                </a:solidFill>
              </a:rPr>
              <a:t> 50 </a:t>
            </a:r>
            <a:r>
              <a:rPr lang="en-GB" sz="2400" dirty="0" err="1">
                <a:solidFill>
                  <a:schemeClr val="accent1">
                    <a:lumMod val="50000"/>
                  </a:schemeClr>
                </a:solidFill>
              </a:rPr>
              <a:t>Wörtern</a:t>
            </a:r>
            <a:r>
              <a:rPr lang="en-GB" sz="2400" dirty="0">
                <a:solidFill>
                  <a:schemeClr val="accent1">
                    <a:lumMod val="50000"/>
                  </a:schemeClr>
                </a:solidFill>
              </a:rPr>
              <a:t>. </a:t>
            </a:r>
            <a:r>
              <a:rPr lang="en-GB" sz="2400" dirty="0" err="1">
                <a:solidFill>
                  <a:schemeClr val="accent1">
                    <a:lumMod val="50000"/>
                  </a:schemeClr>
                </a:solidFill>
              </a:rPr>
              <a:t>Benutze</a:t>
            </a:r>
            <a:r>
              <a:rPr lang="en-GB" sz="2400" dirty="0">
                <a:solidFill>
                  <a:schemeClr val="accent1">
                    <a:lumMod val="50000"/>
                  </a:schemeClr>
                </a:solidFill>
              </a:rPr>
              <a:t> die </a:t>
            </a:r>
            <a:r>
              <a:rPr lang="en-GB" sz="2400" dirty="0" err="1">
                <a:solidFill>
                  <a:schemeClr val="accent1">
                    <a:lumMod val="50000"/>
                  </a:schemeClr>
                </a:solidFill>
              </a:rPr>
              <a:t>zwei</a:t>
            </a:r>
            <a:r>
              <a:rPr lang="en-GB" sz="2400" dirty="0">
                <a:solidFill>
                  <a:schemeClr val="accent1">
                    <a:lumMod val="50000"/>
                  </a:schemeClr>
                </a:solidFill>
              </a:rPr>
              <a:t> </a:t>
            </a:r>
            <a:r>
              <a:rPr lang="en-GB" sz="2400" dirty="0" err="1">
                <a:solidFill>
                  <a:schemeClr val="accent1">
                    <a:lumMod val="50000"/>
                  </a:schemeClr>
                </a:solidFill>
              </a:rPr>
              <a:t>Verben</a:t>
            </a:r>
            <a:r>
              <a:rPr lang="en-GB" sz="2400" dirty="0">
                <a:solidFill>
                  <a:schemeClr val="accent1">
                    <a:lumMod val="50000"/>
                  </a:schemeClr>
                </a:solidFill>
              </a:rPr>
              <a:t> SEIN und HABEN.</a:t>
            </a:r>
          </a:p>
        </p:txBody>
      </p:sp>
      <p:sp>
        <p:nvSpPr>
          <p:cNvPr id="11"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0268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45911" y="1760660"/>
            <a:ext cx="6567712" cy="1485422"/>
          </a:xfrm>
        </p:spPr>
        <p:txBody>
          <a:bodyPr>
            <a:normAutofit fontScale="90000"/>
          </a:bodyPr>
          <a:lstStyle/>
          <a:p>
            <a:pPr algn="l"/>
            <a:r>
              <a:rPr lang="en-GB" sz="4000" b="1" dirty="0">
                <a:solidFill>
                  <a:prstClr val="white"/>
                </a:solidFill>
              </a:rPr>
              <a:t>What happens generally and what is happening now</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39927"/>
            <a:ext cx="7382608" cy="571756"/>
          </a:xfrm>
        </p:spPr>
        <p:txBody>
          <a:bodyPr>
            <a:noAutofit/>
          </a:bodyPr>
          <a:lstStyle/>
          <a:p>
            <a:pPr algn="l"/>
            <a:r>
              <a:rPr lang="en-GB" dirty="0">
                <a:solidFill>
                  <a:schemeClr val="bg1"/>
                </a:solidFill>
              </a:rPr>
              <a:t>Present tense: </a:t>
            </a:r>
            <a:r>
              <a:rPr lang="en-GB" i="1" dirty="0">
                <a:solidFill>
                  <a:schemeClr val="bg1"/>
                </a:solidFill>
              </a:rPr>
              <a:t>weak</a:t>
            </a:r>
            <a:r>
              <a:rPr lang="en-GB" dirty="0">
                <a:solidFill>
                  <a:schemeClr val="bg1"/>
                </a:solidFill>
              </a:rPr>
              <a:t> and </a:t>
            </a:r>
            <a:r>
              <a:rPr lang="en-GB" i="1" dirty="0">
                <a:solidFill>
                  <a:schemeClr val="bg1"/>
                </a:solidFill>
              </a:rPr>
              <a:t>strong</a:t>
            </a:r>
            <a:r>
              <a:rPr lang="en-GB" dirty="0">
                <a:solidFill>
                  <a:schemeClr val="bg1"/>
                </a:solidFill>
              </a:rPr>
              <a:t> verbs (revisited),</a:t>
            </a:r>
            <a:br>
              <a:rPr lang="en-GB" dirty="0">
                <a:solidFill>
                  <a:schemeClr val="bg1"/>
                </a:solidFill>
              </a:rPr>
            </a:br>
            <a:r>
              <a:rPr lang="en-GB" dirty="0">
                <a:solidFill>
                  <a:schemeClr val="bg1"/>
                </a:solidFill>
              </a:rPr>
              <a:t>question-forming</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956070"/>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[j]</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3.2 - Week 1 - Lesson 62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Rachel Hawkes / Natalie Finlayson</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55604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568358219"/>
              </p:ext>
            </p:extLst>
          </p:nvPr>
        </p:nvGraphicFramePr>
        <p:xfrm>
          <a:off x="5096254" y="2228016"/>
          <a:ext cx="4368800" cy="3293838"/>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die </a:t>
                      </a:r>
                      <a:r>
                        <a:rPr lang="en-GB" sz="2800" b="1" dirty="0" err="1">
                          <a:solidFill>
                            <a:schemeClr val="accent1">
                              <a:lumMod val="50000"/>
                            </a:schemeClr>
                          </a:solidFill>
                        </a:rPr>
                        <a:t>J</a:t>
                      </a:r>
                      <a:r>
                        <a:rPr lang="en-GB" sz="2800" dirty="0" err="1">
                          <a:solidFill>
                            <a:schemeClr val="accent1">
                              <a:lumMod val="50000"/>
                            </a:schemeClr>
                          </a:solidFill>
                        </a:rPr>
                        <a:t>ugend</a:t>
                      </a:r>
                      <a:r>
                        <a:rPr lang="en-GB" sz="2800" dirty="0">
                          <a:solidFill>
                            <a:schemeClr val="accent1">
                              <a:lumMod val="50000"/>
                            </a:schemeClr>
                          </a:solidFill>
                        </a:rPr>
                        <a:t>   [youth]</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3441686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b="0" dirty="0" err="1">
                          <a:solidFill>
                            <a:schemeClr val="accent1">
                              <a:lumMod val="50000"/>
                            </a:schemeClr>
                          </a:solidFill>
                        </a:rPr>
                        <a:t>edoch</a:t>
                      </a:r>
                      <a:r>
                        <a:rPr lang="en-GB" sz="2800" b="0" dirty="0">
                          <a:solidFill>
                            <a:schemeClr val="accent1">
                              <a:lumMod val="50000"/>
                            </a:schemeClr>
                          </a:solidFill>
                        </a:rPr>
                        <a:t>     [however]</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36896680"/>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b="0" dirty="0" err="1">
                          <a:solidFill>
                            <a:schemeClr val="accent1">
                              <a:lumMod val="50000"/>
                            </a:schemeClr>
                          </a:solidFill>
                        </a:rPr>
                        <a:t>eden</a:t>
                      </a:r>
                      <a:r>
                        <a:rPr lang="en-GB" sz="2800" b="0" baseline="0" dirty="0">
                          <a:solidFill>
                            <a:schemeClr val="accent1">
                              <a:lumMod val="50000"/>
                            </a:schemeClr>
                          </a:solidFill>
                        </a:rPr>
                        <a:t> Tag</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346498914"/>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der </a:t>
                      </a:r>
                      <a:r>
                        <a:rPr lang="en-GB" sz="2800" b="1" dirty="0">
                          <a:solidFill>
                            <a:schemeClr val="accent1">
                              <a:lumMod val="50000"/>
                            </a:schemeClr>
                          </a:solidFill>
                        </a:rPr>
                        <a:t>J</a:t>
                      </a:r>
                      <a:r>
                        <a:rPr lang="en-GB" sz="2800" dirty="0">
                          <a:solidFill>
                            <a:schemeClr val="accent1">
                              <a:lumMod val="50000"/>
                            </a:schemeClr>
                          </a:solidFill>
                        </a:rPr>
                        <a:t>azz</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3261383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der </a:t>
                      </a:r>
                      <a:r>
                        <a:rPr lang="en-GB" sz="2800" b="1" dirty="0" err="1">
                          <a:solidFill>
                            <a:schemeClr val="accent1">
                              <a:lumMod val="50000"/>
                            </a:schemeClr>
                          </a:solidFill>
                        </a:rPr>
                        <a:t>J</a:t>
                      </a:r>
                      <a:r>
                        <a:rPr lang="en-GB" sz="2800" b="0" dirty="0" err="1">
                          <a:solidFill>
                            <a:schemeClr val="accent1">
                              <a:lumMod val="50000"/>
                            </a:schemeClr>
                          </a:solidFill>
                        </a:rPr>
                        <a:t>unge</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211282849"/>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der/die </a:t>
                      </a:r>
                      <a:r>
                        <a:rPr lang="en-GB" sz="2800" b="1" dirty="0" err="1">
                          <a:solidFill>
                            <a:schemeClr val="accent1">
                              <a:lumMod val="50000"/>
                            </a:schemeClr>
                          </a:solidFill>
                        </a:rPr>
                        <a:t>J</a:t>
                      </a:r>
                      <a:r>
                        <a:rPr lang="en-GB" sz="2800" b="0" dirty="0" err="1">
                          <a:solidFill>
                            <a:schemeClr val="accent1">
                              <a:lumMod val="50000"/>
                            </a:schemeClr>
                          </a:solidFill>
                        </a:rPr>
                        <a:t>ugendliche</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851669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graphicFrame>
        <p:nvGraphicFramePr>
          <p:cNvPr id="7" name="Table 6"/>
          <p:cNvGraphicFramePr>
            <a:graphicFrameLocks noGrp="1"/>
          </p:cNvGraphicFramePr>
          <p:nvPr>
            <p:extLst>
              <p:ext uri="{D42A27DB-BD31-4B8C-83A1-F6EECF244321}">
                <p14:modId xmlns:p14="http://schemas.microsoft.com/office/powerpoint/2010/main" val="3843906292"/>
              </p:ext>
            </p:extLst>
          </p:nvPr>
        </p:nvGraphicFramePr>
        <p:xfrm>
          <a:off x="317501" y="2234138"/>
          <a:ext cx="4368800" cy="3293838"/>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algn="l"/>
                      <a:r>
                        <a:rPr lang="en-GB" sz="2800" b="1" dirty="0" err="1">
                          <a:solidFill>
                            <a:schemeClr val="accent1">
                              <a:lumMod val="50000"/>
                            </a:schemeClr>
                          </a:solidFill>
                        </a:rPr>
                        <a:t>j</a:t>
                      </a:r>
                      <a:r>
                        <a:rPr lang="en-GB" sz="2800" dirty="0" err="1">
                          <a:solidFill>
                            <a:schemeClr val="accent1">
                              <a:lumMod val="50000"/>
                            </a:schemeClr>
                          </a:solidFill>
                        </a:rPr>
                        <a:t>a</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3441686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dirty="0" err="1">
                          <a:solidFill>
                            <a:schemeClr val="accent1">
                              <a:lumMod val="50000"/>
                            </a:schemeClr>
                          </a:solidFill>
                        </a:rPr>
                        <a:t>etzt</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36896680"/>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u="none" dirty="0">
                          <a:solidFill>
                            <a:schemeClr val="accent1">
                              <a:lumMod val="50000"/>
                            </a:schemeClr>
                          </a:solidFill>
                        </a:rPr>
                        <a:t>der </a:t>
                      </a:r>
                      <a:r>
                        <a:rPr lang="en-GB" sz="2800" b="1" u="none" dirty="0">
                          <a:solidFill>
                            <a:schemeClr val="accent1">
                              <a:lumMod val="50000"/>
                            </a:schemeClr>
                          </a:solidFill>
                        </a:rPr>
                        <a:t>J</a:t>
                      </a:r>
                      <a:r>
                        <a:rPr lang="en-GB" sz="2800" b="0" u="none" dirty="0">
                          <a:solidFill>
                            <a:schemeClr val="accent1">
                              <a:lumMod val="50000"/>
                            </a:schemeClr>
                          </a:solidFill>
                        </a:rPr>
                        <a:t>ob</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346498914"/>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das </a:t>
                      </a:r>
                      <a:r>
                        <a:rPr lang="en-GB" sz="2800" b="1" dirty="0" err="1">
                          <a:solidFill>
                            <a:schemeClr val="accent1">
                              <a:lumMod val="50000"/>
                            </a:schemeClr>
                          </a:solidFill>
                        </a:rPr>
                        <a:t>J</a:t>
                      </a:r>
                      <a:r>
                        <a:rPr lang="en-GB" sz="2800" dirty="0" err="1">
                          <a:solidFill>
                            <a:schemeClr val="accent1">
                              <a:lumMod val="50000"/>
                            </a:schemeClr>
                          </a:solidFill>
                        </a:rPr>
                        <a:t>ahr</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3261383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die </a:t>
                      </a:r>
                      <a:r>
                        <a:rPr lang="en-GB" sz="2800" b="1" dirty="0">
                          <a:solidFill>
                            <a:schemeClr val="accent1">
                              <a:lumMod val="50000"/>
                            </a:schemeClr>
                          </a:solidFill>
                        </a:rPr>
                        <a:t>J</a:t>
                      </a:r>
                      <a:r>
                        <a:rPr lang="en-GB" sz="2800" dirty="0">
                          <a:solidFill>
                            <a:schemeClr val="accent1">
                              <a:lumMod val="50000"/>
                            </a:schemeClr>
                          </a:solidFill>
                        </a:rPr>
                        <a:t>eans</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211282849"/>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das </a:t>
                      </a:r>
                      <a:r>
                        <a:rPr lang="en-GB" sz="2800" b="1" dirty="0" err="1">
                          <a:solidFill>
                            <a:schemeClr val="accent1">
                              <a:lumMod val="50000"/>
                            </a:schemeClr>
                          </a:solidFill>
                        </a:rPr>
                        <a:t>J</a:t>
                      </a:r>
                      <a:r>
                        <a:rPr lang="en-GB" sz="2800" b="0" dirty="0" err="1">
                          <a:solidFill>
                            <a:schemeClr val="accent1">
                              <a:lumMod val="50000"/>
                            </a:schemeClr>
                          </a:solidFill>
                        </a:rPr>
                        <a:t>ahrhundert</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85166923"/>
                  </a:ext>
                </a:extLst>
              </a:tr>
            </a:tbl>
          </a:graphicData>
        </a:graphic>
      </p:graphicFrame>
      <p:sp>
        <p:nvSpPr>
          <p:cNvPr id="44" name="Action Button: Custom 43">
            <a:hlinkClick r:id="" action="ppaction://noaction" highlightClick="1">
              <a:snd r:embed="rId5" name="ja.wav"/>
            </a:hlinkClick>
            <a:extLst>
              <a:ext uri="{FF2B5EF4-FFF2-40B4-BE49-F238E27FC236}">
                <a16:creationId xmlns:a16="http://schemas.microsoft.com/office/drawing/2014/main" id="{F0FCE9FE-597A-4DA2-91AA-5539091CF41F}"/>
              </a:ext>
            </a:extLst>
          </p:cNvPr>
          <p:cNvSpPr/>
          <p:nvPr/>
        </p:nvSpPr>
        <p:spPr>
          <a:xfrm>
            <a:off x="461768" y="233743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1</a:t>
            </a:r>
          </a:p>
        </p:txBody>
      </p:sp>
      <p:sp>
        <p:nvSpPr>
          <p:cNvPr id="45" name="Action Button: Custom 44">
            <a:hlinkClick r:id="" action="ppaction://noaction" highlightClick="1">
              <a:snd r:embed="rId6" name="jetzt.wav"/>
            </a:hlinkClick>
            <a:extLst>
              <a:ext uri="{FF2B5EF4-FFF2-40B4-BE49-F238E27FC236}">
                <a16:creationId xmlns:a16="http://schemas.microsoft.com/office/drawing/2014/main" id="{5F2BCDD8-315B-4E35-B7D0-CA2A8D9C4B99}"/>
              </a:ext>
            </a:extLst>
          </p:cNvPr>
          <p:cNvSpPr/>
          <p:nvPr/>
        </p:nvSpPr>
        <p:spPr>
          <a:xfrm>
            <a:off x="461768" y="288798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2</a:t>
            </a:r>
          </a:p>
        </p:txBody>
      </p:sp>
      <p:sp>
        <p:nvSpPr>
          <p:cNvPr id="46" name="Action Button: Custom 45">
            <a:hlinkClick r:id="" action="ppaction://noaction" highlightClick="1">
              <a:snd r:embed="rId7" name="der Job.wav"/>
            </a:hlinkClick>
            <a:extLst>
              <a:ext uri="{FF2B5EF4-FFF2-40B4-BE49-F238E27FC236}">
                <a16:creationId xmlns:a16="http://schemas.microsoft.com/office/drawing/2014/main" id="{658023D4-C36B-4E88-AB5C-7812E31BE4D8}"/>
              </a:ext>
            </a:extLst>
          </p:cNvPr>
          <p:cNvSpPr/>
          <p:nvPr/>
        </p:nvSpPr>
        <p:spPr>
          <a:xfrm>
            <a:off x="461768" y="343854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3</a:t>
            </a:r>
          </a:p>
        </p:txBody>
      </p:sp>
      <p:sp>
        <p:nvSpPr>
          <p:cNvPr id="57" name="Action Button: Custom 56">
            <a:hlinkClick r:id="" action="ppaction://noaction" highlightClick="1">
              <a:snd r:embed="rId8" name="das jahr.wav"/>
            </a:hlinkClick>
            <a:extLst>
              <a:ext uri="{FF2B5EF4-FFF2-40B4-BE49-F238E27FC236}">
                <a16:creationId xmlns:a16="http://schemas.microsoft.com/office/drawing/2014/main" id="{74CF8D62-EB20-40CA-AE7E-41BC6747EFE9}"/>
              </a:ext>
            </a:extLst>
          </p:cNvPr>
          <p:cNvSpPr/>
          <p:nvPr/>
        </p:nvSpPr>
        <p:spPr>
          <a:xfrm>
            <a:off x="458755" y="398909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4</a:t>
            </a:r>
          </a:p>
        </p:txBody>
      </p:sp>
      <p:sp>
        <p:nvSpPr>
          <p:cNvPr id="58" name="Action Button: Custom 57">
            <a:hlinkClick r:id="" action="ppaction://noaction" highlightClick="1">
              <a:snd r:embed="rId9" name="die Jeans.wav"/>
            </a:hlinkClick>
            <a:extLst>
              <a:ext uri="{FF2B5EF4-FFF2-40B4-BE49-F238E27FC236}">
                <a16:creationId xmlns:a16="http://schemas.microsoft.com/office/drawing/2014/main" id="{0041C8E4-42D1-498F-B761-DE7384700784}"/>
              </a:ext>
            </a:extLst>
          </p:cNvPr>
          <p:cNvSpPr/>
          <p:nvPr/>
        </p:nvSpPr>
        <p:spPr>
          <a:xfrm>
            <a:off x="458755" y="453965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5</a:t>
            </a:r>
          </a:p>
        </p:txBody>
      </p:sp>
      <p:sp>
        <p:nvSpPr>
          <p:cNvPr id="59" name="Action Button: Custom 58">
            <a:hlinkClick r:id="" action="ppaction://noaction" highlightClick="1">
              <a:snd r:embed="rId10" name="das Jahrhundert.wav"/>
            </a:hlinkClick>
            <a:extLst>
              <a:ext uri="{FF2B5EF4-FFF2-40B4-BE49-F238E27FC236}">
                <a16:creationId xmlns:a16="http://schemas.microsoft.com/office/drawing/2014/main" id="{D9AE8C15-146A-4B83-9254-91F5675097E2}"/>
              </a:ext>
            </a:extLst>
          </p:cNvPr>
          <p:cNvSpPr/>
          <p:nvPr/>
        </p:nvSpPr>
        <p:spPr>
          <a:xfrm>
            <a:off x="458755" y="509020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6</a:t>
            </a:r>
          </a:p>
        </p:txBody>
      </p:sp>
      <p:sp>
        <p:nvSpPr>
          <p:cNvPr id="61" name="Action Button: Custom 60">
            <a:hlinkClick r:id="" action="ppaction://noaction" highlightClick="1">
              <a:snd r:embed="rId11" name="die Jugend.wav"/>
            </a:hlinkClick>
            <a:extLst>
              <a:ext uri="{FF2B5EF4-FFF2-40B4-BE49-F238E27FC236}">
                <a16:creationId xmlns:a16="http://schemas.microsoft.com/office/drawing/2014/main" id="{A760225C-A44D-4211-9C05-2C177BE024DC}"/>
              </a:ext>
            </a:extLst>
          </p:cNvPr>
          <p:cNvSpPr/>
          <p:nvPr/>
        </p:nvSpPr>
        <p:spPr>
          <a:xfrm>
            <a:off x="5250942" y="233130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7</a:t>
            </a:r>
          </a:p>
        </p:txBody>
      </p:sp>
      <p:sp>
        <p:nvSpPr>
          <p:cNvPr id="62" name="Action Button: Custom 61">
            <a:hlinkClick r:id="" action="ppaction://noaction" highlightClick="1">
              <a:snd r:embed="rId12" name="jedoch.wav"/>
            </a:hlinkClick>
            <a:extLst>
              <a:ext uri="{FF2B5EF4-FFF2-40B4-BE49-F238E27FC236}">
                <a16:creationId xmlns:a16="http://schemas.microsoft.com/office/drawing/2014/main" id="{F7351B1E-317A-4486-B9D9-AD8F898B1922}"/>
              </a:ext>
            </a:extLst>
          </p:cNvPr>
          <p:cNvSpPr/>
          <p:nvPr/>
        </p:nvSpPr>
        <p:spPr>
          <a:xfrm>
            <a:off x="5250942" y="288186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8</a:t>
            </a:r>
          </a:p>
        </p:txBody>
      </p:sp>
      <p:sp>
        <p:nvSpPr>
          <p:cNvPr id="63" name="Action Button: Custom 62">
            <a:hlinkClick r:id="" action="ppaction://noaction" highlightClick="1">
              <a:snd r:embed="rId13" name="jeden Tag.wav"/>
            </a:hlinkClick>
            <a:extLst>
              <a:ext uri="{FF2B5EF4-FFF2-40B4-BE49-F238E27FC236}">
                <a16:creationId xmlns:a16="http://schemas.microsoft.com/office/drawing/2014/main" id="{6A636B80-0D57-4684-B5C7-86107804C5C0}"/>
              </a:ext>
            </a:extLst>
          </p:cNvPr>
          <p:cNvSpPr/>
          <p:nvPr/>
        </p:nvSpPr>
        <p:spPr>
          <a:xfrm>
            <a:off x="5250942" y="343241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9</a:t>
            </a:r>
          </a:p>
        </p:txBody>
      </p:sp>
      <p:sp>
        <p:nvSpPr>
          <p:cNvPr id="64" name="Action Button: Custom 63">
            <a:hlinkClick r:id="" action="ppaction://noaction" highlightClick="1">
              <a:snd r:embed="rId14" name="der Jazz.wav"/>
            </a:hlinkClick>
            <a:extLst>
              <a:ext uri="{FF2B5EF4-FFF2-40B4-BE49-F238E27FC236}">
                <a16:creationId xmlns:a16="http://schemas.microsoft.com/office/drawing/2014/main" id="{2587BC82-E1A9-44C7-9A8F-A55F2B8BA30B}"/>
              </a:ext>
            </a:extLst>
          </p:cNvPr>
          <p:cNvSpPr/>
          <p:nvPr/>
        </p:nvSpPr>
        <p:spPr>
          <a:xfrm>
            <a:off x="5247929" y="398297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schemeClr val="bg1"/>
                </a:solidFill>
              </a:rPr>
              <a:t>10</a:t>
            </a:r>
          </a:p>
        </p:txBody>
      </p:sp>
      <p:sp>
        <p:nvSpPr>
          <p:cNvPr id="65" name="Action Button: Custom 64">
            <a:hlinkClick r:id="" action="ppaction://noaction" highlightClick="1">
              <a:snd r:embed="rId15" name="der Junge.wav"/>
            </a:hlinkClick>
            <a:extLst>
              <a:ext uri="{FF2B5EF4-FFF2-40B4-BE49-F238E27FC236}">
                <a16:creationId xmlns:a16="http://schemas.microsoft.com/office/drawing/2014/main" id="{53639A52-F606-47D7-80ED-A8AE92EDF934}"/>
              </a:ext>
            </a:extLst>
          </p:cNvPr>
          <p:cNvSpPr/>
          <p:nvPr/>
        </p:nvSpPr>
        <p:spPr>
          <a:xfrm>
            <a:off x="5247929" y="453352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schemeClr val="bg1"/>
                </a:solidFill>
              </a:rPr>
              <a:t>11</a:t>
            </a:r>
          </a:p>
        </p:txBody>
      </p:sp>
      <p:sp>
        <p:nvSpPr>
          <p:cNvPr id="66" name="Action Button: Custom 65">
            <a:hlinkClick r:id="" action="ppaction://noaction" highlightClick="1">
              <a:snd r:embed="rId16" name="der die Jugendliche.wav"/>
            </a:hlinkClick>
            <a:extLst>
              <a:ext uri="{FF2B5EF4-FFF2-40B4-BE49-F238E27FC236}">
                <a16:creationId xmlns:a16="http://schemas.microsoft.com/office/drawing/2014/main" id="{7BA3F950-D830-471C-B5EC-79B970616B12}"/>
              </a:ext>
            </a:extLst>
          </p:cNvPr>
          <p:cNvSpPr/>
          <p:nvPr/>
        </p:nvSpPr>
        <p:spPr>
          <a:xfrm>
            <a:off x="5247929" y="508408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schemeClr val="bg1"/>
                </a:solidFill>
              </a:rPr>
              <a:t>12</a:t>
            </a:r>
          </a:p>
        </p:txBody>
      </p:sp>
      <p:sp>
        <p:nvSpPr>
          <p:cNvPr id="6" name="Rounded Rectangular Callout 5"/>
          <p:cNvSpPr/>
          <p:nvPr/>
        </p:nvSpPr>
        <p:spPr>
          <a:xfrm>
            <a:off x="5676166" y="447505"/>
            <a:ext cx="4508530" cy="1387801"/>
          </a:xfrm>
          <a:prstGeom prst="wedgeRoundRectCallout">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Remember! Only the true cognates are pronounced with English ‘J’.</a:t>
            </a:r>
          </a:p>
        </p:txBody>
      </p:sp>
      <p:sp>
        <p:nvSpPr>
          <p:cNvPr id="8" name="Rectangle 7"/>
          <p:cNvSpPr/>
          <p:nvPr/>
        </p:nvSpPr>
        <p:spPr>
          <a:xfrm>
            <a:off x="6728667" y="5494832"/>
            <a:ext cx="2826415" cy="523220"/>
          </a:xfrm>
          <a:prstGeom prst="rect">
            <a:avLst/>
          </a:prstGeom>
        </p:spPr>
        <p:txBody>
          <a:bodyPr wrap="none">
            <a:spAutoFit/>
          </a:bodyPr>
          <a:lstStyle/>
          <a:p>
            <a:pPr lvl="0">
              <a:defRPr/>
            </a:pPr>
            <a:r>
              <a:rPr lang="en-GB" sz="2800" dirty="0">
                <a:solidFill>
                  <a:schemeClr val="accent1">
                    <a:lumMod val="50000"/>
                  </a:schemeClr>
                </a:solidFill>
              </a:rPr>
              <a:t>[young person]</a:t>
            </a:r>
          </a:p>
        </p:txBody>
      </p:sp>
      <p:sp>
        <p:nvSpPr>
          <p:cNvPr id="68" name="Rectangle 67"/>
          <p:cNvSpPr/>
          <p:nvPr/>
        </p:nvSpPr>
        <p:spPr>
          <a:xfrm>
            <a:off x="1672838" y="5509951"/>
            <a:ext cx="1763624" cy="523220"/>
          </a:xfrm>
          <a:prstGeom prst="rect">
            <a:avLst/>
          </a:prstGeom>
        </p:spPr>
        <p:txBody>
          <a:bodyPr wrap="none">
            <a:spAutoFit/>
          </a:bodyPr>
          <a:lstStyle/>
          <a:p>
            <a:pPr lvl="0">
              <a:defRPr/>
            </a:pPr>
            <a:r>
              <a:rPr lang="en-GB" sz="2800" dirty="0">
                <a:solidFill>
                  <a:schemeClr val="accent1">
                    <a:lumMod val="50000"/>
                  </a:schemeClr>
                </a:solidFill>
              </a:rPr>
              <a:t>[century]</a:t>
            </a:r>
          </a:p>
        </p:txBody>
      </p:sp>
      <p:sp>
        <p:nvSpPr>
          <p:cNvPr id="32" name="Rectangle 31"/>
          <p:cNvSpPr/>
          <p:nvPr/>
        </p:nvSpPr>
        <p:spPr>
          <a:xfrm>
            <a:off x="10748879" y="2188098"/>
            <a:ext cx="244800" cy="330658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3"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68765" y="2203884"/>
            <a:ext cx="502131" cy="329094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4"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66399" y="2203882"/>
            <a:ext cx="503528" cy="3290950"/>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5"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3617" y="204214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36"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68929" y="530287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7" name="Rectangle 36" descr="box to hide timer as it goes off the page">
            <a:extLst>
              <a:ext uri="{FF2B5EF4-FFF2-40B4-BE49-F238E27FC236}">
                <a16:creationId xmlns:a16="http://schemas.microsoft.com/office/drawing/2014/main" id="{80BB973F-93FA-4A26-B850-9E1862347B2F}"/>
              </a:ext>
            </a:extLst>
          </p:cNvPr>
          <p:cNvSpPr/>
          <p:nvPr/>
        </p:nvSpPr>
        <p:spPr>
          <a:xfrm>
            <a:off x="9915171" y="5525828"/>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05501" y="5713826"/>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9" name="Rectangle 38"/>
          <p:cNvSpPr/>
          <p:nvPr/>
        </p:nvSpPr>
        <p:spPr>
          <a:xfrm>
            <a:off x="9938953" y="5499570"/>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a:off x="10060481" y="5494832"/>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0770028" y="2207041"/>
            <a:ext cx="293759" cy="3269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52138" y="374054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7"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29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afterEffect">
                                  <p:stCondLst>
                                    <p:cond delay="0"/>
                                  </p:stCondLst>
                                  <p:childTnLst>
                                    <p:animEffect transition="out" filter="slide(fromBottom)">
                                      <p:cBhvr>
                                        <p:cTn id="12" dur="44000"/>
                                        <p:tgtEl>
                                          <p:spTgt spid="34"/>
                                        </p:tgtEl>
                                      </p:cBhvr>
                                    </p:animEffect>
                                    <p:set>
                                      <p:cBhvr>
                                        <p:cTn id="13" dur="1" fill="hold">
                                          <p:stCondLst>
                                            <p:cond delay="43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726" y="1138275"/>
            <a:ext cx="10515600" cy="1325563"/>
          </a:xfrm>
        </p:spPr>
        <p:txBody>
          <a:bodyPr>
            <a:normAutofit fontScale="90000"/>
          </a:bodyPr>
          <a:lstStyle/>
          <a:p>
            <a:r>
              <a:rPr lang="en-GB" sz="26700" b="1" dirty="0">
                <a:solidFill>
                  <a:srgbClr val="FFCC00"/>
                </a:solidFill>
              </a:rPr>
              <a:t>j</a:t>
            </a:r>
            <a:br>
              <a:rPr lang="en-GB" sz="9600" b="1" dirty="0"/>
            </a:br>
            <a:endParaRPr lang="en-GB" dirty="0"/>
          </a:p>
        </p:txBody>
      </p:sp>
      <p:sp>
        <p:nvSpPr>
          <p:cNvPr id="3" name="Rectangle 2"/>
          <p:cNvSpPr/>
          <p:nvPr/>
        </p:nvSpPr>
        <p:spPr>
          <a:xfrm>
            <a:off x="5321589" y="4242855"/>
            <a:ext cx="154882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j</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79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j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a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5096254" y="2228016"/>
          <a:ext cx="4368800" cy="3293838"/>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die </a:t>
                      </a:r>
                      <a:r>
                        <a:rPr lang="en-GB" sz="2800" b="1" dirty="0" err="1">
                          <a:solidFill>
                            <a:schemeClr val="accent1">
                              <a:lumMod val="50000"/>
                            </a:schemeClr>
                          </a:solidFill>
                        </a:rPr>
                        <a:t>J</a:t>
                      </a:r>
                      <a:r>
                        <a:rPr lang="en-GB" sz="2800" dirty="0" err="1">
                          <a:solidFill>
                            <a:schemeClr val="accent1">
                              <a:lumMod val="50000"/>
                            </a:schemeClr>
                          </a:solidFill>
                        </a:rPr>
                        <a:t>ugend</a:t>
                      </a:r>
                      <a:r>
                        <a:rPr lang="en-GB" sz="2800" dirty="0">
                          <a:solidFill>
                            <a:schemeClr val="accent1">
                              <a:lumMod val="50000"/>
                            </a:schemeClr>
                          </a:solidFill>
                        </a:rPr>
                        <a:t>   [youth]</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3441686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b="0" dirty="0" err="1">
                          <a:solidFill>
                            <a:schemeClr val="accent1">
                              <a:lumMod val="50000"/>
                            </a:schemeClr>
                          </a:solidFill>
                        </a:rPr>
                        <a:t>edoch</a:t>
                      </a:r>
                      <a:r>
                        <a:rPr lang="en-GB" sz="2800" b="0" dirty="0">
                          <a:solidFill>
                            <a:schemeClr val="accent1">
                              <a:lumMod val="50000"/>
                            </a:schemeClr>
                          </a:solidFill>
                        </a:rPr>
                        <a:t>     [however]</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36896680"/>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b="0" dirty="0" err="1">
                          <a:solidFill>
                            <a:schemeClr val="accent1">
                              <a:lumMod val="50000"/>
                            </a:schemeClr>
                          </a:solidFill>
                        </a:rPr>
                        <a:t>eden</a:t>
                      </a:r>
                      <a:r>
                        <a:rPr lang="en-GB" sz="2800" b="0" baseline="0" dirty="0">
                          <a:solidFill>
                            <a:schemeClr val="accent1">
                              <a:lumMod val="50000"/>
                            </a:schemeClr>
                          </a:solidFill>
                        </a:rPr>
                        <a:t> Tag</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346498914"/>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der </a:t>
                      </a:r>
                      <a:r>
                        <a:rPr lang="en-GB" sz="2800" b="1" dirty="0">
                          <a:solidFill>
                            <a:schemeClr val="accent1">
                              <a:lumMod val="50000"/>
                            </a:schemeClr>
                          </a:solidFill>
                        </a:rPr>
                        <a:t>J</a:t>
                      </a:r>
                      <a:r>
                        <a:rPr lang="en-GB" sz="2800" dirty="0">
                          <a:solidFill>
                            <a:schemeClr val="accent1">
                              <a:lumMod val="50000"/>
                            </a:schemeClr>
                          </a:solidFill>
                        </a:rPr>
                        <a:t>azz</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3261383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der </a:t>
                      </a:r>
                      <a:r>
                        <a:rPr lang="en-GB" sz="2800" b="1" dirty="0" err="1">
                          <a:solidFill>
                            <a:schemeClr val="accent1">
                              <a:lumMod val="50000"/>
                            </a:schemeClr>
                          </a:solidFill>
                        </a:rPr>
                        <a:t>J</a:t>
                      </a:r>
                      <a:r>
                        <a:rPr lang="en-GB" sz="2800" b="0" dirty="0" err="1">
                          <a:solidFill>
                            <a:schemeClr val="accent1">
                              <a:lumMod val="50000"/>
                            </a:schemeClr>
                          </a:solidFill>
                        </a:rPr>
                        <a:t>unge</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211282849"/>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der/die </a:t>
                      </a:r>
                      <a:r>
                        <a:rPr lang="en-GB" sz="2800" b="1" dirty="0" err="1">
                          <a:solidFill>
                            <a:schemeClr val="accent1">
                              <a:lumMod val="50000"/>
                            </a:schemeClr>
                          </a:solidFill>
                        </a:rPr>
                        <a:t>J</a:t>
                      </a:r>
                      <a:r>
                        <a:rPr lang="en-GB" sz="2800" b="0" dirty="0" err="1">
                          <a:solidFill>
                            <a:schemeClr val="accent1">
                              <a:lumMod val="50000"/>
                            </a:schemeClr>
                          </a:solidFill>
                        </a:rPr>
                        <a:t>ugendliche</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851669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graphicFrame>
        <p:nvGraphicFramePr>
          <p:cNvPr id="7" name="Table 6"/>
          <p:cNvGraphicFramePr>
            <a:graphicFrameLocks noGrp="1"/>
          </p:cNvGraphicFramePr>
          <p:nvPr/>
        </p:nvGraphicFramePr>
        <p:xfrm>
          <a:off x="317501" y="2234138"/>
          <a:ext cx="4368800" cy="3293838"/>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algn="l"/>
                      <a:r>
                        <a:rPr lang="en-GB" sz="2800" b="1" dirty="0" err="1">
                          <a:solidFill>
                            <a:schemeClr val="accent1">
                              <a:lumMod val="50000"/>
                            </a:schemeClr>
                          </a:solidFill>
                        </a:rPr>
                        <a:t>j</a:t>
                      </a:r>
                      <a:r>
                        <a:rPr lang="en-GB" sz="2800" dirty="0" err="1">
                          <a:solidFill>
                            <a:schemeClr val="accent1">
                              <a:lumMod val="50000"/>
                            </a:schemeClr>
                          </a:solidFill>
                        </a:rPr>
                        <a:t>a</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3441686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dirty="0" err="1">
                          <a:solidFill>
                            <a:schemeClr val="accent1">
                              <a:lumMod val="50000"/>
                            </a:schemeClr>
                          </a:solidFill>
                        </a:rPr>
                        <a:t>etzt</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36896680"/>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u="none" dirty="0">
                          <a:solidFill>
                            <a:schemeClr val="accent1">
                              <a:lumMod val="50000"/>
                            </a:schemeClr>
                          </a:solidFill>
                        </a:rPr>
                        <a:t>der </a:t>
                      </a:r>
                      <a:r>
                        <a:rPr lang="en-GB" sz="2800" b="1" u="none" dirty="0">
                          <a:solidFill>
                            <a:schemeClr val="accent1">
                              <a:lumMod val="50000"/>
                            </a:schemeClr>
                          </a:solidFill>
                        </a:rPr>
                        <a:t>J</a:t>
                      </a:r>
                      <a:r>
                        <a:rPr lang="en-GB" sz="2800" b="0" u="none" dirty="0">
                          <a:solidFill>
                            <a:schemeClr val="accent1">
                              <a:lumMod val="50000"/>
                            </a:schemeClr>
                          </a:solidFill>
                        </a:rPr>
                        <a:t>ob</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346498914"/>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das </a:t>
                      </a:r>
                      <a:r>
                        <a:rPr lang="en-GB" sz="2800" b="1" dirty="0" err="1">
                          <a:solidFill>
                            <a:schemeClr val="accent1">
                              <a:lumMod val="50000"/>
                            </a:schemeClr>
                          </a:solidFill>
                        </a:rPr>
                        <a:t>J</a:t>
                      </a:r>
                      <a:r>
                        <a:rPr lang="en-GB" sz="2800" dirty="0" err="1">
                          <a:solidFill>
                            <a:schemeClr val="accent1">
                              <a:lumMod val="50000"/>
                            </a:schemeClr>
                          </a:solidFill>
                        </a:rPr>
                        <a:t>ahr</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3261383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die </a:t>
                      </a:r>
                      <a:r>
                        <a:rPr lang="en-GB" sz="2800" b="1" dirty="0">
                          <a:solidFill>
                            <a:schemeClr val="accent1">
                              <a:lumMod val="50000"/>
                            </a:schemeClr>
                          </a:solidFill>
                        </a:rPr>
                        <a:t>J</a:t>
                      </a:r>
                      <a:r>
                        <a:rPr lang="en-GB" sz="2800" dirty="0">
                          <a:solidFill>
                            <a:schemeClr val="accent1">
                              <a:lumMod val="50000"/>
                            </a:schemeClr>
                          </a:solidFill>
                        </a:rPr>
                        <a:t>eans</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211282849"/>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das </a:t>
                      </a:r>
                      <a:r>
                        <a:rPr lang="en-GB" sz="2800" b="1" dirty="0" err="1">
                          <a:solidFill>
                            <a:schemeClr val="accent1">
                              <a:lumMod val="50000"/>
                            </a:schemeClr>
                          </a:solidFill>
                        </a:rPr>
                        <a:t>J</a:t>
                      </a:r>
                      <a:r>
                        <a:rPr lang="en-GB" sz="2800" b="0" dirty="0" err="1">
                          <a:solidFill>
                            <a:schemeClr val="accent1">
                              <a:lumMod val="50000"/>
                            </a:schemeClr>
                          </a:solidFill>
                        </a:rPr>
                        <a:t>ahrhundert</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85166923"/>
                  </a:ext>
                </a:extLst>
              </a:tr>
            </a:tbl>
          </a:graphicData>
        </a:graphic>
      </p:graphicFrame>
      <p:sp>
        <p:nvSpPr>
          <p:cNvPr id="44" name="Action Button: Custom 43">
            <a:hlinkClick r:id="" action="ppaction://noaction" highlightClick="1">
              <a:snd r:embed="rId4" name="ja.wav"/>
            </a:hlinkClick>
            <a:extLst>
              <a:ext uri="{FF2B5EF4-FFF2-40B4-BE49-F238E27FC236}">
                <a16:creationId xmlns:a16="http://schemas.microsoft.com/office/drawing/2014/main" id="{F0FCE9FE-597A-4DA2-91AA-5539091CF41F}"/>
              </a:ext>
            </a:extLst>
          </p:cNvPr>
          <p:cNvSpPr/>
          <p:nvPr/>
        </p:nvSpPr>
        <p:spPr>
          <a:xfrm>
            <a:off x="461768" y="233743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1</a:t>
            </a:r>
          </a:p>
        </p:txBody>
      </p:sp>
      <p:sp>
        <p:nvSpPr>
          <p:cNvPr id="45" name="Action Button: Custom 44">
            <a:hlinkClick r:id="" action="ppaction://noaction" highlightClick="1">
              <a:snd r:embed="rId5" name="jetzt.wav"/>
            </a:hlinkClick>
            <a:extLst>
              <a:ext uri="{FF2B5EF4-FFF2-40B4-BE49-F238E27FC236}">
                <a16:creationId xmlns:a16="http://schemas.microsoft.com/office/drawing/2014/main" id="{5F2BCDD8-315B-4E35-B7D0-CA2A8D9C4B99}"/>
              </a:ext>
            </a:extLst>
          </p:cNvPr>
          <p:cNvSpPr/>
          <p:nvPr/>
        </p:nvSpPr>
        <p:spPr>
          <a:xfrm>
            <a:off x="461768" y="288798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2</a:t>
            </a:r>
          </a:p>
        </p:txBody>
      </p:sp>
      <p:sp>
        <p:nvSpPr>
          <p:cNvPr id="46" name="Action Button: Custom 45">
            <a:hlinkClick r:id="" action="ppaction://noaction" highlightClick="1">
              <a:snd r:embed="rId6" name="der Job.wav"/>
            </a:hlinkClick>
            <a:extLst>
              <a:ext uri="{FF2B5EF4-FFF2-40B4-BE49-F238E27FC236}">
                <a16:creationId xmlns:a16="http://schemas.microsoft.com/office/drawing/2014/main" id="{658023D4-C36B-4E88-AB5C-7812E31BE4D8}"/>
              </a:ext>
            </a:extLst>
          </p:cNvPr>
          <p:cNvSpPr/>
          <p:nvPr/>
        </p:nvSpPr>
        <p:spPr>
          <a:xfrm>
            <a:off x="461768" y="343854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3</a:t>
            </a:r>
          </a:p>
        </p:txBody>
      </p:sp>
      <p:sp>
        <p:nvSpPr>
          <p:cNvPr id="57" name="Action Button: Custom 56">
            <a:hlinkClick r:id="" action="ppaction://noaction" highlightClick="1">
              <a:snd r:embed="rId7" name="das jahr.wav"/>
            </a:hlinkClick>
            <a:extLst>
              <a:ext uri="{FF2B5EF4-FFF2-40B4-BE49-F238E27FC236}">
                <a16:creationId xmlns:a16="http://schemas.microsoft.com/office/drawing/2014/main" id="{74CF8D62-EB20-40CA-AE7E-41BC6747EFE9}"/>
              </a:ext>
            </a:extLst>
          </p:cNvPr>
          <p:cNvSpPr/>
          <p:nvPr/>
        </p:nvSpPr>
        <p:spPr>
          <a:xfrm>
            <a:off x="458755" y="398909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4</a:t>
            </a:r>
          </a:p>
        </p:txBody>
      </p:sp>
      <p:sp>
        <p:nvSpPr>
          <p:cNvPr id="58" name="Action Button: Custom 57">
            <a:hlinkClick r:id="" action="ppaction://noaction" highlightClick="1">
              <a:snd r:embed="rId8" name="die Jeans.wav"/>
            </a:hlinkClick>
            <a:extLst>
              <a:ext uri="{FF2B5EF4-FFF2-40B4-BE49-F238E27FC236}">
                <a16:creationId xmlns:a16="http://schemas.microsoft.com/office/drawing/2014/main" id="{0041C8E4-42D1-498F-B761-DE7384700784}"/>
              </a:ext>
            </a:extLst>
          </p:cNvPr>
          <p:cNvSpPr/>
          <p:nvPr/>
        </p:nvSpPr>
        <p:spPr>
          <a:xfrm>
            <a:off x="458755" y="453965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5</a:t>
            </a:r>
          </a:p>
        </p:txBody>
      </p:sp>
      <p:sp>
        <p:nvSpPr>
          <p:cNvPr id="59" name="Action Button: Custom 58">
            <a:hlinkClick r:id="" action="ppaction://noaction" highlightClick="1">
              <a:snd r:embed="rId9" name="das Jahrhundert.wav"/>
            </a:hlinkClick>
            <a:extLst>
              <a:ext uri="{FF2B5EF4-FFF2-40B4-BE49-F238E27FC236}">
                <a16:creationId xmlns:a16="http://schemas.microsoft.com/office/drawing/2014/main" id="{D9AE8C15-146A-4B83-9254-91F5675097E2}"/>
              </a:ext>
            </a:extLst>
          </p:cNvPr>
          <p:cNvSpPr/>
          <p:nvPr/>
        </p:nvSpPr>
        <p:spPr>
          <a:xfrm>
            <a:off x="458755" y="509020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6</a:t>
            </a:r>
          </a:p>
        </p:txBody>
      </p:sp>
      <p:sp>
        <p:nvSpPr>
          <p:cNvPr id="61" name="Action Button: Custom 60">
            <a:hlinkClick r:id="" action="ppaction://noaction" highlightClick="1">
              <a:snd r:embed="rId10" name="die Jugend.wav"/>
            </a:hlinkClick>
            <a:extLst>
              <a:ext uri="{FF2B5EF4-FFF2-40B4-BE49-F238E27FC236}">
                <a16:creationId xmlns:a16="http://schemas.microsoft.com/office/drawing/2014/main" id="{A760225C-A44D-4211-9C05-2C177BE024DC}"/>
              </a:ext>
            </a:extLst>
          </p:cNvPr>
          <p:cNvSpPr/>
          <p:nvPr/>
        </p:nvSpPr>
        <p:spPr>
          <a:xfrm>
            <a:off x="5250942" y="233130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7</a:t>
            </a:r>
          </a:p>
        </p:txBody>
      </p:sp>
      <p:sp>
        <p:nvSpPr>
          <p:cNvPr id="62" name="Action Button: Custom 61">
            <a:hlinkClick r:id="" action="ppaction://noaction" highlightClick="1">
              <a:snd r:embed="rId11" name="jedoch.wav"/>
            </a:hlinkClick>
            <a:extLst>
              <a:ext uri="{FF2B5EF4-FFF2-40B4-BE49-F238E27FC236}">
                <a16:creationId xmlns:a16="http://schemas.microsoft.com/office/drawing/2014/main" id="{F7351B1E-317A-4486-B9D9-AD8F898B1922}"/>
              </a:ext>
            </a:extLst>
          </p:cNvPr>
          <p:cNvSpPr/>
          <p:nvPr/>
        </p:nvSpPr>
        <p:spPr>
          <a:xfrm>
            <a:off x="5250942" y="288186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8</a:t>
            </a:r>
          </a:p>
        </p:txBody>
      </p:sp>
      <p:sp>
        <p:nvSpPr>
          <p:cNvPr id="63" name="Action Button: Custom 62">
            <a:hlinkClick r:id="" action="ppaction://noaction" highlightClick="1">
              <a:snd r:embed="rId12" name="jeden Tag.wav"/>
            </a:hlinkClick>
            <a:extLst>
              <a:ext uri="{FF2B5EF4-FFF2-40B4-BE49-F238E27FC236}">
                <a16:creationId xmlns:a16="http://schemas.microsoft.com/office/drawing/2014/main" id="{6A636B80-0D57-4684-B5C7-86107804C5C0}"/>
              </a:ext>
            </a:extLst>
          </p:cNvPr>
          <p:cNvSpPr/>
          <p:nvPr/>
        </p:nvSpPr>
        <p:spPr>
          <a:xfrm>
            <a:off x="5250942" y="343241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chemeClr val="bg1"/>
                </a:solidFill>
              </a:rPr>
              <a:t>9</a:t>
            </a:r>
          </a:p>
        </p:txBody>
      </p:sp>
      <p:sp>
        <p:nvSpPr>
          <p:cNvPr id="64" name="Action Button: Custom 63">
            <a:hlinkClick r:id="" action="ppaction://noaction" highlightClick="1">
              <a:snd r:embed="rId13" name="der Jazz.wav"/>
            </a:hlinkClick>
            <a:extLst>
              <a:ext uri="{FF2B5EF4-FFF2-40B4-BE49-F238E27FC236}">
                <a16:creationId xmlns:a16="http://schemas.microsoft.com/office/drawing/2014/main" id="{2587BC82-E1A9-44C7-9A8F-A55F2B8BA30B}"/>
              </a:ext>
            </a:extLst>
          </p:cNvPr>
          <p:cNvSpPr/>
          <p:nvPr/>
        </p:nvSpPr>
        <p:spPr>
          <a:xfrm>
            <a:off x="5247929" y="398297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schemeClr val="bg1"/>
                </a:solidFill>
              </a:rPr>
              <a:t>10</a:t>
            </a:r>
          </a:p>
        </p:txBody>
      </p:sp>
      <p:sp>
        <p:nvSpPr>
          <p:cNvPr id="65" name="Action Button: Custom 64">
            <a:hlinkClick r:id="" action="ppaction://noaction" highlightClick="1">
              <a:snd r:embed="rId14" name="der Junge.wav"/>
            </a:hlinkClick>
            <a:extLst>
              <a:ext uri="{FF2B5EF4-FFF2-40B4-BE49-F238E27FC236}">
                <a16:creationId xmlns:a16="http://schemas.microsoft.com/office/drawing/2014/main" id="{53639A52-F606-47D7-80ED-A8AE92EDF934}"/>
              </a:ext>
            </a:extLst>
          </p:cNvPr>
          <p:cNvSpPr/>
          <p:nvPr/>
        </p:nvSpPr>
        <p:spPr>
          <a:xfrm>
            <a:off x="5247929" y="453352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schemeClr val="bg1"/>
                </a:solidFill>
              </a:rPr>
              <a:t>11</a:t>
            </a:r>
          </a:p>
        </p:txBody>
      </p:sp>
      <p:sp>
        <p:nvSpPr>
          <p:cNvPr id="66" name="Action Button: Custom 65">
            <a:hlinkClick r:id="" action="ppaction://noaction" highlightClick="1">
              <a:snd r:embed="rId15" name="der die Jugendliche.wav"/>
            </a:hlinkClick>
            <a:extLst>
              <a:ext uri="{FF2B5EF4-FFF2-40B4-BE49-F238E27FC236}">
                <a16:creationId xmlns:a16="http://schemas.microsoft.com/office/drawing/2014/main" id="{7BA3F950-D830-471C-B5EC-79B970616B12}"/>
              </a:ext>
            </a:extLst>
          </p:cNvPr>
          <p:cNvSpPr/>
          <p:nvPr/>
        </p:nvSpPr>
        <p:spPr>
          <a:xfrm>
            <a:off x="5247929" y="508408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schemeClr val="bg1"/>
                </a:solidFill>
              </a:rPr>
              <a:t>12</a:t>
            </a:r>
          </a:p>
        </p:txBody>
      </p:sp>
      <p:sp>
        <p:nvSpPr>
          <p:cNvPr id="6" name="Rounded Rectangular Callout 5"/>
          <p:cNvSpPr/>
          <p:nvPr/>
        </p:nvSpPr>
        <p:spPr>
          <a:xfrm>
            <a:off x="5676166" y="447505"/>
            <a:ext cx="4508530" cy="1387801"/>
          </a:xfrm>
          <a:prstGeom prst="wedgeRoundRectCallout">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Remember! Only the true cognates are pronounced with English ‘J’.</a:t>
            </a:r>
          </a:p>
        </p:txBody>
      </p:sp>
      <p:sp>
        <p:nvSpPr>
          <p:cNvPr id="8" name="Rectangle 7"/>
          <p:cNvSpPr/>
          <p:nvPr/>
        </p:nvSpPr>
        <p:spPr>
          <a:xfrm>
            <a:off x="6728667" y="5494832"/>
            <a:ext cx="2826415" cy="523220"/>
          </a:xfrm>
          <a:prstGeom prst="rect">
            <a:avLst/>
          </a:prstGeom>
        </p:spPr>
        <p:txBody>
          <a:bodyPr wrap="none">
            <a:spAutoFit/>
          </a:bodyPr>
          <a:lstStyle/>
          <a:p>
            <a:pPr lvl="0">
              <a:defRPr/>
            </a:pPr>
            <a:r>
              <a:rPr lang="en-GB" sz="2800" dirty="0">
                <a:solidFill>
                  <a:schemeClr val="accent1">
                    <a:lumMod val="50000"/>
                  </a:schemeClr>
                </a:solidFill>
              </a:rPr>
              <a:t>[young person]</a:t>
            </a:r>
          </a:p>
        </p:txBody>
      </p:sp>
      <p:sp>
        <p:nvSpPr>
          <p:cNvPr id="68" name="Rectangle 67"/>
          <p:cNvSpPr/>
          <p:nvPr/>
        </p:nvSpPr>
        <p:spPr>
          <a:xfrm>
            <a:off x="1672838" y="5509951"/>
            <a:ext cx="1763624" cy="523220"/>
          </a:xfrm>
          <a:prstGeom prst="rect">
            <a:avLst/>
          </a:prstGeom>
        </p:spPr>
        <p:txBody>
          <a:bodyPr wrap="none">
            <a:spAutoFit/>
          </a:bodyPr>
          <a:lstStyle/>
          <a:p>
            <a:pPr lvl="0">
              <a:defRPr/>
            </a:pPr>
            <a:r>
              <a:rPr lang="en-GB" sz="2800" dirty="0">
                <a:solidFill>
                  <a:schemeClr val="accent1">
                    <a:lumMod val="50000"/>
                  </a:schemeClr>
                </a:solidFill>
              </a:rPr>
              <a:t>[century]</a:t>
            </a:r>
          </a:p>
        </p:txBody>
      </p:sp>
      <p:sp>
        <p:nvSpPr>
          <p:cNvPr id="32" name="Rectangle 31"/>
          <p:cNvSpPr/>
          <p:nvPr/>
        </p:nvSpPr>
        <p:spPr>
          <a:xfrm>
            <a:off x="10748879" y="2869300"/>
            <a:ext cx="244800" cy="2625379"/>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3"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68765" y="2881866"/>
            <a:ext cx="502131" cy="2612966"/>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4"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66399" y="2881864"/>
            <a:ext cx="503528" cy="261296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5"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3617" y="267981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30</a:t>
            </a:r>
          </a:p>
        </p:txBody>
      </p:sp>
      <p:sp>
        <p:nvSpPr>
          <p:cNvPr id="36"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68929" y="530287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7" name="Rectangle 36" descr="box to hide timer as it goes off the page">
            <a:extLst>
              <a:ext uri="{FF2B5EF4-FFF2-40B4-BE49-F238E27FC236}">
                <a16:creationId xmlns:a16="http://schemas.microsoft.com/office/drawing/2014/main" id="{80BB973F-93FA-4A26-B850-9E1862347B2F}"/>
              </a:ext>
            </a:extLst>
          </p:cNvPr>
          <p:cNvSpPr/>
          <p:nvPr/>
        </p:nvSpPr>
        <p:spPr>
          <a:xfrm>
            <a:off x="9915171" y="5525828"/>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05501" y="5713826"/>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9" name="Rectangle 38"/>
          <p:cNvSpPr/>
          <p:nvPr/>
        </p:nvSpPr>
        <p:spPr>
          <a:xfrm>
            <a:off x="9938953" y="5499570"/>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a:off x="10060481" y="5494832"/>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0770028" y="2880609"/>
            <a:ext cx="293759" cy="2595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52138" y="374054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3"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022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afterEffect">
                                  <p:stCondLst>
                                    <p:cond delay="0"/>
                                  </p:stCondLst>
                                  <p:childTnLst>
                                    <p:animEffect transition="out" filter="slide(fromBottom)">
                                      <p:cBhvr>
                                        <p:cTn id="12" dur="44000"/>
                                        <p:tgtEl>
                                          <p:spTgt spid="34"/>
                                        </p:tgtEl>
                                      </p:cBhvr>
                                    </p:animEffect>
                                    <p:set>
                                      <p:cBhvr>
                                        <p:cTn id="13" dur="1" fill="hold">
                                          <p:stCondLst>
                                            <p:cond delay="43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5096254" y="2228016"/>
          <a:ext cx="4368800" cy="3293838"/>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die </a:t>
                      </a:r>
                      <a:r>
                        <a:rPr lang="en-GB" sz="2800" b="1" dirty="0" err="1">
                          <a:solidFill>
                            <a:schemeClr val="accent1">
                              <a:lumMod val="50000"/>
                            </a:schemeClr>
                          </a:solidFill>
                        </a:rPr>
                        <a:t>J</a:t>
                      </a:r>
                      <a:r>
                        <a:rPr lang="en-GB" sz="2800" dirty="0" err="1">
                          <a:solidFill>
                            <a:schemeClr val="accent1">
                              <a:lumMod val="50000"/>
                            </a:schemeClr>
                          </a:solidFill>
                        </a:rPr>
                        <a:t>ugend</a:t>
                      </a:r>
                      <a:r>
                        <a:rPr lang="en-GB" sz="2800" dirty="0">
                          <a:solidFill>
                            <a:schemeClr val="accent1">
                              <a:lumMod val="50000"/>
                            </a:schemeClr>
                          </a:solidFill>
                        </a:rPr>
                        <a:t>   [youth]</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3441686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b="0" dirty="0" err="1">
                          <a:solidFill>
                            <a:schemeClr val="accent1">
                              <a:lumMod val="50000"/>
                            </a:schemeClr>
                          </a:solidFill>
                        </a:rPr>
                        <a:t>edoch</a:t>
                      </a:r>
                      <a:r>
                        <a:rPr lang="en-GB" sz="2800" b="0" dirty="0">
                          <a:solidFill>
                            <a:schemeClr val="accent1">
                              <a:lumMod val="50000"/>
                            </a:schemeClr>
                          </a:solidFill>
                        </a:rPr>
                        <a:t>     [however]</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36896680"/>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b="0" dirty="0" err="1">
                          <a:solidFill>
                            <a:schemeClr val="accent1">
                              <a:lumMod val="50000"/>
                            </a:schemeClr>
                          </a:solidFill>
                        </a:rPr>
                        <a:t>eden</a:t>
                      </a:r>
                      <a:r>
                        <a:rPr lang="en-GB" sz="2800" b="0" baseline="0" dirty="0">
                          <a:solidFill>
                            <a:schemeClr val="accent1">
                              <a:lumMod val="50000"/>
                            </a:schemeClr>
                          </a:solidFill>
                        </a:rPr>
                        <a:t> Tag</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346498914"/>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der </a:t>
                      </a:r>
                      <a:r>
                        <a:rPr lang="en-GB" sz="2800" b="1" dirty="0">
                          <a:solidFill>
                            <a:schemeClr val="accent1">
                              <a:lumMod val="50000"/>
                            </a:schemeClr>
                          </a:solidFill>
                        </a:rPr>
                        <a:t>J</a:t>
                      </a:r>
                      <a:r>
                        <a:rPr lang="en-GB" sz="2800" dirty="0">
                          <a:solidFill>
                            <a:schemeClr val="accent1">
                              <a:lumMod val="50000"/>
                            </a:schemeClr>
                          </a:solidFill>
                        </a:rPr>
                        <a:t>azz</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3261383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der </a:t>
                      </a:r>
                      <a:r>
                        <a:rPr lang="en-GB" sz="2800" b="1" dirty="0" err="1">
                          <a:solidFill>
                            <a:schemeClr val="accent1">
                              <a:lumMod val="50000"/>
                            </a:schemeClr>
                          </a:solidFill>
                        </a:rPr>
                        <a:t>J</a:t>
                      </a:r>
                      <a:r>
                        <a:rPr lang="en-GB" sz="2800" b="0" dirty="0" err="1">
                          <a:solidFill>
                            <a:schemeClr val="accent1">
                              <a:lumMod val="50000"/>
                            </a:schemeClr>
                          </a:solidFill>
                        </a:rPr>
                        <a:t>unge</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211282849"/>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der/die </a:t>
                      </a:r>
                      <a:r>
                        <a:rPr lang="en-GB" sz="2800" b="1" dirty="0" err="1">
                          <a:solidFill>
                            <a:schemeClr val="accent1">
                              <a:lumMod val="50000"/>
                            </a:schemeClr>
                          </a:solidFill>
                        </a:rPr>
                        <a:t>J</a:t>
                      </a:r>
                      <a:r>
                        <a:rPr lang="en-GB" sz="2800" b="0" dirty="0" err="1">
                          <a:solidFill>
                            <a:schemeClr val="accent1">
                              <a:lumMod val="50000"/>
                            </a:schemeClr>
                          </a:solidFill>
                        </a:rPr>
                        <a:t>ugendliche</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851669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graphicFrame>
        <p:nvGraphicFramePr>
          <p:cNvPr id="7" name="Table 6"/>
          <p:cNvGraphicFramePr>
            <a:graphicFrameLocks noGrp="1"/>
          </p:cNvGraphicFramePr>
          <p:nvPr/>
        </p:nvGraphicFramePr>
        <p:xfrm>
          <a:off x="317501" y="2234138"/>
          <a:ext cx="4368800" cy="3293838"/>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algn="l"/>
                      <a:r>
                        <a:rPr lang="en-GB" sz="2800" b="1" dirty="0" err="1">
                          <a:solidFill>
                            <a:schemeClr val="accent1">
                              <a:lumMod val="50000"/>
                            </a:schemeClr>
                          </a:solidFill>
                        </a:rPr>
                        <a:t>j</a:t>
                      </a:r>
                      <a:r>
                        <a:rPr lang="en-GB" sz="2800" dirty="0" err="1">
                          <a:solidFill>
                            <a:schemeClr val="accent1">
                              <a:lumMod val="50000"/>
                            </a:schemeClr>
                          </a:solidFill>
                        </a:rPr>
                        <a:t>a</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3441686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rPr>
                        <a:t>j</a:t>
                      </a:r>
                      <a:r>
                        <a:rPr lang="en-GB" sz="2800" dirty="0" err="1">
                          <a:solidFill>
                            <a:schemeClr val="accent1">
                              <a:lumMod val="50000"/>
                            </a:schemeClr>
                          </a:solidFill>
                        </a:rPr>
                        <a:t>etzt</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36896680"/>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u="none" dirty="0">
                          <a:solidFill>
                            <a:schemeClr val="accent1">
                              <a:lumMod val="50000"/>
                            </a:schemeClr>
                          </a:solidFill>
                        </a:rPr>
                        <a:t>der </a:t>
                      </a:r>
                      <a:r>
                        <a:rPr lang="en-GB" sz="2800" b="1" u="none" dirty="0">
                          <a:solidFill>
                            <a:schemeClr val="accent1">
                              <a:lumMod val="50000"/>
                            </a:schemeClr>
                          </a:solidFill>
                        </a:rPr>
                        <a:t>J</a:t>
                      </a:r>
                      <a:r>
                        <a:rPr lang="en-GB" sz="2800" b="0" u="none" dirty="0">
                          <a:solidFill>
                            <a:schemeClr val="accent1">
                              <a:lumMod val="50000"/>
                            </a:schemeClr>
                          </a:solidFill>
                        </a:rPr>
                        <a:t>ob</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346498914"/>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das </a:t>
                      </a:r>
                      <a:r>
                        <a:rPr lang="en-GB" sz="2800" b="1" dirty="0" err="1">
                          <a:solidFill>
                            <a:schemeClr val="accent1">
                              <a:lumMod val="50000"/>
                            </a:schemeClr>
                          </a:solidFill>
                        </a:rPr>
                        <a:t>J</a:t>
                      </a:r>
                      <a:r>
                        <a:rPr lang="en-GB" sz="2800" dirty="0" err="1">
                          <a:solidFill>
                            <a:schemeClr val="accent1">
                              <a:lumMod val="50000"/>
                            </a:schemeClr>
                          </a:solidFill>
                        </a:rPr>
                        <a:t>ahr</a:t>
                      </a:r>
                      <a:endParaRPr lang="en-GB" sz="280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32613832"/>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rPr>
                        <a:t>die </a:t>
                      </a:r>
                      <a:r>
                        <a:rPr lang="en-GB" sz="2800" b="1" dirty="0">
                          <a:solidFill>
                            <a:schemeClr val="accent1">
                              <a:lumMod val="50000"/>
                            </a:schemeClr>
                          </a:solidFill>
                        </a:rPr>
                        <a:t>J</a:t>
                      </a:r>
                      <a:r>
                        <a:rPr lang="en-GB" sz="2800" dirty="0">
                          <a:solidFill>
                            <a:schemeClr val="accent1">
                              <a:lumMod val="50000"/>
                            </a:schemeClr>
                          </a:solidFill>
                        </a:rPr>
                        <a:t>eans</a:t>
                      </a: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211282849"/>
                  </a:ext>
                </a:extLst>
              </a:tr>
              <a:tr h="548973">
                <a:tc>
                  <a:txBody>
                    <a:bodyPr/>
                    <a:lstStyle/>
                    <a:p>
                      <a:endParaRPr lang="en-GB" dirty="0"/>
                    </a:p>
                  </a:txBody>
                  <a:tcP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accent1">
                              <a:lumMod val="50000"/>
                            </a:schemeClr>
                          </a:solidFill>
                        </a:rPr>
                        <a:t>das </a:t>
                      </a:r>
                      <a:r>
                        <a:rPr lang="en-GB" sz="2800" b="1" dirty="0" err="1">
                          <a:solidFill>
                            <a:schemeClr val="accent1">
                              <a:lumMod val="50000"/>
                            </a:schemeClr>
                          </a:solidFill>
                        </a:rPr>
                        <a:t>J</a:t>
                      </a:r>
                      <a:r>
                        <a:rPr lang="en-GB" sz="2800" b="0" dirty="0" err="1">
                          <a:solidFill>
                            <a:schemeClr val="accent1">
                              <a:lumMod val="50000"/>
                            </a:schemeClr>
                          </a:solidFill>
                        </a:rPr>
                        <a:t>ahrhundert</a:t>
                      </a:r>
                      <a:endParaRPr lang="en-GB" sz="2800" b="0" dirty="0">
                        <a:solidFill>
                          <a:schemeClr val="accent1">
                            <a:lumMod val="50000"/>
                          </a:schemeClr>
                        </a:solidFill>
                      </a:endParaRPr>
                    </a:p>
                  </a:txBody>
                  <a:tcPr anchor="ctr">
                    <a:lnL w="9525" cap="flat" cmpd="sng" algn="ctr">
                      <a:solidFill>
                        <a:schemeClr val="accent1">
                          <a:lumMod val="50000"/>
                        </a:schemeClr>
                      </a:solidFill>
                      <a:prstDash val="solid"/>
                      <a:round/>
                      <a:headEnd type="none" w="med" len="med"/>
                      <a:tailEnd type="none" w="med" len="med"/>
                    </a:lnL>
                    <a:lnR w="9525" cap="flat" cmpd="sng" algn="ctr">
                      <a:solidFill>
                        <a:schemeClr val="accent1">
                          <a:lumMod val="50000"/>
                        </a:schemeClr>
                      </a:solidFill>
                      <a:prstDash val="solid"/>
                      <a:round/>
                      <a:headEnd type="none" w="med" len="med"/>
                      <a:tailEnd type="none" w="med" len="med"/>
                    </a:lnR>
                    <a:lnT w="9525" cap="flat" cmpd="sng" algn="ctr">
                      <a:solidFill>
                        <a:schemeClr val="accent1">
                          <a:lumMod val="50000"/>
                        </a:schemeClr>
                      </a:solidFill>
                      <a:prstDash val="solid"/>
                      <a:round/>
                      <a:headEnd type="none" w="med" len="med"/>
                      <a:tailEnd type="none" w="med" len="med"/>
                    </a:lnT>
                    <a:lnB w="9525"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85166923"/>
                  </a:ext>
                </a:extLst>
              </a:tr>
            </a:tbl>
          </a:graphicData>
        </a:graphic>
      </p:graphicFrame>
      <p:sp>
        <p:nvSpPr>
          <p:cNvPr id="44" name="Action Button: Custom 43">
            <a:hlinkClick r:id="" action="ppaction://noaction" highlightClick="1">
              <a:snd r:embed="rId5" name="ja.wav"/>
            </a:hlinkClick>
            <a:extLst>
              <a:ext uri="{FF2B5EF4-FFF2-40B4-BE49-F238E27FC236}">
                <a16:creationId xmlns:a16="http://schemas.microsoft.com/office/drawing/2014/main" id="{F0FCE9FE-597A-4DA2-91AA-5539091CF41F}"/>
              </a:ext>
            </a:extLst>
          </p:cNvPr>
          <p:cNvSpPr/>
          <p:nvPr/>
        </p:nvSpPr>
        <p:spPr>
          <a:xfrm>
            <a:off x="461768" y="233743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1</a:t>
            </a:r>
          </a:p>
        </p:txBody>
      </p:sp>
      <p:sp>
        <p:nvSpPr>
          <p:cNvPr id="45" name="Action Button: Custom 44">
            <a:hlinkClick r:id="" action="ppaction://noaction" highlightClick="1">
              <a:snd r:embed="rId6" name="jetzt.wav"/>
            </a:hlinkClick>
            <a:extLst>
              <a:ext uri="{FF2B5EF4-FFF2-40B4-BE49-F238E27FC236}">
                <a16:creationId xmlns:a16="http://schemas.microsoft.com/office/drawing/2014/main" id="{5F2BCDD8-315B-4E35-B7D0-CA2A8D9C4B99}"/>
              </a:ext>
            </a:extLst>
          </p:cNvPr>
          <p:cNvSpPr/>
          <p:nvPr/>
        </p:nvSpPr>
        <p:spPr>
          <a:xfrm>
            <a:off x="461768" y="288798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2</a:t>
            </a:r>
          </a:p>
        </p:txBody>
      </p:sp>
      <p:sp>
        <p:nvSpPr>
          <p:cNvPr id="46" name="Action Button: Custom 45">
            <a:hlinkClick r:id="" action="ppaction://noaction" highlightClick="1">
              <a:snd r:embed="rId7" name="der Job.wav"/>
            </a:hlinkClick>
            <a:extLst>
              <a:ext uri="{FF2B5EF4-FFF2-40B4-BE49-F238E27FC236}">
                <a16:creationId xmlns:a16="http://schemas.microsoft.com/office/drawing/2014/main" id="{658023D4-C36B-4E88-AB5C-7812E31BE4D8}"/>
              </a:ext>
            </a:extLst>
          </p:cNvPr>
          <p:cNvSpPr/>
          <p:nvPr/>
        </p:nvSpPr>
        <p:spPr>
          <a:xfrm>
            <a:off x="461768" y="343854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3</a:t>
            </a:r>
          </a:p>
        </p:txBody>
      </p:sp>
      <p:sp>
        <p:nvSpPr>
          <p:cNvPr id="57" name="Action Button: Custom 56">
            <a:hlinkClick r:id="" action="ppaction://noaction" highlightClick="1">
              <a:snd r:embed="rId8" name="das jahr.wav"/>
            </a:hlinkClick>
            <a:extLst>
              <a:ext uri="{FF2B5EF4-FFF2-40B4-BE49-F238E27FC236}">
                <a16:creationId xmlns:a16="http://schemas.microsoft.com/office/drawing/2014/main" id="{74CF8D62-EB20-40CA-AE7E-41BC6747EFE9}"/>
              </a:ext>
            </a:extLst>
          </p:cNvPr>
          <p:cNvSpPr/>
          <p:nvPr/>
        </p:nvSpPr>
        <p:spPr>
          <a:xfrm>
            <a:off x="458755" y="398909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4</a:t>
            </a:r>
          </a:p>
        </p:txBody>
      </p:sp>
      <p:sp>
        <p:nvSpPr>
          <p:cNvPr id="58" name="Action Button: Custom 57">
            <a:hlinkClick r:id="" action="ppaction://noaction" highlightClick="1">
              <a:snd r:embed="rId9" name="die Jeans.wav"/>
            </a:hlinkClick>
            <a:extLst>
              <a:ext uri="{FF2B5EF4-FFF2-40B4-BE49-F238E27FC236}">
                <a16:creationId xmlns:a16="http://schemas.microsoft.com/office/drawing/2014/main" id="{0041C8E4-42D1-498F-B761-DE7384700784}"/>
              </a:ext>
            </a:extLst>
          </p:cNvPr>
          <p:cNvSpPr/>
          <p:nvPr/>
        </p:nvSpPr>
        <p:spPr>
          <a:xfrm>
            <a:off x="458755" y="4539650"/>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5</a:t>
            </a:r>
          </a:p>
        </p:txBody>
      </p:sp>
      <p:sp>
        <p:nvSpPr>
          <p:cNvPr id="59" name="Action Button: Custom 58">
            <a:hlinkClick r:id="" action="ppaction://noaction" highlightClick="1">
              <a:snd r:embed="rId10" name="das Jahrhundert.wav"/>
            </a:hlinkClick>
            <a:extLst>
              <a:ext uri="{FF2B5EF4-FFF2-40B4-BE49-F238E27FC236}">
                <a16:creationId xmlns:a16="http://schemas.microsoft.com/office/drawing/2014/main" id="{D9AE8C15-146A-4B83-9254-91F5675097E2}"/>
              </a:ext>
            </a:extLst>
          </p:cNvPr>
          <p:cNvSpPr/>
          <p:nvPr/>
        </p:nvSpPr>
        <p:spPr>
          <a:xfrm>
            <a:off x="458755" y="5090205"/>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6</a:t>
            </a:r>
          </a:p>
        </p:txBody>
      </p:sp>
      <p:sp>
        <p:nvSpPr>
          <p:cNvPr id="61" name="Action Button: Custom 60">
            <a:hlinkClick r:id="" action="ppaction://noaction" highlightClick="1">
              <a:snd r:embed="rId11" name="die Jugend.wav"/>
            </a:hlinkClick>
            <a:extLst>
              <a:ext uri="{FF2B5EF4-FFF2-40B4-BE49-F238E27FC236}">
                <a16:creationId xmlns:a16="http://schemas.microsoft.com/office/drawing/2014/main" id="{A760225C-A44D-4211-9C05-2C177BE024DC}"/>
              </a:ext>
            </a:extLst>
          </p:cNvPr>
          <p:cNvSpPr/>
          <p:nvPr/>
        </p:nvSpPr>
        <p:spPr>
          <a:xfrm>
            <a:off x="5250942" y="233130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7</a:t>
            </a:r>
          </a:p>
        </p:txBody>
      </p:sp>
      <p:sp>
        <p:nvSpPr>
          <p:cNvPr id="62" name="Action Button: Custom 61">
            <a:hlinkClick r:id="" action="ppaction://noaction" highlightClick="1">
              <a:snd r:embed="rId12" name="jedoch.wav"/>
            </a:hlinkClick>
            <a:extLst>
              <a:ext uri="{FF2B5EF4-FFF2-40B4-BE49-F238E27FC236}">
                <a16:creationId xmlns:a16="http://schemas.microsoft.com/office/drawing/2014/main" id="{F7351B1E-317A-4486-B9D9-AD8F898B1922}"/>
              </a:ext>
            </a:extLst>
          </p:cNvPr>
          <p:cNvSpPr/>
          <p:nvPr/>
        </p:nvSpPr>
        <p:spPr>
          <a:xfrm>
            <a:off x="5250942" y="288186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8</a:t>
            </a:r>
          </a:p>
        </p:txBody>
      </p:sp>
      <p:sp>
        <p:nvSpPr>
          <p:cNvPr id="63" name="Action Button: Custom 62">
            <a:hlinkClick r:id="" action="ppaction://noaction" highlightClick="1">
              <a:snd r:embed="rId13" name="jeden Tag.wav"/>
            </a:hlinkClick>
            <a:extLst>
              <a:ext uri="{FF2B5EF4-FFF2-40B4-BE49-F238E27FC236}">
                <a16:creationId xmlns:a16="http://schemas.microsoft.com/office/drawing/2014/main" id="{6A636B80-0D57-4684-B5C7-86107804C5C0}"/>
              </a:ext>
            </a:extLst>
          </p:cNvPr>
          <p:cNvSpPr/>
          <p:nvPr/>
        </p:nvSpPr>
        <p:spPr>
          <a:xfrm>
            <a:off x="5250942" y="343241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rPr>
              <a:t>9</a:t>
            </a:r>
          </a:p>
        </p:txBody>
      </p:sp>
      <p:sp>
        <p:nvSpPr>
          <p:cNvPr id="64" name="Action Button: Custom 63">
            <a:hlinkClick r:id="" action="ppaction://noaction" highlightClick="1">
              <a:snd r:embed="rId14" name="der Jazz.wav"/>
            </a:hlinkClick>
            <a:extLst>
              <a:ext uri="{FF2B5EF4-FFF2-40B4-BE49-F238E27FC236}">
                <a16:creationId xmlns:a16="http://schemas.microsoft.com/office/drawing/2014/main" id="{2587BC82-E1A9-44C7-9A8F-A55F2B8BA30B}"/>
              </a:ext>
            </a:extLst>
          </p:cNvPr>
          <p:cNvSpPr/>
          <p:nvPr/>
        </p:nvSpPr>
        <p:spPr>
          <a:xfrm>
            <a:off x="5247929" y="398297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prstClr val="white"/>
                </a:solidFill>
              </a:rPr>
              <a:t>10</a:t>
            </a:r>
          </a:p>
        </p:txBody>
      </p:sp>
      <p:sp>
        <p:nvSpPr>
          <p:cNvPr id="65" name="Action Button: Custom 64">
            <a:hlinkClick r:id="" action="ppaction://noaction" highlightClick="1">
              <a:snd r:embed="rId15" name="der Junge.wav"/>
            </a:hlinkClick>
            <a:extLst>
              <a:ext uri="{FF2B5EF4-FFF2-40B4-BE49-F238E27FC236}">
                <a16:creationId xmlns:a16="http://schemas.microsoft.com/office/drawing/2014/main" id="{53639A52-F606-47D7-80ED-A8AE92EDF934}"/>
              </a:ext>
            </a:extLst>
          </p:cNvPr>
          <p:cNvSpPr/>
          <p:nvPr/>
        </p:nvSpPr>
        <p:spPr>
          <a:xfrm>
            <a:off x="5247929" y="4533529"/>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prstClr val="white"/>
                </a:solidFill>
              </a:rPr>
              <a:t>11</a:t>
            </a:r>
          </a:p>
        </p:txBody>
      </p:sp>
      <p:sp>
        <p:nvSpPr>
          <p:cNvPr id="66" name="Action Button: Custom 65">
            <a:hlinkClick r:id="" action="ppaction://noaction" highlightClick="1">
              <a:snd r:embed="rId16" name="der die Jugendliche.wav"/>
            </a:hlinkClick>
            <a:extLst>
              <a:ext uri="{FF2B5EF4-FFF2-40B4-BE49-F238E27FC236}">
                <a16:creationId xmlns:a16="http://schemas.microsoft.com/office/drawing/2014/main" id="{7BA3F950-D830-471C-B5EC-79B970616B12}"/>
              </a:ext>
            </a:extLst>
          </p:cNvPr>
          <p:cNvSpPr/>
          <p:nvPr/>
        </p:nvSpPr>
        <p:spPr>
          <a:xfrm>
            <a:off x="5247929" y="5084084"/>
            <a:ext cx="363894" cy="32657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prstClr val="white"/>
                </a:solidFill>
              </a:rPr>
              <a:t>12</a:t>
            </a:r>
          </a:p>
        </p:txBody>
      </p:sp>
      <p:sp>
        <p:nvSpPr>
          <p:cNvPr id="6" name="Rounded Rectangular Callout 5"/>
          <p:cNvSpPr/>
          <p:nvPr/>
        </p:nvSpPr>
        <p:spPr>
          <a:xfrm>
            <a:off x="5676166" y="447505"/>
            <a:ext cx="4508530" cy="1387801"/>
          </a:xfrm>
          <a:prstGeom prst="wedgeRoundRectCallout">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rPr>
              <a:t>Remember! Only the true cognates are pronounced with English ‘J’.</a:t>
            </a:r>
          </a:p>
        </p:txBody>
      </p:sp>
      <p:sp>
        <p:nvSpPr>
          <p:cNvPr id="8" name="Rectangle 7"/>
          <p:cNvSpPr/>
          <p:nvPr/>
        </p:nvSpPr>
        <p:spPr>
          <a:xfrm>
            <a:off x="6728667" y="5494832"/>
            <a:ext cx="2826415" cy="523220"/>
          </a:xfrm>
          <a:prstGeom prst="rect">
            <a:avLst/>
          </a:prstGeom>
        </p:spPr>
        <p:txBody>
          <a:bodyPr wrap="none">
            <a:spAutoFit/>
          </a:bodyPr>
          <a:lstStyle/>
          <a:p>
            <a:pPr>
              <a:defRPr/>
            </a:pPr>
            <a:r>
              <a:rPr lang="en-GB" sz="2800" dirty="0">
                <a:solidFill>
                  <a:srgbClr val="5B9BD5">
                    <a:lumMod val="50000"/>
                  </a:srgbClr>
                </a:solidFill>
              </a:rPr>
              <a:t>[young person]</a:t>
            </a:r>
          </a:p>
        </p:txBody>
      </p:sp>
      <p:sp>
        <p:nvSpPr>
          <p:cNvPr id="68" name="Rectangle 67"/>
          <p:cNvSpPr/>
          <p:nvPr/>
        </p:nvSpPr>
        <p:spPr>
          <a:xfrm>
            <a:off x="1672838" y="5509951"/>
            <a:ext cx="1763624" cy="523220"/>
          </a:xfrm>
          <a:prstGeom prst="rect">
            <a:avLst/>
          </a:prstGeom>
        </p:spPr>
        <p:txBody>
          <a:bodyPr wrap="none">
            <a:spAutoFit/>
          </a:bodyPr>
          <a:lstStyle/>
          <a:p>
            <a:pPr>
              <a:defRPr/>
            </a:pPr>
            <a:r>
              <a:rPr lang="en-GB" sz="2800" dirty="0">
                <a:solidFill>
                  <a:srgbClr val="5B9BD5">
                    <a:lumMod val="50000"/>
                  </a:srgbClr>
                </a:solidFill>
              </a:rPr>
              <a:t>[century]</a:t>
            </a:r>
          </a:p>
        </p:txBody>
      </p:sp>
      <p:sp>
        <p:nvSpPr>
          <p:cNvPr id="32" name="Rectangle 31"/>
          <p:cNvSpPr/>
          <p:nvPr/>
        </p:nvSpPr>
        <p:spPr>
          <a:xfrm>
            <a:off x="10748879" y="3197423"/>
            <a:ext cx="244800" cy="2297256"/>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33"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68765" y="3208436"/>
            <a:ext cx="502131" cy="2286395"/>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4"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66399" y="3208436"/>
            <a:ext cx="503528" cy="2286396"/>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5"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3617" y="299263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15</a:t>
            </a:r>
          </a:p>
        </p:txBody>
      </p:sp>
      <p:sp>
        <p:nvSpPr>
          <p:cNvPr id="36"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68929" y="530287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7" name="Rectangle 36" descr="box to hide timer as it goes off the page">
            <a:extLst>
              <a:ext uri="{FF2B5EF4-FFF2-40B4-BE49-F238E27FC236}">
                <a16:creationId xmlns:a16="http://schemas.microsoft.com/office/drawing/2014/main" id="{80BB973F-93FA-4A26-B850-9E1862347B2F}"/>
              </a:ext>
            </a:extLst>
          </p:cNvPr>
          <p:cNvSpPr/>
          <p:nvPr/>
        </p:nvSpPr>
        <p:spPr>
          <a:xfrm>
            <a:off x="9915171" y="5759610"/>
            <a:ext cx="745068" cy="532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05501" y="5713200"/>
            <a:ext cx="1058732" cy="381600"/>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9" name="Rectangle 38"/>
          <p:cNvSpPr/>
          <p:nvPr/>
        </p:nvSpPr>
        <p:spPr>
          <a:xfrm>
            <a:off x="9938953" y="5555134"/>
            <a:ext cx="720000" cy="126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40" name="Straight Connector 39"/>
          <p:cNvCxnSpPr/>
          <p:nvPr/>
        </p:nvCxnSpPr>
        <p:spPr>
          <a:xfrm>
            <a:off x="10060481" y="5494832"/>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0770028" y="3217227"/>
            <a:ext cx="293759" cy="22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52138" y="374054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3"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405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afterEffect">
                                  <p:stCondLst>
                                    <p:cond delay="0"/>
                                  </p:stCondLst>
                                  <p:childTnLst>
                                    <p:animEffect transition="out" filter="slide(fromBottom)">
                                      <p:cBhvr>
                                        <p:cTn id="12" dur="44000"/>
                                        <p:tgtEl>
                                          <p:spTgt spid="34"/>
                                        </p:tgtEl>
                                      </p:cBhvr>
                                    </p:animEffect>
                                    <p:set>
                                      <p:cBhvr>
                                        <p:cTn id="13" dur="1" fill="hold">
                                          <p:stCondLst>
                                            <p:cond delay="43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5335" y="5001215"/>
            <a:ext cx="599959" cy="57731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3247" y="4386500"/>
            <a:ext cx="431713" cy="62077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405335" y="3790793"/>
            <a:ext cx="507538" cy="588880"/>
          </a:xfrm>
          <a:prstGeom prst="rect">
            <a:avLst/>
          </a:prstGeom>
        </p:spPr>
      </p:pic>
      <p:pic>
        <p:nvPicPr>
          <p:cNvPr id="74" name="Picture 73" descr="A close up of a logo&#10;&#10;Description automatically generated">
            <a:extLst>
              <a:ext uri="{FF2B5EF4-FFF2-40B4-BE49-F238E27FC236}">
                <a16:creationId xmlns:a16="http://schemas.microsoft.com/office/drawing/2014/main" id="{835E81E3-3041-439D-B815-5225D90836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1015" y="3176078"/>
            <a:ext cx="402663" cy="633220"/>
          </a:xfrm>
          <a:prstGeom prst="rect">
            <a:avLst/>
          </a:prstGeom>
        </p:spPr>
      </p:pic>
      <p:pic>
        <p:nvPicPr>
          <p:cNvPr id="75" name="Picture 74">
            <a:extLst>
              <a:ext uri="{FF2B5EF4-FFF2-40B4-BE49-F238E27FC236}">
                <a16:creationId xmlns:a16="http://schemas.microsoft.com/office/drawing/2014/main" id="{38AAED9E-A28E-422C-98D6-9A28CD31D3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280770" y="2574696"/>
            <a:ext cx="572691" cy="594555"/>
          </a:xfrm>
          <a:prstGeom prst="rect">
            <a:avLst/>
          </a:prstGeom>
        </p:spPr>
      </p:pic>
      <p:pic>
        <p:nvPicPr>
          <p:cNvPr id="14" name="Picture 13"/>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8106" y="1351339"/>
            <a:ext cx="472909" cy="585452"/>
          </a:xfrm>
          <a:prstGeom prst="rect">
            <a:avLst/>
          </a:prstGeom>
        </p:spPr>
      </p:pic>
      <p:pic>
        <p:nvPicPr>
          <p:cNvPr id="76" name="Picture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0674" y="1346105"/>
            <a:ext cx="599959" cy="577319"/>
          </a:xfrm>
          <a:prstGeom prst="rect">
            <a:avLst/>
          </a:prstGeom>
        </p:spPr>
      </p:pic>
      <p:pic>
        <p:nvPicPr>
          <p:cNvPr id="77" name="Picture 76">
            <a:extLst>
              <a:ext uri="{FF2B5EF4-FFF2-40B4-BE49-F238E27FC236}">
                <a16:creationId xmlns:a16="http://schemas.microsoft.com/office/drawing/2014/main" id="{38AAED9E-A28E-422C-98D6-9A28CD31D3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494430" y="5563564"/>
            <a:ext cx="572691" cy="59455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02080" y="1984055"/>
            <a:ext cx="351365" cy="605711"/>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002753" y="1984056"/>
            <a:ext cx="368897" cy="621797"/>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836610" y="2623757"/>
            <a:ext cx="444160" cy="54890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71855380"/>
              </p:ext>
            </p:extLst>
          </p:nvPr>
        </p:nvGraphicFramePr>
        <p:xfrm>
          <a:off x="669073" y="1388740"/>
          <a:ext cx="11351942" cy="4811336"/>
        </p:xfrm>
        <a:graphic>
          <a:graphicData uri="http://schemas.openxmlformats.org/drawingml/2006/table">
            <a:tbl>
              <a:tblPr firstRow="1" bandRow="1">
                <a:tableStyleId>{5940675A-B579-460E-94D1-54222C63F5DA}</a:tableStyleId>
              </a:tblPr>
              <a:tblGrid>
                <a:gridCol w="11351942">
                  <a:extLst>
                    <a:ext uri="{9D8B030D-6E8A-4147-A177-3AD203B41FA5}">
                      <a16:colId xmlns:a16="http://schemas.microsoft.com/office/drawing/2014/main" val="20000"/>
                    </a:ext>
                  </a:extLst>
                </a:gridCol>
              </a:tblGrid>
              <a:tr h="601417">
                <a:tc>
                  <a:txBody>
                    <a:bodyPr/>
                    <a:lstStyle/>
                    <a:p>
                      <a:r>
                        <a:rPr lang="en-GB" sz="2400" dirty="0">
                          <a:solidFill>
                            <a:srgbClr val="115076"/>
                          </a:solidFill>
                        </a:rPr>
                        <a:t>[On</a:t>
                      </a:r>
                      <a:r>
                        <a:rPr lang="en-GB" sz="2400" baseline="0" dirty="0">
                          <a:solidFill>
                            <a:srgbClr val="115076"/>
                          </a:solidFill>
                        </a:rPr>
                        <a:t> Saturdays] </a:t>
                      </a:r>
                      <a:r>
                        <a:rPr lang="en-GB" sz="2400" baseline="0" dirty="0" err="1">
                          <a:solidFill>
                            <a:srgbClr val="115076"/>
                          </a:solidFill>
                        </a:rPr>
                        <a:t>spielen</a:t>
                      </a:r>
                      <a:r>
                        <a:rPr lang="en-GB" sz="2400" baseline="0" dirty="0">
                          <a:solidFill>
                            <a:srgbClr val="115076"/>
                          </a:solidFill>
                        </a:rPr>
                        <a:t> </a:t>
                      </a:r>
                      <a:r>
                        <a:rPr lang="en-GB" sz="2400" baseline="0" dirty="0" err="1">
                          <a:solidFill>
                            <a:srgbClr val="115076"/>
                          </a:solidFill>
                        </a:rPr>
                        <a:t>wir</a:t>
                      </a:r>
                      <a:r>
                        <a:rPr lang="en-GB" sz="2400" baseline="0" dirty="0">
                          <a:solidFill>
                            <a:srgbClr val="115076"/>
                          </a:solidFill>
                        </a:rPr>
                        <a:t> [often] </a:t>
                      </a:r>
                      <a:r>
                        <a:rPr lang="en-GB" sz="2400" baseline="0" dirty="0" err="1">
                          <a:solidFill>
                            <a:srgbClr val="115076"/>
                          </a:solidFill>
                        </a:rPr>
                        <a:t>im</a:t>
                      </a:r>
                      <a:r>
                        <a:rPr lang="en-GB" sz="2400" baseline="0" dirty="0">
                          <a:solidFill>
                            <a:srgbClr val="115076"/>
                          </a:solidFill>
                        </a:rPr>
                        <a:t> Park </a:t>
                      </a:r>
                      <a:r>
                        <a:rPr lang="en-GB" sz="2400" baseline="0" dirty="0" err="1">
                          <a:solidFill>
                            <a:srgbClr val="115076"/>
                          </a:solidFill>
                        </a:rPr>
                        <a:t>Fußball</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01417">
                <a:tc>
                  <a:txBody>
                    <a:bodyPr/>
                    <a:lstStyle/>
                    <a:p>
                      <a:r>
                        <a:rPr lang="en-GB" sz="2400" dirty="0">
                          <a:solidFill>
                            <a:srgbClr val="115076"/>
                          </a:solidFill>
                        </a:rPr>
                        <a:t>Sie </a:t>
                      </a:r>
                      <a:r>
                        <a:rPr lang="en-GB" sz="2400" dirty="0" err="1">
                          <a:solidFill>
                            <a:srgbClr val="115076"/>
                          </a:solidFill>
                        </a:rPr>
                        <a:t>gehen</a:t>
                      </a:r>
                      <a:r>
                        <a:rPr lang="en-GB" sz="2400" dirty="0">
                          <a:solidFill>
                            <a:srgbClr val="115076"/>
                          </a:solidFill>
                        </a:rPr>
                        <a:t> [rarely]</a:t>
                      </a:r>
                      <a:r>
                        <a:rPr lang="en-GB" sz="2400" baseline="0" dirty="0">
                          <a:solidFill>
                            <a:srgbClr val="115076"/>
                          </a:solidFill>
                        </a:rPr>
                        <a:t> in die </a:t>
                      </a:r>
                      <a:r>
                        <a:rPr lang="en-GB" sz="2400" baseline="0" dirty="0" err="1">
                          <a:solidFill>
                            <a:srgbClr val="115076"/>
                          </a:solidFill>
                        </a:rPr>
                        <a:t>Stadt</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01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[Always] </a:t>
                      </a:r>
                      <a:r>
                        <a:rPr lang="en-GB" sz="2400" dirty="0" err="1">
                          <a:solidFill>
                            <a:srgbClr val="115076"/>
                          </a:solidFill>
                        </a:rPr>
                        <a:t>hilft</a:t>
                      </a:r>
                      <a:r>
                        <a:rPr lang="en-GB" sz="2400" dirty="0">
                          <a:solidFill>
                            <a:srgbClr val="115076"/>
                          </a:solidFill>
                        </a:rPr>
                        <a:t> </a:t>
                      </a:r>
                      <a:r>
                        <a:rPr lang="en-GB" sz="2400" dirty="0" err="1">
                          <a:solidFill>
                            <a:srgbClr val="115076"/>
                          </a:solidFill>
                        </a:rPr>
                        <a:t>sie</a:t>
                      </a:r>
                      <a:r>
                        <a:rPr lang="en-GB" sz="2400" dirty="0">
                          <a:solidFill>
                            <a:srgbClr val="115076"/>
                          </a:solidFill>
                        </a:rPr>
                        <a:t> Mia</a:t>
                      </a:r>
                      <a:r>
                        <a:rPr lang="en-GB" sz="2400" baseline="0" dirty="0">
                          <a:solidFill>
                            <a:srgbClr val="115076"/>
                          </a:solidFill>
                        </a:rPr>
                        <a:t> </a:t>
                      </a:r>
                      <a:r>
                        <a:rPr lang="en-GB" sz="2400" baseline="0" dirty="0" err="1">
                          <a:solidFill>
                            <a:srgbClr val="115076"/>
                          </a:solidFill>
                        </a:rPr>
                        <a:t>mit</a:t>
                      </a:r>
                      <a:r>
                        <a:rPr lang="en-GB" sz="2400" baseline="0" dirty="0">
                          <a:solidFill>
                            <a:srgbClr val="115076"/>
                          </a:solidFill>
                        </a:rPr>
                        <a:t> den </a:t>
                      </a:r>
                      <a:r>
                        <a:rPr lang="en-GB" sz="2400" baseline="0" dirty="0" err="1">
                          <a:solidFill>
                            <a:srgbClr val="115076"/>
                          </a:solidFill>
                        </a:rPr>
                        <a:t>Hausaufgaben</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01417">
                <a:tc>
                  <a:txBody>
                    <a:bodyPr/>
                    <a:lstStyle/>
                    <a:p>
                      <a:r>
                        <a:rPr lang="en-GB" sz="2400" dirty="0">
                          <a:solidFill>
                            <a:srgbClr val="115076"/>
                          </a:solidFill>
                        </a:rPr>
                        <a:t>Am </a:t>
                      </a:r>
                      <a:r>
                        <a:rPr lang="en-GB" sz="2400" dirty="0" err="1">
                          <a:solidFill>
                            <a:srgbClr val="115076"/>
                          </a:solidFill>
                        </a:rPr>
                        <a:t>Wochenende</a:t>
                      </a:r>
                      <a:r>
                        <a:rPr lang="en-GB" sz="2400" baseline="0" dirty="0">
                          <a:solidFill>
                            <a:srgbClr val="115076"/>
                          </a:solidFill>
                        </a:rPr>
                        <a:t> </a:t>
                      </a:r>
                      <a:r>
                        <a:rPr lang="en-GB" sz="2400" dirty="0" err="1">
                          <a:solidFill>
                            <a:srgbClr val="115076"/>
                          </a:solidFill>
                        </a:rPr>
                        <a:t>läuft</a:t>
                      </a:r>
                      <a:r>
                        <a:rPr lang="en-GB" sz="2400" dirty="0">
                          <a:solidFill>
                            <a:srgbClr val="115076"/>
                          </a:solidFill>
                        </a:rPr>
                        <a:t> </a:t>
                      </a:r>
                      <a:r>
                        <a:rPr lang="en-GB" sz="2400" dirty="0" err="1">
                          <a:solidFill>
                            <a:srgbClr val="115076"/>
                          </a:solidFill>
                        </a:rPr>
                        <a:t>sie</a:t>
                      </a:r>
                      <a:r>
                        <a:rPr lang="en-GB" sz="2400" dirty="0">
                          <a:solidFill>
                            <a:srgbClr val="115076"/>
                          </a:solidFill>
                        </a:rPr>
                        <a:t> [never].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014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aseline="0" dirty="0" err="1">
                          <a:solidFill>
                            <a:srgbClr val="115076"/>
                          </a:solidFill>
                        </a:rPr>
                        <a:t>Mieze</a:t>
                      </a:r>
                      <a:r>
                        <a:rPr lang="en-GB" sz="2400" baseline="0" dirty="0">
                          <a:solidFill>
                            <a:srgbClr val="115076"/>
                          </a:solidFill>
                        </a:rPr>
                        <a:t> </a:t>
                      </a:r>
                      <a:r>
                        <a:rPr lang="en-GB" sz="2400" baseline="0" dirty="0" err="1">
                          <a:solidFill>
                            <a:srgbClr val="115076"/>
                          </a:solidFill>
                        </a:rPr>
                        <a:t>sitzt</a:t>
                      </a:r>
                      <a:r>
                        <a:rPr lang="en-GB" sz="2400" baseline="0" dirty="0">
                          <a:solidFill>
                            <a:srgbClr val="115076"/>
                          </a:solidFill>
                        </a:rPr>
                        <a:t> </a:t>
                      </a:r>
                      <a:r>
                        <a:rPr lang="en-GB" sz="2400" dirty="0">
                          <a:solidFill>
                            <a:srgbClr val="115076"/>
                          </a:solidFill>
                        </a:rPr>
                        <a:t>[sometimes]</a:t>
                      </a:r>
                      <a:r>
                        <a:rPr lang="en-GB" sz="2400" baseline="0" dirty="0">
                          <a:solidFill>
                            <a:srgbClr val="115076"/>
                          </a:solidFill>
                        </a:rPr>
                        <a:t> auf </a:t>
                      </a:r>
                      <a:r>
                        <a:rPr lang="en-GB" sz="2400" baseline="0" dirty="0" err="1">
                          <a:solidFill>
                            <a:srgbClr val="115076"/>
                          </a:solidFill>
                        </a:rPr>
                        <a:t>dem</a:t>
                      </a:r>
                      <a:r>
                        <a:rPr lang="en-GB" sz="2400" baseline="0" dirty="0">
                          <a:solidFill>
                            <a:srgbClr val="115076"/>
                          </a:solidFill>
                        </a:rPr>
                        <a:t> Sofa, </a:t>
                      </a:r>
                      <a:r>
                        <a:rPr lang="en-GB" sz="2400" baseline="0" dirty="0" err="1">
                          <a:solidFill>
                            <a:srgbClr val="115076"/>
                          </a:solidFill>
                        </a:rPr>
                        <a:t>aber</a:t>
                      </a:r>
                      <a:r>
                        <a:rPr lang="en-GB" sz="2400" baseline="0" dirty="0">
                          <a:solidFill>
                            <a:srgbClr val="115076"/>
                          </a:solidFill>
                        </a:rPr>
                        <a:t> [now] </a:t>
                      </a:r>
                      <a:r>
                        <a:rPr lang="en-GB" sz="2400" baseline="0" dirty="0" err="1">
                          <a:solidFill>
                            <a:srgbClr val="115076"/>
                          </a:solidFill>
                        </a:rPr>
                        <a:t>trinkt</a:t>
                      </a:r>
                      <a:r>
                        <a:rPr lang="en-GB" sz="2400" baseline="0" dirty="0">
                          <a:solidFill>
                            <a:srgbClr val="115076"/>
                          </a:solidFill>
                        </a:rPr>
                        <a:t> </a:t>
                      </a:r>
                      <a:r>
                        <a:rPr lang="en-GB" sz="2400" baseline="0" dirty="0" err="1">
                          <a:solidFill>
                            <a:srgbClr val="115076"/>
                          </a:solidFill>
                        </a:rPr>
                        <a:t>sie</a:t>
                      </a:r>
                      <a:r>
                        <a:rPr lang="en-GB" sz="2400" baseline="0" dirty="0">
                          <a:solidFill>
                            <a:srgbClr val="115076"/>
                          </a:solidFill>
                        </a:rPr>
                        <a:t> Wasser.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01417">
                <a:tc>
                  <a:txBody>
                    <a:bodyPr/>
                    <a:lstStyle/>
                    <a:p>
                      <a:r>
                        <a:rPr lang="en-GB" sz="2400" dirty="0" err="1">
                          <a:solidFill>
                            <a:srgbClr val="115076"/>
                          </a:solidFill>
                        </a:rPr>
                        <a:t>Heute</a:t>
                      </a:r>
                      <a:r>
                        <a:rPr lang="en-GB" sz="2400" dirty="0">
                          <a:solidFill>
                            <a:srgbClr val="115076"/>
                          </a:solidFill>
                        </a:rPr>
                        <a:t>   [afternoon]   </a:t>
                      </a:r>
                      <a:r>
                        <a:rPr lang="en-GB" sz="2400" dirty="0" err="1">
                          <a:solidFill>
                            <a:srgbClr val="115076"/>
                          </a:solidFill>
                        </a:rPr>
                        <a:t>liegt</a:t>
                      </a:r>
                      <a:r>
                        <a:rPr lang="en-GB" sz="2400" dirty="0">
                          <a:solidFill>
                            <a:srgbClr val="115076"/>
                          </a:solidFill>
                        </a:rPr>
                        <a:t> Einstein </a:t>
                      </a:r>
                      <a:r>
                        <a:rPr lang="en-GB" sz="2400" dirty="0" err="1">
                          <a:solidFill>
                            <a:srgbClr val="115076"/>
                          </a:solidFill>
                        </a:rPr>
                        <a:t>im</a:t>
                      </a:r>
                      <a:r>
                        <a:rPr lang="en-GB" sz="2400" dirty="0">
                          <a:solidFill>
                            <a:srgbClr val="115076"/>
                          </a:solidFill>
                        </a:rPr>
                        <a:t> Garten, und </a:t>
                      </a:r>
                      <a:r>
                        <a:rPr lang="en-GB" sz="2400" dirty="0" err="1">
                          <a:solidFill>
                            <a:srgbClr val="115076"/>
                          </a:solidFill>
                        </a:rPr>
                        <a:t>schläft</a:t>
                      </a:r>
                      <a:r>
                        <a:rPr lang="en-GB" sz="24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601417">
                <a:tc>
                  <a:txBody>
                    <a:bodyPr/>
                    <a:lstStyle/>
                    <a:p>
                      <a:r>
                        <a:rPr lang="en-GB" sz="2400" dirty="0">
                          <a:solidFill>
                            <a:srgbClr val="115076"/>
                          </a:solidFill>
                        </a:rPr>
                        <a:t>  [Every</a:t>
                      </a:r>
                      <a:r>
                        <a:rPr lang="en-GB" sz="2400" baseline="0" dirty="0">
                          <a:solidFill>
                            <a:srgbClr val="115076"/>
                          </a:solidFill>
                        </a:rPr>
                        <a:t> day]  </a:t>
                      </a:r>
                      <a:r>
                        <a:rPr lang="en-GB" sz="2400" baseline="0" dirty="0" err="1">
                          <a:solidFill>
                            <a:srgbClr val="115076"/>
                          </a:solidFill>
                        </a:rPr>
                        <a:t>macht</a:t>
                      </a:r>
                      <a:r>
                        <a:rPr lang="en-GB" sz="2400" baseline="0" dirty="0">
                          <a:solidFill>
                            <a:srgbClr val="115076"/>
                          </a:solidFill>
                        </a:rPr>
                        <a:t> </a:t>
                      </a:r>
                      <a:r>
                        <a:rPr lang="en-GB" sz="2400" baseline="0" dirty="0" err="1">
                          <a:solidFill>
                            <a:srgbClr val="115076"/>
                          </a:solidFill>
                        </a:rPr>
                        <a:t>Wolfang</a:t>
                      </a:r>
                      <a:r>
                        <a:rPr lang="en-GB" sz="2400" baseline="0" dirty="0">
                          <a:solidFill>
                            <a:srgbClr val="115076"/>
                          </a:solidFill>
                        </a:rPr>
                        <a:t> </a:t>
                      </a:r>
                      <a:r>
                        <a:rPr lang="en-GB" sz="2400" baseline="0" dirty="0" err="1">
                          <a:solidFill>
                            <a:srgbClr val="115076"/>
                          </a:solidFill>
                        </a:rPr>
                        <a:t>viele</a:t>
                      </a:r>
                      <a:r>
                        <a:rPr lang="en-GB" sz="2400" baseline="0" dirty="0">
                          <a:solidFill>
                            <a:srgbClr val="115076"/>
                          </a:solidFill>
                        </a:rPr>
                        <a:t> </a:t>
                      </a:r>
                      <a:r>
                        <a:rPr lang="en-GB" sz="2400" baseline="0" dirty="0" err="1">
                          <a:solidFill>
                            <a:srgbClr val="115076"/>
                          </a:solidFill>
                        </a:rPr>
                        <a:t>Fotos</a:t>
                      </a:r>
                      <a:r>
                        <a:rPr lang="en-GB" sz="2400" baseline="0" dirty="0">
                          <a:solidFill>
                            <a:srgbClr val="115076"/>
                          </a:solidFill>
                        </a:rPr>
                        <a:t>, und [on Monday]  </a:t>
                      </a:r>
                      <a:r>
                        <a:rPr lang="en-GB" sz="2400" baseline="0" dirty="0" err="1">
                          <a:solidFill>
                            <a:srgbClr val="115076"/>
                          </a:solidFill>
                        </a:rPr>
                        <a:t>zeigt</a:t>
                      </a:r>
                      <a:r>
                        <a:rPr lang="en-GB" sz="2400" baseline="0" dirty="0">
                          <a:solidFill>
                            <a:srgbClr val="115076"/>
                          </a:solidFill>
                        </a:rPr>
                        <a:t> </a:t>
                      </a:r>
                      <a:r>
                        <a:rPr lang="en-GB" sz="2400" baseline="0" dirty="0" err="1">
                          <a:solidFill>
                            <a:srgbClr val="115076"/>
                          </a:solidFill>
                        </a:rPr>
                        <a:t>er</a:t>
                      </a:r>
                      <a:r>
                        <a:rPr lang="en-GB" sz="2400" baseline="0" dirty="0">
                          <a:solidFill>
                            <a:srgbClr val="115076"/>
                          </a:solidFill>
                        </a:rPr>
                        <a:t> </a:t>
                      </a:r>
                      <a:r>
                        <a:rPr lang="en-GB" sz="2400" baseline="0" dirty="0" err="1">
                          <a:solidFill>
                            <a:srgbClr val="115076"/>
                          </a:solidFill>
                        </a:rPr>
                        <a:t>sie</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601417">
                <a:tc>
                  <a:txBody>
                    <a:bodyPr/>
                    <a:lstStyle/>
                    <a:p>
                      <a:r>
                        <a:rPr lang="en-GB" sz="2400" dirty="0">
                          <a:solidFill>
                            <a:srgbClr val="115076"/>
                          </a:solidFill>
                        </a:rPr>
                        <a:t>       [Usually]        </a:t>
                      </a:r>
                      <a:r>
                        <a:rPr lang="en-GB" sz="2400" dirty="0" err="1">
                          <a:solidFill>
                            <a:srgbClr val="115076"/>
                          </a:solidFill>
                        </a:rPr>
                        <a:t>vergisst</a:t>
                      </a:r>
                      <a:r>
                        <a:rPr lang="en-GB" sz="2400" baseline="0" dirty="0">
                          <a:solidFill>
                            <a:srgbClr val="115076"/>
                          </a:solidFill>
                        </a:rPr>
                        <a:t> </a:t>
                      </a:r>
                      <a:r>
                        <a:rPr lang="en-GB" sz="2400" baseline="0" dirty="0" err="1">
                          <a:solidFill>
                            <a:srgbClr val="115076"/>
                          </a:solidFill>
                        </a:rPr>
                        <a:t>sie</a:t>
                      </a:r>
                      <a:r>
                        <a:rPr lang="en-GB" sz="2400" baseline="0" dirty="0">
                          <a:solidFill>
                            <a:srgbClr val="115076"/>
                          </a:solidFill>
                        </a:rPr>
                        <a:t> </a:t>
                      </a:r>
                      <a:r>
                        <a:rPr lang="en-GB" sz="2400" baseline="0" dirty="0" err="1">
                          <a:solidFill>
                            <a:srgbClr val="115076"/>
                          </a:solidFill>
                        </a:rPr>
                        <a:t>alles</a:t>
                      </a:r>
                      <a:r>
                        <a:rPr lang="en-GB" sz="2400" baseline="0" dirty="0">
                          <a:solidFill>
                            <a:srgbClr val="115076"/>
                          </a:solidFill>
                        </a:rPr>
                        <a:t>, </a:t>
                      </a:r>
                      <a:r>
                        <a:rPr lang="en-GB" sz="2400" baseline="0" dirty="0" err="1">
                          <a:solidFill>
                            <a:srgbClr val="115076"/>
                          </a:solidFill>
                        </a:rPr>
                        <a:t>aber</a:t>
                      </a:r>
                      <a:r>
                        <a:rPr lang="en-GB" sz="2400" baseline="0" dirty="0">
                          <a:solidFill>
                            <a:srgbClr val="115076"/>
                          </a:solidFill>
                        </a:rPr>
                        <a:t> [today] </a:t>
                      </a:r>
                      <a:r>
                        <a:rPr lang="en-GB" sz="2400" baseline="0" dirty="0" err="1">
                          <a:solidFill>
                            <a:srgbClr val="115076"/>
                          </a:solidFill>
                        </a:rPr>
                        <a:t>lässt</a:t>
                      </a:r>
                      <a:r>
                        <a:rPr lang="en-GB" sz="2400" baseline="0" dirty="0">
                          <a:solidFill>
                            <a:srgbClr val="115076"/>
                          </a:solidFill>
                        </a:rPr>
                        <a:t> </a:t>
                      </a:r>
                      <a:r>
                        <a:rPr lang="en-GB" sz="2400" baseline="0" dirty="0" err="1">
                          <a:solidFill>
                            <a:srgbClr val="115076"/>
                          </a:solidFill>
                        </a:rPr>
                        <a:t>sie</a:t>
                      </a:r>
                      <a:r>
                        <a:rPr lang="en-GB" sz="2400" baseline="0" dirty="0">
                          <a:solidFill>
                            <a:srgbClr val="115076"/>
                          </a:solidFill>
                        </a:rPr>
                        <a:t> </a:t>
                      </a:r>
                      <a:r>
                        <a:rPr lang="en-GB" sz="2400" baseline="0" dirty="0" err="1">
                          <a:solidFill>
                            <a:srgbClr val="115076"/>
                          </a:solidFill>
                        </a:rPr>
                        <a:t>nichts</a:t>
                      </a:r>
                      <a:r>
                        <a:rPr lang="en-GB" sz="2400" baseline="0" dirty="0">
                          <a:solidFill>
                            <a:srgbClr val="115076"/>
                          </a:solidFill>
                        </a:rPr>
                        <a:t> </a:t>
                      </a:r>
                      <a:r>
                        <a:rPr lang="en-GB" sz="2400" baseline="0" dirty="0" err="1">
                          <a:solidFill>
                            <a:srgbClr val="115076"/>
                          </a:solidFill>
                        </a:rPr>
                        <a:t>zu</a:t>
                      </a:r>
                      <a:r>
                        <a:rPr lang="en-GB" sz="2400" baseline="0" dirty="0">
                          <a:solidFill>
                            <a:srgbClr val="115076"/>
                          </a:solidFill>
                        </a:rPr>
                        <a:t> </a:t>
                      </a:r>
                      <a:r>
                        <a:rPr lang="en-GB" sz="2400" baseline="0" dirty="0" err="1">
                          <a:solidFill>
                            <a:srgbClr val="115076"/>
                          </a:solidFill>
                        </a:rPr>
                        <a:t>Hause</a:t>
                      </a:r>
                      <a:r>
                        <a:rPr lang="en-GB" sz="2400" baseline="0" dirty="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42" name="Action Button: Custom 10" descr="number 1">
            <a:hlinkClick r:id="" action="ppaction://noaction" highlightClick="1"/>
            <a:extLst>
              <a:ext uri="{FF2B5EF4-FFF2-40B4-BE49-F238E27FC236}">
                <a16:creationId xmlns:a16="http://schemas.microsoft.com/office/drawing/2014/main" id="{BD0D480F-062F-4355-9758-8A2DB52162AF}"/>
              </a:ext>
            </a:extLst>
          </p:cNvPr>
          <p:cNvSpPr/>
          <p:nvPr/>
        </p:nvSpPr>
        <p:spPr>
          <a:xfrm>
            <a:off x="66906" y="1433344"/>
            <a:ext cx="512337" cy="51447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43" name="Action Button: Custom 10" descr="number 1">
            <a:hlinkClick r:id="" action="ppaction://noaction" highlightClick="1"/>
            <a:extLst>
              <a:ext uri="{FF2B5EF4-FFF2-40B4-BE49-F238E27FC236}">
                <a16:creationId xmlns:a16="http://schemas.microsoft.com/office/drawing/2014/main" id="{BD0D480F-062F-4355-9758-8A2DB52162AF}"/>
              </a:ext>
            </a:extLst>
          </p:cNvPr>
          <p:cNvSpPr/>
          <p:nvPr/>
        </p:nvSpPr>
        <p:spPr>
          <a:xfrm>
            <a:off x="66905" y="2022224"/>
            <a:ext cx="512337" cy="51447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47" name="Action Button: Custom 10" descr="number 1">
            <a:hlinkClick r:id="" action="ppaction://noaction" highlightClick="1"/>
            <a:extLst>
              <a:ext uri="{FF2B5EF4-FFF2-40B4-BE49-F238E27FC236}">
                <a16:creationId xmlns:a16="http://schemas.microsoft.com/office/drawing/2014/main" id="{BD0D480F-062F-4355-9758-8A2DB52162AF}"/>
              </a:ext>
            </a:extLst>
          </p:cNvPr>
          <p:cNvSpPr/>
          <p:nvPr/>
        </p:nvSpPr>
        <p:spPr>
          <a:xfrm>
            <a:off x="66906" y="2627623"/>
            <a:ext cx="512337" cy="51447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3</a:t>
            </a:r>
          </a:p>
        </p:txBody>
      </p:sp>
      <p:sp>
        <p:nvSpPr>
          <p:cNvPr id="48" name="Action Button: Custom 10" descr="number 1">
            <a:hlinkClick r:id="" action="ppaction://noaction" highlightClick="1"/>
            <a:extLst>
              <a:ext uri="{FF2B5EF4-FFF2-40B4-BE49-F238E27FC236}">
                <a16:creationId xmlns:a16="http://schemas.microsoft.com/office/drawing/2014/main" id="{BD0D480F-062F-4355-9758-8A2DB52162AF}"/>
              </a:ext>
            </a:extLst>
          </p:cNvPr>
          <p:cNvSpPr/>
          <p:nvPr/>
        </p:nvSpPr>
        <p:spPr>
          <a:xfrm>
            <a:off x="66905" y="3238805"/>
            <a:ext cx="512337" cy="51447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4</a:t>
            </a:r>
          </a:p>
        </p:txBody>
      </p:sp>
      <p:sp>
        <p:nvSpPr>
          <p:cNvPr id="49" name="Action Button: Custom 10" descr="number 1">
            <a:hlinkClick r:id="" action="ppaction://noaction" highlightClick="1"/>
            <a:extLst>
              <a:ext uri="{FF2B5EF4-FFF2-40B4-BE49-F238E27FC236}">
                <a16:creationId xmlns:a16="http://schemas.microsoft.com/office/drawing/2014/main" id="{BD0D480F-062F-4355-9758-8A2DB52162AF}"/>
              </a:ext>
            </a:extLst>
          </p:cNvPr>
          <p:cNvSpPr/>
          <p:nvPr/>
        </p:nvSpPr>
        <p:spPr>
          <a:xfrm>
            <a:off x="66906" y="3828368"/>
            <a:ext cx="512337" cy="51447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5</a:t>
            </a:r>
          </a:p>
        </p:txBody>
      </p:sp>
      <p:sp>
        <p:nvSpPr>
          <p:cNvPr id="50" name="Action Button: Custom 10" descr="number 1">
            <a:hlinkClick r:id="" action="ppaction://noaction" highlightClick="1"/>
            <a:extLst>
              <a:ext uri="{FF2B5EF4-FFF2-40B4-BE49-F238E27FC236}">
                <a16:creationId xmlns:a16="http://schemas.microsoft.com/office/drawing/2014/main" id="{BD0D480F-062F-4355-9758-8A2DB52162AF}"/>
              </a:ext>
            </a:extLst>
          </p:cNvPr>
          <p:cNvSpPr/>
          <p:nvPr/>
        </p:nvSpPr>
        <p:spPr>
          <a:xfrm>
            <a:off x="66905" y="4417248"/>
            <a:ext cx="512337" cy="51447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6</a:t>
            </a:r>
          </a:p>
        </p:txBody>
      </p:sp>
      <p:sp>
        <p:nvSpPr>
          <p:cNvPr id="51" name="Action Button: Custom 10" descr="number 1">
            <a:hlinkClick r:id="" action="ppaction://noaction" highlightClick="1"/>
            <a:extLst>
              <a:ext uri="{FF2B5EF4-FFF2-40B4-BE49-F238E27FC236}">
                <a16:creationId xmlns:a16="http://schemas.microsoft.com/office/drawing/2014/main" id="{BD0D480F-062F-4355-9758-8A2DB52162AF}"/>
              </a:ext>
            </a:extLst>
          </p:cNvPr>
          <p:cNvSpPr/>
          <p:nvPr/>
        </p:nvSpPr>
        <p:spPr>
          <a:xfrm>
            <a:off x="66906" y="5022647"/>
            <a:ext cx="512337" cy="51447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7</a:t>
            </a:r>
          </a:p>
        </p:txBody>
      </p:sp>
      <p:sp>
        <p:nvSpPr>
          <p:cNvPr id="52" name="Action Button: Custom 10" descr="number 1">
            <a:hlinkClick r:id="" action="ppaction://noaction" highlightClick="1"/>
            <a:extLst>
              <a:ext uri="{FF2B5EF4-FFF2-40B4-BE49-F238E27FC236}">
                <a16:creationId xmlns:a16="http://schemas.microsoft.com/office/drawing/2014/main" id="{BD0D480F-062F-4355-9758-8A2DB52162AF}"/>
              </a:ext>
            </a:extLst>
          </p:cNvPr>
          <p:cNvSpPr/>
          <p:nvPr/>
        </p:nvSpPr>
        <p:spPr>
          <a:xfrm>
            <a:off x="66905" y="5633829"/>
            <a:ext cx="512337" cy="51447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8</a:t>
            </a:r>
          </a:p>
        </p:txBody>
      </p:sp>
      <p:sp>
        <p:nvSpPr>
          <p:cNvPr id="9" name="TextBox 8"/>
          <p:cNvSpPr txBox="1"/>
          <p:nvPr/>
        </p:nvSpPr>
        <p:spPr>
          <a:xfrm>
            <a:off x="775503" y="1433344"/>
            <a:ext cx="2152891" cy="461665"/>
          </a:xfrm>
          <a:prstGeom prst="rect">
            <a:avLst/>
          </a:prstGeom>
          <a:solidFill>
            <a:schemeClr val="bg1"/>
          </a:solidFill>
        </p:spPr>
        <p:txBody>
          <a:bodyPr wrap="square" rtlCol="0">
            <a:spAutoFit/>
          </a:bodyPr>
          <a:lstStyle/>
          <a:p>
            <a:pPr algn="ctr"/>
            <a:r>
              <a:rPr lang="en-GB" sz="2400" dirty="0" err="1">
                <a:solidFill>
                  <a:srgbClr val="DAA520"/>
                </a:solidFill>
              </a:rPr>
              <a:t>Samstags</a:t>
            </a:r>
            <a:endParaRPr lang="en-GB" sz="2400" dirty="0">
              <a:solidFill>
                <a:srgbClr val="DAA520"/>
              </a:solidFill>
            </a:endParaRPr>
          </a:p>
        </p:txBody>
      </p:sp>
      <p:sp>
        <p:nvSpPr>
          <p:cNvPr id="53" name="TextBox 52"/>
          <p:cNvSpPr txBox="1"/>
          <p:nvPr/>
        </p:nvSpPr>
        <p:spPr>
          <a:xfrm>
            <a:off x="4641449" y="1467963"/>
            <a:ext cx="995422" cy="461665"/>
          </a:xfrm>
          <a:prstGeom prst="rect">
            <a:avLst/>
          </a:prstGeom>
          <a:solidFill>
            <a:schemeClr val="bg1"/>
          </a:solidFill>
        </p:spPr>
        <p:txBody>
          <a:bodyPr wrap="square" rtlCol="0">
            <a:spAutoFit/>
          </a:bodyPr>
          <a:lstStyle/>
          <a:p>
            <a:pPr algn="ctr"/>
            <a:r>
              <a:rPr lang="en-GB" sz="2400" dirty="0">
                <a:solidFill>
                  <a:srgbClr val="DAA520"/>
                </a:solidFill>
              </a:rPr>
              <a:t>oft</a:t>
            </a:r>
          </a:p>
        </p:txBody>
      </p:sp>
      <p:sp>
        <p:nvSpPr>
          <p:cNvPr id="54" name="TextBox 53"/>
          <p:cNvSpPr txBox="1"/>
          <p:nvPr/>
        </p:nvSpPr>
        <p:spPr>
          <a:xfrm>
            <a:off x="2234557" y="2064123"/>
            <a:ext cx="1169043" cy="461665"/>
          </a:xfrm>
          <a:prstGeom prst="rect">
            <a:avLst/>
          </a:prstGeom>
          <a:solidFill>
            <a:schemeClr val="bg1"/>
          </a:solidFill>
        </p:spPr>
        <p:txBody>
          <a:bodyPr wrap="square" rtlCol="0">
            <a:spAutoFit/>
          </a:bodyPr>
          <a:lstStyle/>
          <a:p>
            <a:pPr algn="ctr"/>
            <a:r>
              <a:rPr lang="en-GB" sz="2400" dirty="0" err="1">
                <a:solidFill>
                  <a:srgbClr val="DAA520"/>
                </a:solidFill>
              </a:rPr>
              <a:t>kaum</a:t>
            </a:r>
            <a:endParaRPr lang="en-GB" sz="2400" dirty="0">
              <a:solidFill>
                <a:srgbClr val="DAA520"/>
              </a:solidFill>
            </a:endParaRPr>
          </a:p>
        </p:txBody>
      </p:sp>
      <p:sp>
        <p:nvSpPr>
          <p:cNvPr id="55" name="TextBox 54"/>
          <p:cNvSpPr txBox="1"/>
          <p:nvPr/>
        </p:nvSpPr>
        <p:spPr>
          <a:xfrm>
            <a:off x="721555" y="2654127"/>
            <a:ext cx="1309867" cy="461665"/>
          </a:xfrm>
          <a:prstGeom prst="rect">
            <a:avLst/>
          </a:prstGeom>
          <a:solidFill>
            <a:schemeClr val="bg1"/>
          </a:solidFill>
        </p:spPr>
        <p:txBody>
          <a:bodyPr wrap="square" rtlCol="0">
            <a:spAutoFit/>
          </a:bodyPr>
          <a:lstStyle/>
          <a:p>
            <a:pPr algn="ctr"/>
            <a:r>
              <a:rPr lang="en-GB" sz="2400" dirty="0" err="1">
                <a:solidFill>
                  <a:srgbClr val="DAA520"/>
                </a:solidFill>
              </a:rPr>
              <a:t>Immer</a:t>
            </a:r>
            <a:endParaRPr lang="en-GB" sz="2400" dirty="0">
              <a:solidFill>
                <a:srgbClr val="DAA520"/>
              </a:solidFill>
            </a:endParaRPr>
          </a:p>
        </p:txBody>
      </p:sp>
      <p:sp>
        <p:nvSpPr>
          <p:cNvPr id="56" name="TextBox 55"/>
          <p:cNvSpPr txBox="1"/>
          <p:nvPr/>
        </p:nvSpPr>
        <p:spPr>
          <a:xfrm>
            <a:off x="4641448" y="3259314"/>
            <a:ext cx="1113286" cy="461665"/>
          </a:xfrm>
          <a:prstGeom prst="rect">
            <a:avLst/>
          </a:prstGeom>
          <a:solidFill>
            <a:schemeClr val="bg1"/>
          </a:solidFill>
        </p:spPr>
        <p:txBody>
          <a:bodyPr wrap="square" rtlCol="0">
            <a:spAutoFit/>
          </a:bodyPr>
          <a:lstStyle/>
          <a:p>
            <a:pPr algn="ctr"/>
            <a:r>
              <a:rPr lang="en-GB" sz="2400" dirty="0" err="1">
                <a:solidFill>
                  <a:srgbClr val="DAA520"/>
                </a:solidFill>
              </a:rPr>
              <a:t>nie</a:t>
            </a:r>
            <a:endParaRPr lang="en-GB" sz="2400" dirty="0">
              <a:solidFill>
                <a:srgbClr val="DAA520"/>
              </a:solidFill>
            </a:endParaRPr>
          </a:p>
        </p:txBody>
      </p:sp>
      <p:sp>
        <p:nvSpPr>
          <p:cNvPr id="60" name="TextBox 59"/>
          <p:cNvSpPr txBox="1"/>
          <p:nvPr/>
        </p:nvSpPr>
        <p:spPr>
          <a:xfrm>
            <a:off x="2234557" y="3865516"/>
            <a:ext cx="1943904" cy="461665"/>
          </a:xfrm>
          <a:prstGeom prst="rect">
            <a:avLst/>
          </a:prstGeom>
          <a:solidFill>
            <a:schemeClr val="bg1"/>
          </a:solidFill>
        </p:spPr>
        <p:txBody>
          <a:bodyPr wrap="square" rtlCol="0">
            <a:spAutoFit/>
          </a:bodyPr>
          <a:lstStyle/>
          <a:p>
            <a:pPr algn="ctr"/>
            <a:r>
              <a:rPr lang="en-GB" sz="2400" dirty="0" err="1">
                <a:solidFill>
                  <a:srgbClr val="DAA520"/>
                </a:solidFill>
              </a:rPr>
              <a:t>manchmal</a:t>
            </a:r>
            <a:endParaRPr lang="en-GB" sz="2400" dirty="0">
              <a:solidFill>
                <a:srgbClr val="DAA520"/>
              </a:solidFill>
            </a:endParaRPr>
          </a:p>
        </p:txBody>
      </p:sp>
      <p:sp>
        <p:nvSpPr>
          <p:cNvPr id="67" name="TextBox 66"/>
          <p:cNvSpPr txBox="1"/>
          <p:nvPr/>
        </p:nvSpPr>
        <p:spPr>
          <a:xfrm>
            <a:off x="7140983" y="3865516"/>
            <a:ext cx="841550" cy="461665"/>
          </a:xfrm>
          <a:prstGeom prst="rect">
            <a:avLst/>
          </a:prstGeom>
          <a:solidFill>
            <a:schemeClr val="bg1"/>
          </a:solidFill>
        </p:spPr>
        <p:txBody>
          <a:bodyPr wrap="square" rtlCol="0">
            <a:spAutoFit/>
          </a:bodyPr>
          <a:lstStyle/>
          <a:p>
            <a:pPr algn="ctr"/>
            <a:r>
              <a:rPr lang="en-GB" sz="2400" dirty="0" err="1">
                <a:solidFill>
                  <a:srgbClr val="DAA520"/>
                </a:solidFill>
              </a:rPr>
              <a:t>jetzt</a:t>
            </a:r>
            <a:endParaRPr lang="en-GB" sz="2400" dirty="0">
              <a:solidFill>
                <a:srgbClr val="DAA520"/>
              </a:solidFill>
            </a:endParaRPr>
          </a:p>
        </p:txBody>
      </p:sp>
      <p:sp>
        <p:nvSpPr>
          <p:cNvPr id="69" name="TextBox 68"/>
          <p:cNvSpPr txBox="1"/>
          <p:nvPr/>
        </p:nvSpPr>
        <p:spPr>
          <a:xfrm>
            <a:off x="1674741" y="4469421"/>
            <a:ext cx="2048718" cy="461665"/>
          </a:xfrm>
          <a:prstGeom prst="rect">
            <a:avLst/>
          </a:prstGeom>
          <a:solidFill>
            <a:schemeClr val="bg1"/>
          </a:solidFill>
        </p:spPr>
        <p:txBody>
          <a:bodyPr wrap="square" rtlCol="0">
            <a:spAutoFit/>
          </a:bodyPr>
          <a:lstStyle/>
          <a:p>
            <a:pPr algn="ctr"/>
            <a:r>
              <a:rPr lang="en-GB" sz="2400" dirty="0" err="1">
                <a:solidFill>
                  <a:srgbClr val="DAA520"/>
                </a:solidFill>
              </a:rPr>
              <a:t>Nachmittag</a:t>
            </a:r>
            <a:endParaRPr lang="en-GB" sz="2400" dirty="0">
              <a:solidFill>
                <a:srgbClr val="DAA520"/>
              </a:solidFill>
            </a:endParaRPr>
          </a:p>
        </p:txBody>
      </p:sp>
      <p:sp>
        <p:nvSpPr>
          <p:cNvPr id="70" name="TextBox 69"/>
          <p:cNvSpPr txBox="1"/>
          <p:nvPr/>
        </p:nvSpPr>
        <p:spPr>
          <a:xfrm>
            <a:off x="775503" y="5071975"/>
            <a:ext cx="1923597" cy="461665"/>
          </a:xfrm>
          <a:prstGeom prst="rect">
            <a:avLst/>
          </a:prstGeom>
          <a:solidFill>
            <a:schemeClr val="bg1"/>
          </a:solidFill>
        </p:spPr>
        <p:txBody>
          <a:bodyPr wrap="square" rtlCol="0">
            <a:spAutoFit/>
          </a:bodyPr>
          <a:lstStyle/>
          <a:p>
            <a:pPr algn="ctr"/>
            <a:r>
              <a:rPr lang="en-GB" sz="2400" dirty="0" err="1">
                <a:solidFill>
                  <a:srgbClr val="DAA520"/>
                </a:solidFill>
              </a:rPr>
              <a:t>Jeden</a:t>
            </a:r>
            <a:r>
              <a:rPr lang="en-GB" sz="2400" dirty="0">
                <a:solidFill>
                  <a:srgbClr val="DAA520"/>
                </a:solidFill>
              </a:rPr>
              <a:t> Tag</a:t>
            </a:r>
          </a:p>
        </p:txBody>
      </p:sp>
      <p:sp>
        <p:nvSpPr>
          <p:cNvPr id="71" name="TextBox 70"/>
          <p:cNvSpPr txBox="1"/>
          <p:nvPr/>
        </p:nvSpPr>
        <p:spPr>
          <a:xfrm>
            <a:off x="7539446" y="5079726"/>
            <a:ext cx="2041525" cy="461665"/>
          </a:xfrm>
          <a:prstGeom prst="rect">
            <a:avLst/>
          </a:prstGeom>
          <a:solidFill>
            <a:schemeClr val="bg1"/>
          </a:solidFill>
        </p:spPr>
        <p:txBody>
          <a:bodyPr wrap="square" rtlCol="0">
            <a:spAutoFit/>
          </a:bodyPr>
          <a:lstStyle/>
          <a:p>
            <a:pPr algn="ctr"/>
            <a:r>
              <a:rPr lang="en-GB" sz="2400" dirty="0">
                <a:solidFill>
                  <a:srgbClr val="DAA520"/>
                </a:solidFill>
              </a:rPr>
              <a:t>am Montag</a:t>
            </a:r>
          </a:p>
        </p:txBody>
      </p:sp>
      <p:sp>
        <p:nvSpPr>
          <p:cNvPr id="72" name="TextBox 71"/>
          <p:cNvSpPr txBox="1"/>
          <p:nvPr/>
        </p:nvSpPr>
        <p:spPr>
          <a:xfrm>
            <a:off x="727374" y="5666909"/>
            <a:ext cx="2447617" cy="461665"/>
          </a:xfrm>
          <a:prstGeom prst="rect">
            <a:avLst/>
          </a:prstGeom>
          <a:solidFill>
            <a:schemeClr val="bg1"/>
          </a:solidFill>
        </p:spPr>
        <p:txBody>
          <a:bodyPr wrap="square" rtlCol="0">
            <a:spAutoFit/>
          </a:bodyPr>
          <a:lstStyle/>
          <a:p>
            <a:pPr algn="ctr"/>
            <a:r>
              <a:rPr lang="en-GB" sz="2400" dirty="0" err="1">
                <a:solidFill>
                  <a:srgbClr val="DAA520"/>
                </a:solidFill>
              </a:rPr>
              <a:t>Normalerweise</a:t>
            </a:r>
            <a:endParaRPr lang="en-GB" sz="2400" dirty="0">
              <a:solidFill>
                <a:srgbClr val="DAA520"/>
              </a:solidFill>
            </a:endParaRPr>
          </a:p>
        </p:txBody>
      </p:sp>
      <p:sp>
        <p:nvSpPr>
          <p:cNvPr id="73" name="TextBox 72"/>
          <p:cNvSpPr txBox="1"/>
          <p:nvPr/>
        </p:nvSpPr>
        <p:spPr>
          <a:xfrm>
            <a:off x="6417236" y="5672263"/>
            <a:ext cx="1180618" cy="461665"/>
          </a:xfrm>
          <a:prstGeom prst="rect">
            <a:avLst/>
          </a:prstGeom>
          <a:solidFill>
            <a:schemeClr val="bg1"/>
          </a:solidFill>
        </p:spPr>
        <p:txBody>
          <a:bodyPr wrap="square" rtlCol="0">
            <a:spAutoFit/>
          </a:bodyPr>
          <a:lstStyle/>
          <a:p>
            <a:pPr algn="ctr"/>
            <a:r>
              <a:rPr lang="en-GB" sz="2400" dirty="0" err="1">
                <a:solidFill>
                  <a:srgbClr val="DAA520"/>
                </a:solidFill>
              </a:rPr>
              <a:t>heute</a:t>
            </a:r>
            <a:endParaRPr lang="en-GB" sz="2400" dirty="0">
              <a:solidFill>
                <a:srgbClr val="DAA520"/>
              </a:solidFill>
            </a:endParaRPr>
          </a:p>
        </p:txBody>
      </p:sp>
      <p:sp>
        <p:nvSpPr>
          <p:cNvPr id="40" name="Rounded Rectangle 11">
            <a:extLst>
              <a:ext uri="{FF2B5EF4-FFF2-40B4-BE49-F238E27FC236}">
                <a16:creationId xmlns:a16="http://schemas.microsoft.com/office/drawing/2014/main" id="{483D7EB9-C2AA-4190-98DE-925F861600E9}"/>
              </a:ext>
            </a:extLst>
          </p:cNvPr>
          <p:cNvSpPr/>
          <p:nvPr/>
        </p:nvSpPr>
        <p:spPr>
          <a:xfrm>
            <a:off x="9580971" y="247046"/>
            <a:ext cx="237792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901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3" grpId="0" animBg="1"/>
      <p:bldP spid="54" grpId="0" animBg="1"/>
      <p:bldP spid="55" grpId="0" animBg="1"/>
      <p:bldP spid="56" grpId="0" animBg="1"/>
      <p:bldP spid="60" grpId="0" animBg="1"/>
      <p:bldP spid="67" grpId="0" animBg="1"/>
      <p:bldP spid="69" grpId="0" animBg="1"/>
      <p:bldP spid="70" grpId="0" animBg="1"/>
      <p:bldP spid="71" grpId="0" animBg="1"/>
      <p:bldP spid="72" grpId="0" animBg="1"/>
      <p:bldP spid="7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 y="313809"/>
            <a:ext cx="7333493" cy="707849"/>
          </a:xfrm>
        </p:spPr>
        <p:txBody>
          <a:bodyPr>
            <a:noAutofit/>
          </a:bodyPr>
          <a:lstStyle/>
          <a:p>
            <a:r>
              <a:rPr lang="en-GB" sz="2400" b="1" dirty="0">
                <a:solidFill>
                  <a:schemeClr val="bg1"/>
                </a:solidFill>
              </a:rPr>
              <a:t>Alastair </a:t>
            </a:r>
            <a:r>
              <a:rPr lang="en-GB" sz="2400" b="1" dirty="0" err="1">
                <a:solidFill>
                  <a:schemeClr val="bg1"/>
                </a:solidFill>
              </a:rPr>
              <a:t>redet</a:t>
            </a:r>
            <a:r>
              <a:rPr lang="en-GB" sz="2400" b="1" dirty="0">
                <a:solidFill>
                  <a:schemeClr val="bg1"/>
                </a:solidFill>
              </a:rPr>
              <a:t> </a:t>
            </a:r>
            <a:r>
              <a:rPr lang="en-GB" sz="2400" b="1" dirty="0" err="1">
                <a:solidFill>
                  <a:schemeClr val="bg1"/>
                </a:solidFill>
              </a:rPr>
              <a:t>mit</a:t>
            </a:r>
            <a:r>
              <a:rPr lang="en-GB" sz="2400" b="1" dirty="0">
                <a:solidFill>
                  <a:schemeClr val="bg1"/>
                </a:solidFill>
              </a:rPr>
              <a:t> </a:t>
            </a:r>
            <a:r>
              <a:rPr lang="en-GB" sz="2400" b="1" dirty="0" err="1">
                <a:solidFill>
                  <a:schemeClr val="bg1"/>
                </a:solidFill>
              </a:rPr>
              <a:t>Mutti</a:t>
            </a:r>
            <a:r>
              <a:rPr lang="en-GB" sz="2400" b="1" dirty="0">
                <a:solidFill>
                  <a:schemeClr val="bg1"/>
                </a:solidFill>
              </a:rPr>
              <a:t> in </a:t>
            </a:r>
            <a:r>
              <a:rPr lang="en-GB" sz="2400" b="1" dirty="0" err="1">
                <a:solidFill>
                  <a:schemeClr val="bg1"/>
                </a:solidFill>
              </a:rPr>
              <a:t>Schottand</a:t>
            </a:r>
            <a:r>
              <a:rPr lang="en-GB" sz="2400" b="1" dirty="0">
                <a:solidFill>
                  <a:schemeClr val="bg1"/>
                </a:solidFill>
              </a:rPr>
              <a:t>!</a:t>
            </a:r>
          </a:p>
        </p:txBody>
      </p:sp>
      <p:sp>
        <p:nvSpPr>
          <p:cNvPr id="4" name="TextBox 3">
            <a:extLst>
              <a:ext uri="{FF2B5EF4-FFF2-40B4-BE49-F238E27FC236}">
                <a16:creationId xmlns:a16="http://schemas.microsoft.com/office/drawing/2014/main" id="{4E24CCF8-DB39-4952-82AD-598D1B8B44D6}"/>
              </a:ext>
            </a:extLst>
          </p:cNvPr>
          <p:cNvSpPr txBox="1"/>
          <p:nvPr/>
        </p:nvSpPr>
        <p:spPr>
          <a:xfrm>
            <a:off x="145924" y="1268653"/>
            <a:ext cx="11669355" cy="400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Alastair</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antwortet</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Muttis</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Fragen</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Was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fragt</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sie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8F8D44FF-A247-4A2F-867E-8491998A2915}"/>
              </a:ext>
            </a:extLst>
          </p:cNvPr>
          <p:cNvSpPr/>
          <p:nvPr/>
        </p:nvSpPr>
        <p:spPr>
          <a:xfrm>
            <a:off x="2407572" y="1859816"/>
            <a:ext cx="9687905" cy="4470646"/>
          </a:xfrm>
          <a:prstGeom prst="wedgeRoundRectCallout">
            <a:avLst>
              <a:gd name="adj1" fmla="val -56358"/>
              <a:gd name="adj2" fmla="val 21547"/>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TextBox 74">
            <a:hlinkClick r:id="" action="ppaction://noaction">
              <a:snd r:embed="rId6" name="31.1A.wav"/>
            </a:hlinkClick>
            <a:extLst>
              <a:ext uri="{FF2B5EF4-FFF2-40B4-BE49-F238E27FC236}">
                <a16:creationId xmlns:a16="http://schemas.microsoft.com/office/drawing/2014/main" id="{E3B32216-9221-4AEC-A859-F6E349A34B21}"/>
              </a:ext>
            </a:extLst>
          </p:cNvPr>
          <p:cNvSpPr txBox="1"/>
          <p:nvPr/>
        </p:nvSpPr>
        <p:spPr>
          <a:xfrm>
            <a:off x="2962077" y="2034564"/>
            <a:ext cx="468000" cy="432000"/>
          </a:xfrm>
          <a:prstGeom prst="rect">
            <a:avLst/>
          </a:prstGeom>
          <a:solidFill>
            <a:srgbClr val="115076"/>
          </a:solidFill>
          <a:ln w="1905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 </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14" y="2678259"/>
            <a:ext cx="2383250" cy="3451869"/>
          </a:xfrm>
          <a:prstGeom prst="rect">
            <a:avLst/>
          </a:prstGeom>
        </p:spPr>
      </p:pic>
      <p:sp>
        <p:nvSpPr>
          <p:cNvPr id="5" name="TextBox 4"/>
          <p:cNvSpPr txBox="1"/>
          <p:nvPr/>
        </p:nvSpPr>
        <p:spPr>
          <a:xfrm>
            <a:off x="3441875" y="2172415"/>
            <a:ext cx="5978769" cy="400110"/>
          </a:xfrm>
          <a:prstGeom prst="rect">
            <a:avLst/>
          </a:prstGeom>
          <a:noFill/>
        </p:spPr>
        <p:txBody>
          <a:bodyPr wrap="square" rtlCol="0">
            <a:spAutoFit/>
          </a:bodyPr>
          <a:lstStyle/>
          <a:p>
            <a:r>
              <a:rPr lang="en-GB" sz="2000" dirty="0" err="1">
                <a:solidFill>
                  <a:schemeClr val="accent1">
                    <a:lumMod val="50000"/>
                  </a:schemeClr>
                </a:solidFill>
              </a:rPr>
              <a:t>Ja</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mag Berlin </a:t>
            </a:r>
            <a:r>
              <a:rPr lang="en-GB" sz="2000" dirty="0" err="1">
                <a:solidFill>
                  <a:schemeClr val="accent1">
                    <a:lumMod val="50000"/>
                  </a:schemeClr>
                </a:solidFill>
              </a:rPr>
              <a:t>sehr</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finde</a:t>
            </a:r>
            <a:r>
              <a:rPr lang="en-GB" sz="2000" dirty="0">
                <a:solidFill>
                  <a:schemeClr val="accent1">
                    <a:lumMod val="50000"/>
                  </a:schemeClr>
                </a:solidFill>
              </a:rPr>
              <a:t> </a:t>
            </a:r>
            <a:r>
              <a:rPr lang="en-GB" sz="2000" dirty="0" err="1">
                <a:solidFill>
                  <a:schemeClr val="accent1">
                    <a:lumMod val="50000"/>
                  </a:schemeClr>
                </a:solidFill>
              </a:rPr>
              <a:t>es</a:t>
            </a:r>
            <a:r>
              <a:rPr lang="en-GB" sz="2000" dirty="0">
                <a:solidFill>
                  <a:schemeClr val="accent1">
                    <a:lumMod val="50000"/>
                  </a:schemeClr>
                </a:solidFill>
              </a:rPr>
              <a:t> </a:t>
            </a:r>
            <a:r>
              <a:rPr lang="en-GB" sz="2000" dirty="0" err="1">
                <a:solidFill>
                  <a:schemeClr val="accent1">
                    <a:lumMod val="50000"/>
                  </a:schemeClr>
                </a:solidFill>
              </a:rPr>
              <a:t>hier</a:t>
            </a:r>
            <a:r>
              <a:rPr lang="en-GB" sz="2000" dirty="0">
                <a:solidFill>
                  <a:schemeClr val="accent1">
                    <a:lumMod val="50000"/>
                  </a:schemeClr>
                </a:solidFill>
              </a:rPr>
              <a:t> toll!</a:t>
            </a:r>
          </a:p>
        </p:txBody>
      </p:sp>
      <p:sp>
        <p:nvSpPr>
          <p:cNvPr id="29" name="TextBox 28"/>
          <p:cNvSpPr txBox="1"/>
          <p:nvPr/>
        </p:nvSpPr>
        <p:spPr>
          <a:xfrm>
            <a:off x="3456847" y="1896088"/>
            <a:ext cx="5978769" cy="400110"/>
          </a:xfrm>
          <a:prstGeom prst="rect">
            <a:avLst/>
          </a:prstGeom>
          <a:noFill/>
        </p:spPr>
        <p:txBody>
          <a:bodyPr wrap="square" rtlCol="0">
            <a:spAutoFit/>
          </a:bodyPr>
          <a:lstStyle/>
          <a:p>
            <a:r>
              <a:rPr lang="en-GB" sz="2000" b="1" dirty="0" err="1">
                <a:solidFill>
                  <a:schemeClr val="accent1">
                    <a:lumMod val="50000"/>
                  </a:schemeClr>
                </a:solidFill>
              </a:rPr>
              <a:t>Magst</a:t>
            </a:r>
            <a:r>
              <a:rPr lang="en-GB" sz="2000" b="1" dirty="0">
                <a:solidFill>
                  <a:schemeClr val="accent1">
                    <a:lumMod val="50000"/>
                  </a:schemeClr>
                </a:solidFill>
              </a:rPr>
              <a:t> du Berlin?</a:t>
            </a:r>
          </a:p>
        </p:txBody>
      </p:sp>
      <p:sp>
        <p:nvSpPr>
          <p:cNvPr id="30" name="TextBox 29">
            <a:hlinkClick r:id="" action="ppaction://noaction">
              <a:snd r:embed="rId8" name="31.2A.wav"/>
            </a:hlinkClick>
            <a:extLst>
              <a:ext uri="{FF2B5EF4-FFF2-40B4-BE49-F238E27FC236}">
                <a16:creationId xmlns:a16="http://schemas.microsoft.com/office/drawing/2014/main" id="{E3B32216-9221-4AEC-A859-F6E349A34B21}"/>
              </a:ext>
            </a:extLst>
          </p:cNvPr>
          <p:cNvSpPr txBox="1"/>
          <p:nvPr/>
        </p:nvSpPr>
        <p:spPr>
          <a:xfrm>
            <a:off x="2958771" y="2658958"/>
            <a:ext cx="468000" cy="432000"/>
          </a:xfrm>
          <a:prstGeom prst="rect">
            <a:avLst/>
          </a:prstGeom>
          <a:solidFill>
            <a:srgbClr val="115076"/>
          </a:solidFill>
          <a:ln w="1905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31" name="TextBox 30">
            <a:hlinkClick r:id="" action="ppaction://noaction">
              <a:snd r:embed="rId9" name="31.3A.wav"/>
            </a:hlinkClick>
            <a:extLst>
              <a:ext uri="{FF2B5EF4-FFF2-40B4-BE49-F238E27FC236}">
                <a16:creationId xmlns:a16="http://schemas.microsoft.com/office/drawing/2014/main" id="{E3B32216-9221-4AEC-A859-F6E349A34B21}"/>
              </a:ext>
            </a:extLst>
          </p:cNvPr>
          <p:cNvSpPr txBox="1"/>
          <p:nvPr/>
        </p:nvSpPr>
        <p:spPr>
          <a:xfrm>
            <a:off x="2957400" y="3319739"/>
            <a:ext cx="468000" cy="432000"/>
          </a:xfrm>
          <a:prstGeom prst="rect">
            <a:avLst/>
          </a:prstGeom>
          <a:solidFill>
            <a:srgbClr val="115076"/>
          </a:solidFill>
          <a:ln w="1905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 </a:t>
            </a:r>
          </a:p>
        </p:txBody>
      </p:sp>
      <p:sp>
        <p:nvSpPr>
          <p:cNvPr id="32" name="TextBox 31">
            <a:hlinkClick r:id="" action="ppaction://noaction">
              <a:snd r:embed="rId10" name="31.4A.wav"/>
            </a:hlinkClick>
            <a:extLst>
              <a:ext uri="{FF2B5EF4-FFF2-40B4-BE49-F238E27FC236}">
                <a16:creationId xmlns:a16="http://schemas.microsoft.com/office/drawing/2014/main" id="{E3B32216-9221-4AEC-A859-F6E349A34B21}"/>
              </a:ext>
            </a:extLst>
          </p:cNvPr>
          <p:cNvSpPr txBox="1"/>
          <p:nvPr/>
        </p:nvSpPr>
        <p:spPr>
          <a:xfrm>
            <a:off x="2957400" y="3962293"/>
            <a:ext cx="468000" cy="432000"/>
          </a:xfrm>
          <a:prstGeom prst="rect">
            <a:avLst/>
          </a:prstGeom>
          <a:solidFill>
            <a:srgbClr val="115076"/>
          </a:solidFill>
          <a:ln w="1905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 </a:t>
            </a:r>
          </a:p>
        </p:txBody>
      </p:sp>
      <p:sp>
        <p:nvSpPr>
          <p:cNvPr id="33" name="TextBox 32">
            <a:hlinkClick r:id="" action="ppaction://noaction">
              <a:snd r:embed="rId11" name="31.5A.wav"/>
            </a:hlinkClick>
            <a:extLst>
              <a:ext uri="{FF2B5EF4-FFF2-40B4-BE49-F238E27FC236}">
                <a16:creationId xmlns:a16="http://schemas.microsoft.com/office/drawing/2014/main" id="{E3B32216-9221-4AEC-A859-F6E349A34B21}"/>
              </a:ext>
            </a:extLst>
          </p:cNvPr>
          <p:cNvSpPr txBox="1"/>
          <p:nvPr/>
        </p:nvSpPr>
        <p:spPr>
          <a:xfrm>
            <a:off x="2957215" y="4550963"/>
            <a:ext cx="468000" cy="432000"/>
          </a:xfrm>
          <a:prstGeom prst="rect">
            <a:avLst/>
          </a:prstGeom>
          <a:solidFill>
            <a:srgbClr val="115076"/>
          </a:solidFill>
          <a:ln w="1905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34" name="TextBox 33">
            <a:hlinkClick r:id="" action="ppaction://noaction">
              <a:snd r:embed="rId12" name="31.6A final.wav"/>
            </a:hlinkClick>
            <a:extLst>
              <a:ext uri="{FF2B5EF4-FFF2-40B4-BE49-F238E27FC236}">
                <a16:creationId xmlns:a16="http://schemas.microsoft.com/office/drawing/2014/main" id="{E3B32216-9221-4AEC-A859-F6E349A34B21}"/>
              </a:ext>
            </a:extLst>
          </p:cNvPr>
          <p:cNvSpPr txBox="1"/>
          <p:nvPr/>
        </p:nvSpPr>
        <p:spPr>
          <a:xfrm>
            <a:off x="2967559" y="5152086"/>
            <a:ext cx="468000" cy="432000"/>
          </a:xfrm>
          <a:prstGeom prst="rect">
            <a:avLst/>
          </a:prstGeom>
          <a:solidFill>
            <a:srgbClr val="115076"/>
          </a:solidFill>
          <a:ln w="1905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6 </a:t>
            </a:r>
          </a:p>
        </p:txBody>
      </p:sp>
      <p:sp>
        <p:nvSpPr>
          <p:cNvPr id="35" name="TextBox 34">
            <a:hlinkClick r:id="" action="ppaction://noaction">
              <a:snd r:embed="rId13" name="31.7A.wav"/>
            </a:hlinkClick>
            <a:extLst>
              <a:ext uri="{FF2B5EF4-FFF2-40B4-BE49-F238E27FC236}">
                <a16:creationId xmlns:a16="http://schemas.microsoft.com/office/drawing/2014/main" id="{E3B32216-9221-4AEC-A859-F6E349A34B21}"/>
              </a:ext>
            </a:extLst>
          </p:cNvPr>
          <p:cNvSpPr txBox="1"/>
          <p:nvPr/>
        </p:nvSpPr>
        <p:spPr>
          <a:xfrm>
            <a:off x="2967559" y="5805612"/>
            <a:ext cx="468000" cy="432000"/>
          </a:xfrm>
          <a:prstGeom prst="rect">
            <a:avLst/>
          </a:prstGeom>
          <a:solidFill>
            <a:srgbClr val="115076"/>
          </a:solidFill>
          <a:ln w="1905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7 </a:t>
            </a:r>
          </a:p>
        </p:txBody>
      </p:sp>
      <p:sp>
        <p:nvSpPr>
          <p:cNvPr id="6" name="Rectangle 5"/>
          <p:cNvSpPr/>
          <p:nvPr/>
        </p:nvSpPr>
        <p:spPr>
          <a:xfrm>
            <a:off x="3456847" y="1927213"/>
            <a:ext cx="6112670" cy="323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1">
                    <a:lumMod val="50000"/>
                  </a:schemeClr>
                </a:solidFill>
              </a:rPr>
              <a:t>…………………………………………………………………</a:t>
            </a:r>
          </a:p>
        </p:txBody>
      </p:sp>
      <p:sp>
        <p:nvSpPr>
          <p:cNvPr id="37" name="TextBox 36"/>
          <p:cNvSpPr txBox="1"/>
          <p:nvPr/>
        </p:nvSpPr>
        <p:spPr>
          <a:xfrm>
            <a:off x="3436951" y="2809276"/>
            <a:ext cx="7833263" cy="400110"/>
          </a:xfrm>
          <a:prstGeom prst="rect">
            <a:avLst/>
          </a:prstGeom>
          <a:noFill/>
        </p:spPr>
        <p:txBody>
          <a:bodyPr wrap="square" rtlCol="0">
            <a:spAutoFit/>
          </a:bodyPr>
          <a:lstStyle/>
          <a:p>
            <a:r>
              <a:rPr lang="en-GB" sz="2000" dirty="0" err="1">
                <a:solidFill>
                  <a:schemeClr val="accent1">
                    <a:lumMod val="50000"/>
                  </a:schemeClr>
                </a:solidFill>
              </a:rPr>
              <a:t>Hier</a:t>
            </a:r>
            <a:r>
              <a:rPr lang="en-GB" sz="2000" dirty="0">
                <a:solidFill>
                  <a:schemeClr val="accent1">
                    <a:lumMod val="50000"/>
                  </a:schemeClr>
                </a:solidFill>
              </a:rPr>
              <a:t> </a:t>
            </a:r>
            <a:r>
              <a:rPr lang="en-GB" sz="2000" dirty="0" err="1">
                <a:solidFill>
                  <a:schemeClr val="accent1">
                    <a:lumMod val="50000"/>
                  </a:schemeClr>
                </a:solidFill>
              </a:rPr>
              <a:t>gibt</a:t>
            </a:r>
            <a:r>
              <a:rPr lang="en-GB" sz="2000" dirty="0">
                <a:solidFill>
                  <a:schemeClr val="accent1">
                    <a:lumMod val="50000"/>
                  </a:schemeClr>
                </a:solidFill>
              </a:rPr>
              <a:t> </a:t>
            </a:r>
            <a:r>
              <a:rPr lang="en-GB" sz="2000" dirty="0" err="1">
                <a:solidFill>
                  <a:schemeClr val="accent1">
                    <a:lumMod val="50000"/>
                  </a:schemeClr>
                </a:solidFill>
              </a:rPr>
              <a:t>es</a:t>
            </a:r>
            <a:r>
              <a:rPr lang="en-GB" sz="2000" dirty="0">
                <a:solidFill>
                  <a:schemeClr val="accent1">
                    <a:lumMod val="50000"/>
                  </a:schemeClr>
                </a:solidFill>
              </a:rPr>
              <a:t> </a:t>
            </a:r>
            <a:r>
              <a:rPr lang="en-GB" sz="2000" dirty="0" err="1">
                <a:solidFill>
                  <a:schemeClr val="accent1">
                    <a:lumMod val="50000"/>
                  </a:schemeClr>
                </a:solidFill>
              </a:rPr>
              <a:t>viele</a:t>
            </a:r>
            <a:r>
              <a:rPr lang="en-GB" sz="2000" dirty="0">
                <a:solidFill>
                  <a:schemeClr val="accent1">
                    <a:lumMod val="50000"/>
                  </a:schemeClr>
                </a:solidFill>
              </a:rPr>
              <a:t> Parks, </a:t>
            </a:r>
            <a:r>
              <a:rPr lang="en-GB" sz="2000" dirty="0" err="1">
                <a:solidFill>
                  <a:schemeClr val="accent1">
                    <a:lumMod val="50000"/>
                  </a:schemeClr>
                </a:solidFill>
              </a:rPr>
              <a:t>Kinos</a:t>
            </a:r>
            <a:r>
              <a:rPr lang="en-GB" sz="2000" dirty="0">
                <a:solidFill>
                  <a:schemeClr val="accent1">
                    <a:lumMod val="50000"/>
                  </a:schemeClr>
                </a:solidFill>
              </a:rPr>
              <a:t> und </a:t>
            </a:r>
            <a:r>
              <a:rPr lang="en-GB" sz="2000" dirty="0" err="1">
                <a:solidFill>
                  <a:schemeClr val="accent1">
                    <a:lumMod val="50000"/>
                  </a:schemeClr>
                </a:solidFill>
              </a:rPr>
              <a:t>Museen</a:t>
            </a:r>
            <a:r>
              <a:rPr lang="en-GB" sz="2000" dirty="0">
                <a:solidFill>
                  <a:schemeClr val="accent1">
                    <a:lumMod val="50000"/>
                  </a:schemeClr>
                </a:solidFill>
              </a:rPr>
              <a:t>. Berlin hat </a:t>
            </a:r>
            <a:r>
              <a:rPr lang="en-GB" sz="2000" dirty="0" err="1">
                <a:solidFill>
                  <a:schemeClr val="accent1">
                    <a:lumMod val="50000"/>
                  </a:schemeClr>
                </a:solidFill>
              </a:rPr>
              <a:t>alles</a:t>
            </a:r>
            <a:r>
              <a:rPr lang="en-GB" sz="2000" dirty="0">
                <a:solidFill>
                  <a:schemeClr val="accent1">
                    <a:lumMod val="50000"/>
                  </a:schemeClr>
                </a:solidFill>
              </a:rPr>
              <a:t>!</a:t>
            </a:r>
          </a:p>
        </p:txBody>
      </p:sp>
      <p:sp>
        <p:nvSpPr>
          <p:cNvPr id="38" name="TextBox 37"/>
          <p:cNvSpPr txBox="1"/>
          <p:nvPr/>
        </p:nvSpPr>
        <p:spPr>
          <a:xfrm>
            <a:off x="3446653" y="2529204"/>
            <a:ext cx="5978769" cy="400110"/>
          </a:xfrm>
          <a:prstGeom prst="rect">
            <a:avLst/>
          </a:prstGeom>
          <a:noFill/>
        </p:spPr>
        <p:txBody>
          <a:bodyPr wrap="square" rtlCol="0">
            <a:spAutoFit/>
          </a:bodyPr>
          <a:lstStyle/>
          <a:p>
            <a:r>
              <a:rPr lang="en-GB" sz="2000" b="1" dirty="0">
                <a:solidFill>
                  <a:schemeClr val="accent1">
                    <a:lumMod val="50000"/>
                  </a:schemeClr>
                </a:solidFill>
              </a:rPr>
              <a:t>Was </a:t>
            </a:r>
            <a:r>
              <a:rPr lang="en-GB" sz="2000" b="1" dirty="0" err="1">
                <a:solidFill>
                  <a:schemeClr val="accent1">
                    <a:lumMod val="50000"/>
                  </a:schemeClr>
                </a:solidFill>
              </a:rPr>
              <a:t>gibt</a:t>
            </a:r>
            <a:r>
              <a:rPr lang="en-GB" sz="2000" b="1" dirty="0">
                <a:solidFill>
                  <a:schemeClr val="accent1">
                    <a:lumMod val="50000"/>
                  </a:schemeClr>
                </a:solidFill>
              </a:rPr>
              <a:t> </a:t>
            </a:r>
            <a:r>
              <a:rPr lang="en-GB" sz="2000" b="1" dirty="0" err="1">
                <a:solidFill>
                  <a:schemeClr val="accent1">
                    <a:lumMod val="50000"/>
                  </a:schemeClr>
                </a:solidFill>
              </a:rPr>
              <a:t>es</a:t>
            </a:r>
            <a:r>
              <a:rPr lang="en-GB" sz="2000" b="1" dirty="0">
                <a:solidFill>
                  <a:schemeClr val="accent1">
                    <a:lumMod val="50000"/>
                  </a:schemeClr>
                </a:solidFill>
              </a:rPr>
              <a:t> </a:t>
            </a:r>
            <a:r>
              <a:rPr lang="en-GB" sz="2000" b="1" dirty="0" err="1">
                <a:solidFill>
                  <a:schemeClr val="accent1">
                    <a:lumMod val="50000"/>
                  </a:schemeClr>
                </a:solidFill>
              </a:rPr>
              <a:t>dort</a:t>
            </a:r>
            <a:r>
              <a:rPr lang="en-GB" sz="2000" b="1" dirty="0">
                <a:solidFill>
                  <a:schemeClr val="accent1">
                    <a:lumMod val="50000"/>
                  </a:schemeClr>
                </a:solidFill>
              </a:rPr>
              <a:t>?</a:t>
            </a:r>
          </a:p>
        </p:txBody>
      </p:sp>
      <p:sp>
        <p:nvSpPr>
          <p:cNvPr id="39" name="TextBox 38"/>
          <p:cNvSpPr txBox="1"/>
          <p:nvPr/>
        </p:nvSpPr>
        <p:spPr>
          <a:xfrm>
            <a:off x="3473168" y="3452508"/>
            <a:ext cx="7833263" cy="400110"/>
          </a:xfrm>
          <a:prstGeom prst="rect">
            <a:avLst/>
          </a:prstGeom>
          <a:noFill/>
        </p:spPr>
        <p:txBody>
          <a:bodyPr wrap="square" rtlCol="0">
            <a:spAutoFit/>
          </a:bodyPr>
          <a:lstStyle/>
          <a:p>
            <a:r>
              <a:rPr lang="en-GB" sz="2000" dirty="0" err="1">
                <a:solidFill>
                  <a:schemeClr val="accent1">
                    <a:lumMod val="50000"/>
                  </a:schemeClr>
                </a:solidFill>
              </a:rPr>
              <a:t>Heute</a:t>
            </a:r>
            <a:r>
              <a:rPr lang="en-GB" sz="2000" dirty="0">
                <a:solidFill>
                  <a:schemeClr val="accent1">
                    <a:lumMod val="50000"/>
                  </a:schemeClr>
                </a:solidFill>
              </a:rPr>
              <a:t> </a:t>
            </a:r>
            <a:r>
              <a:rPr lang="en-GB" sz="2000" dirty="0" err="1">
                <a:solidFill>
                  <a:schemeClr val="accent1">
                    <a:lumMod val="50000"/>
                  </a:schemeClr>
                </a:solidFill>
              </a:rPr>
              <a:t>gehe</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nochmal</a:t>
            </a:r>
            <a:r>
              <a:rPr lang="en-GB" sz="2000" dirty="0">
                <a:solidFill>
                  <a:schemeClr val="accent1">
                    <a:lumMod val="50000"/>
                  </a:schemeClr>
                </a:solidFill>
              </a:rPr>
              <a:t> in die </a:t>
            </a:r>
            <a:r>
              <a:rPr lang="en-GB" sz="2000" dirty="0" err="1">
                <a:solidFill>
                  <a:schemeClr val="accent1">
                    <a:lumMod val="50000"/>
                  </a:schemeClr>
                </a:solidFill>
              </a:rPr>
              <a:t>Stadt</a:t>
            </a:r>
            <a:r>
              <a:rPr lang="en-GB" sz="2000" dirty="0">
                <a:solidFill>
                  <a:schemeClr val="accent1">
                    <a:lumMod val="50000"/>
                  </a:schemeClr>
                </a:solidFill>
              </a:rPr>
              <a:t>.</a:t>
            </a:r>
          </a:p>
        </p:txBody>
      </p:sp>
      <p:sp>
        <p:nvSpPr>
          <p:cNvPr id="40" name="TextBox 39"/>
          <p:cNvSpPr txBox="1"/>
          <p:nvPr/>
        </p:nvSpPr>
        <p:spPr>
          <a:xfrm>
            <a:off x="3450027" y="3192123"/>
            <a:ext cx="5978769" cy="400110"/>
          </a:xfrm>
          <a:prstGeom prst="rect">
            <a:avLst/>
          </a:prstGeom>
          <a:noFill/>
        </p:spPr>
        <p:txBody>
          <a:bodyPr wrap="square" rtlCol="0">
            <a:spAutoFit/>
          </a:bodyPr>
          <a:lstStyle/>
          <a:p>
            <a:r>
              <a:rPr lang="en-GB" sz="2000" b="1" dirty="0" err="1">
                <a:solidFill>
                  <a:schemeClr val="accent1">
                    <a:lumMod val="50000"/>
                  </a:schemeClr>
                </a:solidFill>
              </a:rPr>
              <a:t>Wohin</a:t>
            </a:r>
            <a:r>
              <a:rPr lang="en-GB" sz="2000" b="1" dirty="0">
                <a:solidFill>
                  <a:schemeClr val="accent1">
                    <a:lumMod val="50000"/>
                  </a:schemeClr>
                </a:solidFill>
              </a:rPr>
              <a:t> </a:t>
            </a:r>
            <a:r>
              <a:rPr lang="en-GB" sz="2000" b="1" dirty="0" err="1">
                <a:solidFill>
                  <a:schemeClr val="accent1">
                    <a:lumMod val="50000"/>
                  </a:schemeClr>
                </a:solidFill>
              </a:rPr>
              <a:t>gehst</a:t>
            </a:r>
            <a:r>
              <a:rPr lang="en-GB" sz="2000" b="1" dirty="0">
                <a:solidFill>
                  <a:schemeClr val="accent1">
                    <a:lumMod val="50000"/>
                  </a:schemeClr>
                </a:solidFill>
              </a:rPr>
              <a:t> du </a:t>
            </a:r>
            <a:r>
              <a:rPr lang="en-GB" sz="2000" b="1" dirty="0" err="1">
                <a:solidFill>
                  <a:schemeClr val="accent1">
                    <a:lumMod val="50000"/>
                  </a:schemeClr>
                </a:solidFill>
              </a:rPr>
              <a:t>heute</a:t>
            </a:r>
            <a:r>
              <a:rPr lang="en-GB" sz="2000" b="1" dirty="0">
                <a:solidFill>
                  <a:schemeClr val="accent1">
                    <a:lumMod val="50000"/>
                  </a:schemeClr>
                </a:solidFill>
              </a:rPr>
              <a:t>?</a:t>
            </a:r>
          </a:p>
        </p:txBody>
      </p:sp>
      <p:sp>
        <p:nvSpPr>
          <p:cNvPr id="41" name="TextBox 40"/>
          <p:cNvSpPr txBox="1"/>
          <p:nvPr/>
        </p:nvSpPr>
        <p:spPr>
          <a:xfrm>
            <a:off x="3466348" y="4054644"/>
            <a:ext cx="7833263" cy="400110"/>
          </a:xfrm>
          <a:prstGeom prst="rect">
            <a:avLst/>
          </a:prstGeom>
          <a:noFill/>
        </p:spPr>
        <p:txBody>
          <a:bodyPr wrap="square" rtlCol="0">
            <a:spAutoFit/>
          </a:bodyPr>
          <a:lstStyle/>
          <a:p>
            <a:r>
              <a:rPr lang="en-GB" sz="2000" dirty="0">
                <a:solidFill>
                  <a:schemeClr val="accent1">
                    <a:lumMod val="50000"/>
                  </a:schemeClr>
                </a:solidFill>
              </a:rPr>
              <a:t>Das </a:t>
            </a:r>
            <a:r>
              <a:rPr lang="en-GB" sz="2000" dirty="0" err="1">
                <a:solidFill>
                  <a:schemeClr val="accent1">
                    <a:lumMod val="50000"/>
                  </a:schemeClr>
                </a:solidFill>
              </a:rPr>
              <a:t>Haus</a:t>
            </a:r>
            <a:r>
              <a:rPr lang="en-GB" sz="2000" dirty="0">
                <a:solidFill>
                  <a:schemeClr val="accent1">
                    <a:lumMod val="50000"/>
                  </a:schemeClr>
                </a:solidFill>
              </a:rPr>
              <a:t>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sehr</a:t>
            </a:r>
            <a:r>
              <a:rPr lang="en-GB" sz="2000" dirty="0">
                <a:solidFill>
                  <a:schemeClr val="accent1">
                    <a:lumMod val="50000"/>
                  </a:schemeClr>
                </a:solidFill>
              </a:rPr>
              <a:t> </a:t>
            </a:r>
            <a:r>
              <a:rPr lang="en-GB" sz="2000" dirty="0" err="1">
                <a:solidFill>
                  <a:schemeClr val="accent1">
                    <a:lumMod val="50000"/>
                  </a:schemeClr>
                </a:solidFill>
              </a:rPr>
              <a:t>angenehm</a:t>
            </a:r>
            <a:r>
              <a:rPr lang="en-GB" sz="2000" dirty="0">
                <a:solidFill>
                  <a:schemeClr val="accent1">
                    <a:lumMod val="50000"/>
                  </a:schemeClr>
                </a:solidFill>
              </a:rPr>
              <a:t>, und </a:t>
            </a:r>
            <a:r>
              <a:rPr lang="en-GB" sz="2000" dirty="0" err="1">
                <a:solidFill>
                  <a:schemeClr val="accent1">
                    <a:lumMod val="50000"/>
                  </a:schemeClr>
                </a:solidFill>
              </a:rPr>
              <a:t>mein</a:t>
            </a:r>
            <a:r>
              <a:rPr lang="en-GB" sz="2000" dirty="0">
                <a:solidFill>
                  <a:schemeClr val="accent1">
                    <a:lumMod val="50000"/>
                  </a:schemeClr>
                </a:solidFill>
              </a:rPr>
              <a:t> Zimmer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schön</a:t>
            </a:r>
            <a:r>
              <a:rPr lang="en-GB" sz="2000" dirty="0">
                <a:solidFill>
                  <a:schemeClr val="accent1">
                    <a:lumMod val="50000"/>
                  </a:schemeClr>
                </a:solidFill>
              </a:rPr>
              <a:t>.</a:t>
            </a:r>
          </a:p>
        </p:txBody>
      </p:sp>
      <p:sp>
        <p:nvSpPr>
          <p:cNvPr id="42" name="TextBox 41"/>
          <p:cNvSpPr txBox="1"/>
          <p:nvPr/>
        </p:nvSpPr>
        <p:spPr>
          <a:xfrm>
            <a:off x="3436953" y="3784957"/>
            <a:ext cx="5978769" cy="400110"/>
          </a:xfrm>
          <a:prstGeom prst="rect">
            <a:avLst/>
          </a:prstGeom>
          <a:noFill/>
        </p:spPr>
        <p:txBody>
          <a:bodyPr wrap="square" rtlCol="0">
            <a:spAutoFit/>
          </a:bodyPr>
          <a:lstStyle/>
          <a:p>
            <a:r>
              <a:rPr lang="en-GB" sz="2000" b="1" dirty="0" err="1">
                <a:solidFill>
                  <a:schemeClr val="accent1">
                    <a:lumMod val="50000"/>
                  </a:schemeClr>
                </a:solidFill>
              </a:rPr>
              <a:t>Wie</a:t>
            </a:r>
            <a:r>
              <a:rPr lang="en-GB" sz="2000" b="1" dirty="0">
                <a:solidFill>
                  <a:schemeClr val="accent1">
                    <a:lumMod val="50000"/>
                  </a:schemeClr>
                </a:solidFill>
              </a:rPr>
              <a:t> </a:t>
            </a:r>
            <a:r>
              <a:rPr lang="en-GB" sz="2000" b="1" dirty="0" err="1">
                <a:solidFill>
                  <a:schemeClr val="accent1">
                    <a:lumMod val="50000"/>
                  </a:schemeClr>
                </a:solidFill>
              </a:rPr>
              <a:t>ist</a:t>
            </a:r>
            <a:r>
              <a:rPr lang="en-GB" sz="2000" b="1" dirty="0">
                <a:solidFill>
                  <a:schemeClr val="accent1">
                    <a:lumMod val="50000"/>
                  </a:schemeClr>
                </a:solidFill>
              </a:rPr>
              <a:t> das </a:t>
            </a:r>
            <a:r>
              <a:rPr lang="en-GB" sz="2000" b="1" dirty="0" err="1">
                <a:solidFill>
                  <a:schemeClr val="accent1">
                    <a:lumMod val="50000"/>
                  </a:schemeClr>
                </a:solidFill>
              </a:rPr>
              <a:t>Haus</a:t>
            </a:r>
            <a:r>
              <a:rPr lang="en-GB" sz="2000" b="1" dirty="0">
                <a:solidFill>
                  <a:schemeClr val="accent1">
                    <a:lumMod val="50000"/>
                  </a:schemeClr>
                </a:solidFill>
              </a:rPr>
              <a:t>?</a:t>
            </a:r>
          </a:p>
        </p:txBody>
      </p:sp>
      <p:sp>
        <p:nvSpPr>
          <p:cNvPr id="43" name="TextBox 42"/>
          <p:cNvSpPr txBox="1"/>
          <p:nvPr/>
        </p:nvSpPr>
        <p:spPr>
          <a:xfrm>
            <a:off x="3446653" y="4646713"/>
            <a:ext cx="7833263" cy="400110"/>
          </a:xfrm>
          <a:prstGeom prst="rect">
            <a:avLst/>
          </a:prstGeom>
          <a:noFill/>
        </p:spPr>
        <p:txBody>
          <a:bodyPr wrap="square" rtlCol="0">
            <a:spAutoFit/>
          </a:bodyPr>
          <a:lstStyle/>
          <a:p>
            <a:r>
              <a:rPr lang="en-GB" sz="2000" dirty="0" err="1">
                <a:solidFill>
                  <a:schemeClr val="accent1">
                    <a:lumMod val="50000"/>
                  </a:schemeClr>
                </a:solidFill>
              </a:rPr>
              <a:t>Ja</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laufe</a:t>
            </a:r>
            <a:r>
              <a:rPr lang="en-GB" sz="2000" dirty="0">
                <a:solidFill>
                  <a:schemeClr val="accent1">
                    <a:lumMod val="50000"/>
                  </a:schemeClr>
                </a:solidFill>
              </a:rPr>
              <a:t> </a:t>
            </a:r>
            <a:r>
              <a:rPr lang="en-GB" sz="2000" dirty="0" err="1">
                <a:solidFill>
                  <a:schemeClr val="accent1">
                    <a:lumMod val="50000"/>
                  </a:schemeClr>
                </a:solidFill>
              </a:rPr>
              <a:t>jeden</a:t>
            </a:r>
            <a:r>
              <a:rPr lang="en-GB" sz="2000" dirty="0">
                <a:solidFill>
                  <a:schemeClr val="accent1">
                    <a:lumMod val="50000"/>
                  </a:schemeClr>
                </a:solidFill>
              </a:rPr>
              <a:t> Tag. Wolfgang und </a:t>
            </a:r>
            <a:r>
              <a:rPr lang="en-GB" sz="2000" dirty="0" err="1">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laufen</a:t>
            </a:r>
            <a:r>
              <a:rPr lang="en-GB" sz="2000" dirty="0">
                <a:solidFill>
                  <a:schemeClr val="accent1">
                    <a:lumMod val="50000"/>
                  </a:schemeClr>
                </a:solidFill>
              </a:rPr>
              <a:t> </a:t>
            </a:r>
            <a:r>
              <a:rPr lang="en-GB" sz="2000" dirty="0" err="1">
                <a:solidFill>
                  <a:schemeClr val="accent1">
                    <a:lumMod val="50000"/>
                  </a:schemeClr>
                </a:solidFill>
              </a:rPr>
              <a:t>zusammen</a:t>
            </a:r>
            <a:r>
              <a:rPr lang="en-GB" sz="2000" dirty="0">
                <a:solidFill>
                  <a:schemeClr val="accent1">
                    <a:lumMod val="50000"/>
                  </a:schemeClr>
                </a:solidFill>
              </a:rPr>
              <a:t>.</a:t>
            </a:r>
          </a:p>
        </p:txBody>
      </p:sp>
      <p:sp>
        <p:nvSpPr>
          <p:cNvPr id="44" name="TextBox 43"/>
          <p:cNvSpPr txBox="1"/>
          <p:nvPr/>
        </p:nvSpPr>
        <p:spPr>
          <a:xfrm>
            <a:off x="3450358" y="4391445"/>
            <a:ext cx="5978769" cy="400110"/>
          </a:xfrm>
          <a:prstGeom prst="rect">
            <a:avLst/>
          </a:prstGeom>
          <a:noFill/>
        </p:spPr>
        <p:txBody>
          <a:bodyPr wrap="square" rtlCol="0">
            <a:spAutoFit/>
          </a:bodyPr>
          <a:lstStyle/>
          <a:p>
            <a:r>
              <a:rPr lang="en-GB" sz="2000" b="1" dirty="0" err="1">
                <a:solidFill>
                  <a:schemeClr val="accent1">
                    <a:lumMod val="50000"/>
                  </a:schemeClr>
                </a:solidFill>
              </a:rPr>
              <a:t>Läufst</a:t>
            </a:r>
            <a:r>
              <a:rPr lang="en-GB" sz="2000" b="1" dirty="0">
                <a:solidFill>
                  <a:schemeClr val="accent1">
                    <a:lumMod val="50000"/>
                  </a:schemeClr>
                </a:solidFill>
              </a:rPr>
              <a:t> du </a:t>
            </a:r>
            <a:r>
              <a:rPr lang="en-GB" sz="2000" b="1" dirty="0" err="1">
                <a:solidFill>
                  <a:schemeClr val="accent1">
                    <a:lumMod val="50000"/>
                  </a:schemeClr>
                </a:solidFill>
              </a:rPr>
              <a:t>jeden</a:t>
            </a:r>
            <a:r>
              <a:rPr lang="en-GB" sz="2000" b="1" dirty="0">
                <a:solidFill>
                  <a:schemeClr val="accent1">
                    <a:lumMod val="50000"/>
                  </a:schemeClr>
                </a:solidFill>
              </a:rPr>
              <a:t> Tag?</a:t>
            </a:r>
          </a:p>
        </p:txBody>
      </p:sp>
      <p:sp>
        <p:nvSpPr>
          <p:cNvPr id="45" name="TextBox 44"/>
          <p:cNvSpPr txBox="1"/>
          <p:nvPr/>
        </p:nvSpPr>
        <p:spPr>
          <a:xfrm>
            <a:off x="3441875" y="5283528"/>
            <a:ext cx="8842768" cy="400110"/>
          </a:xfrm>
          <a:prstGeom prst="rect">
            <a:avLst/>
          </a:prstGeom>
          <a:noFill/>
        </p:spPr>
        <p:txBody>
          <a:bodyPr wrap="square" rtlCol="0">
            <a:spAutoFit/>
          </a:bodyPr>
          <a:lstStyle/>
          <a:p>
            <a:r>
              <a:rPr lang="en-GB" sz="2000" dirty="0" err="1">
                <a:solidFill>
                  <a:schemeClr val="accent1">
                    <a:lumMod val="50000"/>
                  </a:schemeClr>
                </a:solidFill>
              </a:rPr>
              <a:t>Wolfgangs</a:t>
            </a:r>
            <a:r>
              <a:rPr lang="en-GB" sz="2000" dirty="0">
                <a:solidFill>
                  <a:schemeClr val="accent1">
                    <a:lumMod val="50000"/>
                  </a:schemeClr>
                </a:solidFill>
              </a:rPr>
              <a:t> Oma </a:t>
            </a:r>
            <a:r>
              <a:rPr lang="en-GB" sz="2000" dirty="0" err="1">
                <a:solidFill>
                  <a:schemeClr val="accent1">
                    <a:lumMod val="50000"/>
                  </a:schemeClr>
                </a:solidFill>
              </a:rPr>
              <a:t>kocht</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esse</a:t>
            </a:r>
            <a:r>
              <a:rPr lang="en-GB" sz="2000" dirty="0">
                <a:solidFill>
                  <a:schemeClr val="accent1">
                    <a:lumMod val="50000"/>
                  </a:schemeClr>
                </a:solidFill>
              </a:rPr>
              <a:t> </a:t>
            </a:r>
            <a:r>
              <a:rPr lang="en-GB" sz="2000" dirty="0" err="1">
                <a:solidFill>
                  <a:schemeClr val="accent1">
                    <a:lumMod val="50000"/>
                  </a:schemeClr>
                </a:solidFill>
              </a:rPr>
              <a:t>viel</a:t>
            </a:r>
            <a:r>
              <a:rPr lang="en-GB" sz="2000" dirty="0">
                <a:solidFill>
                  <a:schemeClr val="accent1">
                    <a:lumMod val="50000"/>
                  </a:schemeClr>
                </a:solidFill>
              </a:rPr>
              <a:t> </a:t>
            </a: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viel</a:t>
            </a:r>
            <a:r>
              <a:rPr lang="en-GB" sz="2000" dirty="0">
                <a:solidFill>
                  <a:schemeClr val="accent1">
                    <a:lumMod val="50000"/>
                  </a:schemeClr>
                </a:solidFill>
              </a:rPr>
              <a:t>!  Das Essen </a:t>
            </a:r>
            <a:r>
              <a:rPr lang="en-GB" sz="2000" dirty="0" err="1">
                <a:solidFill>
                  <a:schemeClr val="accent1">
                    <a:lumMod val="50000"/>
                  </a:schemeClr>
                </a:solidFill>
              </a:rPr>
              <a:t>hier</a:t>
            </a:r>
            <a:r>
              <a:rPr lang="en-GB" sz="2000" dirty="0">
                <a:solidFill>
                  <a:schemeClr val="accent1">
                    <a:lumMod val="50000"/>
                  </a:schemeClr>
                </a:solidFill>
              </a:rPr>
              <a:t>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lecker</a:t>
            </a:r>
            <a:r>
              <a:rPr lang="en-GB" sz="2000" dirty="0">
                <a:solidFill>
                  <a:schemeClr val="accent1">
                    <a:lumMod val="50000"/>
                  </a:schemeClr>
                </a:solidFill>
              </a:rPr>
              <a:t>.</a:t>
            </a:r>
          </a:p>
        </p:txBody>
      </p:sp>
      <p:sp>
        <p:nvSpPr>
          <p:cNvPr id="46" name="TextBox 45"/>
          <p:cNvSpPr txBox="1"/>
          <p:nvPr/>
        </p:nvSpPr>
        <p:spPr>
          <a:xfrm>
            <a:off x="3436952" y="5034677"/>
            <a:ext cx="5978769" cy="400110"/>
          </a:xfrm>
          <a:prstGeom prst="rect">
            <a:avLst/>
          </a:prstGeom>
          <a:noFill/>
        </p:spPr>
        <p:txBody>
          <a:bodyPr wrap="square" rtlCol="0">
            <a:spAutoFit/>
          </a:bodyPr>
          <a:lstStyle/>
          <a:p>
            <a:r>
              <a:rPr lang="en-GB" sz="2000" b="1" dirty="0" err="1">
                <a:solidFill>
                  <a:schemeClr val="accent1">
                    <a:lumMod val="50000"/>
                  </a:schemeClr>
                </a:solidFill>
              </a:rPr>
              <a:t>Wer</a:t>
            </a:r>
            <a:r>
              <a:rPr lang="en-GB" sz="2000" b="1" dirty="0">
                <a:solidFill>
                  <a:schemeClr val="accent1">
                    <a:lumMod val="50000"/>
                  </a:schemeClr>
                </a:solidFill>
              </a:rPr>
              <a:t> </a:t>
            </a:r>
            <a:r>
              <a:rPr lang="en-GB" sz="2000" b="1" dirty="0" err="1">
                <a:solidFill>
                  <a:schemeClr val="accent1">
                    <a:lumMod val="50000"/>
                  </a:schemeClr>
                </a:solidFill>
              </a:rPr>
              <a:t>kocht</a:t>
            </a:r>
            <a:r>
              <a:rPr lang="en-GB" sz="2000" b="1" dirty="0">
                <a:solidFill>
                  <a:schemeClr val="accent1">
                    <a:lumMod val="50000"/>
                  </a:schemeClr>
                </a:solidFill>
              </a:rPr>
              <a:t> </a:t>
            </a:r>
            <a:r>
              <a:rPr lang="en-GB" sz="2000" b="1" dirty="0" err="1">
                <a:solidFill>
                  <a:schemeClr val="accent1">
                    <a:lumMod val="50000"/>
                  </a:schemeClr>
                </a:solidFill>
              </a:rPr>
              <a:t>zu</a:t>
            </a:r>
            <a:r>
              <a:rPr lang="en-GB" sz="2000" b="1" dirty="0">
                <a:solidFill>
                  <a:schemeClr val="accent1">
                    <a:lumMod val="50000"/>
                  </a:schemeClr>
                </a:solidFill>
              </a:rPr>
              <a:t> </a:t>
            </a:r>
            <a:r>
              <a:rPr lang="en-GB" sz="2000" b="1" dirty="0" err="1">
                <a:solidFill>
                  <a:schemeClr val="accent1">
                    <a:lumMod val="50000"/>
                  </a:schemeClr>
                </a:solidFill>
              </a:rPr>
              <a:t>Hause</a:t>
            </a:r>
            <a:r>
              <a:rPr lang="en-GB" sz="2000" b="1" dirty="0">
                <a:solidFill>
                  <a:schemeClr val="accent1">
                    <a:lumMod val="50000"/>
                  </a:schemeClr>
                </a:solidFill>
              </a:rPr>
              <a:t>?</a:t>
            </a:r>
          </a:p>
        </p:txBody>
      </p:sp>
      <p:sp>
        <p:nvSpPr>
          <p:cNvPr id="47" name="TextBox 46"/>
          <p:cNvSpPr txBox="1"/>
          <p:nvPr/>
        </p:nvSpPr>
        <p:spPr>
          <a:xfrm>
            <a:off x="3436951" y="5920389"/>
            <a:ext cx="8842768" cy="400110"/>
          </a:xfrm>
          <a:prstGeom prst="rect">
            <a:avLst/>
          </a:prstGeom>
          <a:noFill/>
        </p:spPr>
        <p:txBody>
          <a:bodyPr wrap="square" rtlCol="0">
            <a:spAutoFit/>
          </a:bodyPr>
          <a:lstStyle/>
          <a:p>
            <a:r>
              <a:rPr lang="en-GB" sz="2000" dirty="0">
                <a:solidFill>
                  <a:schemeClr val="accent1">
                    <a:lumMod val="50000"/>
                  </a:schemeClr>
                </a:solidFill>
              </a:rPr>
              <a:t>Am Sonntag </a:t>
            </a:r>
            <a:r>
              <a:rPr lang="en-GB" sz="2000" dirty="0" err="1">
                <a:solidFill>
                  <a:schemeClr val="accent1">
                    <a:lumMod val="50000"/>
                  </a:schemeClr>
                </a:solidFill>
              </a:rPr>
              <a:t>komme</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nach</a:t>
            </a:r>
            <a:r>
              <a:rPr lang="en-GB" sz="2000" dirty="0">
                <a:solidFill>
                  <a:schemeClr val="accent1">
                    <a:lumMod val="50000"/>
                  </a:schemeClr>
                </a:solidFill>
              </a:rPr>
              <a:t> </a:t>
            </a:r>
            <a:r>
              <a:rPr lang="en-GB" sz="2000" dirty="0" err="1">
                <a:solidFill>
                  <a:schemeClr val="accent1">
                    <a:lumMod val="50000"/>
                  </a:schemeClr>
                </a:solidFill>
              </a:rPr>
              <a:t>Hause</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bin </a:t>
            </a:r>
            <a:r>
              <a:rPr lang="en-GB" sz="2000" dirty="0" err="1">
                <a:solidFill>
                  <a:schemeClr val="accent1">
                    <a:lumMod val="50000"/>
                  </a:schemeClr>
                </a:solidFill>
              </a:rPr>
              <a:t>ein</a:t>
            </a:r>
            <a:r>
              <a:rPr lang="en-GB" sz="2000" dirty="0">
                <a:solidFill>
                  <a:schemeClr val="accent1">
                    <a:lumMod val="50000"/>
                  </a:schemeClr>
                </a:solidFill>
              </a:rPr>
              <a:t> </a:t>
            </a:r>
            <a:r>
              <a:rPr lang="en-GB" sz="2000" dirty="0" err="1">
                <a:solidFill>
                  <a:schemeClr val="accent1">
                    <a:lumMod val="50000"/>
                  </a:schemeClr>
                </a:solidFill>
              </a:rPr>
              <a:t>bisschen</a:t>
            </a:r>
            <a:r>
              <a:rPr lang="en-GB" sz="2000" dirty="0">
                <a:solidFill>
                  <a:schemeClr val="accent1">
                    <a:lumMod val="50000"/>
                  </a:schemeClr>
                </a:solidFill>
              </a:rPr>
              <a:t> *</a:t>
            </a:r>
            <a:r>
              <a:rPr lang="en-GB" sz="2000" dirty="0" err="1">
                <a:solidFill>
                  <a:schemeClr val="accent1">
                    <a:lumMod val="50000"/>
                  </a:schemeClr>
                </a:solidFill>
              </a:rPr>
              <a:t>traurig</a:t>
            </a:r>
            <a:r>
              <a:rPr lang="en-GB" sz="2000" dirty="0">
                <a:solidFill>
                  <a:schemeClr val="accent1">
                    <a:lumMod val="50000"/>
                  </a:schemeClr>
                </a:solidFill>
              </a:rPr>
              <a:t>!</a:t>
            </a:r>
          </a:p>
        </p:txBody>
      </p:sp>
      <p:sp>
        <p:nvSpPr>
          <p:cNvPr id="48" name="TextBox 47"/>
          <p:cNvSpPr txBox="1"/>
          <p:nvPr/>
        </p:nvSpPr>
        <p:spPr>
          <a:xfrm>
            <a:off x="3436951" y="5645222"/>
            <a:ext cx="5978769" cy="400110"/>
          </a:xfrm>
          <a:prstGeom prst="rect">
            <a:avLst/>
          </a:prstGeom>
          <a:noFill/>
        </p:spPr>
        <p:txBody>
          <a:bodyPr wrap="square" rtlCol="0">
            <a:spAutoFit/>
          </a:bodyPr>
          <a:lstStyle/>
          <a:p>
            <a:r>
              <a:rPr lang="en-GB" sz="2000" b="1" dirty="0" err="1">
                <a:solidFill>
                  <a:schemeClr val="accent1">
                    <a:lumMod val="50000"/>
                  </a:schemeClr>
                </a:solidFill>
              </a:rPr>
              <a:t>Wann</a:t>
            </a:r>
            <a:r>
              <a:rPr lang="en-GB" sz="2000" b="1" dirty="0">
                <a:solidFill>
                  <a:schemeClr val="accent1">
                    <a:lumMod val="50000"/>
                  </a:schemeClr>
                </a:solidFill>
              </a:rPr>
              <a:t> </a:t>
            </a:r>
            <a:r>
              <a:rPr lang="en-GB" sz="2000" b="1" dirty="0" err="1">
                <a:solidFill>
                  <a:schemeClr val="accent1">
                    <a:lumMod val="50000"/>
                  </a:schemeClr>
                </a:solidFill>
              </a:rPr>
              <a:t>kommst</a:t>
            </a:r>
            <a:r>
              <a:rPr lang="en-GB" sz="2000" b="1" dirty="0">
                <a:solidFill>
                  <a:schemeClr val="accent1">
                    <a:lumMod val="50000"/>
                  </a:schemeClr>
                </a:solidFill>
              </a:rPr>
              <a:t> du </a:t>
            </a:r>
            <a:r>
              <a:rPr lang="en-GB" sz="2000" b="1" dirty="0" err="1">
                <a:solidFill>
                  <a:schemeClr val="accent1">
                    <a:lumMod val="50000"/>
                  </a:schemeClr>
                </a:solidFill>
              </a:rPr>
              <a:t>nach</a:t>
            </a:r>
            <a:r>
              <a:rPr lang="en-GB" sz="2000" b="1" dirty="0">
                <a:solidFill>
                  <a:schemeClr val="accent1">
                    <a:lumMod val="50000"/>
                  </a:schemeClr>
                </a:solidFill>
              </a:rPr>
              <a:t> </a:t>
            </a:r>
            <a:r>
              <a:rPr lang="en-GB" sz="2000" b="1" dirty="0" err="1">
                <a:solidFill>
                  <a:schemeClr val="accent1">
                    <a:lumMod val="50000"/>
                  </a:schemeClr>
                </a:solidFill>
              </a:rPr>
              <a:t>Hause</a:t>
            </a:r>
            <a:r>
              <a:rPr lang="en-GB" sz="2000" b="1" dirty="0">
                <a:solidFill>
                  <a:schemeClr val="accent1">
                    <a:lumMod val="50000"/>
                  </a:schemeClr>
                </a:solidFill>
              </a:rPr>
              <a:t>?</a:t>
            </a:r>
          </a:p>
        </p:txBody>
      </p:sp>
      <p:sp>
        <p:nvSpPr>
          <p:cNvPr id="49" name="Rectangle 48"/>
          <p:cNvSpPr/>
          <p:nvPr/>
        </p:nvSpPr>
        <p:spPr>
          <a:xfrm>
            <a:off x="3447974" y="2536115"/>
            <a:ext cx="6112670" cy="36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1">
                    <a:lumMod val="50000"/>
                  </a:schemeClr>
                </a:solidFill>
              </a:rPr>
              <a:t>…………………………………………………………………</a:t>
            </a:r>
          </a:p>
        </p:txBody>
      </p:sp>
      <p:sp>
        <p:nvSpPr>
          <p:cNvPr id="50" name="Rectangle 49"/>
          <p:cNvSpPr/>
          <p:nvPr/>
        </p:nvSpPr>
        <p:spPr>
          <a:xfrm>
            <a:off x="3473168" y="3177045"/>
            <a:ext cx="6112670" cy="36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1">
                    <a:lumMod val="50000"/>
                  </a:schemeClr>
                </a:solidFill>
              </a:rPr>
              <a:t>…………………………………………………………………</a:t>
            </a:r>
          </a:p>
        </p:txBody>
      </p:sp>
      <p:sp>
        <p:nvSpPr>
          <p:cNvPr id="51" name="Rectangle 50"/>
          <p:cNvSpPr/>
          <p:nvPr/>
        </p:nvSpPr>
        <p:spPr>
          <a:xfrm>
            <a:off x="3466348" y="3797123"/>
            <a:ext cx="6112670" cy="36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1">
                    <a:lumMod val="50000"/>
                  </a:schemeClr>
                </a:solidFill>
              </a:rPr>
              <a:t>…………………………………………………………………</a:t>
            </a:r>
          </a:p>
        </p:txBody>
      </p:sp>
      <p:sp>
        <p:nvSpPr>
          <p:cNvPr id="52" name="Rectangle 51"/>
          <p:cNvSpPr/>
          <p:nvPr/>
        </p:nvSpPr>
        <p:spPr>
          <a:xfrm>
            <a:off x="3456346" y="4391445"/>
            <a:ext cx="6112670" cy="36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1">
                    <a:lumMod val="50000"/>
                  </a:schemeClr>
                </a:solidFill>
              </a:rPr>
              <a:t>…………………………………………………………………</a:t>
            </a:r>
          </a:p>
        </p:txBody>
      </p:sp>
      <p:sp>
        <p:nvSpPr>
          <p:cNvPr id="53" name="Rectangle 52"/>
          <p:cNvSpPr/>
          <p:nvPr/>
        </p:nvSpPr>
        <p:spPr>
          <a:xfrm>
            <a:off x="3493467" y="5020753"/>
            <a:ext cx="6112670" cy="36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1">
                    <a:lumMod val="50000"/>
                  </a:schemeClr>
                </a:solidFill>
              </a:rPr>
              <a:t>…………………………………………………………………</a:t>
            </a:r>
          </a:p>
        </p:txBody>
      </p:sp>
      <p:sp>
        <p:nvSpPr>
          <p:cNvPr id="54" name="Rectangle 53"/>
          <p:cNvSpPr/>
          <p:nvPr/>
        </p:nvSpPr>
        <p:spPr>
          <a:xfrm>
            <a:off x="3523388" y="5625031"/>
            <a:ext cx="6112670" cy="36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1">
                    <a:lumMod val="50000"/>
                  </a:schemeClr>
                </a:solidFill>
              </a:rPr>
              <a:t>…………………………………………………………………</a:t>
            </a:r>
          </a:p>
        </p:txBody>
      </p:sp>
      <p:sp>
        <p:nvSpPr>
          <p:cNvPr id="7" name="TextBox 6"/>
          <p:cNvSpPr txBox="1"/>
          <p:nvPr/>
        </p:nvSpPr>
        <p:spPr>
          <a:xfrm>
            <a:off x="6579723" y="6422032"/>
            <a:ext cx="2056917" cy="400110"/>
          </a:xfrm>
          <a:prstGeom prst="rect">
            <a:avLst/>
          </a:prstGeom>
          <a:noFill/>
          <a:ln>
            <a:solidFill>
              <a:schemeClr val="bg1"/>
            </a:solidFill>
          </a:ln>
        </p:spPr>
        <p:txBody>
          <a:bodyPr wrap="square" rtlCol="0">
            <a:spAutoFit/>
          </a:bodyPr>
          <a:lstStyle/>
          <a:p>
            <a:r>
              <a:rPr lang="en-GB" sz="2000" dirty="0">
                <a:solidFill>
                  <a:schemeClr val="bg1"/>
                </a:solidFill>
              </a:rPr>
              <a:t>*</a:t>
            </a:r>
            <a:r>
              <a:rPr lang="en-GB" sz="2000" dirty="0" err="1">
                <a:solidFill>
                  <a:schemeClr val="bg1"/>
                </a:solidFill>
              </a:rPr>
              <a:t>traurig</a:t>
            </a:r>
            <a:r>
              <a:rPr lang="en-GB" sz="2000" dirty="0">
                <a:solidFill>
                  <a:schemeClr val="bg1"/>
                </a:solidFill>
              </a:rPr>
              <a:t> = sad</a:t>
            </a:r>
          </a:p>
        </p:txBody>
      </p:sp>
      <p:pic>
        <p:nvPicPr>
          <p:cNvPr id="8" name="3.1.2 Full Conversati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001631" y="794283"/>
            <a:ext cx="609600" cy="609600"/>
          </a:xfrm>
          <a:prstGeom prst="rect">
            <a:avLst/>
          </a:prstGeom>
        </p:spPr>
      </p:pic>
      <p:sp>
        <p:nvSpPr>
          <p:cNvPr id="55" name="Rounded Rectangle 11">
            <a:extLst>
              <a:ext uri="{FF2B5EF4-FFF2-40B4-BE49-F238E27FC236}">
                <a16:creationId xmlns:a16="http://schemas.microsoft.com/office/drawing/2014/main" id="{483D7EB9-C2AA-4190-98DE-925F861600E9}"/>
              </a:ext>
            </a:extLst>
          </p:cNvPr>
          <p:cNvSpPr/>
          <p:nvPr/>
        </p:nvSpPr>
        <p:spPr>
          <a:xfrm>
            <a:off x="8636641" y="247046"/>
            <a:ext cx="332225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38AAED9E-A28E-422C-98D6-9A28CD31D3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250293" y="204640"/>
            <a:ext cx="1587371" cy="1647973"/>
          </a:xfrm>
          <a:prstGeom prst="rect">
            <a:avLst/>
          </a:prstGeom>
        </p:spPr>
      </p:pic>
      <p:pic>
        <p:nvPicPr>
          <p:cNvPr id="70" name="Picture 69">
            <a:extLst>
              <a:ext uri="{FF2B5EF4-FFF2-40B4-BE49-F238E27FC236}">
                <a16:creationId xmlns:a16="http://schemas.microsoft.com/office/drawing/2014/main" id="{96EA0B9C-B417-48A5-B837-776A083961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7211910" y="181859"/>
            <a:ext cx="1641927" cy="1679232"/>
          </a:xfrm>
          <a:prstGeom prst="rect">
            <a:avLst/>
          </a:prstGeom>
        </p:spPr>
      </p:pic>
    </p:spTree>
    <p:extLst>
      <p:ext uri="{BB962C8B-B14F-4D97-AF65-F5344CB8AC3E}">
        <p14:creationId xmlns:p14="http://schemas.microsoft.com/office/powerpoint/2010/main" val="171266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66000" fill="hold"/>
                                        <p:tgtEl>
                                          <p:spTgt spid="8"/>
                                        </p:tgtEl>
                                      </p:cBhvr>
                                    </p:cmd>
                                  </p:childTnLst>
                                </p:cTn>
                              </p:par>
                            </p:childTnLst>
                          </p:cTn>
                        </p:par>
                      </p:childTnLst>
                    </p:cTn>
                  </p:par>
                </p:childTnLst>
              </p:cTn>
              <p:nextCondLst>
                <p:cond evt="onClick" delay="0">
                  <p:tgtEl>
                    <p:spTgt spid="8"/>
                  </p:tgtEl>
                </p:cond>
              </p:nextCondLst>
            </p:seq>
            <p:audio>
              <p:cMediaNode vol="80000">
                <p:cTn id="64" fill="hold" display="0">
                  <p:stCondLst>
                    <p:cond delay="indefinite"/>
                  </p:stCondLst>
                  <p:endCondLst>
                    <p:cond evt="onStopAudio" delay="0">
                      <p:tgtEl>
                        <p:sldTgt/>
                      </p:tgtEl>
                    </p:cond>
                  </p:endCondLst>
                </p:cTn>
                <p:tgtEl>
                  <p:spTgt spid="8"/>
                </p:tgtEl>
              </p:cMediaNode>
            </p:audio>
          </p:childTnLst>
        </p:cTn>
      </p:par>
    </p:tnLst>
    <p:bldLst>
      <p:bldP spid="5" grpId="0"/>
      <p:bldP spid="6" grpId="0" animBg="1"/>
      <p:bldP spid="37" grpId="0"/>
      <p:bldP spid="39" grpId="0"/>
      <p:bldP spid="41" grpId="0"/>
      <p:bldP spid="43" grpId="0"/>
      <p:bldP spid="45" grpId="0"/>
      <p:bldP spid="47" grpId="0"/>
      <p:bldP spid="49" grpId="0" animBg="1"/>
      <p:bldP spid="50" grpId="0" animBg="1"/>
      <p:bldP spid="51" grpId="0" animBg="1"/>
      <p:bldP spid="52" grpId="0" animBg="1"/>
      <p:bldP spid="53" grpId="0" animBg="1"/>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163633"/>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02993"/>
            <a:ext cx="5706319" cy="707849"/>
          </a:xfrm>
        </p:spPr>
        <p:txBody>
          <a:bodyPr>
            <a:normAutofit/>
          </a:bodyPr>
          <a:lstStyle/>
          <a:p>
            <a:r>
              <a:rPr lang="en-GB" sz="3600" b="1" dirty="0" err="1">
                <a:solidFill>
                  <a:schemeClr val="bg1"/>
                </a:solidFill>
              </a:rPr>
              <a:t>Reisepläne</a:t>
            </a:r>
            <a:endParaRPr lang="en-GB" sz="3600" b="1" dirty="0">
              <a:solidFill>
                <a:schemeClr val="bg1"/>
              </a:solidFill>
            </a:endParaRPr>
          </a:p>
        </p:txBody>
      </p:sp>
      <p:sp>
        <p:nvSpPr>
          <p:cNvPr id="4" name="TextBox 3">
            <a:extLst>
              <a:ext uri="{FF2B5EF4-FFF2-40B4-BE49-F238E27FC236}">
                <a16:creationId xmlns:a16="http://schemas.microsoft.com/office/drawing/2014/main" id="{4E24CCF8-DB39-4952-82AD-598D1B8B44D6}"/>
              </a:ext>
            </a:extLst>
          </p:cNvPr>
          <p:cNvSpPr txBox="1"/>
          <p:nvPr/>
        </p:nvSpPr>
        <p:spPr>
          <a:xfrm>
            <a:off x="71196" y="1092710"/>
            <a:ext cx="12205510" cy="707886"/>
          </a:xfrm>
          <a:prstGeom prst="rect">
            <a:avLst/>
          </a:prstGeom>
          <a:noFill/>
        </p:spPr>
        <p:txBody>
          <a:bodyPr wrap="square" rtlCol="0">
            <a:spAutoFit/>
          </a:bodyPr>
          <a:lstStyle/>
          <a:p>
            <a:r>
              <a:rPr lang="en-GB" sz="2000" dirty="0">
                <a:solidFill>
                  <a:schemeClr val="accent1">
                    <a:lumMod val="50000"/>
                  </a:schemeClr>
                </a:solidFill>
              </a:rPr>
              <a:t>Alistair und seine </a:t>
            </a:r>
            <a:r>
              <a:rPr lang="en-GB" sz="2000" dirty="0" err="1">
                <a:solidFill>
                  <a:schemeClr val="accent1">
                    <a:lumMod val="50000"/>
                  </a:schemeClr>
                </a:solidFill>
              </a:rPr>
              <a:t>Mutti</a:t>
            </a:r>
            <a:r>
              <a:rPr lang="en-GB" sz="2000" dirty="0">
                <a:solidFill>
                  <a:schemeClr val="accent1">
                    <a:lumMod val="50000"/>
                  </a:schemeClr>
                </a:solidFill>
              </a:rPr>
              <a:t> </a:t>
            </a:r>
            <a:r>
              <a:rPr lang="en-GB" sz="2000" dirty="0" err="1">
                <a:solidFill>
                  <a:schemeClr val="accent1">
                    <a:lumMod val="50000"/>
                  </a:schemeClr>
                </a:solidFill>
              </a:rPr>
              <a:t>schreiben</a:t>
            </a:r>
            <a:r>
              <a:rPr lang="en-GB" sz="2000" dirty="0">
                <a:solidFill>
                  <a:schemeClr val="accent1">
                    <a:lumMod val="50000"/>
                  </a:schemeClr>
                </a:solidFill>
              </a:rPr>
              <a:t> </a:t>
            </a:r>
            <a:r>
              <a:rPr lang="en-GB" sz="2000" dirty="0" err="1">
                <a:solidFill>
                  <a:schemeClr val="accent1">
                    <a:lumMod val="50000"/>
                  </a:schemeClr>
                </a:solidFill>
              </a:rPr>
              <a:t>über</a:t>
            </a:r>
            <a:r>
              <a:rPr lang="en-GB" sz="2000" dirty="0">
                <a:solidFill>
                  <a:schemeClr val="accent1">
                    <a:lumMod val="50000"/>
                  </a:schemeClr>
                </a:solidFill>
              </a:rPr>
              <a:t> </a:t>
            </a:r>
            <a:r>
              <a:rPr lang="en-GB" sz="2000" dirty="0" err="1">
                <a:solidFill>
                  <a:schemeClr val="accent1">
                    <a:lumMod val="50000"/>
                  </a:schemeClr>
                </a:solidFill>
              </a:rPr>
              <a:t>Reisepläne</a:t>
            </a:r>
            <a:r>
              <a:rPr lang="en-GB" sz="2000" dirty="0">
                <a:solidFill>
                  <a:schemeClr val="accent1">
                    <a:lumMod val="50000"/>
                  </a:schemeClr>
                </a:solidFill>
              </a:rPr>
              <a:t>. </a:t>
            </a:r>
            <a:br>
              <a:rPr lang="en-GB" sz="2000" dirty="0">
                <a:solidFill>
                  <a:schemeClr val="accent1">
                    <a:lumMod val="50000"/>
                  </a:schemeClr>
                </a:solidFill>
              </a:rPr>
            </a:br>
            <a:r>
              <a:rPr lang="en-GB" sz="2000" dirty="0">
                <a:solidFill>
                  <a:schemeClr val="accent1">
                    <a:lumMod val="50000"/>
                  </a:schemeClr>
                </a:solidFill>
              </a:rPr>
              <a:t>Was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richtig</a:t>
            </a:r>
            <a:r>
              <a:rPr lang="en-GB" sz="2000" dirty="0">
                <a:solidFill>
                  <a:schemeClr val="accent1">
                    <a:lumMod val="50000"/>
                  </a:schemeClr>
                </a:solidFill>
              </a:rPr>
              <a:t>? </a:t>
            </a:r>
            <a:r>
              <a:rPr lang="en-GB" sz="2000" dirty="0" err="1">
                <a:solidFill>
                  <a:schemeClr val="accent1">
                    <a:lumMod val="50000"/>
                  </a:schemeClr>
                </a:solidFill>
              </a:rPr>
              <a:t>Schreib</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Word Order ‘1’ </a:t>
            </a:r>
            <a:r>
              <a:rPr lang="en-GB" sz="2000" dirty="0" err="1">
                <a:solidFill>
                  <a:schemeClr val="accent1">
                    <a:lumMod val="50000"/>
                  </a:schemeClr>
                </a:solidFill>
              </a:rPr>
              <a:t>oder</a:t>
            </a:r>
            <a:r>
              <a:rPr lang="en-GB" sz="2000" dirty="0">
                <a:solidFill>
                  <a:schemeClr val="accent1">
                    <a:lumMod val="50000"/>
                  </a:schemeClr>
                </a:solidFill>
              </a:rPr>
              <a:t> ‘2’.</a:t>
            </a:r>
          </a:p>
        </p:txBody>
      </p:sp>
      <p:grpSp>
        <p:nvGrpSpPr>
          <p:cNvPr id="6" name="Group 5">
            <a:extLst>
              <a:ext uri="{FF2B5EF4-FFF2-40B4-BE49-F238E27FC236}">
                <a16:creationId xmlns:a16="http://schemas.microsoft.com/office/drawing/2014/main" id="{D6BFF46C-E73C-4763-9C18-3C9E3FB86397}"/>
              </a:ext>
            </a:extLst>
          </p:cNvPr>
          <p:cNvGrpSpPr/>
          <p:nvPr/>
        </p:nvGrpSpPr>
        <p:grpSpPr>
          <a:xfrm>
            <a:off x="619651" y="1762185"/>
            <a:ext cx="3152078" cy="4386210"/>
            <a:chOff x="300038" y="1762185"/>
            <a:chExt cx="3152078" cy="4386210"/>
          </a:xfrm>
        </p:grpSpPr>
        <p:grpSp>
          <p:nvGrpSpPr>
            <p:cNvPr id="41" name="Group 40">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42" name="Group 41">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54" name="Group 53">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56" name="Group 55">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58" name="Group 57">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60"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sp>
                    <p:nvSpPr>
                      <p:cNvPr id="61" name="Rectangle 60">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grpSp>
                <p:sp>
                  <p:nvSpPr>
                    <p:cNvPr id="59" name="Oval 58">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accent1">
                            <a:lumMod val="50000"/>
                          </a:schemeClr>
                        </a:solidFill>
                      </a:endParaRPr>
                    </a:p>
                  </p:txBody>
                </p:sp>
              </p:grpSp>
              <p:sp>
                <p:nvSpPr>
                  <p:cNvPr id="57"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164699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grpSp>
            <p:sp>
              <p:nvSpPr>
                <p:cNvPr id="55" name="TextBox 54">
                  <a:extLst>
                    <a:ext uri="{FF2B5EF4-FFF2-40B4-BE49-F238E27FC236}">
                      <a16:creationId xmlns:a16="http://schemas.microsoft.com/office/drawing/2014/main" id="{FB291743-5914-4692-965D-2410D62EF1EB}"/>
                    </a:ext>
                  </a:extLst>
                </p:cNvPr>
                <p:cNvSpPr txBox="1"/>
                <p:nvPr/>
              </p:nvSpPr>
              <p:spPr>
                <a:xfrm>
                  <a:off x="4919939" y="2574389"/>
                  <a:ext cx="1906490" cy="1039334"/>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1. </a:t>
                  </a:r>
                  <a:r>
                    <a:rPr lang="en-GB" sz="1700" b="1" dirty="0" err="1">
                      <a:solidFill>
                        <a:schemeClr val="accent1">
                          <a:lumMod val="50000"/>
                        </a:schemeClr>
                      </a:solidFill>
                      <a:latin typeface="Century Gothic" panose="020B0502020202020204" pitchFamily="34" charset="0"/>
                    </a:rPr>
                    <a:t>Mutti</a:t>
                  </a:r>
                  <a:r>
                    <a:rPr lang="en-GB" sz="1700" b="1"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Na, wo </a:t>
                  </a:r>
                  <a:r>
                    <a:rPr lang="en-GB" sz="1700" dirty="0" err="1">
                      <a:solidFill>
                        <a:schemeClr val="accent1">
                          <a:lumMod val="50000"/>
                        </a:schemeClr>
                      </a:solidFill>
                      <a:latin typeface="Century Gothic" panose="020B0502020202020204" pitchFamily="34" charset="0"/>
                    </a:rPr>
                    <a:t>bist</a:t>
                  </a:r>
                  <a:r>
                    <a:rPr lang="en-GB" sz="1700" dirty="0">
                      <a:solidFill>
                        <a:schemeClr val="accent1">
                          <a:lumMod val="50000"/>
                        </a:schemeClr>
                      </a:solidFill>
                      <a:latin typeface="Century Gothic" panose="020B0502020202020204" pitchFamily="34" charset="0"/>
                    </a:rPr>
                    <a:t> du </a:t>
                  </a:r>
                  <a:r>
                    <a:rPr lang="en-GB" sz="1700" dirty="0" err="1">
                      <a:solidFill>
                        <a:schemeClr val="accent1">
                          <a:lumMod val="50000"/>
                        </a:schemeClr>
                      </a:solidFill>
                      <a:latin typeface="Century Gothic" panose="020B0502020202020204" pitchFamily="34" charset="0"/>
                    </a:rPr>
                    <a:t>jetzt</a:t>
                  </a:r>
                  <a:r>
                    <a:rPr lang="en-GB" sz="1700" dirty="0">
                      <a:solidFill>
                        <a:schemeClr val="accent1">
                          <a:lumMod val="50000"/>
                        </a:schemeClr>
                      </a:solidFill>
                      <a:latin typeface="Century Gothic" panose="020B0502020202020204" pitchFamily="34" charset="0"/>
                    </a:rPr>
                    <a:t>?  </a:t>
                  </a:r>
                  <a:r>
                    <a:rPr lang="en-GB" sz="1700" b="1" dirty="0">
                      <a:solidFill>
                        <a:schemeClr val="accent1">
                          <a:lumMod val="50000"/>
                        </a:schemeClr>
                      </a:solidFill>
                      <a:latin typeface="Century Gothic" panose="020B0502020202020204" pitchFamily="34" charset="0"/>
                    </a:rPr>
                    <a:t>Alastair: </a:t>
                  </a:r>
                  <a:r>
                    <a:rPr lang="en-GB" sz="1700" u="sng" dirty="0" err="1">
                      <a:solidFill>
                        <a:schemeClr val="accent1">
                          <a:lumMod val="50000"/>
                        </a:schemeClr>
                      </a:solidFill>
                      <a:latin typeface="Century Gothic" panose="020B0502020202020204" pitchFamily="34" charset="0"/>
                    </a:rPr>
                    <a:t>ich</a:t>
                  </a:r>
                  <a:r>
                    <a:rPr lang="en-GB" sz="1700" u="sng" dirty="0">
                      <a:solidFill>
                        <a:schemeClr val="accent1">
                          <a:lumMod val="50000"/>
                        </a:schemeClr>
                      </a:solidFill>
                      <a:latin typeface="Century Gothic" panose="020B0502020202020204" pitchFamily="34" charset="0"/>
                    </a:rPr>
                    <a:t> bin</a:t>
                  </a:r>
                  <a:r>
                    <a:rPr lang="en-GB" sz="1700" dirty="0">
                      <a:solidFill>
                        <a:schemeClr val="accent1">
                          <a:lumMod val="50000"/>
                        </a:schemeClr>
                      </a:solidFill>
                      <a:latin typeface="Century Gothic" panose="020B0502020202020204" pitchFamily="34" charset="0"/>
                    </a:rPr>
                    <a:t> / </a:t>
                  </a:r>
                  <a:r>
                    <a:rPr lang="en-GB" sz="1700" u="sng" dirty="0">
                      <a:solidFill>
                        <a:schemeClr val="accent1">
                          <a:lumMod val="50000"/>
                        </a:schemeClr>
                      </a:solidFill>
                      <a:latin typeface="Century Gothic" panose="020B0502020202020204" pitchFamily="34" charset="0"/>
                    </a:rPr>
                    <a:t>bin </a:t>
                  </a:r>
                  <a:r>
                    <a:rPr lang="en-GB" sz="1700" u="sng" dirty="0" err="1">
                      <a:solidFill>
                        <a:schemeClr val="accent1">
                          <a:lumMod val="50000"/>
                        </a:schemeClr>
                      </a:solidFill>
                      <a:latin typeface="Century Gothic" panose="020B0502020202020204" pitchFamily="34" charset="0"/>
                    </a:rPr>
                    <a:t>ich</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heute</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noch</a:t>
                  </a:r>
                  <a:r>
                    <a:rPr lang="en-GB" sz="1700" dirty="0">
                      <a:solidFill>
                        <a:schemeClr val="accent1">
                          <a:lumMod val="50000"/>
                        </a:schemeClr>
                      </a:solidFill>
                      <a:latin typeface="Century Gothic" panose="020B0502020202020204" pitchFamily="34" charset="0"/>
                    </a:rPr>
                    <a:t> in Berlin.</a:t>
                  </a:r>
                </a:p>
              </p:txBody>
            </p:sp>
          </p:grpSp>
          <p:sp>
            <p:nvSpPr>
              <p:cNvPr id="50" name="Speech Bubble: Rectangle with Corners Rounded 49">
                <a:extLst>
                  <a:ext uri="{FF2B5EF4-FFF2-40B4-BE49-F238E27FC236}">
                    <a16:creationId xmlns:a16="http://schemas.microsoft.com/office/drawing/2014/main" id="{F992EB51-51E3-434E-9049-3148585122D2}"/>
                  </a:ext>
                </a:extLst>
              </p:cNvPr>
              <p:cNvSpPr/>
              <p:nvPr/>
            </p:nvSpPr>
            <p:spPr>
              <a:xfrm>
                <a:off x="4921682" y="3862653"/>
                <a:ext cx="1929967" cy="189543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B17A4EDE-2CB8-42B1-990F-5DEDB3D427BC}"/>
                  </a:ext>
                </a:extLst>
              </p:cNvPr>
              <p:cNvSpPr txBox="1"/>
              <p:nvPr/>
            </p:nvSpPr>
            <p:spPr>
              <a:xfrm>
                <a:off x="4930483" y="3922480"/>
                <a:ext cx="1998831" cy="1755632"/>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2. </a:t>
                </a:r>
                <a:r>
                  <a:rPr lang="en-GB" sz="1700" b="1" dirty="0" err="1">
                    <a:solidFill>
                      <a:schemeClr val="accent1">
                        <a:lumMod val="50000"/>
                      </a:schemeClr>
                    </a:solidFill>
                    <a:latin typeface="Century Gothic" panose="020B0502020202020204" pitchFamily="34" charset="0"/>
                  </a:rPr>
                  <a:t>Mutti</a:t>
                </a:r>
                <a:r>
                  <a:rPr lang="en-GB" sz="1700" b="1"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Ach, </a:t>
                </a:r>
                <a:r>
                  <a:rPr lang="en-GB" sz="1700" dirty="0" err="1">
                    <a:solidFill>
                      <a:schemeClr val="accent1">
                        <a:lumMod val="50000"/>
                      </a:schemeClr>
                    </a:solidFill>
                    <a:latin typeface="Century Gothic" panose="020B0502020202020204" pitchFamily="34" charset="0"/>
                  </a:rPr>
                  <a:t>ja</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Wann</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kommst</a:t>
                </a:r>
                <a:r>
                  <a:rPr lang="en-GB" sz="1700" dirty="0">
                    <a:solidFill>
                      <a:schemeClr val="accent1">
                        <a:lumMod val="50000"/>
                      </a:schemeClr>
                    </a:solidFill>
                    <a:latin typeface="Century Gothic" panose="020B0502020202020204" pitchFamily="34" charset="0"/>
                  </a:rPr>
                  <a:t> du </a:t>
                </a:r>
                <a:r>
                  <a:rPr lang="en-GB" sz="1700" dirty="0" err="1">
                    <a:solidFill>
                      <a:schemeClr val="accent1">
                        <a:lumMod val="50000"/>
                      </a:schemeClr>
                    </a:solidFill>
                    <a:latin typeface="Century Gothic" panose="020B0502020202020204" pitchFamily="34" charset="0"/>
                  </a:rPr>
                  <a:t>nach</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Hause</a:t>
                </a:r>
                <a:r>
                  <a:rPr lang="en-GB" sz="1700" dirty="0">
                    <a:solidFill>
                      <a:schemeClr val="accent1">
                        <a:lumMod val="50000"/>
                      </a:schemeClr>
                    </a:solidFill>
                    <a:latin typeface="Century Gothic" panose="020B0502020202020204" pitchFamily="34" charset="0"/>
                  </a:rPr>
                  <a:t>? </a:t>
                </a:r>
                <a:r>
                  <a:rPr lang="en-GB" sz="1700" b="1" dirty="0">
                    <a:solidFill>
                      <a:schemeClr val="accent1">
                        <a:lumMod val="50000"/>
                      </a:schemeClr>
                    </a:solidFill>
                    <a:latin typeface="Century Gothic" panose="020B0502020202020204" pitchFamily="34" charset="0"/>
                  </a:rPr>
                  <a:t>Alastair: </a:t>
                </a:r>
                <a:r>
                  <a:rPr lang="en-GB" sz="1700" dirty="0">
                    <a:solidFill>
                      <a:schemeClr val="accent1">
                        <a:lumMod val="50000"/>
                      </a:schemeClr>
                    </a:solidFill>
                    <a:latin typeface="Century Gothic" panose="020B0502020202020204" pitchFamily="34" charset="0"/>
                  </a:rPr>
                  <a:t>Am </a:t>
                </a:r>
                <a:r>
                  <a:rPr lang="en-GB" sz="1700" dirty="0" err="1">
                    <a:solidFill>
                      <a:schemeClr val="accent1">
                        <a:lumMod val="50000"/>
                      </a:schemeClr>
                    </a:solidFill>
                    <a:latin typeface="Century Gothic" panose="020B0502020202020204" pitchFamily="34" charset="0"/>
                  </a:rPr>
                  <a:t>Samstagmorgen</a:t>
                </a:r>
                <a:r>
                  <a:rPr lang="en-GB" sz="1700"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nehme</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ich</a:t>
                </a:r>
                <a:r>
                  <a:rPr lang="en-GB" sz="1700" u="sng"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ich</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nehme</a:t>
                </a:r>
                <a:r>
                  <a:rPr lang="en-GB" sz="1700" u="sng"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den Bus </a:t>
                </a:r>
                <a:r>
                  <a:rPr lang="en-GB" sz="1700" dirty="0" err="1">
                    <a:solidFill>
                      <a:schemeClr val="accent1">
                        <a:lumMod val="50000"/>
                      </a:schemeClr>
                    </a:solidFill>
                    <a:latin typeface="Century Gothic" panose="020B0502020202020204" pitchFamily="34" charset="0"/>
                  </a:rPr>
                  <a:t>nach</a:t>
                </a:r>
                <a:r>
                  <a:rPr lang="en-GB" sz="1700" dirty="0">
                    <a:solidFill>
                      <a:schemeClr val="accent1">
                        <a:lumMod val="50000"/>
                      </a:schemeClr>
                    </a:solidFill>
                    <a:latin typeface="Century Gothic" panose="020B0502020202020204" pitchFamily="34" charset="0"/>
                  </a:rPr>
                  <a:t> Amsterdam.</a:t>
                </a:r>
              </a:p>
            </p:txBody>
          </p:sp>
        </p:grpSp>
        <p:sp>
          <p:nvSpPr>
            <p:cNvPr id="5" name="TextBox 4">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chemeClr val="bg1"/>
            </a:solidFill>
            <a:ln w="12700">
              <a:solidFill>
                <a:srgbClr val="DAA520"/>
              </a:solidFill>
            </a:ln>
          </p:spPr>
          <p:txBody>
            <a:bodyPr wrap="square" rtlCol="0">
              <a:spAutoFit/>
            </a:bodyPr>
            <a:lstStyle/>
            <a:p>
              <a:pPr algn="ctr"/>
              <a:r>
                <a:rPr lang="en-GB" sz="2000" b="1" dirty="0">
                  <a:solidFill>
                    <a:schemeClr val="accent1">
                      <a:lumMod val="50000"/>
                    </a:schemeClr>
                  </a:solidFill>
                </a:rPr>
                <a:t>1</a:t>
              </a:r>
            </a:p>
          </p:txBody>
        </p:sp>
        <p:sp>
          <p:nvSpPr>
            <p:cNvPr id="74" name="TextBox 73">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chemeClr val="bg1"/>
            </a:solidFill>
            <a:ln w="12700">
              <a:solidFill>
                <a:srgbClr val="DAA520"/>
              </a:solidFill>
            </a:ln>
          </p:spPr>
          <p:txBody>
            <a:bodyPr wrap="square" rtlCol="0">
              <a:spAutoFit/>
            </a:bodyPr>
            <a:lstStyle/>
            <a:p>
              <a:pPr algn="ctr"/>
              <a:r>
                <a:rPr lang="en-GB" sz="2000" b="1" dirty="0">
                  <a:solidFill>
                    <a:schemeClr val="accent1">
                      <a:lumMod val="50000"/>
                    </a:schemeClr>
                  </a:solidFill>
                </a:rPr>
                <a:t>2</a:t>
              </a:r>
            </a:p>
          </p:txBody>
        </p:sp>
      </p:grpSp>
      <p:grpSp>
        <p:nvGrpSpPr>
          <p:cNvPr id="99" name="Group 98">
            <a:extLst>
              <a:ext uri="{FF2B5EF4-FFF2-40B4-BE49-F238E27FC236}">
                <a16:creationId xmlns:a16="http://schemas.microsoft.com/office/drawing/2014/main" id="{7E471CE4-D5A0-493F-A6DA-7EBAC9E9D617}"/>
              </a:ext>
            </a:extLst>
          </p:cNvPr>
          <p:cNvGrpSpPr/>
          <p:nvPr/>
        </p:nvGrpSpPr>
        <p:grpSpPr>
          <a:xfrm>
            <a:off x="4519961" y="1762185"/>
            <a:ext cx="3152078" cy="4386210"/>
            <a:chOff x="300038" y="1762185"/>
            <a:chExt cx="3152078" cy="4386210"/>
          </a:xfrm>
        </p:grpSpPr>
        <p:grpSp>
          <p:nvGrpSpPr>
            <p:cNvPr id="100" name="Group 99">
              <a:extLst>
                <a:ext uri="{FF2B5EF4-FFF2-40B4-BE49-F238E27FC236}">
                  <a16:creationId xmlns:a16="http://schemas.microsoft.com/office/drawing/2014/main" id="{D52A2B37-23C9-4BF9-9BD5-134C838AD817}"/>
                </a:ext>
              </a:extLst>
            </p:cNvPr>
            <p:cNvGrpSpPr/>
            <p:nvPr/>
          </p:nvGrpSpPr>
          <p:grpSpPr>
            <a:xfrm>
              <a:off x="300038" y="1762185"/>
              <a:ext cx="3152078" cy="4386210"/>
              <a:chOff x="4719331" y="2191837"/>
              <a:chExt cx="2314515" cy="4003200"/>
            </a:xfrm>
          </p:grpSpPr>
          <p:grpSp>
            <p:nvGrpSpPr>
              <p:cNvPr id="103" name="Group 102">
                <a:extLst>
                  <a:ext uri="{FF2B5EF4-FFF2-40B4-BE49-F238E27FC236}">
                    <a16:creationId xmlns:a16="http://schemas.microsoft.com/office/drawing/2014/main" id="{CA633584-F7D2-4C1F-A538-DAEB0E9923B3}"/>
                  </a:ext>
                </a:extLst>
              </p:cNvPr>
              <p:cNvGrpSpPr/>
              <p:nvPr/>
            </p:nvGrpSpPr>
            <p:grpSpPr>
              <a:xfrm>
                <a:off x="4719331" y="2191837"/>
                <a:ext cx="2314515" cy="4003200"/>
                <a:chOff x="4719331" y="2191837"/>
                <a:chExt cx="2198943" cy="4003200"/>
              </a:xfrm>
            </p:grpSpPr>
            <p:grpSp>
              <p:nvGrpSpPr>
                <p:cNvPr id="106" name="Group 105">
                  <a:extLst>
                    <a:ext uri="{FF2B5EF4-FFF2-40B4-BE49-F238E27FC236}">
                      <a16:creationId xmlns:a16="http://schemas.microsoft.com/office/drawing/2014/main" id="{440C2B6F-3498-4725-AEA5-9A276B3FC5E0}"/>
                    </a:ext>
                  </a:extLst>
                </p:cNvPr>
                <p:cNvGrpSpPr/>
                <p:nvPr/>
              </p:nvGrpSpPr>
              <p:grpSpPr>
                <a:xfrm>
                  <a:off x="4719331" y="2191837"/>
                  <a:ext cx="2198943" cy="4003200"/>
                  <a:chOff x="-30479" y="22860"/>
                  <a:chExt cx="3394710" cy="6004560"/>
                </a:xfrm>
              </p:grpSpPr>
              <p:grpSp>
                <p:nvGrpSpPr>
                  <p:cNvPr id="108" name="Group 107">
                    <a:extLst>
                      <a:ext uri="{FF2B5EF4-FFF2-40B4-BE49-F238E27FC236}">
                        <a16:creationId xmlns:a16="http://schemas.microsoft.com/office/drawing/2014/main" id="{04B87238-B1A6-4110-8D2A-77A1250350DA}"/>
                      </a:ext>
                    </a:extLst>
                  </p:cNvPr>
                  <p:cNvGrpSpPr/>
                  <p:nvPr/>
                </p:nvGrpSpPr>
                <p:grpSpPr>
                  <a:xfrm>
                    <a:off x="-30479" y="22860"/>
                    <a:ext cx="3394710" cy="6004560"/>
                    <a:chOff x="-30479" y="22860"/>
                    <a:chExt cx="3394710" cy="6004560"/>
                  </a:xfrm>
                </p:grpSpPr>
                <p:grpSp>
                  <p:nvGrpSpPr>
                    <p:cNvPr id="110" name="Group 109">
                      <a:extLst>
                        <a:ext uri="{FF2B5EF4-FFF2-40B4-BE49-F238E27FC236}">
                          <a16:creationId xmlns:a16="http://schemas.microsoft.com/office/drawing/2014/main" id="{B891564A-8E29-4327-AED2-D43655DD1E05}"/>
                        </a:ext>
                      </a:extLst>
                    </p:cNvPr>
                    <p:cNvGrpSpPr/>
                    <p:nvPr/>
                  </p:nvGrpSpPr>
                  <p:grpSpPr>
                    <a:xfrm>
                      <a:off x="-30479" y="22860"/>
                      <a:ext cx="3394710" cy="6004560"/>
                      <a:chOff x="-30479" y="22860"/>
                      <a:chExt cx="3394710" cy="6004560"/>
                    </a:xfrm>
                  </p:grpSpPr>
                  <p:sp>
                    <p:nvSpPr>
                      <p:cNvPr id="112" name="Rectangle: Rounded Corners 111">
                        <a:extLst>
                          <a:ext uri="{FF2B5EF4-FFF2-40B4-BE49-F238E27FC236}">
                            <a16:creationId xmlns:a16="http://schemas.microsoft.com/office/drawing/2014/main" id="{C6516881-DAE6-4558-B0A9-F542FB7E1122}"/>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sp>
                    <p:nvSpPr>
                      <p:cNvPr id="113" name="Rectangle 112">
                        <a:extLst>
                          <a:ext uri="{FF2B5EF4-FFF2-40B4-BE49-F238E27FC236}">
                            <a16:creationId xmlns:a16="http://schemas.microsoft.com/office/drawing/2014/main" id="{BD8FF144-0F0E-45B2-A6B9-88072F1CBE0E}"/>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grpSp>
                <p:sp>
                  <p:nvSpPr>
                    <p:cNvPr id="111" name="Oval 110">
                      <a:extLst>
                        <a:ext uri="{FF2B5EF4-FFF2-40B4-BE49-F238E27FC236}">
                          <a16:creationId xmlns:a16="http://schemas.microsoft.com/office/drawing/2014/main" id="{08D492D7-5827-466B-A602-4F6F170A9EEB}"/>
                        </a:ext>
                      </a:extLst>
                    </p:cNvPr>
                    <p:cNvSpPr/>
                    <p:nvPr/>
                  </p:nvSpPr>
                  <p:spPr>
                    <a:xfrm>
                      <a:off x="1581176" y="5698700"/>
                      <a:ext cx="171401" cy="22309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accent1">
                            <a:lumMod val="50000"/>
                          </a:schemeClr>
                        </a:solidFill>
                      </a:endParaRPr>
                    </a:p>
                  </p:txBody>
                </p:sp>
              </p:grpSp>
              <p:sp>
                <p:nvSpPr>
                  <p:cNvPr id="109" name="Speech Bubble: Rectangle with Corners Rounded 108">
                    <a:extLst>
                      <a:ext uri="{FF2B5EF4-FFF2-40B4-BE49-F238E27FC236}">
                        <a16:creationId xmlns:a16="http://schemas.microsoft.com/office/drawing/2014/main" id="{83F0886B-EC12-4786-8BBA-5200CDB6C609}"/>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grpSp>
            <p:sp>
              <p:nvSpPr>
                <p:cNvPr id="107" name="TextBox 106">
                  <a:extLst>
                    <a:ext uri="{FF2B5EF4-FFF2-40B4-BE49-F238E27FC236}">
                      <a16:creationId xmlns:a16="http://schemas.microsoft.com/office/drawing/2014/main" id="{B7E26C78-513D-4711-BAD4-281E42B8612A}"/>
                    </a:ext>
                  </a:extLst>
                </p:cNvPr>
                <p:cNvSpPr txBox="1"/>
                <p:nvPr/>
              </p:nvSpPr>
              <p:spPr>
                <a:xfrm>
                  <a:off x="4919938" y="2542251"/>
                  <a:ext cx="1906490" cy="1278100"/>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3. </a:t>
                  </a:r>
                  <a:r>
                    <a:rPr lang="en-GB" sz="1700" b="1" dirty="0" err="1">
                      <a:solidFill>
                        <a:schemeClr val="accent1">
                          <a:lumMod val="50000"/>
                        </a:schemeClr>
                      </a:solidFill>
                      <a:latin typeface="Century Gothic" panose="020B0502020202020204" pitchFamily="34" charset="0"/>
                    </a:rPr>
                    <a:t>Mutti</a:t>
                  </a:r>
                  <a:r>
                    <a:rPr lang="en-GB" sz="1700" b="1"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Wie</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ist</a:t>
                  </a:r>
                  <a:r>
                    <a:rPr lang="en-GB" sz="1700" dirty="0">
                      <a:solidFill>
                        <a:schemeClr val="accent1">
                          <a:lumMod val="50000"/>
                        </a:schemeClr>
                      </a:solidFill>
                      <a:latin typeface="Century Gothic" panose="020B0502020202020204" pitchFamily="34" charset="0"/>
                    </a:rPr>
                    <a:t> die </a:t>
                  </a:r>
                  <a:r>
                    <a:rPr lang="en-GB" sz="1700" dirty="0" err="1">
                      <a:solidFill>
                        <a:schemeClr val="accent1">
                          <a:lumMod val="50000"/>
                        </a:schemeClr>
                      </a:solidFill>
                      <a:latin typeface="Century Gothic" panose="020B0502020202020204" pitchFamily="34" charset="0"/>
                    </a:rPr>
                    <a:t>Reise</a:t>
                  </a:r>
                  <a:r>
                    <a:rPr lang="en-GB" sz="1700" dirty="0">
                      <a:solidFill>
                        <a:schemeClr val="accent1">
                          <a:lumMod val="50000"/>
                        </a:schemeClr>
                      </a:solidFill>
                      <a:latin typeface="Century Gothic" panose="020B0502020202020204" pitchFamily="34" charset="0"/>
                    </a:rPr>
                    <a:t>? </a:t>
                  </a:r>
                  <a:r>
                    <a:rPr lang="en-GB" sz="1700" b="1" dirty="0">
                      <a:solidFill>
                        <a:schemeClr val="accent1">
                          <a:lumMod val="50000"/>
                        </a:schemeClr>
                      </a:solidFill>
                      <a:latin typeface="Century Gothic" panose="020B0502020202020204" pitchFamily="34" charset="0"/>
                    </a:rPr>
                    <a:t>Alastair: </a:t>
                  </a:r>
                  <a:r>
                    <a:rPr lang="en-GB" sz="1700" dirty="0" err="1">
                      <a:solidFill>
                        <a:schemeClr val="accent1">
                          <a:lumMod val="50000"/>
                        </a:schemeClr>
                      </a:solidFill>
                      <a:latin typeface="Century Gothic" panose="020B0502020202020204" pitchFamily="34" charset="0"/>
                    </a:rPr>
                    <a:t>Sehr</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lang</a:t>
                  </a:r>
                  <a:r>
                    <a:rPr lang="en-GB" sz="1700"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sym typeface="Wingdings" panose="05000000000000000000" pitchFamily="2" charset="2"/>
                    </a:rPr>
                    <a:t> </a:t>
                  </a:r>
                  <a:r>
                    <a:rPr lang="en-GB" sz="1700" u="sng" dirty="0" err="1">
                      <a:solidFill>
                        <a:schemeClr val="accent1">
                          <a:lumMod val="50000"/>
                        </a:schemeClr>
                      </a:solidFill>
                      <a:latin typeface="Century Gothic" panose="020B0502020202020204" pitchFamily="34" charset="0"/>
                      <a:sym typeface="Wingdings" panose="05000000000000000000" pitchFamily="2" charset="2"/>
                    </a:rPr>
                    <a:t>bekomme</a:t>
                  </a:r>
                  <a:r>
                    <a:rPr lang="en-GB" sz="1700" u="sng" dirty="0">
                      <a:solidFill>
                        <a:schemeClr val="accent1">
                          <a:lumMod val="50000"/>
                        </a:schemeClr>
                      </a:solidFill>
                      <a:latin typeface="Century Gothic" panose="020B0502020202020204" pitchFamily="34" charset="0"/>
                      <a:sym typeface="Wingdings" panose="05000000000000000000" pitchFamily="2" charset="2"/>
                    </a:rPr>
                    <a:t> </a:t>
                  </a:r>
                  <a:r>
                    <a:rPr lang="en-GB" sz="1700" u="sng" dirty="0" err="1">
                      <a:solidFill>
                        <a:schemeClr val="accent1">
                          <a:lumMod val="50000"/>
                        </a:schemeClr>
                      </a:solidFill>
                      <a:latin typeface="Century Gothic" panose="020B0502020202020204" pitchFamily="34" charset="0"/>
                      <a:sym typeface="Wingdings" panose="05000000000000000000" pitchFamily="2" charset="2"/>
                    </a:rPr>
                    <a:t>ich</a:t>
                  </a:r>
                  <a:r>
                    <a:rPr lang="en-GB" sz="1700" u="sng" dirty="0">
                      <a:solidFill>
                        <a:schemeClr val="accent1">
                          <a:lumMod val="50000"/>
                        </a:schemeClr>
                      </a:solidFill>
                      <a:latin typeface="Century Gothic" panose="020B0502020202020204" pitchFamily="34" charset="0"/>
                      <a:sym typeface="Wingdings" panose="05000000000000000000" pitchFamily="2" charset="2"/>
                    </a:rPr>
                    <a:t> </a:t>
                  </a:r>
                  <a:r>
                    <a:rPr lang="en-GB" sz="1700" dirty="0">
                      <a:solidFill>
                        <a:schemeClr val="accent1">
                          <a:lumMod val="50000"/>
                        </a:schemeClr>
                      </a:solidFill>
                      <a:latin typeface="Century Gothic" panose="020B0502020202020204" pitchFamily="34" charset="0"/>
                      <a:sym typeface="Wingdings" panose="05000000000000000000" pitchFamily="2" charset="2"/>
                    </a:rPr>
                    <a:t>/ </a:t>
                  </a:r>
                  <a:r>
                    <a:rPr lang="en-GB" sz="1700" u="sng" dirty="0" err="1">
                      <a:solidFill>
                        <a:schemeClr val="accent1">
                          <a:lumMod val="50000"/>
                        </a:schemeClr>
                      </a:solidFill>
                      <a:latin typeface="Century Gothic" panose="020B0502020202020204" pitchFamily="34" charset="0"/>
                      <a:sym typeface="Wingdings" panose="05000000000000000000" pitchFamily="2" charset="2"/>
                    </a:rPr>
                    <a:t>ich</a:t>
                  </a:r>
                  <a:r>
                    <a:rPr lang="en-GB" sz="1700" u="sng" dirty="0">
                      <a:solidFill>
                        <a:schemeClr val="accent1">
                          <a:lumMod val="50000"/>
                        </a:schemeClr>
                      </a:solidFill>
                      <a:latin typeface="Century Gothic" panose="020B0502020202020204" pitchFamily="34" charset="0"/>
                      <a:sym typeface="Wingdings" panose="05000000000000000000" pitchFamily="2" charset="2"/>
                    </a:rPr>
                    <a:t> </a:t>
                  </a:r>
                  <a:r>
                    <a:rPr lang="en-GB" sz="1700" u="sng" dirty="0" err="1">
                      <a:solidFill>
                        <a:schemeClr val="accent1">
                          <a:lumMod val="50000"/>
                        </a:schemeClr>
                      </a:solidFill>
                      <a:latin typeface="Century Gothic" panose="020B0502020202020204" pitchFamily="34" charset="0"/>
                      <a:sym typeface="Wingdings" panose="05000000000000000000" pitchFamily="2" charset="2"/>
                    </a:rPr>
                    <a:t>bekomme</a:t>
                  </a:r>
                  <a:r>
                    <a:rPr lang="en-GB" sz="1700" u="sng" dirty="0">
                      <a:solidFill>
                        <a:schemeClr val="accent1">
                          <a:lumMod val="50000"/>
                        </a:schemeClr>
                      </a:solidFill>
                      <a:latin typeface="Century Gothic" panose="020B0502020202020204" pitchFamily="34" charset="0"/>
                      <a:sym typeface="Wingdings" panose="05000000000000000000" pitchFamily="2" charset="2"/>
                    </a:rPr>
                    <a:t> </a:t>
                  </a:r>
                  <a:r>
                    <a:rPr lang="en-GB" sz="1700" dirty="0">
                      <a:solidFill>
                        <a:schemeClr val="accent1">
                          <a:lumMod val="50000"/>
                        </a:schemeClr>
                      </a:solidFill>
                      <a:latin typeface="Century Gothic" panose="020B0502020202020204" pitchFamily="34" charset="0"/>
                      <a:sym typeface="Wingdings" panose="05000000000000000000" pitchFamily="2" charset="2"/>
                    </a:rPr>
                    <a:t> </a:t>
                  </a:r>
                  <a:r>
                    <a:rPr lang="en-GB" sz="1700" dirty="0" err="1">
                      <a:solidFill>
                        <a:schemeClr val="accent1">
                          <a:lumMod val="50000"/>
                        </a:schemeClr>
                      </a:solidFill>
                      <a:latin typeface="Century Gothic" panose="020B0502020202020204" pitchFamily="34" charset="0"/>
                      <a:sym typeface="Wingdings" panose="05000000000000000000" pitchFamily="2" charset="2"/>
                    </a:rPr>
                    <a:t>aber</a:t>
                  </a:r>
                  <a:r>
                    <a:rPr lang="en-GB" sz="1700" dirty="0">
                      <a:solidFill>
                        <a:schemeClr val="accent1">
                          <a:lumMod val="50000"/>
                        </a:schemeClr>
                      </a:solidFill>
                      <a:latin typeface="Century Gothic" panose="020B0502020202020204" pitchFamily="34" charset="0"/>
                      <a:sym typeface="Wingdings" panose="05000000000000000000" pitchFamily="2" charset="2"/>
                    </a:rPr>
                    <a:t> </a:t>
                  </a:r>
                  <a:r>
                    <a:rPr lang="en-GB" sz="1700" dirty="0" err="1">
                      <a:solidFill>
                        <a:schemeClr val="accent1">
                          <a:lumMod val="50000"/>
                        </a:schemeClr>
                      </a:solidFill>
                      <a:latin typeface="Century Gothic" panose="020B0502020202020204" pitchFamily="34" charset="0"/>
                      <a:sym typeface="Wingdings" panose="05000000000000000000" pitchFamily="2" charset="2"/>
                    </a:rPr>
                    <a:t>ein</a:t>
                  </a:r>
                  <a:r>
                    <a:rPr lang="en-GB" sz="1700" dirty="0">
                      <a:solidFill>
                        <a:schemeClr val="accent1">
                          <a:lumMod val="50000"/>
                        </a:schemeClr>
                      </a:solidFill>
                      <a:latin typeface="Century Gothic" panose="020B0502020202020204" pitchFamily="34" charset="0"/>
                      <a:sym typeface="Wingdings" panose="05000000000000000000" pitchFamily="2" charset="2"/>
                    </a:rPr>
                    <a:t> </a:t>
                  </a:r>
                  <a:r>
                    <a:rPr lang="en-GB" sz="1700" dirty="0" err="1">
                      <a:solidFill>
                        <a:schemeClr val="accent1">
                          <a:lumMod val="50000"/>
                        </a:schemeClr>
                      </a:solidFill>
                      <a:latin typeface="Century Gothic" panose="020B0502020202020204" pitchFamily="34" charset="0"/>
                      <a:sym typeface="Wingdings" panose="05000000000000000000" pitchFamily="2" charset="2"/>
                    </a:rPr>
                    <a:t>Buch</a:t>
                  </a:r>
                  <a:r>
                    <a:rPr lang="en-GB" sz="1700" dirty="0">
                      <a:solidFill>
                        <a:schemeClr val="accent1">
                          <a:lumMod val="50000"/>
                        </a:schemeClr>
                      </a:solidFill>
                      <a:latin typeface="Century Gothic" panose="020B0502020202020204" pitchFamily="34" charset="0"/>
                      <a:sym typeface="Wingdings" panose="05000000000000000000" pitchFamily="2" charset="2"/>
                    </a:rPr>
                    <a:t> von Mia.</a:t>
                  </a:r>
                  <a:endParaRPr lang="en-GB" sz="1700" u="sng" dirty="0">
                    <a:solidFill>
                      <a:schemeClr val="accent1">
                        <a:lumMod val="50000"/>
                      </a:schemeClr>
                    </a:solidFill>
                    <a:latin typeface="Century Gothic" panose="020B0502020202020204" pitchFamily="34" charset="0"/>
                  </a:endParaRPr>
                </a:p>
              </p:txBody>
            </p:sp>
          </p:grpSp>
          <p:sp>
            <p:nvSpPr>
              <p:cNvPr id="104" name="Speech Bubble: Rectangle with Corners Rounded 103">
                <a:extLst>
                  <a:ext uri="{FF2B5EF4-FFF2-40B4-BE49-F238E27FC236}">
                    <a16:creationId xmlns:a16="http://schemas.microsoft.com/office/drawing/2014/main" id="{832304F1-25F0-47DE-B67E-EF717C5445DD}"/>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05" name="TextBox 104">
                <a:extLst>
                  <a:ext uri="{FF2B5EF4-FFF2-40B4-BE49-F238E27FC236}">
                    <a16:creationId xmlns:a16="http://schemas.microsoft.com/office/drawing/2014/main" id="{E6E25F74-5C9F-4C82-A57D-57DFE17C896E}"/>
                  </a:ext>
                </a:extLst>
              </p:cNvPr>
              <p:cNvSpPr txBox="1"/>
              <p:nvPr/>
            </p:nvSpPr>
            <p:spPr>
              <a:xfrm>
                <a:off x="4930482" y="4361688"/>
                <a:ext cx="2067738" cy="1039334"/>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4. </a:t>
                </a:r>
                <a:r>
                  <a:rPr lang="en-GB" sz="1700" b="1" dirty="0" err="1">
                    <a:solidFill>
                      <a:schemeClr val="accent1">
                        <a:lumMod val="50000"/>
                      </a:schemeClr>
                    </a:solidFill>
                    <a:latin typeface="Century Gothic" panose="020B0502020202020204" pitchFamily="34" charset="0"/>
                  </a:rPr>
                  <a:t>Mutti</a:t>
                </a:r>
                <a:r>
                  <a:rPr lang="en-GB" sz="1700" b="1"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Ach, </a:t>
                </a:r>
                <a:r>
                  <a:rPr lang="en-GB" sz="1700" dirty="0" err="1">
                    <a:solidFill>
                      <a:schemeClr val="accent1">
                        <a:lumMod val="50000"/>
                      </a:schemeClr>
                    </a:solidFill>
                    <a:latin typeface="Century Gothic" panose="020B0502020202020204" pitchFamily="34" charset="0"/>
                  </a:rPr>
                  <a:t>ja</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Wer</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ist</a:t>
                </a:r>
                <a:r>
                  <a:rPr lang="en-GB" sz="1700" dirty="0">
                    <a:solidFill>
                      <a:schemeClr val="accent1">
                        <a:lumMod val="50000"/>
                      </a:schemeClr>
                    </a:solidFill>
                    <a:latin typeface="Century Gothic" panose="020B0502020202020204" pitchFamily="34" charset="0"/>
                  </a:rPr>
                  <a:t> Mia? </a:t>
                </a:r>
                <a:r>
                  <a:rPr lang="en-GB" sz="1700" b="1" dirty="0">
                    <a:solidFill>
                      <a:schemeClr val="accent1">
                        <a:lumMod val="50000"/>
                      </a:schemeClr>
                    </a:solidFill>
                    <a:latin typeface="Century Gothic" panose="020B0502020202020204" pitchFamily="34" charset="0"/>
                  </a:rPr>
                  <a:t>Alastair: </a:t>
                </a:r>
                <a:r>
                  <a:rPr lang="en-GB" sz="1700" dirty="0" err="1">
                    <a:solidFill>
                      <a:schemeClr val="accent1">
                        <a:lumMod val="50000"/>
                      </a:schemeClr>
                    </a:solidFill>
                    <a:latin typeface="Century Gothic" panose="020B0502020202020204" pitchFamily="34" charset="0"/>
                  </a:rPr>
                  <a:t>Mutti</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Immer</a:t>
                </a:r>
                <a:r>
                  <a:rPr lang="en-GB" sz="1700" dirty="0">
                    <a:solidFill>
                      <a:schemeClr val="accent1">
                        <a:lumMod val="50000"/>
                      </a:schemeClr>
                    </a:solidFill>
                    <a:latin typeface="Century Gothic" panose="020B0502020202020204" pitchFamily="34" charset="0"/>
                  </a:rPr>
                  <a:t> du hast / hast du so </a:t>
                </a:r>
                <a:r>
                  <a:rPr lang="en-GB" sz="1700" dirty="0" err="1">
                    <a:solidFill>
                      <a:schemeClr val="accent1">
                        <a:lumMod val="50000"/>
                      </a:schemeClr>
                    </a:solidFill>
                    <a:latin typeface="Century Gothic" panose="020B0502020202020204" pitchFamily="34" charset="0"/>
                  </a:rPr>
                  <a:t>viele</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Fragen</a:t>
                </a:r>
                <a:r>
                  <a:rPr lang="en-GB" sz="1700" dirty="0">
                    <a:solidFill>
                      <a:schemeClr val="accent1">
                        <a:lumMod val="50000"/>
                      </a:schemeClr>
                    </a:solidFill>
                    <a:latin typeface="Century Gothic" panose="020B0502020202020204" pitchFamily="34" charset="0"/>
                  </a:rPr>
                  <a:t>!</a:t>
                </a:r>
                <a:endParaRPr lang="en-GB" sz="1700" u="sng" dirty="0">
                  <a:solidFill>
                    <a:schemeClr val="accent1">
                      <a:lumMod val="50000"/>
                    </a:schemeClr>
                  </a:solidFill>
                  <a:latin typeface="Century Gothic" panose="020B0502020202020204" pitchFamily="34" charset="0"/>
                </a:endParaRPr>
              </a:p>
            </p:txBody>
          </p:sp>
        </p:grpSp>
        <p:sp>
          <p:nvSpPr>
            <p:cNvPr id="101" name="TextBox 100">
              <a:extLst>
                <a:ext uri="{FF2B5EF4-FFF2-40B4-BE49-F238E27FC236}">
                  <a16:creationId xmlns:a16="http://schemas.microsoft.com/office/drawing/2014/main" id="{EFDA3125-2A06-4FEE-BD1C-2F581FECBE93}"/>
                </a:ext>
              </a:extLst>
            </p:cNvPr>
            <p:cNvSpPr txBox="1"/>
            <p:nvPr/>
          </p:nvSpPr>
          <p:spPr>
            <a:xfrm>
              <a:off x="2956923" y="3409959"/>
              <a:ext cx="412058" cy="400110"/>
            </a:xfrm>
            <a:prstGeom prst="rect">
              <a:avLst/>
            </a:prstGeom>
            <a:solidFill>
              <a:schemeClr val="bg1"/>
            </a:solidFill>
            <a:ln>
              <a:solidFill>
                <a:srgbClr val="DAA520"/>
              </a:solidFill>
            </a:ln>
          </p:spPr>
          <p:txBody>
            <a:bodyPr wrap="square" rtlCol="0">
              <a:spAutoFit/>
            </a:bodyPr>
            <a:lstStyle/>
            <a:p>
              <a:pPr algn="ctr"/>
              <a:r>
                <a:rPr lang="en-GB" sz="2000" b="1" dirty="0">
                  <a:solidFill>
                    <a:schemeClr val="accent1">
                      <a:lumMod val="50000"/>
                    </a:schemeClr>
                  </a:solidFill>
                </a:rPr>
                <a:t>1</a:t>
              </a:r>
            </a:p>
          </p:txBody>
        </p:sp>
        <p:sp>
          <p:nvSpPr>
            <p:cNvPr id="102" name="TextBox 101">
              <a:extLst>
                <a:ext uri="{FF2B5EF4-FFF2-40B4-BE49-F238E27FC236}">
                  <a16:creationId xmlns:a16="http://schemas.microsoft.com/office/drawing/2014/main" id="{80AA2F34-D5BF-401F-A6A7-A066EC1E54CA}"/>
                </a:ext>
              </a:extLst>
            </p:cNvPr>
            <p:cNvSpPr txBox="1"/>
            <p:nvPr/>
          </p:nvSpPr>
          <p:spPr>
            <a:xfrm>
              <a:off x="2956922" y="5269530"/>
              <a:ext cx="412058" cy="400110"/>
            </a:xfrm>
            <a:prstGeom prst="rect">
              <a:avLst/>
            </a:prstGeom>
            <a:solidFill>
              <a:schemeClr val="bg1"/>
            </a:solidFill>
            <a:ln>
              <a:solidFill>
                <a:srgbClr val="DAA520"/>
              </a:solidFill>
            </a:ln>
          </p:spPr>
          <p:txBody>
            <a:bodyPr wrap="square" rtlCol="0">
              <a:spAutoFit/>
            </a:bodyPr>
            <a:lstStyle/>
            <a:p>
              <a:pPr algn="ctr"/>
              <a:r>
                <a:rPr lang="en-GB" sz="2000" b="1" dirty="0">
                  <a:solidFill>
                    <a:schemeClr val="accent1">
                      <a:lumMod val="50000"/>
                    </a:schemeClr>
                  </a:solidFill>
                </a:rPr>
                <a:t>2</a:t>
              </a:r>
            </a:p>
          </p:txBody>
        </p:sp>
      </p:grpSp>
      <p:grpSp>
        <p:nvGrpSpPr>
          <p:cNvPr id="114" name="Group 113">
            <a:extLst>
              <a:ext uri="{FF2B5EF4-FFF2-40B4-BE49-F238E27FC236}">
                <a16:creationId xmlns:a16="http://schemas.microsoft.com/office/drawing/2014/main" id="{B2CAAE7D-D253-482E-9124-A38C2E98F297}"/>
              </a:ext>
            </a:extLst>
          </p:cNvPr>
          <p:cNvGrpSpPr/>
          <p:nvPr/>
        </p:nvGrpSpPr>
        <p:grpSpPr>
          <a:xfrm>
            <a:off x="8428790" y="1762185"/>
            <a:ext cx="3152078" cy="4386210"/>
            <a:chOff x="300038" y="1762185"/>
            <a:chExt cx="3152078" cy="4386210"/>
          </a:xfrm>
        </p:grpSpPr>
        <p:grpSp>
          <p:nvGrpSpPr>
            <p:cNvPr id="115" name="Group 114">
              <a:extLst>
                <a:ext uri="{FF2B5EF4-FFF2-40B4-BE49-F238E27FC236}">
                  <a16:creationId xmlns:a16="http://schemas.microsoft.com/office/drawing/2014/main" id="{7C6E9EFD-1C7A-4F41-A9E8-22238D266589}"/>
                </a:ext>
              </a:extLst>
            </p:cNvPr>
            <p:cNvGrpSpPr/>
            <p:nvPr/>
          </p:nvGrpSpPr>
          <p:grpSpPr>
            <a:xfrm>
              <a:off x="300038" y="1762185"/>
              <a:ext cx="3152078" cy="4386210"/>
              <a:chOff x="4719331" y="2191837"/>
              <a:chExt cx="2314515" cy="4003200"/>
            </a:xfrm>
          </p:grpSpPr>
          <p:grpSp>
            <p:nvGrpSpPr>
              <p:cNvPr id="118" name="Group 117">
                <a:extLst>
                  <a:ext uri="{FF2B5EF4-FFF2-40B4-BE49-F238E27FC236}">
                    <a16:creationId xmlns:a16="http://schemas.microsoft.com/office/drawing/2014/main" id="{DD05EF35-F6F9-4D3D-84B6-8C30C7BFEAC2}"/>
                  </a:ext>
                </a:extLst>
              </p:cNvPr>
              <p:cNvGrpSpPr/>
              <p:nvPr/>
            </p:nvGrpSpPr>
            <p:grpSpPr>
              <a:xfrm>
                <a:off x="4719331" y="2191837"/>
                <a:ext cx="2314515" cy="4003200"/>
                <a:chOff x="4719331" y="2191837"/>
                <a:chExt cx="2198943" cy="4003200"/>
              </a:xfrm>
            </p:grpSpPr>
            <p:grpSp>
              <p:nvGrpSpPr>
                <p:cNvPr id="121" name="Group 120">
                  <a:extLst>
                    <a:ext uri="{FF2B5EF4-FFF2-40B4-BE49-F238E27FC236}">
                      <a16:creationId xmlns:a16="http://schemas.microsoft.com/office/drawing/2014/main" id="{58135777-BD38-464F-838C-1AF71004C6F6}"/>
                    </a:ext>
                  </a:extLst>
                </p:cNvPr>
                <p:cNvGrpSpPr/>
                <p:nvPr/>
              </p:nvGrpSpPr>
              <p:grpSpPr>
                <a:xfrm>
                  <a:off x="4719331" y="2191837"/>
                  <a:ext cx="2198943" cy="4003200"/>
                  <a:chOff x="-30479" y="22860"/>
                  <a:chExt cx="3394710" cy="6004560"/>
                </a:xfrm>
              </p:grpSpPr>
              <p:grpSp>
                <p:nvGrpSpPr>
                  <p:cNvPr id="123" name="Group 122">
                    <a:extLst>
                      <a:ext uri="{FF2B5EF4-FFF2-40B4-BE49-F238E27FC236}">
                        <a16:creationId xmlns:a16="http://schemas.microsoft.com/office/drawing/2014/main" id="{D393975F-0786-4FB7-BECD-B084C752DAC3}"/>
                      </a:ext>
                    </a:extLst>
                  </p:cNvPr>
                  <p:cNvGrpSpPr/>
                  <p:nvPr/>
                </p:nvGrpSpPr>
                <p:grpSpPr>
                  <a:xfrm>
                    <a:off x="-30479" y="22860"/>
                    <a:ext cx="3394710" cy="6004560"/>
                    <a:chOff x="-30479" y="22860"/>
                    <a:chExt cx="3394710" cy="6004560"/>
                  </a:xfrm>
                </p:grpSpPr>
                <p:grpSp>
                  <p:nvGrpSpPr>
                    <p:cNvPr id="125" name="Group 124">
                      <a:extLst>
                        <a:ext uri="{FF2B5EF4-FFF2-40B4-BE49-F238E27FC236}">
                          <a16:creationId xmlns:a16="http://schemas.microsoft.com/office/drawing/2014/main" id="{B0C12028-EA9B-4965-863B-321703F64AE1}"/>
                        </a:ext>
                      </a:extLst>
                    </p:cNvPr>
                    <p:cNvGrpSpPr/>
                    <p:nvPr/>
                  </p:nvGrpSpPr>
                  <p:grpSpPr>
                    <a:xfrm>
                      <a:off x="-30479" y="22860"/>
                      <a:ext cx="3394710" cy="6004560"/>
                      <a:chOff x="-30479" y="22860"/>
                      <a:chExt cx="3394710" cy="6004560"/>
                    </a:xfrm>
                  </p:grpSpPr>
                  <p:sp>
                    <p:nvSpPr>
                      <p:cNvPr id="127" name="Rectangle: Rounded Corners 126">
                        <a:extLst>
                          <a:ext uri="{FF2B5EF4-FFF2-40B4-BE49-F238E27FC236}">
                            <a16:creationId xmlns:a16="http://schemas.microsoft.com/office/drawing/2014/main" id="{C3F02DDB-0D6D-43DC-86B0-4B71D9C0E9DE}"/>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sp>
                    <p:nvSpPr>
                      <p:cNvPr id="128" name="Rectangle 127">
                        <a:extLst>
                          <a:ext uri="{FF2B5EF4-FFF2-40B4-BE49-F238E27FC236}">
                            <a16:creationId xmlns:a16="http://schemas.microsoft.com/office/drawing/2014/main" id="{0C2E0CA9-B1E0-4947-B75D-45DA1794170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chemeClr val="accent1">
                              <a:lumMod val="50000"/>
                            </a:schemeClr>
                          </a:solidFill>
                        </a:endParaRPr>
                      </a:p>
                    </p:txBody>
                  </p:sp>
                </p:grpSp>
                <p:sp>
                  <p:nvSpPr>
                    <p:cNvPr id="126" name="Oval 125">
                      <a:extLst>
                        <a:ext uri="{FF2B5EF4-FFF2-40B4-BE49-F238E27FC236}">
                          <a16:creationId xmlns:a16="http://schemas.microsoft.com/office/drawing/2014/main" id="{43EEE1F7-E036-40D3-B463-1B0B214007C6}"/>
                        </a:ext>
                      </a:extLst>
                    </p:cNvPr>
                    <p:cNvSpPr/>
                    <p:nvPr/>
                  </p:nvSpPr>
                  <p:spPr>
                    <a:xfrm>
                      <a:off x="1581176" y="5698700"/>
                      <a:ext cx="171401" cy="22309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accent1">
                            <a:lumMod val="50000"/>
                          </a:schemeClr>
                        </a:solidFill>
                      </a:endParaRPr>
                    </a:p>
                  </p:txBody>
                </p:sp>
              </p:grpSp>
              <p:sp>
                <p:nvSpPr>
                  <p:cNvPr id="124" name="Speech Bubble: Rectangle with Corners Rounded 123">
                    <a:extLst>
                      <a:ext uri="{FF2B5EF4-FFF2-40B4-BE49-F238E27FC236}">
                        <a16:creationId xmlns:a16="http://schemas.microsoft.com/office/drawing/2014/main" id="{F85953C8-0005-4DA3-90FA-560E094D6340}"/>
                      </a:ext>
                    </a:extLst>
                  </p:cNvPr>
                  <p:cNvSpPr/>
                  <p:nvPr/>
                </p:nvSpPr>
                <p:spPr>
                  <a:xfrm>
                    <a:off x="266310" y="525983"/>
                    <a:ext cx="2830692" cy="1887202"/>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grpSp>
            <p:sp>
              <p:nvSpPr>
                <p:cNvPr id="122" name="TextBox 121">
                  <a:extLst>
                    <a:ext uri="{FF2B5EF4-FFF2-40B4-BE49-F238E27FC236}">
                      <a16:creationId xmlns:a16="http://schemas.microsoft.com/office/drawing/2014/main" id="{8101D0BB-2E65-4D7C-AF8B-C42074A48E1A}"/>
                    </a:ext>
                  </a:extLst>
                </p:cNvPr>
                <p:cNvSpPr txBox="1"/>
                <p:nvPr/>
              </p:nvSpPr>
              <p:spPr>
                <a:xfrm>
                  <a:off x="4952996" y="2507351"/>
                  <a:ext cx="1906490" cy="1278100"/>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5. </a:t>
                  </a:r>
                  <a:r>
                    <a:rPr lang="en-GB" sz="1700" b="1" dirty="0" err="1">
                      <a:solidFill>
                        <a:schemeClr val="accent1">
                          <a:lumMod val="50000"/>
                        </a:schemeClr>
                      </a:solidFill>
                      <a:latin typeface="Century Gothic" panose="020B0502020202020204" pitchFamily="34" charset="0"/>
                    </a:rPr>
                    <a:t>Mutti</a:t>
                  </a:r>
                  <a:r>
                    <a:rPr lang="en-GB" sz="1700" b="1"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Klar</a:t>
                  </a:r>
                  <a:r>
                    <a:rPr lang="en-GB" sz="1700" dirty="0">
                      <a:solidFill>
                        <a:schemeClr val="accent1">
                          <a:lumMod val="50000"/>
                        </a:schemeClr>
                      </a:solidFill>
                      <a:latin typeface="Century Gothic" panose="020B0502020202020204" pitchFamily="34" charset="0"/>
                    </a:rPr>
                    <a:t>! Was </a:t>
                  </a:r>
                  <a:r>
                    <a:rPr lang="en-GB" sz="1700" dirty="0" err="1">
                      <a:solidFill>
                        <a:schemeClr val="accent1">
                          <a:lumMod val="50000"/>
                        </a:schemeClr>
                      </a:solidFill>
                      <a:latin typeface="Century Gothic" panose="020B0502020202020204" pitchFamily="34" charset="0"/>
                    </a:rPr>
                    <a:t>machst</a:t>
                  </a:r>
                  <a:r>
                    <a:rPr lang="en-GB" sz="1700" dirty="0">
                      <a:solidFill>
                        <a:schemeClr val="accent1">
                          <a:lumMod val="50000"/>
                        </a:schemeClr>
                      </a:solidFill>
                      <a:latin typeface="Century Gothic" panose="020B0502020202020204" pitchFamily="34" charset="0"/>
                    </a:rPr>
                    <a:t> du </a:t>
                  </a:r>
                  <a:r>
                    <a:rPr lang="en-GB" sz="1700" dirty="0" err="1">
                      <a:solidFill>
                        <a:schemeClr val="accent1">
                          <a:lumMod val="50000"/>
                        </a:schemeClr>
                      </a:solidFill>
                      <a:latin typeface="Century Gothic" panose="020B0502020202020204" pitchFamily="34" charset="0"/>
                    </a:rPr>
                    <a:t>dann</a:t>
                  </a:r>
                  <a:r>
                    <a:rPr lang="en-GB" sz="1700" dirty="0">
                      <a:solidFill>
                        <a:schemeClr val="accent1">
                          <a:lumMod val="50000"/>
                        </a:schemeClr>
                      </a:solidFill>
                      <a:latin typeface="Century Gothic" panose="020B0502020202020204" pitchFamily="34" charset="0"/>
                    </a:rPr>
                    <a:t> in Amsterdam? </a:t>
                  </a:r>
                  <a:r>
                    <a:rPr lang="en-GB" sz="1700" b="1" dirty="0">
                      <a:solidFill>
                        <a:schemeClr val="accent1">
                          <a:lumMod val="50000"/>
                        </a:schemeClr>
                      </a:solidFill>
                      <a:latin typeface="Century Gothic" panose="020B0502020202020204" pitchFamily="34" charset="0"/>
                    </a:rPr>
                    <a:t>Alastair: </a:t>
                  </a:r>
                  <a:r>
                    <a:rPr lang="en-GB" sz="1700" dirty="0">
                      <a:solidFill>
                        <a:schemeClr val="accent1">
                          <a:lumMod val="50000"/>
                        </a:schemeClr>
                      </a:solidFill>
                      <a:latin typeface="Century Gothic" panose="020B0502020202020204" pitchFamily="34" charset="0"/>
                    </a:rPr>
                    <a:t>Dort </a:t>
                  </a:r>
                  <a:r>
                    <a:rPr lang="en-GB" sz="1700" u="sng" dirty="0" err="1">
                      <a:solidFill>
                        <a:schemeClr val="accent1">
                          <a:lumMod val="50000"/>
                        </a:schemeClr>
                      </a:solidFill>
                      <a:latin typeface="Century Gothic" panose="020B0502020202020204" pitchFamily="34" charset="0"/>
                    </a:rPr>
                    <a:t>gibt</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es</a:t>
                  </a:r>
                  <a:r>
                    <a:rPr lang="en-GB" sz="1700" u="sng"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a:t>
                  </a:r>
                  <a:r>
                    <a:rPr lang="en-GB" sz="1700" u="sng" dirty="0" err="1">
                      <a:solidFill>
                        <a:schemeClr val="accent1">
                          <a:lumMod val="50000"/>
                        </a:schemeClr>
                      </a:solidFill>
                      <a:latin typeface="Century Gothic" panose="020B0502020202020204" pitchFamily="34" charset="0"/>
                    </a:rPr>
                    <a:t>es</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gibt</a:t>
                  </a:r>
                  <a:r>
                    <a:rPr lang="en-GB" sz="1700" u="sng"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Züge</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nach</a:t>
                  </a:r>
                  <a:r>
                    <a:rPr lang="en-GB" sz="1700" dirty="0">
                      <a:solidFill>
                        <a:schemeClr val="accent1">
                          <a:lumMod val="50000"/>
                        </a:schemeClr>
                      </a:solidFill>
                      <a:latin typeface="Century Gothic" panose="020B0502020202020204" pitchFamily="34" charset="0"/>
                    </a:rPr>
                    <a:t> London.</a:t>
                  </a:r>
                </a:p>
              </p:txBody>
            </p:sp>
          </p:grpSp>
          <p:sp>
            <p:nvSpPr>
              <p:cNvPr id="119" name="Speech Bubble: Rectangle with Corners Rounded 118">
                <a:extLst>
                  <a:ext uri="{FF2B5EF4-FFF2-40B4-BE49-F238E27FC236}">
                    <a16:creationId xmlns:a16="http://schemas.microsoft.com/office/drawing/2014/main" id="{C38E389B-0F62-4CB6-A600-E11FF91DE2D9}"/>
                  </a:ext>
                </a:extLst>
              </p:cNvPr>
              <p:cNvSpPr/>
              <p:nvPr/>
            </p:nvSpPr>
            <p:spPr>
              <a:xfrm>
                <a:off x="4921682" y="4114472"/>
                <a:ext cx="1929967" cy="17165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accent1">
                        <a:lumMod val="50000"/>
                      </a:schemeClr>
                    </a:solidFill>
                    <a:effectLst/>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20" name="TextBox 119">
                <a:extLst>
                  <a:ext uri="{FF2B5EF4-FFF2-40B4-BE49-F238E27FC236}">
                    <a16:creationId xmlns:a16="http://schemas.microsoft.com/office/drawing/2014/main" id="{39DD1C9A-8461-401A-87D7-AD8B1501B62A}"/>
                  </a:ext>
                </a:extLst>
              </p:cNvPr>
              <p:cNvSpPr txBox="1"/>
              <p:nvPr/>
            </p:nvSpPr>
            <p:spPr>
              <a:xfrm>
                <a:off x="4942978" y="4183546"/>
                <a:ext cx="1998831" cy="1516865"/>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6. </a:t>
                </a:r>
                <a:r>
                  <a:rPr lang="en-GB" sz="1700" b="1" dirty="0" err="1">
                    <a:solidFill>
                      <a:schemeClr val="accent1">
                        <a:lumMod val="50000"/>
                      </a:schemeClr>
                    </a:solidFill>
                    <a:latin typeface="Century Gothic" panose="020B0502020202020204" pitchFamily="34" charset="0"/>
                  </a:rPr>
                  <a:t>Mutti</a:t>
                </a:r>
                <a:r>
                  <a:rPr lang="en-GB" sz="1700" b="1"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Wie </a:t>
                </a:r>
                <a:r>
                  <a:rPr lang="en-GB" sz="1700" dirty="0" err="1">
                    <a:solidFill>
                      <a:schemeClr val="accent1">
                        <a:lumMod val="50000"/>
                      </a:schemeClr>
                    </a:solidFill>
                    <a:latin typeface="Century Gothic" panose="020B0502020202020204" pitchFamily="34" charset="0"/>
                  </a:rPr>
                  <a:t>viele</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Stunden</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dauert</a:t>
                </a:r>
                <a:r>
                  <a:rPr lang="en-GB" sz="1700" dirty="0">
                    <a:solidFill>
                      <a:schemeClr val="accent1">
                        <a:lumMod val="50000"/>
                      </a:schemeClr>
                    </a:solidFill>
                    <a:latin typeface="Century Gothic" panose="020B0502020202020204" pitchFamily="34" charset="0"/>
                  </a:rPr>
                  <a:t> das? </a:t>
                </a:r>
                <a:r>
                  <a:rPr lang="en-GB" sz="1700" b="1" dirty="0">
                    <a:solidFill>
                      <a:schemeClr val="accent1">
                        <a:lumMod val="50000"/>
                      </a:schemeClr>
                    </a:solidFill>
                    <a:latin typeface="Century Gothic" panose="020B0502020202020204" pitchFamily="34" charset="0"/>
                  </a:rPr>
                  <a:t>Alastair: </a:t>
                </a:r>
                <a:r>
                  <a:rPr lang="en-GB" sz="1700" dirty="0">
                    <a:solidFill>
                      <a:schemeClr val="accent1">
                        <a:lumMod val="50000"/>
                      </a:schemeClr>
                    </a:solidFill>
                    <a:latin typeface="Century Gothic" panose="020B0502020202020204" pitchFamily="34" charset="0"/>
                  </a:rPr>
                  <a:t>London </a:t>
                </a:r>
                <a:r>
                  <a:rPr lang="en-GB" sz="1700" u="sng" dirty="0" err="1">
                    <a:solidFill>
                      <a:schemeClr val="accent1">
                        <a:lumMod val="50000"/>
                      </a:schemeClr>
                    </a:solidFill>
                    <a:latin typeface="Century Gothic" panose="020B0502020202020204" pitchFamily="34" charset="0"/>
                  </a:rPr>
                  <a:t>ich</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erreiche</a:t>
                </a:r>
                <a:r>
                  <a:rPr lang="en-GB" sz="1700" dirty="0">
                    <a:solidFill>
                      <a:schemeClr val="accent1">
                        <a:lumMod val="50000"/>
                      </a:schemeClr>
                    </a:solidFill>
                    <a:latin typeface="Century Gothic" panose="020B0502020202020204" pitchFamily="34" charset="0"/>
                  </a:rPr>
                  <a:t> / </a:t>
                </a:r>
                <a:r>
                  <a:rPr lang="en-GB" sz="1700" u="sng" dirty="0" err="1">
                    <a:solidFill>
                      <a:schemeClr val="accent1">
                        <a:lumMod val="50000"/>
                      </a:schemeClr>
                    </a:solidFill>
                    <a:latin typeface="Century Gothic" panose="020B0502020202020204" pitchFamily="34" charset="0"/>
                  </a:rPr>
                  <a:t>erreiche</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ich</a:t>
                </a:r>
                <a:r>
                  <a:rPr lang="en-GB" sz="1700" u="sng"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am Sonntag. </a:t>
                </a:r>
                <a:r>
                  <a:rPr lang="en-GB" sz="1700" dirty="0" err="1">
                    <a:solidFill>
                      <a:schemeClr val="accent1">
                        <a:lumMod val="50000"/>
                      </a:schemeClr>
                    </a:solidFill>
                    <a:latin typeface="Century Gothic" panose="020B0502020202020204" pitchFamily="34" charset="0"/>
                  </a:rPr>
                  <a:t>Bis</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dann</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tschüs</a:t>
                </a:r>
                <a:r>
                  <a:rPr lang="en-GB" sz="1700"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sym typeface="Wingdings" panose="05000000000000000000" pitchFamily="2" charset="2"/>
                  </a:rPr>
                  <a:t></a:t>
                </a:r>
                <a:endParaRPr lang="en-GB" sz="1700" dirty="0">
                  <a:solidFill>
                    <a:schemeClr val="accent1">
                      <a:lumMod val="50000"/>
                    </a:schemeClr>
                  </a:solidFill>
                  <a:latin typeface="Century Gothic" panose="020B0502020202020204" pitchFamily="34" charset="0"/>
                </a:endParaRPr>
              </a:p>
            </p:txBody>
          </p:sp>
        </p:grpSp>
        <p:sp>
          <p:nvSpPr>
            <p:cNvPr id="116" name="TextBox 115">
              <a:extLst>
                <a:ext uri="{FF2B5EF4-FFF2-40B4-BE49-F238E27FC236}">
                  <a16:creationId xmlns:a16="http://schemas.microsoft.com/office/drawing/2014/main" id="{F12FEA06-3D3E-4122-8D85-B7D064BBECF2}"/>
                </a:ext>
              </a:extLst>
            </p:cNvPr>
            <p:cNvSpPr txBox="1"/>
            <p:nvPr/>
          </p:nvSpPr>
          <p:spPr>
            <a:xfrm>
              <a:off x="2956923" y="3409959"/>
              <a:ext cx="412058" cy="400110"/>
            </a:xfrm>
            <a:prstGeom prst="rect">
              <a:avLst/>
            </a:prstGeom>
            <a:solidFill>
              <a:schemeClr val="bg1"/>
            </a:solidFill>
            <a:ln>
              <a:solidFill>
                <a:srgbClr val="DAA520"/>
              </a:solidFill>
            </a:ln>
          </p:spPr>
          <p:txBody>
            <a:bodyPr wrap="square" rtlCol="0">
              <a:spAutoFit/>
            </a:bodyPr>
            <a:lstStyle/>
            <a:p>
              <a:pPr algn="ctr"/>
              <a:r>
                <a:rPr lang="en-GB" sz="2000" b="1" dirty="0">
                  <a:solidFill>
                    <a:schemeClr val="accent1">
                      <a:lumMod val="50000"/>
                    </a:schemeClr>
                  </a:solidFill>
                </a:rPr>
                <a:t>2</a:t>
              </a:r>
            </a:p>
          </p:txBody>
        </p:sp>
        <p:sp>
          <p:nvSpPr>
            <p:cNvPr id="117" name="TextBox 116">
              <a:extLst>
                <a:ext uri="{FF2B5EF4-FFF2-40B4-BE49-F238E27FC236}">
                  <a16:creationId xmlns:a16="http://schemas.microsoft.com/office/drawing/2014/main" id="{E8646D6C-ACB0-4CBD-B7E2-174080EF14E5}"/>
                </a:ext>
              </a:extLst>
            </p:cNvPr>
            <p:cNvSpPr txBox="1"/>
            <p:nvPr/>
          </p:nvSpPr>
          <p:spPr>
            <a:xfrm>
              <a:off x="2956922" y="5269530"/>
              <a:ext cx="412058" cy="400110"/>
            </a:xfrm>
            <a:prstGeom prst="rect">
              <a:avLst/>
            </a:prstGeom>
            <a:solidFill>
              <a:schemeClr val="bg1"/>
            </a:solidFill>
            <a:ln>
              <a:solidFill>
                <a:srgbClr val="DAA520"/>
              </a:solidFill>
            </a:ln>
          </p:spPr>
          <p:txBody>
            <a:bodyPr wrap="square" rtlCol="0">
              <a:spAutoFit/>
            </a:bodyPr>
            <a:lstStyle/>
            <a:p>
              <a:pPr algn="ctr"/>
              <a:r>
                <a:rPr lang="en-GB" sz="2000" b="1" dirty="0">
                  <a:solidFill>
                    <a:schemeClr val="accent1">
                      <a:lumMod val="50000"/>
                    </a:schemeClr>
                  </a:solidFill>
                </a:rPr>
                <a:t>2</a:t>
              </a:r>
            </a:p>
          </p:txBody>
        </p:sp>
      </p:grpSp>
      <p:sp>
        <p:nvSpPr>
          <p:cNvPr id="7" name="Rectangle 6">
            <a:extLst>
              <a:ext uri="{FF2B5EF4-FFF2-40B4-BE49-F238E27FC236}">
                <a16:creationId xmlns:a16="http://schemas.microsoft.com/office/drawing/2014/main" id="{4B9A1668-30A0-4931-837F-E6D47929BE36}"/>
              </a:ext>
            </a:extLst>
          </p:cNvPr>
          <p:cNvSpPr/>
          <p:nvPr/>
        </p:nvSpPr>
        <p:spPr>
          <a:xfrm>
            <a:off x="3362821" y="3463634"/>
            <a:ext cx="266547" cy="29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9" name="Rectangle 128">
            <a:extLst>
              <a:ext uri="{FF2B5EF4-FFF2-40B4-BE49-F238E27FC236}">
                <a16:creationId xmlns:a16="http://schemas.microsoft.com/office/drawing/2014/main" id="{87251115-E7AC-4C4B-9721-86803535128B}"/>
              </a:ext>
            </a:extLst>
          </p:cNvPr>
          <p:cNvSpPr/>
          <p:nvPr/>
        </p:nvSpPr>
        <p:spPr>
          <a:xfrm>
            <a:off x="3340680" y="5331946"/>
            <a:ext cx="266547" cy="29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0" name="Rectangle 129">
            <a:extLst>
              <a:ext uri="{FF2B5EF4-FFF2-40B4-BE49-F238E27FC236}">
                <a16:creationId xmlns:a16="http://schemas.microsoft.com/office/drawing/2014/main" id="{EE574632-8CAC-4D51-9B14-D2EAEA691900}"/>
              </a:ext>
            </a:extLst>
          </p:cNvPr>
          <p:cNvSpPr/>
          <p:nvPr/>
        </p:nvSpPr>
        <p:spPr>
          <a:xfrm>
            <a:off x="7223698" y="3457339"/>
            <a:ext cx="266547" cy="29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1" name="Rectangle 130">
            <a:extLst>
              <a:ext uri="{FF2B5EF4-FFF2-40B4-BE49-F238E27FC236}">
                <a16:creationId xmlns:a16="http://schemas.microsoft.com/office/drawing/2014/main" id="{94713C60-8F7E-49EB-9983-0C6155BA70B9}"/>
              </a:ext>
            </a:extLst>
          </p:cNvPr>
          <p:cNvSpPr/>
          <p:nvPr/>
        </p:nvSpPr>
        <p:spPr>
          <a:xfrm>
            <a:off x="7256527" y="5350222"/>
            <a:ext cx="266547" cy="29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2" name="Rectangle 131">
            <a:extLst>
              <a:ext uri="{FF2B5EF4-FFF2-40B4-BE49-F238E27FC236}">
                <a16:creationId xmlns:a16="http://schemas.microsoft.com/office/drawing/2014/main" id="{923A9511-9572-47F2-B00D-67F5293A443A}"/>
              </a:ext>
            </a:extLst>
          </p:cNvPr>
          <p:cNvSpPr/>
          <p:nvPr/>
        </p:nvSpPr>
        <p:spPr>
          <a:xfrm>
            <a:off x="11158429" y="3463074"/>
            <a:ext cx="266547" cy="29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3" name="Rectangle 132">
            <a:extLst>
              <a:ext uri="{FF2B5EF4-FFF2-40B4-BE49-F238E27FC236}">
                <a16:creationId xmlns:a16="http://schemas.microsoft.com/office/drawing/2014/main" id="{5861E983-8622-4766-98C8-52B5849D3EE4}"/>
              </a:ext>
            </a:extLst>
          </p:cNvPr>
          <p:cNvSpPr/>
          <p:nvPr/>
        </p:nvSpPr>
        <p:spPr>
          <a:xfrm>
            <a:off x="11148049" y="5309559"/>
            <a:ext cx="266547" cy="29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cxnSp>
        <p:nvCxnSpPr>
          <p:cNvPr id="142" name="Straight Connector 141">
            <a:extLst>
              <a:ext uri="{FF2B5EF4-FFF2-40B4-BE49-F238E27FC236}">
                <a16:creationId xmlns:a16="http://schemas.microsoft.com/office/drawing/2014/main" id="{CB9D13D7-CFCE-46A0-9C18-DB0380D75A9A}"/>
              </a:ext>
            </a:extLst>
          </p:cNvPr>
          <p:cNvCxnSpPr>
            <a:cxnSpLocks/>
          </p:cNvCxnSpPr>
          <p:nvPr/>
        </p:nvCxnSpPr>
        <p:spPr>
          <a:xfrm>
            <a:off x="907213" y="2869860"/>
            <a:ext cx="801263" cy="1502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309" y="-125224"/>
            <a:ext cx="1348486" cy="1953130"/>
          </a:xfrm>
          <a:prstGeom prst="rect">
            <a:avLst/>
          </a:prstGeom>
        </p:spPr>
      </p:pic>
      <p:cxnSp>
        <p:nvCxnSpPr>
          <p:cNvPr id="72" name="Straight Connector 71">
            <a:extLst>
              <a:ext uri="{FF2B5EF4-FFF2-40B4-BE49-F238E27FC236}">
                <a16:creationId xmlns:a16="http://schemas.microsoft.com/office/drawing/2014/main" id="{CB9D13D7-CFCE-46A0-9C18-DB0380D75A9A}"/>
              </a:ext>
            </a:extLst>
          </p:cNvPr>
          <p:cNvCxnSpPr>
            <a:cxnSpLocks/>
          </p:cNvCxnSpPr>
          <p:nvPr/>
        </p:nvCxnSpPr>
        <p:spPr>
          <a:xfrm>
            <a:off x="2275265" y="4871405"/>
            <a:ext cx="1128335" cy="1"/>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B9D13D7-CFCE-46A0-9C18-DB0380D75A9A}"/>
              </a:ext>
            </a:extLst>
          </p:cNvPr>
          <p:cNvCxnSpPr>
            <a:cxnSpLocks/>
          </p:cNvCxnSpPr>
          <p:nvPr/>
        </p:nvCxnSpPr>
        <p:spPr>
          <a:xfrm flipV="1">
            <a:off x="5742722" y="2842907"/>
            <a:ext cx="1458318" cy="844"/>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B9D13D7-CFCE-46A0-9C18-DB0380D75A9A}"/>
              </a:ext>
            </a:extLst>
          </p:cNvPr>
          <p:cNvCxnSpPr>
            <a:cxnSpLocks/>
          </p:cNvCxnSpPr>
          <p:nvPr/>
        </p:nvCxnSpPr>
        <p:spPr>
          <a:xfrm flipV="1">
            <a:off x="5593893" y="4864706"/>
            <a:ext cx="839602" cy="669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9D13D7-CFCE-46A0-9C18-DB0380D75A9A}"/>
              </a:ext>
            </a:extLst>
          </p:cNvPr>
          <p:cNvCxnSpPr>
            <a:cxnSpLocks/>
          </p:cNvCxnSpPr>
          <p:nvPr/>
        </p:nvCxnSpPr>
        <p:spPr>
          <a:xfrm flipV="1">
            <a:off x="10175658" y="3101809"/>
            <a:ext cx="839602" cy="669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B9D13D7-CFCE-46A0-9C18-DB0380D75A9A}"/>
              </a:ext>
            </a:extLst>
          </p:cNvPr>
          <p:cNvCxnSpPr>
            <a:cxnSpLocks/>
          </p:cNvCxnSpPr>
          <p:nvPr/>
        </p:nvCxnSpPr>
        <p:spPr>
          <a:xfrm flipV="1">
            <a:off x="8763737" y="4920833"/>
            <a:ext cx="839602" cy="669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B9D13D7-CFCE-46A0-9C18-DB0380D75A9A}"/>
              </a:ext>
            </a:extLst>
          </p:cNvPr>
          <p:cNvCxnSpPr>
            <a:cxnSpLocks/>
          </p:cNvCxnSpPr>
          <p:nvPr/>
        </p:nvCxnSpPr>
        <p:spPr>
          <a:xfrm>
            <a:off x="10534066" y="4666345"/>
            <a:ext cx="384062" cy="7737"/>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67"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5892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9" grpId="0" animBg="1"/>
      <p:bldP spid="130" grpId="0" animBg="1"/>
      <p:bldP spid="131" grpId="0" animBg="1"/>
      <p:bldP spid="132" grpId="0" animBg="1"/>
      <p:bldP spid="1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38D30-F118-D741-A965-9819313C3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2" name="Title 3">
            <a:extLst>
              <a:ext uri="{FF2B5EF4-FFF2-40B4-BE49-F238E27FC236}">
                <a16:creationId xmlns:a16="http://schemas.microsoft.com/office/drawing/2014/main" id="{B4557938-FD63-8F44-A2A5-1E34C28DC68D}"/>
              </a:ext>
            </a:extLst>
          </p:cNvPr>
          <p:cNvSpPr>
            <a:spLocks noGrp="1"/>
          </p:cNvSpPr>
          <p:nvPr>
            <p:ph type="title"/>
          </p:nvPr>
        </p:nvSpPr>
        <p:spPr>
          <a:xfrm>
            <a:off x="16194" y="314449"/>
            <a:ext cx="5795737" cy="707849"/>
          </a:xfrm>
        </p:spPr>
        <p:txBody>
          <a:bodyPr>
            <a:noAutofit/>
          </a:bodyPr>
          <a:lstStyle/>
          <a:p>
            <a:r>
              <a:rPr lang="en-GB" sz="3600" b="1" dirty="0" err="1">
                <a:solidFill>
                  <a:schemeClr val="bg1"/>
                </a:solidFill>
              </a:rPr>
              <a:t>Freunde</a:t>
            </a:r>
            <a:r>
              <a:rPr lang="en-GB" sz="3600" b="1" dirty="0">
                <a:solidFill>
                  <a:schemeClr val="bg1"/>
                </a:solidFill>
              </a:rPr>
              <a:t> </a:t>
            </a:r>
            <a:r>
              <a:rPr lang="en-GB" sz="3600" b="1" dirty="0" err="1">
                <a:solidFill>
                  <a:schemeClr val="bg1"/>
                </a:solidFill>
              </a:rPr>
              <a:t>finden</a:t>
            </a:r>
            <a:endParaRPr lang="en-GB" sz="3600" b="1" dirty="0">
              <a:solidFill>
                <a:schemeClr val="bg1"/>
              </a:solidFill>
            </a:endParaRPr>
          </a:p>
        </p:txBody>
      </p:sp>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11225" y="2935586"/>
            <a:ext cx="5374877" cy="3379608"/>
          </a:xfrm>
        </p:spPr>
      </p:pic>
      <p:sp>
        <p:nvSpPr>
          <p:cNvPr id="3" name="TextBox 2"/>
          <p:cNvSpPr txBox="1"/>
          <p:nvPr/>
        </p:nvSpPr>
        <p:spPr>
          <a:xfrm>
            <a:off x="125378" y="1198047"/>
            <a:ext cx="8085915" cy="1754326"/>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Alastair und Mia </a:t>
            </a:r>
            <a:r>
              <a:rPr lang="en-GB" dirty="0" err="1">
                <a:solidFill>
                  <a:schemeClr val="accent1">
                    <a:lumMod val="50000"/>
                  </a:schemeClr>
                </a:solidFill>
                <a:latin typeface="Century Gothic" panose="020B0502020202020204" pitchFamily="34" charset="0"/>
              </a:rPr>
              <a:t>werden</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Freunde</a:t>
            </a:r>
            <a:r>
              <a:rPr lang="en-GB" dirty="0">
                <a:solidFill>
                  <a:schemeClr val="accent1">
                    <a:lumMod val="50000"/>
                  </a:schemeClr>
                </a:solidFill>
                <a:latin typeface="Century Gothic" panose="020B0502020202020204" pitchFamily="34" charset="0"/>
              </a:rPr>
              <a:t>.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Sie </a:t>
            </a:r>
            <a:r>
              <a:rPr lang="en-GB" dirty="0" err="1">
                <a:solidFill>
                  <a:schemeClr val="accent1">
                    <a:lumMod val="50000"/>
                  </a:schemeClr>
                </a:solidFill>
                <a:latin typeface="Century Gothic" panose="020B0502020202020204" pitchFamily="34" charset="0"/>
              </a:rPr>
              <a:t>machen</a:t>
            </a:r>
            <a:r>
              <a:rPr lang="en-GB" dirty="0">
                <a:solidFill>
                  <a:schemeClr val="accent1">
                    <a:lumMod val="50000"/>
                  </a:schemeClr>
                </a:solidFill>
                <a:latin typeface="Century Gothic" panose="020B0502020202020204" pitchFamily="34" charset="0"/>
              </a:rPr>
              <a:t> Selfies und </a:t>
            </a:r>
            <a:r>
              <a:rPr lang="en-GB" dirty="0" err="1">
                <a:solidFill>
                  <a:schemeClr val="accent1">
                    <a:lumMod val="50000"/>
                  </a:schemeClr>
                </a:solidFill>
                <a:latin typeface="Century Gothic" panose="020B0502020202020204" pitchFamily="34" charset="0"/>
              </a:rPr>
              <a:t>reden</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mit</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einander</a:t>
            </a:r>
            <a:r>
              <a:rPr lang="en-GB" dirty="0">
                <a:solidFill>
                  <a:schemeClr val="accent1">
                    <a:lumMod val="50000"/>
                  </a:schemeClr>
                </a:solidFill>
                <a:latin typeface="Century Gothic" panose="020B0502020202020204" pitchFamily="34" charset="0"/>
              </a:rPr>
              <a:t>.</a:t>
            </a:r>
            <a:br>
              <a:rPr lang="en-GB" dirty="0">
                <a:solidFill>
                  <a:schemeClr val="accent1">
                    <a:lumMod val="50000"/>
                  </a:schemeClr>
                </a:solidFill>
                <a:latin typeface="Century Gothic" panose="020B0502020202020204" pitchFamily="34" charset="0"/>
              </a:rPr>
            </a:b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Partner A (Mia) </a:t>
            </a:r>
            <a:r>
              <a:rPr lang="en-GB" dirty="0" err="1">
                <a:solidFill>
                  <a:schemeClr val="accent1">
                    <a:lumMod val="50000"/>
                  </a:schemeClr>
                </a:solidFill>
                <a:latin typeface="Century Gothic" panose="020B0502020202020204" pitchFamily="34" charset="0"/>
              </a:rPr>
              <a:t>fragt</a:t>
            </a:r>
            <a:r>
              <a:rPr lang="en-GB" dirty="0">
                <a:solidFill>
                  <a:schemeClr val="accent1">
                    <a:lumMod val="50000"/>
                  </a:schemeClr>
                </a:solidFill>
                <a:latin typeface="Century Gothic" panose="020B0502020202020204" pitchFamily="34" charset="0"/>
              </a:rPr>
              <a:t>, Partner B (Alastair) </a:t>
            </a:r>
            <a:r>
              <a:rPr lang="en-GB" dirty="0" err="1">
                <a:solidFill>
                  <a:schemeClr val="accent1">
                    <a:lumMod val="50000"/>
                  </a:schemeClr>
                </a:solidFill>
                <a:latin typeface="Century Gothic" panose="020B0502020202020204" pitchFamily="34" charset="0"/>
              </a:rPr>
              <a:t>antwortet</a:t>
            </a:r>
            <a:r>
              <a:rPr lang="en-GB" dirty="0">
                <a:solidFill>
                  <a:schemeClr val="accent1">
                    <a:lumMod val="50000"/>
                  </a:schemeClr>
                </a:solidFill>
                <a:latin typeface="Century Gothic" panose="020B0502020202020204" pitchFamily="34" charset="0"/>
              </a:rPr>
              <a:t>.</a:t>
            </a:r>
            <a:br>
              <a:rPr lang="en-GB" dirty="0">
                <a:solidFill>
                  <a:schemeClr val="accent1">
                    <a:lumMod val="50000"/>
                  </a:schemeClr>
                </a:solidFill>
                <a:latin typeface="Century Gothic" panose="020B0502020202020204" pitchFamily="34" charset="0"/>
              </a:rPr>
            </a:br>
            <a:r>
              <a:rPr lang="en-GB" dirty="0" err="1">
                <a:solidFill>
                  <a:schemeClr val="accent1">
                    <a:lumMod val="50000"/>
                  </a:schemeClr>
                </a:solidFill>
                <a:latin typeface="Century Gothic" panose="020B0502020202020204" pitchFamily="34" charset="0"/>
              </a:rPr>
              <a:t>Tauscht</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dann</a:t>
            </a:r>
            <a:r>
              <a:rPr lang="en-GB" dirty="0">
                <a:solidFill>
                  <a:schemeClr val="accent1">
                    <a:lumMod val="50000"/>
                  </a:schemeClr>
                </a:solidFill>
                <a:latin typeface="Century Gothic" panose="020B0502020202020204" pitchFamily="34" charset="0"/>
              </a:rPr>
              <a:t> die </a:t>
            </a:r>
            <a:r>
              <a:rPr lang="en-GB" dirty="0" err="1">
                <a:solidFill>
                  <a:schemeClr val="accent1">
                    <a:lumMod val="50000"/>
                  </a:schemeClr>
                </a:solidFill>
                <a:latin typeface="Century Gothic" panose="020B0502020202020204" pitchFamily="34" charset="0"/>
              </a:rPr>
              <a:t>Rollen</a:t>
            </a:r>
            <a:r>
              <a:rPr lang="en-GB" dirty="0">
                <a:solidFill>
                  <a:schemeClr val="accent1">
                    <a:lumMod val="50000"/>
                  </a:schemeClr>
                </a:solidFill>
                <a:latin typeface="Century Gothic" panose="020B0502020202020204" pitchFamily="34" charset="0"/>
              </a:rPr>
              <a:t>.</a:t>
            </a:r>
            <a:br>
              <a:rPr lang="en-GB" dirty="0">
                <a:solidFill>
                  <a:schemeClr val="accent1">
                    <a:lumMod val="50000"/>
                  </a:schemeClr>
                </a:solidFill>
                <a:latin typeface="Century Gothic" panose="020B0502020202020204" pitchFamily="34" charset="0"/>
              </a:rPr>
            </a:br>
            <a:endParaRPr lang="en-GB" dirty="0">
              <a:solidFill>
                <a:schemeClr val="accent1">
                  <a:lumMod val="50000"/>
                </a:schemeClr>
              </a:solidFill>
              <a:latin typeface="Century Gothic" panose="020B0502020202020204" pitchFamily="34" charset="0"/>
            </a:endParaRPr>
          </a:p>
        </p:txBody>
      </p:sp>
      <p:sp>
        <p:nvSpPr>
          <p:cNvPr id="67" name="Rounded Rectangle 66">
            <a:extLst>
              <a:ext uri="{FF2B5EF4-FFF2-40B4-BE49-F238E27FC236}">
                <a16:creationId xmlns:a16="http://schemas.microsoft.com/office/drawing/2014/main" id="{C4DDB314-1583-4041-844A-D2206E553E3D}"/>
              </a:ext>
            </a:extLst>
          </p:cNvPr>
          <p:cNvSpPr/>
          <p:nvPr/>
        </p:nvSpPr>
        <p:spPr>
          <a:xfrm>
            <a:off x="8377661" y="614279"/>
            <a:ext cx="3714710" cy="5642099"/>
          </a:xfrm>
          <a:prstGeom prst="roundRect">
            <a:avLst/>
          </a:prstGeom>
          <a:gradFill flip="none" rotWithShape="1">
            <a:gsLst>
              <a:gs pos="34000">
                <a:srgbClr val="6F784E"/>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accent1">
                  <a:lumMod val="50000"/>
                </a:schemeClr>
              </a:solidFill>
              <a:latin typeface="Century Gothic" panose="020B0502020202020204" pitchFamily="34" charset="0"/>
            </a:endParaRPr>
          </a:p>
        </p:txBody>
      </p:sp>
      <p:sp>
        <p:nvSpPr>
          <p:cNvPr id="68" name="Oval 67">
            <a:extLst>
              <a:ext uri="{FF2B5EF4-FFF2-40B4-BE49-F238E27FC236}">
                <a16:creationId xmlns:a16="http://schemas.microsoft.com/office/drawing/2014/main" id="{817F19BB-CCDB-EB49-93B8-955E99A4C2CA}"/>
              </a:ext>
            </a:extLst>
          </p:cNvPr>
          <p:cNvSpPr/>
          <p:nvPr/>
        </p:nvSpPr>
        <p:spPr>
          <a:xfrm>
            <a:off x="9802422" y="807299"/>
            <a:ext cx="929899" cy="7869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9" name="TextBox 68">
            <a:extLst>
              <a:ext uri="{FF2B5EF4-FFF2-40B4-BE49-F238E27FC236}">
                <a16:creationId xmlns:a16="http://schemas.microsoft.com/office/drawing/2014/main" id="{0A2881F8-5F64-B047-A7CE-D694AE29ECA5}"/>
              </a:ext>
            </a:extLst>
          </p:cNvPr>
          <p:cNvSpPr txBox="1"/>
          <p:nvPr/>
        </p:nvSpPr>
        <p:spPr>
          <a:xfrm>
            <a:off x="9743266" y="1627459"/>
            <a:ext cx="646331" cy="400110"/>
          </a:xfrm>
          <a:prstGeom prst="rect">
            <a:avLst/>
          </a:prstGeom>
          <a:noFill/>
        </p:spPr>
        <p:txBody>
          <a:bodyPr wrap="none" rtlCol="0">
            <a:spAutoFit/>
          </a:bodyPr>
          <a:lstStyle/>
          <a:p>
            <a:pPr>
              <a:defRPr/>
            </a:pPr>
            <a:r>
              <a:rPr lang="en-US" sz="2000" b="1" dirty="0">
                <a:solidFill>
                  <a:schemeClr val="accent1">
                    <a:lumMod val="50000"/>
                  </a:schemeClr>
                </a:solidFill>
                <a:latin typeface="Century Gothic" panose="020B0502020202020204" pitchFamily="34" charset="0"/>
              </a:rPr>
              <a:t>Mia</a:t>
            </a:r>
          </a:p>
        </p:txBody>
      </p:sp>
      <p:pic>
        <p:nvPicPr>
          <p:cNvPr id="70"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09026" y="5726827"/>
            <a:ext cx="360000" cy="344885"/>
          </a:xfrm>
          <a:prstGeom prst="rect">
            <a:avLst/>
          </a:prstGeom>
        </p:spPr>
      </p:pic>
      <p:pic>
        <p:nvPicPr>
          <p:cNvPr id="71"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8994" y="2045966"/>
            <a:ext cx="360000" cy="344885"/>
          </a:xfrm>
          <a:prstGeom prst="rect">
            <a:avLst/>
          </a:prstGeom>
        </p:spPr>
      </p:pic>
      <p:pic>
        <p:nvPicPr>
          <p:cNvPr id="72"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79698" y="4070528"/>
            <a:ext cx="360000" cy="344885"/>
          </a:xfrm>
          <a:prstGeom prst="rect">
            <a:avLst/>
          </a:prstGeom>
        </p:spPr>
      </p:pic>
      <p:pic>
        <p:nvPicPr>
          <p:cNvPr id="73"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25768" y="2510827"/>
            <a:ext cx="360000" cy="344885"/>
          </a:xfrm>
          <a:prstGeom prst="rect">
            <a:avLst/>
          </a:prstGeom>
        </p:spPr>
      </p:pic>
      <p:pic>
        <p:nvPicPr>
          <p:cNvPr id="74"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22058" y="3082741"/>
            <a:ext cx="360000" cy="344885"/>
          </a:xfrm>
          <a:prstGeom prst="rect">
            <a:avLst/>
          </a:prstGeom>
        </p:spPr>
      </p:pic>
      <p:pic>
        <p:nvPicPr>
          <p:cNvPr id="75"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79698" y="4616654"/>
            <a:ext cx="360000" cy="344885"/>
          </a:xfrm>
          <a:prstGeom prst="rect">
            <a:avLst/>
          </a:prstGeom>
        </p:spPr>
      </p:pic>
      <p:sp>
        <p:nvSpPr>
          <p:cNvPr id="76" name="Oval 75">
            <a:extLst>
              <a:ext uri="{FF2B5EF4-FFF2-40B4-BE49-F238E27FC236}">
                <a16:creationId xmlns:a16="http://schemas.microsoft.com/office/drawing/2014/main" id="{65E290A3-74DD-494B-A9E6-C3C13C3B7949}"/>
              </a:ext>
            </a:extLst>
          </p:cNvPr>
          <p:cNvSpPr/>
          <p:nvPr/>
        </p:nvSpPr>
        <p:spPr>
          <a:xfrm>
            <a:off x="8625526" y="807299"/>
            <a:ext cx="127000" cy="12249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7" name="TextBox 76">
            <a:extLst>
              <a:ext uri="{FF2B5EF4-FFF2-40B4-BE49-F238E27FC236}">
                <a16:creationId xmlns:a16="http://schemas.microsoft.com/office/drawing/2014/main" id="{97FDF0E2-CBC2-FF46-AD53-C87F6B418C38}"/>
              </a:ext>
            </a:extLst>
          </p:cNvPr>
          <p:cNvSpPr txBox="1"/>
          <p:nvPr/>
        </p:nvSpPr>
        <p:spPr>
          <a:xfrm>
            <a:off x="8950986" y="2030360"/>
            <a:ext cx="2308645" cy="400110"/>
          </a:xfrm>
          <a:prstGeom prst="rect">
            <a:avLst/>
          </a:prstGeom>
          <a:noFill/>
        </p:spPr>
        <p:txBody>
          <a:bodyPr wrap="none" rtlCol="0">
            <a:spAutoFit/>
          </a:bodyPr>
          <a:lstStyle/>
          <a:p>
            <a:pPr>
              <a:defRPr/>
            </a:pPr>
            <a:r>
              <a:rPr lang="en-US" sz="2000" b="1" dirty="0" err="1">
                <a:solidFill>
                  <a:prstClr val="white"/>
                </a:solidFill>
                <a:latin typeface="Century Gothic" panose="020B0502020202020204" pitchFamily="34" charset="0"/>
              </a:rPr>
              <a:t>Klarinette</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spielen</a:t>
            </a:r>
            <a:endParaRPr lang="en-US" sz="2000" b="1" dirty="0">
              <a:solidFill>
                <a:prstClr val="white"/>
              </a:solidFill>
              <a:latin typeface="Century Gothic" panose="020B0502020202020204" pitchFamily="34" charset="0"/>
            </a:endParaRPr>
          </a:p>
        </p:txBody>
      </p:sp>
      <p:sp>
        <p:nvSpPr>
          <p:cNvPr id="78" name="TextBox 77">
            <a:extLst>
              <a:ext uri="{FF2B5EF4-FFF2-40B4-BE49-F238E27FC236}">
                <a16:creationId xmlns:a16="http://schemas.microsoft.com/office/drawing/2014/main" id="{5BD0F2AE-4F5E-4140-84BB-F6C6F993374D}"/>
              </a:ext>
            </a:extLst>
          </p:cNvPr>
          <p:cNvSpPr txBox="1"/>
          <p:nvPr/>
        </p:nvSpPr>
        <p:spPr>
          <a:xfrm>
            <a:off x="8972863" y="2523915"/>
            <a:ext cx="2395207" cy="400110"/>
          </a:xfrm>
          <a:prstGeom prst="rect">
            <a:avLst/>
          </a:prstGeom>
          <a:noFill/>
        </p:spPr>
        <p:txBody>
          <a:bodyPr wrap="none" rtlCol="0">
            <a:spAutoFit/>
          </a:bodyPr>
          <a:lstStyle/>
          <a:p>
            <a:pPr>
              <a:defRPr/>
            </a:pPr>
            <a:r>
              <a:rPr lang="en-US" sz="2000" b="1" dirty="0">
                <a:solidFill>
                  <a:prstClr val="white"/>
                </a:solidFill>
                <a:latin typeface="Century Gothic" panose="020B0502020202020204" pitchFamily="34" charset="0"/>
              </a:rPr>
              <a:t>oft </a:t>
            </a:r>
            <a:r>
              <a:rPr lang="en-US" sz="2000" b="1" dirty="0" err="1">
                <a:solidFill>
                  <a:prstClr val="white"/>
                </a:solidFill>
                <a:latin typeface="Century Gothic" panose="020B0502020202020204" pitchFamily="34" charset="0"/>
              </a:rPr>
              <a:t>Gemüse</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essen</a:t>
            </a:r>
            <a:endParaRPr lang="en-US" sz="2000" b="1" dirty="0">
              <a:solidFill>
                <a:prstClr val="white"/>
              </a:solidFill>
              <a:latin typeface="Century Gothic" panose="020B0502020202020204" pitchFamily="34" charset="0"/>
            </a:endParaRPr>
          </a:p>
        </p:txBody>
      </p:sp>
      <p:sp>
        <p:nvSpPr>
          <p:cNvPr id="79" name="TextBox 78">
            <a:extLst>
              <a:ext uri="{FF2B5EF4-FFF2-40B4-BE49-F238E27FC236}">
                <a16:creationId xmlns:a16="http://schemas.microsoft.com/office/drawing/2014/main" id="{FD65DC34-D1DE-AD4A-B355-7BD9F27659B8}"/>
              </a:ext>
            </a:extLst>
          </p:cNvPr>
          <p:cNvSpPr txBox="1"/>
          <p:nvPr/>
        </p:nvSpPr>
        <p:spPr>
          <a:xfrm>
            <a:off x="8962162" y="2963833"/>
            <a:ext cx="2797561" cy="1015663"/>
          </a:xfrm>
          <a:prstGeom prst="rect">
            <a:avLst/>
          </a:prstGeom>
          <a:noFill/>
        </p:spPr>
        <p:txBody>
          <a:bodyPr wrap="none" rtlCol="0">
            <a:spAutoFit/>
          </a:bodyPr>
          <a:lstStyle/>
          <a:p>
            <a:pPr>
              <a:defRPr/>
            </a:pPr>
            <a:r>
              <a:rPr lang="en-US" sz="2000" b="1" dirty="0">
                <a:solidFill>
                  <a:prstClr val="white"/>
                </a:solidFill>
                <a:latin typeface="Century Gothic" panose="020B0502020202020204" pitchFamily="34" charset="0"/>
              </a:rPr>
              <a:t>Skateboard </a:t>
            </a:r>
            <a:r>
              <a:rPr lang="en-US" sz="2000" b="1" dirty="0" err="1">
                <a:solidFill>
                  <a:prstClr val="white"/>
                </a:solidFill>
                <a:latin typeface="Century Gothic" panose="020B0502020202020204" pitchFamily="34" charset="0"/>
              </a:rPr>
              <a:t>fahren</a:t>
            </a:r>
            <a:r>
              <a:rPr lang="en-US" sz="2000" b="1" dirty="0">
                <a:solidFill>
                  <a:prstClr val="white"/>
                </a:solidFill>
                <a:latin typeface="Century Gothic" panose="020B0502020202020204" pitchFamily="34" charset="0"/>
              </a:rPr>
              <a:t> + </a:t>
            </a:r>
          </a:p>
          <a:p>
            <a:pPr>
              <a:defRPr/>
            </a:pPr>
            <a:r>
              <a:rPr lang="en-US" sz="2000" b="1" dirty="0" err="1">
                <a:solidFill>
                  <a:prstClr val="white"/>
                </a:solidFill>
                <a:latin typeface="Century Gothic" panose="020B0502020202020204" pitchFamily="34" charset="0"/>
              </a:rPr>
              <a:t>einmal</a:t>
            </a:r>
            <a:r>
              <a:rPr lang="en-US" sz="2000" b="1" dirty="0">
                <a:solidFill>
                  <a:prstClr val="white"/>
                </a:solidFill>
                <a:latin typeface="Century Gothic" panose="020B0502020202020204" pitchFamily="34" charset="0"/>
              </a:rPr>
              <a:t> die </a:t>
            </a:r>
            <a:r>
              <a:rPr lang="en-US" sz="2000" b="1" dirty="0" err="1">
                <a:solidFill>
                  <a:prstClr val="white"/>
                </a:solidFill>
                <a:latin typeface="Century Gothic" panose="020B0502020202020204" pitchFamily="34" charset="0"/>
              </a:rPr>
              <a:t>Woche</a:t>
            </a:r>
            <a:endParaRPr lang="en-US" sz="2000" b="1" dirty="0">
              <a:solidFill>
                <a:prstClr val="white"/>
              </a:solidFill>
              <a:latin typeface="Century Gothic" panose="020B0502020202020204" pitchFamily="34" charset="0"/>
            </a:endParaRPr>
          </a:p>
          <a:p>
            <a:pPr>
              <a:defRPr/>
            </a:pPr>
            <a:r>
              <a:rPr lang="en-US" sz="2000" b="1" dirty="0" err="1">
                <a:solidFill>
                  <a:prstClr val="white"/>
                </a:solidFill>
                <a:latin typeface="Century Gothic" panose="020B0502020202020204" pitchFamily="34" charset="0"/>
              </a:rPr>
              <a:t>schwimmen</a:t>
            </a:r>
            <a:endParaRPr lang="en-US" sz="2000" b="1" dirty="0">
              <a:solidFill>
                <a:prstClr val="white"/>
              </a:solidFill>
              <a:latin typeface="Century Gothic" panose="020B0502020202020204" pitchFamily="34" charset="0"/>
            </a:endParaRPr>
          </a:p>
        </p:txBody>
      </p:sp>
      <p:sp>
        <p:nvSpPr>
          <p:cNvPr id="80" name="TextBox 79">
            <a:extLst>
              <a:ext uri="{FF2B5EF4-FFF2-40B4-BE49-F238E27FC236}">
                <a16:creationId xmlns:a16="http://schemas.microsoft.com/office/drawing/2014/main" id="{7490374A-85BB-734D-8143-7081131811A6}"/>
              </a:ext>
            </a:extLst>
          </p:cNvPr>
          <p:cNvSpPr txBox="1"/>
          <p:nvPr/>
        </p:nvSpPr>
        <p:spPr>
          <a:xfrm>
            <a:off x="8950986" y="4009839"/>
            <a:ext cx="1776448" cy="400110"/>
          </a:xfrm>
          <a:prstGeom prst="rect">
            <a:avLst/>
          </a:prstGeom>
          <a:noFill/>
        </p:spPr>
        <p:txBody>
          <a:bodyPr wrap="none" rtlCol="0">
            <a:spAutoFit/>
          </a:bodyPr>
          <a:lstStyle/>
          <a:p>
            <a:pPr>
              <a:defRPr/>
            </a:pPr>
            <a:r>
              <a:rPr lang="en-US" sz="2000" b="1" dirty="0" err="1">
                <a:solidFill>
                  <a:prstClr val="white"/>
                </a:solidFill>
                <a:latin typeface="Century Gothic" panose="020B0502020202020204" pitchFamily="34" charset="0"/>
              </a:rPr>
              <a:t>Bücher</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lesen</a:t>
            </a:r>
            <a:endParaRPr lang="en-US" sz="2000" b="1" dirty="0">
              <a:solidFill>
                <a:prstClr val="white"/>
              </a:solidFill>
              <a:latin typeface="Century Gothic" panose="020B0502020202020204" pitchFamily="34" charset="0"/>
            </a:endParaRPr>
          </a:p>
        </p:txBody>
      </p:sp>
      <p:sp>
        <p:nvSpPr>
          <p:cNvPr id="81" name="TextBox 80">
            <a:extLst>
              <a:ext uri="{FF2B5EF4-FFF2-40B4-BE49-F238E27FC236}">
                <a16:creationId xmlns:a16="http://schemas.microsoft.com/office/drawing/2014/main" id="{D8E98CB3-6820-E54F-8968-A3C00DF95516}"/>
              </a:ext>
            </a:extLst>
          </p:cNvPr>
          <p:cNvSpPr txBox="1"/>
          <p:nvPr/>
        </p:nvSpPr>
        <p:spPr>
          <a:xfrm>
            <a:off x="8969419" y="4388638"/>
            <a:ext cx="3122952" cy="707886"/>
          </a:xfrm>
          <a:prstGeom prst="rect">
            <a:avLst/>
          </a:prstGeom>
          <a:noFill/>
        </p:spPr>
        <p:txBody>
          <a:bodyPr wrap="square" rtlCol="0">
            <a:spAutoFit/>
          </a:bodyPr>
          <a:lstStyle/>
          <a:p>
            <a:pPr>
              <a:defRPr/>
            </a:pPr>
            <a:r>
              <a:rPr lang="en-US" sz="2000" b="1" dirty="0">
                <a:solidFill>
                  <a:prstClr val="white"/>
                </a:solidFill>
                <a:latin typeface="Century Gothic" panose="020B0502020202020204" pitchFamily="34" charset="0"/>
              </a:rPr>
              <a:t>Deutsch und </a:t>
            </a:r>
            <a:br>
              <a:rPr lang="en-US" sz="2000" b="1" dirty="0">
                <a:solidFill>
                  <a:prstClr val="white"/>
                </a:solidFill>
                <a:latin typeface="Century Gothic" panose="020B0502020202020204" pitchFamily="34" charset="0"/>
              </a:rPr>
            </a:br>
            <a:r>
              <a:rPr lang="en-US" sz="2000" b="1" dirty="0" err="1">
                <a:solidFill>
                  <a:prstClr val="white"/>
                </a:solidFill>
                <a:latin typeface="Century Gothic" panose="020B0502020202020204" pitchFamily="34" charset="0"/>
              </a:rPr>
              <a:t>ein</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bisschen</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Chinesisch</a:t>
            </a:r>
            <a:endParaRPr lang="en-US" sz="2000" b="1" dirty="0">
              <a:solidFill>
                <a:prstClr val="white"/>
              </a:solidFill>
              <a:latin typeface="Century Gothic" panose="020B0502020202020204" pitchFamily="34" charset="0"/>
            </a:endParaRPr>
          </a:p>
        </p:txBody>
      </p:sp>
      <p:sp>
        <p:nvSpPr>
          <p:cNvPr id="82" name="TextBox 81">
            <a:extLst>
              <a:ext uri="{FF2B5EF4-FFF2-40B4-BE49-F238E27FC236}">
                <a16:creationId xmlns:a16="http://schemas.microsoft.com/office/drawing/2014/main" id="{B0300164-349F-204C-8F9E-818F99BD7232}"/>
              </a:ext>
            </a:extLst>
          </p:cNvPr>
          <p:cNvSpPr txBox="1"/>
          <p:nvPr/>
        </p:nvSpPr>
        <p:spPr>
          <a:xfrm>
            <a:off x="8969419" y="5106101"/>
            <a:ext cx="2234907" cy="707886"/>
          </a:xfrm>
          <a:prstGeom prst="rect">
            <a:avLst/>
          </a:prstGeom>
          <a:noFill/>
        </p:spPr>
        <p:txBody>
          <a:bodyPr wrap="none" rtlCol="0">
            <a:spAutoFit/>
          </a:bodyPr>
          <a:lstStyle/>
          <a:p>
            <a:pPr>
              <a:defRPr/>
            </a:pPr>
            <a:r>
              <a:rPr lang="en-US" sz="2000" b="1" dirty="0" err="1">
                <a:solidFill>
                  <a:prstClr val="white"/>
                </a:solidFill>
                <a:latin typeface="Century Gothic" panose="020B0502020202020204" pitchFamily="34" charset="0"/>
              </a:rPr>
              <a:t>eine</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Jeansjacke</a:t>
            </a:r>
            <a:br>
              <a:rPr lang="en-US" sz="2000" b="1" dirty="0">
                <a:solidFill>
                  <a:prstClr val="white"/>
                </a:solidFill>
                <a:latin typeface="Century Gothic" panose="020B0502020202020204" pitchFamily="34" charset="0"/>
              </a:rPr>
            </a:br>
            <a:r>
              <a:rPr lang="en-US" sz="2000" b="1" dirty="0" err="1">
                <a:solidFill>
                  <a:prstClr val="white"/>
                </a:solidFill>
                <a:latin typeface="Century Gothic" panose="020B0502020202020204" pitchFamily="34" charset="0"/>
              </a:rPr>
              <a:t>tragen</a:t>
            </a:r>
            <a:endParaRPr lang="en-US" sz="2000" b="1" dirty="0">
              <a:solidFill>
                <a:prstClr val="white"/>
              </a:solidFill>
              <a:latin typeface="Century Gothic" panose="020B0502020202020204" pitchFamily="34" charset="0"/>
            </a:endParaRPr>
          </a:p>
        </p:txBody>
      </p:sp>
      <p:sp>
        <p:nvSpPr>
          <p:cNvPr id="83" name="TextBox 82">
            <a:extLst>
              <a:ext uri="{FF2B5EF4-FFF2-40B4-BE49-F238E27FC236}">
                <a16:creationId xmlns:a16="http://schemas.microsoft.com/office/drawing/2014/main" id="{7188B227-8EE5-DB4B-B3D5-93FFA29BF8CA}"/>
              </a:ext>
            </a:extLst>
          </p:cNvPr>
          <p:cNvSpPr txBox="1"/>
          <p:nvPr/>
        </p:nvSpPr>
        <p:spPr>
          <a:xfrm>
            <a:off x="8969419" y="5792676"/>
            <a:ext cx="1989647" cy="400110"/>
          </a:xfrm>
          <a:prstGeom prst="rect">
            <a:avLst/>
          </a:prstGeom>
          <a:noFill/>
        </p:spPr>
        <p:txBody>
          <a:bodyPr wrap="none" rtlCol="0">
            <a:spAutoFit/>
          </a:bodyPr>
          <a:lstStyle/>
          <a:p>
            <a:pPr>
              <a:defRPr/>
            </a:pPr>
            <a:r>
              <a:rPr lang="en-US" sz="2000" b="1" dirty="0" err="1">
                <a:solidFill>
                  <a:prstClr val="white"/>
                </a:solidFill>
                <a:latin typeface="Century Gothic" panose="020B0502020202020204" pitchFamily="34" charset="0"/>
              </a:rPr>
              <a:t>Katzen</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mögen</a:t>
            </a:r>
            <a:endParaRPr lang="en-US" sz="2000" b="1" dirty="0">
              <a:solidFill>
                <a:prstClr val="white"/>
              </a:solidFill>
              <a:latin typeface="Century Gothic" panose="020B0502020202020204" pitchFamily="34" charset="0"/>
            </a:endParaRPr>
          </a:p>
        </p:txBody>
      </p:sp>
      <p:pic>
        <p:nvPicPr>
          <p:cNvPr id="84" name="Picture 83" descr="A close up of a logo&#10;&#10;Description automatically generated">
            <a:extLst>
              <a:ext uri="{FF2B5EF4-FFF2-40B4-BE49-F238E27FC236}">
                <a16:creationId xmlns:a16="http://schemas.microsoft.com/office/drawing/2014/main" id="{AFE7C1D8-ED3C-8241-9FD8-F41E1D9E028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46727"/>
          <a:stretch/>
        </p:blipFill>
        <p:spPr>
          <a:xfrm flipH="1">
            <a:off x="10017852" y="879689"/>
            <a:ext cx="499035" cy="693218"/>
          </a:xfrm>
          <a:prstGeom prst="ellipse">
            <a:avLst/>
          </a:prstGeom>
        </p:spPr>
      </p:pic>
      <p:sp>
        <p:nvSpPr>
          <p:cNvPr id="5" name="Rounded Rectangle 4"/>
          <p:cNvSpPr/>
          <p:nvPr/>
        </p:nvSpPr>
        <p:spPr>
          <a:xfrm>
            <a:off x="8873195" y="1978926"/>
            <a:ext cx="3106560" cy="4248000"/>
          </a:xfrm>
          <a:prstGeom prst="roundRect">
            <a:avLst/>
          </a:prstGeom>
          <a:solidFill>
            <a:schemeClr val="accent1">
              <a:lumMod val="75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p:cNvSpPr txBox="1"/>
          <p:nvPr/>
        </p:nvSpPr>
        <p:spPr>
          <a:xfrm>
            <a:off x="5744976" y="5887046"/>
            <a:ext cx="2544784" cy="369332"/>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a:t>
            </a:r>
            <a:r>
              <a:rPr lang="en-GB" dirty="0" err="1">
                <a:solidFill>
                  <a:schemeClr val="accent1">
                    <a:lumMod val="50000"/>
                  </a:schemeClr>
                </a:solidFill>
                <a:latin typeface="Century Gothic" panose="020B0502020202020204" pitchFamily="34" charset="0"/>
              </a:rPr>
              <a:t>tauschen</a:t>
            </a:r>
            <a:r>
              <a:rPr lang="en-GB" dirty="0">
                <a:solidFill>
                  <a:schemeClr val="accent1">
                    <a:lumMod val="50000"/>
                  </a:schemeClr>
                </a:solidFill>
                <a:latin typeface="Century Gothic" panose="020B0502020202020204" pitchFamily="34" charset="0"/>
              </a:rPr>
              <a:t> - change</a:t>
            </a:r>
          </a:p>
        </p:txBody>
      </p:sp>
      <p:sp>
        <p:nvSpPr>
          <p:cNvPr id="28"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8048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2" name="Title 3">
            <a:extLst>
              <a:ext uri="{FF2B5EF4-FFF2-40B4-BE49-F238E27FC236}">
                <a16:creationId xmlns:a16="http://schemas.microsoft.com/office/drawing/2014/main" id="{B4557938-FD63-8F44-A2A5-1E34C28DC68D}"/>
              </a:ext>
            </a:extLst>
          </p:cNvPr>
          <p:cNvSpPr>
            <a:spLocks noGrp="1"/>
          </p:cNvSpPr>
          <p:nvPr>
            <p:ph type="title"/>
          </p:nvPr>
        </p:nvSpPr>
        <p:spPr>
          <a:xfrm>
            <a:off x="16194" y="314449"/>
            <a:ext cx="7424590" cy="707849"/>
          </a:xfrm>
        </p:spPr>
        <p:txBody>
          <a:bodyPr>
            <a:noAutofit/>
          </a:bodyPr>
          <a:lstStyle/>
          <a:p>
            <a:r>
              <a:rPr lang="en-GB" sz="3100" b="1" dirty="0" err="1">
                <a:solidFill>
                  <a:schemeClr val="bg1"/>
                </a:solidFill>
              </a:rPr>
              <a:t>Freunde</a:t>
            </a:r>
            <a:r>
              <a:rPr lang="en-GB" sz="3100" b="1" dirty="0">
                <a:solidFill>
                  <a:schemeClr val="bg1"/>
                </a:solidFill>
              </a:rPr>
              <a:t> </a:t>
            </a:r>
            <a:r>
              <a:rPr lang="en-GB" sz="3100" b="1" dirty="0" err="1">
                <a:solidFill>
                  <a:schemeClr val="bg1"/>
                </a:solidFill>
              </a:rPr>
              <a:t>finden</a:t>
            </a:r>
            <a:r>
              <a:rPr lang="en-GB" sz="3100" b="1" dirty="0">
                <a:solidFill>
                  <a:schemeClr val="bg1"/>
                </a:solidFill>
              </a:rPr>
              <a:t> - Self-study [1]</a:t>
            </a:r>
          </a:p>
        </p:txBody>
      </p:sp>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2349685"/>
            <a:ext cx="6134745" cy="3857397"/>
          </a:xfrm>
        </p:spPr>
      </p:pic>
      <p:sp>
        <p:nvSpPr>
          <p:cNvPr id="3" name="TextBox 2"/>
          <p:cNvSpPr txBox="1"/>
          <p:nvPr/>
        </p:nvSpPr>
        <p:spPr>
          <a:xfrm>
            <a:off x="125378" y="1277122"/>
            <a:ext cx="6681822"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Alastair und Mia </a:t>
            </a:r>
            <a:r>
              <a:rPr lang="en-GB" sz="2000" dirty="0" err="1">
                <a:solidFill>
                  <a:schemeClr val="accent1">
                    <a:lumMod val="50000"/>
                  </a:schemeClr>
                </a:solidFill>
                <a:latin typeface="Century Gothic" panose="020B0502020202020204" pitchFamily="34" charset="0"/>
              </a:rPr>
              <a:t>werden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Freunde</a:t>
            </a:r>
            <a:r>
              <a:rPr lang="en-GB" sz="2000" dirty="0">
                <a:solidFill>
                  <a:schemeClr val="accent1">
                    <a:lumMod val="50000"/>
                  </a:schemeClr>
                </a:solidFill>
                <a:latin typeface="Century Gothic" panose="020B0502020202020204" pitchFamily="34" charset="0"/>
              </a:rPr>
              <a:t>.  Sie </a:t>
            </a:r>
            <a:r>
              <a:rPr lang="en-GB" sz="2000" dirty="0" err="1">
                <a:solidFill>
                  <a:schemeClr val="accent1">
                    <a:lumMod val="50000"/>
                  </a:schemeClr>
                </a:solidFill>
                <a:latin typeface="Century Gothic" panose="020B0502020202020204" pitchFamily="34" charset="0"/>
              </a:rPr>
              <a:t>machen</a:t>
            </a:r>
            <a:r>
              <a:rPr lang="en-GB" sz="2000" dirty="0">
                <a:solidFill>
                  <a:schemeClr val="accent1">
                    <a:lumMod val="50000"/>
                  </a:schemeClr>
                </a:solidFill>
                <a:latin typeface="Century Gothic" panose="020B0502020202020204" pitchFamily="34" charset="0"/>
              </a:rPr>
              <a:t> Selfies und </a:t>
            </a:r>
            <a:r>
              <a:rPr lang="en-GB" sz="2000" dirty="0" err="1">
                <a:solidFill>
                  <a:schemeClr val="accent1">
                    <a:lumMod val="50000"/>
                  </a:schemeClr>
                </a:solidFill>
                <a:latin typeface="Century Gothic" panose="020B0502020202020204" pitchFamily="34" charset="0"/>
              </a:rPr>
              <a:t>reden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einander</a:t>
            </a:r>
            <a:r>
              <a:rPr lang="en-GB" sz="2000" dirty="0">
                <a:solidFill>
                  <a:schemeClr val="accent1">
                    <a:lumMod val="50000"/>
                  </a:schemeClr>
                </a:solidFill>
                <a:latin typeface="Century Gothic" panose="020B0502020202020204" pitchFamily="34" charset="0"/>
              </a:rPr>
              <a:t>.</a:t>
            </a:r>
          </a:p>
        </p:txBody>
      </p:sp>
      <p:graphicFrame>
        <p:nvGraphicFramePr>
          <p:cNvPr id="27" name="Table 26"/>
          <p:cNvGraphicFramePr>
            <a:graphicFrameLocks noGrp="1"/>
          </p:cNvGraphicFramePr>
          <p:nvPr>
            <p:extLst>
              <p:ext uri="{D42A27DB-BD31-4B8C-83A1-F6EECF244321}">
                <p14:modId xmlns:p14="http://schemas.microsoft.com/office/powerpoint/2010/main" val="1418821108"/>
              </p:ext>
            </p:extLst>
          </p:nvPr>
        </p:nvGraphicFramePr>
        <p:xfrm>
          <a:off x="5486400" y="1725694"/>
          <a:ext cx="6277970" cy="4481385"/>
        </p:xfrm>
        <a:graphic>
          <a:graphicData uri="http://schemas.openxmlformats.org/drawingml/2006/table">
            <a:tbl>
              <a:tblPr firstRow="1" bandRow="1">
                <a:tableStyleId>{5940675A-B579-460E-94D1-54222C63F5DA}</a:tableStyleId>
              </a:tblPr>
              <a:tblGrid>
                <a:gridCol w="5104263">
                  <a:extLst>
                    <a:ext uri="{9D8B030D-6E8A-4147-A177-3AD203B41FA5}">
                      <a16:colId xmlns:a16="http://schemas.microsoft.com/office/drawing/2014/main" val="20000"/>
                    </a:ext>
                  </a:extLst>
                </a:gridCol>
                <a:gridCol w="1173707">
                  <a:extLst>
                    <a:ext uri="{9D8B030D-6E8A-4147-A177-3AD203B41FA5}">
                      <a16:colId xmlns:a16="http://schemas.microsoft.com/office/drawing/2014/main" val="20002"/>
                    </a:ext>
                  </a:extLst>
                </a:gridCol>
              </a:tblGrid>
              <a:tr h="604232">
                <a:tc>
                  <a:txBody>
                    <a:bodyPr/>
                    <a:lstStyle/>
                    <a:p>
                      <a:r>
                        <a:rPr lang="en-GB" sz="2000" dirty="0" err="1">
                          <a:solidFill>
                            <a:srgbClr val="115076"/>
                          </a:solidFill>
                          <a:latin typeface="Century Gothic" panose="020B0502020202020204" pitchFamily="34" charset="0"/>
                        </a:rPr>
                        <a:t>Fragen</a:t>
                      </a:r>
                      <a:endParaRPr lang="en-GB" sz="18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dirty="0">
                          <a:solidFill>
                            <a:srgbClr val="115076"/>
                          </a:solidFill>
                          <a:latin typeface="Century Gothic" panose="020B0502020202020204" pitchFamily="34" charset="0"/>
                        </a:rPr>
                        <a:t>Alastair</a:t>
                      </a:r>
                      <a:endParaRPr lang="en-GB" sz="16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3879">
                <a:tc>
                  <a:txBody>
                    <a:bodyPr/>
                    <a:lstStyle/>
                    <a:p>
                      <a:pPr algn="l"/>
                      <a:r>
                        <a:rPr lang="en-GB" sz="2000" dirty="0">
                          <a:solidFill>
                            <a:srgbClr val="115076"/>
                          </a:solidFill>
                          <a:latin typeface="Century Gothic" panose="020B0502020202020204" pitchFamily="34" charset="0"/>
                        </a:rPr>
                        <a:t>1) Do you play an instrument?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16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3879">
                <a:tc>
                  <a:txBody>
                    <a:bodyPr/>
                    <a:lstStyle/>
                    <a:p>
                      <a:pPr algn="l"/>
                      <a:r>
                        <a:rPr lang="en-GB" sz="2000" dirty="0">
                          <a:solidFill>
                            <a:srgbClr val="115076"/>
                          </a:solidFill>
                          <a:latin typeface="Century Gothic" panose="020B0502020202020204" pitchFamily="34" charset="0"/>
                        </a:rPr>
                        <a:t>2) What do you normally eat?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16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3879">
                <a:tc>
                  <a:txBody>
                    <a:bodyPr/>
                    <a:lstStyle/>
                    <a:p>
                      <a:pPr algn="l"/>
                      <a:r>
                        <a:rPr lang="en-GB" sz="2000" dirty="0">
                          <a:solidFill>
                            <a:srgbClr val="115076"/>
                          </a:solidFill>
                          <a:latin typeface="Century Gothic" panose="020B0502020202020204" pitchFamily="34" charset="0"/>
                        </a:rPr>
                        <a:t>3) How often do you do sport?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16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3879">
                <a:tc>
                  <a:txBody>
                    <a:bodyPr/>
                    <a:lstStyle/>
                    <a:p>
                      <a:pPr algn="l"/>
                      <a:r>
                        <a:rPr lang="en-GB" sz="2000" dirty="0">
                          <a:solidFill>
                            <a:srgbClr val="115076"/>
                          </a:solidFill>
                          <a:latin typeface="Century Gothic" panose="020B0502020202020204" pitchFamily="34" charset="0"/>
                        </a:rPr>
                        <a:t>4) What</a:t>
                      </a:r>
                      <a:r>
                        <a:rPr lang="en-GB" sz="2000" baseline="0" dirty="0">
                          <a:solidFill>
                            <a:srgbClr val="115076"/>
                          </a:solidFill>
                          <a:latin typeface="Century Gothic" panose="020B0502020202020204" pitchFamily="34" charset="0"/>
                        </a:rPr>
                        <a:t> do you read?</a:t>
                      </a:r>
                      <a:endParaRPr lang="en-GB" sz="20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16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3879">
                <a:tc>
                  <a:txBody>
                    <a:bodyPr/>
                    <a:lstStyle/>
                    <a:p>
                      <a:pPr algn="l"/>
                      <a:r>
                        <a:rPr lang="en-GB" sz="2000" dirty="0">
                          <a:solidFill>
                            <a:srgbClr val="115076"/>
                          </a:solidFill>
                          <a:latin typeface="Century Gothic" panose="020B0502020202020204" pitchFamily="34" charset="0"/>
                        </a:rPr>
                        <a:t>5) How many languages do you speak?</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16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3879">
                <a:tc>
                  <a:txBody>
                    <a:bodyPr/>
                    <a:lstStyle/>
                    <a:p>
                      <a:pPr algn="l"/>
                      <a:r>
                        <a:rPr lang="en-GB" sz="2000" dirty="0">
                          <a:solidFill>
                            <a:srgbClr val="115076"/>
                          </a:solidFill>
                          <a:latin typeface="Century Gothic" panose="020B0502020202020204" pitchFamily="34" charset="0"/>
                        </a:rPr>
                        <a:t>6) What do you normally wear?</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16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3879">
                <a:tc>
                  <a:txBody>
                    <a:bodyPr/>
                    <a:lstStyle/>
                    <a:p>
                      <a:pPr algn="l"/>
                      <a:r>
                        <a:rPr lang="en-GB" sz="2000" dirty="0">
                          <a:solidFill>
                            <a:srgbClr val="115076"/>
                          </a:solidFill>
                          <a:latin typeface="Century Gothic" panose="020B0502020202020204" pitchFamily="34" charset="0"/>
                        </a:rPr>
                        <a:t>7) Do you like animals?</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16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3" name="Action Button: Custom 32">
            <a:hlinkClick r:id="" action="ppaction://noaction" highlightClick="1">
              <a:snd r:embed="rId5" name="34a.wav"/>
            </a:hlinkClick>
          </p:cNvPr>
          <p:cNvSpPr/>
          <p:nvPr/>
        </p:nvSpPr>
        <p:spPr>
          <a:xfrm>
            <a:off x="10937022" y="2373640"/>
            <a:ext cx="441093" cy="46166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1</a:t>
            </a:r>
          </a:p>
        </p:txBody>
      </p:sp>
      <p:sp>
        <p:nvSpPr>
          <p:cNvPr id="48" name="Action Button: Custom 47">
            <a:hlinkClick r:id="" action="ppaction://noaction" highlightClick="1">
              <a:snd r:embed="rId6" name="34b.wav"/>
            </a:hlinkClick>
          </p:cNvPr>
          <p:cNvSpPr/>
          <p:nvPr/>
        </p:nvSpPr>
        <p:spPr>
          <a:xfrm>
            <a:off x="10937021" y="2914027"/>
            <a:ext cx="441093" cy="46166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2</a:t>
            </a:r>
          </a:p>
        </p:txBody>
      </p:sp>
      <p:sp>
        <p:nvSpPr>
          <p:cNvPr id="49" name="Action Button: Custom 48">
            <a:hlinkClick r:id="" action="ppaction://noaction" highlightClick="1">
              <a:snd r:embed="rId7" name="34c.wav"/>
            </a:hlinkClick>
          </p:cNvPr>
          <p:cNvSpPr/>
          <p:nvPr/>
        </p:nvSpPr>
        <p:spPr>
          <a:xfrm>
            <a:off x="10937020" y="3469527"/>
            <a:ext cx="441093" cy="46166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3</a:t>
            </a:r>
          </a:p>
        </p:txBody>
      </p:sp>
      <p:sp>
        <p:nvSpPr>
          <p:cNvPr id="50" name="Action Button: Custom 49">
            <a:hlinkClick r:id="" action="ppaction://noaction" highlightClick="1">
              <a:snd r:embed="rId8" name="34d.wav"/>
            </a:hlinkClick>
          </p:cNvPr>
          <p:cNvSpPr/>
          <p:nvPr/>
        </p:nvSpPr>
        <p:spPr>
          <a:xfrm>
            <a:off x="10937020" y="4019124"/>
            <a:ext cx="441093" cy="46166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4</a:t>
            </a:r>
          </a:p>
        </p:txBody>
      </p:sp>
      <p:sp>
        <p:nvSpPr>
          <p:cNvPr id="51" name="Action Button: Custom 50">
            <a:hlinkClick r:id="" action="ppaction://noaction" highlightClick="1">
              <a:snd r:embed="rId9" name="34e.wav"/>
            </a:hlinkClick>
          </p:cNvPr>
          <p:cNvSpPr/>
          <p:nvPr/>
        </p:nvSpPr>
        <p:spPr>
          <a:xfrm>
            <a:off x="10937018" y="4579062"/>
            <a:ext cx="441093" cy="46166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5</a:t>
            </a:r>
          </a:p>
        </p:txBody>
      </p:sp>
      <p:sp>
        <p:nvSpPr>
          <p:cNvPr id="52" name="Action Button: Custom 51">
            <a:hlinkClick r:id="" action="ppaction://noaction" highlightClick="1">
              <a:snd r:embed="rId10" name="34f.wav"/>
            </a:hlinkClick>
          </p:cNvPr>
          <p:cNvSpPr/>
          <p:nvPr/>
        </p:nvSpPr>
        <p:spPr>
          <a:xfrm>
            <a:off x="10937018" y="5128659"/>
            <a:ext cx="441093" cy="46166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6</a:t>
            </a:r>
          </a:p>
        </p:txBody>
      </p:sp>
      <p:sp>
        <p:nvSpPr>
          <p:cNvPr id="53" name="Action Button: Custom 52">
            <a:hlinkClick r:id="" action="ppaction://noaction" highlightClick="1">
              <a:snd r:embed="rId11" name="34g.wav"/>
            </a:hlinkClick>
          </p:cNvPr>
          <p:cNvSpPr/>
          <p:nvPr/>
        </p:nvSpPr>
        <p:spPr>
          <a:xfrm>
            <a:off x="10937018" y="5696079"/>
            <a:ext cx="441093" cy="461665"/>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7</a:t>
            </a:r>
          </a:p>
        </p:txBody>
      </p:sp>
      <p:sp>
        <p:nvSpPr>
          <p:cNvPr id="17"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8974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2" name="Title 3">
            <a:extLst>
              <a:ext uri="{FF2B5EF4-FFF2-40B4-BE49-F238E27FC236}">
                <a16:creationId xmlns:a16="http://schemas.microsoft.com/office/drawing/2014/main" id="{B4557938-FD63-8F44-A2A5-1E34C28DC68D}"/>
              </a:ext>
            </a:extLst>
          </p:cNvPr>
          <p:cNvSpPr>
            <a:spLocks noGrp="1"/>
          </p:cNvSpPr>
          <p:nvPr>
            <p:ph type="title"/>
          </p:nvPr>
        </p:nvSpPr>
        <p:spPr>
          <a:xfrm>
            <a:off x="2546" y="314449"/>
            <a:ext cx="7424590" cy="707849"/>
          </a:xfrm>
        </p:spPr>
        <p:txBody>
          <a:bodyPr>
            <a:noAutofit/>
          </a:bodyPr>
          <a:lstStyle/>
          <a:p>
            <a:r>
              <a:rPr lang="en-GB" sz="3100" b="1" dirty="0" err="1">
                <a:solidFill>
                  <a:schemeClr val="bg1"/>
                </a:solidFill>
              </a:rPr>
              <a:t>Freunde</a:t>
            </a:r>
            <a:r>
              <a:rPr lang="en-GB" sz="3100" b="1" dirty="0">
                <a:solidFill>
                  <a:schemeClr val="bg1"/>
                </a:solidFill>
              </a:rPr>
              <a:t> </a:t>
            </a:r>
            <a:r>
              <a:rPr lang="en-GB" sz="3100" b="1" dirty="0" err="1">
                <a:solidFill>
                  <a:schemeClr val="bg1"/>
                </a:solidFill>
              </a:rPr>
              <a:t>finden</a:t>
            </a:r>
            <a:r>
              <a:rPr lang="en-GB" sz="3100" b="1" dirty="0">
                <a:solidFill>
                  <a:schemeClr val="bg1"/>
                </a:solidFill>
              </a:rPr>
              <a:t> - Self-study [2]</a:t>
            </a:r>
          </a:p>
        </p:txBody>
      </p:sp>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9109" y="2481250"/>
            <a:ext cx="6134745" cy="3857397"/>
          </a:xfrm>
        </p:spPr>
      </p:pic>
      <p:sp>
        <p:nvSpPr>
          <p:cNvPr id="28" name="Rounded Rectangle 27">
            <a:extLst>
              <a:ext uri="{FF2B5EF4-FFF2-40B4-BE49-F238E27FC236}">
                <a16:creationId xmlns:a16="http://schemas.microsoft.com/office/drawing/2014/main" id="{C4DDB314-1583-4041-844A-D2206E553E3D}"/>
              </a:ext>
            </a:extLst>
          </p:cNvPr>
          <p:cNvSpPr/>
          <p:nvPr/>
        </p:nvSpPr>
        <p:spPr>
          <a:xfrm>
            <a:off x="8377661" y="614279"/>
            <a:ext cx="3714710" cy="5568711"/>
          </a:xfrm>
          <a:prstGeom prst="roundRect">
            <a:avLst/>
          </a:prstGeom>
          <a:gradFill flip="none" rotWithShape="1">
            <a:gsLst>
              <a:gs pos="34000">
                <a:srgbClr val="6F784E"/>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9" name="Oval 28">
            <a:extLst>
              <a:ext uri="{FF2B5EF4-FFF2-40B4-BE49-F238E27FC236}">
                <a16:creationId xmlns:a16="http://schemas.microsoft.com/office/drawing/2014/main" id="{817F19BB-CCDB-EB49-93B8-955E99A4C2CA}"/>
              </a:ext>
            </a:extLst>
          </p:cNvPr>
          <p:cNvSpPr/>
          <p:nvPr/>
        </p:nvSpPr>
        <p:spPr>
          <a:xfrm>
            <a:off x="9624998" y="807299"/>
            <a:ext cx="929899" cy="7869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0" name="TextBox 29">
            <a:extLst>
              <a:ext uri="{FF2B5EF4-FFF2-40B4-BE49-F238E27FC236}">
                <a16:creationId xmlns:a16="http://schemas.microsoft.com/office/drawing/2014/main" id="{0A2881F8-5F64-B047-A7CE-D694AE29ECA5}"/>
              </a:ext>
            </a:extLst>
          </p:cNvPr>
          <p:cNvSpPr txBox="1"/>
          <p:nvPr/>
        </p:nvSpPr>
        <p:spPr>
          <a:xfrm>
            <a:off x="9743266" y="1627459"/>
            <a:ext cx="646331" cy="400110"/>
          </a:xfrm>
          <a:prstGeom prst="rect">
            <a:avLst/>
          </a:prstGeom>
          <a:noFill/>
        </p:spPr>
        <p:txBody>
          <a:bodyPr wrap="none" rtlCol="0">
            <a:spAutoFit/>
          </a:bodyPr>
          <a:lstStyle/>
          <a:p>
            <a:pPr>
              <a:defRPr/>
            </a:pPr>
            <a:r>
              <a:rPr lang="en-US" sz="2000" b="1" dirty="0">
                <a:solidFill>
                  <a:srgbClr val="4472C4">
                    <a:lumMod val="50000"/>
                  </a:srgbClr>
                </a:solidFill>
                <a:latin typeface="Century Gothic" panose="020B0502020202020204" pitchFamily="34" charset="0"/>
              </a:rPr>
              <a:t>Mia</a:t>
            </a:r>
          </a:p>
        </p:txBody>
      </p:sp>
      <p:pic>
        <p:nvPicPr>
          <p:cNvPr id="31"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09026" y="5726827"/>
            <a:ext cx="360000" cy="344885"/>
          </a:xfrm>
          <a:prstGeom prst="rect">
            <a:avLst/>
          </a:prstGeom>
        </p:spPr>
      </p:pic>
      <p:pic>
        <p:nvPicPr>
          <p:cNvPr id="32"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8994" y="2045966"/>
            <a:ext cx="360000" cy="344885"/>
          </a:xfrm>
          <a:prstGeom prst="rect">
            <a:avLst/>
          </a:prstGeom>
        </p:spPr>
      </p:pic>
      <p:pic>
        <p:nvPicPr>
          <p:cNvPr id="34"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79698" y="4070528"/>
            <a:ext cx="360000" cy="344885"/>
          </a:xfrm>
          <a:prstGeom prst="rect">
            <a:avLst/>
          </a:prstGeom>
        </p:spPr>
      </p:pic>
      <p:pic>
        <p:nvPicPr>
          <p:cNvPr id="35"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25768" y="2510827"/>
            <a:ext cx="360000" cy="344885"/>
          </a:xfrm>
          <a:prstGeom prst="rect">
            <a:avLst/>
          </a:prstGeom>
        </p:spPr>
      </p:pic>
      <p:pic>
        <p:nvPicPr>
          <p:cNvPr id="36"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22058" y="3082741"/>
            <a:ext cx="360000" cy="344885"/>
          </a:xfrm>
          <a:prstGeom prst="rect">
            <a:avLst/>
          </a:prstGeom>
        </p:spPr>
      </p:pic>
      <p:pic>
        <p:nvPicPr>
          <p:cNvPr id="37"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79698" y="4616654"/>
            <a:ext cx="360000" cy="344885"/>
          </a:xfrm>
          <a:prstGeom prst="rect">
            <a:avLst/>
          </a:prstGeom>
        </p:spPr>
      </p:pic>
      <p:sp>
        <p:nvSpPr>
          <p:cNvPr id="38" name="Oval 37">
            <a:extLst>
              <a:ext uri="{FF2B5EF4-FFF2-40B4-BE49-F238E27FC236}">
                <a16:creationId xmlns:a16="http://schemas.microsoft.com/office/drawing/2014/main" id="{65E290A3-74DD-494B-A9E6-C3C13C3B7949}"/>
              </a:ext>
            </a:extLst>
          </p:cNvPr>
          <p:cNvSpPr/>
          <p:nvPr/>
        </p:nvSpPr>
        <p:spPr>
          <a:xfrm>
            <a:off x="8625526" y="807299"/>
            <a:ext cx="127000" cy="12249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9" name="TextBox 38">
            <a:extLst>
              <a:ext uri="{FF2B5EF4-FFF2-40B4-BE49-F238E27FC236}">
                <a16:creationId xmlns:a16="http://schemas.microsoft.com/office/drawing/2014/main" id="{97FDF0E2-CBC2-FF46-AD53-C87F6B418C38}"/>
              </a:ext>
            </a:extLst>
          </p:cNvPr>
          <p:cNvSpPr txBox="1"/>
          <p:nvPr/>
        </p:nvSpPr>
        <p:spPr>
          <a:xfrm>
            <a:off x="8950986" y="2030360"/>
            <a:ext cx="2308645" cy="400110"/>
          </a:xfrm>
          <a:prstGeom prst="rect">
            <a:avLst/>
          </a:prstGeom>
          <a:noFill/>
        </p:spPr>
        <p:txBody>
          <a:bodyPr wrap="none" rtlCol="0">
            <a:spAutoFit/>
          </a:bodyPr>
          <a:lstStyle/>
          <a:p>
            <a:pPr>
              <a:defRPr/>
            </a:pPr>
            <a:r>
              <a:rPr lang="en-US" sz="2000" b="1" dirty="0" err="1">
                <a:solidFill>
                  <a:prstClr val="white"/>
                </a:solidFill>
                <a:latin typeface="Century Gothic" panose="020B0502020202020204" pitchFamily="34" charset="0"/>
              </a:rPr>
              <a:t>Klarinette</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spielen</a:t>
            </a:r>
            <a:endParaRPr lang="en-US" sz="2000" b="1" dirty="0">
              <a:solidFill>
                <a:prstClr val="white"/>
              </a:solidFill>
              <a:latin typeface="Century Gothic" panose="020B0502020202020204" pitchFamily="34" charset="0"/>
            </a:endParaRPr>
          </a:p>
        </p:txBody>
      </p:sp>
      <p:sp>
        <p:nvSpPr>
          <p:cNvPr id="40" name="TextBox 39">
            <a:extLst>
              <a:ext uri="{FF2B5EF4-FFF2-40B4-BE49-F238E27FC236}">
                <a16:creationId xmlns:a16="http://schemas.microsoft.com/office/drawing/2014/main" id="{5BD0F2AE-4F5E-4140-84BB-F6C6F993374D}"/>
              </a:ext>
            </a:extLst>
          </p:cNvPr>
          <p:cNvSpPr txBox="1"/>
          <p:nvPr/>
        </p:nvSpPr>
        <p:spPr>
          <a:xfrm>
            <a:off x="8972863" y="2523915"/>
            <a:ext cx="2395207" cy="400110"/>
          </a:xfrm>
          <a:prstGeom prst="rect">
            <a:avLst/>
          </a:prstGeom>
          <a:noFill/>
        </p:spPr>
        <p:txBody>
          <a:bodyPr wrap="none" rtlCol="0">
            <a:spAutoFit/>
          </a:bodyPr>
          <a:lstStyle/>
          <a:p>
            <a:pPr>
              <a:defRPr/>
            </a:pPr>
            <a:r>
              <a:rPr lang="en-US" sz="2000" b="1" dirty="0">
                <a:solidFill>
                  <a:prstClr val="white"/>
                </a:solidFill>
                <a:latin typeface="Century Gothic" panose="020B0502020202020204" pitchFamily="34" charset="0"/>
              </a:rPr>
              <a:t>oft </a:t>
            </a:r>
            <a:r>
              <a:rPr lang="en-US" sz="2000" b="1" dirty="0" err="1">
                <a:solidFill>
                  <a:prstClr val="white"/>
                </a:solidFill>
                <a:latin typeface="Century Gothic" panose="020B0502020202020204" pitchFamily="34" charset="0"/>
              </a:rPr>
              <a:t>Gemüse</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essen</a:t>
            </a:r>
            <a:endParaRPr lang="en-US" sz="2000" b="1" dirty="0">
              <a:solidFill>
                <a:prstClr val="white"/>
              </a:solidFill>
              <a:latin typeface="Century Gothic" panose="020B0502020202020204" pitchFamily="34" charset="0"/>
            </a:endParaRPr>
          </a:p>
        </p:txBody>
      </p:sp>
      <p:sp>
        <p:nvSpPr>
          <p:cNvPr id="41" name="TextBox 40">
            <a:extLst>
              <a:ext uri="{FF2B5EF4-FFF2-40B4-BE49-F238E27FC236}">
                <a16:creationId xmlns:a16="http://schemas.microsoft.com/office/drawing/2014/main" id="{FD65DC34-D1DE-AD4A-B355-7BD9F27659B8}"/>
              </a:ext>
            </a:extLst>
          </p:cNvPr>
          <p:cNvSpPr txBox="1"/>
          <p:nvPr/>
        </p:nvSpPr>
        <p:spPr>
          <a:xfrm>
            <a:off x="8962162" y="2963833"/>
            <a:ext cx="2797561" cy="1015663"/>
          </a:xfrm>
          <a:prstGeom prst="rect">
            <a:avLst/>
          </a:prstGeom>
          <a:noFill/>
        </p:spPr>
        <p:txBody>
          <a:bodyPr wrap="none" rtlCol="0">
            <a:spAutoFit/>
          </a:bodyPr>
          <a:lstStyle/>
          <a:p>
            <a:pPr>
              <a:defRPr/>
            </a:pPr>
            <a:r>
              <a:rPr lang="en-US" sz="2000" b="1" dirty="0">
                <a:solidFill>
                  <a:prstClr val="white"/>
                </a:solidFill>
                <a:latin typeface="Century Gothic" panose="020B0502020202020204" pitchFamily="34" charset="0"/>
              </a:rPr>
              <a:t>Skateboard </a:t>
            </a:r>
            <a:r>
              <a:rPr lang="en-US" sz="2000" b="1" dirty="0" err="1">
                <a:solidFill>
                  <a:prstClr val="white"/>
                </a:solidFill>
                <a:latin typeface="Century Gothic" panose="020B0502020202020204" pitchFamily="34" charset="0"/>
              </a:rPr>
              <a:t>fahren</a:t>
            </a:r>
            <a:r>
              <a:rPr lang="en-US" sz="2000" b="1" dirty="0">
                <a:solidFill>
                  <a:prstClr val="white"/>
                </a:solidFill>
                <a:latin typeface="Century Gothic" panose="020B0502020202020204" pitchFamily="34" charset="0"/>
              </a:rPr>
              <a:t> + </a:t>
            </a:r>
          </a:p>
          <a:p>
            <a:pPr>
              <a:defRPr/>
            </a:pPr>
            <a:r>
              <a:rPr lang="en-US" sz="2000" b="1" dirty="0" err="1">
                <a:solidFill>
                  <a:prstClr val="white"/>
                </a:solidFill>
                <a:latin typeface="Century Gothic" panose="020B0502020202020204" pitchFamily="34" charset="0"/>
              </a:rPr>
              <a:t>einmal</a:t>
            </a:r>
            <a:r>
              <a:rPr lang="en-US" sz="2000" b="1" dirty="0">
                <a:solidFill>
                  <a:prstClr val="white"/>
                </a:solidFill>
                <a:latin typeface="Century Gothic" panose="020B0502020202020204" pitchFamily="34" charset="0"/>
              </a:rPr>
              <a:t> die </a:t>
            </a:r>
            <a:r>
              <a:rPr lang="en-US" sz="2000" b="1" dirty="0" err="1">
                <a:solidFill>
                  <a:prstClr val="white"/>
                </a:solidFill>
                <a:latin typeface="Century Gothic" panose="020B0502020202020204" pitchFamily="34" charset="0"/>
              </a:rPr>
              <a:t>Woche</a:t>
            </a:r>
            <a:endParaRPr lang="en-US" sz="2000" b="1" dirty="0">
              <a:solidFill>
                <a:prstClr val="white"/>
              </a:solidFill>
              <a:latin typeface="Century Gothic" panose="020B0502020202020204" pitchFamily="34" charset="0"/>
            </a:endParaRPr>
          </a:p>
          <a:p>
            <a:pPr>
              <a:defRPr/>
            </a:pPr>
            <a:r>
              <a:rPr lang="en-US" sz="2000" b="1" dirty="0" err="1">
                <a:solidFill>
                  <a:prstClr val="white"/>
                </a:solidFill>
                <a:latin typeface="Century Gothic" panose="020B0502020202020204" pitchFamily="34" charset="0"/>
              </a:rPr>
              <a:t>schwimmen</a:t>
            </a:r>
            <a:endParaRPr lang="en-US" sz="2000" b="1" dirty="0">
              <a:solidFill>
                <a:prstClr val="white"/>
              </a:solidFill>
              <a:latin typeface="Century Gothic" panose="020B0502020202020204" pitchFamily="34" charset="0"/>
            </a:endParaRPr>
          </a:p>
        </p:txBody>
      </p:sp>
      <p:sp>
        <p:nvSpPr>
          <p:cNvPr id="43" name="TextBox 42">
            <a:extLst>
              <a:ext uri="{FF2B5EF4-FFF2-40B4-BE49-F238E27FC236}">
                <a16:creationId xmlns:a16="http://schemas.microsoft.com/office/drawing/2014/main" id="{7490374A-85BB-734D-8143-7081131811A6}"/>
              </a:ext>
            </a:extLst>
          </p:cNvPr>
          <p:cNvSpPr txBox="1"/>
          <p:nvPr/>
        </p:nvSpPr>
        <p:spPr>
          <a:xfrm>
            <a:off x="8950986" y="4009839"/>
            <a:ext cx="1776448" cy="400110"/>
          </a:xfrm>
          <a:prstGeom prst="rect">
            <a:avLst/>
          </a:prstGeom>
          <a:noFill/>
        </p:spPr>
        <p:txBody>
          <a:bodyPr wrap="none" rtlCol="0">
            <a:spAutoFit/>
          </a:bodyPr>
          <a:lstStyle/>
          <a:p>
            <a:pPr>
              <a:defRPr/>
            </a:pPr>
            <a:r>
              <a:rPr lang="en-US" sz="2000" b="1" dirty="0" err="1">
                <a:solidFill>
                  <a:prstClr val="white"/>
                </a:solidFill>
                <a:latin typeface="Century Gothic" panose="020B0502020202020204" pitchFamily="34" charset="0"/>
              </a:rPr>
              <a:t>Bücher</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lesen</a:t>
            </a:r>
            <a:endParaRPr lang="en-US" sz="2000" b="1" dirty="0">
              <a:solidFill>
                <a:prstClr val="white"/>
              </a:solidFill>
              <a:latin typeface="Century Gothic" panose="020B0502020202020204" pitchFamily="34" charset="0"/>
            </a:endParaRPr>
          </a:p>
        </p:txBody>
      </p:sp>
      <p:sp>
        <p:nvSpPr>
          <p:cNvPr id="44" name="TextBox 43">
            <a:extLst>
              <a:ext uri="{FF2B5EF4-FFF2-40B4-BE49-F238E27FC236}">
                <a16:creationId xmlns:a16="http://schemas.microsoft.com/office/drawing/2014/main" id="{D8E98CB3-6820-E54F-8968-A3C00DF95516}"/>
              </a:ext>
            </a:extLst>
          </p:cNvPr>
          <p:cNvSpPr txBox="1"/>
          <p:nvPr/>
        </p:nvSpPr>
        <p:spPr>
          <a:xfrm>
            <a:off x="8969419" y="4388638"/>
            <a:ext cx="3122952" cy="707886"/>
          </a:xfrm>
          <a:prstGeom prst="rect">
            <a:avLst/>
          </a:prstGeom>
          <a:noFill/>
        </p:spPr>
        <p:txBody>
          <a:bodyPr wrap="square" rtlCol="0">
            <a:spAutoFit/>
          </a:bodyPr>
          <a:lstStyle/>
          <a:p>
            <a:pPr>
              <a:defRPr/>
            </a:pPr>
            <a:r>
              <a:rPr lang="en-US" sz="2000" b="1" dirty="0">
                <a:solidFill>
                  <a:prstClr val="white"/>
                </a:solidFill>
                <a:latin typeface="Century Gothic" panose="020B0502020202020204" pitchFamily="34" charset="0"/>
              </a:rPr>
              <a:t>Deutsch und </a:t>
            </a:r>
            <a:br>
              <a:rPr lang="en-US" sz="2000" b="1" dirty="0">
                <a:solidFill>
                  <a:prstClr val="white"/>
                </a:solidFill>
                <a:latin typeface="Century Gothic" panose="020B0502020202020204" pitchFamily="34" charset="0"/>
              </a:rPr>
            </a:br>
            <a:r>
              <a:rPr lang="en-US" sz="2000" b="1" dirty="0" err="1">
                <a:solidFill>
                  <a:prstClr val="white"/>
                </a:solidFill>
                <a:latin typeface="Century Gothic" panose="020B0502020202020204" pitchFamily="34" charset="0"/>
              </a:rPr>
              <a:t>ein</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bisschen</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Chinesisch</a:t>
            </a:r>
            <a:endParaRPr lang="en-US" sz="2000" b="1" dirty="0">
              <a:solidFill>
                <a:prstClr val="white"/>
              </a:solidFill>
              <a:latin typeface="Century Gothic" panose="020B0502020202020204" pitchFamily="34" charset="0"/>
            </a:endParaRPr>
          </a:p>
        </p:txBody>
      </p:sp>
      <p:sp>
        <p:nvSpPr>
          <p:cNvPr id="45" name="TextBox 44">
            <a:extLst>
              <a:ext uri="{FF2B5EF4-FFF2-40B4-BE49-F238E27FC236}">
                <a16:creationId xmlns:a16="http://schemas.microsoft.com/office/drawing/2014/main" id="{B0300164-349F-204C-8F9E-818F99BD7232}"/>
              </a:ext>
            </a:extLst>
          </p:cNvPr>
          <p:cNvSpPr txBox="1"/>
          <p:nvPr/>
        </p:nvSpPr>
        <p:spPr>
          <a:xfrm>
            <a:off x="8969419" y="5106101"/>
            <a:ext cx="2234907" cy="707886"/>
          </a:xfrm>
          <a:prstGeom prst="rect">
            <a:avLst/>
          </a:prstGeom>
          <a:noFill/>
        </p:spPr>
        <p:txBody>
          <a:bodyPr wrap="none" rtlCol="0">
            <a:spAutoFit/>
          </a:bodyPr>
          <a:lstStyle/>
          <a:p>
            <a:pPr>
              <a:defRPr/>
            </a:pPr>
            <a:r>
              <a:rPr lang="en-US" sz="2000" b="1" dirty="0" err="1">
                <a:solidFill>
                  <a:prstClr val="white"/>
                </a:solidFill>
                <a:latin typeface="Century Gothic" panose="020B0502020202020204" pitchFamily="34" charset="0"/>
              </a:rPr>
              <a:t>eine</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Jeansjacke</a:t>
            </a:r>
            <a:br>
              <a:rPr lang="en-US" sz="2000" b="1" dirty="0">
                <a:solidFill>
                  <a:prstClr val="white"/>
                </a:solidFill>
                <a:latin typeface="Century Gothic" panose="020B0502020202020204" pitchFamily="34" charset="0"/>
              </a:rPr>
            </a:br>
            <a:r>
              <a:rPr lang="en-US" sz="2000" b="1" dirty="0" err="1">
                <a:solidFill>
                  <a:prstClr val="white"/>
                </a:solidFill>
                <a:latin typeface="Century Gothic" panose="020B0502020202020204" pitchFamily="34" charset="0"/>
              </a:rPr>
              <a:t>tragen</a:t>
            </a:r>
            <a:endParaRPr lang="en-US" sz="2000" b="1" dirty="0">
              <a:solidFill>
                <a:prstClr val="white"/>
              </a:solidFill>
              <a:latin typeface="Century Gothic" panose="020B0502020202020204" pitchFamily="34" charset="0"/>
            </a:endParaRPr>
          </a:p>
        </p:txBody>
      </p:sp>
      <p:sp>
        <p:nvSpPr>
          <p:cNvPr id="46" name="TextBox 45">
            <a:extLst>
              <a:ext uri="{FF2B5EF4-FFF2-40B4-BE49-F238E27FC236}">
                <a16:creationId xmlns:a16="http://schemas.microsoft.com/office/drawing/2014/main" id="{7188B227-8EE5-DB4B-B3D5-93FFA29BF8CA}"/>
              </a:ext>
            </a:extLst>
          </p:cNvPr>
          <p:cNvSpPr txBox="1"/>
          <p:nvPr/>
        </p:nvSpPr>
        <p:spPr>
          <a:xfrm>
            <a:off x="8969419" y="5792676"/>
            <a:ext cx="1989647" cy="400110"/>
          </a:xfrm>
          <a:prstGeom prst="rect">
            <a:avLst/>
          </a:prstGeom>
          <a:noFill/>
        </p:spPr>
        <p:txBody>
          <a:bodyPr wrap="none" rtlCol="0">
            <a:spAutoFit/>
          </a:bodyPr>
          <a:lstStyle/>
          <a:p>
            <a:pPr>
              <a:defRPr/>
            </a:pPr>
            <a:r>
              <a:rPr lang="en-US" sz="2000" b="1" dirty="0" err="1">
                <a:solidFill>
                  <a:prstClr val="white"/>
                </a:solidFill>
                <a:latin typeface="Century Gothic" panose="020B0502020202020204" pitchFamily="34" charset="0"/>
              </a:rPr>
              <a:t>Katzen</a:t>
            </a:r>
            <a:r>
              <a:rPr lang="en-US" sz="2000" b="1" dirty="0">
                <a:solidFill>
                  <a:prstClr val="white"/>
                </a:solidFill>
                <a:latin typeface="Century Gothic" panose="020B0502020202020204" pitchFamily="34" charset="0"/>
              </a:rPr>
              <a:t> </a:t>
            </a:r>
            <a:r>
              <a:rPr lang="en-US" sz="2000" b="1" dirty="0" err="1">
                <a:solidFill>
                  <a:prstClr val="white"/>
                </a:solidFill>
                <a:latin typeface="Century Gothic" panose="020B0502020202020204" pitchFamily="34" charset="0"/>
              </a:rPr>
              <a:t>mögen</a:t>
            </a:r>
            <a:endParaRPr lang="en-US" sz="2000" b="1" dirty="0">
              <a:solidFill>
                <a:prstClr val="white"/>
              </a:solidFill>
              <a:latin typeface="Century Gothic" panose="020B0502020202020204" pitchFamily="34" charset="0"/>
            </a:endParaRPr>
          </a:p>
        </p:txBody>
      </p:sp>
      <p:pic>
        <p:nvPicPr>
          <p:cNvPr id="47" name="Picture 46" descr="A close up of a logo&#10;&#10;Description automatically generated">
            <a:extLst>
              <a:ext uri="{FF2B5EF4-FFF2-40B4-BE49-F238E27FC236}">
                <a16:creationId xmlns:a16="http://schemas.microsoft.com/office/drawing/2014/main" id="{AFE7C1D8-ED3C-8241-9FD8-F41E1D9E028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46727"/>
          <a:stretch/>
        </p:blipFill>
        <p:spPr>
          <a:xfrm flipH="1">
            <a:off x="9840428" y="879689"/>
            <a:ext cx="499035" cy="693218"/>
          </a:xfrm>
          <a:prstGeom prst="ellipse">
            <a:avLst/>
          </a:prstGeom>
        </p:spPr>
      </p:pic>
      <p:sp>
        <p:nvSpPr>
          <p:cNvPr id="3" name="TextBox 2"/>
          <p:cNvSpPr txBox="1"/>
          <p:nvPr/>
        </p:nvSpPr>
        <p:spPr>
          <a:xfrm>
            <a:off x="125378" y="1277122"/>
            <a:ext cx="6681822"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Alastair und Mia </a:t>
            </a:r>
            <a:r>
              <a:rPr lang="en-GB" sz="2000" dirty="0" err="1">
                <a:solidFill>
                  <a:schemeClr val="accent1">
                    <a:lumMod val="50000"/>
                  </a:schemeClr>
                </a:solidFill>
                <a:latin typeface="Century Gothic" panose="020B0502020202020204" pitchFamily="34" charset="0"/>
              </a:rPr>
              <a:t>werden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Freunde</a:t>
            </a:r>
            <a:r>
              <a:rPr lang="en-GB" sz="2000" dirty="0">
                <a:solidFill>
                  <a:schemeClr val="accent1">
                    <a:lumMod val="50000"/>
                  </a:schemeClr>
                </a:solidFill>
                <a:latin typeface="Century Gothic" panose="020B0502020202020204" pitchFamily="34" charset="0"/>
              </a:rPr>
              <a:t>.  Sie </a:t>
            </a:r>
            <a:r>
              <a:rPr lang="en-GB" sz="2000" dirty="0" err="1">
                <a:solidFill>
                  <a:schemeClr val="accent1">
                    <a:lumMod val="50000"/>
                  </a:schemeClr>
                </a:solidFill>
                <a:latin typeface="Century Gothic" panose="020B0502020202020204" pitchFamily="34" charset="0"/>
              </a:rPr>
              <a:t>machen</a:t>
            </a:r>
            <a:r>
              <a:rPr lang="en-GB" sz="2000" dirty="0">
                <a:solidFill>
                  <a:schemeClr val="accent1">
                    <a:lumMod val="50000"/>
                  </a:schemeClr>
                </a:solidFill>
                <a:latin typeface="Century Gothic" panose="020B0502020202020204" pitchFamily="34" charset="0"/>
              </a:rPr>
              <a:t> Selfies und </a:t>
            </a:r>
            <a:r>
              <a:rPr lang="en-GB" sz="2000" dirty="0" err="1">
                <a:solidFill>
                  <a:schemeClr val="accent1">
                    <a:lumMod val="50000"/>
                  </a:schemeClr>
                </a:solidFill>
                <a:latin typeface="Century Gothic" panose="020B0502020202020204" pitchFamily="34" charset="0"/>
              </a:rPr>
              <a:t>reden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mit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einander</a:t>
            </a:r>
            <a:r>
              <a:rPr lang="en-GB" sz="2000" dirty="0">
                <a:solidFill>
                  <a:schemeClr val="accent1">
                    <a:lumMod val="50000"/>
                  </a:schemeClr>
                </a:solidFill>
                <a:latin typeface="Century Gothic" panose="020B0502020202020204" pitchFamily="34" charset="0"/>
              </a:rPr>
              <a:t>.</a:t>
            </a:r>
          </a:p>
        </p:txBody>
      </p:sp>
      <p:sp>
        <p:nvSpPr>
          <p:cNvPr id="33" name="TextBox 32">
            <a:hlinkClick r:id="" action="ppaction://noaction">
              <a:snd r:embed="rId18" name="35.1.wav"/>
            </a:hlinkClick>
            <a:extLst>
              <a:ext uri="{FF2B5EF4-FFF2-40B4-BE49-F238E27FC236}">
                <a16:creationId xmlns:a16="http://schemas.microsoft.com/office/drawing/2014/main" id="{E3B32216-9221-4AEC-A859-F6E349A34B21}"/>
              </a:ext>
            </a:extLst>
          </p:cNvPr>
          <p:cNvSpPr txBox="1"/>
          <p:nvPr/>
        </p:nvSpPr>
        <p:spPr>
          <a:xfrm>
            <a:off x="6774217" y="1725695"/>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 1 </a:t>
            </a:r>
          </a:p>
        </p:txBody>
      </p:sp>
      <p:sp>
        <p:nvSpPr>
          <p:cNvPr id="48" name="TextBox 47">
            <a:hlinkClick r:id="" action="ppaction://noaction">
              <a:snd r:embed="rId19" name="35.2.wav"/>
            </a:hlinkClick>
            <a:extLst>
              <a:ext uri="{FF2B5EF4-FFF2-40B4-BE49-F238E27FC236}">
                <a16:creationId xmlns:a16="http://schemas.microsoft.com/office/drawing/2014/main" id="{E3B32216-9221-4AEC-A859-F6E349A34B21}"/>
              </a:ext>
            </a:extLst>
          </p:cNvPr>
          <p:cNvSpPr txBox="1"/>
          <p:nvPr/>
        </p:nvSpPr>
        <p:spPr>
          <a:xfrm>
            <a:off x="6777859" y="2337228"/>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a:t>
            </a:r>
          </a:p>
        </p:txBody>
      </p:sp>
      <p:sp>
        <p:nvSpPr>
          <p:cNvPr id="49" name="TextBox 48">
            <a:hlinkClick r:id="" action="ppaction://noaction">
              <a:snd r:embed="rId20" name="35.3.wav"/>
            </a:hlinkClick>
            <a:extLst>
              <a:ext uri="{FF2B5EF4-FFF2-40B4-BE49-F238E27FC236}">
                <a16:creationId xmlns:a16="http://schemas.microsoft.com/office/drawing/2014/main" id="{E3B32216-9221-4AEC-A859-F6E349A34B21}"/>
              </a:ext>
            </a:extLst>
          </p:cNvPr>
          <p:cNvSpPr txBox="1"/>
          <p:nvPr/>
        </p:nvSpPr>
        <p:spPr>
          <a:xfrm>
            <a:off x="6773624" y="2983210"/>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 3 </a:t>
            </a:r>
          </a:p>
        </p:txBody>
      </p:sp>
      <p:sp>
        <p:nvSpPr>
          <p:cNvPr id="50" name="TextBox 49">
            <a:hlinkClick r:id="" action="ppaction://noaction">
              <a:snd r:embed="rId21" name="35.4.wav"/>
            </a:hlinkClick>
            <a:extLst>
              <a:ext uri="{FF2B5EF4-FFF2-40B4-BE49-F238E27FC236}">
                <a16:creationId xmlns:a16="http://schemas.microsoft.com/office/drawing/2014/main" id="{E3B32216-9221-4AEC-A859-F6E349A34B21}"/>
              </a:ext>
            </a:extLst>
          </p:cNvPr>
          <p:cNvSpPr txBox="1"/>
          <p:nvPr/>
        </p:nvSpPr>
        <p:spPr>
          <a:xfrm>
            <a:off x="6775303" y="3598598"/>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 4 </a:t>
            </a:r>
          </a:p>
        </p:txBody>
      </p:sp>
      <p:sp>
        <p:nvSpPr>
          <p:cNvPr id="51" name="TextBox 50">
            <a:hlinkClick r:id="" action="ppaction://noaction">
              <a:snd r:embed="rId22" name="35.5.wav"/>
            </a:hlinkClick>
            <a:extLst>
              <a:ext uri="{FF2B5EF4-FFF2-40B4-BE49-F238E27FC236}">
                <a16:creationId xmlns:a16="http://schemas.microsoft.com/office/drawing/2014/main" id="{E3B32216-9221-4AEC-A859-F6E349A34B21}"/>
              </a:ext>
            </a:extLst>
          </p:cNvPr>
          <p:cNvSpPr txBox="1"/>
          <p:nvPr/>
        </p:nvSpPr>
        <p:spPr>
          <a:xfrm>
            <a:off x="6773623" y="4189717"/>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5</a:t>
            </a:r>
          </a:p>
        </p:txBody>
      </p:sp>
      <p:sp>
        <p:nvSpPr>
          <p:cNvPr id="52" name="TextBox 51">
            <a:hlinkClick r:id="" action="ppaction://noaction">
              <a:snd r:embed="rId23" name="35.6.wav"/>
            </a:hlinkClick>
            <a:extLst>
              <a:ext uri="{FF2B5EF4-FFF2-40B4-BE49-F238E27FC236}">
                <a16:creationId xmlns:a16="http://schemas.microsoft.com/office/drawing/2014/main" id="{E3B32216-9221-4AEC-A859-F6E349A34B21}"/>
              </a:ext>
            </a:extLst>
          </p:cNvPr>
          <p:cNvSpPr txBox="1"/>
          <p:nvPr/>
        </p:nvSpPr>
        <p:spPr>
          <a:xfrm>
            <a:off x="6773624" y="4856113"/>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 6 </a:t>
            </a:r>
          </a:p>
        </p:txBody>
      </p:sp>
      <p:sp>
        <p:nvSpPr>
          <p:cNvPr id="53" name="TextBox 52">
            <a:hlinkClick r:id="" action="ppaction://noaction">
              <a:snd r:embed="rId24" name="35.7.wav"/>
            </a:hlinkClick>
            <a:extLst>
              <a:ext uri="{FF2B5EF4-FFF2-40B4-BE49-F238E27FC236}">
                <a16:creationId xmlns:a16="http://schemas.microsoft.com/office/drawing/2014/main" id="{E3B32216-9221-4AEC-A859-F6E349A34B21}"/>
              </a:ext>
            </a:extLst>
          </p:cNvPr>
          <p:cNvSpPr txBox="1"/>
          <p:nvPr/>
        </p:nvSpPr>
        <p:spPr>
          <a:xfrm>
            <a:off x="6773624" y="5495993"/>
            <a:ext cx="468000" cy="432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 7 </a:t>
            </a:r>
          </a:p>
        </p:txBody>
      </p:sp>
      <p:sp>
        <p:nvSpPr>
          <p:cNvPr id="7" name="Action Button: Custom 6">
            <a:hlinkClick r:id="" action="ppaction://noaction" highlightClick="1">
              <a:snd r:embed="rId25" name="Slide35a.wav"/>
            </a:hlinkClick>
          </p:cNvPr>
          <p:cNvSpPr/>
          <p:nvPr/>
        </p:nvSpPr>
        <p:spPr>
          <a:xfrm>
            <a:off x="7549967" y="1725695"/>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A</a:t>
            </a:r>
          </a:p>
        </p:txBody>
      </p:sp>
      <p:sp>
        <p:nvSpPr>
          <p:cNvPr id="54" name="Action Button: Custom 53">
            <a:hlinkClick r:id="" action="ppaction://noaction" highlightClick="1">
              <a:snd r:embed="rId26" name="slide35b.wav"/>
            </a:hlinkClick>
          </p:cNvPr>
          <p:cNvSpPr/>
          <p:nvPr/>
        </p:nvSpPr>
        <p:spPr>
          <a:xfrm>
            <a:off x="7538739" y="233722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55" name="Action Button: Custom 54">
            <a:hlinkClick r:id="" action="ppaction://noaction" highlightClick="1">
              <a:snd r:embed="rId27" name="slide35c.wav"/>
            </a:hlinkClick>
          </p:cNvPr>
          <p:cNvSpPr/>
          <p:nvPr/>
        </p:nvSpPr>
        <p:spPr>
          <a:xfrm>
            <a:off x="7538738" y="298321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C</a:t>
            </a:r>
          </a:p>
        </p:txBody>
      </p:sp>
      <p:sp>
        <p:nvSpPr>
          <p:cNvPr id="57" name="Action Button: Custom 56">
            <a:hlinkClick r:id="" action="ppaction://noaction" highlightClick="1">
              <a:snd r:embed="rId28" name="slide35e.wav"/>
            </a:hlinkClick>
          </p:cNvPr>
          <p:cNvSpPr/>
          <p:nvPr/>
        </p:nvSpPr>
        <p:spPr>
          <a:xfrm>
            <a:off x="7544560" y="420407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a:t>
            </a:r>
          </a:p>
        </p:txBody>
      </p:sp>
      <p:sp>
        <p:nvSpPr>
          <p:cNvPr id="58" name="Action Button: Custom 57">
            <a:hlinkClick r:id="" action="ppaction://noaction" highlightClick="1">
              <a:snd r:embed="rId29" name="slide35f.wav"/>
            </a:hlinkClick>
          </p:cNvPr>
          <p:cNvSpPr/>
          <p:nvPr/>
        </p:nvSpPr>
        <p:spPr>
          <a:xfrm>
            <a:off x="7542393" y="485611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a:t>
            </a:r>
          </a:p>
        </p:txBody>
      </p:sp>
      <p:sp>
        <p:nvSpPr>
          <p:cNvPr id="59" name="Action Button: Custom 58">
            <a:hlinkClick r:id="" action="ppaction://noaction" highlightClick="1">
              <a:snd r:embed="rId30" name="slide35g.wav"/>
            </a:hlinkClick>
          </p:cNvPr>
          <p:cNvSpPr/>
          <p:nvPr/>
        </p:nvSpPr>
        <p:spPr>
          <a:xfrm>
            <a:off x="7549967" y="549599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G</a:t>
            </a:r>
          </a:p>
        </p:txBody>
      </p:sp>
      <p:sp>
        <p:nvSpPr>
          <p:cNvPr id="60" name="Action Button: Custom 59">
            <a:hlinkClick r:id="" action="ppaction://noaction" highlightClick="1"/>
          </p:cNvPr>
          <p:cNvSpPr/>
          <p:nvPr/>
        </p:nvSpPr>
        <p:spPr>
          <a:xfrm>
            <a:off x="7538738" y="360886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D</a:t>
            </a:r>
          </a:p>
        </p:txBody>
      </p:sp>
      <p:sp>
        <p:nvSpPr>
          <p:cNvPr id="62"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466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a:extLst>
              <a:ext uri="{FF2B5EF4-FFF2-40B4-BE49-F238E27FC236}">
                <a16:creationId xmlns:a16="http://schemas.microsoft.com/office/drawing/2014/main" id="{D131DE51-7989-447C-9562-5440127CF7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882" y="2313589"/>
            <a:ext cx="1280271" cy="1737511"/>
          </a:xfrm>
          <a:prstGeom prst="rect">
            <a:avLst/>
          </a:prstGeom>
        </p:spPr>
      </p:pic>
      <p:pic>
        <p:nvPicPr>
          <p:cNvPr id="7" name="Picture 6" descr="Text&#10;&#10;Description automatically generated">
            <a:extLst>
              <a:ext uri="{FF2B5EF4-FFF2-40B4-BE49-F238E27FC236}">
                <a16:creationId xmlns:a16="http://schemas.microsoft.com/office/drawing/2014/main" id="{174DF037-0EF4-4285-8DC1-BBEBD2E488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733" y="4264724"/>
            <a:ext cx="2602568" cy="1909949"/>
          </a:xfrm>
          <a:prstGeom prst="rect">
            <a:avLst/>
          </a:prstGeom>
        </p:spPr>
      </p:pic>
      <p:pic>
        <p:nvPicPr>
          <p:cNvPr id="8" name="Picture 7">
            <a:extLst>
              <a:ext uri="{FF2B5EF4-FFF2-40B4-BE49-F238E27FC236}">
                <a16:creationId xmlns:a16="http://schemas.microsoft.com/office/drawing/2014/main" id="{D32E915B-AE6B-4B44-9FBF-0A7608E627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3432" y="4264722"/>
            <a:ext cx="2602568" cy="1909949"/>
          </a:xfrm>
          <a:prstGeom prst="rect">
            <a:avLst/>
          </a:prstGeom>
        </p:spPr>
      </p:pic>
      <p:pic>
        <p:nvPicPr>
          <p:cNvPr id="9" name="Picture 8">
            <a:extLst>
              <a:ext uri="{FF2B5EF4-FFF2-40B4-BE49-F238E27FC236}">
                <a16:creationId xmlns:a16="http://schemas.microsoft.com/office/drawing/2014/main" id="{CE89703B-BF6B-4FA9-8432-2990A4CB83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4579" y="2313589"/>
            <a:ext cx="1280271" cy="1737511"/>
          </a:xfrm>
          <a:prstGeom prst="rect">
            <a:avLst/>
          </a:prstGeom>
        </p:spPr>
      </p:pic>
    </p:spTree>
    <p:extLst>
      <p:ext uri="{BB962C8B-B14F-4D97-AF65-F5344CB8AC3E}">
        <p14:creationId xmlns:p14="http://schemas.microsoft.com/office/powerpoint/2010/main" val="1307508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2939" y="310581"/>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4261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3.2, Week 2)</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2407936"/>
            <a:ext cx="611188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a:t>
            </a:r>
            <a:r>
              <a:rPr kumimoji="0" lang="en-GB" sz="2400" b="0" i="0" u="none" strike="noStrike" kern="1200" cap="none" spc="0" normalizeH="0" noProof="0" dirty="0">
                <a:ln>
                  <a:noFill/>
                </a:ln>
                <a:solidFill>
                  <a:srgbClr val="115076"/>
                </a:solidFill>
                <a:effectLst/>
                <a:uLnTx/>
                <a:uFillTx/>
                <a:latin typeface="Century Gothic" panose="020B0502020202020204" pitchFamily="34" charset="0"/>
                <a:ea typeface="+mn-ea"/>
                <a:cs typeface="+mn-cs"/>
                <a:hlinkClick r:id="rId5"/>
              </a:rPr>
              <a:t> 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erm 3 Mashup</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Follow the link above to practise all vocabulary learned in Year 7 so far!</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654" y="4445760"/>
            <a:ext cx="1403549" cy="1403549"/>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9453" y="2055288"/>
            <a:ext cx="2928571" cy="4583279"/>
          </a:xfrm>
          <a:prstGeom prst="rect">
            <a:avLst/>
          </a:prstGeom>
        </p:spPr>
      </p:pic>
    </p:spTree>
    <p:extLst>
      <p:ext uri="{BB962C8B-B14F-4D97-AF65-F5344CB8AC3E}">
        <p14:creationId xmlns:p14="http://schemas.microsoft.com/office/powerpoint/2010/main" val="271163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7726" y="1138275"/>
            <a:ext cx="10515600" cy="1325563"/>
          </a:xfrm>
        </p:spPr>
        <p:txBody>
          <a:bodyPr>
            <a:normAutofit fontScale="90000"/>
          </a:bodyPr>
          <a:lstStyle/>
          <a:p>
            <a:r>
              <a:rPr lang="en-GB" sz="26700" b="1" dirty="0">
                <a:solidFill>
                  <a:srgbClr val="FFCC00"/>
                </a:solidFill>
              </a:rPr>
              <a:t>j</a:t>
            </a:r>
            <a:br>
              <a:rPr lang="en-GB" sz="9600" b="1" dirty="0"/>
            </a:br>
            <a:endParaRPr lang="en-GB" dirty="0"/>
          </a:p>
        </p:txBody>
      </p:sp>
      <p:pic>
        <p:nvPicPr>
          <p:cNvPr id="4" name="Picture 3" descr="man with two thumbs u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0386" y="684822"/>
            <a:ext cx="4491228" cy="3845052"/>
          </a:xfrm>
          <a:prstGeom prst="rect">
            <a:avLst/>
          </a:prstGeom>
        </p:spPr>
      </p:pic>
      <p:sp>
        <p:nvSpPr>
          <p:cNvPr id="3" name="Rectangle 2"/>
          <p:cNvSpPr/>
          <p:nvPr/>
        </p:nvSpPr>
        <p:spPr>
          <a:xfrm>
            <a:off x="5321589" y="4242855"/>
            <a:ext cx="154882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j</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69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2ADC4-8F3E-D244-8306-7BAF4F00B731}"/>
              </a:ext>
            </a:extLst>
          </p:cNvPr>
          <p:cNvSpPr>
            <a:spLocks noGrp="1"/>
          </p:cNvSpPr>
          <p:nvPr>
            <p:ph type="title"/>
          </p:nvPr>
        </p:nvSpPr>
        <p:spPr>
          <a:xfrm>
            <a:off x="4015307" y="112849"/>
            <a:ext cx="4222283" cy="1699528"/>
          </a:xfrm>
        </p:spPr>
        <p:txBody>
          <a:bodyPr>
            <a:noAutofit/>
          </a:bodyPr>
          <a:lstStyle/>
          <a:p>
            <a:pPr algn="ctr"/>
            <a:r>
              <a:rPr lang="en-GB" sz="12000" b="1" dirty="0">
                <a:solidFill>
                  <a:srgbClr val="002060"/>
                </a:solidFill>
                <a:cs typeface="Calibri" panose="020F0502020204030204" pitchFamily="34" charset="0"/>
              </a:rPr>
              <a:t>j</a:t>
            </a:r>
            <a:endParaRPr lang="en-US" sz="12000" dirty="0"/>
          </a:p>
        </p:txBody>
      </p:sp>
      <p:sp>
        <p:nvSpPr>
          <p:cNvPr id="4" name="Rounded Rectangle 3"/>
          <p:cNvSpPr/>
          <p:nvPr/>
        </p:nvSpPr>
        <p:spPr>
          <a:xfrm>
            <a:off x="4254370" y="2142603"/>
            <a:ext cx="3802879" cy="267194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j</a:t>
            </a:r>
            <a:r>
              <a:rPr lang="en-GB" sz="6000" dirty="0" err="1">
                <a:solidFill>
                  <a:srgbClr val="002060"/>
                </a:solidFill>
                <a:latin typeface="Century Gothic" panose="020B0502020202020204" pitchFamily="34" charset="0"/>
              </a:rPr>
              <a:t>a</a:t>
            </a:r>
            <a:endParaRPr lang="en-GB" sz="6000" dirty="0">
              <a:solidFill>
                <a:srgbClr val="FFCC00"/>
              </a:solidFill>
              <a:latin typeface="Century Gothic" panose="020B0502020202020204" pitchFamily="34" charset="0"/>
            </a:endParaRPr>
          </a:p>
        </p:txBody>
      </p:sp>
      <p:sp>
        <p:nvSpPr>
          <p:cNvPr id="5" name="Rectangle 4"/>
          <p:cNvSpPr/>
          <p:nvPr/>
        </p:nvSpPr>
        <p:spPr>
          <a:xfrm>
            <a:off x="113150" y="4182354"/>
            <a:ext cx="415796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emand</a:t>
            </a:r>
            <a:endParaRPr lang="en-GB" sz="5400" dirty="0">
              <a:solidFill>
                <a:srgbClr val="FFCC00"/>
              </a:solidFill>
              <a:latin typeface="Century Gothic" panose="020B0502020202020204" pitchFamily="34" charset="0"/>
            </a:endParaRPr>
          </a:p>
        </p:txBody>
      </p:sp>
      <p:sp>
        <p:nvSpPr>
          <p:cNvPr id="6" name="Rectangle 5"/>
          <p:cNvSpPr/>
          <p:nvPr/>
        </p:nvSpPr>
        <p:spPr>
          <a:xfrm>
            <a:off x="8447314" y="3429000"/>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a:t>
            </a:r>
            <a:endParaRPr lang="en-GB" sz="5400" dirty="0">
              <a:solidFill>
                <a:srgbClr val="FFCC00"/>
              </a:solidFill>
              <a:latin typeface="Century Gothic" panose="020B0502020202020204" pitchFamily="34" charset="0"/>
            </a:endParaRPr>
          </a:p>
        </p:txBody>
      </p:sp>
      <p:sp>
        <p:nvSpPr>
          <p:cNvPr id="7" name="Rectangle 6"/>
          <p:cNvSpPr/>
          <p:nvPr/>
        </p:nvSpPr>
        <p:spPr>
          <a:xfrm>
            <a:off x="4893427" y="4937316"/>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etzt</a:t>
            </a:r>
            <a:endParaRPr lang="en-GB" sz="5400" dirty="0">
              <a:solidFill>
                <a:srgbClr val="FFCC00"/>
              </a:solidFill>
              <a:latin typeface="Century Gothic" panose="020B0502020202020204" pitchFamily="34" charset="0"/>
            </a:endParaRPr>
          </a:p>
        </p:txBody>
      </p:sp>
      <p:sp>
        <p:nvSpPr>
          <p:cNvPr id="8" name="Rectangle 7"/>
          <p:cNvSpPr/>
          <p:nvPr/>
        </p:nvSpPr>
        <p:spPr>
          <a:xfrm>
            <a:off x="398655" y="52212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unge</a:t>
            </a:r>
            <a:endParaRPr lang="en-GB" sz="5400" dirty="0">
              <a:solidFill>
                <a:srgbClr val="FFCC00"/>
              </a:solidFill>
              <a:latin typeface="Century Gothic" panose="020B0502020202020204" pitchFamily="34" charset="0"/>
            </a:endParaRPr>
          </a:p>
        </p:txBody>
      </p:sp>
      <p:sp>
        <p:nvSpPr>
          <p:cNvPr id="9" name="Rectangle 8"/>
          <p:cNvSpPr/>
          <p:nvPr/>
        </p:nvSpPr>
        <p:spPr>
          <a:xfrm>
            <a:off x="9201483" y="510946"/>
            <a:ext cx="1685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ahr</a:t>
            </a:r>
            <a:endParaRPr lang="en-GB" sz="5400" dirty="0">
              <a:solidFill>
                <a:srgbClr val="FFCC00"/>
              </a:solidFill>
              <a:latin typeface="Century Gothic" panose="020B0502020202020204" pitchFamily="34" charset="0"/>
            </a:endParaRPr>
          </a:p>
        </p:txBody>
      </p:sp>
      <p:pic>
        <p:nvPicPr>
          <p:cNvPr id="10" name="Picture 9" descr="man with two thumbs up"/>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6427" y="2316073"/>
            <a:ext cx="1945666" cy="1665733"/>
          </a:xfrm>
          <a:prstGeom prst="rect">
            <a:avLst/>
          </a:prstGeom>
        </p:spPr>
      </p:pic>
      <p:pic>
        <p:nvPicPr>
          <p:cNvPr id="2" name="Picture 1" descr="older woman and a little girl"/>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3882" y="4532234"/>
            <a:ext cx="1480227" cy="1480227"/>
          </a:xfrm>
          <a:prstGeom prst="rect">
            <a:avLst/>
          </a:prstGeom>
        </p:spPr>
      </p:pic>
      <p:cxnSp>
        <p:nvCxnSpPr>
          <p:cNvPr id="11" name="Straight Arrow Connector 10" descr="arrow pointing to the little girl"/>
          <p:cNvCxnSpPr/>
          <p:nvPr/>
        </p:nvCxnSpPr>
        <p:spPr>
          <a:xfrm>
            <a:off x="9104058" y="4644019"/>
            <a:ext cx="439648" cy="34834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descr="year 2019"/>
          <p:cNvSpPr txBox="1"/>
          <p:nvPr/>
        </p:nvSpPr>
        <p:spPr>
          <a:xfrm>
            <a:off x="8996965" y="1695160"/>
            <a:ext cx="2094115" cy="646331"/>
          </a:xfrm>
          <a:prstGeom prst="rect">
            <a:avLst/>
          </a:prstGeom>
          <a:solidFill>
            <a:srgbClr val="FFCC00"/>
          </a:solidFill>
        </p:spPr>
        <p:txBody>
          <a:bodyPr wrap="square" rtlCol="0">
            <a:spAutoFit/>
          </a:bodyPr>
          <a:lstStyle/>
          <a:p>
            <a:pPr algn="ctr"/>
            <a:r>
              <a:rPr lang="en-GB" sz="3600" b="1" dirty="0">
                <a:solidFill>
                  <a:srgbClr val="002060"/>
                </a:solidFill>
                <a:latin typeface="Century Gothic" panose="020B0502020202020204" pitchFamily="34" charset="0"/>
              </a:rPr>
              <a:t>2019</a:t>
            </a:r>
          </a:p>
        </p:txBody>
      </p:sp>
      <p:sp>
        <p:nvSpPr>
          <p:cNvPr id="13" name="TextBox 12"/>
          <p:cNvSpPr txBox="1"/>
          <p:nvPr/>
        </p:nvSpPr>
        <p:spPr>
          <a:xfrm>
            <a:off x="5388537" y="5643129"/>
            <a:ext cx="1402080"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[now]</a:t>
            </a:r>
          </a:p>
        </p:txBody>
      </p:sp>
      <p:sp>
        <p:nvSpPr>
          <p:cNvPr id="14" name="TextBox 13"/>
          <p:cNvSpPr txBox="1"/>
          <p:nvPr/>
        </p:nvSpPr>
        <p:spPr>
          <a:xfrm>
            <a:off x="1491090" y="4859124"/>
            <a:ext cx="1402080"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[someone]</a:t>
            </a:r>
          </a:p>
        </p:txBody>
      </p:sp>
      <p:pic>
        <p:nvPicPr>
          <p:cNvPr id="15" name="Picture 14" descr="little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6281" y="1491011"/>
            <a:ext cx="731697" cy="1615153"/>
          </a:xfrm>
          <a:prstGeom prst="rect">
            <a:avLst/>
          </a:prstGeom>
        </p:spPr>
      </p:pic>
    </p:spTree>
    <p:extLst>
      <p:ext uri="{BB962C8B-B14F-4D97-AF65-F5344CB8AC3E}">
        <p14:creationId xmlns:p14="http://schemas.microsoft.com/office/powerpoint/2010/main" val="182965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ja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Jung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Jung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Jah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Ja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jemand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jemand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jetz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jetz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ju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9" name="jung new.wav"/>
                                        </p:tgtEl>
                                      </p:cMediaNode>
                                    </p:audio>
                                  </p:subTnLst>
                                </p:cTn>
                              </p:par>
                              <p:par>
                                <p:cTn id="66" presetID="10" presetClass="entr" presetSubtype="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2"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1D1D-F191-4C43-A3A9-9BE6A6A08CCF}"/>
              </a:ext>
            </a:extLst>
          </p:cNvPr>
          <p:cNvSpPr>
            <a:spLocks noGrp="1"/>
          </p:cNvSpPr>
          <p:nvPr>
            <p:ph type="title"/>
          </p:nvPr>
        </p:nvSpPr>
        <p:spPr>
          <a:xfrm>
            <a:off x="4409374" y="37451"/>
            <a:ext cx="3432910" cy="1872998"/>
          </a:xfrm>
        </p:spPr>
        <p:txBody>
          <a:bodyPr>
            <a:noAutofit/>
          </a:bodyPr>
          <a:lstStyle/>
          <a:p>
            <a:pPr algn="ctr"/>
            <a:r>
              <a:rPr lang="en-GB" sz="12000" b="1" dirty="0">
                <a:solidFill>
                  <a:srgbClr val="002060"/>
                </a:solidFill>
                <a:cs typeface="Calibri" panose="020F0502020204030204" pitchFamily="34" charset="0"/>
              </a:rPr>
              <a:t>j</a:t>
            </a:r>
            <a:endParaRPr lang="en-US" sz="12000" dirty="0"/>
          </a:p>
        </p:txBody>
      </p:sp>
      <p:sp>
        <p:nvSpPr>
          <p:cNvPr id="4" name="Rounded Rectangle 3"/>
          <p:cNvSpPr/>
          <p:nvPr/>
        </p:nvSpPr>
        <p:spPr>
          <a:xfrm>
            <a:off x="4254370" y="2142603"/>
            <a:ext cx="3802879" cy="267194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j</a:t>
            </a:r>
            <a:r>
              <a:rPr lang="en-GB" sz="6000" dirty="0" err="1">
                <a:solidFill>
                  <a:srgbClr val="002060"/>
                </a:solidFill>
                <a:latin typeface="Century Gothic" panose="020B0502020202020204" pitchFamily="34" charset="0"/>
              </a:rPr>
              <a:t>a</a:t>
            </a:r>
            <a:endParaRPr lang="en-GB" sz="6000" dirty="0">
              <a:solidFill>
                <a:srgbClr val="FFCC00"/>
              </a:solidFill>
              <a:latin typeface="Century Gothic" panose="020B0502020202020204" pitchFamily="34" charset="0"/>
            </a:endParaRPr>
          </a:p>
        </p:txBody>
      </p:sp>
      <p:sp>
        <p:nvSpPr>
          <p:cNvPr id="5" name="Rectangle 4"/>
          <p:cNvSpPr/>
          <p:nvPr/>
        </p:nvSpPr>
        <p:spPr>
          <a:xfrm>
            <a:off x="113150" y="4182354"/>
            <a:ext cx="415796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emand</a:t>
            </a:r>
            <a:endParaRPr lang="en-GB" sz="5400" dirty="0">
              <a:solidFill>
                <a:srgbClr val="FFCC00"/>
              </a:solidFill>
              <a:latin typeface="Century Gothic" panose="020B0502020202020204" pitchFamily="34" charset="0"/>
            </a:endParaRPr>
          </a:p>
        </p:txBody>
      </p:sp>
      <p:sp>
        <p:nvSpPr>
          <p:cNvPr id="6" name="Rectangle 5"/>
          <p:cNvSpPr/>
          <p:nvPr/>
        </p:nvSpPr>
        <p:spPr>
          <a:xfrm>
            <a:off x="8447314" y="3429000"/>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a:t>
            </a:r>
            <a:endParaRPr lang="en-GB" sz="5400" dirty="0">
              <a:solidFill>
                <a:srgbClr val="FFCC00"/>
              </a:solidFill>
              <a:latin typeface="Century Gothic" panose="020B0502020202020204" pitchFamily="34" charset="0"/>
            </a:endParaRPr>
          </a:p>
        </p:txBody>
      </p:sp>
      <p:sp>
        <p:nvSpPr>
          <p:cNvPr id="7" name="Rectangle 6"/>
          <p:cNvSpPr/>
          <p:nvPr/>
        </p:nvSpPr>
        <p:spPr>
          <a:xfrm>
            <a:off x="4893427" y="4937316"/>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etzt</a:t>
            </a:r>
            <a:endParaRPr lang="en-GB" sz="5400" dirty="0">
              <a:solidFill>
                <a:srgbClr val="FFCC00"/>
              </a:solidFill>
              <a:latin typeface="Century Gothic" panose="020B0502020202020204" pitchFamily="34" charset="0"/>
            </a:endParaRPr>
          </a:p>
        </p:txBody>
      </p:sp>
      <p:sp>
        <p:nvSpPr>
          <p:cNvPr id="8" name="Rectangle 7"/>
          <p:cNvSpPr/>
          <p:nvPr/>
        </p:nvSpPr>
        <p:spPr>
          <a:xfrm>
            <a:off x="398655" y="52212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unge</a:t>
            </a:r>
            <a:endParaRPr lang="en-GB" sz="5400" dirty="0">
              <a:solidFill>
                <a:srgbClr val="FFCC00"/>
              </a:solidFill>
              <a:latin typeface="Century Gothic" panose="020B0502020202020204" pitchFamily="34" charset="0"/>
            </a:endParaRPr>
          </a:p>
        </p:txBody>
      </p:sp>
      <p:sp>
        <p:nvSpPr>
          <p:cNvPr id="9" name="Rectangle 8"/>
          <p:cNvSpPr/>
          <p:nvPr/>
        </p:nvSpPr>
        <p:spPr>
          <a:xfrm>
            <a:off x="9201483" y="510946"/>
            <a:ext cx="1685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ahr</a:t>
            </a:r>
            <a:endParaRPr lang="en-GB" sz="5400" dirty="0">
              <a:solidFill>
                <a:srgbClr val="FFCC00"/>
              </a:solidFill>
              <a:latin typeface="Century Gothic" panose="020B0502020202020204" pitchFamily="34" charset="0"/>
            </a:endParaRPr>
          </a:p>
        </p:txBody>
      </p:sp>
      <p:pic>
        <p:nvPicPr>
          <p:cNvPr id="10" name="Picture 9" descr="man with two thumbs up"/>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6427" y="2316073"/>
            <a:ext cx="1945666" cy="1665733"/>
          </a:xfrm>
          <a:prstGeom prst="rect">
            <a:avLst/>
          </a:prstGeom>
        </p:spPr>
      </p:pic>
    </p:spTree>
    <p:extLst>
      <p:ext uri="{BB962C8B-B14F-4D97-AF65-F5344CB8AC3E}">
        <p14:creationId xmlns:p14="http://schemas.microsoft.com/office/powerpoint/2010/main" val="23571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j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ja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Jung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Ja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jemand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jetz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ju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DA0-F4AD-6941-9F52-02CC25450257}"/>
              </a:ext>
            </a:extLst>
          </p:cNvPr>
          <p:cNvSpPr>
            <a:spLocks noGrp="1"/>
          </p:cNvSpPr>
          <p:nvPr>
            <p:ph type="title"/>
          </p:nvPr>
        </p:nvSpPr>
        <p:spPr>
          <a:xfrm>
            <a:off x="5106427" y="121488"/>
            <a:ext cx="2033337" cy="1699528"/>
          </a:xfrm>
        </p:spPr>
        <p:txBody>
          <a:bodyPr>
            <a:noAutofit/>
          </a:bodyPr>
          <a:lstStyle/>
          <a:p>
            <a:pPr algn="ctr"/>
            <a:r>
              <a:rPr lang="en-GB" sz="12000" b="1" dirty="0">
                <a:solidFill>
                  <a:srgbClr val="002060"/>
                </a:solidFill>
                <a:cs typeface="Calibri" panose="020F0502020204030204" pitchFamily="34" charset="0"/>
              </a:rPr>
              <a:t>j</a:t>
            </a:r>
            <a:endParaRPr lang="en-US" sz="12000" dirty="0"/>
          </a:p>
        </p:txBody>
      </p:sp>
      <p:sp>
        <p:nvSpPr>
          <p:cNvPr id="4" name="Rounded Rectangle 3"/>
          <p:cNvSpPr/>
          <p:nvPr/>
        </p:nvSpPr>
        <p:spPr>
          <a:xfrm>
            <a:off x="4254370" y="2142603"/>
            <a:ext cx="3802879" cy="267194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j</a:t>
            </a:r>
            <a:r>
              <a:rPr lang="en-GB" sz="6000" dirty="0" err="1">
                <a:solidFill>
                  <a:srgbClr val="002060"/>
                </a:solidFill>
                <a:latin typeface="Century Gothic" panose="020B0502020202020204" pitchFamily="34" charset="0"/>
              </a:rPr>
              <a:t>a</a:t>
            </a:r>
            <a:endParaRPr lang="en-GB" sz="6000" dirty="0">
              <a:solidFill>
                <a:srgbClr val="FFCC00"/>
              </a:solidFill>
              <a:latin typeface="Century Gothic" panose="020B0502020202020204" pitchFamily="34" charset="0"/>
            </a:endParaRPr>
          </a:p>
        </p:txBody>
      </p:sp>
      <p:sp>
        <p:nvSpPr>
          <p:cNvPr id="5" name="Rectangle 4"/>
          <p:cNvSpPr/>
          <p:nvPr/>
        </p:nvSpPr>
        <p:spPr>
          <a:xfrm>
            <a:off x="113150" y="4182354"/>
            <a:ext cx="415796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emand</a:t>
            </a:r>
            <a:endParaRPr lang="en-GB" sz="5400" dirty="0">
              <a:solidFill>
                <a:srgbClr val="FFCC00"/>
              </a:solidFill>
              <a:latin typeface="Century Gothic" panose="020B0502020202020204" pitchFamily="34" charset="0"/>
            </a:endParaRPr>
          </a:p>
        </p:txBody>
      </p:sp>
      <p:sp>
        <p:nvSpPr>
          <p:cNvPr id="6" name="Rectangle 5"/>
          <p:cNvSpPr/>
          <p:nvPr/>
        </p:nvSpPr>
        <p:spPr>
          <a:xfrm>
            <a:off x="8447314" y="3429000"/>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a:t>
            </a:r>
            <a:endParaRPr lang="en-GB" sz="5400" dirty="0">
              <a:solidFill>
                <a:srgbClr val="FFCC00"/>
              </a:solidFill>
              <a:latin typeface="Century Gothic" panose="020B0502020202020204" pitchFamily="34" charset="0"/>
            </a:endParaRPr>
          </a:p>
        </p:txBody>
      </p:sp>
      <p:sp>
        <p:nvSpPr>
          <p:cNvPr id="7" name="Rectangle 6"/>
          <p:cNvSpPr/>
          <p:nvPr/>
        </p:nvSpPr>
        <p:spPr>
          <a:xfrm>
            <a:off x="4893427" y="4937316"/>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etzt</a:t>
            </a:r>
            <a:endParaRPr lang="en-GB" sz="5400" dirty="0">
              <a:solidFill>
                <a:srgbClr val="FFCC00"/>
              </a:solidFill>
              <a:latin typeface="Century Gothic" panose="020B0502020202020204" pitchFamily="34" charset="0"/>
            </a:endParaRPr>
          </a:p>
        </p:txBody>
      </p:sp>
      <p:sp>
        <p:nvSpPr>
          <p:cNvPr id="8" name="Rectangle 7"/>
          <p:cNvSpPr/>
          <p:nvPr/>
        </p:nvSpPr>
        <p:spPr>
          <a:xfrm>
            <a:off x="398655" y="52212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unge</a:t>
            </a:r>
            <a:endParaRPr lang="en-GB" sz="5400" dirty="0">
              <a:solidFill>
                <a:srgbClr val="FFCC00"/>
              </a:solidFill>
              <a:latin typeface="Century Gothic" panose="020B0502020202020204" pitchFamily="34" charset="0"/>
            </a:endParaRPr>
          </a:p>
        </p:txBody>
      </p:sp>
      <p:sp>
        <p:nvSpPr>
          <p:cNvPr id="9" name="Rectangle 8"/>
          <p:cNvSpPr/>
          <p:nvPr/>
        </p:nvSpPr>
        <p:spPr>
          <a:xfrm>
            <a:off x="9201483" y="510946"/>
            <a:ext cx="1685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J</a:t>
            </a:r>
            <a:r>
              <a:rPr lang="en-GB" sz="5400" dirty="0" err="1">
                <a:solidFill>
                  <a:srgbClr val="002060"/>
                </a:solidFill>
                <a:latin typeface="Century Gothic" panose="020B0502020202020204" pitchFamily="34" charset="0"/>
              </a:rPr>
              <a:t>ahr</a:t>
            </a:r>
            <a:endParaRPr lang="en-GB" sz="5400" dirty="0">
              <a:solidFill>
                <a:srgbClr val="FFCC00"/>
              </a:solidFill>
              <a:latin typeface="Century Gothic" panose="020B0502020202020204" pitchFamily="34" charset="0"/>
            </a:endParaRPr>
          </a:p>
        </p:txBody>
      </p:sp>
      <p:pic>
        <p:nvPicPr>
          <p:cNvPr id="10" name="Picture 9" descr="man with two thumbs u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6427" y="2316073"/>
            <a:ext cx="1945666" cy="1665733"/>
          </a:xfrm>
          <a:prstGeom prst="rect">
            <a:avLst/>
          </a:prstGeom>
        </p:spPr>
      </p:pic>
    </p:spTree>
    <p:extLst>
      <p:ext uri="{BB962C8B-B14F-4D97-AF65-F5344CB8AC3E}">
        <p14:creationId xmlns:p14="http://schemas.microsoft.com/office/powerpoint/2010/main" val="4880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sp>
        <p:nvSpPr>
          <p:cNvPr id="2" name="TextBox 1"/>
          <p:cNvSpPr txBox="1"/>
          <p:nvPr/>
        </p:nvSpPr>
        <p:spPr>
          <a:xfrm>
            <a:off x="0" y="1194609"/>
            <a:ext cx="11994573" cy="707886"/>
          </a:xfrm>
          <a:prstGeom prst="rect">
            <a:avLst/>
          </a:prstGeom>
          <a:noFill/>
        </p:spPr>
        <p:txBody>
          <a:bodyPr wrap="square" rtlCol="0">
            <a:spAutoFit/>
          </a:bodyPr>
          <a:lstStyle/>
          <a:p>
            <a:r>
              <a:rPr lang="en-GB" sz="2000" dirty="0">
                <a:solidFill>
                  <a:schemeClr val="accent1">
                    <a:lumMod val="50000"/>
                  </a:schemeClr>
                </a:solidFill>
              </a:rPr>
              <a:t>Some German words starting with [</a:t>
            </a:r>
            <a:r>
              <a:rPr lang="en-GB" sz="2000" b="1" dirty="0">
                <a:solidFill>
                  <a:schemeClr val="accent1">
                    <a:lumMod val="50000"/>
                  </a:schemeClr>
                </a:solidFill>
              </a:rPr>
              <a:t>j</a:t>
            </a:r>
            <a:r>
              <a:rPr lang="en-GB" sz="2000" dirty="0">
                <a:solidFill>
                  <a:schemeClr val="accent1">
                    <a:lumMod val="50000"/>
                  </a:schemeClr>
                </a:solidFill>
              </a:rPr>
              <a:t>] come from other languages.</a:t>
            </a:r>
          </a:p>
          <a:p>
            <a:r>
              <a:rPr lang="en-GB" sz="2000" dirty="0">
                <a:solidFill>
                  <a:schemeClr val="accent1">
                    <a:lumMod val="50000"/>
                  </a:schemeClr>
                </a:solidFill>
              </a:rPr>
              <a:t>Some are like English words starting with ‘Y’. Others are pronounced with an English ‘J’ sound.  </a:t>
            </a:r>
          </a:p>
        </p:txBody>
      </p:sp>
      <p:sp>
        <p:nvSpPr>
          <p:cNvPr id="8" name="Oval 7"/>
          <p:cNvSpPr/>
          <p:nvPr/>
        </p:nvSpPr>
        <p:spPr>
          <a:xfrm>
            <a:off x="2669125" y="1902495"/>
            <a:ext cx="5423770" cy="4449926"/>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5558580" y="1902495"/>
            <a:ext cx="5423770" cy="4449926"/>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644588" y="2092514"/>
            <a:ext cx="1791222" cy="400110"/>
          </a:xfrm>
          <a:prstGeom prst="rect">
            <a:avLst/>
          </a:prstGeom>
          <a:noFill/>
        </p:spPr>
        <p:txBody>
          <a:bodyPr wrap="square" rtlCol="0">
            <a:spAutoFit/>
          </a:bodyPr>
          <a:lstStyle/>
          <a:p>
            <a:pPr algn="ctr"/>
            <a:r>
              <a:rPr lang="en-GB" sz="2000" b="1" dirty="0">
                <a:solidFill>
                  <a:srgbClr val="DAA520"/>
                </a:solidFill>
              </a:rPr>
              <a:t>English ‘J’</a:t>
            </a:r>
          </a:p>
        </p:txBody>
      </p:sp>
      <p:sp>
        <p:nvSpPr>
          <p:cNvPr id="69" name="TextBox 68"/>
          <p:cNvSpPr txBox="1"/>
          <p:nvPr/>
        </p:nvSpPr>
        <p:spPr>
          <a:xfrm>
            <a:off x="4385619" y="2160954"/>
            <a:ext cx="1791222" cy="400110"/>
          </a:xfrm>
          <a:prstGeom prst="rect">
            <a:avLst/>
          </a:prstGeom>
          <a:noFill/>
        </p:spPr>
        <p:txBody>
          <a:bodyPr wrap="square" rtlCol="0">
            <a:spAutoFit/>
          </a:bodyPr>
          <a:lstStyle/>
          <a:p>
            <a:pPr algn="ctr"/>
            <a:r>
              <a:rPr lang="en-GB" sz="2000" b="1" dirty="0">
                <a:solidFill>
                  <a:srgbClr val="DAA520"/>
                </a:solidFill>
              </a:rPr>
              <a:t>German ‘J’</a:t>
            </a:r>
          </a:p>
        </p:txBody>
      </p:sp>
      <p:sp>
        <p:nvSpPr>
          <p:cNvPr id="70" name="TextBox 69"/>
          <p:cNvSpPr txBox="1"/>
          <p:nvPr/>
        </p:nvSpPr>
        <p:spPr>
          <a:xfrm>
            <a:off x="5997286" y="2682643"/>
            <a:ext cx="1791222" cy="400110"/>
          </a:xfrm>
          <a:prstGeom prst="rect">
            <a:avLst/>
          </a:prstGeom>
          <a:noFill/>
        </p:spPr>
        <p:txBody>
          <a:bodyPr wrap="square" rtlCol="0">
            <a:spAutoFit/>
          </a:bodyPr>
          <a:lstStyle/>
          <a:p>
            <a:pPr algn="ctr"/>
            <a:r>
              <a:rPr lang="en-GB" sz="2000" b="1" dirty="0">
                <a:solidFill>
                  <a:srgbClr val="DAA520"/>
                </a:solidFill>
              </a:rPr>
              <a:t>English ‘Y’</a:t>
            </a:r>
          </a:p>
        </p:txBody>
      </p:sp>
      <p:pic>
        <p:nvPicPr>
          <p:cNvPr id="7" name="Jodel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7447" y="5518525"/>
            <a:ext cx="609600" cy="609600"/>
          </a:xfrm>
          <a:prstGeom prst="rect">
            <a:avLst/>
          </a:prstGeom>
        </p:spPr>
      </p:pic>
      <p:sp>
        <p:nvSpPr>
          <p:cNvPr id="26" name="TextBox 25"/>
          <p:cNvSpPr txBox="1"/>
          <p:nvPr/>
        </p:nvSpPr>
        <p:spPr>
          <a:xfrm>
            <a:off x="6144161" y="3135024"/>
            <a:ext cx="1466166" cy="523220"/>
          </a:xfrm>
          <a:prstGeom prst="rect">
            <a:avLst/>
          </a:prstGeom>
          <a:noFill/>
        </p:spPr>
        <p:txBody>
          <a:bodyPr wrap="square" rtlCol="0">
            <a:spAutoFit/>
          </a:bodyPr>
          <a:lstStyle/>
          <a:p>
            <a:pPr algn="ctr"/>
            <a:r>
              <a:rPr lang="en-GB" sz="2800" b="1" dirty="0" err="1">
                <a:solidFill>
                  <a:schemeClr val="accent1">
                    <a:lumMod val="50000"/>
                  </a:schemeClr>
                </a:solidFill>
              </a:rPr>
              <a:t>Jacht</a:t>
            </a:r>
            <a:endParaRPr lang="en-GB" sz="2800" b="1" dirty="0">
              <a:solidFill>
                <a:schemeClr val="accent1">
                  <a:lumMod val="50000"/>
                </a:schemeClr>
              </a:solidFill>
            </a:endParaRPr>
          </a:p>
        </p:txBody>
      </p:sp>
      <p:sp>
        <p:nvSpPr>
          <p:cNvPr id="27" name="TextBox 26"/>
          <p:cNvSpPr txBox="1"/>
          <p:nvPr/>
        </p:nvSpPr>
        <p:spPr>
          <a:xfrm>
            <a:off x="8237992" y="2652395"/>
            <a:ext cx="1466166" cy="523220"/>
          </a:xfrm>
          <a:prstGeom prst="rect">
            <a:avLst/>
          </a:prstGeom>
          <a:noFill/>
        </p:spPr>
        <p:txBody>
          <a:bodyPr wrap="square" rtlCol="0">
            <a:spAutoFit/>
          </a:bodyPr>
          <a:lstStyle/>
          <a:p>
            <a:pPr algn="ctr"/>
            <a:r>
              <a:rPr lang="en-GB" sz="2800" b="1" dirty="0">
                <a:solidFill>
                  <a:schemeClr val="accent1">
                    <a:lumMod val="50000"/>
                  </a:schemeClr>
                </a:solidFill>
              </a:rPr>
              <a:t>Jeans</a:t>
            </a:r>
          </a:p>
        </p:txBody>
      </p:sp>
      <p:sp>
        <p:nvSpPr>
          <p:cNvPr id="28" name="TextBox 27"/>
          <p:cNvSpPr txBox="1"/>
          <p:nvPr/>
        </p:nvSpPr>
        <p:spPr>
          <a:xfrm>
            <a:off x="3573909" y="2704668"/>
            <a:ext cx="1466166" cy="523220"/>
          </a:xfrm>
          <a:prstGeom prst="rect">
            <a:avLst/>
          </a:prstGeom>
          <a:noFill/>
        </p:spPr>
        <p:txBody>
          <a:bodyPr wrap="square" rtlCol="0">
            <a:spAutoFit/>
          </a:bodyPr>
          <a:lstStyle/>
          <a:p>
            <a:pPr algn="ctr"/>
            <a:r>
              <a:rPr lang="en-GB" sz="2800" b="1" dirty="0" err="1">
                <a:solidFill>
                  <a:schemeClr val="accent1">
                    <a:lumMod val="50000"/>
                  </a:schemeClr>
                </a:solidFill>
              </a:rPr>
              <a:t>ja</a:t>
            </a:r>
            <a:endParaRPr lang="en-GB" sz="2800" b="1" dirty="0">
              <a:solidFill>
                <a:schemeClr val="accent1">
                  <a:lumMod val="50000"/>
                </a:schemeClr>
              </a:solidFill>
            </a:endParaRPr>
          </a:p>
        </p:txBody>
      </p:sp>
      <p:sp>
        <p:nvSpPr>
          <p:cNvPr id="29" name="TextBox 28"/>
          <p:cNvSpPr txBox="1"/>
          <p:nvPr/>
        </p:nvSpPr>
        <p:spPr>
          <a:xfrm>
            <a:off x="3565896" y="3533661"/>
            <a:ext cx="1466166" cy="523220"/>
          </a:xfrm>
          <a:prstGeom prst="rect">
            <a:avLst/>
          </a:prstGeom>
          <a:noFill/>
        </p:spPr>
        <p:txBody>
          <a:bodyPr wrap="square" rtlCol="0">
            <a:spAutoFit/>
          </a:bodyPr>
          <a:lstStyle/>
          <a:p>
            <a:pPr algn="ctr"/>
            <a:r>
              <a:rPr lang="en-GB" sz="2800" b="1" dirty="0" err="1">
                <a:solidFill>
                  <a:schemeClr val="accent1">
                    <a:lumMod val="50000"/>
                  </a:schemeClr>
                </a:solidFill>
              </a:rPr>
              <a:t>Junge</a:t>
            </a:r>
            <a:endParaRPr lang="en-GB" sz="2800" b="1" dirty="0">
              <a:solidFill>
                <a:schemeClr val="accent1">
                  <a:lumMod val="50000"/>
                </a:schemeClr>
              </a:solidFill>
            </a:endParaRPr>
          </a:p>
        </p:txBody>
      </p:sp>
      <p:sp>
        <p:nvSpPr>
          <p:cNvPr id="30" name="TextBox 29"/>
          <p:cNvSpPr txBox="1"/>
          <p:nvPr/>
        </p:nvSpPr>
        <p:spPr>
          <a:xfrm>
            <a:off x="6144161" y="3759978"/>
            <a:ext cx="1466166" cy="523220"/>
          </a:xfrm>
          <a:prstGeom prst="rect">
            <a:avLst/>
          </a:prstGeom>
          <a:noFill/>
        </p:spPr>
        <p:txBody>
          <a:bodyPr wrap="square" rtlCol="0">
            <a:spAutoFit/>
          </a:bodyPr>
          <a:lstStyle/>
          <a:p>
            <a:pPr algn="ctr"/>
            <a:r>
              <a:rPr lang="en-GB" sz="2800" b="1" dirty="0">
                <a:solidFill>
                  <a:schemeClr val="accent1">
                    <a:lumMod val="50000"/>
                  </a:schemeClr>
                </a:solidFill>
              </a:rPr>
              <a:t>Jo-Jo</a:t>
            </a:r>
          </a:p>
        </p:txBody>
      </p:sp>
      <p:sp>
        <p:nvSpPr>
          <p:cNvPr id="31" name="TextBox 30"/>
          <p:cNvSpPr txBox="1"/>
          <p:nvPr/>
        </p:nvSpPr>
        <p:spPr>
          <a:xfrm>
            <a:off x="6144161" y="4434952"/>
            <a:ext cx="1466166" cy="523220"/>
          </a:xfrm>
          <a:prstGeom prst="rect">
            <a:avLst/>
          </a:prstGeom>
          <a:noFill/>
        </p:spPr>
        <p:txBody>
          <a:bodyPr wrap="square" rtlCol="0">
            <a:spAutoFit/>
          </a:bodyPr>
          <a:lstStyle/>
          <a:p>
            <a:pPr algn="ctr"/>
            <a:r>
              <a:rPr lang="en-GB" sz="2800" b="1" dirty="0" err="1">
                <a:solidFill>
                  <a:schemeClr val="accent1">
                    <a:lumMod val="50000"/>
                  </a:schemeClr>
                </a:solidFill>
              </a:rPr>
              <a:t>Joghurt</a:t>
            </a:r>
            <a:endParaRPr lang="en-GB" sz="2800" b="1" dirty="0">
              <a:solidFill>
                <a:schemeClr val="accent1">
                  <a:lumMod val="50000"/>
                </a:schemeClr>
              </a:solidFill>
            </a:endParaRPr>
          </a:p>
        </p:txBody>
      </p:sp>
      <p:sp>
        <p:nvSpPr>
          <p:cNvPr id="32" name="TextBox 31"/>
          <p:cNvSpPr txBox="1"/>
          <p:nvPr/>
        </p:nvSpPr>
        <p:spPr>
          <a:xfrm>
            <a:off x="8223189" y="3375048"/>
            <a:ext cx="1466166" cy="523220"/>
          </a:xfrm>
          <a:prstGeom prst="rect">
            <a:avLst/>
          </a:prstGeom>
          <a:noFill/>
        </p:spPr>
        <p:txBody>
          <a:bodyPr wrap="square" rtlCol="0">
            <a:spAutoFit/>
          </a:bodyPr>
          <a:lstStyle/>
          <a:p>
            <a:pPr algn="ctr"/>
            <a:r>
              <a:rPr lang="en-GB" sz="2800" b="1" dirty="0">
                <a:solidFill>
                  <a:schemeClr val="accent1">
                    <a:lumMod val="50000"/>
                  </a:schemeClr>
                </a:solidFill>
              </a:rPr>
              <a:t>Job</a:t>
            </a:r>
          </a:p>
        </p:txBody>
      </p:sp>
      <p:sp>
        <p:nvSpPr>
          <p:cNvPr id="33" name="TextBox 32"/>
          <p:cNvSpPr txBox="1"/>
          <p:nvPr/>
        </p:nvSpPr>
        <p:spPr>
          <a:xfrm>
            <a:off x="8237992" y="4127458"/>
            <a:ext cx="1466166" cy="523220"/>
          </a:xfrm>
          <a:prstGeom prst="rect">
            <a:avLst/>
          </a:prstGeom>
          <a:noFill/>
        </p:spPr>
        <p:txBody>
          <a:bodyPr wrap="square" rtlCol="0">
            <a:spAutoFit/>
          </a:bodyPr>
          <a:lstStyle/>
          <a:p>
            <a:pPr algn="ctr"/>
            <a:r>
              <a:rPr lang="en-GB" sz="2800" b="1" dirty="0">
                <a:solidFill>
                  <a:schemeClr val="accent1">
                    <a:lumMod val="50000"/>
                  </a:schemeClr>
                </a:solidFill>
              </a:rPr>
              <a:t>Jazz</a:t>
            </a:r>
          </a:p>
        </p:txBody>
      </p:sp>
      <p:sp>
        <p:nvSpPr>
          <p:cNvPr id="34" name="TextBox 33"/>
          <p:cNvSpPr txBox="1"/>
          <p:nvPr/>
        </p:nvSpPr>
        <p:spPr>
          <a:xfrm>
            <a:off x="3565896" y="4429225"/>
            <a:ext cx="2055572" cy="523220"/>
          </a:xfrm>
          <a:prstGeom prst="rect">
            <a:avLst/>
          </a:prstGeom>
          <a:noFill/>
        </p:spPr>
        <p:txBody>
          <a:bodyPr wrap="square" rtlCol="0">
            <a:spAutoFit/>
          </a:bodyPr>
          <a:lstStyle/>
          <a:p>
            <a:pPr algn="ctr"/>
            <a:r>
              <a:rPr lang="en-GB" sz="2800" b="1" dirty="0" err="1">
                <a:solidFill>
                  <a:schemeClr val="accent1">
                    <a:lumMod val="50000"/>
                  </a:schemeClr>
                </a:solidFill>
              </a:rPr>
              <a:t>jeden</a:t>
            </a:r>
            <a:r>
              <a:rPr lang="en-GB" sz="2800" b="1" dirty="0">
                <a:solidFill>
                  <a:schemeClr val="accent1">
                    <a:lumMod val="50000"/>
                  </a:schemeClr>
                </a:solidFill>
              </a:rPr>
              <a:t> Tag</a:t>
            </a:r>
          </a:p>
        </p:txBody>
      </p:sp>
      <p:sp>
        <p:nvSpPr>
          <p:cNvPr id="35" name="TextBox 34"/>
          <p:cNvSpPr txBox="1"/>
          <p:nvPr/>
        </p:nvSpPr>
        <p:spPr>
          <a:xfrm>
            <a:off x="8237992" y="4937804"/>
            <a:ext cx="1466166" cy="523220"/>
          </a:xfrm>
          <a:prstGeom prst="rect">
            <a:avLst/>
          </a:prstGeom>
          <a:noFill/>
        </p:spPr>
        <p:txBody>
          <a:bodyPr wrap="square" rtlCol="0">
            <a:spAutoFit/>
          </a:bodyPr>
          <a:lstStyle/>
          <a:p>
            <a:pPr algn="ctr"/>
            <a:r>
              <a:rPr lang="en-GB" sz="2800" b="1" dirty="0" err="1">
                <a:solidFill>
                  <a:schemeClr val="accent1">
                    <a:lumMod val="50000"/>
                  </a:schemeClr>
                </a:solidFill>
              </a:rPr>
              <a:t>joggen</a:t>
            </a:r>
            <a:endParaRPr lang="en-GB" sz="2800" b="1" dirty="0">
              <a:solidFill>
                <a:schemeClr val="accent1">
                  <a:lumMod val="50000"/>
                </a:schemeClr>
              </a:solidFill>
            </a:endParaRPr>
          </a:p>
        </p:txBody>
      </p:sp>
      <p:sp>
        <p:nvSpPr>
          <p:cNvPr id="36" name="TextBox 35"/>
          <p:cNvSpPr txBox="1"/>
          <p:nvPr/>
        </p:nvSpPr>
        <p:spPr>
          <a:xfrm>
            <a:off x="3618590" y="5295324"/>
            <a:ext cx="1466166" cy="523220"/>
          </a:xfrm>
          <a:prstGeom prst="rect">
            <a:avLst/>
          </a:prstGeom>
          <a:noFill/>
        </p:spPr>
        <p:txBody>
          <a:bodyPr wrap="square" rtlCol="0">
            <a:spAutoFit/>
          </a:bodyPr>
          <a:lstStyle/>
          <a:p>
            <a:pPr algn="ctr"/>
            <a:r>
              <a:rPr lang="en-GB" sz="2800" b="1" dirty="0" err="1">
                <a:solidFill>
                  <a:schemeClr val="accent1">
                    <a:lumMod val="50000"/>
                  </a:schemeClr>
                </a:solidFill>
              </a:rPr>
              <a:t>jetzt</a:t>
            </a:r>
            <a:endParaRPr lang="en-GB" sz="2800" b="1" dirty="0">
              <a:solidFill>
                <a:schemeClr val="accent1">
                  <a:lumMod val="50000"/>
                </a:schemeClr>
              </a:solidFill>
            </a:endParaRPr>
          </a:p>
        </p:txBody>
      </p:sp>
      <p:sp>
        <p:nvSpPr>
          <p:cNvPr id="37" name="TextBox 36"/>
          <p:cNvSpPr txBox="1"/>
          <p:nvPr/>
        </p:nvSpPr>
        <p:spPr>
          <a:xfrm>
            <a:off x="6147906" y="5038077"/>
            <a:ext cx="1466166" cy="523220"/>
          </a:xfrm>
          <a:prstGeom prst="rect">
            <a:avLst/>
          </a:prstGeom>
          <a:noFill/>
        </p:spPr>
        <p:txBody>
          <a:bodyPr wrap="square" rtlCol="0">
            <a:spAutoFit/>
          </a:bodyPr>
          <a:lstStyle/>
          <a:p>
            <a:pPr algn="ctr"/>
            <a:r>
              <a:rPr lang="en-GB" sz="2800" b="1" dirty="0" err="1">
                <a:solidFill>
                  <a:schemeClr val="accent1">
                    <a:lumMod val="50000"/>
                  </a:schemeClr>
                </a:solidFill>
              </a:rPr>
              <a:t>jodeln</a:t>
            </a:r>
            <a:endParaRPr lang="en-GB" sz="2800" b="1" dirty="0">
              <a:solidFill>
                <a:schemeClr val="accent1">
                  <a:lumMod val="50000"/>
                </a:schemeClr>
              </a:solidFill>
            </a:endParaRPr>
          </a:p>
        </p:txBody>
      </p:sp>
      <p:sp>
        <p:nvSpPr>
          <p:cNvPr id="56" name="Action Button: Custom 55">
            <a:hlinkClick r:id="" action="ppaction://noaction" highlightClick="1">
              <a:snd r:embed="rId8" name="j jacht.wav"/>
            </a:hlinkClick>
            <a:extLst>
              <a:ext uri="{FF2B5EF4-FFF2-40B4-BE49-F238E27FC236}">
                <a16:creationId xmlns:a16="http://schemas.microsoft.com/office/drawing/2014/main" id="{F0FCE9FE-597A-4DA2-91AA-5539091CF41F}"/>
              </a:ext>
            </a:extLst>
          </p:cNvPr>
          <p:cNvSpPr/>
          <p:nvPr/>
        </p:nvSpPr>
        <p:spPr>
          <a:xfrm>
            <a:off x="461768" y="2337430"/>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1</a:t>
            </a:r>
          </a:p>
        </p:txBody>
      </p:sp>
      <p:sp>
        <p:nvSpPr>
          <p:cNvPr id="64" name="Action Button: Custom 63">
            <a:hlinkClick r:id="" action="ppaction://noaction" highlightClick="1">
              <a:snd r:embed="rId9" name="j jeans.wav"/>
            </a:hlinkClick>
            <a:extLst>
              <a:ext uri="{FF2B5EF4-FFF2-40B4-BE49-F238E27FC236}">
                <a16:creationId xmlns:a16="http://schemas.microsoft.com/office/drawing/2014/main" id="{5F2BCDD8-315B-4E35-B7D0-CA2A8D9C4B99}"/>
              </a:ext>
            </a:extLst>
          </p:cNvPr>
          <p:cNvSpPr/>
          <p:nvPr/>
        </p:nvSpPr>
        <p:spPr>
          <a:xfrm>
            <a:off x="462408" y="2992550"/>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2</a:t>
            </a:r>
          </a:p>
        </p:txBody>
      </p:sp>
      <p:sp>
        <p:nvSpPr>
          <p:cNvPr id="71" name="Action Button: Custom 70">
            <a:hlinkClick r:id="" action="ppaction://noaction" highlightClick="1">
              <a:snd r:embed="rId10" name="j ja.wav"/>
            </a:hlinkClick>
            <a:extLst>
              <a:ext uri="{FF2B5EF4-FFF2-40B4-BE49-F238E27FC236}">
                <a16:creationId xmlns:a16="http://schemas.microsoft.com/office/drawing/2014/main" id="{74CF8D62-EB20-40CA-AE7E-41BC6747EFE9}"/>
              </a:ext>
            </a:extLst>
          </p:cNvPr>
          <p:cNvSpPr/>
          <p:nvPr/>
        </p:nvSpPr>
        <p:spPr>
          <a:xfrm>
            <a:off x="458250" y="3686102"/>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3</a:t>
            </a:r>
          </a:p>
        </p:txBody>
      </p:sp>
      <p:sp>
        <p:nvSpPr>
          <p:cNvPr id="72" name="Action Button: Custom 71">
            <a:hlinkClick r:id="" action="ppaction://noaction" highlightClick="1">
              <a:snd r:embed="rId11" name="j junge.wav"/>
            </a:hlinkClick>
            <a:extLst>
              <a:ext uri="{FF2B5EF4-FFF2-40B4-BE49-F238E27FC236}">
                <a16:creationId xmlns:a16="http://schemas.microsoft.com/office/drawing/2014/main" id="{0041C8E4-42D1-498F-B761-DE7384700784}"/>
              </a:ext>
            </a:extLst>
          </p:cNvPr>
          <p:cNvSpPr/>
          <p:nvPr/>
        </p:nvSpPr>
        <p:spPr>
          <a:xfrm>
            <a:off x="458250" y="434471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4</a:t>
            </a:r>
          </a:p>
        </p:txBody>
      </p:sp>
      <p:sp>
        <p:nvSpPr>
          <p:cNvPr id="73" name="Action Button: Custom 72">
            <a:hlinkClick r:id="" action="ppaction://noaction" highlightClick="1">
              <a:snd r:embed="rId12" name="j jojo.wav"/>
            </a:hlinkClick>
            <a:extLst>
              <a:ext uri="{FF2B5EF4-FFF2-40B4-BE49-F238E27FC236}">
                <a16:creationId xmlns:a16="http://schemas.microsoft.com/office/drawing/2014/main" id="{D9AE8C15-146A-4B83-9254-91F5675097E2}"/>
              </a:ext>
            </a:extLst>
          </p:cNvPr>
          <p:cNvSpPr/>
          <p:nvPr/>
        </p:nvSpPr>
        <p:spPr>
          <a:xfrm>
            <a:off x="462494" y="5026571"/>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5</a:t>
            </a:r>
          </a:p>
        </p:txBody>
      </p:sp>
      <p:sp>
        <p:nvSpPr>
          <p:cNvPr id="74" name="Action Button: Custom 73">
            <a:hlinkClick r:id="" action="ppaction://noaction" highlightClick="1">
              <a:snd r:embed="rId13" name="j joghurt.wav"/>
            </a:hlinkClick>
            <a:extLst>
              <a:ext uri="{FF2B5EF4-FFF2-40B4-BE49-F238E27FC236}">
                <a16:creationId xmlns:a16="http://schemas.microsoft.com/office/drawing/2014/main" id="{E5F59A37-FF96-4A75-9159-D9CC0BDDF015}"/>
              </a:ext>
            </a:extLst>
          </p:cNvPr>
          <p:cNvSpPr/>
          <p:nvPr/>
        </p:nvSpPr>
        <p:spPr>
          <a:xfrm>
            <a:off x="458755" y="566003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6</a:t>
            </a:r>
          </a:p>
        </p:txBody>
      </p:sp>
      <p:sp>
        <p:nvSpPr>
          <p:cNvPr id="75" name="Action Button: Custom 74">
            <a:hlinkClick r:id="" action="ppaction://noaction" highlightClick="1">
              <a:snd r:embed="rId14" name="j job.wav"/>
            </a:hlinkClick>
            <a:extLst>
              <a:ext uri="{FF2B5EF4-FFF2-40B4-BE49-F238E27FC236}">
                <a16:creationId xmlns:a16="http://schemas.microsoft.com/office/drawing/2014/main" id="{A760225C-A44D-4211-9C05-2C177BE024DC}"/>
              </a:ext>
            </a:extLst>
          </p:cNvPr>
          <p:cNvSpPr/>
          <p:nvPr/>
        </p:nvSpPr>
        <p:spPr>
          <a:xfrm>
            <a:off x="1352600" y="234249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7</a:t>
            </a:r>
          </a:p>
        </p:txBody>
      </p:sp>
      <p:sp>
        <p:nvSpPr>
          <p:cNvPr id="76" name="Action Button: Custom 75">
            <a:hlinkClick r:id="" action="ppaction://noaction" highlightClick="1">
              <a:snd r:embed="rId15" name="j jazz.wav"/>
            </a:hlinkClick>
            <a:extLst>
              <a:ext uri="{FF2B5EF4-FFF2-40B4-BE49-F238E27FC236}">
                <a16:creationId xmlns:a16="http://schemas.microsoft.com/office/drawing/2014/main" id="{F7351B1E-317A-4486-B9D9-AD8F898B1922}"/>
              </a:ext>
            </a:extLst>
          </p:cNvPr>
          <p:cNvSpPr/>
          <p:nvPr/>
        </p:nvSpPr>
        <p:spPr>
          <a:xfrm>
            <a:off x="1352600" y="299467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8</a:t>
            </a:r>
          </a:p>
        </p:txBody>
      </p:sp>
      <p:sp>
        <p:nvSpPr>
          <p:cNvPr id="77" name="Action Button: Custom 76">
            <a:hlinkClick r:id="" action="ppaction://noaction" highlightClick="1">
              <a:snd r:embed="rId16" name="j jeden tag.wav"/>
            </a:hlinkClick>
            <a:extLst>
              <a:ext uri="{FF2B5EF4-FFF2-40B4-BE49-F238E27FC236}">
                <a16:creationId xmlns:a16="http://schemas.microsoft.com/office/drawing/2014/main" id="{6A636B80-0D57-4684-B5C7-86107804C5C0}"/>
              </a:ext>
            </a:extLst>
          </p:cNvPr>
          <p:cNvSpPr/>
          <p:nvPr/>
        </p:nvSpPr>
        <p:spPr>
          <a:xfrm>
            <a:off x="1352600" y="3686102"/>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9</a:t>
            </a:r>
          </a:p>
        </p:txBody>
      </p:sp>
      <p:sp>
        <p:nvSpPr>
          <p:cNvPr id="78" name="Action Button: Custom 77">
            <a:hlinkClick r:id="" action="ppaction://noaction" highlightClick="1">
              <a:snd r:embed="rId17" name="j joggen.wav"/>
            </a:hlinkClick>
            <a:extLst>
              <a:ext uri="{FF2B5EF4-FFF2-40B4-BE49-F238E27FC236}">
                <a16:creationId xmlns:a16="http://schemas.microsoft.com/office/drawing/2014/main" id="{53639A52-F606-47D7-80ED-A8AE92EDF934}"/>
              </a:ext>
            </a:extLst>
          </p:cNvPr>
          <p:cNvSpPr/>
          <p:nvPr/>
        </p:nvSpPr>
        <p:spPr>
          <a:xfrm>
            <a:off x="1352600" y="434471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b="1" dirty="0">
                <a:solidFill>
                  <a:prstClr val="white"/>
                </a:solidFill>
              </a:rPr>
              <a:t>10</a:t>
            </a:r>
          </a:p>
        </p:txBody>
      </p:sp>
      <p:sp>
        <p:nvSpPr>
          <p:cNvPr id="79" name="Action Button: Custom 78">
            <a:hlinkClick r:id="" action="ppaction://noaction" highlightClick="1">
              <a:snd r:embed="rId18" name="j jetzt.wav"/>
            </a:hlinkClick>
            <a:extLst>
              <a:ext uri="{FF2B5EF4-FFF2-40B4-BE49-F238E27FC236}">
                <a16:creationId xmlns:a16="http://schemas.microsoft.com/office/drawing/2014/main" id="{7BA3F950-D830-471C-B5EC-79B970616B12}"/>
              </a:ext>
            </a:extLst>
          </p:cNvPr>
          <p:cNvSpPr/>
          <p:nvPr/>
        </p:nvSpPr>
        <p:spPr>
          <a:xfrm>
            <a:off x="1352600" y="5026571"/>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b="1" dirty="0">
                <a:solidFill>
                  <a:prstClr val="white"/>
                </a:solidFill>
              </a:rPr>
              <a:t>11</a:t>
            </a:r>
          </a:p>
        </p:txBody>
      </p:sp>
      <p:sp>
        <p:nvSpPr>
          <p:cNvPr id="80" name="Action Button: Custom 79">
            <a:hlinkClick r:id="" action="ppaction://noaction" highlightClick="1">
              <a:snd r:embed="rId19" name="j jodeln.wav"/>
            </a:hlinkClick>
            <a:extLst>
              <a:ext uri="{FF2B5EF4-FFF2-40B4-BE49-F238E27FC236}">
                <a16:creationId xmlns:a16="http://schemas.microsoft.com/office/drawing/2014/main" id="{E92DBCB0-EA05-483E-970C-19D3526C5A40}"/>
              </a:ext>
            </a:extLst>
          </p:cNvPr>
          <p:cNvSpPr/>
          <p:nvPr/>
        </p:nvSpPr>
        <p:spPr>
          <a:xfrm>
            <a:off x="1352600" y="566003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b="1" dirty="0">
                <a:solidFill>
                  <a:prstClr val="white"/>
                </a:solidFill>
              </a:rPr>
              <a:t>12</a:t>
            </a:r>
          </a:p>
        </p:txBody>
      </p:sp>
      <p:pic>
        <p:nvPicPr>
          <p:cNvPr id="81" name="Picture 8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33034" y="4173135"/>
            <a:ext cx="1754501" cy="2152762"/>
          </a:xfrm>
          <a:prstGeom prst="rect">
            <a:avLst/>
          </a:prstGeom>
        </p:spPr>
      </p:pic>
      <p:sp>
        <p:nvSpPr>
          <p:cNvPr id="38"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73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7"/>
                </p:tgtEl>
              </p:cMediaNode>
            </p:audio>
          </p:childTnLst>
        </p:cTn>
      </p:par>
    </p:tnLst>
    <p:bldLst>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sp>
        <p:nvSpPr>
          <p:cNvPr id="2" name="TextBox 1"/>
          <p:cNvSpPr txBox="1"/>
          <p:nvPr/>
        </p:nvSpPr>
        <p:spPr>
          <a:xfrm>
            <a:off x="0" y="1194609"/>
            <a:ext cx="11994573" cy="707886"/>
          </a:xfrm>
          <a:prstGeom prst="rect">
            <a:avLst/>
          </a:prstGeom>
          <a:noFill/>
        </p:spPr>
        <p:txBody>
          <a:bodyPr wrap="square" rtlCol="0">
            <a:spAutoFit/>
          </a:bodyPr>
          <a:lstStyle/>
          <a:p>
            <a:r>
              <a:rPr lang="en-GB" sz="2000" dirty="0">
                <a:solidFill>
                  <a:schemeClr val="accent1">
                    <a:lumMod val="50000"/>
                  </a:schemeClr>
                </a:solidFill>
              </a:rPr>
              <a:t>Some German words starting [</a:t>
            </a:r>
            <a:r>
              <a:rPr lang="en-GB" sz="2000" b="1" dirty="0">
                <a:solidFill>
                  <a:schemeClr val="accent1">
                    <a:lumMod val="50000"/>
                  </a:schemeClr>
                </a:solidFill>
              </a:rPr>
              <a:t>j</a:t>
            </a:r>
            <a:r>
              <a:rPr lang="en-GB" sz="2000" dirty="0">
                <a:solidFill>
                  <a:schemeClr val="accent1">
                    <a:lumMod val="50000"/>
                  </a:schemeClr>
                </a:solidFill>
              </a:rPr>
              <a:t>] come from other languages.</a:t>
            </a:r>
          </a:p>
          <a:p>
            <a:r>
              <a:rPr lang="en-GB" sz="2000" dirty="0">
                <a:solidFill>
                  <a:schemeClr val="accent1">
                    <a:lumMod val="50000"/>
                  </a:schemeClr>
                </a:solidFill>
              </a:rPr>
              <a:t>Some are like English words starting with ‘Y’. Others are pronounced with an English ‘J’.  </a:t>
            </a:r>
          </a:p>
        </p:txBody>
      </p:sp>
      <p:sp>
        <p:nvSpPr>
          <p:cNvPr id="8" name="Oval 7"/>
          <p:cNvSpPr/>
          <p:nvPr/>
        </p:nvSpPr>
        <p:spPr>
          <a:xfrm>
            <a:off x="2669125" y="1902495"/>
            <a:ext cx="5423770" cy="4449926"/>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5558580" y="1902495"/>
            <a:ext cx="5423770" cy="4449926"/>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458959" y="2047802"/>
            <a:ext cx="1791222" cy="400110"/>
          </a:xfrm>
          <a:prstGeom prst="rect">
            <a:avLst/>
          </a:prstGeom>
          <a:noFill/>
        </p:spPr>
        <p:txBody>
          <a:bodyPr wrap="square" rtlCol="0">
            <a:spAutoFit/>
          </a:bodyPr>
          <a:lstStyle/>
          <a:p>
            <a:pPr algn="ctr"/>
            <a:r>
              <a:rPr lang="en-GB" sz="2000" b="1" dirty="0">
                <a:solidFill>
                  <a:srgbClr val="DAA520"/>
                </a:solidFill>
              </a:rPr>
              <a:t>English ‘J’</a:t>
            </a:r>
          </a:p>
        </p:txBody>
      </p:sp>
      <p:sp>
        <p:nvSpPr>
          <p:cNvPr id="69" name="TextBox 68"/>
          <p:cNvSpPr txBox="1"/>
          <p:nvPr/>
        </p:nvSpPr>
        <p:spPr>
          <a:xfrm>
            <a:off x="4371688" y="2095018"/>
            <a:ext cx="1791222" cy="400110"/>
          </a:xfrm>
          <a:prstGeom prst="rect">
            <a:avLst/>
          </a:prstGeom>
          <a:noFill/>
        </p:spPr>
        <p:txBody>
          <a:bodyPr wrap="square" rtlCol="0">
            <a:spAutoFit/>
          </a:bodyPr>
          <a:lstStyle/>
          <a:p>
            <a:pPr algn="ctr"/>
            <a:r>
              <a:rPr lang="en-GB" sz="2000" b="1" dirty="0">
                <a:solidFill>
                  <a:srgbClr val="DAA520"/>
                </a:solidFill>
              </a:rPr>
              <a:t>German ‘J’</a:t>
            </a:r>
          </a:p>
        </p:txBody>
      </p:sp>
      <p:sp>
        <p:nvSpPr>
          <p:cNvPr id="70" name="TextBox 69"/>
          <p:cNvSpPr txBox="1"/>
          <p:nvPr/>
        </p:nvSpPr>
        <p:spPr>
          <a:xfrm>
            <a:off x="5956216" y="2638242"/>
            <a:ext cx="1791222" cy="400110"/>
          </a:xfrm>
          <a:prstGeom prst="rect">
            <a:avLst/>
          </a:prstGeom>
          <a:noFill/>
        </p:spPr>
        <p:txBody>
          <a:bodyPr wrap="square" rtlCol="0">
            <a:spAutoFit/>
          </a:bodyPr>
          <a:lstStyle/>
          <a:p>
            <a:pPr algn="ctr"/>
            <a:r>
              <a:rPr lang="en-GB" sz="2000" b="1" dirty="0">
                <a:solidFill>
                  <a:srgbClr val="DAA520"/>
                </a:solidFill>
              </a:rPr>
              <a:t>English ‘Y’</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034" y="4173135"/>
            <a:ext cx="1754501" cy="2152762"/>
          </a:xfrm>
          <a:prstGeom prst="rect">
            <a:avLst/>
          </a:prstGeom>
        </p:spPr>
      </p:pic>
      <p:pic>
        <p:nvPicPr>
          <p:cNvPr id="7" name="Jodel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27447" y="5518525"/>
            <a:ext cx="609600" cy="609600"/>
          </a:xfrm>
          <a:prstGeom prst="rect">
            <a:avLst/>
          </a:prstGeom>
        </p:spPr>
      </p:pic>
      <p:pic>
        <p:nvPicPr>
          <p:cNvPr id="26" name="Picture 25"/>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5060" y="3138284"/>
            <a:ext cx="1240923" cy="1062385"/>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6460" y="3288147"/>
            <a:ext cx="760450" cy="1678622"/>
          </a:xfrm>
          <a:prstGeom prst="rect">
            <a:avLst/>
          </a:prstGeom>
        </p:spPr>
      </p:pic>
      <p:pic>
        <p:nvPicPr>
          <p:cNvPr id="11" name="Picture 10"/>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80329" y="2801289"/>
            <a:ext cx="1006907" cy="1048099"/>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5596" y="2826463"/>
            <a:ext cx="1095218" cy="1347961"/>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71676" y="4012674"/>
            <a:ext cx="1102739" cy="204566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68595" y="3082754"/>
            <a:ext cx="1069298" cy="977405"/>
          </a:xfrm>
          <a:prstGeom prst="rect">
            <a:avLst/>
          </a:prstGeom>
        </p:spPr>
      </p:pic>
      <p:pic>
        <p:nvPicPr>
          <p:cNvPr id="15" name="Picture 14"/>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4188" y="4439277"/>
            <a:ext cx="1027099" cy="1027099"/>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54211" y="4099985"/>
            <a:ext cx="983682" cy="983682"/>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54228" y="3455866"/>
            <a:ext cx="926761" cy="904316"/>
          </a:xfrm>
          <a:prstGeom prst="rect">
            <a:avLst/>
          </a:prstGeom>
        </p:spPr>
      </p:pic>
      <p:sp>
        <p:nvSpPr>
          <p:cNvPr id="18" name="TextBox 17"/>
          <p:cNvSpPr txBox="1"/>
          <p:nvPr/>
        </p:nvSpPr>
        <p:spPr>
          <a:xfrm>
            <a:off x="3042447" y="4660992"/>
            <a:ext cx="1466166" cy="523220"/>
          </a:xfrm>
          <a:prstGeom prst="rect">
            <a:avLst/>
          </a:prstGeom>
          <a:noFill/>
        </p:spPr>
        <p:txBody>
          <a:bodyPr wrap="square" rtlCol="0">
            <a:spAutoFit/>
          </a:bodyPr>
          <a:lstStyle/>
          <a:p>
            <a:r>
              <a:rPr lang="en-GB" sz="2800" b="1" dirty="0">
                <a:solidFill>
                  <a:srgbClr val="DAA520"/>
                </a:solidFill>
              </a:rPr>
              <a:t>[now]</a:t>
            </a:r>
          </a:p>
        </p:txBody>
      </p:sp>
      <p:sp>
        <p:nvSpPr>
          <p:cNvPr id="36" name="TextBox 35"/>
          <p:cNvSpPr txBox="1"/>
          <p:nvPr/>
        </p:nvSpPr>
        <p:spPr>
          <a:xfrm>
            <a:off x="3943255" y="5368878"/>
            <a:ext cx="2310843" cy="523220"/>
          </a:xfrm>
          <a:prstGeom prst="rect">
            <a:avLst/>
          </a:prstGeom>
          <a:noFill/>
        </p:spPr>
        <p:txBody>
          <a:bodyPr wrap="square" rtlCol="0">
            <a:spAutoFit/>
          </a:bodyPr>
          <a:lstStyle/>
          <a:p>
            <a:r>
              <a:rPr lang="en-GB" sz="2800" b="1" dirty="0">
                <a:solidFill>
                  <a:srgbClr val="DAA520"/>
                </a:solidFill>
              </a:rPr>
              <a:t>[every day]</a:t>
            </a:r>
          </a:p>
        </p:txBody>
      </p:sp>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47560" y="4715581"/>
            <a:ext cx="1198695" cy="1095682"/>
          </a:xfrm>
          <a:prstGeom prst="rect">
            <a:avLst/>
          </a:prstGeom>
        </p:spPr>
      </p:pic>
      <p:sp>
        <p:nvSpPr>
          <p:cNvPr id="38" name="TextBox 37"/>
          <p:cNvSpPr txBox="1"/>
          <p:nvPr/>
        </p:nvSpPr>
        <p:spPr>
          <a:xfrm>
            <a:off x="5563668" y="3172550"/>
            <a:ext cx="1716504" cy="523220"/>
          </a:xfrm>
          <a:prstGeom prst="rect">
            <a:avLst/>
          </a:prstGeom>
          <a:noFill/>
        </p:spPr>
        <p:txBody>
          <a:bodyPr wrap="square" rtlCol="0">
            <a:spAutoFit/>
          </a:bodyPr>
          <a:lstStyle/>
          <a:p>
            <a:pPr algn="ctr"/>
            <a:r>
              <a:rPr lang="en-GB" sz="2800" b="1" dirty="0">
                <a:solidFill>
                  <a:schemeClr val="accent1">
                    <a:lumMod val="50000"/>
                  </a:schemeClr>
                </a:solidFill>
              </a:rPr>
              <a:t>1. </a:t>
            </a:r>
            <a:r>
              <a:rPr lang="en-GB" sz="2800" b="1" dirty="0" err="1">
                <a:solidFill>
                  <a:schemeClr val="accent1">
                    <a:lumMod val="50000"/>
                  </a:schemeClr>
                </a:solidFill>
              </a:rPr>
              <a:t>Jacht</a:t>
            </a:r>
            <a:endParaRPr lang="en-GB" sz="2800" b="1" dirty="0">
              <a:solidFill>
                <a:schemeClr val="accent1">
                  <a:lumMod val="50000"/>
                </a:schemeClr>
              </a:solidFill>
            </a:endParaRPr>
          </a:p>
        </p:txBody>
      </p:sp>
      <p:sp>
        <p:nvSpPr>
          <p:cNvPr id="39" name="TextBox 38"/>
          <p:cNvSpPr txBox="1"/>
          <p:nvPr/>
        </p:nvSpPr>
        <p:spPr>
          <a:xfrm>
            <a:off x="7475839" y="2499550"/>
            <a:ext cx="1722497" cy="523220"/>
          </a:xfrm>
          <a:prstGeom prst="rect">
            <a:avLst/>
          </a:prstGeom>
          <a:noFill/>
        </p:spPr>
        <p:txBody>
          <a:bodyPr wrap="square" rtlCol="0">
            <a:spAutoFit/>
          </a:bodyPr>
          <a:lstStyle/>
          <a:p>
            <a:pPr algn="ctr"/>
            <a:r>
              <a:rPr lang="en-GB" sz="2800" b="1" dirty="0">
                <a:solidFill>
                  <a:schemeClr val="accent1">
                    <a:lumMod val="50000"/>
                  </a:schemeClr>
                </a:solidFill>
              </a:rPr>
              <a:t>2. Jeans</a:t>
            </a:r>
          </a:p>
        </p:txBody>
      </p:sp>
      <p:sp>
        <p:nvSpPr>
          <p:cNvPr id="40" name="TextBox 39"/>
          <p:cNvSpPr txBox="1"/>
          <p:nvPr/>
        </p:nvSpPr>
        <p:spPr>
          <a:xfrm>
            <a:off x="3041485" y="2730184"/>
            <a:ext cx="1466166" cy="523220"/>
          </a:xfrm>
          <a:prstGeom prst="rect">
            <a:avLst/>
          </a:prstGeom>
          <a:noFill/>
        </p:spPr>
        <p:txBody>
          <a:bodyPr wrap="square" rtlCol="0">
            <a:spAutoFit/>
          </a:bodyPr>
          <a:lstStyle/>
          <a:p>
            <a:pPr algn="ctr"/>
            <a:r>
              <a:rPr lang="en-GB" sz="2800" b="1" dirty="0">
                <a:solidFill>
                  <a:schemeClr val="accent1">
                    <a:lumMod val="50000"/>
                  </a:schemeClr>
                </a:solidFill>
              </a:rPr>
              <a:t>3. </a:t>
            </a:r>
            <a:r>
              <a:rPr lang="en-GB" sz="2800" b="1" dirty="0" err="1">
                <a:solidFill>
                  <a:schemeClr val="accent1">
                    <a:lumMod val="50000"/>
                  </a:schemeClr>
                </a:solidFill>
              </a:rPr>
              <a:t>ja</a:t>
            </a:r>
            <a:endParaRPr lang="en-GB" sz="2800" b="1" dirty="0">
              <a:solidFill>
                <a:schemeClr val="accent1">
                  <a:lumMod val="50000"/>
                </a:schemeClr>
              </a:solidFill>
            </a:endParaRPr>
          </a:p>
        </p:txBody>
      </p:sp>
      <p:sp>
        <p:nvSpPr>
          <p:cNvPr id="41" name="TextBox 40"/>
          <p:cNvSpPr txBox="1"/>
          <p:nvPr/>
        </p:nvSpPr>
        <p:spPr>
          <a:xfrm>
            <a:off x="4174533" y="2750097"/>
            <a:ext cx="1675341" cy="523220"/>
          </a:xfrm>
          <a:prstGeom prst="rect">
            <a:avLst/>
          </a:prstGeom>
          <a:noFill/>
        </p:spPr>
        <p:txBody>
          <a:bodyPr wrap="square" rtlCol="0">
            <a:spAutoFit/>
          </a:bodyPr>
          <a:lstStyle/>
          <a:p>
            <a:pPr algn="ctr"/>
            <a:r>
              <a:rPr lang="en-GB" sz="2800" b="1" dirty="0">
                <a:solidFill>
                  <a:schemeClr val="accent1">
                    <a:lumMod val="50000"/>
                  </a:schemeClr>
                </a:solidFill>
              </a:rPr>
              <a:t>4. </a:t>
            </a:r>
            <a:r>
              <a:rPr lang="en-GB" sz="2800" b="1" dirty="0" err="1">
                <a:solidFill>
                  <a:schemeClr val="accent1">
                    <a:lumMod val="50000"/>
                  </a:schemeClr>
                </a:solidFill>
              </a:rPr>
              <a:t>Junge</a:t>
            </a:r>
            <a:endParaRPr lang="en-GB" sz="2800" b="1" dirty="0">
              <a:solidFill>
                <a:schemeClr val="accent1">
                  <a:lumMod val="50000"/>
                </a:schemeClr>
              </a:solidFill>
            </a:endParaRPr>
          </a:p>
        </p:txBody>
      </p:sp>
      <p:sp>
        <p:nvSpPr>
          <p:cNvPr id="42" name="TextBox 41"/>
          <p:cNvSpPr txBox="1"/>
          <p:nvPr/>
        </p:nvSpPr>
        <p:spPr>
          <a:xfrm>
            <a:off x="7108753" y="3014038"/>
            <a:ext cx="1717626" cy="523220"/>
          </a:xfrm>
          <a:prstGeom prst="rect">
            <a:avLst/>
          </a:prstGeom>
          <a:noFill/>
        </p:spPr>
        <p:txBody>
          <a:bodyPr wrap="square" rtlCol="0">
            <a:spAutoFit/>
          </a:bodyPr>
          <a:lstStyle/>
          <a:p>
            <a:pPr algn="ctr"/>
            <a:r>
              <a:rPr lang="en-GB" sz="2800" b="1" dirty="0">
                <a:solidFill>
                  <a:schemeClr val="accent1">
                    <a:lumMod val="50000"/>
                  </a:schemeClr>
                </a:solidFill>
              </a:rPr>
              <a:t>5. Jo-Jo</a:t>
            </a:r>
          </a:p>
        </p:txBody>
      </p:sp>
      <p:sp>
        <p:nvSpPr>
          <p:cNvPr id="43" name="TextBox 42"/>
          <p:cNvSpPr txBox="1"/>
          <p:nvPr/>
        </p:nvSpPr>
        <p:spPr>
          <a:xfrm>
            <a:off x="5471103" y="4129748"/>
            <a:ext cx="1968788" cy="523220"/>
          </a:xfrm>
          <a:prstGeom prst="rect">
            <a:avLst/>
          </a:prstGeom>
          <a:noFill/>
        </p:spPr>
        <p:txBody>
          <a:bodyPr wrap="square" rtlCol="0">
            <a:spAutoFit/>
          </a:bodyPr>
          <a:lstStyle/>
          <a:p>
            <a:pPr algn="ctr"/>
            <a:r>
              <a:rPr lang="en-GB" sz="2800" b="1" dirty="0">
                <a:solidFill>
                  <a:schemeClr val="accent1">
                    <a:lumMod val="50000"/>
                  </a:schemeClr>
                </a:solidFill>
              </a:rPr>
              <a:t>6. </a:t>
            </a:r>
            <a:r>
              <a:rPr lang="en-GB" sz="2800" b="1" dirty="0" err="1">
                <a:solidFill>
                  <a:schemeClr val="accent1">
                    <a:lumMod val="50000"/>
                  </a:schemeClr>
                </a:solidFill>
              </a:rPr>
              <a:t>Joghurt</a:t>
            </a:r>
            <a:endParaRPr lang="en-GB" sz="2800" b="1" dirty="0">
              <a:solidFill>
                <a:schemeClr val="accent1">
                  <a:lumMod val="50000"/>
                </a:schemeClr>
              </a:solidFill>
            </a:endParaRPr>
          </a:p>
        </p:txBody>
      </p:sp>
      <p:sp>
        <p:nvSpPr>
          <p:cNvPr id="46" name="TextBox 45"/>
          <p:cNvSpPr txBox="1"/>
          <p:nvPr/>
        </p:nvSpPr>
        <p:spPr>
          <a:xfrm>
            <a:off x="9037263" y="4501308"/>
            <a:ext cx="1466166" cy="523220"/>
          </a:xfrm>
          <a:prstGeom prst="rect">
            <a:avLst/>
          </a:prstGeom>
          <a:noFill/>
        </p:spPr>
        <p:txBody>
          <a:bodyPr wrap="square" rtlCol="0">
            <a:spAutoFit/>
          </a:bodyPr>
          <a:lstStyle/>
          <a:p>
            <a:pPr algn="ctr"/>
            <a:r>
              <a:rPr lang="en-GB" sz="2800" b="1" dirty="0">
                <a:solidFill>
                  <a:schemeClr val="accent1">
                    <a:lumMod val="50000"/>
                  </a:schemeClr>
                </a:solidFill>
              </a:rPr>
              <a:t>7. Job</a:t>
            </a:r>
          </a:p>
        </p:txBody>
      </p:sp>
      <p:sp>
        <p:nvSpPr>
          <p:cNvPr id="47" name="TextBox 46"/>
          <p:cNvSpPr txBox="1"/>
          <p:nvPr/>
        </p:nvSpPr>
        <p:spPr>
          <a:xfrm>
            <a:off x="8063611" y="3604238"/>
            <a:ext cx="1466166" cy="523220"/>
          </a:xfrm>
          <a:prstGeom prst="rect">
            <a:avLst/>
          </a:prstGeom>
          <a:noFill/>
        </p:spPr>
        <p:txBody>
          <a:bodyPr wrap="square" rtlCol="0">
            <a:spAutoFit/>
          </a:bodyPr>
          <a:lstStyle/>
          <a:p>
            <a:pPr algn="ctr"/>
            <a:r>
              <a:rPr lang="en-GB" sz="2800" b="1" dirty="0">
                <a:solidFill>
                  <a:schemeClr val="accent1">
                    <a:lumMod val="50000"/>
                  </a:schemeClr>
                </a:solidFill>
              </a:rPr>
              <a:t>8. Jazz</a:t>
            </a:r>
          </a:p>
        </p:txBody>
      </p:sp>
      <p:sp>
        <p:nvSpPr>
          <p:cNvPr id="48" name="TextBox 47"/>
          <p:cNvSpPr txBox="1"/>
          <p:nvPr/>
        </p:nvSpPr>
        <p:spPr>
          <a:xfrm>
            <a:off x="3562866" y="5036771"/>
            <a:ext cx="2530594" cy="523220"/>
          </a:xfrm>
          <a:prstGeom prst="rect">
            <a:avLst/>
          </a:prstGeom>
          <a:noFill/>
        </p:spPr>
        <p:txBody>
          <a:bodyPr wrap="square" rtlCol="0">
            <a:spAutoFit/>
          </a:bodyPr>
          <a:lstStyle/>
          <a:p>
            <a:pPr algn="ctr"/>
            <a:r>
              <a:rPr lang="en-GB" sz="2800" b="1" dirty="0">
                <a:solidFill>
                  <a:schemeClr val="accent1">
                    <a:lumMod val="50000"/>
                  </a:schemeClr>
                </a:solidFill>
              </a:rPr>
              <a:t>9. </a:t>
            </a:r>
            <a:r>
              <a:rPr lang="en-GB" sz="2800" b="1" dirty="0" err="1">
                <a:solidFill>
                  <a:schemeClr val="accent1">
                    <a:lumMod val="50000"/>
                  </a:schemeClr>
                </a:solidFill>
              </a:rPr>
              <a:t>jeden</a:t>
            </a:r>
            <a:r>
              <a:rPr lang="en-GB" sz="2800" b="1" dirty="0">
                <a:solidFill>
                  <a:schemeClr val="accent1">
                    <a:lumMod val="50000"/>
                  </a:schemeClr>
                </a:solidFill>
              </a:rPr>
              <a:t> Tag</a:t>
            </a:r>
          </a:p>
        </p:txBody>
      </p:sp>
      <p:sp>
        <p:nvSpPr>
          <p:cNvPr id="49" name="TextBox 48"/>
          <p:cNvSpPr txBox="1"/>
          <p:nvPr/>
        </p:nvSpPr>
        <p:spPr>
          <a:xfrm>
            <a:off x="9214780" y="2358702"/>
            <a:ext cx="2165205" cy="523220"/>
          </a:xfrm>
          <a:prstGeom prst="rect">
            <a:avLst/>
          </a:prstGeom>
          <a:noFill/>
        </p:spPr>
        <p:txBody>
          <a:bodyPr wrap="square" rtlCol="0">
            <a:spAutoFit/>
          </a:bodyPr>
          <a:lstStyle/>
          <a:p>
            <a:pPr algn="ctr"/>
            <a:r>
              <a:rPr lang="en-GB" sz="2800" b="1" dirty="0">
                <a:solidFill>
                  <a:schemeClr val="accent1">
                    <a:lumMod val="50000"/>
                  </a:schemeClr>
                </a:solidFill>
              </a:rPr>
              <a:t>10. </a:t>
            </a:r>
            <a:r>
              <a:rPr lang="en-GB" sz="2800" b="1" dirty="0" err="1">
                <a:solidFill>
                  <a:schemeClr val="accent1">
                    <a:lumMod val="50000"/>
                  </a:schemeClr>
                </a:solidFill>
              </a:rPr>
              <a:t>joggen</a:t>
            </a:r>
            <a:endParaRPr lang="en-GB" sz="2800" b="1" dirty="0">
              <a:solidFill>
                <a:schemeClr val="accent1">
                  <a:lumMod val="50000"/>
                </a:schemeClr>
              </a:solidFill>
            </a:endParaRPr>
          </a:p>
        </p:txBody>
      </p:sp>
      <p:sp>
        <p:nvSpPr>
          <p:cNvPr id="50" name="TextBox 49"/>
          <p:cNvSpPr txBox="1"/>
          <p:nvPr/>
        </p:nvSpPr>
        <p:spPr>
          <a:xfrm>
            <a:off x="2879458" y="4344718"/>
            <a:ext cx="1597601" cy="523220"/>
          </a:xfrm>
          <a:prstGeom prst="rect">
            <a:avLst/>
          </a:prstGeom>
          <a:noFill/>
        </p:spPr>
        <p:txBody>
          <a:bodyPr wrap="square" rtlCol="0">
            <a:spAutoFit/>
          </a:bodyPr>
          <a:lstStyle/>
          <a:p>
            <a:pPr algn="ctr"/>
            <a:r>
              <a:rPr lang="en-GB" sz="2800" b="1" dirty="0">
                <a:solidFill>
                  <a:schemeClr val="accent1">
                    <a:lumMod val="50000"/>
                  </a:schemeClr>
                </a:solidFill>
              </a:rPr>
              <a:t>11. </a:t>
            </a:r>
            <a:r>
              <a:rPr lang="en-GB" sz="2800" b="1" dirty="0" err="1">
                <a:solidFill>
                  <a:schemeClr val="accent1">
                    <a:lumMod val="50000"/>
                  </a:schemeClr>
                </a:solidFill>
              </a:rPr>
              <a:t>jetzt</a:t>
            </a:r>
            <a:endParaRPr lang="en-GB" sz="2800" b="1" dirty="0">
              <a:solidFill>
                <a:schemeClr val="accent1">
                  <a:lumMod val="50000"/>
                </a:schemeClr>
              </a:solidFill>
            </a:endParaRPr>
          </a:p>
        </p:txBody>
      </p:sp>
      <p:sp>
        <p:nvSpPr>
          <p:cNvPr id="51" name="TextBox 50"/>
          <p:cNvSpPr txBox="1"/>
          <p:nvPr/>
        </p:nvSpPr>
        <p:spPr>
          <a:xfrm>
            <a:off x="6289346" y="5213305"/>
            <a:ext cx="1873275" cy="523220"/>
          </a:xfrm>
          <a:prstGeom prst="rect">
            <a:avLst/>
          </a:prstGeom>
          <a:noFill/>
        </p:spPr>
        <p:txBody>
          <a:bodyPr wrap="square" rtlCol="0">
            <a:spAutoFit/>
          </a:bodyPr>
          <a:lstStyle/>
          <a:p>
            <a:pPr algn="ctr"/>
            <a:r>
              <a:rPr lang="en-GB" sz="2800" b="1" dirty="0">
                <a:solidFill>
                  <a:schemeClr val="accent1">
                    <a:lumMod val="50000"/>
                  </a:schemeClr>
                </a:solidFill>
              </a:rPr>
              <a:t>12. </a:t>
            </a:r>
            <a:r>
              <a:rPr lang="en-GB" sz="2800" b="1" dirty="0" err="1">
                <a:solidFill>
                  <a:schemeClr val="accent1">
                    <a:lumMod val="50000"/>
                  </a:schemeClr>
                </a:solidFill>
              </a:rPr>
              <a:t>jodeln</a:t>
            </a:r>
            <a:endParaRPr lang="en-GB" sz="2800" b="1" dirty="0">
              <a:solidFill>
                <a:schemeClr val="accent1">
                  <a:lumMod val="50000"/>
                </a:schemeClr>
              </a:solidFill>
            </a:endParaRPr>
          </a:p>
        </p:txBody>
      </p:sp>
      <p:sp>
        <p:nvSpPr>
          <p:cNvPr id="53" name="Action Button: Custom 52">
            <a:hlinkClick r:id="" action="ppaction://noaction" highlightClick="1">
              <a:snd r:embed="rId19" name="j jacht.wav"/>
            </a:hlinkClick>
            <a:extLst>
              <a:ext uri="{FF2B5EF4-FFF2-40B4-BE49-F238E27FC236}">
                <a16:creationId xmlns:a16="http://schemas.microsoft.com/office/drawing/2014/main" id="{F0FCE9FE-597A-4DA2-91AA-5539091CF41F}"/>
              </a:ext>
            </a:extLst>
          </p:cNvPr>
          <p:cNvSpPr/>
          <p:nvPr/>
        </p:nvSpPr>
        <p:spPr>
          <a:xfrm>
            <a:off x="461768" y="2337430"/>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1</a:t>
            </a:r>
          </a:p>
        </p:txBody>
      </p:sp>
      <p:sp>
        <p:nvSpPr>
          <p:cNvPr id="54" name="Action Button: Custom 53">
            <a:hlinkClick r:id="" action="ppaction://noaction" highlightClick="1">
              <a:snd r:embed="rId20" name="j jeans.wav"/>
            </a:hlinkClick>
            <a:extLst>
              <a:ext uri="{FF2B5EF4-FFF2-40B4-BE49-F238E27FC236}">
                <a16:creationId xmlns:a16="http://schemas.microsoft.com/office/drawing/2014/main" id="{5F2BCDD8-315B-4E35-B7D0-CA2A8D9C4B99}"/>
              </a:ext>
            </a:extLst>
          </p:cNvPr>
          <p:cNvSpPr/>
          <p:nvPr/>
        </p:nvSpPr>
        <p:spPr>
          <a:xfrm>
            <a:off x="462408" y="2992550"/>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2</a:t>
            </a:r>
          </a:p>
        </p:txBody>
      </p:sp>
      <p:sp>
        <p:nvSpPr>
          <p:cNvPr id="55" name="Action Button: Custom 54">
            <a:hlinkClick r:id="" action="ppaction://noaction" highlightClick="1">
              <a:snd r:embed="rId21" name="j ja.wav"/>
            </a:hlinkClick>
            <a:extLst>
              <a:ext uri="{FF2B5EF4-FFF2-40B4-BE49-F238E27FC236}">
                <a16:creationId xmlns:a16="http://schemas.microsoft.com/office/drawing/2014/main" id="{74CF8D62-EB20-40CA-AE7E-41BC6747EFE9}"/>
              </a:ext>
            </a:extLst>
          </p:cNvPr>
          <p:cNvSpPr/>
          <p:nvPr/>
        </p:nvSpPr>
        <p:spPr>
          <a:xfrm>
            <a:off x="458250" y="3686102"/>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3</a:t>
            </a:r>
          </a:p>
        </p:txBody>
      </p:sp>
      <p:sp>
        <p:nvSpPr>
          <p:cNvPr id="56" name="Action Button: Custom 55">
            <a:hlinkClick r:id="" action="ppaction://noaction" highlightClick="1">
              <a:snd r:embed="rId22" name="j junge.wav"/>
            </a:hlinkClick>
            <a:extLst>
              <a:ext uri="{FF2B5EF4-FFF2-40B4-BE49-F238E27FC236}">
                <a16:creationId xmlns:a16="http://schemas.microsoft.com/office/drawing/2014/main" id="{0041C8E4-42D1-498F-B761-DE7384700784}"/>
              </a:ext>
            </a:extLst>
          </p:cNvPr>
          <p:cNvSpPr/>
          <p:nvPr/>
        </p:nvSpPr>
        <p:spPr>
          <a:xfrm>
            <a:off x="458250" y="434471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4</a:t>
            </a:r>
          </a:p>
        </p:txBody>
      </p:sp>
      <p:sp>
        <p:nvSpPr>
          <p:cNvPr id="64" name="Action Button: Custom 63">
            <a:hlinkClick r:id="" action="ppaction://noaction" highlightClick="1">
              <a:snd r:embed="rId23" name="j jojo.wav"/>
            </a:hlinkClick>
            <a:extLst>
              <a:ext uri="{FF2B5EF4-FFF2-40B4-BE49-F238E27FC236}">
                <a16:creationId xmlns:a16="http://schemas.microsoft.com/office/drawing/2014/main" id="{D9AE8C15-146A-4B83-9254-91F5675097E2}"/>
              </a:ext>
            </a:extLst>
          </p:cNvPr>
          <p:cNvSpPr/>
          <p:nvPr/>
        </p:nvSpPr>
        <p:spPr>
          <a:xfrm>
            <a:off x="462494" y="5026571"/>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5</a:t>
            </a:r>
          </a:p>
        </p:txBody>
      </p:sp>
      <p:sp>
        <p:nvSpPr>
          <p:cNvPr id="71" name="Action Button: Custom 70">
            <a:hlinkClick r:id="" action="ppaction://noaction" highlightClick="1">
              <a:snd r:embed="rId24" name="j joghurt.wav"/>
            </a:hlinkClick>
            <a:extLst>
              <a:ext uri="{FF2B5EF4-FFF2-40B4-BE49-F238E27FC236}">
                <a16:creationId xmlns:a16="http://schemas.microsoft.com/office/drawing/2014/main" id="{E5F59A37-FF96-4A75-9159-D9CC0BDDF015}"/>
              </a:ext>
            </a:extLst>
          </p:cNvPr>
          <p:cNvSpPr/>
          <p:nvPr/>
        </p:nvSpPr>
        <p:spPr>
          <a:xfrm>
            <a:off x="458755" y="566003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6</a:t>
            </a:r>
          </a:p>
        </p:txBody>
      </p:sp>
      <p:sp>
        <p:nvSpPr>
          <p:cNvPr id="72" name="Action Button: Custom 71">
            <a:hlinkClick r:id="" action="ppaction://noaction" highlightClick="1">
              <a:snd r:embed="rId25" name="j job.wav"/>
            </a:hlinkClick>
            <a:extLst>
              <a:ext uri="{FF2B5EF4-FFF2-40B4-BE49-F238E27FC236}">
                <a16:creationId xmlns:a16="http://schemas.microsoft.com/office/drawing/2014/main" id="{A760225C-A44D-4211-9C05-2C177BE024DC}"/>
              </a:ext>
            </a:extLst>
          </p:cNvPr>
          <p:cNvSpPr/>
          <p:nvPr/>
        </p:nvSpPr>
        <p:spPr>
          <a:xfrm>
            <a:off x="1352600" y="234249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7</a:t>
            </a:r>
          </a:p>
        </p:txBody>
      </p:sp>
      <p:sp>
        <p:nvSpPr>
          <p:cNvPr id="73" name="Action Button: Custom 72">
            <a:hlinkClick r:id="" action="ppaction://noaction" highlightClick="1">
              <a:snd r:embed="rId26" name="j jazz.wav"/>
            </a:hlinkClick>
            <a:extLst>
              <a:ext uri="{FF2B5EF4-FFF2-40B4-BE49-F238E27FC236}">
                <a16:creationId xmlns:a16="http://schemas.microsoft.com/office/drawing/2014/main" id="{F7351B1E-317A-4486-B9D9-AD8F898B1922}"/>
              </a:ext>
            </a:extLst>
          </p:cNvPr>
          <p:cNvSpPr/>
          <p:nvPr/>
        </p:nvSpPr>
        <p:spPr>
          <a:xfrm>
            <a:off x="1352600" y="299467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8</a:t>
            </a:r>
          </a:p>
        </p:txBody>
      </p:sp>
      <p:sp>
        <p:nvSpPr>
          <p:cNvPr id="74" name="Action Button: Custom 73">
            <a:hlinkClick r:id="" action="ppaction://noaction" highlightClick="1">
              <a:snd r:embed="rId27" name="j jeden tag.wav"/>
            </a:hlinkClick>
            <a:extLst>
              <a:ext uri="{FF2B5EF4-FFF2-40B4-BE49-F238E27FC236}">
                <a16:creationId xmlns:a16="http://schemas.microsoft.com/office/drawing/2014/main" id="{6A636B80-0D57-4684-B5C7-86107804C5C0}"/>
              </a:ext>
            </a:extLst>
          </p:cNvPr>
          <p:cNvSpPr/>
          <p:nvPr/>
        </p:nvSpPr>
        <p:spPr>
          <a:xfrm>
            <a:off x="1352600" y="3686102"/>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b="1" dirty="0">
                <a:solidFill>
                  <a:prstClr val="white"/>
                </a:solidFill>
              </a:rPr>
              <a:t>9</a:t>
            </a:r>
          </a:p>
        </p:txBody>
      </p:sp>
      <p:sp>
        <p:nvSpPr>
          <p:cNvPr id="75" name="Action Button: Custom 74">
            <a:hlinkClick r:id="" action="ppaction://noaction" highlightClick="1">
              <a:snd r:embed="rId28" name="j joggen.wav"/>
            </a:hlinkClick>
            <a:extLst>
              <a:ext uri="{FF2B5EF4-FFF2-40B4-BE49-F238E27FC236}">
                <a16:creationId xmlns:a16="http://schemas.microsoft.com/office/drawing/2014/main" id="{53639A52-F606-47D7-80ED-A8AE92EDF934}"/>
              </a:ext>
            </a:extLst>
          </p:cNvPr>
          <p:cNvSpPr/>
          <p:nvPr/>
        </p:nvSpPr>
        <p:spPr>
          <a:xfrm>
            <a:off x="1352600" y="4344718"/>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b="1" dirty="0">
                <a:solidFill>
                  <a:prstClr val="white"/>
                </a:solidFill>
              </a:rPr>
              <a:t>10</a:t>
            </a:r>
          </a:p>
        </p:txBody>
      </p:sp>
      <p:sp>
        <p:nvSpPr>
          <p:cNvPr id="76" name="Action Button: Custom 75">
            <a:hlinkClick r:id="" action="ppaction://noaction" highlightClick="1">
              <a:snd r:embed="rId29" name="j jetzt.wav"/>
            </a:hlinkClick>
            <a:extLst>
              <a:ext uri="{FF2B5EF4-FFF2-40B4-BE49-F238E27FC236}">
                <a16:creationId xmlns:a16="http://schemas.microsoft.com/office/drawing/2014/main" id="{7BA3F950-D830-471C-B5EC-79B970616B12}"/>
              </a:ext>
            </a:extLst>
          </p:cNvPr>
          <p:cNvSpPr/>
          <p:nvPr/>
        </p:nvSpPr>
        <p:spPr>
          <a:xfrm>
            <a:off x="1352600" y="5026571"/>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b="1" dirty="0">
                <a:solidFill>
                  <a:prstClr val="white"/>
                </a:solidFill>
              </a:rPr>
              <a:t>11</a:t>
            </a:r>
          </a:p>
        </p:txBody>
      </p:sp>
      <p:sp>
        <p:nvSpPr>
          <p:cNvPr id="77" name="Action Button: Custom 76">
            <a:hlinkClick r:id="" action="ppaction://noaction" highlightClick="1">
              <a:snd r:embed="rId30" name="j jodeln.wav"/>
            </a:hlinkClick>
            <a:extLst>
              <a:ext uri="{FF2B5EF4-FFF2-40B4-BE49-F238E27FC236}">
                <a16:creationId xmlns:a16="http://schemas.microsoft.com/office/drawing/2014/main" id="{E92DBCB0-EA05-483E-970C-19D3526C5A40}"/>
              </a:ext>
            </a:extLst>
          </p:cNvPr>
          <p:cNvSpPr/>
          <p:nvPr/>
        </p:nvSpPr>
        <p:spPr>
          <a:xfrm>
            <a:off x="1352600" y="5660039"/>
            <a:ext cx="396000" cy="360000"/>
          </a:xfrm>
          <a:prstGeom prst="actionButtonBlank">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500" b="1" dirty="0">
                <a:solidFill>
                  <a:prstClr val="white"/>
                </a:solidFill>
              </a:rPr>
              <a:t>12</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42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7"/>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49140" fill="hold"/>
                                        <p:tgtEl>
                                          <p:spTgt spid="7"/>
                                        </p:tgtEl>
                                      </p:cBhvr>
                                    </p:cmd>
                                  </p:childTnLst>
                                </p:cTn>
                              </p:par>
                            </p:childTnLst>
                          </p:cTn>
                        </p:par>
                      </p:childTnLst>
                    </p:cTn>
                  </p:par>
                </p:childTnLst>
              </p:cTn>
              <p:nextCondLst>
                <p:cond evt="onClick" delay="0">
                  <p:tgtEl>
                    <p:spTgt spid="7"/>
                  </p:tgtEl>
                </p:cond>
              </p:nextCondLst>
            </p:seq>
            <p:audio>
              <p:cMediaNode vol="80000">
                <p:cTn id="87" fill="hold" display="0">
                  <p:stCondLst>
                    <p:cond delay="indefinite"/>
                  </p:stCondLst>
                  <p:endCondLst>
                    <p:cond evt="onStopAudio" delay="0">
                      <p:tgtEl>
                        <p:sldTgt/>
                      </p:tgtEl>
                    </p:cond>
                  </p:endCondLst>
                </p:cTn>
                <p:tgtEl>
                  <p:spTgt spid="7"/>
                </p:tgtEl>
              </p:cMediaNode>
            </p:audio>
          </p:childTnLst>
        </p:cTn>
      </p:par>
    </p:tnLst>
    <p:bldLst>
      <p:bldP spid="18" grpId="0"/>
      <p:bldP spid="36" grpId="0"/>
      <p:bldP spid="38" grpId="0"/>
      <p:bldP spid="39" grpId="0"/>
      <p:bldP spid="40" grpId="0"/>
      <p:bldP spid="41" grpId="0"/>
      <p:bldP spid="42" grpId="0"/>
      <p:bldP spid="43" grpId="0"/>
      <p:bldP spid="46" grpId="0"/>
      <p:bldP spid="47" grpId="0"/>
      <p:bldP spid="48" grpId="0"/>
      <p:bldP spid="49" grpId="0"/>
      <p:bldP spid="50" grpId="0"/>
      <p:bldP spid="5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Template>
  <TotalTime>7991</TotalTime>
  <Words>10044</Words>
  <Application>Microsoft Macintosh PowerPoint</Application>
  <PresentationFormat>Widescreen</PresentationFormat>
  <Paragraphs>1076</Paragraphs>
  <Slides>39</Slides>
  <Notes>39</Notes>
  <HiddenSlides>0</HiddenSlides>
  <MMClips>4</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39</vt:i4>
      </vt:variant>
    </vt:vector>
  </HeadingPairs>
  <TitlesOfParts>
    <vt:vector size="47" baseType="lpstr">
      <vt:lpstr>arial</vt:lpstr>
      <vt:lpstr>Calibri</vt:lpstr>
      <vt:lpstr>Century Gothic</vt:lpstr>
      <vt:lpstr>Tw Cen MT</vt:lpstr>
      <vt:lpstr>1_Office Theme</vt:lpstr>
      <vt:lpstr>2_Office Theme</vt:lpstr>
      <vt:lpstr>5_Office Theme</vt:lpstr>
      <vt:lpstr>4_Office Theme</vt:lpstr>
      <vt:lpstr>What happens generally and what is happening now</vt:lpstr>
      <vt:lpstr>j </vt:lpstr>
      <vt:lpstr>j </vt:lpstr>
      <vt:lpstr>j </vt:lpstr>
      <vt:lpstr>j</vt:lpstr>
      <vt:lpstr>j</vt:lpstr>
      <vt:lpstr>j</vt:lpstr>
      <vt:lpstr>Wie sagt man das?</vt:lpstr>
      <vt:lpstr>Wie sagt man das?</vt:lpstr>
      <vt:lpstr>SEIN und HABEN</vt:lpstr>
      <vt:lpstr>SEIN und HABEN</vt:lpstr>
      <vt:lpstr>Mias Buch</vt:lpstr>
      <vt:lpstr>Fisch und Katze [1/8]</vt:lpstr>
      <vt:lpstr>Fisch und Katze [2/8]</vt:lpstr>
      <vt:lpstr>Fisch und Katze [3/8]</vt:lpstr>
      <vt:lpstr>Fisch und Katze [4/8]</vt:lpstr>
      <vt:lpstr>Fisch und Katze [5/8]</vt:lpstr>
      <vt:lpstr>Fisch und Katze [6/8]</vt:lpstr>
      <vt:lpstr>Fisch und Katze [7/8]</vt:lpstr>
      <vt:lpstr>Fisch und Katze [8/8]</vt:lpstr>
      <vt:lpstr>Fisch und Katze [Antworten]</vt:lpstr>
      <vt:lpstr>Vokabeln </vt:lpstr>
      <vt:lpstr>Fragen</vt:lpstr>
      <vt:lpstr>Zwanzig Fragen</vt:lpstr>
      <vt:lpstr>Zwanzig Fragen</vt:lpstr>
      <vt:lpstr>Zwanzig Fragen: Self-study version</vt:lpstr>
      <vt:lpstr>eine Geschichte schreiben</vt:lpstr>
      <vt:lpstr>What happens generally and what is happening now</vt:lpstr>
      <vt:lpstr>Wie sagt man das?</vt:lpstr>
      <vt:lpstr>Wie sagt man das?</vt:lpstr>
      <vt:lpstr>Wie sagt man das?</vt:lpstr>
      <vt:lpstr>Vokabeln</vt:lpstr>
      <vt:lpstr>Alastair redet mit Mutti in Schottand!</vt:lpstr>
      <vt:lpstr>Reisepläne</vt:lpstr>
      <vt:lpstr>Freunde finden</vt:lpstr>
      <vt:lpstr>Freunde finden - Self-study [1]</vt:lpstr>
      <vt:lpstr>Freunde finden - Self-study [2]</vt:lpstr>
      <vt:lpstr>Gaming Grammar</vt:lpstr>
      <vt:lpstr>Hausaufgaben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484</cp:revision>
  <dcterms:created xsi:type="dcterms:W3CDTF">2020-03-10T16:54:18Z</dcterms:created>
  <dcterms:modified xsi:type="dcterms:W3CDTF">2021-12-20T12:37:26Z</dcterms:modified>
</cp:coreProperties>
</file>