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8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5647" autoAdjust="0"/>
  </p:normalViewPr>
  <p:slideViewPr>
    <p:cSldViewPr snapToGrid="0">
      <p:cViewPr varScale="1">
        <p:scale>
          <a:sx n="80" d="100"/>
          <a:sy n="80" d="100"/>
        </p:scale>
        <p:origin x="120" y="6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E13FC-1B3F-46C9-82F8-E0715B201440}" type="datetimeFigureOut">
              <a:rPr lang="en-GB" smtClean="0"/>
              <a:t>20/04/2020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F7F678-2171-4F25-8B37-8D8CDFBA2632}" type="slidenum">
              <a:rPr lang="en-GB" smtClean="0"/>
              <a:t>‹#›</a:t>
            </a:fld>
            <a:endParaRPr lang="en-GB"/>
          </a:p>
        </p:txBody>
      </p:sp>
    </p:spTree>
    <p:extLst>
      <p:ext uri="{BB962C8B-B14F-4D97-AF65-F5344CB8AC3E}">
        <p14:creationId xmlns:p14="http://schemas.microsoft.com/office/powerpoint/2010/main" val="236458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kaitlindowi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clker.co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Learning aims for Term 2.2 Week 3:</a:t>
            </a:r>
          </a:p>
          <a:p>
            <a:pPr marL="285750" indent="-285750">
              <a:buFont typeface="Arial" panose="020B0604020202020204" pitchFamily="34" charset="0"/>
              <a:buChar char="•"/>
            </a:pPr>
            <a:r>
              <a:rPr lang="en-GB" dirty="0" smtClean="0"/>
              <a:t>New </a:t>
            </a:r>
            <a:r>
              <a:rPr lang="en-GB" dirty="0"/>
              <a:t>grammar: DEBER - debo, </a:t>
            </a:r>
            <a:r>
              <a:rPr lang="en-GB" dirty="0" err="1"/>
              <a:t>debes</a:t>
            </a:r>
            <a:r>
              <a:rPr lang="en-GB" dirty="0"/>
              <a:t>, </a:t>
            </a:r>
            <a:r>
              <a:rPr lang="en-GB" dirty="0" err="1"/>
              <a:t>debe</a:t>
            </a:r>
            <a:r>
              <a:rPr lang="en-GB" dirty="0"/>
              <a:t> (+ infinitive) </a:t>
            </a:r>
          </a:p>
          <a:p>
            <a:pPr marL="285750" indent="-285750">
              <a:buFont typeface="Arial" panose="020B0604020202020204" pitchFamily="34" charset="0"/>
              <a:buChar char="•"/>
            </a:pPr>
            <a:r>
              <a:rPr lang="en-GB" dirty="0"/>
              <a:t>Revisited</a:t>
            </a:r>
            <a:r>
              <a:rPr lang="en-GB" baseline="0" dirty="0"/>
              <a:t> grammar:</a:t>
            </a:r>
            <a:r>
              <a:rPr lang="en-GB" dirty="0"/>
              <a:t> </a:t>
            </a:r>
            <a:r>
              <a:rPr lang="en-GB" sz="1200" b="0" i="0" u="none" strike="noStrike" kern="1200" dirty="0">
                <a:solidFill>
                  <a:schemeClr val="tx1"/>
                </a:solidFill>
                <a:effectLst/>
                <a:latin typeface="+mn-lt"/>
                <a:ea typeface="+mn-ea"/>
                <a:cs typeface="+mn-cs"/>
              </a:rPr>
              <a:t>modal verbs: PODER - puedo, </a:t>
            </a:r>
            <a:r>
              <a:rPr lang="en-GB" sz="1200" b="0" i="0" u="none" strike="noStrike" kern="1200" dirty="0" err="1">
                <a:solidFill>
                  <a:schemeClr val="tx1"/>
                </a:solidFill>
                <a:effectLst/>
                <a:latin typeface="+mn-lt"/>
                <a:ea typeface="+mn-ea"/>
                <a:cs typeface="+mn-cs"/>
              </a:rPr>
              <a:t>puedes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puede</a:t>
            </a:r>
            <a:r>
              <a:rPr lang="en-GB" sz="1200" b="0" i="0" u="none" strike="noStrike" kern="1200" dirty="0">
                <a:solidFill>
                  <a:schemeClr val="tx1"/>
                </a:solidFill>
                <a:effectLst/>
                <a:latin typeface="+mn-lt"/>
                <a:ea typeface="+mn-ea"/>
                <a:cs typeface="+mn-cs"/>
              </a:rPr>
              <a:t> QUERER - quiero, </a:t>
            </a:r>
            <a:r>
              <a:rPr lang="en-GB" sz="1200" b="0" i="0" u="none" strike="noStrike" kern="1200" dirty="0" err="1">
                <a:solidFill>
                  <a:schemeClr val="tx1"/>
                </a:solidFill>
                <a:effectLst/>
                <a:latin typeface="+mn-lt"/>
                <a:ea typeface="+mn-ea"/>
                <a:cs typeface="+mn-cs"/>
              </a:rPr>
              <a:t>quieres</a:t>
            </a:r>
            <a:r>
              <a:rPr lang="en-GB" sz="1200" b="0" i="0" u="none" strike="noStrike" kern="1200" dirty="0">
                <a:solidFill>
                  <a:schemeClr val="tx1"/>
                </a:solidFill>
                <a:effectLst/>
                <a:latin typeface="+mn-lt"/>
                <a:ea typeface="+mn-ea"/>
                <a:cs typeface="+mn-cs"/>
              </a:rPr>
              <a:t>, quiere (+ infinitive) modal verbs in negative statements; prototype -</a:t>
            </a:r>
            <a:r>
              <a:rPr lang="en-GB" sz="1200" b="0" i="0" u="none" strike="noStrike" kern="1200" dirty="0" err="1">
                <a:solidFill>
                  <a:schemeClr val="tx1"/>
                </a:solidFill>
                <a:effectLst/>
                <a:latin typeface="+mn-lt"/>
                <a:ea typeface="+mn-ea"/>
                <a:cs typeface="+mn-cs"/>
              </a:rPr>
              <a:t>ar</a:t>
            </a:r>
            <a:r>
              <a:rPr lang="en-GB" sz="1200" b="0" i="0" u="none" strike="noStrike" kern="1200" dirty="0">
                <a:solidFill>
                  <a:schemeClr val="tx1"/>
                </a:solidFill>
                <a:effectLst/>
                <a:latin typeface="+mn-lt"/>
                <a:ea typeface="+mn-ea"/>
                <a:cs typeface="+mn-cs"/>
              </a:rPr>
              <a:t> verbs</a:t>
            </a:r>
          </a:p>
          <a:p>
            <a:pPr marL="285750" indent="-285750">
              <a:buFont typeface="Arial" panose="020B0604020202020204" pitchFamily="34" charset="0"/>
              <a:buChar char="•"/>
            </a:pPr>
            <a:endParaRPr lang="en-GB" dirty="0"/>
          </a:p>
          <a:p>
            <a:r>
              <a:rPr lang="en-GB" b="1" dirty="0" smtClean="0"/>
              <a:t>Vocabulary to be introduced (see full lesson resource): </a:t>
            </a:r>
          </a:p>
          <a:p>
            <a:r>
              <a:rPr lang="en-GB" sz="1200" kern="1200" dirty="0" smtClean="0">
                <a:solidFill>
                  <a:schemeClr val="tx1"/>
                </a:solidFill>
                <a:effectLst/>
                <a:latin typeface="+mn-lt"/>
                <a:ea typeface="+mn-ea"/>
                <a:cs typeface="+mn-cs"/>
              </a:rPr>
              <a:t>lunes [1370]; </a:t>
            </a:r>
            <a:r>
              <a:rPr lang="en-GB" sz="1200" kern="1200" dirty="0" err="1" smtClean="0">
                <a:solidFill>
                  <a:schemeClr val="tx1"/>
                </a:solidFill>
                <a:effectLst/>
                <a:latin typeface="+mn-lt"/>
                <a:ea typeface="+mn-ea"/>
                <a:cs typeface="+mn-cs"/>
              </a:rPr>
              <a:t>martes</a:t>
            </a:r>
            <a:r>
              <a:rPr lang="en-GB" sz="1200" kern="1200" dirty="0" smtClean="0">
                <a:solidFill>
                  <a:schemeClr val="tx1"/>
                </a:solidFill>
                <a:effectLst/>
                <a:latin typeface="+mn-lt"/>
                <a:ea typeface="+mn-ea"/>
                <a:cs typeface="+mn-cs"/>
              </a:rPr>
              <a:t> [3101]; </a:t>
            </a:r>
            <a:r>
              <a:rPr lang="en-GB" sz="1200" kern="1200" dirty="0" err="1" smtClean="0">
                <a:solidFill>
                  <a:schemeClr val="tx1"/>
                </a:solidFill>
                <a:effectLst/>
                <a:latin typeface="+mn-lt"/>
                <a:ea typeface="+mn-ea"/>
                <a:cs typeface="+mn-cs"/>
              </a:rPr>
              <a:t>miércoles</a:t>
            </a:r>
            <a:r>
              <a:rPr lang="en-GB" sz="1200" kern="1200" dirty="0" smtClean="0">
                <a:solidFill>
                  <a:schemeClr val="tx1"/>
                </a:solidFill>
                <a:effectLst/>
                <a:latin typeface="+mn-lt"/>
                <a:ea typeface="+mn-ea"/>
                <a:cs typeface="+mn-cs"/>
              </a:rPr>
              <a:t> [1816]; </a:t>
            </a:r>
            <a:r>
              <a:rPr lang="en-GB" sz="1200" kern="1200" dirty="0" err="1" smtClean="0">
                <a:solidFill>
                  <a:schemeClr val="tx1"/>
                </a:solidFill>
                <a:effectLst/>
                <a:latin typeface="+mn-lt"/>
                <a:ea typeface="+mn-ea"/>
                <a:cs typeface="+mn-cs"/>
              </a:rPr>
              <a:t>jueves</a:t>
            </a:r>
            <a:r>
              <a:rPr lang="en-GB" sz="1200" kern="1200" dirty="0" smtClean="0">
                <a:solidFill>
                  <a:schemeClr val="tx1"/>
                </a:solidFill>
                <a:effectLst/>
                <a:latin typeface="+mn-lt"/>
                <a:ea typeface="+mn-ea"/>
                <a:cs typeface="+mn-cs"/>
              </a:rPr>
              <a:t> [1650]; </a:t>
            </a:r>
            <a:r>
              <a:rPr lang="en-GB" sz="1200" kern="1200" dirty="0" err="1" smtClean="0">
                <a:solidFill>
                  <a:schemeClr val="tx1"/>
                </a:solidFill>
                <a:effectLst/>
                <a:latin typeface="+mn-lt"/>
                <a:ea typeface="+mn-ea"/>
                <a:cs typeface="+mn-cs"/>
              </a:rPr>
              <a:t>viernes</a:t>
            </a:r>
            <a:r>
              <a:rPr lang="en-GB" sz="1200" kern="1200" dirty="0" smtClean="0">
                <a:solidFill>
                  <a:schemeClr val="tx1"/>
                </a:solidFill>
                <a:effectLst/>
                <a:latin typeface="+mn-lt"/>
                <a:ea typeface="+mn-ea"/>
                <a:cs typeface="+mn-cs"/>
              </a:rPr>
              <a:t> [1259]; </a:t>
            </a:r>
            <a:r>
              <a:rPr lang="en-GB" sz="1200" kern="1200" dirty="0" err="1" smtClean="0">
                <a:solidFill>
                  <a:schemeClr val="tx1"/>
                </a:solidFill>
                <a:effectLst/>
                <a:latin typeface="+mn-lt"/>
                <a:ea typeface="+mn-ea"/>
                <a:cs typeface="+mn-cs"/>
              </a:rPr>
              <a:t>sábado</a:t>
            </a:r>
            <a:r>
              <a:rPr lang="en-GB" sz="1200" kern="1200" dirty="0" smtClean="0">
                <a:solidFill>
                  <a:schemeClr val="tx1"/>
                </a:solidFill>
                <a:effectLst/>
                <a:latin typeface="+mn-lt"/>
                <a:ea typeface="+mn-ea"/>
                <a:cs typeface="+mn-cs"/>
              </a:rPr>
              <a:t> [1179]; </a:t>
            </a:r>
            <a:r>
              <a:rPr lang="en-GB" sz="1200" kern="1200" dirty="0" err="1" smtClean="0">
                <a:solidFill>
                  <a:schemeClr val="tx1"/>
                </a:solidFill>
                <a:effectLst/>
                <a:latin typeface="+mn-lt"/>
                <a:ea typeface="+mn-ea"/>
                <a:cs typeface="+mn-cs"/>
              </a:rPr>
              <a:t>domingo</a:t>
            </a:r>
            <a:r>
              <a:rPr lang="en-GB" sz="1200" kern="1200" dirty="0" smtClean="0">
                <a:solidFill>
                  <a:schemeClr val="tx1"/>
                </a:solidFill>
                <a:effectLst/>
                <a:latin typeface="+mn-lt"/>
                <a:ea typeface="+mn-ea"/>
                <a:cs typeface="+mn-cs"/>
              </a:rPr>
              <a:t> [693] (pre-learnt)</a:t>
            </a:r>
          </a:p>
          <a:p>
            <a:r>
              <a:rPr lang="es-ES" sz="1200" kern="1200" dirty="0" smtClean="0">
                <a:solidFill>
                  <a:schemeClr val="tx1"/>
                </a:solidFill>
                <a:effectLst/>
                <a:latin typeface="+mn-lt"/>
                <a:ea typeface="+mn-ea"/>
                <a:cs typeface="+mn-cs"/>
              </a:rPr>
              <a:t>deber [71]; debo; debes; debe; organizar [1053]; lavar [1676] sacar [273]; limpiar [1713]; suelo [552]; basura [2479]; ropa [782];</a:t>
            </a:r>
            <a:r>
              <a:rPr lang="es-ES" sz="1200" kern="1200" baseline="0" dirty="0" smtClean="0">
                <a:solidFill>
                  <a:schemeClr val="tx1"/>
                </a:solidFill>
                <a:effectLst/>
                <a:latin typeface="+mn-lt"/>
                <a:ea typeface="+mn-ea"/>
                <a:cs typeface="+mn-cs"/>
              </a:rPr>
              <a:t> aunque [131]; otro [35].</a:t>
            </a:r>
            <a:endParaRPr lang="es-ES" sz="1200" kern="1200" dirty="0" smtClean="0">
              <a:solidFill>
                <a:schemeClr val="tx1"/>
              </a:solidFill>
              <a:effectLst/>
              <a:latin typeface="+mn-lt"/>
              <a:ea typeface="+mn-ea"/>
              <a:cs typeface="+mn-cs"/>
            </a:endParaRPr>
          </a:p>
          <a:p>
            <a:endParaRPr lang="en-GB" dirty="0" smtClean="0"/>
          </a:p>
          <a:p>
            <a:r>
              <a:rPr lang="en-GB" dirty="0" smtClean="0"/>
              <a:t>Vocabulary re-visited as part of last week’s homework is included below for reference, in case you wish to briefly revisit it in class. Where possible, vocabulary items from these and other previous weeks have also been integrated into the activities.</a:t>
            </a:r>
          </a:p>
          <a:p>
            <a:endParaRPr lang="en-GB" dirty="0" smtClean="0"/>
          </a:p>
          <a:p>
            <a:r>
              <a:rPr lang="en-GB" u="sng" dirty="0" smtClean="0"/>
              <a:t>2.1, week </a:t>
            </a:r>
            <a:r>
              <a:rPr lang="en-GB" b="0" u="sng" dirty="0" smtClean="0"/>
              <a:t>5</a:t>
            </a:r>
            <a:r>
              <a:rPr lang="en-GB" b="0" dirty="0" smtClean="0"/>
              <a:t>: </a:t>
            </a:r>
            <a:r>
              <a:rPr lang="es-ES" sz="1200" b="0" i="0" u="none" strike="noStrike" kern="1200" dirty="0" smtClean="0">
                <a:solidFill>
                  <a:schemeClr val="tx1"/>
                </a:solidFill>
                <a:effectLst/>
                <a:latin typeface="+mn-lt"/>
                <a:ea typeface="+mn-ea"/>
                <a:cs typeface="+mn-cs"/>
              </a:rPr>
              <a:t>trabajar [174]; buscar [179]; descansar [1749]; preparar [570]; comida [906]; animal [322]; pasar [68]; tiempo [80]; campo [342]; junto[s] [149]; solo [181]</a:t>
            </a:r>
          </a:p>
          <a:p>
            <a:endParaRPr lang="es-ES" sz="1200" b="0" i="0" u="none" strike="noStrike" kern="1200" dirty="0" smtClean="0">
              <a:solidFill>
                <a:schemeClr val="tx1"/>
              </a:solidFill>
              <a:effectLst/>
              <a:latin typeface="+mn-lt"/>
              <a:ea typeface="+mn-ea"/>
              <a:cs typeface="+mn-cs"/>
            </a:endParaRPr>
          </a:p>
          <a:p>
            <a:r>
              <a:rPr lang="en-GB" u="sng" dirty="0" smtClean="0"/>
              <a:t>1.2, week</a:t>
            </a:r>
            <a:r>
              <a:rPr lang="en-GB" b="0" u="sng" dirty="0" smtClean="0"/>
              <a:t> 7</a:t>
            </a:r>
            <a:r>
              <a:rPr lang="en-GB" b="0" dirty="0" smtClean="0"/>
              <a:t>: </a:t>
            </a:r>
            <a:r>
              <a:rPr lang="es-ES" sz="1200" b="0" i="0" u="none" strike="noStrike" kern="1200" dirty="0" smtClean="0">
                <a:solidFill>
                  <a:schemeClr val="tx1"/>
                </a:solidFill>
                <a:effectLst/>
                <a:latin typeface="+mn-lt"/>
                <a:ea typeface="+mn-ea"/>
                <a:cs typeface="+mn-cs"/>
              </a:rPr>
              <a:t>dar [42]; doy; das; da; querer [58]; quiero; quieres; quiere; regalo [1986]; padre [162]; madre [226]; hermano [333]; hermana [3409]; dinero [364]; a [8]</a:t>
            </a:r>
          </a:p>
          <a:p>
            <a:endParaRPr lang="en-GB" b="0" dirty="0" smtClean="0"/>
          </a:p>
          <a:p>
            <a:r>
              <a:rPr lang="en-GB" dirty="0" smtClean="0"/>
              <a:t>Source of frequency rankings: Davies, M. &amp; Davies, K. (2018). A frequency dictionary of Spanish: Core vocabulary for learners (2nd ed.). London: Routledge.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99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2</a:t>
            </a:r>
            <a:r>
              <a:rPr lang="en-GB" baseline="30000" dirty="0"/>
              <a:t>nd</a:t>
            </a:r>
            <a:r>
              <a:rPr lang="en-GB" dirty="0"/>
              <a:t> person singular of the verb ’</a:t>
            </a:r>
            <a:r>
              <a:rPr lang="en-GB" dirty="0" err="1"/>
              <a:t>deber</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767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2nd person singular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341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2</a:t>
            </a:r>
            <a:r>
              <a:rPr lang="en-GB" baseline="30000" dirty="0"/>
              <a:t>nd</a:t>
            </a:r>
            <a:r>
              <a:rPr lang="en-GB" dirty="0"/>
              <a:t> person singular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22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this activity students will translate some sentences using the verb forms that have just been introduced. At the same time, students will be using the new vocabulary in context.</a:t>
            </a:r>
          </a:p>
          <a:p>
            <a:r>
              <a:rPr lang="en-GB" baseline="0" dirty="0"/>
              <a:t>Click on the orange bars to reveal the answer.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216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preparation for the final speaking activity, students will recap the days of the week by writing them in the correct order. They could do this in their books or in their diaries/planners (if they have one!).</a:t>
            </a:r>
          </a:p>
          <a:p>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There will be some students who could write these days of the week from memory, given that they were pre-learnt before the lesson.  The teacher can either remove the words from the slide and challenge the whole class to write from memory or encourage students to challenge themselves by turning away from the board.</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729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this speaking activity students, in turns, will ask each other what they must do on different days of the week. Students will read a prompt in English and will have to deliver the message in Spanish to their partner. Then, the partner will circle the correct activity on their worksheet.</a:t>
            </a:r>
          </a:p>
          <a:p>
            <a:endParaRPr lang="en-GB" baseline="0" dirty="0"/>
          </a:p>
          <a:p>
            <a:r>
              <a:rPr lang="en-GB" baseline="0" dirty="0"/>
              <a:t>Note that higher-achieving students could write the task in English, rather than choosing between two options. The speaking cards could be adapted to facilitate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782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Student A prompt cards - Do not display</a:t>
            </a:r>
            <a:r>
              <a:rPr lang="en-CA" b="1" baseline="0" dirty="0"/>
              <a:t> during the activity</a:t>
            </a:r>
            <a:endParaRPr lang="en-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122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Student B prompt cards - Do not display</a:t>
            </a:r>
            <a:r>
              <a:rPr lang="en-CA" b="1" baseline="0" dirty="0"/>
              <a:t> during the activity</a:t>
            </a:r>
            <a:endParaRPr lang="en-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7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KEY ANSWERS - Student A prompt cards - Do not display</a:t>
            </a:r>
            <a:r>
              <a:rPr lang="en-CA" b="1" baseline="0" dirty="0"/>
              <a:t> during the activity</a:t>
            </a:r>
          </a:p>
          <a:p>
            <a:endParaRPr lang="en-CA" b="1" baseline="0" dirty="0"/>
          </a:p>
          <a:p>
            <a:r>
              <a:rPr lang="en-CA" b="1" baseline="0" dirty="0"/>
              <a:t>Transcript – Persona A says:</a:t>
            </a:r>
          </a:p>
          <a:p>
            <a:endParaRPr lang="en-CA" b="1" baseline="0" dirty="0"/>
          </a:p>
          <a:p>
            <a:r>
              <a:rPr lang="en-CA" b="1" baseline="0" dirty="0"/>
              <a:t>el lunes: </a:t>
            </a:r>
            <a:r>
              <a:rPr lang="en-CA" b="1" baseline="0" dirty="0" err="1"/>
              <a:t>debes</a:t>
            </a:r>
            <a:r>
              <a:rPr lang="en-CA" b="1" baseline="0" dirty="0"/>
              <a:t> </a:t>
            </a:r>
            <a:r>
              <a:rPr lang="en-CA" b="1" baseline="0" dirty="0" err="1"/>
              <a:t>comprar</a:t>
            </a:r>
            <a:r>
              <a:rPr lang="en-CA" b="1" baseline="0" dirty="0"/>
              <a:t> el </a:t>
            </a:r>
            <a:r>
              <a:rPr lang="en-CA" b="1" baseline="0" dirty="0" err="1"/>
              <a:t>periódico</a:t>
            </a:r>
            <a:endParaRPr lang="en-CA" b="1" baseline="0" dirty="0"/>
          </a:p>
          <a:p>
            <a:r>
              <a:rPr lang="en-CA" b="1" baseline="0" dirty="0"/>
              <a:t>el martes: debe </a:t>
            </a:r>
            <a:r>
              <a:rPr lang="en-CA" b="1" baseline="0" dirty="0" err="1"/>
              <a:t>organizar</a:t>
            </a:r>
            <a:r>
              <a:rPr lang="en-CA" b="1" baseline="0" dirty="0"/>
              <a:t> los </a:t>
            </a:r>
            <a:r>
              <a:rPr lang="en-CA" b="1" baseline="0" dirty="0" err="1"/>
              <a:t>libros</a:t>
            </a:r>
            <a:endParaRPr lang="en-CA" b="1" baseline="0" dirty="0"/>
          </a:p>
          <a:p>
            <a:r>
              <a:rPr lang="en-CA" b="1" baseline="0" dirty="0"/>
              <a:t>el </a:t>
            </a:r>
            <a:r>
              <a:rPr lang="en-CA" b="1" baseline="0" dirty="0" err="1"/>
              <a:t>miércoles</a:t>
            </a:r>
            <a:r>
              <a:rPr lang="en-CA" b="1" baseline="0" dirty="0"/>
              <a:t>: debe </a:t>
            </a:r>
            <a:r>
              <a:rPr lang="en-CA" b="1" baseline="0" dirty="0" err="1"/>
              <a:t>buscar</a:t>
            </a:r>
            <a:r>
              <a:rPr lang="en-CA" b="1" baseline="0" dirty="0"/>
              <a:t> una camisa </a:t>
            </a:r>
            <a:r>
              <a:rPr lang="en-CA" b="1" baseline="0" dirty="0" err="1"/>
              <a:t>nueva</a:t>
            </a:r>
            <a:endParaRPr lang="en-CA" b="1" baseline="0" dirty="0"/>
          </a:p>
          <a:p>
            <a:r>
              <a:rPr lang="en-CA" b="1" baseline="0" dirty="0"/>
              <a:t>el </a:t>
            </a:r>
            <a:r>
              <a:rPr lang="en-CA" b="1" baseline="0" dirty="0" err="1"/>
              <a:t>jueves</a:t>
            </a:r>
            <a:r>
              <a:rPr lang="en-CA" b="1" baseline="0" dirty="0"/>
              <a:t>: </a:t>
            </a:r>
            <a:r>
              <a:rPr lang="en-CA" b="1" baseline="0" dirty="0" err="1"/>
              <a:t>debes</a:t>
            </a:r>
            <a:r>
              <a:rPr lang="en-CA" b="1" baseline="0" dirty="0"/>
              <a:t> </a:t>
            </a:r>
            <a:r>
              <a:rPr lang="en-CA" b="1" baseline="0" dirty="0" err="1"/>
              <a:t>caminar</a:t>
            </a:r>
            <a:r>
              <a:rPr lang="en-CA" b="1" baseline="0" dirty="0"/>
              <a:t> a la </a:t>
            </a:r>
            <a:r>
              <a:rPr lang="en-CA" b="1" baseline="0" dirty="0" err="1"/>
              <a:t>escuela</a:t>
            </a:r>
            <a:endParaRPr lang="en-CA" b="1" baseline="0" dirty="0"/>
          </a:p>
          <a:p>
            <a:r>
              <a:rPr lang="en-CA" b="1" baseline="0" dirty="0"/>
              <a:t>el </a:t>
            </a:r>
            <a:r>
              <a:rPr lang="en-CA" b="1" baseline="0" dirty="0" err="1"/>
              <a:t>viernes</a:t>
            </a:r>
            <a:r>
              <a:rPr lang="en-CA" b="1" baseline="0" dirty="0"/>
              <a:t>: debe </a:t>
            </a:r>
            <a:r>
              <a:rPr lang="en-CA" b="1" baseline="0" dirty="0" err="1"/>
              <a:t>hacer</a:t>
            </a:r>
            <a:r>
              <a:rPr lang="en-CA" b="1" baseline="0" dirty="0"/>
              <a:t> las camas</a:t>
            </a:r>
          </a:p>
          <a:p>
            <a:r>
              <a:rPr lang="en-CA" b="1" baseline="0" dirty="0"/>
              <a:t>el </a:t>
            </a:r>
            <a:r>
              <a:rPr lang="en-CA" b="1" baseline="0" dirty="0" err="1"/>
              <a:t>sábado</a:t>
            </a:r>
            <a:r>
              <a:rPr lang="en-CA" b="1" baseline="0" dirty="0"/>
              <a:t>: </a:t>
            </a:r>
            <a:r>
              <a:rPr lang="en-CA" b="1" baseline="0" dirty="0" err="1"/>
              <a:t>debes</a:t>
            </a:r>
            <a:r>
              <a:rPr lang="en-CA" b="1" baseline="0" dirty="0"/>
              <a:t> </a:t>
            </a:r>
            <a:r>
              <a:rPr lang="en-CA" b="1" baseline="0" dirty="0" err="1"/>
              <a:t>cambiar</a:t>
            </a:r>
            <a:r>
              <a:rPr lang="en-CA" b="1" baseline="0" dirty="0"/>
              <a:t> el regalo</a:t>
            </a:r>
          </a:p>
          <a:p>
            <a:r>
              <a:rPr lang="en-CA" b="1" baseline="0" dirty="0"/>
              <a:t>el </a:t>
            </a:r>
            <a:r>
              <a:rPr lang="en-CA" b="1" baseline="0" dirty="0" err="1"/>
              <a:t>domingo</a:t>
            </a:r>
            <a:r>
              <a:rPr lang="en-CA" b="1" baseline="0" dirty="0"/>
              <a:t>: </a:t>
            </a:r>
            <a:r>
              <a:rPr lang="en-CA" b="1" baseline="0" dirty="0" err="1"/>
              <a:t>debes</a:t>
            </a:r>
            <a:r>
              <a:rPr lang="en-CA" b="1" baseline="0" dirty="0"/>
              <a:t> </a:t>
            </a:r>
            <a:r>
              <a:rPr lang="en-CA" b="1" baseline="0" dirty="0" err="1"/>
              <a:t>trabajar</a:t>
            </a:r>
            <a:r>
              <a:rPr lang="en-CA" b="1" baseline="0" dirty="0"/>
              <a:t> </a:t>
            </a:r>
            <a:r>
              <a:rPr lang="en-CA" b="1" baseline="0" dirty="0" err="1"/>
              <a:t>en</a:t>
            </a:r>
            <a:r>
              <a:rPr lang="en-CA" b="1" baseline="0" dirty="0"/>
              <a:t> la tienda</a:t>
            </a:r>
            <a:endParaRPr lang="en-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207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KEY ANSWERS – Student B prompt cards - Do not display</a:t>
            </a:r>
            <a:r>
              <a:rPr lang="en-CA" b="1" baseline="0" dirty="0"/>
              <a:t> during the activity</a:t>
            </a:r>
          </a:p>
          <a:p>
            <a:endParaRPr lang="en-CA" b="1" baseline="0" dirty="0"/>
          </a:p>
          <a:p>
            <a:r>
              <a:rPr lang="en-CA" b="1" baseline="0" dirty="0"/>
              <a:t>Transcript – Persona B says:</a:t>
            </a:r>
          </a:p>
          <a:p>
            <a:endParaRPr lang="en-CA" b="1" baseline="0" dirty="0"/>
          </a:p>
          <a:p>
            <a:r>
              <a:rPr lang="en-CA" b="1" baseline="0" dirty="0"/>
              <a:t>el lunes: debe </a:t>
            </a:r>
            <a:r>
              <a:rPr lang="en-CA" b="1" baseline="0" dirty="0" err="1"/>
              <a:t>comprar</a:t>
            </a:r>
            <a:r>
              <a:rPr lang="en-CA" b="1" baseline="0" dirty="0"/>
              <a:t> un regalo</a:t>
            </a:r>
          </a:p>
          <a:p>
            <a:r>
              <a:rPr lang="en-CA" b="1" baseline="0" dirty="0"/>
              <a:t>el martes: </a:t>
            </a:r>
            <a:r>
              <a:rPr lang="en-CA" b="1" baseline="0" dirty="0" err="1"/>
              <a:t>debes</a:t>
            </a:r>
            <a:r>
              <a:rPr lang="en-CA" b="1" baseline="0" dirty="0"/>
              <a:t> </a:t>
            </a:r>
            <a:r>
              <a:rPr lang="en-CA" b="1" baseline="0" dirty="0" err="1"/>
              <a:t>caminar</a:t>
            </a:r>
            <a:r>
              <a:rPr lang="en-CA" b="1" baseline="0" dirty="0"/>
              <a:t> a la tienda</a:t>
            </a:r>
          </a:p>
          <a:p>
            <a:r>
              <a:rPr lang="en-CA" b="1" baseline="0" dirty="0"/>
              <a:t>el </a:t>
            </a:r>
            <a:r>
              <a:rPr lang="en-CA" b="1" baseline="0" dirty="0" err="1"/>
              <a:t>miércoles</a:t>
            </a:r>
            <a:r>
              <a:rPr lang="en-CA" b="1" baseline="0" dirty="0"/>
              <a:t>: </a:t>
            </a:r>
            <a:r>
              <a:rPr lang="en-CA" b="1" baseline="0" dirty="0" err="1"/>
              <a:t>debes</a:t>
            </a:r>
            <a:r>
              <a:rPr lang="en-CA" b="1" baseline="0" dirty="0"/>
              <a:t> </a:t>
            </a:r>
            <a:r>
              <a:rPr lang="en-CA" b="1" baseline="0" dirty="0" err="1"/>
              <a:t>lavar</a:t>
            </a:r>
            <a:r>
              <a:rPr lang="en-CA" b="1" baseline="0" dirty="0"/>
              <a:t> los </a:t>
            </a:r>
            <a:r>
              <a:rPr lang="en-CA" b="1" baseline="0" dirty="0" err="1"/>
              <a:t>platos</a:t>
            </a:r>
            <a:endParaRPr lang="en-CA" b="1" baseline="0" dirty="0"/>
          </a:p>
          <a:p>
            <a:r>
              <a:rPr lang="en-CA" b="1" baseline="0" dirty="0"/>
              <a:t>el </a:t>
            </a:r>
            <a:r>
              <a:rPr lang="en-CA" b="1" baseline="0" dirty="0" err="1"/>
              <a:t>jueves</a:t>
            </a:r>
            <a:r>
              <a:rPr lang="en-CA" b="1" baseline="0" dirty="0"/>
              <a:t>: debe </a:t>
            </a:r>
            <a:r>
              <a:rPr lang="en-CA" b="1" baseline="0" dirty="0" err="1"/>
              <a:t>estudiar</a:t>
            </a:r>
            <a:r>
              <a:rPr lang="en-CA" b="1" baseline="0" dirty="0"/>
              <a:t> </a:t>
            </a:r>
            <a:r>
              <a:rPr lang="en-CA" b="1" baseline="0" dirty="0" err="1"/>
              <a:t>español</a:t>
            </a:r>
            <a:endParaRPr lang="en-CA" b="1" baseline="0" dirty="0"/>
          </a:p>
          <a:p>
            <a:r>
              <a:rPr lang="en-CA" b="1" baseline="0" dirty="0"/>
              <a:t>el </a:t>
            </a:r>
            <a:r>
              <a:rPr lang="en-CA" b="1" baseline="0" dirty="0" err="1"/>
              <a:t>viernes</a:t>
            </a:r>
            <a:r>
              <a:rPr lang="en-CA" b="1" baseline="0" dirty="0"/>
              <a:t>: </a:t>
            </a:r>
            <a:r>
              <a:rPr lang="en-CA" b="1" baseline="0" dirty="0" err="1"/>
              <a:t>debes</a:t>
            </a:r>
            <a:r>
              <a:rPr lang="en-CA" b="1" baseline="0" dirty="0"/>
              <a:t> </a:t>
            </a:r>
            <a:r>
              <a:rPr lang="en-CA" b="1" baseline="0" dirty="0" err="1"/>
              <a:t>hacer</a:t>
            </a:r>
            <a:r>
              <a:rPr lang="en-CA" b="1" baseline="0" dirty="0"/>
              <a:t> los </a:t>
            </a:r>
            <a:r>
              <a:rPr lang="en-CA" b="1" baseline="0" dirty="0" err="1"/>
              <a:t>deberes</a:t>
            </a:r>
            <a:endParaRPr lang="en-CA" b="1" baseline="0" dirty="0"/>
          </a:p>
          <a:p>
            <a:r>
              <a:rPr lang="en-CA" b="1" baseline="0" dirty="0"/>
              <a:t>el </a:t>
            </a:r>
            <a:r>
              <a:rPr lang="en-CA" b="1" baseline="0" dirty="0" err="1"/>
              <a:t>sábado</a:t>
            </a:r>
            <a:r>
              <a:rPr lang="en-CA" b="1" baseline="0" dirty="0"/>
              <a:t>: debe </a:t>
            </a:r>
            <a:r>
              <a:rPr lang="en-CA" b="1" baseline="0" dirty="0" err="1"/>
              <a:t>limpiar</a:t>
            </a:r>
            <a:r>
              <a:rPr lang="en-CA" b="1" baseline="0" dirty="0"/>
              <a:t> la casa</a:t>
            </a:r>
          </a:p>
          <a:p>
            <a:r>
              <a:rPr lang="en-CA" b="1" baseline="0" dirty="0"/>
              <a:t>el </a:t>
            </a:r>
            <a:r>
              <a:rPr lang="en-CA" b="1" baseline="0" dirty="0" err="1"/>
              <a:t>domingo</a:t>
            </a:r>
            <a:r>
              <a:rPr lang="en-CA" b="1" baseline="0" dirty="0"/>
              <a:t>: debe </a:t>
            </a:r>
            <a:r>
              <a:rPr lang="en-CA" b="1" baseline="0" dirty="0" err="1"/>
              <a:t>descansar</a:t>
            </a:r>
            <a:r>
              <a:rPr lang="en-CA" b="1" baseline="0" dirty="0"/>
              <a:t> </a:t>
            </a:r>
            <a:r>
              <a:rPr lang="en-CA" b="1" baseline="0" dirty="0" err="1"/>
              <a:t>en</a:t>
            </a:r>
            <a:r>
              <a:rPr lang="en-CA" b="1" baseline="0" dirty="0"/>
              <a:t> el campo</a:t>
            </a:r>
            <a:endParaRPr lang="en-CA" b="1" dirty="0"/>
          </a:p>
          <a:p>
            <a:endParaRPr lang="en-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5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slide explains the meaning of ‘</a:t>
            </a:r>
            <a:r>
              <a:rPr lang="en-GB" dirty="0" err="1"/>
              <a:t>deber</a:t>
            </a:r>
            <a:r>
              <a:rPr lang="en-GB" dirty="0"/>
              <a:t>’ and presents the 1</a:t>
            </a:r>
            <a:r>
              <a:rPr lang="en-GB" baseline="30000" dirty="0"/>
              <a:t>st</a:t>
            </a:r>
            <a:r>
              <a:rPr lang="en-GB" dirty="0"/>
              <a:t> and the 3</a:t>
            </a:r>
            <a:r>
              <a:rPr lang="en-GB" baseline="30000" dirty="0"/>
              <a:t>rd</a:t>
            </a:r>
            <a:r>
              <a:rPr lang="en-GB" dirty="0"/>
              <a:t> person singular forms of this newly introduced modal verb.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702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Learning aims for Term 2.2 Week 3:</a:t>
            </a:r>
          </a:p>
          <a:p>
            <a:pPr marL="285750" indent="-285750">
              <a:buFont typeface="Arial" panose="020B0604020202020204" pitchFamily="34" charset="0"/>
              <a:buChar char="•"/>
            </a:pPr>
            <a:r>
              <a:rPr lang="en-GB" dirty="0"/>
              <a:t>Revisited SSCs : [</a:t>
            </a:r>
            <a:r>
              <a:rPr lang="en-GB" sz="1200" b="0" i="0" kern="1200" dirty="0">
                <a:solidFill>
                  <a:schemeClr val="tx1"/>
                </a:solidFill>
                <a:effectLst/>
                <a:latin typeface="+mn-lt"/>
                <a:ea typeface="+mn-ea"/>
                <a:cs typeface="+mn-cs"/>
              </a:rPr>
              <a:t>ca</a:t>
            </a:r>
            <a:r>
              <a:rPr lang="en-GB" dirty="0"/>
              <a:t>]</a:t>
            </a:r>
            <a:r>
              <a:rPr lang="en-GB" sz="1200" b="0" i="0" kern="1200" dirty="0">
                <a:solidFill>
                  <a:schemeClr val="tx1"/>
                </a:solidFill>
                <a:effectLst/>
                <a:latin typeface="+mn-lt"/>
                <a:ea typeface="+mn-ea"/>
                <a:cs typeface="+mn-cs"/>
              </a:rPr>
              <a:t>/</a:t>
            </a:r>
            <a:r>
              <a:rPr lang="en-GB" dirty="0"/>
              <a:t>[</a:t>
            </a:r>
            <a:r>
              <a:rPr lang="en-GB" sz="1200" b="0" i="0" kern="1200" dirty="0">
                <a:solidFill>
                  <a:schemeClr val="tx1"/>
                </a:solidFill>
                <a:effectLst/>
                <a:latin typeface="+mn-lt"/>
                <a:ea typeface="+mn-ea"/>
                <a:cs typeface="+mn-cs"/>
              </a:rPr>
              <a:t>co</a:t>
            </a:r>
            <a:r>
              <a:rPr lang="en-GB" dirty="0"/>
              <a:t>]</a:t>
            </a:r>
            <a:r>
              <a:rPr lang="en-GB" sz="1200" b="0" i="0" kern="1200" dirty="0">
                <a:solidFill>
                  <a:schemeClr val="tx1"/>
                </a:solidFill>
                <a:effectLst/>
                <a:latin typeface="+mn-lt"/>
                <a:ea typeface="+mn-ea"/>
                <a:cs typeface="+mn-cs"/>
              </a:rPr>
              <a:t>/</a:t>
            </a:r>
            <a:r>
              <a:rPr lang="en-GB" dirty="0"/>
              <a:t>[</a:t>
            </a:r>
            <a:r>
              <a:rPr lang="en-GB" sz="1200" b="0" i="0" kern="1200" dirty="0">
                <a:solidFill>
                  <a:schemeClr val="tx1"/>
                </a:solidFill>
                <a:effectLst/>
                <a:latin typeface="+mn-lt"/>
                <a:ea typeface="+mn-ea"/>
                <a:cs typeface="+mn-cs"/>
              </a:rPr>
              <a:t>cu</a:t>
            </a:r>
            <a:r>
              <a:rPr lang="en-GB" dirty="0"/>
              <a:t>]</a:t>
            </a:r>
            <a:r>
              <a:rPr lang="en-GB" sz="1200" b="0" i="0" kern="1200" dirty="0">
                <a:solidFill>
                  <a:schemeClr val="tx1"/>
                </a:solidFill>
                <a:effectLst/>
                <a:latin typeface="+mn-lt"/>
                <a:ea typeface="+mn-ea"/>
                <a:cs typeface="+mn-cs"/>
              </a:rPr>
              <a:t> 'hard C'</a:t>
            </a:r>
            <a:endParaRPr lang="en-GB" dirty="0"/>
          </a:p>
          <a:p>
            <a:pPr marL="285750" indent="-285750">
              <a:buFont typeface="Arial" panose="020B0604020202020204" pitchFamily="34" charset="0"/>
              <a:buChar char="•"/>
            </a:pPr>
            <a:r>
              <a:rPr lang="en-GB" dirty="0"/>
              <a:t>New grammar: DEBER - debo, </a:t>
            </a:r>
            <a:r>
              <a:rPr lang="en-GB" dirty="0" err="1"/>
              <a:t>debes</a:t>
            </a:r>
            <a:r>
              <a:rPr lang="en-GB" dirty="0"/>
              <a:t>, </a:t>
            </a:r>
            <a:r>
              <a:rPr lang="en-GB" dirty="0" err="1"/>
              <a:t>debe</a:t>
            </a:r>
            <a:r>
              <a:rPr lang="en-GB" dirty="0"/>
              <a:t> (+ infinitive) </a:t>
            </a:r>
          </a:p>
          <a:p>
            <a:pPr marL="285750" indent="-285750">
              <a:buFont typeface="Arial" panose="020B0604020202020204" pitchFamily="34" charset="0"/>
              <a:buChar char="•"/>
            </a:pPr>
            <a:r>
              <a:rPr lang="en-GB" dirty="0"/>
              <a:t>Revisited</a:t>
            </a:r>
            <a:r>
              <a:rPr lang="en-GB" baseline="0" dirty="0"/>
              <a:t> grammar:</a:t>
            </a:r>
            <a:r>
              <a:rPr lang="en-GB" dirty="0"/>
              <a:t> </a:t>
            </a:r>
            <a:r>
              <a:rPr lang="en-GB" sz="1200" b="0" i="0" u="none" strike="noStrike" kern="1200" dirty="0">
                <a:solidFill>
                  <a:schemeClr val="tx1"/>
                </a:solidFill>
                <a:effectLst/>
                <a:latin typeface="+mn-lt"/>
                <a:ea typeface="+mn-ea"/>
                <a:cs typeface="+mn-cs"/>
              </a:rPr>
              <a:t>modal verbs: PODER - puedo, </a:t>
            </a:r>
            <a:r>
              <a:rPr lang="en-GB" sz="1200" b="0" i="0" u="none" strike="noStrike" kern="1200" dirty="0" err="1">
                <a:solidFill>
                  <a:schemeClr val="tx1"/>
                </a:solidFill>
                <a:effectLst/>
                <a:latin typeface="+mn-lt"/>
                <a:ea typeface="+mn-ea"/>
                <a:cs typeface="+mn-cs"/>
              </a:rPr>
              <a:t>puedes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puede</a:t>
            </a:r>
            <a:r>
              <a:rPr lang="en-GB" sz="1200" b="0" i="0" u="none" strike="noStrike" kern="1200" dirty="0">
                <a:solidFill>
                  <a:schemeClr val="tx1"/>
                </a:solidFill>
                <a:effectLst/>
                <a:latin typeface="+mn-lt"/>
                <a:ea typeface="+mn-ea"/>
                <a:cs typeface="+mn-cs"/>
              </a:rPr>
              <a:t> QUERER - quiero, </a:t>
            </a:r>
            <a:r>
              <a:rPr lang="en-GB" sz="1200" b="0" i="0" u="none" strike="noStrike" kern="1200" dirty="0" err="1">
                <a:solidFill>
                  <a:schemeClr val="tx1"/>
                </a:solidFill>
                <a:effectLst/>
                <a:latin typeface="+mn-lt"/>
                <a:ea typeface="+mn-ea"/>
                <a:cs typeface="+mn-cs"/>
              </a:rPr>
              <a:t>quieres</a:t>
            </a:r>
            <a:r>
              <a:rPr lang="en-GB" sz="1200" b="0" i="0" u="none" strike="noStrike" kern="1200" dirty="0">
                <a:solidFill>
                  <a:schemeClr val="tx1"/>
                </a:solidFill>
                <a:effectLst/>
                <a:latin typeface="+mn-lt"/>
                <a:ea typeface="+mn-ea"/>
                <a:cs typeface="+mn-cs"/>
              </a:rPr>
              <a:t>, quiere (+ infinitive) modal verbs in negative statements; prototype -</a:t>
            </a:r>
            <a:r>
              <a:rPr lang="en-GB" sz="1200" b="0" i="0" u="none" strike="noStrike" kern="1200" dirty="0" err="1">
                <a:solidFill>
                  <a:schemeClr val="tx1"/>
                </a:solidFill>
                <a:effectLst/>
                <a:latin typeface="+mn-lt"/>
                <a:ea typeface="+mn-ea"/>
                <a:cs typeface="+mn-cs"/>
              </a:rPr>
              <a:t>ar</a:t>
            </a:r>
            <a:r>
              <a:rPr lang="en-GB" sz="1200" b="0" i="0" u="none" strike="noStrike" kern="1200" dirty="0">
                <a:solidFill>
                  <a:schemeClr val="tx1"/>
                </a:solidFill>
                <a:effectLst/>
                <a:latin typeface="+mn-lt"/>
                <a:ea typeface="+mn-ea"/>
                <a:cs typeface="+mn-cs"/>
              </a:rPr>
              <a:t> verbs</a:t>
            </a:r>
          </a:p>
          <a:p>
            <a:pPr marL="285750" indent="-285750">
              <a:buFont typeface="Arial" panose="020B0604020202020204" pitchFamily="34" charset="0"/>
              <a:buChar char="•"/>
            </a:pPr>
            <a:endParaRPr lang="en-GB" dirty="0"/>
          </a:p>
          <a:p>
            <a:r>
              <a:rPr lang="en-GB" b="1" dirty="0"/>
              <a:t>Vocabulary to be introduced: </a:t>
            </a:r>
          </a:p>
          <a:p>
            <a:r>
              <a:rPr lang="en-GB" sz="1200" kern="1200" dirty="0">
                <a:solidFill>
                  <a:schemeClr val="tx1"/>
                </a:solidFill>
                <a:effectLst/>
                <a:latin typeface="+mn-lt"/>
                <a:ea typeface="+mn-ea"/>
                <a:cs typeface="+mn-cs"/>
              </a:rPr>
              <a:t>lunes [1370]; martes [3101]; miércoles [1816]; jueves [1650]; viernes [1259]; sábado [1179]; domingo [693] (pre-learnt)</a:t>
            </a:r>
          </a:p>
          <a:p>
            <a:r>
              <a:rPr lang="es-ES" sz="1200" kern="1200" dirty="0">
                <a:solidFill>
                  <a:schemeClr val="tx1"/>
                </a:solidFill>
                <a:effectLst/>
                <a:latin typeface="+mn-lt"/>
                <a:ea typeface="+mn-ea"/>
                <a:cs typeface="+mn-cs"/>
              </a:rPr>
              <a:t>deber [71]; debo; debes; debe; organizar [1053]; lavar [1676] sacar [273]; limpiar [1713]; suelo [552]; basura [2479]; ropa [782];</a:t>
            </a:r>
            <a:r>
              <a:rPr lang="es-ES" sz="1200" kern="1200" baseline="0" dirty="0">
                <a:solidFill>
                  <a:schemeClr val="tx1"/>
                </a:solidFill>
                <a:effectLst/>
                <a:latin typeface="+mn-lt"/>
                <a:ea typeface="+mn-ea"/>
                <a:cs typeface="+mn-cs"/>
              </a:rPr>
              <a:t> aunque [131]; otro [35].</a:t>
            </a:r>
            <a:endParaRPr lang="es-ES" sz="1200" kern="1200" dirty="0">
              <a:solidFill>
                <a:schemeClr val="tx1"/>
              </a:solidFill>
              <a:effectLst/>
              <a:latin typeface="+mn-lt"/>
              <a:ea typeface="+mn-ea"/>
              <a:cs typeface="+mn-cs"/>
            </a:endParaRPr>
          </a:p>
          <a:p>
            <a:endParaRPr lang="en-GB" dirty="0"/>
          </a:p>
          <a:p>
            <a:r>
              <a:rPr lang="en-GB" dirty="0"/>
              <a:t>Vocabulary re-visited as part of last week’s homework is included below for reference, in case you wish to briefly revisit it in class. Where possible, vocabulary items from these and other previous weeks have also been integrated into the activities.</a:t>
            </a:r>
          </a:p>
          <a:p>
            <a:endParaRPr lang="en-GB" dirty="0"/>
          </a:p>
          <a:p>
            <a:r>
              <a:rPr lang="en-GB" u="sng" dirty="0"/>
              <a:t>2.1, week </a:t>
            </a:r>
            <a:r>
              <a:rPr lang="en-GB" b="0" u="sng" dirty="0"/>
              <a:t>5</a:t>
            </a:r>
            <a:r>
              <a:rPr lang="en-GB" b="0" dirty="0"/>
              <a:t>: </a:t>
            </a:r>
            <a:r>
              <a:rPr lang="es-ES" sz="1200" b="0" i="0" u="none" strike="noStrike" kern="1200" dirty="0">
                <a:solidFill>
                  <a:schemeClr val="tx1"/>
                </a:solidFill>
                <a:effectLst/>
                <a:latin typeface="+mn-lt"/>
                <a:ea typeface="+mn-ea"/>
                <a:cs typeface="+mn-cs"/>
              </a:rPr>
              <a:t>trabajar [174]; buscar [179]; descansar [1749]; preparar [570]; comida [906]; animal [322]; pasar [68]; tiempo [80]; campo [342]; junto[s] [149]; solo [181]</a:t>
            </a:r>
          </a:p>
          <a:p>
            <a:endParaRPr lang="es-ES" sz="1200" b="0" i="0" u="none" strike="noStrike" kern="1200" dirty="0">
              <a:solidFill>
                <a:schemeClr val="tx1"/>
              </a:solidFill>
              <a:effectLst/>
              <a:latin typeface="+mn-lt"/>
              <a:ea typeface="+mn-ea"/>
              <a:cs typeface="+mn-cs"/>
            </a:endParaRPr>
          </a:p>
          <a:p>
            <a:r>
              <a:rPr lang="en-GB" u="sng" dirty="0"/>
              <a:t>1.2, week</a:t>
            </a:r>
            <a:r>
              <a:rPr lang="en-GB" b="0" u="sng" dirty="0"/>
              <a:t> 7</a:t>
            </a:r>
            <a:r>
              <a:rPr lang="en-GB" b="0" dirty="0"/>
              <a:t>: </a:t>
            </a:r>
            <a:r>
              <a:rPr lang="es-ES" sz="1200" b="0" i="0" u="none" strike="noStrike" kern="1200" dirty="0">
                <a:solidFill>
                  <a:schemeClr val="tx1"/>
                </a:solidFill>
                <a:effectLst/>
                <a:latin typeface="+mn-lt"/>
                <a:ea typeface="+mn-ea"/>
                <a:cs typeface="+mn-cs"/>
              </a:rPr>
              <a:t>dar [42]; doy; das; da; querer [58]; quiero; quieres; quiere; regalo [1986]; padre [162]; madre [226]; hermano [333]; hermana [3409]; dinero [364]; a [8]</a:t>
            </a:r>
          </a:p>
          <a:p>
            <a:endParaRPr lang="en-GB" b="0" dirty="0"/>
          </a:p>
          <a:p>
            <a:r>
              <a:rPr lang="en-GB" dirty="0"/>
              <a:t>Source of frequency rankings: Davies, M. &amp; Davies, K. (2018). A frequency dictionary of Spanish: Core vocabulary for learners (2nd ed.). London: Routledge.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480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gives students further</a:t>
            </a:r>
            <a:r>
              <a:rPr lang="en-GB" baseline="0" dirty="0"/>
              <a:t> comprehension-based practice of ‘</a:t>
            </a:r>
            <a:r>
              <a:rPr lang="en-GB" baseline="0" dirty="0" err="1"/>
              <a:t>debo</a:t>
            </a:r>
            <a:r>
              <a:rPr lang="en-GB" baseline="0" dirty="0"/>
              <a:t>’ and ‘</a:t>
            </a:r>
            <a:r>
              <a:rPr lang="en-GB" baseline="0" dirty="0" err="1"/>
              <a:t>debes</a:t>
            </a:r>
            <a:r>
              <a:rPr lang="en-GB" baseline="0" dirty="0"/>
              <a:t>’. We show here how deber can be used in negative sentences and in a context familiar to some students. </a:t>
            </a:r>
            <a:br>
              <a:rPr lang="en-GB" baseline="0" dirty="0"/>
            </a:br>
            <a:r>
              <a:rPr lang="en-GB" baseline="0" dirty="0"/>
              <a:t>Prompt students to consider whether each of these expectations/obligations is ‘fair’ - with some classes it will be helpful to elicit oral translations of each from students to be sure that they have understood the meaning.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607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text aims</a:t>
            </a:r>
            <a:r>
              <a:rPr lang="en-GB" baseline="0" dirty="0"/>
              <a:t> to practise the different modal verbs learnt so far (querer, deber, poder) by juxtaposing their meanings.</a:t>
            </a:r>
          </a:p>
          <a:p>
            <a:r>
              <a:rPr lang="en-GB" baseline="0" dirty="0"/>
              <a:t>The text includes 1</a:t>
            </a:r>
            <a:r>
              <a:rPr lang="en-GB" baseline="30000" dirty="0"/>
              <a:t>st</a:t>
            </a:r>
            <a:r>
              <a:rPr lang="en-GB" baseline="0" dirty="0"/>
              <a:t> person singular (quiero, debo, puedo) and 3</a:t>
            </a:r>
            <a:r>
              <a:rPr lang="en-GB" baseline="30000" dirty="0"/>
              <a:t>rd</a:t>
            </a:r>
            <a:r>
              <a:rPr lang="en-GB" baseline="0" dirty="0"/>
              <a:t> person singular (quiere, </a:t>
            </a:r>
            <a:r>
              <a:rPr lang="en-GB" baseline="0" dirty="0" err="1"/>
              <a:t>debe</a:t>
            </a:r>
            <a:r>
              <a:rPr lang="en-GB" baseline="0" dirty="0"/>
              <a:t>, </a:t>
            </a:r>
            <a:r>
              <a:rPr lang="en-GB" baseline="0" dirty="0" err="1"/>
              <a:t>puede</a:t>
            </a:r>
            <a:r>
              <a:rPr lang="en-GB" baseline="0" dirty="0"/>
              <a:t>).</a:t>
            </a:r>
          </a:p>
          <a:p>
            <a:endParaRPr lang="en-GB" baseline="0" dirty="0"/>
          </a:p>
          <a:p>
            <a:r>
              <a:rPr lang="en-GB" baseline="0" dirty="0"/>
              <a:t>Clipart from </a:t>
            </a:r>
            <a:r>
              <a:rPr lang="en-GB" dirty="0">
                <a:hlinkClick r:id="rId3"/>
              </a:rPr>
              <a:t>http://www.clker.com/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594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activity students reflect on the meaning of </a:t>
            </a:r>
            <a:r>
              <a:rPr lang="en-GB" baseline="0" dirty="0"/>
              <a:t>different modal verbs learnt so far. Students can underline all the verb phrases and translate them as in the example. In the following slide the key answers can be displayed.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124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answer for the previous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630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second option - Key answer for the previous activity, different display.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774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activity</a:t>
            </a:r>
          </a:p>
          <a:p>
            <a:endParaRPr lang="en-GB" dirty="0"/>
          </a:p>
          <a:p>
            <a:r>
              <a:rPr lang="en-GB" dirty="0"/>
              <a:t>In this activity students read a set of true/false statements in Spanish, based on understanding of the key modal verbs as well as the text.</a:t>
            </a:r>
            <a:endParaRPr lang="en-GB" baseline="0" dirty="0"/>
          </a:p>
          <a:p>
            <a:endParaRPr lang="en-GB" baseline="0" dirty="0"/>
          </a:p>
          <a:p>
            <a:r>
              <a:rPr lang="en-GB" baseline="0" dirty="0"/>
              <a:t>Clipart from </a:t>
            </a:r>
            <a:r>
              <a:rPr lang="en-GB" dirty="0">
                <a:hlinkClick r:id="rId3"/>
              </a:rPr>
              <a:t>http://www.clker.com/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038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activity - Key</a:t>
            </a:r>
          </a:p>
          <a:p>
            <a:endParaRPr lang="en-GB" dirty="0"/>
          </a:p>
          <a:p>
            <a:r>
              <a:rPr lang="en-GB" dirty="0"/>
              <a:t>In this activity students read a set of true/false statements in Spanish, based on understanding of the key modal verbs as well as the text.</a:t>
            </a:r>
            <a:endParaRPr lang="en-GB" baseline="0" dirty="0"/>
          </a:p>
          <a:p>
            <a:endParaRPr lang="en-GB" baseline="0" dirty="0"/>
          </a:p>
          <a:p>
            <a:r>
              <a:rPr lang="en-GB" baseline="0" dirty="0"/>
              <a:t>Clipart from </a:t>
            </a:r>
            <a:r>
              <a:rPr lang="en-GB" dirty="0">
                <a:hlinkClick r:id="rId3"/>
              </a:rPr>
              <a:t>http://www.clker.com/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980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text aims</a:t>
            </a:r>
            <a:r>
              <a:rPr lang="en-GB" baseline="0" dirty="0"/>
              <a:t> to practise the different modal verbs (querer, deber, poder) by writing a response in Spanish to answer the previous message. </a:t>
            </a:r>
          </a:p>
          <a:p>
            <a:endParaRPr lang="en-GB" baseline="0" dirty="0"/>
          </a:p>
          <a:p>
            <a:endParaRPr lang="en-GB" baseline="0" dirty="0"/>
          </a:p>
          <a:p>
            <a:r>
              <a:rPr lang="en-GB" baseline="0" dirty="0"/>
              <a:t>Clipart from </a:t>
            </a:r>
            <a:r>
              <a:rPr lang="en-GB" dirty="0">
                <a:hlinkClick r:id="rId3"/>
              </a:rPr>
              <a:t>http://www.clker.com/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924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a:t>
            </a:r>
            <a:r>
              <a:rPr lang="en-GB" b="0" baseline="0" dirty="0"/>
              <a:t>  students have seen ‘</a:t>
            </a:r>
            <a:r>
              <a:rPr lang="en-GB" b="0" baseline="0" dirty="0" err="1"/>
              <a:t>ir</a:t>
            </a:r>
            <a:r>
              <a:rPr lang="en-GB" b="0" baseline="0" dirty="0"/>
              <a:t>’ as part of the phrase ‘¿</a:t>
            </a:r>
            <a:r>
              <a:rPr lang="en-GB" b="0" baseline="0" dirty="0" err="1"/>
              <a:t>puedo</a:t>
            </a:r>
            <a:r>
              <a:rPr lang="en-GB" b="0" baseline="0" dirty="0"/>
              <a:t> </a:t>
            </a:r>
            <a:r>
              <a:rPr lang="en-GB" b="0" baseline="0" dirty="0" err="1"/>
              <a:t>ir</a:t>
            </a:r>
            <a:r>
              <a:rPr lang="en-GB" b="0" baseline="0" dirty="0"/>
              <a:t> a los </a:t>
            </a:r>
            <a:r>
              <a:rPr lang="en-GB" b="0" baseline="0" dirty="0" err="1"/>
              <a:t>servicios</a:t>
            </a:r>
            <a:r>
              <a:rPr lang="en-GB" b="0" baseline="0" dirty="0"/>
              <a:t>?, so may need to be reminded of this word.</a:t>
            </a:r>
          </a:p>
          <a:p>
            <a:endParaRPr lang="en-GB" b="1" dirty="0"/>
          </a:p>
          <a:p>
            <a:r>
              <a:rPr lang="en-GB" b="1" dirty="0"/>
              <a:t>Key answer for the previous activity</a:t>
            </a:r>
            <a:endParaRPr lang="en-GB" b="1" baseline="0" dirty="0"/>
          </a:p>
          <a:p>
            <a:endParaRPr lang="en-GB" baseline="0" dirty="0"/>
          </a:p>
          <a:p>
            <a:r>
              <a:rPr lang="en-GB" baseline="0" dirty="0"/>
              <a:t>Clipart from </a:t>
            </a:r>
            <a:r>
              <a:rPr lang="en-GB" dirty="0">
                <a:hlinkClick r:id="rId3"/>
              </a:rPr>
              <a:t>http://www.clker.com/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745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a:solidFill>
                  <a:schemeClr val="tx1"/>
                </a:solidFill>
                <a:effectLst/>
                <a:latin typeface="+mn-lt"/>
                <a:ea typeface="Calibri"/>
                <a:cs typeface="Calibri"/>
                <a:sym typeface="Calibri"/>
              </a:rPr>
              <a:t>Deber </a:t>
            </a:r>
            <a:r>
              <a:rPr lang="en-GB" sz="1200" kern="1200" dirty="0">
                <a:solidFill>
                  <a:schemeClr val="tx1"/>
                </a:solidFill>
                <a:effectLst/>
                <a:latin typeface="+mn-lt"/>
                <a:ea typeface="+mn-ea"/>
                <a:cs typeface="+mn-cs"/>
              </a:rPr>
              <a:t>is one of the NCELP 25 most frequent verbs in Spanish. Both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are introduced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a:t>
            </a:r>
            <a:r>
              <a:rPr lang="en-GB" sz="1200" kern="1200" dirty="0" err="1">
                <a:solidFill>
                  <a:schemeClr val="tx1"/>
                </a:solidFill>
                <a:effectLst/>
                <a:latin typeface="+mn-lt"/>
                <a:ea typeface="+mn-ea"/>
                <a:cs typeface="+mn-cs"/>
              </a:rPr>
              <a:t>debo</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Then bring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a:solidFill>
                  <a:schemeClr val="tx1"/>
                </a:solidFill>
                <a:effectLst/>
                <a:latin typeface="+mn-lt"/>
                <a:ea typeface="+mn-ea"/>
                <a:cs typeface="+mn-cs"/>
              </a:rPr>
              <a:t>debe’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meanings from the students.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533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1</a:t>
            </a:r>
            <a:r>
              <a:rPr lang="en-GB" baseline="30000" dirty="0"/>
              <a:t>st</a:t>
            </a:r>
            <a:r>
              <a:rPr lang="en-GB" dirty="0"/>
              <a:t> person and 3</a:t>
            </a:r>
            <a:r>
              <a:rPr lang="en-GB" baseline="30000" dirty="0"/>
              <a:t>rd</a:t>
            </a:r>
            <a:r>
              <a:rPr lang="en-GB" dirty="0"/>
              <a:t> person singular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508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1</a:t>
            </a:r>
            <a:r>
              <a:rPr lang="en-GB" baseline="30000" dirty="0"/>
              <a:t>st</a:t>
            </a:r>
            <a:r>
              <a:rPr lang="en-GB" dirty="0"/>
              <a:t> person singular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26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3</a:t>
            </a:r>
            <a:r>
              <a:rPr lang="en-GB" baseline="30000" dirty="0"/>
              <a:t>rd</a:t>
            </a:r>
            <a:r>
              <a:rPr lang="en-GB" dirty="0"/>
              <a:t> person singular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358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task aims to</a:t>
            </a:r>
            <a:r>
              <a:rPr lang="en-GB" baseline="0" dirty="0"/>
              <a:t> help learners understand the difference in meaning between ‘</a:t>
            </a:r>
            <a:r>
              <a:rPr lang="en-GB" baseline="0" dirty="0" err="1"/>
              <a:t>debo</a:t>
            </a:r>
            <a:r>
              <a:rPr lang="en-GB" baseline="0" dirty="0"/>
              <a:t>’ and ‘debe’. As part of the task, learners have the </a:t>
            </a:r>
            <a:r>
              <a:rPr lang="en-GB" sz="1200" b="0" i="0" kern="1200" baseline="0" dirty="0">
                <a:solidFill>
                  <a:schemeClr val="tx1"/>
                </a:solidFill>
                <a:effectLst/>
                <a:latin typeface="+mn-lt"/>
                <a:ea typeface="+mn-ea"/>
                <a:cs typeface="+mn-cs"/>
              </a:rPr>
              <a:t>o</a:t>
            </a:r>
            <a:r>
              <a:rPr lang="en-GB" sz="1200" b="0" i="0" kern="1200" dirty="0">
                <a:solidFill>
                  <a:schemeClr val="tx1"/>
                </a:solidFill>
                <a:effectLst/>
                <a:latin typeface="+mn-lt"/>
                <a:ea typeface="+mn-ea"/>
                <a:cs typeface="+mn-cs"/>
              </a:rPr>
              <a:t>pportunity to re-visit many high-frequency verb infinitives.</a:t>
            </a: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19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a:t>
            </a:r>
            <a:r>
              <a:rPr lang="es-ES" sz="1200" b="0" kern="1200" dirty="0" err="1">
                <a:solidFill>
                  <a:schemeClr val="tx1"/>
                </a:solidFill>
                <a:effectLst/>
                <a:latin typeface="+mn-lt"/>
                <a:ea typeface="+mn-ea"/>
                <a:cs typeface="+mn-cs"/>
              </a:rPr>
              <a:t>allows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written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production</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forms</a:t>
            </a:r>
            <a:r>
              <a:rPr lang="es-ES" sz="1200" b="0" kern="1200" baseline="0" dirty="0">
                <a:solidFill>
                  <a:schemeClr val="tx1"/>
                </a:solidFill>
                <a:effectLst/>
                <a:latin typeface="+mn-lt"/>
                <a:ea typeface="+mn-ea"/>
                <a:cs typeface="+mn-cs"/>
              </a:rPr>
              <a:t> ‘debo’  and ‘debe’, </a:t>
            </a:r>
            <a:r>
              <a:rPr lang="es-ES" sz="1200" b="0" kern="1200" baseline="0" dirty="0" err="1">
                <a:solidFill>
                  <a:schemeClr val="tx1"/>
                </a:solidFill>
                <a:effectLst/>
                <a:latin typeface="+mn-lt"/>
                <a:ea typeface="+mn-ea"/>
                <a:cs typeface="+mn-cs"/>
              </a:rPr>
              <a:t>together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with</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vocabulary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introduced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week</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revisited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vocabulary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There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no </a:t>
            </a:r>
            <a:r>
              <a:rPr lang="es-ES" sz="1200" b="0" kern="1200" baseline="0" dirty="0" err="1">
                <a:solidFill>
                  <a:schemeClr val="tx1"/>
                </a:solidFill>
                <a:effectLst/>
                <a:latin typeface="+mn-lt"/>
                <a:ea typeface="+mn-ea"/>
                <a:cs typeface="+mn-cs"/>
              </a:rPr>
              <a:t>need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copy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whole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text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or</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print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them</a:t>
            </a:r>
            <a:r>
              <a:rPr lang="es-ES" sz="1200" b="0" kern="1200" baseline="0" dirty="0">
                <a:solidFill>
                  <a:schemeClr val="tx1"/>
                </a:solidFill>
                <a:effectLst/>
                <a:latin typeface="+mn-lt"/>
                <a:ea typeface="+mn-ea"/>
                <a:cs typeface="+mn-cs"/>
              </a:rPr>
              <a:t> – </a:t>
            </a:r>
            <a:r>
              <a:rPr lang="es-ES" sz="1200" b="0" kern="1200" baseline="0" dirty="0" err="1">
                <a:solidFill>
                  <a:schemeClr val="tx1"/>
                </a:solidFill>
                <a:effectLst/>
                <a:latin typeface="+mn-lt"/>
                <a:ea typeface="+mn-ea"/>
                <a:cs typeface="+mn-cs"/>
              </a:rPr>
              <a:t>they</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just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write</a:t>
            </a:r>
            <a:r>
              <a:rPr lang="es-ES" sz="1200" b="0" kern="1200" baseline="0" dirty="0">
                <a:solidFill>
                  <a:schemeClr val="tx1"/>
                </a:solidFill>
                <a:effectLst/>
                <a:latin typeface="+mn-lt"/>
                <a:ea typeface="+mn-ea"/>
                <a:cs typeface="+mn-cs"/>
              </a:rPr>
              <a:t> 1-9 in </a:t>
            </a:r>
            <a:r>
              <a:rPr lang="es-ES" sz="1200" b="0" kern="1200" baseline="0" dirty="0" err="1">
                <a:solidFill>
                  <a:schemeClr val="tx1"/>
                </a:solidFill>
                <a:effectLst/>
                <a:latin typeface="+mn-lt"/>
                <a:ea typeface="+mn-ea"/>
                <a:cs typeface="+mn-cs"/>
              </a:rPr>
              <a:t>their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books</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write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word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missing</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each</a:t>
            </a:r>
            <a:r>
              <a:rPr lang="es-ES" sz="1200" b="0" kern="1200" baseline="0" dirty="0">
                <a:solidFill>
                  <a:schemeClr val="tx1"/>
                </a:solidFill>
                <a:effectLst/>
                <a:latin typeface="+mn-lt"/>
                <a:ea typeface="+mn-ea"/>
                <a:cs typeface="+mn-cs"/>
              </a:rPr>
              <a:t> gap. </a:t>
            </a:r>
            <a:r>
              <a:rPr lang="es-ES" sz="1200" b="0" kern="1200" baseline="0" dirty="0" err="1">
                <a:solidFill>
                  <a:schemeClr val="tx1"/>
                </a:solidFill>
                <a:effectLst/>
                <a:latin typeface="+mn-lt"/>
                <a:ea typeface="+mn-ea"/>
                <a:cs typeface="+mn-cs"/>
              </a:rPr>
              <a:t>After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have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written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Spanish</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translation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audio file can be </a:t>
            </a:r>
            <a:r>
              <a:rPr lang="es-ES" sz="1200" b="0" kern="1200" baseline="0" dirty="0" err="1">
                <a:solidFill>
                  <a:schemeClr val="tx1"/>
                </a:solidFill>
                <a:effectLst/>
                <a:latin typeface="+mn-lt"/>
                <a:ea typeface="+mn-ea"/>
                <a:cs typeface="+mn-cs"/>
              </a:rPr>
              <a:t>played</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check</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their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teacher</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also</a:t>
            </a:r>
            <a:r>
              <a:rPr lang="es-ES" sz="1200" b="0" kern="1200" baseline="0" dirty="0">
                <a:solidFill>
                  <a:schemeClr val="tx1"/>
                </a:solidFill>
                <a:effectLst/>
                <a:latin typeface="+mn-lt"/>
                <a:ea typeface="+mn-ea"/>
                <a:cs typeface="+mn-cs"/>
              </a:rPr>
              <a:t> show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next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slide</a:t>
            </a:r>
            <a:r>
              <a:rPr lang="es-ES" sz="1200" b="0" kern="1200" baseline="0" dirty="0">
                <a:solidFill>
                  <a:schemeClr val="tx1"/>
                </a:solidFill>
                <a:effectLst/>
                <a:latin typeface="+mn-lt"/>
                <a:ea typeface="+mn-ea"/>
                <a:cs typeface="+mn-cs"/>
              </a:rPr>
              <a:t>.</a:t>
            </a:r>
          </a:p>
          <a:p>
            <a:endParaRPr lang="es-E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dirty="0" err="1">
                <a:solidFill>
                  <a:schemeClr val="tx1"/>
                </a:solidFill>
                <a:effectLst/>
                <a:latin typeface="+mn-lt"/>
                <a:ea typeface="+mn-ea"/>
                <a:cs typeface="+mn-cs"/>
              </a:rPr>
              <a:t>Notice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that</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conversation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recently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taught</a:t>
            </a:r>
            <a:r>
              <a:rPr lang="es-ES" sz="1200" b="0" kern="1200" baseline="0" dirty="0">
                <a:solidFill>
                  <a:schemeClr val="tx1"/>
                </a:solidFill>
                <a:effectLst/>
                <a:latin typeface="+mn-lt"/>
                <a:ea typeface="+mn-ea"/>
                <a:cs typeface="+mn-cs"/>
              </a:rPr>
              <a:t> modal </a:t>
            </a:r>
            <a:r>
              <a:rPr lang="es-ES" sz="1200" b="0" kern="1200" baseline="0" dirty="0" err="1">
                <a:solidFill>
                  <a:schemeClr val="tx1"/>
                </a:solidFill>
                <a:effectLst/>
                <a:latin typeface="+mn-lt"/>
                <a:ea typeface="+mn-ea"/>
                <a:cs typeface="+mn-cs"/>
              </a:rPr>
              <a:t>verbs</a:t>
            </a:r>
            <a:r>
              <a:rPr lang="es-ES" sz="1200" b="0" kern="1200" baseline="0" dirty="0">
                <a:solidFill>
                  <a:schemeClr val="tx1"/>
                </a:solidFill>
                <a:effectLst/>
                <a:latin typeface="+mn-lt"/>
                <a:ea typeface="+mn-ea"/>
                <a:cs typeface="+mn-cs"/>
              </a:rPr>
              <a:t> (quiero, puedes) are </a:t>
            </a:r>
            <a:r>
              <a:rPr lang="es-ES" sz="1200" b="0" kern="1200" baseline="0" dirty="0" err="1">
                <a:solidFill>
                  <a:schemeClr val="tx1"/>
                </a:solidFill>
                <a:effectLst/>
                <a:latin typeface="+mn-lt"/>
                <a:ea typeface="+mn-ea"/>
                <a:cs typeface="+mn-cs"/>
              </a:rPr>
              <a:t>also</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used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could</a:t>
            </a:r>
            <a:r>
              <a:rPr lang="es-ES" sz="1200" b="0" kern="1200" baseline="0" dirty="0">
                <a:solidFill>
                  <a:schemeClr val="tx1"/>
                </a:solidFill>
                <a:effectLst/>
                <a:latin typeface="+mn-lt"/>
                <a:ea typeface="+mn-ea"/>
                <a:cs typeface="+mn-cs"/>
              </a:rPr>
              <a:t> be </a:t>
            </a:r>
            <a:r>
              <a:rPr lang="es-ES" sz="1200" b="0" kern="1200" baseline="0" dirty="0" err="1">
                <a:solidFill>
                  <a:schemeClr val="tx1"/>
                </a:solidFill>
                <a:effectLst/>
                <a:latin typeface="+mn-lt"/>
                <a:ea typeface="+mn-ea"/>
                <a:cs typeface="+mn-cs"/>
              </a:rPr>
              <a:t>asked</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translate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these</a:t>
            </a:r>
            <a:r>
              <a:rPr lang="es-ES" sz="1200" b="0" kern="1200" baseline="0" dirty="0">
                <a:solidFill>
                  <a:schemeClr val="tx1"/>
                </a:solidFill>
                <a:effectLst/>
                <a:latin typeface="+mn-lt"/>
                <a:ea typeface="+mn-ea"/>
                <a:cs typeface="+mn-cs"/>
              </a:rPr>
              <a:t>, as </a:t>
            </a:r>
            <a:r>
              <a:rPr lang="es-ES" sz="1200" b="0" kern="1200" baseline="0" dirty="0" err="1">
                <a:solidFill>
                  <a:schemeClr val="tx1"/>
                </a:solidFill>
                <a:effectLst/>
                <a:latin typeface="+mn-lt"/>
                <a:ea typeface="+mn-ea"/>
                <a:cs typeface="+mn-cs"/>
              </a:rPr>
              <a:t>they</a:t>
            </a:r>
            <a:r>
              <a:rPr lang="es-ES" sz="1200" b="0" kern="1200" baseline="0" dirty="0">
                <a:solidFill>
                  <a:schemeClr val="tx1"/>
                </a:solidFill>
                <a:effectLst/>
                <a:latin typeface="+mn-lt"/>
                <a:ea typeface="+mn-ea"/>
                <a:cs typeface="+mn-cs"/>
              </a:rPr>
              <a:t> are </a:t>
            </a:r>
            <a:r>
              <a:rPr lang="es-ES" sz="1200" b="0" kern="1200" baseline="0" dirty="0" err="1">
                <a:solidFill>
                  <a:schemeClr val="tx1"/>
                </a:solidFill>
                <a:effectLst/>
                <a:latin typeface="+mn-lt"/>
                <a:ea typeface="+mn-ea"/>
                <a:cs typeface="+mn-cs"/>
              </a:rPr>
              <a:t>revisited</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scheme</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work</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week</a:t>
            </a:r>
            <a:r>
              <a:rPr lang="es-ES"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Teachers can also ask students if they know what a paella is and to say what’s in it by looking at the picture (this would be in English).</a:t>
            </a:r>
            <a:endParaRPr lang="es-ES" sz="1200" b="0" kern="1200" baseline="0" dirty="0">
              <a:solidFill>
                <a:schemeClr val="tx1"/>
              </a:solidFill>
              <a:effectLst/>
              <a:latin typeface="+mn-lt"/>
              <a:ea typeface="+mn-ea"/>
              <a:cs typeface="+mn-cs"/>
            </a:endParaRPr>
          </a:p>
          <a:p>
            <a:endParaRPr lang="es-ES" sz="1200" b="0" kern="1200" baseline="0" dirty="0">
              <a:solidFill>
                <a:schemeClr val="tx1"/>
              </a:solidFill>
              <a:effectLst/>
              <a:latin typeface="+mn-lt"/>
              <a:ea typeface="+mn-ea"/>
              <a:cs typeface="+mn-cs"/>
            </a:endParaRPr>
          </a:p>
          <a:p>
            <a:r>
              <a:rPr lang="es-ES" sz="1200" b="0" kern="1200" baseline="0" dirty="0" err="1">
                <a:solidFill>
                  <a:schemeClr val="tx1"/>
                </a:solidFill>
                <a:effectLst/>
                <a:latin typeface="+mn-lt"/>
                <a:ea typeface="+mn-ea"/>
                <a:cs typeface="+mn-cs"/>
              </a:rPr>
              <a:t>Photo</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of</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paella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n-GB" b="0" u="none" strike="noStrike" dirty="0">
                <a:effectLst/>
                <a:hlinkClick r:id="rId3"/>
              </a:rPr>
              <a:t>Kaitlin </a:t>
            </a:r>
            <a:r>
              <a:rPr lang="en-GB" b="0" u="none" strike="noStrike" dirty="0" err="1">
                <a:effectLst/>
                <a:hlinkClick r:id="rId3"/>
              </a:rPr>
              <a:t>Dowis</a:t>
            </a:r>
            <a:r>
              <a:rPr lang="en-GB" sz="1200" u="none" strike="noStrike" kern="1200" dirty="0" err="1">
                <a:solidFill>
                  <a:schemeClr val="tx1"/>
                </a:solidFill>
                <a:effectLst/>
                <a:latin typeface="+mn-lt"/>
                <a:ea typeface="+mn-ea"/>
                <a:cs typeface="+mn-cs"/>
                <a:hlinkClick r:id="rId3"/>
              </a:rPr>
              <a:t>@kaitlindowis</a:t>
            </a:r>
            <a:r>
              <a:rPr lang="en-GB" sz="1200" u="none" strike="noStrike" kern="1200" dirty="0">
                <a:solidFill>
                  <a:schemeClr val="tx1"/>
                </a:solidFill>
                <a:effectLst/>
                <a:latin typeface="+mn-lt"/>
                <a:ea typeface="+mn-ea"/>
                <a:cs typeface="+mn-cs"/>
              </a:rPr>
              <a:t> on </a:t>
            </a:r>
            <a:r>
              <a:rPr lang="en-GB" sz="1200" u="none" strike="noStrike" kern="1200" dirty="0" err="1">
                <a:solidFill>
                  <a:schemeClr val="tx1"/>
                </a:solidFill>
                <a:effectLst/>
                <a:latin typeface="+mn-lt"/>
                <a:ea typeface="+mn-ea"/>
                <a:cs typeface="+mn-cs"/>
              </a:rPr>
              <a:t>Unsplash</a:t>
            </a:r>
            <a:r>
              <a:rPr lang="en-GB" sz="120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Mobile phone clipart from </a:t>
            </a:r>
            <a:r>
              <a:rPr lang="en-GB" dirty="0">
                <a:hlinkClick r:id="rId4"/>
              </a:rPr>
              <a:t>http://www.clker.com/</a:t>
            </a:r>
            <a:endParaRPr lang="en-GB" baseline="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948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for the previous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724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55078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6738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342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29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06720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8611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097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94949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38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38176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36031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2247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7" y="1914145"/>
            <a:ext cx="7927349" cy="1138888"/>
          </a:xfrm>
        </p:spPr>
        <p:txBody>
          <a:bodyPr>
            <a:normAutofit/>
          </a:bodyPr>
          <a:lstStyle/>
          <a:p>
            <a:pPr algn="l"/>
            <a:r>
              <a:rPr lang="en-GB" sz="4000" b="1" dirty="0" smtClean="0">
                <a:solidFill>
                  <a:prstClr val="white"/>
                </a:solidFill>
              </a:rPr>
              <a:t>Grammar</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7540978" cy="998893"/>
          </a:xfrm>
        </p:spPr>
        <p:txBody>
          <a:bodyPr>
            <a:normAutofit/>
          </a:bodyPr>
          <a:lstStyle/>
          <a:p>
            <a:pPr lvl="0" algn="l" defTabSz="742950">
              <a:spcBef>
                <a:spcPts val="813"/>
              </a:spcBef>
            </a:pPr>
            <a:r>
              <a:rPr lang="en-GB" sz="2800" dirty="0">
                <a:solidFill>
                  <a:prstClr val="white"/>
                </a:solidFill>
              </a:rPr>
              <a:t>Using the modal verb ‘deber’</a:t>
            </a:r>
            <a:endParaRPr lang="en-GB" sz="1950" dirty="0">
              <a:solidFill>
                <a:srgbClr val="4472C4">
                  <a:lumMod val="50000"/>
                </a:srgbClr>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55947" y="523186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199624" y="6152332"/>
            <a:ext cx="4837597"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Amanda Izquierdo / Nick Avery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5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19/04/2020</a:t>
            </a:r>
            <a:endPar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985716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2098" y="3136612"/>
            <a:ext cx="93478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must | you have to]</a:t>
            </a:r>
          </a:p>
        </p:txBody>
      </p:sp>
      <p:sp>
        <p:nvSpPr>
          <p:cNvPr id="2" name="Title 1">
            <a:extLst>
              <a:ext uri="{FF2B5EF4-FFF2-40B4-BE49-F238E27FC236}">
                <a16:creationId xmlns:a16="http://schemas.microsoft.com/office/drawing/2014/main" id="{A3CA33ED-6B8E-4CD3-AC73-24B480300501}"/>
              </a:ext>
            </a:extLst>
          </p:cNvPr>
          <p:cNvSpPr>
            <a:spLocks noGrp="1"/>
          </p:cNvSpPr>
          <p:nvPr>
            <p:ph type="title"/>
          </p:nvPr>
        </p:nvSpPr>
        <p:spPr>
          <a:xfrm>
            <a:off x="3733800" y="1811049"/>
            <a:ext cx="4724400" cy="1325563"/>
          </a:xfrm>
        </p:spPr>
        <p:txBody>
          <a:bodyPr>
            <a:noAutofit/>
          </a:bodyPr>
          <a:lstStyle/>
          <a:p>
            <a:r>
              <a:rPr lang="en-GB" sz="11500" b="1" dirty="0" err="1">
                <a:solidFill>
                  <a:srgbClr val="5B9BD5">
                    <a:lumMod val="50000"/>
                  </a:srgbClr>
                </a:solidFill>
              </a:rPr>
              <a:t>debes</a:t>
            </a:r>
            <a:endParaRPr lang="en-GB" sz="11500" dirty="0"/>
          </a:p>
        </p:txBody>
      </p:sp>
    </p:spTree>
    <p:extLst>
      <p:ext uri="{BB962C8B-B14F-4D97-AF65-F5344CB8AC3E}">
        <p14:creationId xmlns:p14="http://schemas.microsoft.com/office/powerpoint/2010/main" val="238733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es.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elp 2">
            <a:hlinkClick r:id="" action="ppaction://noaction" highlightClick="1"/>
          </p:cNvPr>
          <p:cNvSpPr/>
          <p:nvPr/>
        </p:nvSpPr>
        <p:spPr>
          <a:xfrm>
            <a:off x="2769972" y="338261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5CFEBEFF-B4BD-47A4-9ED4-73787A1A26B2}"/>
              </a:ext>
            </a:extLst>
          </p:cNvPr>
          <p:cNvSpPr txBox="1"/>
          <p:nvPr/>
        </p:nvSpPr>
        <p:spPr>
          <a:xfrm>
            <a:off x="3624816" y="3329235"/>
            <a:ext cx="517863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must | you have to]</a:t>
            </a:r>
          </a:p>
        </p:txBody>
      </p:sp>
      <p:sp>
        <p:nvSpPr>
          <p:cNvPr id="2" name="Title 1">
            <a:extLst>
              <a:ext uri="{FF2B5EF4-FFF2-40B4-BE49-F238E27FC236}">
                <a16:creationId xmlns:a16="http://schemas.microsoft.com/office/drawing/2014/main" id="{6D42E6C4-F8A2-4C2B-A89D-3F72C0435688}"/>
              </a:ext>
            </a:extLst>
          </p:cNvPr>
          <p:cNvSpPr>
            <a:spLocks noGrp="1"/>
          </p:cNvSpPr>
          <p:nvPr>
            <p:ph type="title"/>
          </p:nvPr>
        </p:nvSpPr>
        <p:spPr>
          <a:xfrm>
            <a:off x="3752874" y="1768953"/>
            <a:ext cx="4922520" cy="1325563"/>
          </a:xfrm>
        </p:spPr>
        <p:txBody>
          <a:bodyPr>
            <a:noAutofit/>
          </a:bodyPr>
          <a:lstStyle/>
          <a:p>
            <a:pPr lvl="0">
              <a:lnSpc>
                <a:spcPct val="100000"/>
              </a:lnSpc>
              <a:spcBef>
                <a:spcPts val="0"/>
              </a:spcBef>
            </a:pPr>
            <a:r>
              <a:rPr lang="en-GB" sz="11500" b="1" dirty="0" err="1">
                <a:solidFill>
                  <a:srgbClr val="5B9BD5">
                    <a:lumMod val="50000"/>
                  </a:srgbClr>
                </a:solidFill>
                <a:ea typeface="+mn-ea"/>
                <a:cs typeface="+mn-cs"/>
              </a:rPr>
              <a:t>debes</a:t>
            </a:r>
            <a:endParaRPr lang="en-GB" sz="11500" dirty="0"/>
          </a:p>
        </p:txBody>
      </p:sp>
    </p:spTree>
    <p:extLst>
      <p:ext uri="{BB962C8B-B14F-4D97-AF65-F5344CB8AC3E}">
        <p14:creationId xmlns:p14="http://schemas.microsoft.com/office/powerpoint/2010/main" val="6757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es.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7933" y="761612"/>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debes</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3038170" y="2351782"/>
            <a:ext cx="633443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must | you have 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194729" y="5008929"/>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must / have to</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arrive early to class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C49C060D-F687-4595-BCC5-C621C053436C}"/>
              </a:ext>
            </a:extLst>
          </p:cNvPr>
          <p:cNvSpPr>
            <a:spLocks noGrp="1"/>
          </p:cNvSpPr>
          <p:nvPr>
            <p:ph type="title"/>
          </p:nvPr>
        </p:nvSpPr>
        <p:spPr>
          <a:xfrm>
            <a:off x="947585" y="3693607"/>
            <a:ext cx="10515600" cy="1325563"/>
          </a:xfrm>
        </p:spPr>
        <p:txBody>
          <a:bodyPr>
            <a:normAutofit/>
          </a:bodyPr>
          <a:lstStyle/>
          <a:p>
            <a:pPr lvl="0" algn="ctr">
              <a:lnSpc>
                <a:spcPct val="100000"/>
              </a:lnSpc>
              <a:spcBef>
                <a:spcPts val="0"/>
              </a:spcBef>
            </a:pPr>
            <a:r>
              <a:rPr lang="en-GB" sz="4500" b="1" dirty="0" err="1">
                <a:solidFill>
                  <a:srgbClr val="EA5F00"/>
                </a:solidFill>
                <a:ea typeface="+mn-ea"/>
                <a:cs typeface="+mn-cs"/>
              </a:rPr>
              <a:t>D</a:t>
            </a:r>
            <a:r>
              <a:rPr lang="en-GB" sz="4500" b="1" dirty="0" err="1">
                <a:solidFill>
                  <a:srgbClr val="EA5F00"/>
                </a:solidFill>
                <a:ea typeface="+mn-ea"/>
                <a:cs typeface="Calibri" panose="020F0502020204030204" pitchFamily="34" charset="0"/>
              </a:rPr>
              <a:t>ebes</a:t>
            </a:r>
            <a:r>
              <a:rPr lang="en-GB" sz="4500" dirty="0">
                <a:solidFill>
                  <a:srgbClr val="5B9BD5">
                    <a:lumMod val="50000"/>
                  </a:srgbClr>
                </a:solidFill>
                <a:ea typeface="+mn-ea"/>
                <a:cs typeface="+mn-cs"/>
              </a:rPr>
              <a:t> </a:t>
            </a:r>
            <a:r>
              <a:rPr lang="en-GB" sz="4500" dirty="0" err="1">
                <a:solidFill>
                  <a:srgbClr val="5B9BD5">
                    <a:lumMod val="50000"/>
                  </a:srgbClr>
                </a:solidFill>
                <a:ea typeface="+mn-ea"/>
                <a:cs typeface="+mn-cs"/>
              </a:rPr>
              <a:t>llegar</a:t>
            </a:r>
            <a:r>
              <a:rPr lang="en-GB" sz="4500" dirty="0">
                <a:solidFill>
                  <a:srgbClr val="5B9BD5">
                    <a:lumMod val="50000"/>
                  </a:srgbClr>
                </a:solidFill>
                <a:ea typeface="+mn-ea"/>
                <a:cs typeface="+mn-cs"/>
              </a:rPr>
              <a:t> </a:t>
            </a:r>
            <a:r>
              <a:rPr lang="en-GB" sz="4500" dirty="0" err="1">
                <a:solidFill>
                  <a:srgbClr val="5B9BD5">
                    <a:lumMod val="50000"/>
                  </a:srgbClr>
                </a:solidFill>
                <a:ea typeface="+mn-ea"/>
                <a:cs typeface="+mn-cs"/>
              </a:rPr>
              <a:t>temprano</a:t>
            </a:r>
            <a:r>
              <a:rPr lang="en-GB" sz="4500" dirty="0">
                <a:solidFill>
                  <a:srgbClr val="5B9BD5">
                    <a:lumMod val="50000"/>
                  </a:srgbClr>
                </a:solidFill>
                <a:ea typeface="+mn-ea"/>
                <a:cs typeface="+mn-cs"/>
              </a:rPr>
              <a:t> a clase.</a:t>
            </a:r>
            <a:endParaRPr lang="en-GB" dirty="0"/>
          </a:p>
        </p:txBody>
      </p:sp>
    </p:spTree>
    <p:extLst>
      <p:ext uri="{BB962C8B-B14F-4D97-AF65-F5344CB8AC3E}">
        <p14:creationId xmlns:p14="http://schemas.microsoft.com/office/powerpoint/2010/main" val="15995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bes llegar temprano a clas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7" y="98082"/>
            <a:ext cx="11541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want to go to the beach but your parent is saying there’s a lot to do at home!</a:t>
            </a:r>
          </a:p>
        </p:txBody>
      </p:sp>
      <p:sp>
        <p:nvSpPr>
          <p:cNvPr id="77" name="Rounded Rectangle 76"/>
          <p:cNvSpPr/>
          <p:nvPr/>
        </p:nvSpPr>
        <p:spPr>
          <a:xfrm>
            <a:off x="10998919" y="-14299"/>
            <a:ext cx="1148786"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p:cNvSpPr>
            <a:spLocks noGrp="1"/>
          </p:cNvSpPr>
          <p:nvPr>
            <p:ph type="title"/>
          </p:nvPr>
        </p:nvSpPr>
        <p:spPr>
          <a:xfrm>
            <a:off x="10830457" y="0"/>
            <a:ext cx="1485709" cy="400919"/>
          </a:xfrm>
        </p:spPr>
        <p:txBody>
          <a:bodyPr>
            <a:normAutofit/>
          </a:bodyPr>
          <a:lstStyle/>
          <a:p>
            <a:pPr algn="ctr"/>
            <a:r>
              <a:rPr lang="en-GB" sz="2000" b="1" dirty="0">
                <a:solidFill>
                  <a:schemeClr val="bg1"/>
                </a:solidFill>
                <a:latin typeface="Century Gothic" panose="020B0502020202020204" pitchFamily="34" charset="0"/>
              </a:rPr>
              <a:t>escribir</a:t>
            </a:r>
            <a:endParaRPr lang="en-GB" sz="2000" dirty="0"/>
          </a:p>
        </p:txBody>
      </p:sp>
      <p:pic>
        <p:nvPicPr>
          <p:cNvPr id="3" name="Picture 2"/>
          <p:cNvPicPr>
            <a:picLocks noChangeAspect="1"/>
          </p:cNvPicPr>
          <p:nvPr/>
        </p:nvPicPr>
        <p:blipFill rotWithShape="1">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l="44955" t="27128" r="24600" b="10383"/>
          <a:stretch/>
        </p:blipFill>
        <p:spPr>
          <a:xfrm>
            <a:off x="9706081" y="2768048"/>
            <a:ext cx="2431659" cy="2807537"/>
          </a:xfrm>
          <a:prstGeom prst="rect">
            <a:avLst/>
          </a:prstGeom>
        </p:spPr>
      </p:pic>
      <p:sp>
        <p:nvSpPr>
          <p:cNvPr id="21" name="TextBox 20"/>
          <p:cNvSpPr txBox="1"/>
          <p:nvPr/>
        </p:nvSpPr>
        <p:spPr>
          <a:xfrm>
            <a:off x="129526" y="532934"/>
            <a:ext cx="11541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hacer la tarea? Y la tarea, ¿qué es? Escribe la frase en inglés.</a:t>
            </a:r>
          </a:p>
        </p:txBody>
      </p:sp>
      <p:sp>
        <p:nvSpPr>
          <p:cNvPr id="18" name="Rectangular Callout 17"/>
          <p:cNvSpPr/>
          <p:nvPr/>
        </p:nvSpPr>
        <p:spPr>
          <a:xfrm>
            <a:off x="129527" y="1070470"/>
            <a:ext cx="7985773" cy="4898530"/>
          </a:xfrm>
          <a:prstGeom prst="wedgeRectCallout">
            <a:avLst>
              <a:gd name="adj1" fmla="val 71585"/>
              <a:gd name="adj2" fmla="val 122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84715D9B-7134-403C-882D-CEC6822FBDEA}"/>
              </a:ext>
            </a:extLst>
          </p:cNvPr>
          <p:cNvSpPr txBox="1"/>
          <p:nvPr/>
        </p:nvSpPr>
        <p:spPr>
          <a:xfrm>
            <a:off x="129527" y="1167646"/>
            <a:ext cx="9487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“Debo limpiar los zapatos.” </a:t>
            </a:r>
          </a:p>
        </p:txBody>
      </p:sp>
      <p:sp>
        <p:nvSpPr>
          <p:cNvPr id="8" name="TextBox 7">
            <a:extLst>
              <a:ext uri="{FF2B5EF4-FFF2-40B4-BE49-F238E27FC236}">
                <a16:creationId xmlns:a16="http://schemas.microsoft.com/office/drawing/2014/main" id="{DB146FB5-9833-4174-ACB7-ABD777D02429}"/>
              </a:ext>
            </a:extLst>
          </p:cNvPr>
          <p:cNvSpPr txBox="1"/>
          <p:nvPr/>
        </p:nvSpPr>
        <p:spPr>
          <a:xfrm>
            <a:off x="129527" y="2063252"/>
            <a:ext cx="6461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lavar los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 name="TextBox 9">
            <a:extLst>
              <a:ext uri="{FF2B5EF4-FFF2-40B4-BE49-F238E27FC236}">
                <a16:creationId xmlns:a16="http://schemas.microsoft.com/office/drawing/2014/main" id="{2584A8BE-6A44-46A3-8EEA-0E8631926C17}"/>
              </a:ext>
            </a:extLst>
          </p:cNvPr>
          <p:cNvSpPr txBox="1"/>
          <p:nvPr/>
        </p:nvSpPr>
        <p:spPr>
          <a:xfrm>
            <a:off x="129527" y="2977484"/>
            <a:ext cx="9487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“Debo lavar la ropa.”</a:t>
            </a:r>
          </a:p>
        </p:txBody>
      </p:sp>
      <p:sp>
        <p:nvSpPr>
          <p:cNvPr id="12" name="TextBox 11">
            <a:extLst>
              <a:ext uri="{FF2B5EF4-FFF2-40B4-BE49-F238E27FC236}">
                <a16:creationId xmlns:a16="http://schemas.microsoft.com/office/drawing/2014/main" id="{EF93AAE1-C155-4301-B1A5-519C70C63569}"/>
              </a:ext>
            </a:extLst>
          </p:cNvPr>
          <p:cNvSpPr txBox="1"/>
          <p:nvPr/>
        </p:nvSpPr>
        <p:spPr>
          <a:xfrm>
            <a:off x="129527" y="3919551"/>
            <a:ext cx="6804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“Debo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organizar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papeles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la mesa.”</a:t>
            </a:r>
          </a:p>
        </p:txBody>
      </p:sp>
      <p:sp>
        <p:nvSpPr>
          <p:cNvPr id="20" name="TextBox 19">
            <a:extLst>
              <a:ext uri="{FF2B5EF4-FFF2-40B4-BE49-F238E27FC236}">
                <a16:creationId xmlns:a16="http://schemas.microsoft.com/office/drawing/2014/main" id="{EF93AAE1-C155-4301-B1A5-519C70C63569}"/>
              </a:ext>
            </a:extLst>
          </p:cNvPr>
          <p:cNvSpPr txBox="1"/>
          <p:nvPr/>
        </p:nvSpPr>
        <p:spPr>
          <a:xfrm>
            <a:off x="129527" y="4875921"/>
            <a:ext cx="6042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comida a Leo, el gato.”</a:t>
            </a:r>
          </a:p>
        </p:txBody>
      </p:sp>
      <p:sp>
        <p:nvSpPr>
          <p:cNvPr id="25" name="TextBox 24">
            <a:extLst>
              <a:ext uri="{FF2B5EF4-FFF2-40B4-BE49-F238E27FC236}">
                <a16:creationId xmlns:a16="http://schemas.microsoft.com/office/drawing/2014/main" id="{AB35787C-ACC5-4B98-A398-BBA49867642D}"/>
              </a:ext>
            </a:extLst>
          </p:cNvPr>
          <p:cNvSpPr txBox="1"/>
          <p:nvPr/>
        </p:nvSpPr>
        <p:spPr>
          <a:xfrm>
            <a:off x="218427" y="2495061"/>
            <a:ext cx="5418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must wash the dishes. </a:t>
            </a:r>
          </a:p>
        </p:txBody>
      </p:sp>
      <p:sp>
        <p:nvSpPr>
          <p:cNvPr id="26" name="TextBox 25">
            <a:extLst>
              <a:ext uri="{FF2B5EF4-FFF2-40B4-BE49-F238E27FC236}">
                <a16:creationId xmlns:a16="http://schemas.microsoft.com/office/drawing/2014/main" id="{27797586-BFCB-4CDD-9582-C517FE0C545B}"/>
              </a:ext>
            </a:extLst>
          </p:cNvPr>
          <p:cNvSpPr txBox="1"/>
          <p:nvPr/>
        </p:nvSpPr>
        <p:spPr>
          <a:xfrm>
            <a:off x="218427" y="3437128"/>
            <a:ext cx="4121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must wash the clothes.</a:t>
            </a:r>
          </a:p>
        </p:txBody>
      </p:sp>
      <p:sp>
        <p:nvSpPr>
          <p:cNvPr id="27" name="TextBox 26">
            <a:extLst>
              <a:ext uri="{FF2B5EF4-FFF2-40B4-BE49-F238E27FC236}">
                <a16:creationId xmlns:a16="http://schemas.microsoft.com/office/drawing/2014/main" id="{66FB35C6-C0D3-48D1-B37A-906FA2F340AB}"/>
              </a:ext>
            </a:extLst>
          </p:cNvPr>
          <p:cNvSpPr txBox="1"/>
          <p:nvPr/>
        </p:nvSpPr>
        <p:spPr>
          <a:xfrm>
            <a:off x="192667" y="4413581"/>
            <a:ext cx="5979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must organise the papers on the desk.</a:t>
            </a:r>
          </a:p>
        </p:txBody>
      </p:sp>
      <p:sp>
        <p:nvSpPr>
          <p:cNvPr id="32" name="TextBox 31">
            <a:extLst>
              <a:ext uri="{FF2B5EF4-FFF2-40B4-BE49-F238E27FC236}">
                <a16:creationId xmlns:a16="http://schemas.microsoft.com/office/drawing/2014/main" id="{EF93AAE1-C155-4301-B1A5-519C70C63569}"/>
              </a:ext>
            </a:extLst>
          </p:cNvPr>
          <p:cNvSpPr txBox="1"/>
          <p:nvPr/>
        </p:nvSpPr>
        <p:spPr>
          <a:xfrm>
            <a:off x="270022" y="5327230"/>
            <a:ext cx="63347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must give food to Leo, the cat. </a:t>
            </a:r>
          </a:p>
        </p:txBody>
      </p:sp>
      <p:sp>
        <p:nvSpPr>
          <p:cNvPr id="23" name="TextBox 22">
            <a:extLst>
              <a:ext uri="{FF2B5EF4-FFF2-40B4-BE49-F238E27FC236}">
                <a16:creationId xmlns:a16="http://schemas.microsoft.com/office/drawing/2014/main" id="{6492CE88-A699-4831-A5C5-C1AF6A3E7D58}"/>
              </a:ext>
            </a:extLst>
          </p:cNvPr>
          <p:cNvSpPr txBox="1"/>
          <p:nvPr/>
        </p:nvSpPr>
        <p:spPr>
          <a:xfrm>
            <a:off x="192667" y="1610685"/>
            <a:ext cx="3929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must clean the shoes. </a:t>
            </a:r>
          </a:p>
        </p:txBody>
      </p:sp>
      <p:sp>
        <p:nvSpPr>
          <p:cNvPr id="34" name="Rounded Rectangle 33"/>
          <p:cNvSpPr/>
          <p:nvPr/>
        </p:nvSpPr>
        <p:spPr>
          <a:xfrm>
            <a:off x="270021" y="1652920"/>
            <a:ext cx="3775035" cy="430056"/>
          </a:xfrm>
          <a:prstGeom prst="roundRect">
            <a:avLst/>
          </a:prstGeom>
          <a:solidFill>
            <a:srgbClr val="EE6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p:cNvSpPr/>
          <p:nvPr/>
        </p:nvSpPr>
        <p:spPr>
          <a:xfrm>
            <a:off x="270021" y="2517083"/>
            <a:ext cx="3775035" cy="430056"/>
          </a:xfrm>
          <a:prstGeom prst="roundRect">
            <a:avLst/>
          </a:prstGeom>
          <a:solidFill>
            <a:srgbClr val="EE6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p:cNvSpPr/>
          <p:nvPr/>
        </p:nvSpPr>
        <p:spPr>
          <a:xfrm>
            <a:off x="270021" y="3457130"/>
            <a:ext cx="3775035" cy="430056"/>
          </a:xfrm>
          <a:prstGeom prst="roundRect">
            <a:avLst/>
          </a:prstGeom>
          <a:solidFill>
            <a:srgbClr val="EE6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ounded Rectangle 36"/>
          <p:cNvSpPr/>
          <p:nvPr/>
        </p:nvSpPr>
        <p:spPr>
          <a:xfrm>
            <a:off x="254575" y="4445180"/>
            <a:ext cx="5792576" cy="430056"/>
          </a:xfrm>
          <a:prstGeom prst="roundRect">
            <a:avLst/>
          </a:prstGeom>
          <a:solidFill>
            <a:srgbClr val="EE6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ounded Rectangle 37"/>
          <p:cNvSpPr/>
          <p:nvPr/>
        </p:nvSpPr>
        <p:spPr>
          <a:xfrm>
            <a:off x="270021" y="5343034"/>
            <a:ext cx="5366691" cy="430056"/>
          </a:xfrm>
          <a:prstGeom prst="roundRect">
            <a:avLst/>
          </a:prstGeom>
          <a:solidFill>
            <a:srgbClr val="EE6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Cloud Callout 6"/>
          <p:cNvSpPr/>
          <p:nvPr/>
        </p:nvSpPr>
        <p:spPr>
          <a:xfrm>
            <a:off x="8665928" y="967786"/>
            <a:ext cx="3471812" cy="1464786"/>
          </a:xfrm>
          <a:prstGeom prst="cloudCallout">
            <a:avLst>
              <a:gd name="adj1" fmla="val 3420"/>
              <a:gd name="adj2" fmla="val 7889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Quiero ir a la playa, pero hoy no puedo.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213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4"/>
                                        </p:tgtEl>
                                      </p:cBhvr>
                                    </p:animEffect>
                                    <p:set>
                                      <p:cBhvr>
                                        <p:cTn id="50"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5"/>
                                        </p:tgtEl>
                                      </p:cBhvr>
                                    </p:animEffect>
                                    <p:set>
                                      <p:cBhvr>
                                        <p:cTn id="5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37"/>
                                        </p:tgtEl>
                                      </p:cBhvr>
                                    </p:animEffect>
                                    <p:set>
                                      <p:cBhvr>
                                        <p:cTn id="6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9" restart="whenNotActive" fill="hold" evtFilter="cancelBubble" nodeType="interactiveSeq">
                <p:stCondLst>
                  <p:cond evt="onClick" delay="0">
                    <p:tgtEl>
                      <p:spTgt spid="38"/>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4" grpId="0"/>
      <p:bldP spid="21" grpId="0"/>
      <p:bldP spid="18" grpId="0" animBg="1"/>
      <p:bldP spid="2" grpId="0"/>
      <p:bldP spid="8" grpId="0"/>
      <p:bldP spid="10" grpId="0"/>
      <p:bldP spid="12" grpId="0"/>
      <p:bldP spid="20" grpId="0"/>
      <p:bldP spid="25" grpId="0"/>
      <p:bldP spid="26" grpId="0"/>
      <p:bldP spid="27" grpId="0"/>
      <p:bldP spid="32" grpId="0"/>
      <p:bldP spid="23" grpId="0"/>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6" y="98082"/>
            <a:ext cx="100464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parent is speaking to you and your brother/sister. Who has to do what?</a:t>
            </a:r>
          </a:p>
        </p:txBody>
      </p:sp>
      <p:sp>
        <p:nvSpPr>
          <p:cNvPr id="39" name="TextBox 38"/>
          <p:cNvSpPr txBox="1"/>
          <p:nvPr/>
        </p:nvSpPr>
        <p:spPr>
          <a:xfrm>
            <a:off x="87529" y="907689"/>
            <a:ext cx="1193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First, write the weekdays on your diary in the correct order:</a:t>
            </a:r>
          </a:p>
        </p:txBody>
      </p:sp>
      <p:sp>
        <p:nvSpPr>
          <p:cNvPr id="77" name="Rounded Rectangle 76"/>
          <p:cNvSpPr/>
          <p:nvPr/>
        </p:nvSpPr>
        <p:spPr>
          <a:xfrm>
            <a:off x="10783019" y="159404"/>
            <a:ext cx="1148786"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p:cNvSpPr>
            <a:spLocks noGrp="1"/>
          </p:cNvSpPr>
          <p:nvPr>
            <p:ph type="title"/>
          </p:nvPr>
        </p:nvSpPr>
        <p:spPr>
          <a:xfrm>
            <a:off x="10614557" y="173703"/>
            <a:ext cx="1485709" cy="400919"/>
          </a:xfrm>
        </p:spPr>
        <p:txBody>
          <a:bodyPr>
            <a:normAutofit/>
          </a:bodyPr>
          <a:lstStyle/>
          <a:p>
            <a:pPr algn="ctr"/>
            <a:r>
              <a:rPr lang="en-GB" sz="2000" b="1" dirty="0">
                <a:solidFill>
                  <a:schemeClr val="bg1"/>
                </a:solidFill>
                <a:latin typeface="Century Gothic" panose="020B0502020202020204" pitchFamily="34" charset="0"/>
              </a:rPr>
              <a:t>escribir</a:t>
            </a:r>
            <a:endParaRPr lang="en-GB" sz="2000" dirty="0"/>
          </a:p>
        </p:txBody>
      </p:sp>
      <p:graphicFrame>
        <p:nvGraphicFramePr>
          <p:cNvPr id="3" name="Table 5">
            <a:extLst>
              <a:ext uri="{FF2B5EF4-FFF2-40B4-BE49-F238E27FC236}">
                <a16:creationId xmlns:a16="http://schemas.microsoft.com/office/drawing/2014/main" id="{75D99031-EA45-4B2E-AEE4-5BE8D500FCB9}"/>
              </a:ext>
            </a:extLst>
          </p:cNvPr>
          <p:cNvGraphicFramePr>
            <a:graphicFrameLocks noGrp="1"/>
          </p:cNvGraphicFramePr>
          <p:nvPr>
            <p:extLst/>
          </p:nvPr>
        </p:nvGraphicFramePr>
        <p:xfrm>
          <a:off x="1720902" y="1868592"/>
          <a:ext cx="8750196" cy="3618735"/>
        </p:xfrm>
        <a:graphic>
          <a:graphicData uri="http://schemas.openxmlformats.org/drawingml/2006/table">
            <a:tbl>
              <a:tblPr firstRow="1" bandRow="1">
                <a:tableStyleId>{5C22544A-7EE6-4342-B048-85BDC9FD1C3A}</a:tableStyleId>
              </a:tblPr>
              <a:tblGrid>
                <a:gridCol w="1250028">
                  <a:extLst>
                    <a:ext uri="{9D8B030D-6E8A-4147-A177-3AD203B41FA5}">
                      <a16:colId xmlns:a16="http://schemas.microsoft.com/office/drawing/2014/main" val="1935219300"/>
                    </a:ext>
                  </a:extLst>
                </a:gridCol>
                <a:gridCol w="1250028">
                  <a:extLst>
                    <a:ext uri="{9D8B030D-6E8A-4147-A177-3AD203B41FA5}">
                      <a16:colId xmlns:a16="http://schemas.microsoft.com/office/drawing/2014/main" val="3267934841"/>
                    </a:ext>
                  </a:extLst>
                </a:gridCol>
                <a:gridCol w="1250028">
                  <a:extLst>
                    <a:ext uri="{9D8B030D-6E8A-4147-A177-3AD203B41FA5}">
                      <a16:colId xmlns:a16="http://schemas.microsoft.com/office/drawing/2014/main" val="2918672948"/>
                    </a:ext>
                  </a:extLst>
                </a:gridCol>
                <a:gridCol w="1250028">
                  <a:extLst>
                    <a:ext uri="{9D8B030D-6E8A-4147-A177-3AD203B41FA5}">
                      <a16:colId xmlns:a16="http://schemas.microsoft.com/office/drawing/2014/main" val="2577363014"/>
                    </a:ext>
                  </a:extLst>
                </a:gridCol>
                <a:gridCol w="1250028">
                  <a:extLst>
                    <a:ext uri="{9D8B030D-6E8A-4147-A177-3AD203B41FA5}">
                      <a16:colId xmlns:a16="http://schemas.microsoft.com/office/drawing/2014/main" val="577515096"/>
                    </a:ext>
                  </a:extLst>
                </a:gridCol>
                <a:gridCol w="1250028">
                  <a:extLst>
                    <a:ext uri="{9D8B030D-6E8A-4147-A177-3AD203B41FA5}">
                      <a16:colId xmlns:a16="http://schemas.microsoft.com/office/drawing/2014/main" val="3355189552"/>
                    </a:ext>
                  </a:extLst>
                </a:gridCol>
                <a:gridCol w="1250028">
                  <a:extLst>
                    <a:ext uri="{9D8B030D-6E8A-4147-A177-3AD203B41FA5}">
                      <a16:colId xmlns:a16="http://schemas.microsoft.com/office/drawing/2014/main" val="3164272257"/>
                    </a:ext>
                  </a:extLst>
                </a:gridCol>
              </a:tblGrid>
              <a:tr h="935568">
                <a:tc>
                  <a:txBody>
                    <a:bodyPr/>
                    <a:lstStyle/>
                    <a:p>
                      <a:endParaRPr lang="en-GB" dirty="0">
                        <a:solidFill>
                          <a:srgbClr val="002060"/>
                        </a:solidFill>
                      </a:endParaRPr>
                    </a:p>
                    <a:p>
                      <a:r>
                        <a:rPr lang="en-GB" dirty="0">
                          <a:solidFill>
                            <a:srgbClr val="002060"/>
                          </a:solidFill>
                        </a:rPr>
                        <a:t>el l______</a:t>
                      </a:r>
                    </a:p>
                  </a:txBody>
                  <a:tcPr>
                    <a:solidFill>
                      <a:srgbClr val="FBF0D5"/>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j______</a:t>
                      </a:r>
                    </a:p>
                    <a:p>
                      <a:endParaRPr lang="en-GB" dirty="0">
                        <a:solidFill>
                          <a:srgbClr val="002060"/>
                        </a:solidFill>
                      </a:endParaRPr>
                    </a:p>
                  </a:txBody>
                  <a:tcPr>
                    <a:solidFill>
                      <a:srgbClr val="FBF0D5"/>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v_____</a:t>
                      </a:r>
                    </a:p>
                  </a:txBody>
                  <a:tcPr>
                    <a:solidFill>
                      <a:srgbClr val="FBF0D5"/>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s______</a:t>
                      </a:r>
                    </a:p>
                    <a:p>
                      <a:endParaRPr lang="en-GB" dirty="0">
                        <a:solidFill>
                          <a:srgbClr val="002060"/>
                        </a:solidFill>
                      </a:endParaRPr>
                    </a:p>
                  </a:txBody>
                  <a:tcPr>
                    <a:solidFill>
                      <a:srgbClr val="FBF0D5"/>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d_____</a:t>
                      </a:r>
                    </a:p>
                  </a:txBody>
                  <a:tcPr>
                    <a:solidFill>
                      <a:srgbClr val="FBF0D5"/>
                    </a:solidFill>
                  </a:tcPr>
                </a:tc>
                <a:extLst>
                  <a:ext uri="{0D108BD9-81ED-4DB2-BD59-A6C34878D82A}">
                    <a16:rowId xmlns:a16="http://schemas.microsoft.com/office/drawing/2014/main" val="1244020984"/>
                  </a:ext>
                </a:extLst>
              </a:tr>
              <a:tr h="2683167">
                <a:tc>
                  <a:txBody>
                    <a:bodyPr/>
                    <a:lstStyle/>
                    <a:p>
                      <a:endParaRPr lang="en-GB"/>
                    </a:p>
                  </a:txBody>
                  <a:tcPr>
                    <a:solidFill>
                      <a:srgbClr val="FBF0D5"/>
                    </a:solidFill>
                  </a:tcPr>
                </a:tc>
                <a:tc>
                  <a:txBody>
                    <a:bodyPr/>
                    <a:lstStyle/>
                    <a:p>
                      <a:endParaRPr lang="en-GB" dirty="0"/>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918271774"/>
                  </a:ext>
                </a:extLst>
              </a:tr>
            </a:tbl>
          </a:graphicData>
        </a:graphic>
      </p:graphicFrame>
      <p:sp>
        <p:nvSpPr>
          <p:cNvPr id="15" name="TextBox 14">
            <a:extLst>
              <a:ext uri="{FF2B5EF4-FFF2-40B4-BE49-F238E27FC236}">
                <a16:creationId xmlns:a16="http://schemas.microsoft.com/office/drawing/2014/main" id="{936D20AC-1D15-4181-8323-FC7125EAE96A}"/>
              </a:ext>
            </a:extLst>
          </p:cNvPr>
          <p:cNvSpPr txBox="1"/>
          <p:nvPr/>
        </p:nvSpPr>
        <p:spPr>
          <a:xfrm rot="813176">
            <a:off x="6135028" y="5661509"/>
            <a:ext cx="108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lunes</a:t>
            </a:r>
          </a:p>
        </p:txBody>
      </p:sp>
      <p:sp>
        <p:nvSpPr>
          <p:cNvPr id="18" name="TextBox 17">
            <a:extLst>
              <a:ext uri="{FF2B5EF4-FFF2-40B4-BE49-F238E27FC236}">
                <a16:creationId xmlns:a16="http://schemas.microsoft.com/office/drawing/2014/main" id="{FAD9D904-9494-42F1-B09C-2EDF59E78169}"/>
              </a:ext>
            </a:extLst>
          </p:cNvPr>
          <p:cNvSpPr txBox="1"/>
          <p:nvPr/>
        </p:nvSpPr>
        <p:spPr>
          <a:xfrm rot="20655827">
            <a:off x="415209" y="1548590"/>
            <a:ext cx="130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martes</a:t>
            </a:r>
          </a:p>
        </p:txBody>
      </p:sp>
      <p:sp>
        <p:nvSpPr>
          <p:cNvPr id="19" name="TextBox 18">
            <a:extLst>
              <a:ext uri="{FF2B5EF4-FFF2-40B4-BE49-F238E27FC236}">
                <a16:creationId xmlns:a16="http://schemas.microsoft.com/office/drawing/2014/main" id="{BA53D808-3CBB-4636-8F54-07B4C5E36512}"/>
              </a:ext>
            </a:extLst>
          </p:cNvPr>
          <p:cNvSpPr txBox="1"/>
          <p:nvPr/>
        </p:nvSpPr>
        <p:spPr>
          <a:xfrm rot="20655827">
            <a:off x="157799" y="5511355"/>
            <a:ext cx="17421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miércoles</a:t>
            </a:r>
          </a:p>
        </p:txBody>
      </p:sp>
      <p:sp>
        <p:nvSpPr>
          <p:cNvPr id="20" name="TextBox 19">
            <a:extLst>
              <a:ext uri="{FF2B5EF4-FFF2-40B4-BE49-F238E27FC236}">
                <a16:creationId xmlns:a16="http://schemas.microsoft.com/office/drawing/2014/main" id="{357B71BC-AB88-48B9-88AE-C033F3D91F4D}"/>
              </a:ext>
            </a:extLst>
          </p:cNvPr>
          <p:cNvSpPr txBox="1"/>
          <p:nvPr/>
        </p:nvSpPr>
        <p:spPr>
          <a:xfrm rot="19765427">
            <a:off x="10599532" y="1236320"/>
            <a:ext cx="1293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jueves</a:t>
            </a:r>
          </a:p>
        </p:txBody>
      </p:sp>
      <p:sp>
        <p:nvSpPr>
          <p:cNvPr id="21" name="TextBox 20">
            <a:extLst>
              <a:ext uri="{FF2B5EF4-FFF2-40B4-BE49-F238E27FC236}">
                <a16:creationId xmlns:a16="http://schemas.microsoft.com/office/drawing/2014/main" id="{8B2DC2C9-FFE7-439E-8720-7FA764177290}"/>
              </a:ext>
            </a:extLst>
          </p:cNvPr>
          <p:cNvSpPr txBox="1"/>
          <p:nvPr/>
        </p:nvSpPr>
        <p:spPr>
          <a:xfrm rot="20140627">
            <a:off x="10728019" y="5619819"/>
            <a:ext cx="1258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viernes</a:t>
            </a:r>
          </a:p>
        </p:txBody>
      </p:sp>
      <p:sp>
        <p:nvSpPr>
          <p:cNvPr id="22" name="TextBox 21">
            <a:extLst>
              <a:ext uri="{FF2B5EF4-FFF2-40B4-BE49-F238E27FC236}">
                <a16:creationId xmlns:a16="http://schemas.microsoft.com/office/drawing/2014/main" id="{15CCDA6D-D257-4ACB-A85D-F9A428B97A1F}"/>
              </a:ext>
            </a:extLst>
          </p:cNvPr>
          <p:cNvSpPr txBox="1"/>
          <p:nvPr/>
        </p:nvSpPr>
        <p:spPr>
          <a:xfrm rot="1092744">
            <a:off x="10499546" y="3877757"/>
            <a:ext cx="15589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sábado</a:t>
            </a:r>
          </a:p>
        </p:txBody>
      </p:sp>
      <p:sp>
        <p:nvSpPr>
          <p:cNvPr id="23" name="TextBox 22">
            <a:extLst>
              <a:ext uri="{FF2B5EF4-FFF2-40B4-BE49-F238E27FC236}">
                <a16:creationId xmlns:a16="http://schemas.microsoft.com/office/drawing/2014/main" id="{B4E42FAA-477B-4ECE-96A5-0BB4D8F79884}"/>
              </a:ext>
            </a:extLst>
          </p:cNvPr>
          <p:cNvSpPr txBox="1"/>
          <p:nvPr/>
        </p:nvSpPr>
        <p:spPr>
          <a:xfrm rot="1604987">
            <a:off x="103586" y="3510727"/>
            <a:ext cx="1641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domingo</a:t>
            </a:r>
          </a:p>
        </p:txBody>
      </p:sp>
    </p:spTree>
    <p:extLst>
      <p:ext uri="{BB962C8B-B14F-4D97-AF65-F5344CB8AC3E}">
        <p14:creationId xmlns:p14="http://schemas.microsoft.com/office/powerpoint/2010/main" val="296977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6" y="98082"/>
            <a:ext cx="100464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parent is telling you and your brother all the things you both have to do this week.</a:t>
            </a:r>
          </a:p>
        </p:txBody>
      </p:sp>
      <p:sp>
        <p:nvSpPr>
          <p:cNvPr id="77" name="Rounded Rectangle 76"/>
          <p:cNvSpPr/>
          <p:nvPr/>
        </p:nvSpPr>
        <p:spPr>
          <a:xfrm>
            <a:off x="10783019" y="159403"/>
            <a:ext cx="1148786" cy="641295"/>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p:cNvSpPr>
            <a:spLocks noGrp="1"/>
          </p:cNvSpPr>
          <p:nvPr>
            <p:ph type="title"/>
          </p:nvPr>
        </p:nvSpPr>
        <p:spPr>
          <a:xfrm>
            <a:off x="10698788" y="279590"/>
            <a:ext cx="1317247" cy="400919"/>
          </a:xfrm>
        </p:spPr>
        <p:txBody>
          <a:bodyPr>
            <a:normAutofit fontScale="90000"/>
          </a:bodyPr>
          <a:lstStyle/>
          <a:p>
            <a:pPr algn="ctr"/>
            <a:r>
              <a:rPr lang="en-GB" sz="2000" b="1" dirty="0" err="1">
                <a:solidFill>
                  <a:schemeClr val="bg1"/>
                </a:solidFill>
                <a:latin typeface="Century Gothic" panose="020B0502020202020204" pitchFamily="34" charset="0"/>
              </a:rPr>
              <a:t>escuchar</a:t>
            </a:r>
            <a:r>
              <a:rPr lang="en-GB" sz="2000" b="1" dirty="0">
                <a:solidFill>
                  <a:schemeClr val="bg1"/>
                </a:solidFill>
                <a:latin typeface="Century Gothic" panose="020B0502020202020204" pitchFamily="34" charset="0"/>
              </a:rPr>
              <a:t> / hablar</a:t>
            </a:r>
            <a:endParaRPr lang="en-GB" sz="2000" dirty="0"/>
          </a:p>
        </p:txBody>
      </p:sp>
      <p:sp>
        <p:nvSpPr>
          <p:cNvPr id="14" name="ZoneTexte 1">
            <a:extLst>
              <a:ext uri="{FF2B5EF4-FFF2-40B4-BE49-F238E27FC236}">
                <a16:creationId xmlns:a16="http://schemas.microsoft.com/office/drawing/2014/main" id="{34B18764-501B-4ECB-98F8-ACDCF0EE7DDD}"/>
              </a:ext>
            </a:extLst>
          </p:cNvPr>
          <p:cNvSpPr txBox="1"/>
          <p:nvPr/>
        </p:nvSpPr>
        <p:spPr>
          <a:xfrm>
            <a:off x="5226570" y="674663"/>
            <a:ext cx="21186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EE6000"/>
                </a:solidFill>
                <a:effectLst/>
                <a:uLnTx/>
                <a:uFillTx/>
                <a:latin typeface="Century Gothic" panose="020F0302020204030204"/>
                <a:ea typeface="+mn-ea"/>
                <a:cs typeface="+mn-cs"/>
              </a:rPr>
              <a:t>En parejas</a:t>
            </a:r>
          </a:p>
        </p:txBody>
      </p:sp>
      <p:sp>
        <p:nvSpPr>
          <p:cNvPr id="16" name="ZoneTexte 2">
            <a:extLst>
              <a:ext uri="{FF2B5EF4-FFF2-40B4-BE49-F238E27FC236}">
                <a16:creationId xmlns:a16="http://schemas.microsoft.com/office/drawing/2014/main" id="{F29C880E-0059-411D-A901-57AB8C041DE2}"/>
              </a:ext>
            </a:extLst>
          </p:cNvPr>
          <p:cNvSpPr txBox="1"/>
          <p:nvPr/>
        </p:nvSpPr>
        <p:spPr>
          <a:xfrm>
            <a:off x="754849" y="1121250"/>
            <a:ext cx="1123654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Student A: </a:t>
            </a: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you are the parent. You say </a:t>
            </a:r>
            <a:r>
              <a:rPr kumimoji="0" lang="en-GB" sz="2600" b="1" i="0" u="none" strike="noStrike" kern="1200" cap="none" spc="0" normalizeH="0" baseline="0" noProof="0" dirty="0" err="1">
                <a:ln>
                  <a:noFill/>
                </a:ln>
                <a:solidFill>
                  <a:srgbClr val="002060"/>
                </a:solidFill>
                <a:effectLst/>
                <a:uLnTx/>
                <a:uFillTx/>
                <a:latin typeface="Century Gothic" panose="020F0302020204030204"/>
                <a:ea typeface="+mn-ea"/>
                <a:cs typeface="+mn-cs"/>
              </a:rPr>
              <a:t>debes</a:t>
            </a: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 (you must) or </a:t>
            </a:r>
            <a:r>
              <a:rPr kumimoji="0" lang="en-GB" sz="2600" b="1" i="0" u="none" strike="noStrike" kern="1200" cap="none" spc="0" normalizeH="0" baseline="0" noProof="0" dirty="0" err="1">
                <a:ln>
                  <a:noFill/>
                </a:ln>
                <a:solidFill>
                  <a:srgbClr val="002060"/>
                </a:solidFill>
                <a:effectLst/>
                <a:uLnTx/>
                <a:uFillTx/>
                <a:latin typeface="Century Gothic" panose="020F0302020204030204"/>
                <a:ea typeface="+mn-ea"/>
                <a:cs typeface="+mn-cs"/>
              </a:rPr>
              <a:t>debe</a:t>
            </a: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 (he must) and the action.</a:t>
            </a:r>
            <a:endPar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TextBox 6">
            <a:extLst>
              <a:ext uri="{FF2B5EF4-FFF2-40B4-BE49-F238E27FC236}">
                <a16:creationId xmlns:a16="http://schemas.microsoft.com/office/drawing/2014/main" id="{5395D494-FFE2-41F5-A26A-7D35216FA085}"/>
              </a:ext>
            </a:extLst>
          </p:cNvPr>
          <p:cNvSpPr txBox="1"/>
          <p:nvPr/>
        </p:nvSpPr>
        <p:spPr>
          <a:xfrm>
            <a:off x="739514" y="3641725"/>
            <a:ext cx="820846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your</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parent</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circle</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who</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has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task</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 and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which</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day</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of</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week</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5" name="TextBox 9">
            <a:extLst>
              <a:ext uri="{FF2B5EF4-FFF2-40B4-BE49-F238E27FC236}">
                <a16:creationId xmlns:a16="http://schemas.microsoft.com/office/drawing/2014/main" id="{DDB9D21D-6287-432B-8FBF-45BF2E3D7B61}"/>
              </a:ext>
            </a:extLst>
          </p:cNvPr>
          <p:cNvSpPr txBox="1"/>
          <p:nvPr/>
        </p:nvSpPr>
        <p:spPr>
          <a:xfrm>
            <a:off x="754849" y="4934387"/>
            <a:ext cx="511344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Then, circle the correct task.</a:t>
            </a:r>
          </a:p>
        </p:txBody>
      </p:sp>
      <p:sp>
        <p:nvSpPr>
          <p:cNvPr id="27" name="ZoneTexte 2">
            <a:extLst>
              <a:ext uri="{FF2B5EF4-FFF2-40B4-BE49-F238E27FC236}">
                <a16:creationId xmlns:a16="http://schemas.microsoft.com/office/drawing/2014/main" id="{D22BBE03-F751-40D5-A402-9C56006414AB}"/>
              </a:ext>
            </a:extLst>
          </p:cNvPr>
          <p:cNvSpPr txBox="1"/>
          <p:nvPr/>
        </p:nvSpPr>
        <p:spPr>
          <a:xfrm>
            <a:off x="797681" y="2157198"/>
            <a:ext cx="73975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Ejemplo:</a:t>
            </a:r>
          </a:p>
        </p:txBody>
      </p:sp>
      <p:sp>
        <p:nvSpPr>
          <p:cNvPr id="2" name="Speech Bubble: Oval 1">
            <a:extLst>
              <a:ext uri="{FF2B5EF4-FFF2-40B4-BE49-F238E27FC236}">
                <a16:creationId xmlns:a16="http://schemas.microsoft.com/office/drawing/2014/main" id="{BD4C7287-A7B8-463D-B065-E96E41289202}"/>
              </a:ext>
            </a:extLst>
          </p:cNvPr>
          <p:cNvSpPr/>
          <p:nvPr/>
        </p:nvSpPr>
        <p:spPr>
          <a:xfrm>
            <a:off x="6439864" y="1867795"/>
            <a:ext cx="2895600" cy="1016036"/>
          </a:xfrm>
          <a:prstGeom prst="wedgeEllipseCallout">
            <a:avLst>
              <a:gd name="adj1" fmla="val -51226"/>
              <a:gd name="adj2" fmla="val -71404"/>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“El lunes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debes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comprar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regalo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1" name="ZoneTexte 2">
            <a:extLst>
              <a:ext uri="{FF2B5EF4-FFF2-40B4-BE49-F238E27FC236}">
                <a16:creationId xmlns:a16="http://schemas.microsoft.com/office/drawing/2014/main" id="{71A908A0-65BE-46BC-BDA3-BA32DEDADC02}"/>
              </a:ext>
            </a:extLst>
          </p:cNvPr>
          <p:cNvSpPr txBox="1"/>
          <p:nvPr/>
        </p:nvSpPr>
        <p:spPr>
          <a:xfrm>
            <a:off x="754849" y="5434028"/>
            <a:ext cx="23777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Ejemplo:</a:t>
            </a:r>
          </a:p>
        </p:txBody>
      </p:sp>
      <p:graphicFrame>
        <p:nvGraphicFramePr>
          <p:cNvPr id="33" name="Table 5">
            <a:extLst>
              <a:ext uri="{FF2B5EF4-FFF2-40B4-BE49-F238E27FC236}">
                <a16:creationId xmlns:a16="http://schemas.microsoft.com/office/drawing/2014/main" id="{04F0C168-3DB3-4300-BFA1-E8FF43A34855}"/>
              </a:ext>
            </a:extLst>
          </p:cNvPr>
          <p:cNvGraphicFramePr>
            <a:graphicFrameLocks noGrp="1"/>
          </p:cNvGraphicFramePr>
          <p:nvPr>
            <p:extLst/>
          </p:nvPr>
        </p:nvGraphicFramePr>
        <p:xfrm>
          <a:off x="4485605" y="1666300"/>
          <a:ext cx="1557231" cy="1968227"/>
        </p:xfrm>
        <a:graphic>
          <a:graphicData uri="http://schemas.openxmlformats.org/drawingml/2006/table">
            <a:tbl>
              <a:tblPr firstRow="1" bandRow="1">
                <a:tableStyleId>{5C22544A-7EE6-4342-B048-85BDC9FD1C3A}</a:tableStyleId>
              </a:tblPr>
              <a:tblGrid>
                <a:gridCol w="1557231">
                  <a:extLst>
                    <a:ext uri="{9D8B030D-6E8A-4147-A177-3AD203B41FA5}">
                      <a16:colId xmlns:a16="http://schemas.microsoft.com/office/drawing/2014/main" val="1935219300"/>
                    </a:ext>
                  </a:extLst>
                </a:gridCol>
              </a:tblGrid>
              <a:tr h="905367">
                <a:tc>
                  <a:txBody>
                    <a:bodyPr/>
                    <a:lstStyle/>
                    <a:p>
                      <a:endParaRPr lang="en-GB" dirty="0">
                        <a:solidFill>
                          <a:srgbClr val="002060"/>
                        </a:solidFill>
                      </a:endParaRPr>
                    </a:p>
                    <a:p>
                      <a:pPr algn="ctr"/>
                      <a:r>
                        <a:rPr lang="en-GB" sz="2000" dirty="0">
                          <a:solidFill>
                            <a:srgbClr val="002060"/>
                          </a:solidFill>
                        </a:rPr>
                        <a:t>el lunes</a:t>
                      </a:r>
                    </a:p>
                  </a:txBody>
                  <a:tcPr>
                    <a:solidFill>
                      <a:srgbClr val="E3EAFD"/>
                    </a:solidFill>
                  </a:tcPr>
                </a:tc>
                <a:extLst>
                  <a:ext uri="{0D108BD9-81ED-4DB2-BD59-A6C34878D82A}">
                    <a16:rowId xmlns:a16="http://schemas.microsoft.com/office/drawing/2014/main" val="1244020984"/>
                  </a:ext>
                </a:extLst>
              </a:tr>
              <a:tr h="1062860">
                <a:tc>
                  <a:txBody>
                    <a:bodyPr/>
                    <a:lstStyle/>
                    <a:p>
                      <a:pPr algn="ctr"/>
                      <a:r>
                        <a:rPr lang="en-GB" sz="2000" b="1" dirty="0"/>
                        <a:t>you must</a:t>
                      </a:r>
                    </a:p>
                    <a:p>
                      <a:pPr algn="ctr"/>
                      <a:r>
                        <a:rPr lang="en-GB" sz="2000" dirty="0"/>
                        <a:t>buy a present</a:t>
                      </a:r>
                    </a:p>
                  </a:txBody>
                  <a:tcPr>
                    <a:solidFill>
                      <a:srgbClr val="E3EAFD"/>
                    </a:solidFill>
                  </a:tcPr>
                </a:tc>
                <a:extLst>
                  <a:ext uri="{0D108BD9-81ED-4DB2-BD59-A6C34878D82A}">
                    <a16:rowId xmlns:a16="http://schemas.microsoft.com/office/drawing/2014/main" val="918271774"/>
                  </a:ext>
                </a:extLst>
              </a:tr>
            </a:tbl>
          </a:graphicData>
        </a:graphic>
      </p:graphicFrame>
      <p:sp>
        <p:nvSpPr>
          <p:cNvPr id="37" name="Speech Bubble: Rectangle 36">
            <a:extLst>
              <a:ext uri="{FF2B5EF4-FFF2-40B4-BE49-F238E27FC236}">
                <a16:creationId xmlns:a16="http://schemas.microsoft.com/office/drawing/2014/main" id="{B35BAD99-5132-4814-B2DE-A620B246EEE4}"/>
              </a:ext>
            </a:extLst>
          </p:cNvPr>
          <p:cNvSpPr/>
          <p:nvPr/>
        </p:nvSpPr>
        <p:spPr>
          <a:xfrm>
            <a:off x="9558650" y="1864956"/>
            <a:ext cx="2398255" cy="1132031"/>
          </a:xfrm>
          <a:prstGeom prst="wedgeRectCallout">
            <a:avLst>
              <a:gd name="adj1" fmla="val 55307"/>
              <a:gd name="adj2" fmla="val -8268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Remember</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to</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use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article</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sng" strike="noStrike" kern="1200" cap="none" spc="0" normalizeH="0" baseline="0" noProof="0" dirty="0">
                <a:ln>
                  <a:noFill/>
                </a:ln>
                <a:solidFill>
                  <a:srgbClr val="002060"/>
                </a:solidFill>
                <a:effectLst/>
                <a:uLnTx/>
                <a:uFillTx/>
                <a:latin typeface="Century Gothic" panose="020F0302020204030204"/>
                <a:ea typeface="+mn-ea"/>
                <a:cs typeface="+mn-cs"/>
              </a:rPr>
              <a:t>el</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lunes, </a:t>
            </a:r>
            <a:r>
              <a:rPr kumimoji="0" lang="es-ES" sz="2000" b="0" i="0" u="sng" strike="noStrike" kern="1200" cap="none" spc="0" normalizeH="0" baseline="0" noProof="0" dirty="0">
                <a:ln>
                  <a:noFill/>
                </a:ln>
                <a:solidFill>
                  <a:srgbClr val="002060"/>
                </a:solidFill>
                <a:effectLst/>
                <a:uLnTx/>
                <a:uFillTx/>
                <a:latin typeface="Century Gothic" panose="020F0302020204030204"/>
                <a:ea typeface="+mn-ea"/>
                <a:cs typeface="+mn-cs"/>
              </a:rPr>
              <a:t>el</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martes…</a:t>
            </a:r>
          </a:p>
        </p:txBody>
      </p:sp>
      <p:graphicFrame>
        <p:nvGraphicFramePr>
          <p:cNvPr id="3" name="Table 2">
            <a:extLst>
              <a:ext uri="{FF2B5EF4-FFF2-40B4-BE49-F238E27FC236}">
                <a16:creationId xmlns:a16="http://schemas.microsoft.com/office/drawing/2014/main" id="{F5A84134-C0CF-4E8B-9995-E3313B8392AF}"/>
              </a:ext>
            </a:extLst>
          </p:cNvPr>
          <p:cNvGraphicFramePr>
            <a:graphicFrameLocks noGrp="1"/>
          </p:cNvGraphicFramePr>
          <p:nvPr>
            <p:extLst/>
          </p:nvPr>
        </p:nvGraphicFramePr>
        <p:xfrm>
          <a:off x="8615755" y="3192379"/>
          <a:ext cx="3030812" cy="3035814"/>
        </p:xfrm>
        <a:graphic>
          <a:graphicData uri="http://schemas.openxmlformats.org/drawingml/2006/table">
            <a:tbl>
              <a:tblPr firstRow="1" bandRow="1">
                <a:tableStyleId>{5C22544A-7EE6-4342-B048-85BDC9FD1C3A}</a:tableStyleId>
              </a:tblPr>
              <a:tblGrid>
                <a:gridCol w="1515406">
                  <a:extLst>
                    <a:ext uri="{9D8B030D-6E8A-4147-A177-3AD203B41FA5}">
                      <a16:colId xmlns:a16="http://schemas.microsoft.com/office/drawing/2014/main" val="1145465377"/>
                    </a:ext>
                  </a:extLst>
                </a:gridCol>
                <a:gridCol w="1515406">
                  <a:extLst>
                    <a:ext uri="{9D8B030D-6E8A-4147-A177-3AD203B41FA5}">
                      <a16:colId xmlns:a16="http://schemas.microsoft.com/office/drawing/2014/main" val="2462945283"/>
                    </a:ext>
                  </a:extLst>
                </a:gridCol>
              </a:tblGrid>
              <a:tr h="404775">
                <a:tc>
                  <a:txBody>
                    <a:bodyPr/>
                    <a:lstStyle/>
                    <a:p>
                      <a:r>
                        <a:rPr lang="en-GB" sz="2000" dirty="0">
                          <a:solidFill>
                            <a:srgbClr val="002060"/>
                          </a:solidFill>
                        </a:rPr>
                        <a:t>¿</a:t>
                      </a:r>
                      <a:r>
                        <a:rPr lang="en-GB" sz="2000" dirty="0" err="1">
                          <a:solidFill>
                            <a:srgbClr val="002060"/>
                          </a:solidFill>
                        </a:rPr>
                        <a:t>Cuándo</a:t>
                      </a:r>
                      <a:r>
                        <a:rPr lang="en-GB" sz="2000" dirty="0">
                          <a:solidFill>
                            <a:srgbClr val="002060"/>
                          </a:solidFill>
                        </a:rPr>
                        <a:t>?</a:t>
                      </a:r>
                    </a:p>
                  </a:txBody>
                  <a:tcPr>
                    <a:solidFill>
                      <a:srgbClr val="FBF0D5"/>
                    </a:solidFill>
                  </a:tcPr>
                </a:tc>
                <a:tc>
                  <a:txBody>
                    <a:bodyPr/>
                    <a:lstStyle/>
                    <a:p>
                      <a:r>
                        <a:rPr lang="en-GB" sz="2000" dirty="0">
                          <a:solidFill>
                            <a:srgbClr val="002060"/>
                          </a:solidFill>
                        </a:rPr>
                        <a:t>el l______</a:t>
                      </a:r>
                    </a:p>
                  </a:txBody>
                  <a:tcPr>
                    <a:solidFill>
                      <a:srgbClr val="FBF0D5"/>
                    </a:solidFill>
                  </a:tcPr>
                </a:tc>
                <a:extLst>
                  <a:ext uri="{0D108BD9-81ED-4DB2-BD59-A6C34878D82A}">
                    <a16:rowId xmlns:a16="http://schemas.microsoft.com/office/drawing/2014/main" val="3402203363"/>
                  </a:ext>
                </a:extLst>
              </a:tr>
              <a:tr h="1011938">
                <a:tc>
                  <a:txBody>
                    <a:bodyPr/>
                    <a:lstStyle/>
                    <a:p>
                      <a:r>
                        <a:rPr lang="en-GB" sz="2000" dirty="0">
                          <a:solidFill>
                            <a:srgbClr val="002060"/>
                          </a:solidFill>
                        </a:rPr>
                        <a:t>¿</a:t>
                      </a:r>
                      <a:r>
                        <a:rPr lang="en-GB" sz="2000" dirty="0" err="1">
                          <a:solidFill>
                            <a:srgbClr val="002060"/>
                          </a:solidFill>
                        </a:rPr>
                        <a:t>Quién</a:t>
                      </a:r>
                      <a:r>
                        <a:rPr lang="en-GB" sz="2000" dirty="0">
                          <a:solidFill>
                            <a:srgbClr val="002060"/>
                          </a:solidFill>
                        </a:rPr>
                        <a:t>?</a:t>
                      </a:r>
                    </a:p>
                  </a:txBody>
                  <a:tcPr>
                    <a:solidFill>
                      <a:srgbClr val="FBF0D5"/>
                    </a:solidFill>
                  </a:tcPr>
                </a:tc>
                <a:tc>
                  <a:txBody>
                    <a:bodyPr/>
                    <a:lstStyle/>
                    <a:p>
                      <a:r>
                        <a:rPr lang="en-GB" sz="2000" dirty="0">
                          <a:solidFill>
                            <a:srgbClr val="002060"/>
                          </a:solidFill>
                        </a:rPr>
                        <a:t>‘You’</a:t>
                      </a:r>
                    </a:p>
                    <a:p>
                      <a:endParaRPr lang="en-GB" sz="2000" dirty="0">
                        <a:solidFill>
                          <a:srgbClr val="002060"/>
                        </a:solidFill>
                      </a:endParaRPr>
                    </a:p>
                    <a:p>
                      <a:r>
                        <a:rPr lang="en-GB" sz="2000" dirty="0">
                          <a:solidFill>
                            <a:srgbClr val="002060"/>
                          </a:solidFill>
                        </a:rPr>
                        <a:t>‘He’</a:t>
                      </a:r>
                    </a:p>
                  </a:txBody>
                  <a:tcPr>
                    <a:solidFill>
                      <a:srgbClr val="FBF0D5"/>
                    </a:solidFill>
                  </a:tcPr>
                </a:tc>
                <a:extLst>
                  <a:ext uri="{0D108BD9-81ED-4DB2-BD59-A6C34878D82A}">
                    <a16:rowId xmlns:a16="http://schemas.microsoft.com/office/drawing/2014/main" val="3742166597"/>
                  </a:ext>
                </a:extLst>
              </a:tr>
              <a:tr h="1619101">
                <a:tc>
                  <a:txBody>
                    <a:bodyPr/>
                    <a:lstStyle/>
                    <a:p>
                      <a:r>
                        <a:rPr lang="en-GB" sz="2000" dirty="0">
                          <a:solidFill>
                            <a:srgbClr val="002060"/>
                          </a:solidFill>
                        </a:rPr>
                        <a:t>¿</a:t>
                      </a:r>
                      <a:r>
                        <a:rPr lang="en-GB" sz="2000" dirty="0" err="1">
                          <a:solidFill>
                            <a:srgbClr val="002060"/>
                          </a:solidFill>
                        </a:rPr>
                        <a:t>Qué</a:t>
                      </a:r>
                      <a:r>
                        <a:rPr lang="en-GB" sz="2000" dirty="0">
                          <a:solidFill>
                            <a:srgbClr val="002060"/>
                          </a:solidFill>
                        </a:rPr>
                        <a:t> </a:t>
                      </a:r>
                      <a:r>
                        <a:rPr lang="en-GB" sz="2000" dirty="0" err="1">
                          <a:solidFill>
                            <a:srgbClr val="002060"/>
                          </a:solidFill>
                        </a:rPr>
                        <a:t>tarea</a:t>
                      </a:r>
                      <a:r>
                        <a:rPr lang="en-GB" sz="2000" dirty="0">
                          <a:solidFill>
                            <a:srgbClr val="002060"/>
                          </a:solidFill>
                        </a:rPr>
                        <a:t>?</a:t>
                      </a:r>
                    </a:p>
                  </a:txBody>
                  <a:tcPr>
                    <a:solidFill>
                      <a:srgbClr val="FBF0D5"/>
                    </a:solidFill>
                  </a:tcPr>
                </a:tc>
                <a:tc>
                  <a:txBody>
                    <a:bodyPr/>
                    <a:lstStyle/>
                    <a:p>
                      <a:r>
                        <a:rPr lang="en-GB" sz="2000" dirty="0">
                          <a:solidFill>
                            <a:srgbClr val="002060"/>
                          </a:solidFill>
                        </a:rPr>
                        <a:t>to clean the floor</a:t>
                      </a:r>
                    </a:p>
                    <a:p>
                      <a:endParaRPr lang="en-GB" sz="2000" dirty="0">
                        <a:solidFill>
                          <a:srgbClr val="002060"/>
                        </a:solidFill>
                      </a:endParaRPr>
                    </a:p>
                    <a:p>
                      <a:r>
                        <a:rPr lang="en-GB" sz="2000" dirty="0">
                          <a:solidFill>
                            <a:srgbClr val="002060"/>
                          </a:solidFill>
                        </a:rPr>
                        <a:t>to buy a present</a:t>
                      </a:r>
                    </a:p>
                  </a:txBody>
                  <a:tcPr>
                    <a:solidFill>
                      <a:srgbClr val="FBF0D5"/>
                    </a:solidFill>
                  </a:tcPr>
                </a:tc>
                <a:extLst>
                  <a:ext uri="{0D108BD9-81ED-4DB2-BD59-A6C34878D82A}">
                    <a16:rowId xmlns:a16="http://schemas.microsoft.com/office/drawing/2014/main" val="3659833015"/>
                  </a:ext>
                </a:extLst>
              </a:tr>
            </a:tbl>
          </a:graphicData>
        </a:graphic>
      </p:graphicFrame>
      <p:sp>
        <p:nvSpPr>
          <p:cNvPr id="21" name="Oval 20">
            <a:extLst>
              <a:ext uri="{FF2B5EF4-FFF2-40B4-BE49-F238E27FC236}">
                <a16:creationId xmlns:a16="http://schemas.microsoft.com/office/drawing/2014/main" id="{E7C3B16B-DF66-4FA6-BD6F-2521D29A6851}"/>
              </a:ext>
            </a:extLst>
          </p:cNvPr>
          <p:cNvSpPr/>
          <p:nvPr/>
        </p:nvSpPr>
        <p:spPr>
          <a:xfrm>
            <a:off x="10131161" y="3614646"/>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2" name="Straight Arrow Connector 21">
            <a:extLst>
              <a:ext uri="{FF2B5EF4-FFF2-40B4-BE49-F238E27FC236}">
                <a16:creationId xmlns:a16="http://schemas.microsoft.com/office/drawing/2014/main" id="{2DF0AEA2-0FD3-47D3-B815-0CBCD4EC4181}"/>
              </a:ext>
            </a:extLst>
          </p:cNvPr>
          <p:cNvCxnSpPr>
            <a:cxnSpLocks/>
          </p:cNvCxnSpPr>
          <p:nvPr/>
        </p:nvCxnSpPr>
        <p:spPr>
          <a:xfrm>
            <a:off x="4301288" y="5680249"/>
            <a:ext cx="4140280" cy="0"/>
          </a:xfrm>
          <a:prstGeom prst="straightConnector1">
            <a:avLst/>
          </a:prstGeom>
          <a:ln w="28575">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E39BEE9-9951-4D8E-A878-0436C91BB8E5}"/>
              </a:ext>
            </a:extLst>
          </p:cNvPr>
          <p:cNvSpPr/>
          <p:nvPr/>
        </p:nvSpPr>
        <p:spPr>
          <a:xfrm>
            <a:off x="10004587" y="5470711"/>
            <a:ext cx="1506379" cy="80136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456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5" grpId="0"/>
      <p:bldP spid="27" grpId="0"/>
      <p:bldP spid="2" grpId="0" animBg="1"/>
      <p:bldP spid="31" grpId="0"/>
      <p:bldP spid="37" grpId="0" animBg="1"/>
      <p:bldP spid="21"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75D99031-EA45-4B2E-AEE4-5BE8D500FCB9}"/>
              </a:ext>
            </a:extLst>
          </p:cNvPr>
          <p:cNvGraphicFramePr>
            <a:graphicFrameLocks noGrp="1"/>
          </p:cNvGraphicFramePr>
          <p:nvPr>
            <p:extLst/>
          </p:nvPr>
        </p:nvGraphicFramePr>
        <p:xfrm>
          <a:off x="983027" y="315696"/>
          <a:ext cx="11114248" cy="3576889"/>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dirty="0">
                          <a:solidFill>
                            <a:srgbClr val="002060"/>
                          </a:solidFill>
                        </a:rPr>
                        <a:t>¿</a:t>
                      </a:r>
                      <a:r>
                        <a:rPr lang="en-GB" dirty="0" err="1">
                          <a:solidFill>
                            <a:srgbClr val="002060"/>
                          </a:solidFill>
                        </a:rPr>
                        <a:t>Cuándo</a:t>
                      </a:r>
                      <a:r>
                        <a:rPr lang="en-GB" dirty="0">
                          <a:solidFill>
                            <a:srgbClr val="002060"/>
                          </a:solidFill>
                        </a:rPr>
                        <a:t>?</a:t>
                      </a:r>
                    </a:p>
                  </a:txBody>
                  <a:tcPr>
                    <a:solidFill>
                      <a:srgbClr val="FBF0D5"/>
                    </a:solidFill>
                  </a:tcPr>
                </a:tc>
                <a:tc>
                  <a:txBody>
                    <a:bodyPr/>
                    <a:lstStyle/>
                    <a:p>
                      <a:r>
                        <a:rPr lang="en-GB" dirty="0">
                          <a:solidFill>
                            <a:srgbClr val="002060"/>
                          </a:solidFill>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j______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v_____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s______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dirty="0">
                          <a:solidFill>
                            <a:srgbClr val="002060"/>
                          </a:solidFill>
                        </a:rPr>
                        <a:t>¿</a:t>
                      </a:r>
                      <a:r>
                        <a:rPr lang="en-GB" dirty="0" err="1">
                          <a:solidFill>
                            <a:srgbClr val="002060"/>
                          </a:solidFill>
                        </a:rPr>
                        <a:t>Quién</a:t>
                      </a:r>
                      <a:r>
                        <a:rPr lang="en-GB" dirty="0">
                          <a:solidFill>
                            <a:srgbClr val="002060"/>
                          </a:solidFill>
                        </a:rPr>
                        <a:t>?</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dirty="0">
                          <a:solidFill>
                            <a:srgbClr val="002060"/>
                          </a:solidFill>
                        </a:rPr>
                        <a:t>¿</a:t>
                      </a:r>
                      <a:r>
                        <a:rPr lang="en-GB" dirty="0" err="1">
                          <a:solidFill>
                            <a:srgbClr val="002060"/>
                          </a:solidFill>
                        </a:rPr>
                        <a:t>Qué</a:t>
                      </a:r>
                      <a:r>
                        <a:rPr lang="en-GB" dirty="0">
                          <a:solidFill>
                            <a:srgbClr val="002060"/>
                          </a:solidFill>
                        </a:rPr>
                        <a:t> </a:t>
                      </a:r>
                      <a:r>
                        <a:rPr lang="en-GB" dirty="0" err="1">
                          <a:solidFill>
                            <a:srgbClr val="002060"/>
                          </a:solidFill>
                        </a:rPr>
                        <a:t>tarea</a:t>
                      </a:r>
                      <a:r>
                        <a:rPr lang="en-GB" dirty="0">
                          <a:solidFill>
                            <a:srgbClr val="002060"/>
                          </a:solidFill>
                        </a:rPr>
                        <a:t>?</a:t>
                      </a:r>
                    </a:p>
                  </a:txBody>
                  <a:tcPr>
                    <a:solidFill>
                      <a:srgbClr val="FBF0D5"/>
                    </a:solidFill>
                  </a:tcPr>
                </a:tc>
                <a:tc>
                  <a:txBody>
                    <a:bodyPr/>
                    <a:lstStyle/>
                    <a:p>
                      <a:r>
                        <a:rPr lang="en-GB" sz="1600" dirty="0">
                          <a:solidFill>
                            <a:srgbClr val="002060"/>
                          </a:solidFill>
                        </a:rPr>
                        <a:t>clean the floor</a:t>
                      </a:r>
                    </a:p>
                    <a:p>
                      <a:endParaRPr lang="en-GB" sz="1600" dirty="0">
                        <a:solidFill>
                          <a:srgbClr val="002060"/>
                        </a:solidFill>
                      </a:endParaRPr>
                    </a:p>
                    <a:p>
                      <a:r>
                        <a:rPr lang="en-GB" sz="1600" dirty="0">
                          <a:solidFill>
                            <a:srgbClr val="002060"/>
                          </a:solidFill>
                        </a:rPr>
                        <a:t>buy a present</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walk to the shop</a:t>
                      </a:r>
                    </a:p>
                    <a:p>
                      <a:endParaRPr lang="en-GB" sz="1600" dirty="0">
                        <a:solidFill>
                          <a:srgbClr val="002060"/>
                        </a:solidFill>
                      </a:endParaRPr>
                    </a:p>
                    <a:p>
                      <a:r>
                        <a:rPr lang="en-GB" sz="1600" dirty="0">
                          <a:solidFill>
                            <a:srgbClr val="002060"/>
                          </a:solidFill>
                        </a:rPr>
                        <a:t>study science </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wash the clothes</a:t>
                      </a:r>
                    </a:p>
                    <a:p>
                      <a:endParaRPr lang="en-GB" sz="1600" dirty="0">
                        <a:solidFill>
                          <a:srgbClr val="002060"/>
                        </a:solidFill>
                      </a:endParaRPr>
                    </a:p>
                    <a:p>
                      <a:r>
                        <a:rPr lang="en-GB" sz="1600" dirty="0">
                          <a:solidFill>
                            <a:srgbClr val="002060"/>
                          </a:solidFill>
                        </a:rPr>
                        <a:t>wash the plates</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speak to the headmaster</a:t>
                      </a:r>
                    </a:p>
                    <a:p>
                      <a:endParaRPr lang="en-GB" sz="1600" dirty="0">
                        <a:solidFill>
                          <a:srgbClr val="002060"/>
                        </a:solidFill>
                      </a:endParaRPr>
                    </a:p>
                    <a:p>
                      <a:r>
                        <a:rPr lang="en-GB" sz="1600" dirty="0">
                          <a:solidFill>
                            <a:srgbClr val="002060"/>
                          </a:solidFill>
                        </a:rPr>
                        <a:t>study Spanish</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clean the windows</a:t>
                      </a:r>
                    </a:p>
                    <a:p>
                      <a:endParaRPr lang="en-GB" sz="1600" dirty="0">
                        <a:solidFill>
                          <a:srgbClr val="002060"/>
                        </a:solidFill>
                      </a:endParaRPr>
                    </a:p>
                    <a:p>
                      <a:r>
                        <a:rPr lang="en-GB" sz="1600" dirty="0">
                          <a:solidFill>
                            <a:srgbClr val="002060"/>
                          </a:solidFill>
                        </a:rPr>
                        <a:t>do the homework</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clean the house</a:t>
                      </a:r>
                    </a:p>
                    <a:p>
                      <a:endParaRPr lang="en-GB" sz="1600" dirty="0">
                        <a:solidFill>
                          <a:srgbClr val="002060"/>
                        </a:solidFill>
                      </a:endParaRPr>
                    </a:p>
                    <a:p>
                      <a:r>
                        <a:rPr lang="en-GB" sz="1600" dirty="0">
                          <a:solidFill>
                            <a:srgbClr val="002060"/>
                          </a:solidFill>
                        </a:rPr>
                        <a:t>give a present to the grandfather</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rest in the countryside</a:t>
                      </a:r>
                    </a:p>
                    <a:p>
                      <a:endParaRPr lang="en-GB" sz="1600" dirty="0">
                        <a:solidFill>
                          <a:srgbClr val="002060"/>
                        </a:solidFill>
                      </a:endParaRPr>
                    </a:p>
                    <a:p>
                      <a:r>
                        <a:rPr lang="en-GB" sz="1600" dirty="0">
                          <a:solidFill>
                            <a:srgbClr val="002060"/>
                          </a:solidFill>
                        </a:rPr>
                        <a:t>prepare food</a:t>
                      </a:r>
                    </a:p>
                    <a:p>
                      <a:endParaRPr lang="en-GB" sz="1600" dirty="0">
                        <a:solidFill>
                          <a:srgbClr val="002060"/>
                        </a:solidFill>
                      </a:endParaRPr>
                    </a:p>
                  </a:txBody>
                  <a:tcPr>
                    <a:solidFill>
                      <a:srgbClr val="FBF0D5"/>
                    </a:solidFill>
                  </a:tcPr>
                </a:tc>
                <a:extLst>
                  <a:ext uri="{0D108BD9-81ED-4DB2-BD59-A6C34878D82A}">
                    <a16:rowId xmlns:a16="http://schemas.microsoft.com/office/drawing/2014/main" val="1013534376"/>
                  </a:ext>
                </a:extLst>
              </a:tr>
            </a:tbl>
          </a:graphicData>
        </a:graphic>
      </p:graphicFrame>
      <p:sp>
        <p:nvSpPr>
          <p:cNvPr id="8" name="TextBox 7">
            <a:extLst>
              <a:ext uri="{FF2B5EF4-FFF2-40B4-BE49-F238E27FC236}">
                <a16:creationId xmlns:a16="http://schemas.microsoft.com/office/drawing/2014/main" id="{7A8D6643-C760-4AB7-8F5A-0799CE825933}"/>
              </a:ext>
            </a:extLst>
          </p:cNvPr>
          <p:cNvSpPr txBox="1"/>
          <p:nvPr/>
        </p:nvSpPr>
        <p:spPr>
          <a:xfrm>
            <a:off x="44" y="1952442"/>
            <a:ext cx="9296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Listen and circle</a:t>
            </a:r>
          </a:p>
        </p:txBody>
      </p:sp>
      <p:sp>
        <p:nvSpPr>
          <p:cNvPr id="25" name="TextBox 24">
            <a:extLst>
              <a:ext uri="{FF2B5EF4-FFF2-40B4-BE49-F238E27FC236}">
                <a16:creationId xmlns:a16="http://schemas.microsoft.com/office/drawing/2014/main" id="{F15884BE-E5D4-4E42-B32B-351B80204DEA}"/>
              </a:ext>
            </a:extLst>
          </p:cNvPr>
          <p:cNvSpPr txBox="1"/>
          <p:nvPr/>
        </p:nvSpPr>
        <p:spPr>
          <a:xfrm>
            <a:off x="-16291" y="4492693"/>
            <a:ext cx="1184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Say these to your partner</a:t>
            </a:r>
          </a:p>
        </p:txBody>
      </p:sp>
      <p:cxnSp>
        <p:nvCxnSpPr>
          <p:cNvPr id="10" name="Straight Arrow Connector 9">
            <a:extLst>
              <a:ext uri="{FF2B5EF4-FFF2-40B4-BE49-F238E27FC236}">
                <a16:creationId xmlns:a16="http://schemas.microsoft.com/office/drawing/2014/main" id="{9C91330D-88EB-4FEB-A693-F535745F36F4}"/>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58792"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49364DE8-E8BB-48F9-A6F8-15379564CCF4}"/>
              </a:ext>
            </a:extLst>
          </p:cNvPr>
          <p:cNvSpPr>
            <a:spLocks noGrp="1"/>
          </p:cNvSpPr>
          <p:nvPr>
            <p:ph type="title"/>
          </p:nvPr>
        </p:nvSpPr>
        <p:spPr>
          <a:xfrm rot="16200000">
            <a:off x="-373162" y="563465"/>
            <a:ext cx="1752600" cy="688690"/>
          </a:xfrm>
        </p:spPr>
        <p:txBody>
          <a:bodyPr>
            <a:normAutofit/>
          </a:bodyPr>
          <a:lstStyle/>
          <a:p>
            <a:pPr lvl="0">
              <a:lnSpc>
                <a:spcPct val="100000"/>
              </a:lnSpc>
              <a:spcBef>
                <a:spcPts val="0"/>
              </a:spcBef>
            </a:pPr>
            <a:r>
              <a:rPr lang="en-GB" sz="2200" b="1" dirty="0">
                <a:solidFill>
                  <a:srgbClr val="002060"/>
                </a:solidFill>
                <a:latin typeface="Century Gothic" panose="020F0302020204030204"/>
                <a:ea typeface="+mn-ea"/>
                <a:cs typeface="+mn-cs"/>
              </a:rPr>
              <a:t>Persona A</a:t>
            </a:r>
            <a:endParaRPr lang="en-GB" dirty="0">
              <a:solidFill>
                <a:srgbClr val="002060"/>
              </a:solidFill>
            </a:endParaRPr>
          </a:p>
        </p:txBody>
      </p:sp>
      <p:graphicFrame>
        <p:nvGraphicFramePr>
          <p:cNvPr id="9" name="Table 5">
            <a:extLst>
              <a:ext uri="{FF2B5EF4-FFF2-40B4-BE49-F238E27FC236}">
                <a16:creationId xmlns:a16="http://schemas.microsoft.com/office/drawing/2014/main" id="{6BC5EF55-B2E2-47B1-BB4E-86FDAA399149}"/>
              </a:ext>
            </a:extLst>
          </p:cNvPr>
          <p:cNvGraphicFramePr>
            <a:graphicFrameLocks noGrp="1"/>
          </p:cNvGraphicFramePr>
          <p:nvPr>
            <p:extLst/>
          </p:nvPr>
        </p:nvGraphicFramePr>
        <p:xfrm>
          <a:off x="1168050" y="4195670"/>
          <a:ext cx="10744202" cy="1917484"/>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771603">
                <a:tc>
                  <a:txBody>
                    <a:bodyPr/>
                    <a:lstStyle/>
                    <a:p>
                      <a:endParaRPr lang="en-GB" dirty="0">
                        <a:solidFill>
                          <a:srgbClr val="002060"/>
                        </a:solidFill>
                      </a:endParaRPr>
                    </a:p>
                    <a:p>
                      <a:r>
                        <a:rPr lang="en-GB" dirty="0">
                          <a:solidFill>
                            <a:srgbClr val="002060"/>
                          </a:solidFill>
                        </a:rPr>
                        <a:t>el l________</a:t>
                      </a: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j________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v_______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s________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d_______</a:t>
                      </a:r>
                    </a:p>
                  </a:txBody>
                  <a:tcPr>
                    <a:solidFill>
                      <a:srgbClr val="E3EAFD"/>
                    </a:solidFill>
                  </a:tcPr>
                </a:tc>
                <a:extLst>
                  <a:ext uri="{0D108BD9-81ED-4DB2-BD59-A6C34878D82A}">
                    <a16:rowId xmlns:a16="http://schemas.microsoft.com/office/drawing/2014/main" val="1244020984"/>
                  </a:ext>
                </a:extLst>
              </a:tr>
              <a:tr h="1003084">
                <a:tc>
                  <a:txBody>
                    <a:bodyPr/>
                    <a:lstStyle/>
                    <a:p>
                      <a:r>
                        <a:rPr lang="en-GB" sz="1600" b="1" dirty="0">
                          <a:solidFill>
                            <a:srgbClr val="002060"/>
                          </a:solidFill>
                        </a:rPr>
                        <a:t>you must</a:t>
                      </a:r>
                    </a:p>
                    <a:p>
                      <a:r>
                        <a:rPr lang="en-GB" sz="1600" dirty="0">
                          <a:solidFill>
                            <a:srgbClr val="002060"/>
                          </a:solidFill>
                        </a:rPr>
                        <a:t>buy the newspaper</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organize the books</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look for a new shirt</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walk to school</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make the beds</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change the gift</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work in the shop</a:t>
                      </a:r>
                    </a:p>
                  </a:txBody>
                  <a:tcPr>
                    <a:solidFill>
                      <a:srgbClr val="E3EAFD"/>
                    </a:solidFill>
                  </a:tcPr>
                </a:tc>
                <a:extLst>
                  <a:ext uri="{0D108BD9-81ED-4DB2-BD59-A6C34878D82A}">
                    <a16:rowId xmlns:a16="http://schemas.microsoft.com/office/drawing/2014/main" val="918271774"/>
                  </a:ext>
                </a:extLst>
              </a:tr>
            </a:tbl>
          </a:graphicData>
        </a:graphic>
      </p:graphicFrame>
    </p:spTree>
    <p:extLst>
      <p:ext uri="{BB962C8B-B14F-4D97-AF65-F5344CB8AC3E}">
        <p14:creationId xmlns:p14="http://schemas.microsoft.com/office/powerpoint/2010/main" val="3716983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5">
            <a:extLst>
              <a:ext uri="{FF2B5EF4-FFF2-40B4-BE49-F238E27FC236}">
                <a16:creationId xmlns:a16="http://schemas.microsoft.com/office/drawing/2014/main" id="{A9B877FE-A701-42F1-A6D7-21C04F99FE2C}"/>
              </a:ext>
            </a:extLst>
          </p:cNvPr>
          <p:cNvGraphicFramePr>
            <a:graphicFrameLocks noGrp="1"/>
          </p:cNvGraphicFramePr>
          <p:nvPr>
            <p:extLst/>
          </p:nvPr>
        </p:nvGraphicFramePr>
        <p:xfrm>
          <a:off x="1188720" y="4102853"/>
          <a:ext cx="10744202" cy="1957483"/>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802372">
                <a:tc>
                  <a:txBody>
                    <a:bodyPr/>
                    <a:lstStyle/>
                    <a:p>
                      <a:endParaRPr lang="en-GB" dirty="0">
                        <a:solidFill>
                          <a:srgbClr val="002060"/>
                        </a:solidFill>
                      </a:endParaRPr>
                    </a:p>
                    <a:p>
                      <a:r>
                        <a:rPr lang="en-GB" dirty="0">
                          <a:solidFill>
                            <a:srgbClr val="002060"/>
                          </a:solidFill>
                        </a:rPr>
                        <a:t>el l________</a:t>
                      </a: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j________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v_______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s________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d_______</a:t>
                      </a:r>
                    </a:p>
                  </a:txBody>
                  <a:tcPr>
                    <a:solidFill>
                      <a:srgbClr val="E3EAFD"/>
                    </a:solidFill>
                  </a:tcPr>
                </a:tc>
                <a:extLst>
                  <a:ext uri="{0D108BD9-81ED-4DB2-BD59-A6C34878D82A}">
                    <a16:rowId xmlns:a16="http://schemas.microsoft.com/office/drawing/2014/main" val="1244020984"/>
                  </a:ext>
                </a:extLst>
              </a:tr>
              <a:tr h="1043083">
                <a:tc>
                  <a:txBody>
                    <a:bodyPr/>
                    <a:lstStyle/>
                    <a:p>
                      <a:r>
                        <a:rPr lang="en-GB" sz="1600" b="1" dirty="0">
                          <a:solidFill>
                            <a:srgbClr val="002060"/>
                          </a:solidFill>
                        </a:rPr>
                        <a:t>he must</a:t>
                      </a:r>
                    </a:p>
                    <a:p>
                      <a:r>
                        <a:rPr lang="en-GB" sz="1600" dirty="0">
                          <a:solidFill>
                            <a:srgbClr val="002060"/>
                          </a:solidFill>
                        </a:rPr>
                        <a:t>buy a present</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walk to the shop</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wash the plates</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study Spanish</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do the homework</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clean the house</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rest in the countryside</a:t>
                      </a:r>
                    </a:p>
                  </a:txBody>
                  <a:tcPr>
                    <a:solidFill>
                      <a:srgbClr val="E3EAFD"/>
                    </a:solidFill>
                  </a:tcPr>
                </a:tc>
                <a:extLst>
                  <a:ext uri="{0D108BD9-81ED-4DB2-BD59-A6C34878D82A}">
                    <a16:rowId xmlns:a16="http://schemas.microsoft.com/office/drawing/2014/main" val="918271774"/>
                  </a:ext>
                </a:extLst>
              </a:tr>
            </a:tbl>
          </a:graphicData>
        </a:graphic>
      </p:graphicFrame>
      <p:sp>
        <p:nvSpPr>
          <p:cNvPr id="25" name="TextBox 24">
            <a:extLst>
              <a:ext uri="{FF2B5EF4-FFF2-40B4-BE49-F238E27FC236}">
                <a16:creationId xmlns:a16="http://schemas.microsoft.com/office/drawing/2014/main" id="{F15884BE-E5D4-4E42-B32B-351B80204DEA}"/>
              </a:ext>
            </a:extLst>
          </p:cNvPr>
          <p:cNvSpPr txBox="1"/>
          <p:nvPr/>
        </p:nvSpPr>
        <p:spPr>
          <a:xfrm>
            <a:off x="4379" y="4492693"/>
            <a:ext cx="1184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to your partner</a:t>
            </a:r>
          </a:p>
        </p:txBody>
      </p: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85068"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5">
            <a:extLst>
              <a:ext uri="{FF2B5EF4-FFF2-40B4-BE49-F238E27FC236}">
                <a16:creationId xmlns:a16="http://schemas.microsoft.com/office/drawing/2014/main" id="{BAA0BDD9-C068-447A-9C9A-1BA539300D8B}"/>
              </a:ext>
            </a:extLst>
          </p:cNvPr>
          <p:cNvGraphicFramePr>
            <a:graphicFrameLocks noGrp="1"/>
          </p:cNvGraphicFramePr>
          <p:nvPr>
            <p:extLst/>
          </p:nvPr>
        </p:nvGraphicFramePr>
        <p:xfrm>
          <a:off x="966693" y="507925"/>
          <a:ext cx="11114248" cy="3349705"/>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dirty="0">
                          <a:solidFill>
                            <a:srgbClr val="002060"/>
                          </a:solidFill>
                        </a:rPr>
                        <a:t>¿</a:t>
                      </a:r>
                      <a:r>
                        <a:rPr lang="en-GB" dirty="0" err="1">
                          <a:solidFill>
                            <a:srgbClr val="002060"/>
                          </a:solidFill>
                        </a:rPr>
                        <a:t>Cuándo</a:t>
                      </a:r>
                      <a:r>
                        <a:rPr lang="en-GB" dirty="0">
                          <a:solidFill>
                            <a:srgbClr val="002060"/>
                          </a:solidFill>
                        </a:rPr>
                        <a:t>?</a:t>
                      </a:r>
                    </a:p>
                  </a:txBody>
                  <a:tcPr>
                    <a:solidFill>
                      <a:srgbClr val="FBF0D5"/>
                    </a:solidFill>
                  </a:tcPr>
                </a:tc>
                <a:tc>
                  <a:txBody>
                    <a:bodyPr/>
                    <a:lstStyle/>
                    <a:p>
                      <a:r>
                        <a:rPr lang="en-GB" dirty="0">
                          <a:solidFill>
                            <a:srgbClr val="002060"/>
                          </a:solidFill>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j______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v_____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s______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dirty="0">
                          <a:solidFill>
                            <a:srgbClr val="002060"/>
                          </a:solidFill>
                        </a:rPr>
                        <a:t>¿</a:t>
                      </a:r>
                      <a:r>
                        <a:rPr lang="en-GB" dirty="0" err="1">
                          <a:solidFill>
                            <a:srgbClr val="002060"/>
                          </a:solidFill>
                        </a:rPr>
                        <a:t>Quién</a:t>
                      </a:r>
                      <a:r>
                        <a:rPr lang="en-GB" dirty="0">
                          <a:solidFill>
                            <a:srgbClr val="002060"/>
                          </a:solidFill>
                        </a:rPr>
                        <a:t>?</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dirty="0">
                          <a:solidFill>
                            <a:srgbClr val="002060"/>
                          </a:solidFill>
                        </a:rPr>
                        <a:t>¿</a:t>
                      </a:r>
                      <a:r>
                        <a:rPr lang="en-GB" dirty="0" err="1">
                          <a:solidFill>
                            <a:srgbClr val="002060"/>
                          </a:solidFill>
                        </a:rPr>
                        <a:t>Qué</a:t>
                      </a:r>
                      <a:r>
                        <a:rPr lang="en-GB" dirty="0">
                          <a:solidFill>
                            <a:srgbClr val="002060"/>
                          </a:solidFill>
                        </a:rPr>
                        <a:t> </a:t>
                      </a:r>
                      <a:r>
                        <a:rPr lang="en-GB" dirty="0" err="1">
                          <a:solidFill>
                            <a:srgbClr val="002060"/>
                          </a:solidFill>
                        </a:rPr>
                        <a:t>tarea</a:t>
                      </a:r>
                      <a:r>
                        <a:rPr lang="en-GB" dirty="0">
                          <a:solidFill>
                            <a:srgbClr val="002060"/>
                          </a:solidFill>
                        </a:rPr>
                        <a:t>?</a:t>
                      </a:r>
                    </a:p>
                  </a:txBody>
                  <a:tcPr>
                    <a:solidFill>
                      <a:srgbClr val="FBF0D5"/>
                    </a:solidFill>
                  </a:tcPr>
                </a:tc>
                <a:tc>
                  <a:txBody>
                    <a:bodyPr/>
                    <a:lstStyle/>
                    <a:p>
                      <a:r>
                        <a:rPr lang="en-GB" sz="1600" dirty="0">
                          <a:solidFill>
                            <a:srgbClr val="002060"/>
                          </a:solidFill>
                        </a:rPr>
                        <a:t>clean the bike</a:t>
                      </a:r>
                    </a:p>
                    <a:p>
                      <a:endParaRPr lang="en-GB" sz="1600" dirty="0">
                        <a:solidFill>
                          <a:srgbClr val="002060"/>
                        </a:solidFill>
                      </a:endParaRPr>
                    </a:p>
                    <a:p>
                      <a:r>
                        <a:rPr lang="en-GB" sz="1600" dirty="0">
                          <a:solidFill>
                            <a:srgbClr val="002060"/>
                          </a:solidFill>
                        </a:rPr>
                        <a:t>buy the newspaper</a:t>
                      </a:r>
                    </a:p>
                  </a:txBody>
                  <a:tcPr>
                    <a:solidFill>
                      <a:srgbClr val="FBF0D5"/>
                    </a:solidFill>
                  </a:tcPr>
                </a:tc>
                <a:tc>
                  <a:txBody>
                    <a:bodyPr/>
                    <a:lstStyle/>
                    <a:p>
                      <a:r>
                        <a:rPr lang="en-GB" sz="1600" dirty="0">
                          <a:solidFill>
                            <a:srgbClr val="002060"/>
                          </a:solidFill>
                        </a:rPr>
                        <a:t>clean the house</a:t>
                      </a:r>
                    </a:p>
                    <a:p>
                      <a:endParaRPr lang="en-GB" sz="1600" dirty="0">
                        <a:solidFill>
                          <a:srgbClr val="002060"/>
                        </a:solidFill>
                      </a:endParaRPr>
                    </a:p>
                    <a:p>
                      <a:r>
                        <a:rPr lang="en-GB" sz="1600" dirty="0">
                          <a:solidFill>
                            <a:srgbClr val="002060"/>
                          </a:solidFill>
                        </a:rPr>
                        <a:t>organize the books</a:t>
                      </a:r>
                    </a:p>
                  </a:txBody>
                  <a:tcPr>
                    <a:solidFill>
                      <a:srgbClr val="FBF0D5"/>
                    </a:solidFill>
                  </a:tcPr>
                </a:tc>
                <a:tc>
                  <a:txBody>
                    <a:bodyPr/>
                    <a:lstStyle/>
                    <a:p>
                      <a:r>
                        <a:rPr lang="en-GB" sz="1600" dirty="0">
                          <a:solidFill>
                            <a:srgbClr val="002060"/>
                          </a:solidFill>
                        </a:rPr>
                        <a:t>look for a new shirt</a:t>
                      </a:r>
                    </a:p>
                    <a:p>
                      <a:endParaRPr lang="en-GB" sz="1600" dirty="0">
                        <a:solidFill>
                          <a:srgbClr val="002060"/>
                        </a:solidFill>
                      </a:endParaRPr>
                    </a:p>
                    <a:p>
                      <a:r>
                        <a:rPr lang="en-GB" sz="1600" dirty="0">
                          <a:solidFill>
                            <a:srgbClr val="002060"/>
                          </a:solidFill>
                        </a:rPr>
                        <a:t>wash a shirt</a:t>
                      </a:r>
                    </a:p>
                  </a:txBody>
                  <a:tcPr>
                    <a:solidFill>
                      <a:srgbClr val="FBF0D5"/>
                    </a:solidFill>
                  </a:tcPr>
                </a:tc>
                <a:tc>
                  <a:txBody>
                    <a:bodyPr/>
                    <a:lstStyle/>
                    <a:p>
                      <a:r>
                        <a:rPr lang="en-GB" sz="1600" dirty="0">
                          <a:solidFill>
                            <a:srgbClr val="002060"/>
                          </a:solidFill>
                        </a:rPr>
                        <a:t>walk to school</a:t>
                      </a:r>
                    </a:p>
                    <a:p>
                      <a:endParaRPr lang="en-GB" sz="1600" dirty="0">
                        <a:solidFill>
                          <a:srgbClr val="002060"/>
                        </a:solidFill>
                      </a:endParaRPr>
                    </a:p>
                    <a:p>
                      <a:r>
                        <a:rPr lang="en-GB" sz="1600" dirty="0">
                          <a:solidFill>
                            <a:srgbClr val="002060"/>
                          </a:solidFill>
                        </a:rPr>
                        <a:t>buy a new phone</a:t>
                      </a:r>
                    </a:p>
                  </a:txBody>
                  <a:tcPr>
                    <a:solidFill>
                      <a:srgbClr val="FBF0D5"/>
                    </a:solidFill>
                  </a:tcPr>
                </a:tc>
                <a:tc>
                  <a:txBody>
                    <a:bodyPr/>
                    <a:lstStyle/>
                    <a:p>
                      <a:r>
                        <a:rPr lang="en-GB" sz="1600" dirty="0">
                          <a:solidFill>
                            <a:srgbClr val="002060"/>
                          </a:solidFill>
                        </a:rPr>
                        <a:t>study English</a:t>
                      </a:r>
                    </a:p>
                    <a:p>
                      <a:endParaRPr lang="en-GB" sz="1600" dirty="0">
                        <a:solidFill>
                          <a:srgbClr val="002060"/>
                        </a:solidFill>
                      </a:endParaRPr>
                    </a:p>
                    <a:p>
                      <a:r>
                        <a:rPr lang="en-GB" sz="1600" dirty="0">
                          <a:solidFill>
                            <a:srgbClr val="002060"/>
                          </a:solidFill>
                        </a:rPr>
                        <a:t>make the beds</a:t>
                      </a:r>
                    </a:p>
                  </a:txBody>
                  <a:tcPr>
                    <a:solidFill>
                      <a:srgbClr val="FBF0D5"/>
                    </a:solidFill>
                  </a:tcPr>
                </a:tc>
                <a:tc>
                  <a:txBody>
                    <a:bodyPr/>
                    <a:lstStyle/>
                    <a:p>
                      <a:r>
                        <a:rPr lang="en-GB" sz="1600" dirty="0">
                          <a:solidFill>
                            <a:srgbClr val="002060"/>
                          </a:solidFill>
                        </a:rPr>
                        <a:t>change the gift</a:t>
                      </a:r>
                    </a:p>
                    <a:p>
                      <a:endParaRPr lang="en-GB" sz="1600" dirty="0">
                        <a:solidFill>
                          <a:srgbClr val="002060"/>
                        </a:solidFill>
                      </a:endParaRPr>
                    </a:p>
                    <a:p>
                      <a:r>
                        <a:rPr lang="en-GB" sz="1600" dirty="0">
                          <a:solidFill>
                            <a:srgbClr val="002060"/>
                          </a:solidFill>
                        </a:rPr>
                        <a:t>wash the dog</a:t>
                      </a:r>
                    </a:p>
                  </a:txBody>
                  <a:tcPr>
                    <a:solidFill>
                      <a:srgbClr val="FBF0D5"/>
                    </a:solidFill>
                  </a:tcPr>
                </a:tc>
                <a:tc>
                  <a:txBody>
                    <a:bodyPr/>
                    <a:lstStyle/>
                    <a:p>
                      <a:r>
                        <a:rPr lang="en-GB" sz="1600" dirty="0">
                          <a:solidFill>
                            <a:srgbClr val="002060"/>
                          </a:solidFill>
                        </a:rPr>
                        <a:t>wash the plates</a:t>
                      </a:r>
                    </a:p>
                    <a:p>
                      <a:endParaRPr lang="en-GB" sz="1600" dirty="0">
                        <a:solidFill>
                          <a:srgbClr val="002060"/>
                        </a:solidFill>
                      </a:endParaRPr>
                    </a:p>
                    <a:p>
                      <a:r>
                        <a:rPr lang="en-GB" sz="1600" dirty="0">
                          <a:solidFill>
                            <a:srgbClr val="002060"/>
                          </a:solidFill>
                        </a:rPr>
                        <a:t>work in the shop</a:t>
                      </a:r>
                    </a:p>
                  </a:txBody>
                  <a:tcPr>
                    <a:solidFill>
                      <a:srgbClr val="FBF0D5"/>
                    </a:solidFill>
                  </a:tcPr>
                </a:tc>
                <a:extLst>
                  <a:ext uri="{0D108BD9-81ED-4DB2-BD59-A6C34878D82A}">
                    <a16:rowId xmlns:a16="http://schemas.microsoft.com/office/drawing/2014/main" val="1013534376"/>
                  </a:ext>
                </a:extLst>
              </a:tr>
            </a:tbl>
          </a:graphicData>
        </a:graphic>
      </p:graphicFrame>
      <p:sp>
        <p:nvSpPr>
          <p:cNvPr id="13" name="Title 10">
            <a:extLst>
              <a:ext uri="{FF2B5EF4-FFF2-40B4-BE49-F238E27FC236}">
                <a16:creationId xmlns:a16="http://schemas.microsoft.com/office/drawing/2014/main" id="{7A2D4BB8-CBAA-4AF1-A8D1-3D558BED4735}"/>
              </a:ext>
            </a:extLst>
          </p:cNvPr>
          <p:cNvSpPr>
            <a:spLocks noGrp="1"/>
          </p:cNvSpPr>
          <p:nvPr>
            <p:ph type="title"/>
          </p:nvPr>
        </p:nvSpPr>
        <p:spPr>
          <a:xfrm rot="16200000">
            <a:off x="-307529" y="491682"/>
            <a:ext cx="1618803" cy="781626"/>
          </a:xfrm>
        </p:spPr>
        <p:txBody>
          <a:bodyPr>
            <a:normAutofit/>
          </a:bodyPr>
          <a:lstStyle/>
          <a:p>
            <a:pPr lvl="0">
              <a:lnSpc>
                <a:spcPct val="100000"/>
              </a:lnSpc>
              <a:spcBef>
                <a:spcPts val="0"/>
              </a:spcBef>
            </a:pPr>
            <a:r>
              <a:rPr lang="en-GB" sz="2200" b="1" dirty="0">
                <a:solidFill>
                  <a:srgbClr val="4472C4">
                    <a:lumMod val="50000"/>
                  </a:srgbClr>
                </a:solidFill>
                <a:latin typeface="Century Gothic" panose="020F0302020204030204"/>
                <a:ea typeface="+mn-ea"/>
                <a:cs typeface="+mn-cs"/>
              </a:rPr>
              <a:t>Persona B</a:t>
            </a:r>
            <a:endParaRPr lang="en-GB" dirty="0"/>
          </a:p>
        </p:txBody>
      </p:sp>
      <p:sp>
        <p:nvSpPr>
          <p:cNvPr id="14" name="TextBox 13">
            <a:extLst>
              <a:ext uri="{FF2B5EF4-FFF2-40B4-BE49-F238E27FC236}">
                <a16:creationId xmlns:a16="http://schemas.microsoft.com/office/drawing/2014/main" id="{60F497E9-4654-4F38-A944-EDB38589DA95}"/>
              </a:ext>
            </a:extLst>
          </p:cNvPr>
          <p:cNvSpPr txBox="1"/>
          <p:nvPr/>
        </p:nvSpPr>
        <p:spPr>
          <a:xfrm>
            <a:off x="44" y="1952442"/>
            <a:ext cx="9296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and circle</a:t>
            </a:r>
          </a:p>
        </p:txBody>
      </p:sp>
      <p:cxnSp>
        <p:nvCxnSpPr>
          <p:cNvPr id="15" name="Straight Arrow Connector 14">
            <a:extLst>
              <a:ext uri="{FF2B5EF4-FFF2-40B4-BE49-F238E27FC236}">
                <a16:creationId xmlns:a16="http://schemas.microsoft.com/office/drawing/2014/main" id="{E0C25B4B-D6A3-4755-9163-D601960C7DD5}"/>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476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75D99031-EA45-4B2E-AEE4-5BE8D500FCB9}"/>
              </a:ext>
            </a:extLst>
          </p:cNvPr>
          <p:cNvGraphicFramePr>
            <a:graphicFrameLocks noGrp="1"/>
          </p:cNvGraphicFramePr>
          <p:nvPr>
            <p:extLst/>
          </p:nvPr>
        </p:nvGraphicFramePr>
        <p:xfrm>
          <a:off x="983027" y="315696"/>
          <a:ext cx="11114248" cy="3576889"/>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dirty="0">
                          <a:solidFill>
                            <a:srgbClr val="002060"/>
                          </a:solidFill>
                        </a:rPr>
                        <a:t>¿</a:t>
                      </a:r>
                      <a:r>
                        <a:rPr lang="en-GB" dirty="0" err="1">
                          <a:solidFill>
                            <a:srgbClr val="002060"/>
                          </a:solidFill>
                        </a:rPr>
                        <a:t>Cuándo</a:t>
                      </a:r>
                      <a:r>
                        <a:rPr lang="en-GB" dirty="0">
                          <a:solidFill>
                            <a:srgbClr val="002060"/>
                          </a:solidFill>
                        </a:rPr>
                        <a:t>?</a:t>
                      </a:r>
                    </a:p>
                  </a:txBody>
                  <a:tcPr>
                    <a:solidFill>
                      <a:srgbClr val="FBF0D5"/>
                    </a:solidFill>
                  </a:tcPr>
                </a:tc>
                <a:tc>
                  <a:txBody>
                    <a:bodyPr/>
                    <a:lstStyle/>
                    <a:p>
                      <a:r>
                        <a:rPr lang="en-GB" dirty="0">
                          <a:solidFill>
                            <a:srgbClr val="002060"/>
                          </a:solidFill>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j______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v_____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s______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dirty="0">
                          <a:solidFill>
                            <a:srgbClr val="002060"/>
                          </a:solidFill>
                        </a:rPr>
                        <a:t>¿</a:t>
                      </a:r>
                      <a:r>
                        <a:rPr lang="en-GB" dirty="0" err="1">
                          <a:solidFill>
                            <a:srgbClr val="002060"/>
                          </a:solidFill>
                        </a:rPr>
                        <a:t>Quién</a:t>
                      </a:r>
                      <a:r>
                        <a:rPr lang="en-GB" dirty="0">
                          <a:solidFill>
                            <a:srgbClr val="002060"/>
                          </a:solidFill>
                        </a:rPr>
                        <a:t>?</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dirty="0">
                          <a:solidFill>
                            <a:srgbClr val="002060"/>
                          </a:solidFill>
                        </a:rPr>
                        <a:t>¿</a:t>
                      </a:r>
                      <a:r>
                        <a:rPr lang="en-GB" dirty="0" err="1">
                          <a:solidFill>
                            <a:srgbClr val="002060"/>
                          </a:solidFill>
                        </a:rPr>
                        <a:t>Qué</a:t>
                      </a:r>
                      <a:r>
                        <a:rPr lang="en-GB" dirty="0">
                          <a:solidFill>
                            <a:srgbClr val="002060"/>
                          </a:solidFill>
                        </a:rPr>
                        <a:t> </a:t>
                      </a:r>
                      <a:r>
                        <a:rPr lang="en-GB" dirty="0" err="1">
                          <a:solidFill>
                            <a:srgbClr val="002060"/>
                          </a:solidFill>
                        </a:rPr>
                        <a:t>tarea</a:t>
                      </a:r>
                      <a:r>
                        <a:rPr lang="en-GB" dirty="0">
                          <a:solidFill>
                            <a:srgbClr val="002060"/>
                          </a:solidFill>
                        </a:rPr>
                        <a:t>?</a:t>
                      </a:r>
                    </a:p>
                  </a:txBody>
                  <a:tcPr>
                    <a:solidFill>
                      <a:srgbClr val="FBF0D5"/>
                    </a:solidFill>
                  </a:tcPr>
                </a:tc>
                <a:tc>
                  <a:txBody>
                    <a:bodyPr/>
                    <a:lstStyle/>
                    <a:p>
                      <a:r>
                        <a:rPr lang="en-GB" sz="1600" dirty="0">
                          <a:solidFill>
                            <a:srgbClr val="002060"/>
                          </a:solidFill>
                        </a:rPr>
                        <a:t>clean the floor</a:t>
                      </a:r>
                    </a:p>
                    <a:p>
                      <a:endParaRPr lang="en-GB" sz="1600" dirty="0">
                        <a:solidFill>
                          <a:srgbClr val="002060"/>
                        </a:solidFill>
                      </a:endParaRPr>
                    </a:p>
                    <a:p>
                      <a:r>
                        <a:rPr lang="en-GB" sz="1600" dirty="0">
                          <a:solidFill>
                            <a:srgbClr val="002060"/>
                          </a:solidFill>
                        </a:rPr>
                        <a:t>buy a present</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walk to the shop</a:t>
                      </a:r>
                    </a:p>
                    <a:p>
                      <a:endParaRPr lang="en-GB" sz="1600" dirty="0">
                        <a:solidFill>
                          <a:srgbClr val="002060"/>
                        </a:solidFill>
                      </a:endParaRPr>
                    </a:p>
                    <a:p>
                      <a:r>
                        <a:rPr lang="en-GB" sz="1600" dirty="0">
                          <a:solidFill>
                            <a:srgbClr val="002060"/>
                          </a:solidFill>
                        </a:rPr>
                        <a:t>study science </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wash the clothes</a:t>
                      </a:r>
                    </a:p>
                    <a:p>
                      <a:endParaRPr lang="en-GB" sz="1600" dirty="0">
                        <a:solidFill>
                          <a:srgbClr val="002060"/>
                        </a:solidFill>
                      </a:endParaRPr>
                    </a:p>
                    <a:p>
                      <a:r>
                        <a:rPr lang="en-GB" sz="1600" dirty="0">
                          <a:solidFill>
                            <a:srgbClr val="002060"/>
                          </a:solidFill>
                        </a:rPr>
                        <a:t>wash the plates</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speak to the headmaster</a:t>
                      </a:r>
                    </a:p>
                    <a:p>
                      <a:endParaRPr lang="en-GB" sz="1600" dirty="0">
                        <a:solidFill>
                          <a:srgbClr val="002060"/>
                        </a:solidFill>
                      </a:endParaRPr>
                    </a:p>
                    <a:p>
                      <a:r>
                        <a:rPr lang="en-GB" sz="1600" dirty="0">
                          <a:solidFill>
                            <a:srgbClr val="002060"/>
                          </a:solidFill>
                        </a:rPr>
                        <a:t>study Spanish</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clean the windows</a:t>
                      </a:r>
                    </a:p>
                    <a:p>
                      <a:endParaRPr lang="en-GB" sz="1600" dirty="0">
                        <a:solidFill>
                          <a:srgbClr val="002060"/>
                        </a:solidFill>
                      </a:endParaRPr>
                    </a:p>
                    <a:p>
                      <a:r>
                        <a:rPr lang="en-GB" sz="1600" dirty="0">
                          <a:solidFill>
                            <a:srgbClr val="002060"/>
                          </a:solidFill>
                        </a:rPr>
                        <a:t>do the homework</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clean the house</a:t>
                      </a:r>
                    </a:p>
                    <a:p>
                      <a:endParaRPr lang="en-GB" sz="1600" dirty="0">
                        <a:solidFill>
                          <a:srgbClr val="002060"/>
                        </a:solidFill>
                      </a:endParaRPr>
                    </a:p>
                    <a:p>
                      <a:r>
                        <a:rPr lang="en-GB" sz="1600" dirty="0">
                          <a:solidFill>
                            <a:srgbClr val="002060"/>
                          </a:solidFill>
                        </a:rPr>
                        <a:t>give a present to the grandfather</a:t>
                      </a:r>
                    </a:p>
                    <a:p>
                      <a:endParaRPr lang="en-GB" sz="1600" dirty="0">
                        <a:solidFill>
                          <a:srgbClr val="002060"/>
                        </a:solidFill>
                      </a:endParaRPr>
                    </a:p>
                  </a:txBody>
                  <a:tcPr>
                    <a:solidFill>
                      <a:srgbClr val="FBF0D5"/>
                    </a:solidFill>
                  </a:tcPr>
                </a:tc>
                <a:tc>
                  <a:txBody>
                    <a:bodyPr/>
                    <a:lstStyle/>
                    <a:p>
                      <a:r>
                        <a:rPr lang="en-GB" sz="1600" dirty="0">
                          <a:solidFill>
                            <a:srgbClr val="002060"/>
                          </a:solidFill>
                        </a:rPr>
                        <a:t>rest in the countryside</a:t>
                      </a:r>
                    </a:p>
                    <a:p>
                      <a:endParaRPr lang="en-GB" sz="1600" dirty="0">
                        <a:solidFill>
                          <a:srgbClr val="002060"/>
                        </a:solidFill>
                      </a:endParaRPr>
                    </a:p>
                    <a:p>
                      <a:r>
                        <a:rPr lang="en-GB" sz="1600" dirty="0">
                          <a:solidFill>
                            <a:srgbClr val="002060"/>
                          </a:solidFill>
                        </a:rPr>
                        <a:t>prepare food</a:t>
                      </a:r>
                    </a:p>
                    <a:p>
                      <a:endParaRPr lang="en-GB" sz="1600" dirty="0">
                        <a:solidFill>
                          <a:srgbClr val="002060"/>
                        </a:solidFill>
                      </a:endParaRPr>
                    </a:p>
                  </a:txBody>
                  <a:tcPr>
                    <a:solidFill>
                      <a:srgbClr val="FBF0D5"/>
                    </a:solidFill>
                  </a:tcPr>
                </a:tc>
                <a:extLst>
                  <a:ext uri="{0D108BD9-81ED-4DB2-BD59-A6C34878D82A}">
                    <a16:rowId xmlns:a16="http://schemas.microsoft.com/office/drawing/2014/main" val="1013534376"/>
                  </a:ext>
                </a:extLst>
              </a:tr>
            </a:tbl>
          </a:graphicData>
        </a:graphic>
      </p:graphicFrame>
      <p:sp>
        <p:nvSpPr>
          <p:cNvPr id="8" name="TextBox 7">
            <a:extLst>
              <a:ext uri="{FF2B5EF4-FFF2-40B4-BE49-F238E27FC236}">
                <a16:creationId xmlns:a16="http://schemas.microsoft.com/office/drawing/2014/main" id="{7A8D6643-C760-4AB7-8F5A-0799CE825933}"/>
              </a:ext>
            </a:extLst>
          </p:cNvPr>
          <p:cNvSpPr txBox="1"/>
          <p:nvPr/>
        </p:nvSpPr>
        <p:spPr>
          <a:xfrm>
            <a:off x="44" y="1952442"/>
            <a:ext cx="9296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and circle</a:t>
            </a:r>
          </a:p>
        </p:txBody>
      </p:sp>
      <p:sp>
        <p:nvSpPr>
          <p:cNvPr id="25" name="TextBox 24">
            <a:extLst>
              <a:ext uri="{FF2B5EF4-FFF2-40B4-BE49-F238E27FC236}">
                <a16:creationId xmlns:a16="http://schemas.microsoft.com/office/drawing/2014/main" id="{F15884BE-E5D4-4E42-B32B-351B80204DEA}"/>
              </a:ext>
            </a:extLst>
          </p:cNvPr>
          <p:cNvSpPr txBox="1"/>
          <p:nvPr/>
        </p:nvSpPr>
        <p:spPr>
          <a:xfrm>
            <a:off x="-16291" y="4492693"/>
            <a:ext cx="1184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to your partner</a:t>
            </a:r>
          </a:p>
        </p:txBody>
      </p:sp>
      <p:cxnSp>
        <p:nvCxnSpPr>
          <p:cNvPr id="10" name="Straight Arrow Connector 9">
            <a:extLst>
              <a:ext uri="{FF2B5EF4-FFF2-40B4-BE49-F238E27FC236}">
                <a16:creationId xmlns:a16="http://schemas.microsoft.com/office/drawing/2014/main" id="{9C91330D-88EB-4FEB-A693-F535745F36F4}"/>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58792"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49364DE8-E8BB-48F9-A6F8-15379564CCF4}"/>
              </a:ext>
            </a:extLst>
          </p:cNvPr>
          <p:cNvSpPr>
            <a:spLocks noGrp="1"/>
          </p:cNvSpPr>
          <p:nvPr>
            <p:ph type="title"/>
          </p:nvPr>
        </p:nvSpPr>
        <p:spPr>
          <a:xfrm rot="16200000">
            <a:off x="-373162" y="563465"/>
            <a:ext cx="1752600" cy="688690"/>
          </a:xfrm>
        </p:spPr>
        <p:txBody>
          <a:bodyPr>
            <a:normAutofit/>
          </a:bodyPr>
          <a:lstStyle/>
          <a:p>
            <a:pPr lvl="0">
              <a:lnSpc>
                <a:spcPct val="100000"/>
              </a:lnSpc>
              <a:spcBef>
                <a:spcPts val="0"/>
              </a:spcBef>
            </a:pPr>
            <a:r>
              <a:rPr lang="en-GB" sz="2200" b="1" dirty="0">
                <a:solidFill>
                  <a:srgbClr val="4472C4">
                    <a:lumMod val="50000"/>
                  </a:srgbClr>
                </a:solidFill>
                <a:latin typeface="Century Gothic" panose="020F0302020204030204"/>
                <a:ea typeface="+mn-ea"/>
                <a:cs typeface="+mn-cs"/>
              </a:rPr>
              <a:t>Persona A</a:t>
            </a:r>
            <a:endParaRPr lang="en-GB" dirty="0"/>
          </a:p>
        </p:txBody>
      </p:sp>
      <p:graphicFrame>
        <p:nvGraphicFramePr>
          <p:cNvPr id="9" name="Table 5">
            <a:extLst>
              <a:ext uri="{FF2B5EF4-FFF2-40B4-BE49-F238E27FC236}">
                <a16:creationId xmlns:a16="http://schemas.microsoft.com/office/drawing/2014/main" id="{6BC5EF55-B2E2-47B1-BB4E-86FDAA399149}"/>
              </a:ext>
            </a:extLst>
          </p:cNvPr>
          <p:cNvGraphicFramePr>
            <a:graphicFrameLocks noGrp="1"/>
          </p:cNvGraphicFramePr>
          <p:nvPr>
            <p:extLst/>
          </p:nvPr>
        </p:nvGraphicFramePr>
        <p:xfrm>
          <a:off x="1168050" y="4195670"/>
          <a:ext cx="10744202" cy="1917484"/>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771603">
                <a:tc>
                  <a:txBody>
                    <a:bodyPr/>
                    <a:lstStyle/>
                    <a:p>
                      <a:endParaRPr lang="en-GB" dirty="0">
                        <a:solidFill>
                          <a:srgbClr val="002060"/>
                        </a:solidFill>
                      </a:endParaRPr>
                    </a:p>
                    <a:p>
                      <a:r>
                        <a:rPr lang="en-GB" dirty="0">
                          <a:solidFill>
                            <a:srgbClr val="002060"/>
                          </a:solidFill>
                        </a:rPr>
                        <a:t>el l________</a:t>
                      </a: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j________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v_______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s________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d_______</a:t>
                      </a:r>
                    </a:p>
                  </a:txBody>
                  <a:tcPr>
                    <a:solidFill>
                      <a:srgbClr val="E3EAFD"/>
                    </a:solidFill>
                  </a:tcPr>
                </a:tc>
                <a:extLst>
                  <a:ext uri="{0D108BD9-81ED-4DB2-BD59-A6C34878D82A}">
                    <a16:rowId xmlns:a16="http://schemas.microsoft.com/office/drawing/2014/main" val="1244020984"/>
                  </a:ext>
                </a:extLst>
              </a:tr>
              <a:tr h="1003084">
                <a:tc>
                  <a:txBody>
                    <a:bodyPr/>
                    <a:lstStyle/>
                    <a:p>
                      <a:r>
                        <a:rPr lang="en-GB" sz="1600" b="1" dirty="0">
                          <a:solidFill>
                            <a:srgbClr val="002060"/>
                          </a:solidFill>
                        </a:rPr>
                        <a:t>you must</a:t>
                      </a:r>
                    </a:p>
                    <a:p>
                      <a:r>
                        <a:rPr lang="en-GB" sz="1600" dirty="0">
                          <a:solidFill>
                            <a:srgbClr val="002060"/>
                          </a:solidFill>
                        </a:rPr>
                        <a:t>buy the newspaper</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organize the books</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look for a new shirt</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walk to school</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make the beds</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change the gift</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work in the shop</a:t>
                      </a:r>
                    </a:p>
                  </a:txBody>
                  <a:tcPr>
                    <a:solidFill>
                      <a:srgbClr val="E3EAFD"/>
                    </a:solidFill>
                  </a:tcPr>
                </a:tc>
                <a:extLst>
                  <a:ext uri="{0D108BD9-81ED-4DB2-BD59-A6C34878D82A}">
                    <a16:rowId xmlns:a16="http://schemas.microsoft.com/office/drawing/2014/main" val="918271774"/>
                  </a:ext>
                </a:extLst>
              </a:tr>
            </a:tbl>
          </a:graphicData>
        </a:graphic>
      </p:graphicFrame>
      <p:sp>
        <p:nvSpPr>
          <p:cNvPr id="12" name="Oval 11">
            <a:extLst>
              <a:ext uri="{FF2B5EF4-FFF2-40B4-BE49-F238E27FC236}">
                <a16:creationId xmlns:a16="http://schemas.microsoft.com/office/drawing/2014/main" id="{8B49680A-552A-4022-B118-5EF3F81261DA}"/>
              </a:ext>
            </a:extLst>
          </p:cNvPr>
          <p:cNvSpPr/>
          <p:nvPr/>
        </p:nvSpPr>
        <p:spPr>
          <a:xfrm>
            <a:off x="2266505" y="1418123"/>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a:extLst>
              <a:ext uri="{FF2B5EF4-FFF2-40B4-BE49-F238E27FC236}">
                <a16:creationId xmlns:a16="http://schemas.microsoft.com/office/drawing/2014/main" id="{2059C16F-9821-4376-A5A8-980DE7B96FA0}"/>
              </a:ext>
            </a:extLst>
          </p:cNvPr>
          <p:cNvSpPr/>
          <p:nvPr/>
        </p:nvSpPr>
        <p:spPr>
          <a:xfrm>
            <a:off x="2080238" y="2496164"/>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a:extLst>
              <a:ext uri="{FF2B5EF4-FFF2-40B4-BE49-F238E27FC236}">
                <a16:creationId xmlns:a16="http://schemas.microsoft.com/office/drawing/2014/main" id="{762FDB60-6C99-4704-B8AB-69DE529E137C}"/>
              </a:ext>
            </a:extLst>
          </p:cNvPr>
          <p:cNvSpPr/>
          <p:nvPr/>
        </p:nvSpPr>
        <p:spPr>
          <a:xfrm>
            <a:off x="3691467" y="927997"/>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a:extLst>
              <a:ext uri="{FF2B5EF4-FFF2-40B4-BE49-F238E27FC236}">
                <a16:creationId xmlns:a16="http://schemas.microsoft.com/office/drawing/2014/main" id="{FA77B7D1-678D-47B6-8FC8-098F606896B7}"/>
              </a:ext>
            </a:extLst>
          </p:cNvPr>
          <p:cNvSpPr/>
          <p:nvPr/>
        </p:nvSpPr>
        <p:spPr>
          <a:xfrm>
            <a:off x="3642871" y="1761957"/>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4212B036-2904-4C12-80A0-567BDC9E171F}"/>
              </a:ext>
            </a:extLst>
          </p:cNvPr>
          <p:cNvSpPr/>
          <p:nvPr/>
        </p:nvSpPr>
        <p:spPr>
          <a:xfrm>
            <a:off x="5197497" y="907810"/>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95372933-E0C2-415E-AFC3-FF2F3A7C60BB}"/>
              </a:ext>
            </a:extLst>
          </p:cNvPr>
          <p:cNvSpPr/>
          <p:nvPr/>
        </p:nvSpPr>
        <p:spPr>
          <a:xfrm>
            <a:off x="4928922" y="2538201"/>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Oval 17">
            <a:extLst>
              <a:ext uri="{FF2B5EF4-FFF2-40B4-BE49-F238E27FC236}">
                <a16:creationId xmlns:a16="http://schemas.microsoft.com/office/drawing/2014/main" id="{54C8760D-9503-4D42-AA76-7F388B1FBDE5}"/>
              </a:ext>
            </a:extLst>
          </p:cNvPr>
          <p:cNvSpPr/>
          <p:nvPr/>
        </p:nvSpPr>
        <p:spPr>
          <a:xfrm>
            <a:off x="6488650" y="1418122"/>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Oval 18">
            <a:extLst>
              <a:ext uri="{FF2B5EF4-FFF2-40B4-BE49-F238E27FC236}">
                <a16:creationId xmlns:a16="http://schemas.microsoft.com/office/drawing/2014/main" id="{F6FAD7A1-526D-40A8-8FF3-9E3EA7E0915F}"/>
              </a:ext>
            </a:extLst>
          </p:cNvPr>
          <p:cNvSpPr/>
          <p:nvPr/>
        </p:nvSpPr>
        <p:spPr>
          <a:xfrm>
            <a:off x="6283141" y="2833859"/>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773E8AFD-3D4E-4B5F-86B3-744D4DF479FB}"/>
              </a:ext>
            </a:extLst>
          </p:cNvPr>
          <p:cNvSpPr/>
          <p:nvPr/>
        </p:nvSpPr>
        <p:spPr>
          <a:xfrm>
            <a:off x="7894370" y="927996"/>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a:extLst>
              <a:ext uri="{FF2B5EF4-FFF2-40B4-BE49-F238E27FC236}">
                <a16:creationId xmlns:a16="http://schemas.microsoft.com/office/drawing/2014/main" id="{619D4EFD-C61C-419E-89E3-7DEF78A3A9D1}"/>
              </a:ext>
            </a:extLst>
          </p:cNvPr>
          <p:cNvSpPr/>
          <p:nvPr/>
        </p:nvSpPr>
        <p:spPr>
          <a:xfrm>
            <a:off x="7707483" y="2538201"/>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456B1101-2517-41E2-8A16-B3B2B35F5256}"/>
              </a:ext>
            </a:extLst>
          </p:cNvPr>
          <p:cNvSpPr/>
          <p:nvPr/>
        </p:nvSpPr>
        <p:spPr>
          <a:xfrm>
            <a:off x="9292962" y="1418122"/>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a:extLst>
              <a:ext uri="{FF2B5EF4-FFF2-40B4-BE49-F238E27FC236}">
                <a16:creationId xmlns:a16="http://schemas.microsoft.com/office/drawing/2014/main" id="{FB96E491-483B-46F4-A9BD-C7CD3E35981A}"/>
              </a:ext>
            </a:extLst>
          </p:cNvPr>
          <p:cNvSpPr/>
          <p:nvPr/>
        </p:nvSpPr>
        <p:spPr>
          <a:xfrm>
            <a:off x="9058178" y="18538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1DA8FB8B-48D4-447D-B5EC-72B849F620EF}"/>
              </a:ext>
            </a:extLst>
          </p:cNvPr>
          <p:cNvSpPr/>
          <p:nvPr/>
        </p:nvSpPr>
        <p:spPr>
          <a:xfrm>
            <a:off x="10620811" y="1375902"/>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CFF8DA9C-025B-43FF-9229-C381951EE578}"/>
              </a:ext>
            </a:extLst>
          </p:cNvPr>
          <p:cNvSpPr/>
          <p:nvPr/>
        </p:nvSpPr>
        <p:spPr>
          <a:xfrm>
            <a:off x="10580771" y="18538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1186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5">
            <a:extLst>
              <a:ext uri="{FF2B5EF4-FFF2-40B4-BE49-F238E27FC236}">
                <a16:creationId xmlns:a16="http://schemas.microsoft.com/office/drawing/2014/main" id="{A9B877FE-A701-42F1-A6D7-21C04F99FE2C}"/>
              </a:ext>
            </a:extLst>
          </p:cNvPr>
          <p:cNvGraphicFramePr>
            <a:graphicFrameLocks noGrp="1"/>
          </p:cNvGraphicFramePr>
          <p:nvPr>
            <p:extLst/>
          </p:nvPr>
        </p:nvGraphicFramePr>
        <p:xfrm>
          <a:off x="1188720" y="4102853"/>
          <a:ext cx="10744202" cy="1957483"/>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802372">
                <a:tc>
                  <a:txBody>
                    <a:bodyPr/>
                    <a:lstStyle/>
                    <a:p>
                      <a:endParaRPr lang="en-GB" dirty="0">
                        <a:solidFill>
                          <a:srgbClr val="002060"/>
                        </a:solidFill>
                      </a:endParaRPr>
                    </a:p>
                    <a:p>
                      <a:r>
                        <a:rPr lang="en-GB" dirty="0">
                          <a:solidFill>
                            <a:srgbClr val="002060"/>
                          </a:solidFill>
                        </a:rPr>
                        <a:t>el l________</a:t>
                      </a: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j________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v_______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s________</a:t>
                      </a:r>
                    </a:p>
                    <a:p>
                      <a:endParaRPr lang="en-GB" dirty="0">
                        <a:solidFill>
                          <a:srgbClr val="002060"/>
                        </a:solidFill>
                      </a:endParaRPr>
                    </a:p>
                  </a:txBody>
                  <a:tcPr>
                    <a:solidFill>
                      <a:srgbClr val="E3EAFD"/>
                    </a:solidFill>
                  </a:tcPr>
                </a:tc>
                <a:tc>
                  <a:txBody>
                    <a:bodyPr/>
                    <a:lstStyle/>
                    <a:p>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d_______</a:t>
                      </a:r>
                    </a:p>
                  </a:txBody>
                  <a:tcPr>
                    <a:solidFill>
                      <a:srgbClr val="E3EAFD"/>
                    </a:solidFill>
                  </a:tcPr>
                </a:tc>
                <a:extLst>
                  <a:ext uri="{0D108BD9-81ED-4DB2-BD59-A6C34878D82A}">
                    <a16:rowId xmlns:a16="http://schemas.microsoft.com/office/drawing/2014/main" val="1244020984"/>
                  </a:ext>
                </a:extLst>
              </a:tr>
              <a:tr h="1043083">
                <a:tc>
                  <a:txBody>
                    <a:bodyPr/>
                    <a:lstStyle/>
                    <a:p>
                      <a:r>
                        <a:rPr lang="en-GB" sz="1600" b="1" dirty="0">
                          <a:solidFill>
                            <a:srgbClr val="002060"/>
                          </a:solidFill>
                        </a:rPr>
                        <a:t>he must</a:t>
                      </a:r>
                    </a:p>
                    <a:p>
                      <a:r>
                        <a:rPr lang="en-GB" sz="1600" dirty="0">
                          <a:solidFill>
                            <a:srgbClr val="002060"/>
                          </a:solidFill>
                        </a:rPr>
                        <a:t>buy a present</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walk to the shop</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wash the plates</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study Spanish</a:t>
                      </a:r>
                    </a:p>
                  </a:txBody>
                  <a:tcPr>
                    <a:solidFill>
                      <a:srgbClr val="E3EAFD"/>
                    </a:solidFill>
                  </a:tcPr>
                </a:tc>
                <a:tc>
                  <a:txBody>
                    <a:bodyPr/>
                    <a:lstStyle/>
                    <a:p>
                      <a:r>
                        <a:rPr lang="en-GB" sz="1600" b="1" dirty="0">
                          <a:solidFill>
                            <a:srgbClr val="002060"/>
                          </a:solidFill>
                        </a:rPr>
                        <a:t>you must</a:t>
                      </a:r>
                    </a:p>
                    <a:p>
                      <a:r>
                        <a:rPr lang="en-GB" sz="1600" dirty="0">
                          <a:solidFill>
                            <a:srgbClr val="002060"/>
                          </a:solidFill>
                        </a:rPr>
                        <a:t>do the homework</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clean the house</a:t>
                      </a:r>
                    </a:p>
                  </a:txBody>
                  <a:tcPr>
                    <a:solidFill>
                      <a:srgbClr val="E3EAFD"/>
                    </a:solidFill>
                  </a:tcPr>
                </a:tc>
                <a:tc>
                  <a:txBody>
                    <a:bodyPr/>
                    <a:lstStyle/>
                    <a:p>
                      <a:r>
                        <a:rPr lang="en-GB" sz="1600" b="1" dirty="0">
                          <a:solidFill>
                            <a:srgbClr val="002060"/>
                          </a:solidFill>
                        </a:rPr>
                        <a:t>he must</a:t>
                      </a:r>
                    </a:p>
                    <a:p>
                      <a:r>
                        <a:rPr lang="en-GB" sz="1600" dirty="0">
                          <a:solidFill>
                            <a:srgbClr val="002060"/>
                          </a:solidFill>
                        </a:rPr>
                        <a:t>rest in the countryside</a:t>
                      </a:r>
                    </a:p>
                  </a:txBody>
                  <a:tcPr>
                    <a:solidFill>
                      <a:srgbClr val="E3EAFD"/>
                    </a:solidFill>
                  </a:tcPr>
                </a:tc>
                <a:extLst>
                  <a:ext uri="{0D108BD9-81ED-4DB2-BD59-A6C34878D82A}">
                    <a16:rowId xmlns:a16="http://schemas.microsoft.com/office/drawing/2014/main" val="918271774"/>
                  </a:ext>
                </a:extLst>
              </a:tr>
            </a:tbl>
          </a:graphicData>
        </a:graphic>
      </p:graphicFrame>
      <p:sp>
        <p:nvSpPr>
          <p:cNvPr id="25" name="TextBox 24">
            <a:extLst>
              <a:ext uri="{FF2B5EF4-FFF2-40B4-BE49-F238E27FC236}">
                <a16:creationId xmlns:a16="http://schemas.microsoft.com/office/drawing/2014/main" id="{F15884BE-E5D4-4E42-B32B-351B80204DEA}"/>
              </a:ext>
            </a:extLst>
          </p:cNvPr>
          <p:cNvSpPr txBox="1"/>
          <p:nvPr/>
        </p:nvSpPr>
        <p:spPr>
          <a:xfrm>
            <a:off x="4379" y="4492693"/>
            <a:ext cx="1184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to your partner</a:t>
            </a:r>
          </a:p>
        </p:txBody>
      </p: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85068"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5">
            <a:extLst>
              <a:ext uri="{FF2B5EF4-FFF2-40B4-BE49-F238E27FC236}">
                <a16:creationId xmlns:a16="http://schemas.microsoft.com/office/drawing/2014/main" id="{BAA0BDD9-C068-447A-9C9A-1BA539300D8B}"/>
              </a:ext>
            </a:extLst>
          </p:cNvPr>
          <p:cNvGraphicFramePr>
            <a:graphicFrameLocks noGrp="1"/>
          </p:cNvGraphicFramePr>
          <p:nvPr>
            <p:extLst/>
          </p:nvPr>
        </p:nvGraphicFramePr>
        <p:xfrm>
          <a:off x="966693" y="507925"/>
          <a:ext cx="11114248" cy="3349705"/>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dirty="0">
                          <a:solidFill>
                            <a:srgbClr val="002060"/>
                          </a:solidFill>
                        </a:rPr>
                        <a:t>¿</a:t>
                      </a:r>
                      <a:r>
                        <a:rPr lang="en-GB" dirty="0" err="1">
                          <a:solidFill>
                            <a:srgbClr val="002060"/>
                          </a:solidFill>
                        </a:rPr>
                        <a:t>Cuándo</a:t>
                      </a:r>
                      <a:r>
                        <a:rPr lang="en-GB" dirty="0">
                          <a:solidFill>
                            <a:srgbClr val="002060"/>
                          </a:solidFill>
                        </a:rPr>
                        <a:t>?</a:t>
                      </a:r>
                    </a:p>
                  </a:txBody>
                  <a:tcPr>
                    <a:solidFill>
                      <a:srgbClr val="FBF0D5"/>
                    </a:solidFill>
                  </a:tcPr>
                </a:tc>
                <a:tc>
                  <a:txBody>
                    <a:bodyPr/>
                    <a:lstStyle/>
                    <a:p>
                      <a:r>
                        <a:rPr lang="en-GB" dirty="0">
                          <a:solidFill>
                            <a:srgbClr val="002060"/>
                          </a:solidFill>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m_____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j______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v_____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s______</a:t>
                      </a:r>
                    </a:p>
                    <a:p>
                      <a:endParaRPr lang="en-GB" dirty="0">
                        <a:solidFill>
                          <a:srgbClr val="002060"/>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dirty="0">
                          <a:solidFill>
                            <a:srgbClr val="002060"/>
                          </a:solidFill>
                        </a:rPr>
                        <a:t>¿</a:t>
                      </a:r>
                      <a:r>
                        <a:rPr lang="en-GB" dirty="0" err="1">
                          <a:solidFill>
                            <a:srgbClr val="002060"/>
                          </a:solidFill>
                        </a:rPr>
                        <a:t>Quién</a:t>
                      </a:r>
                      <a:r>
                        <a:rPr lang="en-GB" dirty="0">
                          <a:solidFill>
                            <a:srgbClr val="002060"/>
                          </a:solidFill>
                        </a:rPr>
                        <a:t>?</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tc>
                  <a:txBody>
                    <a:bodyPr/>
                    <a:lstStyle/>
                    <a:p>
                      <a:r>
                        <a:rPr lang="en-GB" sz="1600" dirty="0">
                          <a:solidFill>
                            <a:srgbClr val="002060"/>
                          </a:solidFill>
                        </a:rPr>
                        <a:t>‘You’</a:t>
                      </a:r>
                    </a:p>
                    <a:p>
                      <a:endParaRPr lang="en-GB" sz="1600" dirty="0">
                        <a:solidFill>
                          <a:srgbClr val="002060"/>
                        </a:solidFill>
                      </a:endParaRPr>
                    </a:p>
                    <a:p>
                      <a:r>
                        <a:rPr lang="en-GB" sz="1600" dirty="0">
                          <a:solidFill>
                            <a:srgbClr val="002060"/>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dirty="0">
                          <a:solidFill>
                            <a:srgbClr val="002060"/>
                          </a:solidFill>
                        </a:rPr>
                        <a:t>¿</a:t>
                      </a:r>
                      <a:r>
                        <a:rPr lang="en-GB" dirty="0" err="1">
                          <a:solidFill>
                            <a:srgbClr val="002060"/>
                          </a:solidFill>
                        </a:rPr>
                        <a:t>Qué</a:t>
                      </a:r>
                      <a:r>
                        <a:rPr lang="en-GB" dirty="0">
                          <a:solidFill>
                            <a:srgbClr val="002060"/>
                          </a:solidFill>
                        </a:rPr>
                        <a:t> </a:t>
                      </a:r>
                      <a:r>
                        <a:rPr lang="en-GB" dirty="0" err="1">
                          <a:solidFill>
                            <a:srgbClr val="002060"/>
                          </a:solidFill>
                        </a:rPr>
                        <a:t>tarea</a:t>
                      </a:r>
                      <a:r>
                        <a:rPr lang="en-GB" dirty="0">
                          <a:solidFill>
                            <a:srgbClr val="002060"/>
                          </a:solidFill>
                        </a:rPr>
                        <a:t>?</a:t>
                      </a:r>
                    </a:p>
                  </a:txBody>
                  <a:tcPr>
                    <a:solidFill>
                      <a:srgbClr val="FBF0D5"/>
                    </a:solidFill>
                  </a:tcPr>
                </a:tc>
                <a:tc>
                  <a:txBody>
                    <a:bodyPr/>
                    <a:lstStyle/>
                    <a:p>
                      <a:r>
                        <a:rPr lang="en-GB" sz="1600" dirty="0">
                          <a:solidFill>
                            <a:srgbClr val="002060"/>
                          </a:solidFill>
                        </a:rPr>
                        <a:t>clean the bike</a:t>
                      </a:r>
                    </a:p>
                    <a:p>
                      <a:endParaRPr lang="en-GB" sz="1600" dirty="0">
                        <a:solidFill>
                          <a:srgbClr val="002060"/>
                        </a:solidFill>
                      </a:endParaRPr>
                    </a:p>
                    <a:p>
                      <a:r>
                        <a:rPr lang="en-GB" sz="1600" dirty="0">
                          <a:solidFill>
                            <a:srgbClr val="002060"/>
                          </a:solidFill>
                        </a:rPr>
                        <a:t>buy the newspaper</a:t>
                      </a:r>
                    </a:p>
                  </a:txBody>
                  <a:tcPr>
                    <a:solidFill>
                      <a:srgbClr val="FBF0D5"/>
                    </a:solidFill>
                  </a:tcPr>
                </a:tc>
                <a:tc>
                  <a:txBody>
                    <a:bodyPr/>
                    <a:lstStyle/>
                    <a:p>
                      <a:r>
                        <a:rPr lang="en-GB" sz="1600" dirty="0">
                          <a:solidFill>
                            <a:srgbClr val="002060"/>
                          </a:solidFill>
                        </a:rPr>
                        <a:t>clean the house</a:t>
                      </a:r>
                    </a:p>
                    <a:p>
                      <a:endParaRPr lang="en-GB" sz="1600" dirty="0">
                        <a:solidFill>
                          <a:srgbClr val="002060"/>
                        </a:solidFill>
                      </a:endParaRPr>
                    </a:p>
                    <a:p>
                      <a:r>
                        <a:rPr lang="en-GB" sz="1600" dirty="0">
                          <a:solidFill>
                            <a:srgbClr val="002060"/>
                          </a:solidFill>
                        </a:rPr>
                        <a:t>to organize the books</a:t>
                      </a:r>
                    </a:p>
                  </a:txBody>
                  <a:tcPr>
                    <a:solidFill>
                      <a:srgbClr val="FBF0D5"/>
                    </a:solidFill>
                  </a:tcPr>
                </a:tc>
                <a:tc>
                  <a:txBody>
                    <a:bodyPr/>
                    <a:lstStyle/>
                    <a:p>
                      <a:r>
                        <a:rPr lang="en-GB" sz="1600" dirty="0">
                          <a:solidFill>
                            <a:srgbClr val="002060"/>
                          </a:solidFill>
                        </a:rPr>
                        <a:t>look for a new shirt</a:t>
                      </a:r>
                    </a:p>
                    <a:p>
                      <a:endParaRPr lang="en-GB" sz="1600" dirty="0">
                        <a:solidFill>
                          <a:srgbClr val="002060"/>
                        </a:solidFill>
                      </a:endParaRPr>
                    </a:p>
                    <a:p>
                      <a:r>
                        <a:rPr lang="en-GB" sz="1600" dirty="0">
                          <a:solidFill>
                            <a:srgbClr val="002060"/>
                          </a:solidFill>
                        </a:rPr>
                        <a:t>wash a shirt</a:t>
                      </a:r>
                    </a:p>
                  </a:txBody>
                  <a:tcPr>
                    <a:solidFill>
                      <a:srgbClr val="FBF0D5"/>
                    </a:solidFill>
                  </a:tcPr>
                </a:tc>
                <a:tc>
                  <a:txBody>
                    <a:bodyPr/>
                    <a:lstStyle/>
                    <a:p>
                      <a:r>
                        <a:rPr lang="en-GB" sz="1600" dirty="0">
                          <a:solidFill>
                            <a:srgbClr val="002060"/>
                          </a:solidFill>
                        </a:rPr>
                        <a:t>walk to school</a:t>
                      </a:r>
                    </a:p>
                    <a:p>
                      <a:endParaRPr lang="en-GB" sz="1600" dirty="0">
                        <a:solidFill>
                          <a:srgbClr val="002060"/>
                        </a:solidFill>
                      </a:endParaRPr>
                    </a:p>
                    <a:p>
                      <a:r>
                        <a:rPr lang="en-GB" sz="1600" dirty="0">
                          <a:solidFill>
                            <a:srgbClr val="002060"/>
                          </a:solidFill>
                        </a:rPr>
                        <a:t>buy a new phone</a:t>
                      </a:r>
                    </a:p>
                  </a:txBody>
                  <a:tcPr>
                    <a:solidFill>
                      <a:srgbClr val="FBF0D5"/>
                    </a:solidFill>
                  </a:tcPr>
                </a:tc>
                <a:tc>
                  <a:txBody>
                    <a:bodyPr/>
                    <a:lstStyle/>
                    <a:p>
                      <a:r>
                        <a:rPr lang="en-GB" sz="1600" dirty="0">
                          <a:solidFill>
                            <a:srgbClr val="002060"/>
                          </a:solidFill>
                        </a:rPr>
                        <a:t>study English</a:t>
                      </a:r>
                    </a:p>
                    <a:p>
                      <a:endParaRPr lang="en-GB" sz="1600" dirty="0">
                        <a:solidFill>
                          <a:srgbClr val="002060"/>
                        </a:solidFill>
                      </a:endParaRPr>
                    </a:p>
                    <a:p>
                      <a:r>
                        <a:rPr lang="en-GB" sz="1600" dirty="0">
                          <a:solidFill>
                            <a:srgbClr val="002060"/>
                          </a:solidFill>
                        </a:rPr>
                        <a:t>make the beds</a:t>
                      </a:r>
                    </a:p>
                  </a:txBody>
                  <a:tcPr>
                    <a:solidFill>
                      <a:srgbClr val="FBF0D5"/>
                    </a:solidFill>
                  </a:tcPr>
                </a:tc>
                <a:tc>
                  <a:txBody>
                    <a:bodyPr/>
                    <a:lstStyle/>
                    <a:p>
                      <a:r>
                        <a:rPr lang="en-GB" sz="1600" dirty="0">
                          <a:solidFill>
                            <a:srgbClr val="002060"/>
                          </a:solidFill>
                        </a:rPr>
                        <a:t>change the gift</a:t>
                      </a:r>
                    </a:p>
                    <a:p>
                      <a:endParaRPr lang="en-GB" sz="1600" dirty="0">
                        <a:solidFill>
                          <a:srgbClr val="002060"/>
                        </a:solidFill>
                      </a:endParaRPr>
                    </a:p>
                    <a:p>
                      <a:r>
                        <a:rPr lang="en-GB" sz="1600" dirty="0">
                          <a:solidFill>
                            <a:srgbClr val="002060"/>
                          </a:solidFill>
                        </a:rPr>
                        <a:t>wash the dog</a:t>
                      </a:r>
                    </a:p>
                  </a:txBody>
                  <a:tcPr>
                    <a:solidFill>
                      <a:srgbClr val="FBF0D5"/>
                    </a:solidFill>
                  </a:tcPr>
                </a:tc>
                <a:tc>
                  <a:txBody>
                    <a:bodyPr/>
                    <a:lstStyle/>
                    <a:p>
                      <a:r>
                        <a:rPr lang="en-GB" sz="1600" dirty="0">
                          <a:solidFill>
                            <a:srgbClr val="002060"/>
                          </a:solidFill>
                        </a:rPr>
                        <a:t>wash the plates</a:t>
                      </a:r>
                    </a:p>
                    <a:p>
                      <a:endParaRPr lang="en-GB" sz="1600" dirty="0">
                        <a:solidFill>
                          <a:srgbClr val="002060"/>
                        </a:solidFill>
                      </a:endParaRPr>
                    </a:p>
                    <a:p>
                      <a:r>
                        <a:rPr lang="en-GB" sz="1600" dirty="0">
                          <a:solidFill>
                            <a:srgbClr val="002060"/>
                          </a:solidFill>
                        </a:rPr>
                        <a:t>work in the shop</a:t>
                      </a:r>
                    </a:p>
                  </a:txBody>
                  <a:tcPr>
                    <a:solidFill>
                      <a:srgbClr val="FBF0D5"/>
                    </a:solidFill>
                  </a:tcPr>
                </a:tc>
                <a:extLst>
                  <a:ext uri="{0D108BD9-81ED-4DB2-BD59-A6C34878D82A}">
                    <a16:rowId xmlns:a16="http://schemas.microsoft.com/office/drawing/2014/main" val="1013534376"/>
                  </a:ext>
                </a:extLst>
              </a:tr>
            </a:tbl>
          </a:graphicData>
        </a:graphic>
      </p:graphicFrame>
      <p:sp>
        <p:nvSpPr>
          <p:cNvPr id="13" name="Title 10">
            <a:extLst>
              <a:ext uri="{FF2B5EF4-FFF2-40B4-BE49-F238E27FC236}">
                <a16:creationId xmlns:a16="http://schemas.microsoft.com/office/drawing/2014/main" id="{7A2D4BB8-CBAA-4AF1-A8D1-3D558BED4735}"/>
              </a:ext>
            </a:extLst>
          </p:cNvPr>
          <p:cNvSpPr>
            <a:spLocks noGrp="1"/>
          </p:cNvSpPr>
          <p:nvPr>
            <p:ph type="title"/>
          </p:nvPr>
        </p:nvSpPr>
        <p:spPr>
          <a:xfrm rot="16200000">
            <a:off x="-307529" y="491682"/>
            <a:ext cx="1618803" cy="781626"/>
          </a:xfrm>
        </p:spPr>
        <p:txBody>
          <a:bodyPr>
            <a:normAutofit/>
          </a:bodyPr>
          <a:lstStyle/>
          <a:p>
            <a:pPr lvl="0">
              <a:lnSpc>
                <a:spcPct val="100000"/>
              </a:lnSpc>
              <a:spcBef>
                <a:spcPts val="0"/>
              </a:spcBef>
            </a:pPr>
            <a:r>
              <a:rPr lang="en-GB" sz="2200" b="1" dirty="0">
                <a:solidFill>
                  <a:srgbClr val="4472C4">
                    <a:lumMod val="50000"/>
                  </a:srgbClr>
                </a:solidFill>
                <a:latin typeface="Century Gothic" panose="020F0302020204030204"/>
                <a:ea typeface="+mn-ea"/>
                <a:cs typeface="+mn-cs"/>
              </a:rPr>
              <a:t>Persona B</a:t>
            </a:r>
            <a:endParaRPr lang="en-GB" dirty="0"/>
          </a:p>
        </p:txBody>
      </p:sp>
      <p:sp>
        <p:nvSpPr>
          <p:cNvPr id="14" name="TextBox 13">
            <a:extLst>
              <a:ext uri="{FF2B5EF4-FFF2-40B4-BE49-F238E27FC236}">
                <a16:creationId xmlns:a16="http://schemas.microsoft.com/office/drawing/2014/main" id="{60F497E9-4654-4F38-A944-EDB38589DA95}"/>
              </a:ext>
            </a:extLst>
          </p:cNvPr>
          <p:cNvSpPr txBox="1"/>
          <p:nvPr/>
        </p:nvSpPr>
        <p:spPr>
          <a:xfrm>
            <a:off x="44" y="1952442"/>
            <a:ext cx="9296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and circle</a:t>
            </a:r>
          </a:p>
        </p:txBody>
      </p:sp>
      <p:cxnSp>
        <p:nvCxnSpPr>
          <p:cNvPr id="15" name="Straight Arrow Connector 14">
            <a:extLst>
              <a:ext uri="{FF2B5EF4-FFF2-40B4-BE49-F238E27FC236}">
                <a16:creationId xmlns:a16="http://schemas.microsoft.com/office/drawing/2014/main" id="{E0C25B4B-D6A3-4755-9163-D601960C7DD5}"/>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0958B34-C6FE-4201-83BB-439388E1D4DA}"/>
              </a:ext>
            </a:extLst>
          </p:cNvPr>
          <p:cNvSpPr/>
          <p:nvPr/>
        </p:nvSpPr>
        <p:spPr>
          <a:xfrm>
            <a:off x="2300372" y="1088901"/>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a:extLst>
              <a:ext uri="{FF2B5EF4-FFF2-40B4-BE49-F238E27FC236}">
                <a16:creationId xmlns:a16="http://schemas.microsoft.com/office/drawing/2014/main" id="{9D07AACC-A07A-47DB-84C7-E8B13B9C0859}"/>
              </a:ext>
            </a:extLst>
          </p:cNvPr>
          <p:cNvSpPr/>
          <p:nvPr/>
        </p:nvSpPr>
        <p:spPr>
          <a:xfrm>
            <a:off x="2131038" y="2744634"/>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a:extLst>
              <a:ext uri="{FF2B5EF4-FFF2-40B4-BE49-F238E27FC236}">
                <a16:creationId xmlns:a16="http://schemas.microsoft.com/office/drawing/2014/main" id="{F3F12043-7169-4706-A186-D0D8F124ECB3}"/>
              </a:ext>
            </a:extLst>
          </p:cNvPr>
          <p:cNvSpPr/>
          <p:nvPr/>
        </p:nvSpPr>
        <p:spPr>
          <a:xfrm>
            <a:off x="3621172" y="1613268"/>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93CF4EE3-AAEB-4092-A093-39A1FAD74B95}"/>
              </a:ext>
            </a:extLst>
          </p:cNvPr>
          <p:cNvSpPr/>
          <p:nvPr/>
        </p:nvSpPr>
        <p:spPr>
          <a:xfrm>
            <a:off x="3487794" y="2719983"/>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538C79FE-C44B-4577-80C7-3A5609BE294A}"/>
              </a:ext>
            </a:extLst>
          </p:cNvPr>
          <p:cNvSpPr/>
          <p:nvPr/>
        </p:nvSpPr>
        <p:spPr>
          <a:xfrm>
            <a:off x="4987193" y="1566834"/>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Oval 18">
            <a:extLst>
              <a:ext uri="{FF2B5EF4-FFF2-40B4-BE49-F238E27FC236}">
                <a16:creationId xmlns:a16="http://schemas.microsoft.com/office/drawing/2014/main" id="{ECBD7DBF-775F-4258-9156-0CC74E7F79A7}"/>
              </a:ext>
            </a:extLst>
          </p:cNvPr>
          <p:cNvSpPr/>
          <p:nvPr/>
        </p:nvSpPr>
        <p:spPr>
          <a:xfrm>
            <a:off x="4987193" y="2010966"/>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B1D0450A-96D1-4079-B2EF-1C179591CD8F}"/>
              </a:ext>
            </a:extLst>
          </p:cNvPr>
          <p:cNvSpPr/>
          <p:nvPr/>
        </p:nvSpPr>
        <p:spPr>
          <a:xfrm>
            <a:off x="6396910" y="1088901"/>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a:extLst>
              <a:ext uri="{FF2B5EF4-FFF2-40B4-BE49-F238E27FC236}">
                <a16:creationId xmlns:a16="http://schemas.microsoft.com/office/drawing/2014/main" id="{9A39E24E-C2C1-43AF-BFBF-06B4D6BAC43F}"/>
              </a:ext>
            </a:extLst>
          </p:cNvPr>
          <p:cNvSpPr/>
          <p:nvPr/>
        </p:nvSpPr>
        <p:spPr>
          <a:xfrm>
            <a:off x="6210112" y="19770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AAA4EAEF-2FA3-4064-876C-81E4A25F8E25}"/>
              </a:ext>
            </a:extLst>
          </p:cNvPr>
          <p:cNvSpPr/>
          <p:nvPr/>
        </p:nvSpPr>
        <p:spPr>
          <a:xfrm>
            <a:off x="7821341" y="1582331"/>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a:extLst>
              <a:ext uri="{FF2B5EF4-FFF2-40B4-BE49-F238E27FC236}">
                <a16:creationId xmlns:a16="http://schemas.microsoft.com/office/drawing/2014/main" id="{514AE06E-B95F-4E4A-9DA5-C88E20B2D6D1}"/>
              </a:ext>
            </a:extLst>
          </p:cNvPr>
          <p:cNvSpPr/>
          <p:nvPr/>
        </p:nvSpPr>
        <p:spPr>
          <a:xfrm>
            <a:off x="7762767" y="2695332"/>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F6CDC665-B3FE-41A4-91EE-A40F0703EDC8}"/>
              </a:ext>
            </a:extLst>
          </p:cNvPr>
          <p:cNvSpPr/>
          <p:nvPr/>
        </p:nvSpPr>
        <p:spPr>
          <a:xfrm>
            <a:off x="9238925" y="1088900"/>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03E16CDE-A1AA-462C-9AD4-3725C6C9966A}"/>
              </a:ext>
            </a:extLst>
          </p:cNvPr>
          <p:cNvSpPr/>
          <p:nvPr/>
        </p:nvSpPr>
        <p:spPr>
          <a:xfrm>
            <a:off x="9044260" y="19770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Oval 28">
            <a:extLst>
              <a:ext uri="{FF2B5EF4-FFF2-40B4-BE49-F238E27FC236}">
                <a16:creationId xmlns:a16="http://schemas.microsoft.com/office/drawing/2014/main" id="{2835D31B-7E53-4D87-ACD9-DE631440AC03}"/>
              </a:ext>
            </a:extLst>
          </p:cNvPr>
          <p:cNvSpPr/>
          <p:nvPr/>
        </p:nvSpPr>
        <p:spPr>
          <a:xfrm>
            <a:off x="10634699" y="1087464"/>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Oval 29">
            <a:extLst>
              <a:ext uri="{FF2B5EF4-FFF2-40B4-BE49-F238E27FC236}">
                <a16:creationId xmlns:a16="http://schemas.microsoft.com/office/drawing/2014/main" id="{2BF5EDEB-5651-4C43-B63D-D526EC2C04ED}"/>
              </a:ext>
            </a:extLst>
          </p:cNvPr>
          <p:cNvSpPr/>
          <p:nvPr/>
        </p:nvSpPr>
        <p:spPr>
          <a:xfrm>
            <a:off x="10419692" y="2695332"/>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0310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6040"/>
            <a:ext cx="8518358" cy="1110895"/>
          </a:xfrm>
          <a:prstGeom prst="rect">
            <a:avLst/>
          </a:prstGeom>
        </p:spPr>
      </p:pic>
      <p:sp>
        <p:nvSpPr>
          <p:cNvPr id="3" name="ZoneTexte 2">
            <a:extLst>
              <a:ext uri="{FF2B5EF4-FFF2-40B4-BE49-F238E27FC236}">
                <a16:creationId xmlns:a16="http://schemas.microsoft.com/office/drawing/2014/main" id="{D164AFBC-A1A6-44A3-B9CB-5AC3B5C249B6}"/>
              </a:ext>
            </a:extLst>
          </p:cNvPr>
          <p:cNvSpPr txBox="1"/>
          <p:nvPr/>
        </p:nvSpPr>
        <p:spPr>
          <a:xfrm>
            <a:off x="373881" y="1582654"/>
            <a:ext cx="11688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Use the verb ‘deber’ to talk about obligations (what people must do).</a:t>
            </a:r>
          </a:p>
        </p:txBody>
      </p:sp>
      <p:sp>
        <p:nvSpPr>
          <p:cNvPr id="11" name="ZoneTexte 10">
            <a:extLst>
              <a:ext uri="{FF2B5EF4-FFF2-40B4-BE49-F238E27FC236}">
                <a16:creationId xmlns:a16="http://schemas.microsoft.com/office/drawing/2014/main" id="{D23524D3-9224-4D74-9CE0-4ED564673D55}"/>
              </a:ext>
            </a:extLst>
          </p:cNvPr>
          <p:cNvSpPr txBox="1"/>
          <p:nvPr/>
        </p:nvSpPr>
        <p:spPr>
          <a:xfrm>
            <a:off x="373881" y="2311990"/>
            <a:ext cx="8080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say</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‘I must’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say</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debo</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CA"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ZoneTexte 11">
            <a:extLst>
              <a:ext uri="{FF2B5EF4-FFF2-40B4-BE49-F238E27FC236}">
                <a16:creationId xmlns:a16="http://schemas.microsoft.com/office/drawing/2014/main" id="{ADDBC5CA-B42A-4441-8757-56CEB26F75B3}"/>
              </a:ext>
            </a:extLst>
          </p:cNvPr>
          <p:cNvSpPr txBox="1"/>
          <p:nvPr/>
        </p:nvSpPr>
        <p:spPr>
          <a:xfrm>
            <a:off x="406265" y="5076694"/>
            <a:ext cx="3225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Debe</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lavar la ropa</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ZoneTexte 12">
            <a:extLst>
              <a:ext uri="{FF2B5EF4-FFF2-40B4-BE49-F238E27FC236}">
                <a16:creationId xmlns:a16="http://schemas.microsoft.com/office/drawing/2014/main" id="{631A418F-8FBD-44B7-B0B2-8A38CEA12794}"/>
              </a:ext>
            </a:extLst>
          </p:cNvPr>
          <p:cNvSpPr txBox="1"/>
          <p:nvPr/>
        </p:nvSpPr>
        <p:spPr>
          <a:xfrm>
            <a:off x="424194" y="2999463"/>
            <a:ext cx="371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Debo</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limpiar el suelo.</a:t>
            </a:r>
            <a:endPar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ZoneTexte 13">
            <a:extLst>
              <a:ext uri="{FF2B5EF4-FFF2-40B4-BE49-F238E27FC236}">
                <a16:creationId xmlns:a16="http://schemas.microsoft.com/office/drawing/2014/main" id="{E2DF3248-A072-4D81-9BE4-BD6F1D4F07DD}"/>
              </a:ext>
            </a:extLst>
          </p:cNvPr>
          <p:cNvSpPr txBox="1"/>
          <p:nvPr/>
        </p:nvSpPr>
        <p:spPr>
          <a:xfrm>
            <a:off x="4134630" y="5055691"/>
            <a:ext cx="4721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66400"/>
                </a:solidFill>
                <a:effectLst/>
                <a:uLnTx/>
                <a:uFillTx/>
                <a:latin typeface="Century Gothic" panose="020F0302020204030204"/>
                <a:ea typeface="+mn-ea"/>
                <a:cs typeface="+mn-cs"/>
              </a:rPr>
              <a:t>S/he must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wash the clothes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ZoneTexte 14">
            <a:extLst>
              <a:ext uri="{FF2B5EF4-FFF2-40B4-BE49-F238E27FC236}">
                <a16:creationId xmlns:a16="http://schemas.microsoft.com/office/drawing/2014/main" id="{61B46173-CA96-4662-9498-4E906F55F9B8}"/>
              </a:ext>
            </a:extLst>
          </p:cNvPr>
          <p:cNvSpPr txBox="1"/>
          <p:nvPr/>
        </p:nvSpPr>
        <p:spPr>
          <a:xfrm>
            <a:off x="4152559" y="2999463"/>
            <a:ext cx="4116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66400"/>
                </a:solidFill>
                <a:effectLst/>
                <a:uLnTx/>
                <a:uFillTx/>
                <a:latin typeface="Century Gothic" panose="020F0302020204030204"/>
                <a:ea typeface="+mn-ea"/>
                <a:cs typeface="+mn-cs"/>
              </a:rPr>
              <a:t>I </a:t>
            </a:r>
            <a:r>
              <a:rPr kumimoji="0" lang="en-GB" sz="2400" b="1" i="0" u="none" strike="noStrike" kern="1200" cap="none" spc="0" normalizeH="0" baseline="0" noProof="0" dirty="0">
                <a:ln>
                  <a:noFill/>
                </a:ln>
                <a:solidFill>
                  <a:srgbClr val="F66400"/>
                </a:solidFill>
                <a:effectLst/>
                <a:uLnTx/>
                <a:uFillTx/>
                <a:latin typeface="Century Gothic" panose="020F0302020204030204"/>
                <a:ea typeface="+mn-ea"/>
                <a:cs typeface="+mn-cs"/>
              </a:rPr>
              <a:t>must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clean the floor.</a:t>
            </a:r>
            <a:endParaRPr kumimoji="0" lang="es-E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0" y="157036"/>
            <a:ext cx="7351059" cy="870488"/>
          </a:xfrm>
        </p:spPr>
        <p:txBody>
          <a:bodyPr>
            <a:noAutofit/>
          </a:bodyPr>
          <a:lstStyle/>
          <a:p>
            <a:r>
              <a:rPr lang="en-CA" sz="2400" b="1" dirty="0">
                <a:solidFill>
                  <a:schemeClr val="bg1"/>
                </a:solidFill>
              </a:rPr>
              <a:t>Talking about </a:t>
            </a:r>
            <a:r>
              <a:rPr lang="en-GB" sz="2400" b="1" dirty="0">
                <a:solidFill>
                  <a:prstClr val="white"/>
                </a:solidFill>
              </a:rPr>
              <a:t>what people must do</a:t>
            </a:r>
            <a:r>
              <a:rPr lang="en-CA" sz="2400" b="1" dirty="0">
                <a:solidFill>
                  <a:schemeClr val="bg1"/>
                </a:solidFill>
              </a:rPr>
              <a:t/>
            </a:r>
            <a:br>
              <a:rPr lang="en-CA" sz="2400" b="1" dirty="0">
                <a:solidFill>
                  <a:schemeClr val="bg1"/>
                </a:solidFill>
              </a:rPr>
            </a:br>
            <a:r>
              <a:rPr lang="en-GB" sz="2400" dirty="0">
                <a:solidFill>
                  <a:prstClr val="white"/>
                </a:solidFill>
              </a:rPr>
              <a:t>Using modal verb ‘</a:t>
            </a:r>
            <a:r>
              <a:rPr lang="en-GB" sz="2400" dirty="0" err="1">
                <a:solidFill>
                  <a:prstClr val="white"/>
                </a:solidFill>
              </a:rPr>
              <a:t>deber</a:t>
            </a:r>
            <a:r>
              <a:rPr lang="en-GB" sz="2400" dirty="0">
                <a:solidFill>
                  <a:prstClr val="white"/>
                </a:solidFill>
              </a:rPr>
              <a:t>’</a:t>
            </a:r>
            <a:endParaRPr lang="en-CA" sz="2400" dirty="0">
              <a:solidFill>
                <a:srgbClr val="002060"/>
              </a:solidFill>
            </a:endParaRPr>
          </a:p>
        </p:txBody>
      </p:sp>
      <p:sp>
        <p:nvSpPr>
          <p:cNvPr id="26" name="ZoneTexte 10">
            <a:extLst>
              <a:ext uri="{FF2B5EF4-FFF2-40B4-BE49-F238E27FC236}">
                <a16:creationId xmlns:a16="http://schemas.microsoft.com/office/drawing/2014/main" id="{D0884DCE-A3C3-44C9-ACEB-39C71AC3FA7F}"/>
              </a:ext>
            </a:extLst>
          </p:cNvPr>
          <p:cNvSpPr txBox="1"/>
          <p:nvPr/>
        </p:nvSpPr>
        <p:spPr>
          <a:xfrm>
            <a:off x="373881" y="4389221"/>
            <a:ext cx="8080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say</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‘s/</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he</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must’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say</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debe</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CA"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Rounded Rectangular Callout 1"/>
          <p:cNvSpPr/>
          <p:nvPr/>
        </p:nvSpPr>
        <p:spPr>
          <a:xfrm>
            <a:off x="7610623" y="2110280"/>
            <a:ext cx="4451856" cy="2966414"/>
          </a:xfrm>
          <a:prstGeom prst="wedgeRoundRectCallout">
            <a:avLst>
              <a:gd name="adj1" fmla="val -173311"/>
              <a:gd name="adj2" fmla="val 611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entury Gothic" panose="020F0302020204030204"/>
                <a:ea typeface="+mn-ea"/>
                <a:cs typeface="+mn-cs"/>
              </a:rPr>
              <a:t>Use an infinitive (e.g. lavar) after ‘deber’.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entury Gothic" panose="020F0302020204030204"/>
                <a:ea typeface="+mn-ea"/>
                <a:cs typeface="+mn-cs"/>
              </a:rPr>
              <a:t>You also use the infinitive form of the verb after ‘poder’.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entury Gothic" panose="020F0302020204030204"/>
                <a:ea typeface="+mn-ea"/>
                <a:cs typeface="+mn-cs"/>
              </a:rPr>
              <a:t>E.g. Debe lavar la ropa.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entury Gothic" panose="020F0302020204030204"/>
                <a:ea typeface="+mn-ea"/>
                <a:cs typeface="+mn-cs"/>
              </a:rPr>
              <a:t>       S/he must wash the clothes.</a:t>
            </a:r>
          </a:p>
        </p:txBody>
      </p:sp>
    </p:spTree>
    <p:extLst>
      <p:ext uri="{BB962C8B-B14F-4D97-AF65-F5344CB8AC3E}">
        <p14:creationId xmlns:p14="http://schemas.microsoft.com/office/powerpoint/2010/main" val="284923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26"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7" y="1914145"/>
            <a:ext cx="7927349" cy="1138888"/>
          </a:xfrm>
        </p:spPr>
        <p:txBody>
          <a:bodyPr>
            <a:normAutofit/>
          </a:bodyPr>
          <a:lstStyle/>
          <a:p>
            <a:pPr algn="l"/>
            <a:r>
              <a:rPr lang="en-GB" sz="4000" b="1" dirty="0" smtClean="0">
                <a:solidFill>
                  <a:prstClr val="white"/>
                </a:solidFill>
              </a:rPr>
              <a:t>Grammar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7540978" cy="998893"/>
          </a:xfrm>
        </p:spPr>
        <p:txBody>
          <a:bodyPr>
            <a:normAutofit/>
          </a:bodyPr>
          <a:lstStyle/>
          <a:p>
            <a:pPr lvl="0" algn="l" defTabSz="742950">
              <a:spcBef>
                <a:spcPts val="813"/>
              </a:spcBef>
            </a:pPr>
            <a:r>
              <a:rPr lang="en-GB" sz="2800" dirty="0">
                <a:solidFill>
                  <a:prstClr val="white"/>
                </a:solidFill>
              </a:rPr>
              <a:t>Using the modal verb ‘deber’</a:t>
            </a:r>
            <a:endParaRPr lang="en-GB" sz="1950" dirty="0">
              <a:solidFill>
                <a:srgbClr val="4472C4">
                  <a:lumMod val="50000"/>
                </a:srgbClr>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55947" y="523186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199624" y="6152332"/>
            <a:ext cx="4837597"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Amanda Izquierdo / Nick Avery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5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19/04/2020</a:t>
            </a:r>
            <a:endPar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77755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nvPr>
        </p:nvGraphicFramePr>
        <p:xfrm>
          <a:off x="335280" y="1259923"/>
          <a:ext cx="6878673" cy="4976304"/>
        </p:xfrm>
        <a:graphic>
          <a:graphicData uri="http://schemas.openxmlformats.org/drawingml/2006/table">
            <a:tbl>
              <a:tblPr firstRow="1" bandRow="1">
                <a:tableStyleId>{5940675A-B579-460E-94D1-54222C63F5DA}</a:tableStyleId>
              </a:tblPr>
              <a:tblGrid>
                <a:gridCol w="6878673">
                  <a:extLst>
                    <a:ext uri="{9D8B030D-6E8A-4147-A177-3AD203B41FA5}">
                      <a16:colId xmlns:a16="http://schemas.microsoft.com/office/drawing/2014/main" val="563559366"/>
                    </a:ext>
                  </a:extLst>
                </a:gridCol>
              </a:tblGrid>
              <a:tr h="507738">
                <a:tc>
                  <a:txBody>
                    <a:bodyPr/>
                    <a:lstStyle/>
                    <a:p>
                      <a:endParaRPr lang="en-GB" dirty="0"/>
                    </a:p>
                  </a:txBody>
                  <a:tcPr/>
                </a:tc>
                <a:extLst>
                  <a:ext uri="{0D108BD9-81ED-4DB2-BD59-A6C34878D82A}">
                    <a16:rowId xmlns:a16="http://schemas.microsoft.com/office/drawing/2014/main" val="194657499"/>
                  </a:ext>
                </a:extLst>
              </a:tr>
              <a:tr h="507738">
                <a:tc>
                  <a:txBody>
                    <a:bodyPr/>
                    <a:lstStyle/>
                    <a:p>
                      <a:endParaRPr lang="en-GB"/>
                    </a:p>
                  </a:txBody>
                  <a:tcPr/>
                </a:tc>
                <a:extLst>
                  <a:ext uri="{0D108BD9-81ED-4DB2-BD59-A6C34878D82A}">
                    <a16:rowId xmlns:a16="http://schemas.microsoft.com/office/drawing/2014/main" val="694457346"/>
                  </a:ext>
                </a:extLst>
              </a:tr>
              <a:tr h="507738">
                <a:tc>
                  <a:txBody>
                    <a:bodyPr/>
                    <a:lstStyle/>
                    <a:p>
                      <a:endParaRPr lang="en-GB"/>
                    </a:p>
                  </a:txBody>
                  <a:tcPr/>
                </a:tc>
                <a:extLst>
                  <a:ext uri="{0D108BD9-81ED-4DB2-BD59-A6C34878D82A}">
                    <a16:rowId xmlns:a16="http://schemas.microsoft.com/office/drawing/2014/main" val="6060242"/>
                  </a:ext>
                </a:extLst>
              </a:tr>
              <a:tr h="507738">
                <a:tc>
                  <a:txBody>
                    <a:bodyPr/>
                    <a:lstStyle/>
                    <a:p>
                      <a:endParaRPr lang="en-GB" dirty="0"/>
                    </a:p>
                  </a:txBody>
                  <a:tcPr/>
                </a:tc>
                <a:extLst>
                  <a:ext uri="{0D108BD9-81ED-4DB2-BD59-A6C34878D82A}">
                    <a16:rowId xmlns:a16="http://schemas.microsoft.com/office/drawing/2014/main" val="443063290"/>
                  </a:ext>
                </a:extLst>
              </a:tr>
              <a:tr h="507738">
                <a:tc>
                  <a:txBody>
                    <a:bodyPr/>
                    <a:lstStyle/>
                    <a:p>
                      <a:endParaRPr lang="en-GB"/>
                    </a:p>
                  </a:txBody>
                  <a:tcPr/>
                </a:tc>
                <a:extLst>
                  <a:ext uri="{0D108BD9-81ED-4DB2-BD59-A6C34878D82A}">
                    <a16:rowId xmlns:a16="http://schemas.microsoft.com/office/drawing/2014/main" val="1288599321"/>
                  </a:ext>
                </a:extLst>
              </a:tr>
              <a:tr h="507738">
                <a:tc>
                  <a:txBody>
                    <a:bodyPr/>
                    <a:lstStyle/>
                    <a:p>
                      <a:endParaRPr lang="en-GB" dirty="0"/>
                    </a:p>
                  </a:txBody>
                  <a:tcPr/>
                </a:tc>
                <a:extLst>
                  <a:ext uri="{0D108BD9-81ED-4DB2-BD59-A6C34878D82A}">
                    <a16:rowId xmlns:a16="http://schemas.microsoft.com/office/drawing/2014/main" val="1630982492"/>
                  </a:ext>
                </a:extLst>
              </a:tr>
              <a:tr h="507738">
                <a:tc>
                  <a:txBody>
                    <a:bodyPr/>
                    <a:lstStyle/>
                    <a:p>
                      <a:endParaRPr lang="en-GB" dirty="0"/>
                    </a:p>
                    <a:p>
                      <a:endParaRPr lang="en-GB" dirty="0"/>
                    </a:p>
                    <a:p>
                      <a:endParaRPr lang="en-GB" dirty="0"/>
                    </a:p>
                  </a:txBody>
                  <a:tcPr/>
                </a:tc>
                <a:extLst>
                  <a:ext uri="{0D108BD9-81ED-4DB2-BD59-A6C34878D82A}">
                    <a16:rowId xmlns:a16="http://schemas.microsoft.com/office/drawing/2014/main" val="3615599129"/>
                  </a:ext>
                </a:extLst>
              </a:tr>
              <a:tr h="507738">
                <a:tc>
                  <a:txBody>
                    <a:bodyPr/>
                    <a:lstStyle/>
                    <a:p>
                      <a:endParaRPr lang="en-GB" dirty="0"/>
                    </a:p>
                  </a:txBody>
                  <a:tcPr/>
                </a:tc>
                <a:extLst>
                  <a:ext uri="{0D108BD9-81ED-4DB2-BD59-A6C34878D82A}">
                    <a16:rowId xmlns:a16="http://schemas.microsoft.com/office/drawing/2014/main" val="6496710"/>
                  </a:ext>
                </a:extLst>
              </a:tr>
              <a:tr h="507738">
                <a:tc>
                  <a:txBody>
                    <a:bodyPr/>
                    <a:lstStyle/>
                    <a:p>
                      <a:endParaRPr lang="en-GB" dirty="0"/>
                    </a:p>
                  </a:txBody>
                  <a:tcPr/>
                </a:tc>
                <a:extLst>
                  <a:ext uri="{0D108BD9-81ED-4DB2-BD59-A6C34878D82A}">
                    <a16:rowId xmlns:a16="http://schemas.microsoft.com/office/drawing/2014/main" val="3328729214"/>
                  </a:ext>
                </a:extLst>
              </a:tr>
            </a:tbl>
          </a:graphicData>
        </a:graphic>
      </p:graphicFrame>
      <p:sp>
        <p:nvSpPr>
          <p:cNvPr id="5" name="TextBox 4"/>
          <p:cNvSpPr txBox="1"/>
          <p:nvPr/>
        </p:nvSpPr>
        <p:spPr>
          <a:xfrm>
            <a:off x="335280" y="394858"/>
            <a:ext cx="68213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said by teacher (‘you must not’)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written by the student during detention (‘I must not’)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6" name="Table 5"/>
          <p:cNvGraphicFramePr>
            <a:graphicFrameLocks noGrp="1"/>
          </p:cNvGraphicFramePr>
          <p:nvPr>
            <p:extLst/>
          </p:nvPr>
        </p:nvGraphicFramePr>
        <p:xfrm>
          <a:off x="7421880" y="514178"/>
          <a:ext cx="4654738" cy="5719756"/>
        </p:xfrm>
        <a:graphic>
          <a:graphicData uri="http://schemas.openxmlformats.org/drawingml/2006/table">
            <a:tbl>
              <a:tblPr firstRow="1" bandRow="1">
                <a:tableStyleId>{5940675A-B579-460E-94D1-54222C63F5DA}</a:tableStyleId>
              </a:tblPr>
              <a:tblGrid>
                <a:gridCol w="2479766">
                  <a:extLst>
                    <a:ext uri="{9D8B030D-6E8A-4147-A177-3AD203B41FA5}">
                      <a16:colId xmlns:a16="http://schemas.microsoft.com/office/drawing/2014/main" val="2173177356"/>
                    </a:ext>
                  </a:extLst>
                </a:gridCol>
                <a:gridCol w="2174972">
                  <a:extLst>
                    <a:ext uri="{9D8B030D-6E8A-4147-A177-3AD203B41FA5}">
                      <a16:colId xmlns:a16="http://schemas.microsoft.com/office/drawing/2014/main" val="563559366"/>
                    </a:ext>
                  </a:extLst>
                </a:gridCol>
              </a:tblGrid>
              <a:tr h="734300">
                <a:tc>
                  <a:txBody>
                    <a:bodyPr/>
                    <a:lstStyle/>
                    <a:p>
                      <a:endParaRPr lang="en-GB" dirty="0"/>
                    </a:p>
                  </a:txBody>
                  <a:tcPr/>
                </a:tc>
                <a:tc>
                  <a:txBody>
                    <a:bodyPr/>
                    <a:lstStyle/>
                    <a:p>
                      <a:endParaRPr lang="en-GB" dirty="0"/>
                    </a:p>
                    <a:p>
                      <a:endParaRPr lang="en-GB" dirty="0"/>
                    </a:p>
                  </a:txBody>
                  <a:tcPr/>
                </a:tc>
                <a:extLst>
                  <a:ext uri="{0D108BD9-81ED-4DB2-BD59-A6C34878D82A}">
                    <a16:rowId xmlns:a16="http://schemas.microsoft.com/office/drawing/2014/main" val="3825139035"/>
                  </a:ext>
                </a:extLst>
              </a:tr>
              <a:tr h="508882">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4657499"/>
                  </a:ext>
                </a:extLst>
              </a:tr>
              <a:tr h="508882">
                <a:tc>
                  <a:txBody>
                    <a:bodyPr/>
                    <a:lstStyle/>
                    <a:p>
                      <a:endParaRPr lang="en-GB" dirty="0"/>
                    </a:p>
                  </a:txBody>
                  <a:tcPr/>
                </a:tc>
                <a:tc>
                  <a:txBody>
                    <a:bodyPr/>
                    <a:lstStyle/>
                    <a:p>
                      <a:endParaRPr lang="en-GB"/>
                    </a:p>
                  </a:txBody>
                  <a:tcPr/>
                </a:tc>
                <a:extLst>
                  <a:ext uri="{0D108BD9-81ED-4DB2-BD59-A6C34878D82A}">
                    <a16:rowId xmlns:a16="http://schemas.microsoft.com/office/drawing/2014/main" val="694457346"/>
                  </a:ext>
                </a:extLst>
              </a:tr>
              <a:tr h="508882">
                <a:tc>
                  <a:txBody>
                    <a:bodyPr/>
                    <a:lstStyle/>
                    <a:p>
                      <a:endParaRPr lang="en-GB" dirty="0"/>
                    </a:p>
                  </a:txBody>
                  <a:tcPr/>
                </a:tc>
                <a:tc>
                  <a:txBody>
                    <a:bodyPr/>
                    <a:lstStyle/>
                    <a:p>
                      <a:endParaRPr lang="en-GB"/>
                    </a:p>
                  </a:txBody>
                  <a:tcPr/>
                </a:tc>
                <a:extLst>
                  <a:ext uri="{0D108BD9-81ED-4DB2-BD59-A6C34878D82A}">
                    <a16:rowId xmlns:a16="http://schemas.microsoft.com/office/drawing/2014/main" val="6060242"/>
                  </a:ext>
                </a:extLst>
              </a:tr>
              <a:tr h="508882">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43063290"/>
                  </a:ext>
                </a:extLst>
              </a:tr>
              <a:tr h="508882">
                <a:tc>
                  <a:txBody>
                    <a:bodyPr/>
                    <a:lstStyle/>
                    <a:p>
                      <a:endParaRPr lang="en-GB"/>
                    </a:p>
                  </a:txBody>
                  <a:tcPr/>
                </a:tc>
                <a:tc>
                  <a:txBody>
                    <a:bodyPr/>
                    <a:lstStyle/>
                    <a:p>
                      <a:endParaRPr lang="en-GB"/>
                    </a:p>
                  </a:txBody>
                  <a:tcPr/>
                </a:tc>
                <a:extLst>
                  <a:ext uri="{0D108BD9-81ED-4DB2-BD59-A6C34878D82A}">
                    <a16:rowId xmlns:a16="http://schemas.microsoft.com/office/drawing/2014/main" val="1288599321"/>
                  </a:ext>
                </a:extLst>
              </a:tr>
              <a:tr h="508882">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30982492"/>
                  </a:ext>
                </a:extLst>
              </a:tr>
              <a:tr h="508882">
                <a:tc>
                  <a:txBody>
                    <a:bodyPr/>
                    <a:lstStyle/>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3615599129"/>
                  </a:ext>
                </a:extLst>
              </a:tr>
              <a:tr h="508882">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496710"/>
                  </a:ext>
                </a:extLst>
              </a:tr>
              <a:tr h="508882">
                <a:tc>
                  <a:txBody>
                    <a:bodyPr/>
                    <a:lstStyle/>
                    <a:p>
                      <a:endParaRPr lang="en-GB"/>
                    </a:p>
                  </a:txBody>
                  <a:tcPr/>
                </a:tc>
                <a:tc>
                  <a:txBody>
                    <a:bodyPr/>
                    <a:lstStyle/>
                    <a:p>
                      <a:endParaRPr lang="en-GB" dirty="0"/>
                    </a:p>
                  </a:txBody>
                  <a:tcPr/>
                </a:tc>
                <a:extLst>
                  <a:ext uri="{0D108BD9-81ED-4DB2-BD59-A6C34878D82A}">
                    <a16:rowId xmlns:a16="http://schemas.microsoft.com/office/drawing/2014/main" val="3328729214"/>
                  </a:ext>
                </a:extLst>
              </a:tr>
            </a:tbl>
          </a:graphicData>
        </a:graphic>
      </p:graphicFrame>
      <p:sp>
        <p:nvSpPr>
          <p:cNvPr id="7" name="TextBox 6"/>
          <p:cNvSpPr txBox="1"/>
          <p:nvPr/>
        </p:nvSpPr>
        <p:spPr>
          <a:xfrm>
            <a:off x="7731008" y="525088"/>
            <a:ext cx="22685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El profesor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(‘you must not’)</a:t>
            </a:r>
          </a:p>
        </p:txBody>
      </p:sp>
      <p:sp>
        <p:nvSpPr>
          <p:cNvPr id="8" name="TextBox 7"/>
          <p:cNvSpPr txBox="1"/>
          <p:nvPr/>
        </p:nvSpPr>
        <p:spPr>
          <a:xfrm>
            <a:off x="9999604" y="552037"/>
            <a:ext cx="20345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El compañero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(‘I must not’)</a:t>
            </a:r>
          </a:p>
        </p:txBody>
      </p:sp>
      <p:sp>
        <p:nvSpPr>
          <p:cNvPr id="9" name="TextBox 8"/>
          <p:cNvSpPr txBox="1"/>
          <p:nvPr/>
        </p:nvSpPr>
        <p:spPr>
          <a:xfrm>
            <a:off x="355422" y="1297554"/>
            <a:ext cx="533726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sacar las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sillas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escuela</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p:cNvSpPr txBox="1"/>
          <p:nvPr/>
        </p:nvSpPr>
        <p:spPr>
          <a:xfrm>
            <a:off x="329294" y="1819925"/>
            <a:ext cx="533726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debo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llegar</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tarde.</a:t>
            </a:r>
          </a:p>
        </p:txBody>
      </p:sp>
      <p:sp>
        <p:nvSpPr>
          <p:cNvPr id="12" name="TextBox 11"/>
          <p:cNvSpPr txBox="1"/>
          <p:nvPr/>
        </p:nvSpPr>
        <p:spPr>
          <a:xfrm>
            <a:off x="329294" y="2351644"/>
            <a:ext cx="533726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bailar</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clase.</a:t>
            </a:r>
          </a:p>
        </p:txBody>
      </p:sp>
      <p:sp>
        <p:nvSpPr>
          <p:cNvPr id="13" name="TextBox 12"/>
          <p:cNvSpPr txBox="1"/>
          <p:nvPr/>
        </p:nvSpPr>
        <p:spPr>
          <a:xfrm>
            <a:off x="335280" y="2845731"/>
            <a:ext cx="671274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usar</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cámara</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p:cNvSpPr txBox="1"/>
          <p:nvPr/>
        </p:nvSpPr>
        <p:spPr>
          <a:xfrm>
            <a:off x="335280" y="3353504"/>
            <a:ext cx="676402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mirar</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suelo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cuando</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profesor.</a:t>
            </a:r>
          </a:p>
        </p:txBody>
      </p:sp>
      <p:sp>
        <p:nvSpPr>
          <p:cNvPr id="15" name="TextBox 14"/>
          <p:cNvSpPr txBox="1"/>
          <p:nvPr/>
        </p:nvSpPr>
        <p:spPr>
          <a:xfrm>
            <a:off x="335279" y="3852621"/>
            <a:ext cx="687867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debo estudiar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la clase de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ciencias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p:cNvSpPr txBox="1"/>
          <p:nvPr/>
        </p:nvSpPr>
        <p:spPr>
          <a:xfrm>
            <a:off x="329294" y="4361071"/>
            <a:ext cx="676402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debo hablar con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otros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compañeros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cuando</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grupo</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silencio.</a:t>
            </a:r>
          </a:p>
        </p:txBody>
      </p:sp>
      <p:sp>
        <p:nvSpPr>
          <p:cNvPr id="17" name="TextBox 16"/>
          <p:cNvSpPr txBox="1"/>
          <p:nvPr/>
        </p:nvSpPr>
        <p:spPr>
          <a:xfrm>
            <a:off x="335280" y="5234667"/>
            <a:ext cx="676402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escribir</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amarillo</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rojo</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azul</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verde</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p:cNvSpPr txBox="1"/>
          <p:nvPr/>
        </p:nvSpPr>
        <p:spPr>
          <a:xfrm>
            <a:off x="363942" y="5728754"/>
            <a:ext cx="676402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debo leer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revistas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clase si no son </a:t>
            </a:r>
            <a:r>
              <a:rPr kumimoji="0" lang="en-GB"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científicas</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4" y="1232974"/>
            <a:ext cx="522871" cy="544657"/>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5053" y="1718620"/>
            <a:ext cx="522871" cy="544657"/>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3" y="2235423"/>
            <a:ext cx="522871" cy="5446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1" y="2757914"/>
            <a:ext cx="522871" cy="544657"/>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1" y="3280405"/>
            <a:ext cx="522871" cy="5446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5052" y="3753761"/>
            <a:ext cx="522871" cy="544657"/>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5052" y="4484475"/>
            <a:ext cx="522871" cy="544657"/>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1" y="5206470"/>
            <a:ext cx="522871" cy="54465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641" y="5703923"/>
            <a:ext cx="522871" cy="544657"/>
          </a:xfrm>
          <a:prstGeom prst="rect">
            <a:avLst/>
          </a:prstGeom>
        </p:spPr>
      </p:pic>
      <p:sp>
        <p:nvSpPr>
          <p:cNvPr id="29" name="Rounded Rectangle 28"/>
          <p:cNvSpPr/>
          <p:nvPr/>
        </p:nvSpPr>
        <p:spPr>
          <a:xfrm>
            <a:off x="11278318" y="33873"/>
            <a:ext cx="798299"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1" name="Title 30"/>
          <p:cNvSpPr>
            <a:spLocks noGrp="1"/>
          </p:cNvSpPr>
          <p:nvPr>
            <p:ph type="title"/>
          </p:nvPr>
        </p:nvSpPr>
        <p:spPr>
          <a:xfrm>
            <a:off x="11347651" y="-81885"/>
            <a:ext cx="1376668" cy="592803"/>
          </a:xfrm>
        </p:spPr>
        <p:txBody>
          <a:bodyPr>
            <a:normAutofit/>
          </a:bodyPr>
          <a:lstStyle/>
          <a:p>
            <a:r>
              <a:rPr lang="en-GB" sz="2000" b="1" dirty="0">
                <a:solidFill>
                  <a:schemeClr val="bg1"/>
                </a:solidFill>
              </a:rPr>
              <a:t>leer</a:t>
            </a:r>
            <a:endParaRPr lang="en-GB" sz="2000" dirty="0"/>
          </a:p>
        </p:txBody>
      </p:sp>
      <p:sp>
        <p:nvSpPr>
          <p:cNvPr id="32" name="TextBox 31"/>
          <p:cNvSpPr txBox="1"/>
          <p:nvPr/>
        </p:nvSpPr>
        <p:spPr>
          <a:xfrm>
            <a:off x="108707" y="45017"/>
            <a:ext cx="119679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A classmate is told off by the science teacher and is in detention! Which sentences are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3" name="Oval 32"/>
          <p:cNvSpPr/>
          <p:nvPr/>
        </p:nvSpPr>
        <p:spPr>
          <a:xfrm>
            <a:off x="7549551" y="2412883"/>
            <a:ext cx="4303159" cy="21710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Es</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justo</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(Is it fair?)</a:t>
            </a:r>
          </a:p>
        </p:txBody>
      </p:sp>
    </p:spTree>
    <p:extLst>
      <p:ext uri="{BB962C8B-B14F-4D97-AF65-F5344CB8AC3E}">
        <p14:creationId xmlns:p14="http://schemas.microsoft.com/office/powerpoint/2010/main" val="236425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fontScale="90000"/>
          </a:bodyPr>
          <a:lstStyle/>
          <a:p>
            <a:r>
              <a:rPr lang="en-GB" sz="2400" b="1" i="1" dirty="0"/>
              <a:t>Leonor está frustrada. She has left a voicemail message for a teen magazine with an advice section. In the transcript there are some words missing.</a:t>
            </a:r>
          </a:p>
        </p:txBody>
      </p:sp>
      <p:sp>
        <p:nvSpPr>
          <p:cNvPr id="5" name="Title 1"/>
          <p:cNvSpPr txBox="1">
            <a:spLocks/>
          </p:cNvSpPr>
          <p:nvPr/>
        </p:nvSpPr>
        <p:spPr>
          <a:xfrm>
            <a:off x="339290" y="1146227"/>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Escucha</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completa</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las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frases</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p>
        </p:txBody>
      </p:sp>
      <p:sp>
        <p:nvSpPr>
          <p:cNvPr id="6" name="Rounded Rectangle 5"/>
          <p:cNvSpPr/>
          <p:nvPr/>
        </p:nvSpPr>
        <p:spPr>
          <a:xfrm>
            <a:off x="9662160" y="33873"/>
            <a:ext cx="2414457"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30"/>
          <p:cNvSpPr txBox="1">
            <a:spLocks/>
          </p:cNvSpPr>
          <p:nvPr/>
        </p:nvSpPr>
        <p:spPr>
          <a:xfrm>
            <a:off x="9662160" y="-62357"/>
            <a:ext cx="2988724" cy="592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escribir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419074" y="1768476"/>
            <a:ext cx="1135385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La vida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ser complicada, ¿no? Quiero hacer unas cosas, pero no __________. __________ hacer otras, pero no quiero. Ay, ay, 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viernes por la tarde, hay una clase de badminton. Es un deporte fantástico y __________ participar, pero no __________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porque está muy lejos de aquí.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Otro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sábados __________ hacer unas cosas en casa (lavar la ropa, sacar la basura, limpiar las bicicletas). Quiero pasar tiempo con amigos, pero no __________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También mi hermano __________ hacer otras tareas, aunque sólo por la mañana. Por la tarde__________ descansar si 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Los martes y jueves tengo una clase de matemáticas. Debo estudiar en silencio, pero no quiero. Aunque no __________ hablar, necesito pedir ayuda. Es normal querer preguntar, ¿no?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Grrr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 name="Picture 3">
            <a:extLst>
              <a:ext uri="{FF2B5EF4-FFF2-40B4-BE49-F238E27FC236}">
                <a16:creationId xmlns:a16="http://schemas.microsoft.com/office/drawing/2014/main" id="{5CC4287B-A648-4E66-9BEE-952A0D8E45B0}"/>
              </a:ext>
            </a:extLst>
          </p:cNvPr>
          <p:cNvPicPr>
            <a:picLocks noChangeAspect="1"/>
          </p:cNvPicPr>
          <p:nvPr/>
        </p:nvPicPr>
        <p:blipFill rotWithShape="1">
          <a:blip r:embed="rId5"/>
          <a:srcRect l="38138" t="25236" r="39043" b="38434"/>
          <a:stretch/>
        </p:blipFill>
        <p:spPr>
          <a:xfrm>
            <a:off x="10202342" y="640975"/>
            <a:ext cx="954179" cy="854090"/>
          </a:xfrm>
          <a:prstGeom prst="rect">
            <a:avLst/>
          </a:prstGeom>
        </p:spPr>
      </p:pic>
      <p:pic>
        <p:nvPicPr>
          <p:cNvPr id="11" name="Picture 10">
            <a:extLst>
              <a:ext uri="{FF2B5EF4-FFF2-40B4-BE49-F238E27FC236}">
                <a16:creationId xmlns:a16="http://schemas.microsoft.com/office/drawing/2014/main" id="{59F0F6FF-169E-4A16-9BD2-8B0DC701915F}"/>
              </a:ext>
            </a:extLst>
          </p:cNvPr>
          <p:cNvPicPr>
            <a:picLocks noChangeAspect="1"/>
          </p:cNvPicPr>
          <p:nvPr/>
        </p:nvPicPr>
        <p:blipFill rotWithShape="1">
          <a:blip r:embed="rId6"/>
          <a:srcRect l="37979" t="42539" r="39042" b="25946"/>
          <a:stretch/>
        </p:blipFill>
        <p:spPr>
          <a:xfrm>
            <a:off x="8554519" y="818157"/>
            <a:ext cx="1107641" cy="854090"/>
          </a:xfrm>
          <a:prstGeom prst="rect">
            <a:avLst/>
          </a:prstGeom>
        </p:spPr>
      </p:pic>
      <p:pic>
        <p:nvPicPr>
          <p:cNvPr id="14" name="Persona frustrada (normal)">
            <a:hlinkClick r:id="" action="ppaction://media"/>
            <a:extLst>
              <a:ext uri="{FF2B5EF4-FFF2-40B4-BE49-F238E27FC236}">
                <a16:creationId xmlns:a16="http://schemas.microsoft.com/office/drawing/2014/main" id="{F4790368-46F6-402D-B847-4D5DC9D334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0028" y="962739"/>
            <a:ext cx="609600" cy="609600"/>
          </a:xfrm>
          <a:prstGeom prst="rect">
            <a:avLst/>
          </a:prstGeom>
        </p:spPr>
      </p:pic>
    </p:spTree>
    <p:extLst>
      <p:ext uri="{BB962C8B-B14F-4D97-AF65-F5344CB8AC3E}">
        <p14:creationId xmlns:p14="http://schemas.microsoft.com/office/powerpoint/2010/main" val="148743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4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8" y="227734"/>
            <a:ext cx="11000873" cy="663832"/>
          </a:xfrm>
        </p:spPr>
        <p:txBody>
          <a:bodyPr>
            <a:noAutofit/>
          </a:bodyPr>
          <a:lstStyle/>
          <a:p>
            <a:r>
              <a:rPr lang="en-GB" sz="2200" b="1" i="1" dirty="0">
                <a:solidFill>
                  <a:srgbClr val="002060"/>
                </a:solidFill>
              </a:rPr>
              <a:t>Find all examples of two verbs together in the text, and write the English translation for each verb phrase.</a:t>
            </a:r>
            <a:endParaRPr lang="en-GB" sz="2200" dirty="0"/>
          </a:p>
        </p:txBody>
      </p:sp>
      <p:sp>
        <p:nvSpPr>
          <p:cNvPr id="7" name="TextBox 6"/>
          <p:cNvSpPr txBox="1"/>
          <p:nvPr/>
        </p:nvSpPr>
        <p:spPr>
          <a:xfrm>
            <a:off x="679383" y="1580950"/>
            <a:ext cx="1083323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La vida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ser complicada, ¿no? Quiero hacer unas cosas, pero no puedo. Debo hacer otras, pero no quiero. Ay, ay, 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viernes por la tarde, hay una clase de badminton. Es un deporte fantástico y quiero participar, pero no puedo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porque está muy lejos de aquí.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Otro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sábados debo hacer unas cosas en casa (lavar la ropa, sacar la basura, limpiar las bicicletas). Quiero pasar tiempo con amigos, pero no puedo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También mi hermano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debe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hacer otras tareas, aunque sólo por la mañana. Por la tarde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descansar si quiere.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Los martes y jueves tengo una clase de matemáticas. Debo estudiar en silencio, pero no quiero. Aunque no debo hablar, necesito pedir ayuda. Es normal querer preguntar, ¿no? Grrrr.</a:t>
            </a:r>
          </a:p>
        </p:txBody>
      </p:sp>
      <p:sp>
        <p:nvSpPr>
          <p:cNvPr id="4" name="ZoneTexte 2">
            <a:extLst>
              <a:ext uri="{FF2B5EF4-FFF2-40B4-BE49-F238E27FC236}">
                <a16:creationId xmlns:a16="http://schemas.microsoft.com/office/drawing/2014/main" id="{40212560-B1E5-47B8-9921-60350EA77E5E}"/>
              </a:ext>
            </a:extLst>
          </p:cNvPr>
          <p:cNvSpPr txBox="1"/>
          <p:nvPr/>
        </p:nvSpPr>
        <p:spPr>
          <a:xfrm>
            <a:off x="270308" y="951297"/>
            <a:ext cx="7397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F0302020204030204"/>
                <a:ea typeface="+mn-ea"/>
                <a:cs typeface="+mn-cs"/>
              </a:rPr>
              <a:t>Ejemplo:</a:t>
            </a:r>
          </a:p>
        </p:txBody>
      </p:sp>
      <p:sp>
        <p:nvSpPr>
          <p:cNvPr id="3" name="TextBox 2">
            <a:extLst>
              <a:ext uri="{FF2B5EF4-FFF2-40B4-BE49-F238E27FC236}">
                <a16:creationId xmlns:a16="http://schemas.microsoft.com/office/drawing/2014/main" id="{27E4782F-6AEC-465C-8161-F0162BC150C8}"/>
              </a:ext>
            </a:extLst>
          </p:cNvPr>
          <p:cNvSpPr txBox="1"/>
          <p:nvPr/>
        </p:nvSpPr>
        <p:spPr>
          <a:xfrm>
            <a:off x="1556085" y="1575826"/>
            <a:ext cx="159530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a:t>
            </a:r>
          </a:p>
        </p:txBody>
      </p:sp>
      <p:cxnSp>
        <p:nvCxnSpPr>
          <p:cNvPr id="6" name="Straight Arrow Connector 5">
            <a:extLst>
              <a:ext uri="{FF2B5EF4-FFF2-40B4-BE49-F238E27FC236}">
                <a16:creationId xmlns:a16="http://schemas.microsoft.com/office/drawing/2014/main" id="{37C5BF61-9D32-4E4A-971E-AABD275A39EE}"/>
              </a:ext>
            </a:extLst>
          </p:cNvPr>
          <p:cNvCxnSpPr/>
          <p:nvPr/>
        </p:nvCxnSpPr>
        <p:spPr>
          <a:xfrm flipV="1">
            <a:off x="2566737" y="1382184"/>
            <a:ext cx="593558" cy="232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122E94-26BE-4E32-88EB-513FEEE4F798}"/>
              </a:ext>
            </a:extLst>
          </p:cNvPr>
          <p:cNvSpPr txBox="1"/>
          <p:nvPr/>
        </p:nvSpPr>
        <p:spPr>
          <a:xfrm>
            <a:off x="3160295" y="1064780"/>
            <a:ext cx="1095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can be</a:t>
            </a:r>
          </a:p>
        </p:txBody>
      </p:sp>
    </p:spTree>
    <p:extLst>
      <p:ext uri="{BB962C8B-B14F-4D97-AF65-F5344CB8AC3E}">
        <p14:creationId xmlns:p14="http://schemas.microsoft.com/office/powerpoint/2010/main" val="26317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8" y="287465"/>
            <a:ext cx="11000873" cy="663832"/>
          </a:xfrm>
        </p:spPr>
        <p:txBody>
          <a:bodyPr>
            <a:noAutofit/>
          </a:bodyPr>
          <a:lstStyle/>
          <a:p>
            <a:r>
              <a:rPr lang="en-GB" sz="2200" b="1" i="1" dirty="0">
                <a:solidFill>
                  <a:srgbClr val="002060"/>
                </a:solidFill>
              </a:rPr>
              <a:t>Find all examples of two verbs together in the text, and write the English translation for each verb phrase.</a:t>
            </a:r>
            <a:endParaRPr lang="en-GB" sz="2200" dirty="0"/>
          </a:p>
        </p:txBody>
      </p:sp>
      <p:sp>
        <p:nvSpPr>
          <p:cNvPr id="7" name="TextBox 6"/>
          <p:cNvSpPr txBox="1"/>
          <p:nvPr/>
        </p:nvSpPr>
        <p:spPr>
          <a:xfrm>
            <a:off x="679383" y="1580950"/>
            <a:ext cx="1083323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La vida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ser complicada, ¿no? Quiero hacer unas cosas, pero no puedo. Debo hacer otras, pero no quiero. Ay, ay, 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viernes por la tarde, hay una clase de badminton. Es un deporte fantástico y quiero participar, pero no puedo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porque está muy lejos de aquí.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Otro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sábados debo hacer unas cosas en casa (lavar la ropa, sacar la basura, limpiar las bicicletas). Quiero pasar tiempo con amigos, pero no puedo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También mi hermano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debe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hacer otras tareas, aunque sólo por la mañana. Por la tarde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descansar si quiere.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Los martes y jueves tengo una clase de matemáticas. Debo estudiar en silencio, pero no quiero. Aunque no debo hablar, necesito pedir ayuda. Es normal querer preguntar, ¿no? Grrrr.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 name="ZoneTexte 2">
            <a:extLst>
              <a:ext uri="{FF2B5EF4-FFF2-40B4-BE49-F238E27FC236}">
                <a16:creationId xmlns:a16="http://schemas.microsoft.com/office/drawing/2014/main" id="{40212560-B1E5-47B8-9921-60350EA77E5E}"/>
              </a:ext>
            </a:extLst>
          </p:cNvPr>
          <p:cNvSpPr txBox="1"/>
          <p:nvPr/>
        </p:nvSpPr>
        <p:spPr>
          <a:xfrm>
            <a:off x="270308" y="951297"/>
            <a:ext cx="15953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F0302020204030204"/>
                <a:ea typeface="+mn-ea"/>
                <a:cs typeface="+mn-cs"/>
              </a:rPr>
              <a:t>Solución:</a:t>
            </a:r>
          </a:p>
        </p:txBody>
      </p:sp>
      <p:sp>
        <p:nvSpPr>
          <p:cNvPr id="3" name="TextBox 2">
            <a:extLst>
              <a:ext uri="{FF2B5EF4-FFF2-40B4-BE49-F238E27FC236}">
                <a16:creationId xmlns:a16="http://schemas.microsoft.com/office/drawing/2014/main" id="{27E4782F-6AEC-465C-8161-F0162BC150C8}"/>
              </a:ext>
            </a:extLst>
          </p:cNvPr>
          <p:cNvSpPr txBox="1"/>
          <p:nvPr/>
        </p:nvSpPr>
        <p:spPr>
          <a:xfrm>
            <a:off x="1556085" y="1575826"/>
            <a:ext cx="159530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a:t>
            </a:r>
          </a:p>
        </p:txBody>
      </p:sp>
      <p:cxnSp>
        <p:nvCxnSpPr>
          <p:cNvPr id="6" name="Straight Arrow Connector 5">
            <a:extLst>
              <a:ext uri="{FF2B5EF4-FFF2-40B4-BE49-F238E27FC236}">
                <a16:creationId xmlns:a16="http://schemas.microsoft.com/office/drawing/2014/main" id="{37C5BF61-9D32-4E4A-971E-AABD275A39EE}"/>
              </a:ext>
            </a:extLst>
          </p:cNvPr>
          <p:cNvCxnSpPr/>
          <p:nvPr/>
        </p:nvCxnSpPr>
        <p:spPr>
          <a:xfrm flipV="1">
            <a:off x="2566737" y="1382184"/>
            <a:ext cx="593558" cy="232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122E94-26BE-4E32-88EB-513FEEE4F798}"/>
              </a:ext>
            </a:extLst>
          </p:cNvPr>
          <p:cNvSpPr txBox="1"/>
          <p:nvPr/>
        </p:nvSpPr>
        <p:spPr>
          <a:xfrm>
            <a:off x="3160295" y="1064780"/>
            <a:ext cx="14927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(it) can be</a:t>
            </a:r>
          </a:p>
        </p:txBody>
      </p:sp>
      <p:sp>
        <p:nvSpPr>
          <p:cNvPr id="9" name="TextBox 8">
            <a:extLst>
              <a:ext uri="{FF2B5EF4-FFF2-40B4-BE49-F238E27FC236}">
                <a16:creationId xmlns:a16="http://schemas.microsoft.com/office/drawing/2014/main" id="{D930EF5B-8C61-4967-97C1-52EB4A7F8858}"/>
              </a:ext>
            </a:extLst>
          </p:cNvPr>
          <p:cNvSpPr txBox="1"/>
          <p:nvPr/>
        </p:nvSpPr>
        <p:spPr>
          <a:xfrm>
            <a:off x="5298344" y="1575825"/>
            <a:ext cx="187743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____________</a:t>
            </a:r>
          </a:p>
        </p:txBody>
      </p:sp>
      <p:sp>
        <p:nvSpPr>
          <p:cNvPr id="10" name="TextBox 9">
            <a:extLst>
              <a:ext uri="{FF2B5EF4-FFF2-40B4-BE49-F238E27FC236}">
                <a16:creationId xmlns:a16="http://schemas.microsoft.com/office/drawing/2014/main" id="{4945DACD-71DF-402B-A1D2-D4205D5F35D1}"/>
              </a:ext>
            </a:extLst>
          </p:cNvPr>
          <p:cNvSpPr txBox="1"/>
          <p:nvPr/>
        </p:nvSpPr>
        <p:spPr>
          <a:xfrm>
            <a:off x="10511881" y="1615129"/>
            <a:ext cx="10310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a:t>
            </a:r>
          </a:p>
        </p:txBody>
      </p:sp>
      <p:sp>
        <p:nvSpPr>
          <p:cNvPr id="11" name="TextBox 10">
            <a:extLst>
              <a:ext uri="{FF2B5EF4-FFF2-40B4-BE49-F238E27FC236}">
                <a16:creationId xmlns:a16="http://schemas.microsoft.com/office/drawing/2014/main" id="{8FC46F1E-85D7-453B-8842-E7D627DAD999}"/>
              </a:ext>
            </a:extLst>
          </p:cNvPr>
          <p:cNvSpPr txBox="1"/>
          <p:nvPr/>
        </p:nvSpPr>
        <p:spPr>
          <a:xfrm>
            <a:off x="649067" y="1857208"/>
            <a:ext cx="10310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a:t>
            </a:r>
          </a:p>
        </p:txBody>
      </p:sp>
      <p:sp>
        <p:nvSpPr>
          <p:cNvPr id="12" name="TextBox 11">
            <a:extLst>
              <a:ext uri="{FF2B5EF4-FFF2-40B4-BE49-F238E27FC236}">
                <a16:creationId xmlns:a16="http://schemas.microsoft.com/office/drawing/2014/main" id="{DFE1589D-BE55-42DB-A978-45EBCE673AAF}"/>
              </a:ext>
            </a:extLst>
          </p:cNvPr>
          <p:cNvSpPr txBox="1"/>
          <p:nvPr/>
        </p:nvSpPr>
        <p:spPr>
          <a:xfrm>
            <a:off x="2172962" y="2796110"/>
            <a:ext cx="23006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_______________</a:t>
            </a:r>
          </a:p>
        </p:txBody>
      </p:sp>
      <p:sp>
        <p:nvSpPr>
          <p:cNvPr id="13" name="TextBox 12">
            <a:extLst>
              <a:ext uri="{FF2B5EF4-FFF2-40B4-BE49-F238E27FC236}">
                <a16:creationId xmlns:a16="http://schemas.microsoft.com/office/drawing/2014/main" id="{4EBAFB84-56B6-4CC2-8258-F2CA8E8EF837}"/>
              </a:ext>
            </a:extLst>
          </p:cNvPr>
          <p:cNvSpPr txBox="1"/>
          <p:nvPr/>
        </p:nvSpPr>
        <p:spPr>
          <a:xfrm>
            <a:off x="4028095" y="3390441"/>
            <a:ext cx="159530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a:t>
            </a:r>
          </a:p>
        </p:txBody>
      </p:sp>
      <p:sp>
        <p:nvSpPr>
          <p:cNvPr id="14" name="TextBox 13">
            <a:extLst>
              <a:ext uri="{FF2B5EF4-FFF2-40B4-BE49-F238E27FC236}">
                <a16:creationId xmlns:a16="http://schemas.microsoft.com/office/drawing/2014/main" id="{1AF6FE23-FA83-4C0A-9C4E-E02D98C9B24F}"/>
              </a:ext>
            </a:extLst>
          </p:cNvPr>
          <p:cNvSpPr txBox="1"/>
          <p:nvPr/>
        </p:nvSpPr>
        <p:spPr>
          <a:xfrm>
            <a:off x="4359626" y="3717434"/>
            <a:ext cx="1736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___________</a:t>
            </a:r>
          </a:p>
        </p:txBody>
      </p:sp>
      <p:sp>
        <p:nvSpPr>
          <p:cNvPr id="15" name="TextBox 14">
            <a:extLst>
              <a:ext uri="{FF2B5EF4-FFF2-40B4-BE49-F238E27FC236}">
                <a16:creationId xmlns:a16="http://schemas.microsoft.com/office/drawing/2014/main" id="{69BD2D71-43D1-4B73-A498-061D665EC6A5}"/>
              </a:ext>
            </a:extLst>
          </p:cNvPr>
          <p:cNvSpPr txBox="1"/>
          <p:nvPr/>
        </p:nvSpPr>
        <p:spPr>
          <a:xfrm>
            <a:off x="3326533" y="4033388"/>
            <a:ext cx="1736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___________</a:t>
            </a:r>
          </a:p>
        </p:txBody>
      </p:sp>
      <p:sp>
        <p:nvSpPr>
          <p:cNvPr id="17" name="TextBox 16">
            <a:extLst>
              <a:ext uri="{FF2B5EF4-FFF2-40B4-BE49-F238E27FC236}">
                <a16:creationId xmlns:a16="http://schemas.microsoft.com/office/drawing/2014/main" id="{15188F58-1584-419C-8E53-CC49D0FAF9EC}"/>
              </a:ext>
            </a:extLst>
          </p:cNvPr>
          <p:cNvSpPr txBox="1"/>
          <p:nvPr/>
        </p:nvSpPr>
        <p:spPr>
          <a:xfrm>
            <a:off x="1410132" y="4344814"/>
            <a:ext cx="25296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________________</a:t>
            </a:r>
          </a:p>
        </p:txBody>
      </p:sp>
      <p:sp>
        <p:nvSpPr>
          <p:cNvPr id="18" name="TextBox 17">
            <a:extLst>
              <a:ext uri="{FF2B5EF4-FFF2-40B4-BE49-F238E27FC236}">
                <a16:creationId xmlns:a16="http://schemas.microsoft.com/office/drawing/2014/main" id="{8A063D86-77C1-4B52-ACE4-1967FC01B09E}"/>
              </a:ext>
            </a:extLst>
          </p:cNvPr>
          <p:cNvSpPr txBox="1"/>
          <p:nvPr/>
        </p:nvSpPr>
        <p:spPr>
          <a:xfrm>
            <a:off x="7363926" y="4923436"/>
            <a:ext cx="20185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_____________</a:t>
            </a:r>
          </a:p>
        </p:txBody>
      </p:sp>
      <p:sp>
        <p:nvSpPr>
          <p:cNvPr id="19" name="TextBox 18">
            <a:extLst>
              <a:ext uri="{FF2B5EF4-FFF2-40B4-BE49-F238E27FC236}">
                <a16:creationId xmlns:a16="http://schemas.microsoft.com/office/drawing/2014/main" id="{33486EBB-BE62-4BA4-9895-1FA535191020}"/>
              </a:ext>
            </a:extLst>
          </p:cNvPr>
          <p:cNvSpPr txBox="1"/>
          <p:nvPr/>
        </p:nvSpPr>
        <p:spPr>
          <a:xfrm>
            <a:off x="3435597" y="5234824"/>
            <a:ext cx="1736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___________</a:t>
            </a:r>
          </a:p>
        </p:txBody>
      </p:sp>
      <p:sp>
        <p:nvSpPr>
          <p:cNvPr id="20" name="TextBox 19">
            <a:extLst>
              <a:ext uri="{FF2B5EF4-FFF2-40B4-BE49-F238E27FC236}">
                <a16:creationId xmlns:a16="http://schemas.microsoft.com/office/drawing/2014/main" id="{F0BBD072-4FDF-41E8-840A-B738D010CD2F}"/>
              </a:ext>
            </a:extLst>
          </p:cNvPr>
          <p:cNvSpPr txBox="1"/>
          <p:nvPr/>
        </p:nvSpPr>
        <p:spPr>
          <a:xfrm>
            <a:off x="5120583" y="5254443"/>
            <a:ext cx="20185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_____________</a:t>
            </a:r>
          </a:p>
        </p:txBody>
      </p:sp>
      <p:sp>
        <p:nvSpPr>
          <p:cNvPr id="21" name="TextBox 20">
            <a:extLst>
              <a:ext uri="{FF2B5EF4-FFF2-40B4-BE49-F238E27FC236}">
                <a16:creationId xmlns:a16="http://schemas.microsoft.com/office/drawing/2014/main" id="{E3286691-58A5-4070-90F5-438C42BF095D}"/>
              </a:ext>
            </a:extLst>
          </p:cNvPr>
          <p:cNvSpPr txBox="1"/>
          <p:nvPr/>
        </p:nvSpPr>
        <p:spPr>
          <a:xfrm>
            <a:off x="9129482" y="5277050"/>
            <a:ext cx="10310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a:t>
            </a:r>
          </a:p>
        </p:txBody>
      </p:sp>
      <p:sp>
        <p:nvSpPr>
          <p:cNvPr id="22" name="TextBox 21">
            <a:extLst>
              <a:ext uri="{FF2B5EF4-FFF2-40B4-BE49-F238E27FC236}">
                <a16:creationId xmlns:a16="http://schemas.microsoft.com/office/drawing/2014/main" id="{19E52495-5F8E-4990-92E4-FBCA68E011C6}"/>
              </a:ext>
            </a:extLst>
          </p:cNvPr>
          <p:cNvSpPr txBox="1"/>
          <p:nvPr/>
        </p:nvSpPr>
        <p:spPr>
          <a:xfrm>
            <a:off x="699472" y="5563862"/>
            <a:ext cx="14542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_________</a:t>
            </a:r>
          </a:p>
        </p:txBody>
      </p:sp>
      <p:cxnSp>
        <p:nvCxnSpPr>
          <p:cNvPr id="23" name="Straight Arrow Connector 22">
            <a:extLst>
              <a:ext uri="{FF2B5EF4-FFF2-40B4-BE49-F238E27FC236}">
                <a16:creationId xmlns:a16="http://schemas.microsoft.com/office/drawing/2014/main" id="{8C829DE1-31CE-4CD3-9240-861DF7691C99}"/>
              </a:ext>
            </a:extLst>
          </p:cNvPr>
          <p:cNvCxnSpPr/>
          <p:nvPr/>
        </p:nvCxnSpPr>
        <p:spPr>
          <a:xfrm flipV="1">
            <a:off x="6363827" y="1307066"/>
            <a:ext cx="466793" cy="331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4169015-24A0-4A7E-AB0D-021C5FE75B5D}"/>
              </a:ext>
            </a:extLst>
          </p:cNvPr>
          <p:cNvCxnSpPr>
            <a:cxnSpLocks/>
          </p:cNvCxnSpPr>
          <p:nvPr/>
        </p:nvCxnSpPr>
        <p:spPr>
          <a:xfrm flipH="1" flipV="1">
            <a:off x="10584590" y="1371919"/>
            <a:ext cx="286252" cy="243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E54E7DA-37E6-48A9-84BB-831F2794BEC5}"/>
              </a:ext>
            </a:extLst>
          </p:cNvPr>
          <p:cNvCxnSpPr>
            <a:cxnSpLocks/>
          </p:cNvCxnSpPr>
          <p:nvPr/>
        </p:nvCxnSpPr>
        <p:spPr>
          <a:xfrm flipH="1">
            <a:off x="3508922" y="3199780"/>
            <a:ext cx="398050" cy="149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0607FB1-2D5E-4D27-AAE6-8B83BF22760A}"/>
              </a:ext>
            </a:extLst>
          </p:cNvPr>
          <p:cNvCxnSpPr>
            <a:cxnSpLocks/>
            <a:endCxn id="50" idx="1"/>
          </p:cNvCxnSpPr>
          <p:nvPr/>
        </p:nvCxnSpPr>
        <p:spPr>
          <a:xfrm flipV="1">
            <a:off x="4926936" y="3274146"/>
            <a:ext cx="808512" cy="200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12B23B-16E1-434B-9D21-3F37C60CBB68}"/>
              </a:ext>
            </a:extLst>
          </p:cNvPr>
          <p:cNvCxnSpPr>
            <a:cxnSpLocks/>
          </p:cNvCxnSpPr>
          <p:nvPr/>
        </p:nvCxnSpPr>
        <p:spPr>
          <a:xfrm>
            <a:off x="4945298" y="4460578"/>
            <a:ext cx="509716" cy="360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9508B8C-4B9C-455A-9F77-C2ADF3EF5021}"/>
              </a:ext>
            </a:extLst>
          </p:cNvPr>
          <p:cNvCxnSpPr>
            <a:cxnSpLocks/>
          </p:cNvCxnSpPr>
          <p:nvPr/>
        </p:nvCxnSpPr>
        <p:spPr>
          <a:xfrm flipH="1">
            <a:off x="1581061" y="4759575"/>
            <a:ext cx="461298" cy="178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CECAF30-5E21-4722-81A5-65E485E0C4A5}"/>
              </a:ext>
            </a:extLst>
          </p:cNvPr>
          <p:cNvCxnSpPr>
            <a:cxnSpLocks/>
          </p:cNvCxnSpPr>
          <p:nvPr/>
        </p:nvCxnSpPr>
        <p:spPr>
          <a:xfrm flipV="1">
            <a:off x="8824932" y="4794404"/>
            <a:ext cx="1567297" cy="179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A904F42-8280-4828-A292-CB9B31290124}"/>
              </a:ext>
            </a:extLst>
          </p:cNvPr>
          <p:cNvCxnSpPr>
            <a:cxnSpLocks/>
          </p:cNvCxnSpPr>
          <p:nvPr/>
        </p:nvCxnSpPr>
        <p:spPr>
          <a:xfrm>
            <a:off x="9802614" y="5737095"/>
            <a:ext cx="868187" cy="84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7072406-6D7D-470A-94AB-1B89987F3908}"/>
              </a:ext>
            </a:extLst>
          </p:cNvPr>
          <p:cNvCxnSpPr>
            <a:cxnSpLocks/>
          </p:cNvCxnSpPr>
          <p:nvPr/>
        </p:nvCxnSpPr>
        <p:spPr>
          <a:xfrm flipH="1">
            <a:off x="3632827" y="5707787"/>
            <a:ext cx="357511" cy="313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D1E3EF9-867B-4B48-8632-EAEB45FF3EB7}"/>
              </a:ext>
            </a:extLst>
          </p:cNvPr>
          <p:cNvCxnSpPr>
            <a:cxnSpLocks/>
          </p:cNvCxnSpPr>
          <p:nvPr/>
        </p:nvCxnSpPr>
        <p:spPr>
          <a:xfrm flipH="1">
            <a:off x="5773713" y="5685330"/>
            <a:ext cx="357511" cy="313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E7E999F-5E64-4E3C-AE6C-4215C8013B55}"/>
              </a:ext>
            </a:extLst>
          </p:cNvPr>
          <p:cNvSpPr txBox="1"/>
          <p:nvPr/>
        </p:nvSpPr>
        <p:spPr>
          <a:xfrm>
            <a:off x="6776262" y="955190"/>
            <a:ext cx="16850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I want to do</a:t>
            </a:r>
          </a:p>
        </p:txBody>
      </p:sp>
      <p:sp>
        <p:nvSpPr>
          <p:cNvPr id="48" name="TextBox 47">
            <a:extLst>
              <a:ext uri="{FF2B5EF4-FFF2-40B4-BE49-F238E27FC236}">
                <a16:creationId xmlns:a16="http://schemas.microsoft.com/office/drawing/2014/main" id="{95F6BCC0-86DC-4432-B4A7-CC087287F18C}"/>
              </a:ext>
            </a:extLst>
          </p:cNvPr>
          <p:cNvSpPr txBox="1"/>
          <p:nvPr/>
        </p:nvSpPr>
        <p:spPr>
          <a:xfrm>
            <a:off x="9626395" y="966685"/>
            <a:ext cx="13099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I must do</a:t>
            </a:r>
          </a:p>
        </p:txBody>
      </p:sp>
      <p:sp>
        <p:nvSpPr>
          <p:cNvPr id="49" name="TextBox 48">
            <a:extLst>
              <a:ext uri="{FF2B5EF4-FFF2-40B4-BE49-F238E27FC236}">
                <a16:creationId xmlns:a16="http://schemas.microsoft.com/office/drawing/2014/main" id="{DAF28819-B0F1-4783-BA6A-F7BBFF974B39}"/>
              </a:ext>
            </a:extLst>
          </p:cNvPr>
          <p:cNvSpPr txBox="1"/>
          <p:nvPr/>
        </p:nvSpPr>
        <p:spPr>
          <a:xfrm>
            <a:off x="866863" y="3101720"/>
            <a:ext cx="27254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I want to participate</a:t>
            </a:r>
          </a:p>
        </p:txBody>
      </p:sp>
      <p:sp>
        <p:nvSpPr>
          <p:cNvPr id="50" name="TextBox 49">
            <a:extLst>
              <a:ext uri="{FF2B5EF4-FFF2-40B4-BE49-F238E27FC236}">
                <a16:creationId xmlns:a16="http://schemas.microsoft.com/office/drawing/2014/main" id="{A13C217A-AEE5-4340-B03F-9E8C2A4A6DC3}"/>
              </a:ext>
            </a:extLst>
          </p:cNvPr>
          <p:cNvSpPr txBox="1"/>
          <p:nvPr/>
        </p:nvSpPr>
        <p:spPr>
          <a:xfrm>
            <a:off x="5735448" y="3074091"/>
            <a:ext cx="13099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I must do</a:t>
            </a:r>
          </a:p>
        </p:txBody>
      </p:sp>
      <p:sp>
        <p:nvSpPr>
          <p:cNvPr id="51" name="TextBox 50">
            <a:extLst>
              <a:ext uri="{FF2B5EF4-FFF2-40B4-BE49-F238E27FC236}">
                <a16:creationId xmlns:a16="http://schemas.microsoft.com/office/drawing/2014/main" id="{9A1B164D-9E6D-4FE6-9C56-48854A2C2BA8}"/>
              </a:ext>
            </a:extLst>
          </p:cNvPr>
          <p:cNvSpPr txBox="1"/>
          <p:nvPr/>
        </p:nvSpPr>
        <p:spPr>
          <a:xfrm>
            <a:off x="6502237" y="4560257"/>
            <a:ext cx="21146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I want to spend</a:t>
            </a:r>
          </a:p>
        </p:txBody>
      </p:sp>
      <p:sp>
        <p:nvSpPr>
          <p:cNvPr id="52" name="TextBox 51">
            <a:extLst>
              <a:ext uri="{FF2B5EF4-FFF2-40B4-BE49-F238E27FC236}">
                <a16:creationId xmlns:a16="http://schemas.microsoft.com/office/drawing/2014/main" id="{6440DBAE-9F49-4469-9B8E-A40ED874D703}"/>
              </a:ext>
            </a:extLst>
          </p:cNvPr>
          <p:cNvSpPr txBox="1"/>
          <p:nvPr/>
        </p:nvSpPr>
        <p:spPr>
          <a:xfrm>
            <a:off x="4913404" y="4710232"/>
            <a:ext cx="15760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he must do</a:t>
            </a:r>
          </a:p>
        </p:txBody>
      </p:sp>
      <p:sp>
        <p:nvSpPr>
          <p:cNvPr id="53" name="TextBox 52">
            <a:extLst>
              <a:ext uri="{FF2B5EF4-FFF2-40B4-BE49-F238E27FC236}">
                <a16:creationId xmlns:a16="http://schemas.microsoft.com/office/drawing/2014/main" id="{2EE89DA9-EB03-47F2-94C1-6F1F175796B7}"/>
              </a:ext>
            </a:extLst>
          </p:cNvPr>
          <p:cNvSpPr txBox="1"/>
          <p:nvPr/>
        </p:nvSpPr>
        <p:spPr>
          <a:xfrm>
            <a:off x="3385" y="4683955"/>
            <a:ext cx="15776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he can rest</a:t>
            </a:r>
          </a:p>
        </p:txBody>
      </p:sp>
      <p:sp>
        <p:nvSpPr>
          <p:cNvPr id="56" name="TextBox 55">
            <a:extLst>
              <a:ext uri="{FF2B5EF4-FFF2-40B4-BE49-F238E27FC236}">
                <a16:creationId xmlns:a16="http://schemas.microsoft.com/office/drawing/2014/main" id="{E7C39227-9FC6-4F15-ACBB-46DC3FA9286B}"/>
              </a:ext>
            </a:extLst>
          </p:cNvPr>
          <p:cNvSpPr txBox="1"/>
          <p:nvPr/>
        </p:nvSpPr>
        <p:spPr>
          <a:xfrm>
            <a:off x="10451140" y="4542710"/>
            <a:ext cx="16209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I must study</a:t>
            </a:r>
          </a:p>
        </p:txBody>
      </p:sp>
      <p:sp>
        <p:nvSpPr>
          <p:cNvPr id="58" name="TextBox 57">
            <a:extLst>
              <a:ext uri="{FF2B5EF4-FFF2-40B4-BE49-F238E27FC236}">
                <a16:creationId xmlns:a16="http://schemas.microsoft.com/office/drawing/2014/main" id="{C6E2FD04-A766-433D-ABE3-2F4A31C75C8F}"/>
              </a:ext>
            </a:extLst>
          </p:cNvPr>
          <p:cNvSpPr txBox="1"/>
          <p:nvPr/>
        </p:nvSpPr>
        <p:spPr>
          <a:xfrm>
            <a:off x="2806846" y="5955280"/>
            <a:ext cx="17091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I must speak</a:t>
            </a:r>
          </a:p>
        </p:txBody>
      </p:sp>
      <p:sp>
        <p:nvSpPr>
          <p:cNvPr id="59" name="TextBox 58">
            <a:extLst>
              <a:ext uri="{FF2B5EF4-FFF2-40B4-BE49-F238E27FC236}">
                <a16:creationId xmlns:a16="http://schemas.microsoft.com/office/drawing/2014/main" id="{D71867C3-2559-4C39-8409-507A8DED48E4}"/>
              </a:ext>
            </a:extLst>
          </p:cNvPr>
          <p:cNvSpPr txBox="1"/>
          <p:nvPr/>
        </p:nvSpPr>
        <p:spPr>
          <a:xfrm>
            <a:off x="4683747" y="5955280"/>
            <a:ext cx="21739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I need to ask for</a:t>
            </a:r>
          </a:p>
        </p:txBody>
      </p:sp>
      <p:sp>
        <p:nvSpPr>
          <p:cNvPr id="60" name="TextBox 59">
            <a:extLst>
              <a:ext uri="{FF2B5EF4-FFF2-40B4-BE49-F238E27FC236}">
                <a16:creationId xmlns:a16="http://schemas.microsoft.com/office/drawing/2014/main" id="{C3F6ED35-B38A-4DE9-945D-3EB04883C158}"/>
              </a:ext>
            </a:extLst>
          </p:cNvPr>
          <p:cNvSpPr txBox="1"/>
          <p:nvPr/>
        </p:nvSpPr>
        <p:spPr>
          <a:xfrm>
            <a:off x="9900865" y="5821514"/>
            <a:ext cx="19399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anose="020F0302020204030204"/>
                <a:ea typeface="+mn-ea"/>
                <a:cs typeface="+mn-cs"/>
              </a:rPr>
              <a:t>to want to ask</a:t>
            </a:r>
          </a:p>
        </p:txBody>
      </p:sp>
      <p:cxnSp>
        <p:nvCxnSpPr>
          <p:cNvPr id="61" name="Straight Arrow Connector 60">
            <a:extLst>
              <a:ext uri="{FF2B5EF4-FFF2-40B4-BE49-F238E27FC236}">
                <a16:creationId xmlns:a16="http://schemas.microsoft.com/office/drawing/2014/main" id="{5712B23B-16E1-434B-9D21-3F37C60CBB68}"/>
              </a:ext>
            </a:extLst>
          </p:cNvPr>
          <p:cNvCxnSpPr>
            <a:cxnSpLocks/>
          </p:cNvCxnSpPr>
          <p:nvPr/>
        </p:nvCxnSpPr>
        <p:spPr>
          <a:xfrm>
            <a:off x="6000084" y="4061437"/>
            <a:ext cx="597139" cy="52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3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2" grpId="0"/>
      <p:bldP spid="13" grpId="0"/>
      <p:bldP spid="14" grpId="0"/>
      <p:bldP spid="15" grpId="0"/>
      <p:bldP spid="17" grpId="0"/>
      <p:bldP spid="18" grpId="0"/>
      <p:bldP spid="19" grpId="0"/>
      <p:bldP spid="20" grpId="0"/>
      <p:bldP spid="21" grpId="0"/>
      <p:bldP spid="22" grpId="0"/>
      <p:bldP spid="47" grpId="0"/>
      <p:bldP spid="48" grpId="0"/>
      <p:bldP spid="49" grpId="0"/>
      <p:bldP spid="50" grpId="0"/>
      <p:bldP spid="51" grpId="0"/>
      <p:bldP spid="52" grpId="0"/>
      <p:bldP spid="53" grpId="0"/>
      <p:bldP spid="56" grpId="0"/>
      <p:bldP spid="58" grpId="0"/>
      <p:bldP spid="59" grpId="0"/>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8" y="287465"/>
            <a:ext cx="11000873" cy="663832"/>
          </a:xfrm>
        </p:spPr>
        <p:txBody>
          <a:bodyPr>
            <a:noAutofit/>
          </a:bodyPr>
          <a:lstStyle/>
          <a:p>
            <a:r>
              <a:rPr lang="en-GB" sz="2200" b="1" i="1" dirty="0">
                <a:solidFill>
                  <a:srgbClr val="002060"/>
                </a:solidFill>
              </a:rPr>
              <a:t>Find all examples of two verbs together in the text, and write the English translation for each verb phrase.</a:t>
            </a:r>
            <a:endParaRPr lang="en-GB" sz="2200" dirty="0"/>
          </a:p>
        </p:txBody>
      </p:sp>
      <p:graphicFrame>
        <p:nvGraphicFramePr>
          <p:cNvPr id="5" name="Table 24">
            <a:extLst>
              <a:ext uri="{FF2B5EF4-FFF2-40B4-BE49-F238E27FC236}">
                <a16:creationId xmlns:a16="http://schemas.microsoft.com/office/drawing/2014/main" id="{187A7D4B-3DD5-40B1-BCC1-0180B12683A7}"/>
              </a:ext>
            </a:extLst>
          </p:cNvPr>
          <p:cNvGraphicFramePr>
            <a:graphicFrameLocks noGrp="1"/>
          </p:cNvGraphicFramePr>
          <p:nvPr>
            <p:extLst/>
          </p:nvPr>
        </p:nvGraphicFramePr>
        <p:xfrm>
          <a:off x="2032000" y="1166740"/>
          <a:ext cx="8128000" cy="4815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38598826"/>
                    </a:ext>
                  </a:extLst>
                </a:gridCol>
                <a:gridCol w="4064000">
                  <a:extLst>
                    <a:ext uri="{9D8B030D-6E8A-4147-A177-3AD203B41FA5}">
                      <a16:colId xmlns:a16="http://schemas.microsoft.com/office/drawing/2014/main" val="2128015393"/>
                    </a:ext>
                  </a:extLst>
                </a:gridCol>
              </a:tblGrid>
              <a:tr h="370840">
                <a:tc>
                  <a:txBody>
                    <a:bodyPr/>
                    <a:lstStyle/>
                    <a:p>
                      <a:pPr algn="ctr"/>
                      <a:r>
                        <a:rPr lang="en-GB" dirty="0" err="1">
                          <a:solidFill>
                            <a:srgbClr val="115076"/>
                          </a:solidFill>
                        </a:rPr>
                        <a:t>español</a:t>
                      </a:r>
                      <a:endParaRPr lang="en-GB" dirty="0">
                        <a:solidFill>
                          <a:srgbClr val="115076"/>
                        </a:solidFill>
                      </a:endParaRPr>
                    </a:p>
                  </a:txBody>
                  <a:tcPr>
                    <a:solidFill>
                      <a:srgbClr val="FBF0D5"/>
                    </a:solidFill>
                  </a:tcPr>
                </a:tc>
                <a:tc>
                  <a:txBody>
                    <a:bodyPr/>
                    <a:lstStyle/>
                    <a:p>
                      <a:pPr algn="ctr"/>
                      <a:r>
                        <a:rPr lang="en-GB" dirty="0" err="1">
                          <a:solidFill>
                            <a:srgbClr val="115076"/>
                          </a:solidFill>
                        </a:rPr>
                        <a:t>inglés</a:t>
                      </a:r>
                      <a:endParaRPr lang="en-GB" dirty="0">
                        <a:solidFill>
                          <a:srgbClr val="115076"/>
                        </a:solidFill>
                      </a:endParaRPr>
                    </a:p>
                  </a:txBody>
                  <a:tcPr>
                    <a:solidFill>
                      <a:srgbClr val="FBF0D5"/>
                    </a:solidFill>
                  </a:tcPr>
                </a:tc>
                <a:extLst>
                  <a:ext uri="{0D108BD9-81ED-4DB2-BD59-A6C34878D82A}">
                    <a16:rowId xmlns:a16="http://schemas.microsoft.com/office/drawing/2014/main" val="1686890139"/>
                  </a:ext>
                </a:extLst>
              </a:tr>
              <a:tr h="370840">
                <a:tc>
                  <a:txBody>
                    <a:bodyPr/>
                    <a:lstStyle/>
                    <a:p>
                      <a:r>
                        <a:rPr lang="en-GB" dirty="0" err="1">
                          <a:solidFill>
                            <a:srgbClr val="002060"/>
                          </a:solidFill>
                        </a:rPr>
                        <a:t>puede</a:t>
                      </a:r>
                      <a:r>
                        <a:rPr lang="en-GB" dirty="0">
                          <a:solidFill>
                            <a:srgbClr val="002060"/>
                          </a:solidFill>
                        </a:rPr>
                        <a:t> ser</a:t>
                      </a:r>
                    </a:p>
                  </a:txBody>
                  <a:tcPr>
                    <a:solidFill>
                      <a:srgbClr val="FBF0D5"/>
                    </a:solidFill>
                  </a:tcPr>
                </a:tc>
                <a:tc>
                  <a:txBody>
                    <a:bodyPr/>
                    <a:lstStyle/>
                    <a:p>
                      <a:r>
                        <a:rPr lang="en-GB" dirty="0">
                          <a:solidFill>
                            <a:srgbClr val="002060"/>
                          </a:solidFill>
                        </a:rPr>
                        <a:t>it can be</a:t>
                      </a:r>
                    </a:p>
                  </a:txBody>
                  <a:tcPr>
                    <a:solidFill>
                      <a:srgbClr val="FBF0D5"/>
                    </a:solidFill>
                  </a:tcPr>
                </a:tc>
                <a:extLst>
                  <a:ext uri="{0D108BD9-81ED-4DB2-BD59-A6C34878D82A}">
                    <a16:rowId xmlns:a16="http://schemas.microsoft.com/office/drawing/2014/main" val="2175166176"/>
                  </a:ext>
                </a:extLst>
              </a:tr>
              <a:tr h="0">
                <a:tc>
                  <a:txBody>
                    <a:bodyPr/>
                    <a:lstStyle/>
                    <a:p>
                      <a:r>
                        <a:rPr lang="en-GB" dirty="0">
                          <a:solidFill>
                            <a:srgbClr val="002060"/>
                          </a:solidFill>
                        </a:rPr>
                        <a:t>quiero hacer</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I want to do</a:t>
                      </a:r>
                    </a:p>
                  </a:txBody>
                  <a:tcPr>
                    <a:solidFill>
                      <a:srgbClr val="FBF0D5"/>
                    </a:solidFill>
                  </a:tcPr>
                </a:tc>
                <a:extLst>
                  <a:ext uri="{0D108BD9-81ED-4DB2-BD59-A6C34878D82A}">
                    <a16:rowId xmlns:a16="http://schemas.microsoft.com/office/drawing/2014/main" val="4262794923"/>
                  </a:ext>
                </a:extLst>
              </a:tr>
              <a:tr h="370840">
                <a:tc>
                  <a:txBody>
                    <a:bodyPr/>
                    <a:lstStyle/>
                    <a:p>
                      <a:r>
                        <a:rPr lang="en-GB" dirty="0">
                          <a:solidFill>
                            <a:srgbClr val="002060"/>
                          </a:solidFill>
                        </a:rPr>
                        <a:t>debo hacer</a:t>
                      </a:r>
                    </a:p>
                  </a:txBody>
                  <a:tcPr>
                    <a:solidFill>
                      <a:srgbClr val="FBF0D5"/>
                    </a:solidFill>
                  </a:tcPr>
                </a:tc>
                <a:tc>
                  <a:txBody>
                    <a:bodyPr/>
                    <a:lstStyle/>
                    <a:p>
                      <a:r>
                        <a:rPr lang="en-GB" dirty="0">
                          <a:solidFill>
                            <a:srgbClr val="002060"/>
                          </a:solidFill>
                        </a:rPr>
                        <a:t>I must do</a:t>
                      </a:r>
                    </a:p>
                  </a:txBody>
                  <a:tcPr>
                    <a:solidFill>
                      <a:srgbClr val="FBF0D5"/>
                    </a:solidFill>
                  </a:tcPr>
                </a:tc>
                <a:extLst>
                  <a:ext uri="{0D108BD9-81ED-4DB2-BD59-A6C34878D82A}">
                    <a16:rowId xmlns:a16="http://schemas.microsoft.com/office/drawing/2014/main" val="1537203006"/>
                  </a:ext>
                </a:extLst>
              </a:tr>
              <a:tr h="370840">
                <a:tc>
                  <a:txBody>
                    <a:bodyPr/>
                    <a:lstStyle/>
                    <a:p>
                      <a:r>
                        <a:rPr lang="en-GB" dirty="0">
                          <a:solidFill>
                            <a:srgbClr val="002060"/>
                          </a:solidFill>
                        </a:rPr>
                        <a:t>quiero participar</a:t>
                      </a:r>
                    </a:p>
                  </a:txBody>
                  <a:tcPr>
                    <a:solidFill>
                      <a:srgbClr val="FBF0D5"/>
                    </a:solidFill>
                  </a:tcPr>
                </a:tc>
                <a:tc>
                  <a:txBody>
                    <a:bodyPr/>
                    <a:lstStyle/>
                    <a:p>
                      <a:r>
                        <a:rPr lang="en-GB" dirty="0">
                          <a:solidFill>
                            <a:srgbClr val="002060"/>
                          </a:solidFill>
                        </a:rPr>
                        <a:t>I want to participate</a:t>
                      </a:r>
                    </a:p>
                  </a:txBody>
                  <a:tcPr>
                    <a:solidFill>
                      <a:srgbClr val="FBF0D5"/>
                    </a:solidFill>
                  </a:tcPr>
                </a:tc>
                <a:extLst>
                  <a:ext uri="{0D108BD9-81ED-4DB2-BD59-A6C34878D82A}">
                    <a16:rowId xmlns:a16="http://schemas.microsoft.com/office/drawing/2014/main" val="3667515053"/>
                  </a:ext>
                </a:extLst>
              </a:tr>
              <a:tr h="370840">
                <a:tc>
                  <a:txBody>
                    <a:bodyPr/>
                    <a:lstStyle/>
                    <a:p>
                      <a:r>
                        <a:rPr lang="en-GB" dirty="0">
                          <a:solidFill>
                            <a:srgbClr val="002060"/>
                          </a:solidFill>
                        </a:rPr>
                        <a:t>debo hacer</a:t>
                      </a:r>
                    </a:p>
                  </a:txBody>
                  <a:tcPr>
                    <a:solidFill>
                      <a:srgbClr val="FBF0D5"/>
                    </a:solidFill>
                  </a:tcPr>
                </a:tc>
                <a:tc>
                  <a:txBody>
                    <a:bodyPr/>
                    <a:lstStyle/>
                    <a:p>
                      <a:r>
                        <a:rPr lang="en-GB" dirty="0">
                          <a:solidFill>
                            <a:srgbClr val="002060"/>
                          </a:solidFill>
                        </a:rPr>
                        <a:t>I must do</a:t>
                      </a:r>
                    </a:p>
                  </a:txBody>
                  <a:tcPr>
                    <a:solidFill>
                      <a:srgbClr val="FBF0D5"/>
                    </a:solidFill>
                  </a:tcPr>
                </a:tc>
                <a:extLst>
                  <a:ext uri="{0D108BD9-81ED-4DB2-BD59-A6C34878D82A}">
                    <a16:rowId xmlns:a16="http://schemas.microsoft.com/office/drawing/2014/main" val="1867482239"/>
                  </a:ext>
                </a:extLst>
              </a:tr>
              <a:tr h="370840">
                <a:tc>
                  <a:txBody>
                    <a:bodyPr/>
                    <a:lstStyle/>
                    <a:p>
                      <a:r>
                        <a:rPr lang="en-GB" dirty="0">
                          <a:solidFill>
                            <a:srgbClr val="002060"/>
                          </a:solidFill>
                        </a:rPr>
                        <a:t>quiero pasar</a:t>
                      </a:r>
                    </a:p>
                  </a:txBody>
                  <a:tcPr>
                    <a:solidFill>
                      <a:srgbClr val="FBF0D5"/>
                    </a:solidFill>
                  </a:tcPr>
                </a:tc>
                <a:tc>
                  <a:txBody>
                    <a:bodyPr/>
                    <a:lstStyle/>
                    <a:p>
                      <a:r>
                        <a:rPr lang="en-GB" dirty="0">
                          <a:solidFill>
                            <a:srgbClr val="002060"/>
                          </a:solidFill>
                        </a:rPr>
                        <a:t>I want to spend</a:t>
                      </a:r>
                    </a:p>
                  </a:txBody>
                  <a:tcPr>
                    <a:solidFill>
                      <a:srgbClr val="FBF0D5"/>
                    </a:solidFill>
                  </a:tcPr>
                </a:tc>
                <a:extLst>
                  <a:ext uri="{0D108BD9-81ED-4DB2-BD59-A6C34878D82A}">
                    <a16:rowId xmlns:a16="http://schemas.microsoft.com/office/drawing/2014/main" val="4219962985"/>
                  </a:ext>
                </a:extLst>
              </a:tr>
              <a:tr h="370840">
                <a:tc>
                  <a:txBody>
                    <a:bodyPr/>
                    <a:lstStyle/>
                    <a:p>
                      <a:r>
                        <a:rPr lang="en-GB" dirty="0" err="1">
                          <a:solidFill>
                            <a:srgbClr val="002060"/>
                          </a:solidFill>
                        </a:rPr>
                        <a:t>debe</a:t>
                      </a:r>
                      <a:r>
                        <a:rPr lang="en-GB" dirty="0">
                          <a:solidFill>
                            <a:srgbClr val="002060"/>
                          </a:solidFill>
                        </a:rPr>
                        <a:t> hacer</a:t>
                      </a:r>
                    </a:p>
                  </a:txBody>
                  <a:tcPr>
                    <a:solidFill>
                      <a:srgbClr val="FBF0D5"/>
                    </a:solidFill>
                  </a:tcPr>
                </a:tc>
                <a:tc>
                  <a:txBody>
                    <a:bodyPr/>
                    <a:lstStyle/>
                    <a:p>
                      <a:r>
                        <a:rPr lang="en-GB" dirty="0">
                          <a:solidFill>
                            <a:srgbClr val="002060"/>
                          </a:solidFill>
                        </a:rPr>
                        <a:t>he must do</a:t>
                      </a:r>
                    </a:p>
                  </a:txBody>
                  <a:tcPr>
                    <a:solidFill>
                      <a:srgbClr val="FBF0D5"/>
                    </a:solidFill>
                  </a:tcPr>
                </a:tc>
                <a:extLst>
                  <a:ext uri="{0D108BD9-81ED-4DB2-BD59-A6C34878D82A}">
                    <a16:rowId xmlns:a16="http://schemas.microsoft.com/office/drawing/2014/main" val="2653576449"/>
                  </a:ext>
                </a:extLst>
              </a:tr>
              <a:tr h="370840">
                <a:tc>
                  <a:txBody>
                    <a:bodyPr/>
                    <a:lstStyle/>
                    <a:p>
                      <a:r>
                        <a:rPr lang="en-GB" dirty="0" err="1">
                          <a:solidFill>
                            <a:srgbClr val="002060"/>
                          </a:solidFill>
                        </a:rPr>
                        <a:t>puede</a:t>
                      </a:r>
                      <a:r>
                        <a:rPr lang="en-GB" dirty="0">
                          <a:solidFill>
                            <a:srgbClr val="002060"/>
                          </a:solidFill>
                        </a:rPr>
                        <a:t> descansar</a:t>
                      </a:r>
                    </a:p>
                  </a:txBody>
                  <a:tcPr>
                    <a:solidFill>
                      <a:srgbClr val="FBF0D5"/>
                    </a:solidFill>
                  </a:tcPr>
                </a:tc>
                <a:tc>
                  <a:txBody>
                    <a:bodyPr/>
                    <a:lstStyle/>
                    <a:p>
                      <a:r>
                        <a:rPr lang="en-GB" dirty="0">
                          <a:solidFill>
                            <a:srgbClr val="002060"/>
                          </a:solidFill>
                        </a:rPr>
                        <a:t>he can rest</a:t>
                      </a:r>
                    </a:p>
                  </a:txBody>
                  <a:tcPr>
                    <a:solidFill>
                      <a:srgbClr val="FBF0D5"/>
                    </a:solidFill>
                  </a:tcPr>
                </a:tc>
                <a:extLst>
                  <a:ext uri="{0D108BD9-81ED-4DB2-BD59-A6C34878D82A}">
                    <a16:rowId xmlns:a16="http://schemas.microsoft.com/office/drawing/2014/main" val="3930268192"/>
                  </a:ext>
                </a:extLst>
              </a:tr>
              <a:tr h="370840">
                <a:tc>
                  <a:txBody>
                    <a:bodyPr/>
                    <a:lstStyle/>
                    <a:p>
                      <a:r>
                        <a:rPr lang="en-GB" dirty="0">
                          <a:solidFill>
                            <a:srgbClr val="002060"/>
                          </a:solidFill>
                        </a:rPr>
                        <a:t>debo estudiar</a:t>
                      </a:r>
                    </a:p>
                  </a:txBody>
                  <a:tcPr>
                    <a:solidFill>
                      <a:srgbClr val="FBF0D5"/>
                    </a:solidFill>
                  </a:tcPr>
                </a:tc>
                <a:tc>
                  <a:txBody>
                    <a:bodyPr/>
                    <a:lstStyle/>
                    <a:p>
                      <a:r>
                        <a:rPr lang="en-GB" dirty="0">
                          <a:solidFill>
                            <a:srgbClr val="002060"/>
                          </a:solidFill>
                        </a:rPr>
                        <a:t>I must study</a:t>
                      </a:r>
                    </a:p>
                  </a:txBody>
                  <a:tcPr>
                    <a:solidFill>
                      <a:srgbClr val="FBF0D5"/>
                    </a:solidFill>
                  </a:tcPr>
                </a:tc>
                <a:extLst>
                  <a:ext uri="{0D108BD9-81ED-4DB2-BD59-A6C34878D82A}">
                    <a16:rowId xmlns:a16="http://schemas.microsoft.com/office/drawing/2014/main" val="1385257387"/>
                  </a:ext>
                </a:extLst>
              </a:tr>
              <a:tr h="370840">
                <a:tc>
                  <a:txBody>
                    <a:bodyPr/>
                    <a:lstStyle/>
                    <a:p>
                      <a:r>
                        <a:rPr lang="en-GB" dirty="0">
                          <a:solidFill>
                            <a:srgbClr val="002060"/>
                          </a:solidFill>
                        </a:rPr>
                        <a:t>debo hablar</a:t>
                      </a:r>
                    </a:p>
                  </a:txBody>
                  <a:tcPr>
                    <a:solidFill>
                      <a:srgbClr val="FBF0D5"/>
                    </a:solidFill>
                  </a:tcPr>
                </a:tc>
                <a:tc>
                  <a:txBody>
                    <a:bodyPr/>
                    <a:lstStyle/>
                    <a:p>
                      <a:r>
                        <a:rPr lang="en-GB" dirty="0">
                          <a:solidFill>
                            <a:srgbClr val="002060"/>
                          </a:solidFill>
                        </a:rPr>
                        <a:t>I must speak</a:t>
                      </a:r>
                    </a:p>
                  </a:txBody>
                  <a:tcPr>
                    <a:solidFill>
                      <a:srgbClr val="FBF0D5"/>
                    </a:solidFill>
                  </a:tcPr>
                </a:tc>
                <a:extLst>
                  <a:ext uri="{0D108BD9-81ED-4DB2-BD59-A6C34878D82A}">
                    <a16:rowId xmlns:a16="http://schemas.microsoft.com/office/drawing/2014/main" val="3002651078"/>
                  </a:ext>
                </a:extLst>
              </a:tr>
              <a:tr h="370840">
                <a:tc>
                  <a:txBody>
                    <a:bodyPr/>
                    <a:lstStyle/>
                    <a:p>
                      <a:r>
                        <a:rPr lang="en-GB" dirty="0">
                          <a:solidFill>
                            <a:srgbClr val="002060"/>
                          </a:solidFill>
                        </a:rPr>
                        <a:t>necesito pedir</a:t>
                      </a:r>
                    </a:p>
                  </a:txBody>
                  <a:tcPr>
                    <a:solidFill>
                      <a:srgbClr val="FBF0D5"/>
                    </a:solidFill>
                  </a:tcPr>
                </a:tc>
                <a:tc>
                  <a:txBody>
                    <a:bodyPr/>
                    <a:lstStyle/>
                    <a:p>
                      <a:r>
                        <a:rPr lang="en-GB" dirty="0">
                          <a:solidFill>
                            <a:srgbClr val="002060"/>
                          </a:solidFill>
                        </a:rPr>
                        <a:t>I need to ask</a:t>
                      </a:r>
                    </a:p>
                  </a:txBody>
                  <a:tcPr>
                    <a:solidFill>
                      <a:srgbClr val="FBF0D5"/>
                    </a:solidFill>
                  </a:tcPr>
                </a:tc>
                <a:extLst>
                  <a:ext uri="{0D108BD9-81ED-4DB2-BD59-A6C34878D82A}">
                    <a16:rowId xmlns:a16="http://schemas.microsoft.com/office/drawing/2014/main" val="2679218280"/>
                  </a:ext>
                </a:extLst>
              </a:tr>
              <a:tr h="370840">
                <a:tc>
                  <a:txBody>
                    <a:bodyPr/>
                    <a:lstStyle/>
                    <a:p>
                      <a:r>
                        <a:rPr lang="en-GB" dirty="0">
                          <a:solidFill>
                            <a:srgbClr val="002060"/>
                          </a:solidFill>
                        </a:rPr>
                        <a:t>querer preguntar</a:t>
                      </a:r>
                    </a:p>
                  </a:txBody>
                  <a:tcPr>
                    <a:solidFill>
                      <a:srgbClr val="FBF0D5"/>
                    </a:solidFill>
                  </a:tcPr>
                </a:tc>
                <a:tc>
                  <a:txBody>
                    <a:bodyPr/>
                    <a:lstStyle/>
                    <a:p>
                      <a:r>
                        <a:rPr lang="en-GB" dirty="0">
                          <a:solidFill>
                            <a:srgbClr val="002060"/>
                          </a:solidFill>
                        </a:rPr>
                        <a:t>to want to ask</a:t>
                      </a:r>
                    </a:p>
                  </a:txBody>
                  <a:tcPr>
                    <a:solidFill>
                      <a:srgbClr val="FBF0D5"/>
                    </a:solidFill>
                  </a:tcPr>
                </a:tc>
                <a:extLst>
                  <a:ext uri="{0D108BD9-81ED-4DB2-BD59-A6C34878D82A}">
                    <a16:rowId xmlns:a16="http://schemas.microsoft.com/office/drawing/2014/main" val="4201630557"/>
                  </a:ext>
                </a:extLst>
              </a:tr>
            </a:tbl>
          </a:graphicData>
        </a:graphic>
      </p:graphicFrame>
      <p:sp>
        <p:nvSpPr>
          <p:cNvPr id="46" name="ZoneTexte 2">
            <a:extLst>
              <a:ext uri="{FF2B5EF4-FFF2-40B4-BE49-F238E27FC236}">
                <a16:creationId xmlns:a16="http://schemas.microsoft.com/office/drawing/2014/main" id="{A011C07C-07DC-46E6-9A43-9402618656AC}"/>
              </a:ext>
            </a:extLst>
          </p:cNvPr>
          <p:cNvSpPr txBox="1"/>
          <p:nvPr/>
        </p:nvSpPr>
        <p:spPr>
          <a:xfrm>
            <a:off x="270308" y="951297"/>
            <a:ext cx="15953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F0302020204030204"/>
                <a:ea typeface="+mn-ea"/>
                <a:cs typeface="+mn-cs"/>
              </a:rPr>
              <a:t>Solución:</a:t>
            </a:r>
          </a:p>
        </p:txBody>
      </p:sp>
    </p:spTree>
    <p:extLst>
      <p:ext uri="{BB962C8B-B14F-4D97-AF65-F5344CB8AC3E}">
        <p14:creationId xmlns:p14="http://schemas.microsoft.com/office/powerpoint/2010/main" val="134823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7" y="89127"/>
            <a:ext cx="9322870" cy="748560"/>
          </a:xfrm>
        </p:spPr>
        <p:txBody>
          <a:bodyPr>
            <a:normAutofit/>
          </a:bodyPr>
          <a:lstStyle/>
          <a:p>
            <a:r>
              <a:rPr lang="en-GB" sz="2400" b="1" i="1" dirty="0"/>
              <a:t>Have you understood Leonor’s message? </a:t>
            </a:r>
          </a:p>
        </p:txBody>
      </p:sp>
      <p:sp>
        <p:nvSpPr>
          <p:cNvPr id="5" name="Title 1"/>
          <p:cNvSpPr txBox="1">
            <a:spLocks/>
          </p:cNvSpPr>
          <p:nvPr/>
        </p:nvSpPr>
        <p:spPr>
          <a:xfrm>
            <a:off x="339287" y="70670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Verdadero</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o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falso</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6" name="Rounded Rectangle 5"/>
          <p:cNvSpPr/>
          <p:nvPr/>
        </p:nvSpPr>
        <p:spPr>
          <a:xfrm>
            <a:off x="11340160" y="33873"/>
            <a:ext cx="736457"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30"/>
          <p:cNvSpPr txBox="1">
            <a:spLocks/>
          </p:cNvSpPr>
          <p:nvPr/>
        </p:nvSpPr>
        <p:spPr>
          <a:xfrm>
            <a:off x="11340160" y="-62357"/>
            <a:ext cx="736457" cy="592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1" name="Picture 10">
            <a:extLst>
              <a:ext uri="{FF2B5EF4-FFF2-40B4-BE49-F238E27FC236}">
                <a16:creationId xmlns:a16="http://schemas.microsoft.com/office/drawing/2014/main" id="{59F0F6FF-169E-4A16-9BD2-8B0DC701915F}"/>
              </a:ext>
            </a:extLst>
          </p:cNvPr>
          <p:cNvPicPr>
            <a:picLocks noChangeAspect="1"/>
          </p:cNvPicPr>
          <p:nvPr/>
        </p:nvPicPr>
        <p:blipFill rotWithShape="1">
          <a:blip r:embed="rId3"/>
          <a:srcRect l="37979" t="42539" r="39042" b="25946"/>
          <a:stretch/>
        </p:blipFill>
        <p:spPr>
          <a:xfrm>
            <a:off x="8270788" y="407846"/>
            <a:ext cx="1107641" cy="854090"/>
          </a:xfrm>
          <a:prstGeom prst="rect">
            <a:avLst/>
          </a:prstGeom>
        </p:spPr>
      </p:pic>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extLst/>
          </p:nvPr>
        </p:nvGraphicFramePr>
        <p:xfrm>
          <a:off x="1190147" y="1671323"/>
          <a:ext cx="10150013" cy="4351656"/>
        </p:xfrm>
        <a:graphic>
          <a:graphicData uri="http://schemas.openxmlformats.org/drawingml/2006/table">
            <a:tbl>
              <a:tblPr firstRow="1" bandRow="1">
                <a:tableStyleId>{5C22544A-7EE6-4342-B048-85BDC9FD1C3A}</a:tableStyleId>
              </a:tblPr>
              <a:tblGrid>
                <a:gridCol w="7184571">
                  <a:extLst>
                    <a:ext uri="{9D8B030D-6E8A-4147-A177-3AD203B41FA5}">
                      <a16:colId xmlns:a16="http://schemas.microsoft.com/office/drawing/2014/main" val="3196789534"/>
                    </a:ext>
                  </a:extLst>
                </a:gridCol>
                <a:gridCol w="1482721">
                  <a:extLst>
                    <a:ext uri="{9D8B030D-6E8A-4147-A177-3AD203B41FA5}">
                      <a16:colId xmlns:a16="http://schemas.microsoft.com/office/drawing/2014/main" val="922133167"/>
                    </a:ext>
                  </a:extLst>
                </a:gridCol>
                <a:gridCol w="1482721">
                  <a:extLst>
                    <a:ext uri="{9D8B030D-6E8A-4147-A177-3AD203B41FA5}">
                      <a16:colId xmlns:a16="http://schemas.microsoft.com/office/drawing/2014/main" val="517537551"/>
                    </a:ext>
                  </a:extLst>
                </a:gridCol>
              </a:tblGrid>
              <a:tr h="463947">
                <a:tc>
                  <a:txBody>
                    <a:bodyPr/>
                    <a:lstStyle/>
                    <a:p>
                      <a:endParaRPr lang="en-GB" dirty="0">
                        <a:solidFill>
                          <a:srgbClr val="115076"/>
                        </a:solidFill>
                      </a:endParaRPr>
                    </a:p>
                  </a:txBody>
                  <a:tcPr>
                    <a:solidFill>
                      <a:srgbClr val="FBF0D5"/>
                    </a:solidFill>
                  </a:tcPr>
                </a:tc>
                <a:tc>
                  <a:txBody>
                    <a:bodyPr/>
                    <a:lstStyle/>
                    <a:p>
                      <a:pPr algn="ctr"/>
                      <a:r>
                        <a:rPr lang="en-GB" dirty="0" err="1">
                          <a:solidFill>
                            <a:srgbClr val="115076"/>
                          </a:solidFill>
                        </a:rPr>
                        <a:t>Verdadero</a:t>
                      </a:r>
                      <a:r>
                        <a:rPr lang="en-GB" dirty="0">
                          <a:solidFill>
                            <a:srgbClr val="115076"/>
                          </a:solidFill>
                        </a:rPr>
                        <a:t> (V)</a:t>
                      </a:r>
                    </a:p>
                  </a:txBody>
                  <a:tcPr>
                    <a:solidFill>
                      <a:srgbClr val="FBF0D5"/>
                    </a:solidFill>
                  </a:tcPr>
                </a:tc>
                <a:tc>
                  <a:txBody>
                    <a:bodyPr/>
                    <a:lstStyle/>
                    <a:p>
                      <a:pPr algn="ctr"/>
                      <a:r>
                        <a:rPr lang="en-GB" dirty="0" err="1">
                          <a:solidFill>
                            <a:srgbClr val="115076"/>
                          </a:solidFill>
                        </a:rPr>
                        <a:t>Falso</a:t>
                      </a:r>
                      <a:r>
                        <a:rPr lang="en-GB" dirty="0">
                          <a:solidFill>
                            <a:srgbClr val="115076"/>
                          </a:solidFill>
                        </a:rPr>
                        <a:t> </a:t>
                      </a:r>
                    </a:p>
                    <a:p>
                      <a:pPr algn="ctr"/>
                      <a:r>
                        <a:rPr lang="en-GB" dirty="0">
                          <a:solidFill>
                            <a:srgbClr val="115076"/>
                          </a:solidFill>
                        </a:rPr>
                        <a:t>(F)</a:t>
                      </a:r>
                    </a:p>
                  </a:txBody>
                  <a:tcPr>
                    <a:solidFill>
                      <a:srgbClr val="FBF0D5"/>
                    </a:solidFill>
                  </a:tcPr>
                </a:tc>
                <a:extLst>
                  <a:ext uri="{0D108BD9-81ED-4DB2-BD59-A6C34878D82A}">
                    <a16:rowId xmlns:a16="http://schemas.microsoft.com/office/drawing/2014/main" val="368604094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Leonor puede participar en la clase de bádminton.</a:t>
                      </a:r>
                    </a:p>
                  </a:txBody>
                  <a:tcPr>
                    <a:solidFill>
                      <a:srgbClr val="FBF0D5"/>
                    </a:solidFill>
                  </a:tcPr>
                </a:tc>
                <a:tc>
                  <a:txBody>
                    <a:bodyPr/>
                    <a:lstStyle/>
                    <a:p>
                      <a:endParaRPr lang="en-GB" dirty="0"/>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1547271477"/>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Los sábados Leonor quiere hacer tareas en casa.</a:t>
                      </a:r>
                    </a:p>
                  </a:txBody>
                  <a:tcPr>
                    <a:solidFill>
                      <a:srgbClr val="FBF0D5"/>
                    </a:solidFill>
                  </a:tcPr>
                </a:tc>
                <a:tc>
                  <a:txBody>
                    <a:bodyPr/>
                    <a:lstStyle/>
                    <a:p>
                      <a:endParaRPr lang="en-GB" dirty="0"/>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325719133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El hermano quiere pasar tiempo con amigos.</a:t>
                      </a:r>
                    </a:p>
                  </a:txBody>
                  <a:tcPr>
                    <a:solidFill>
                      <a:srgbClr val="FBF0D5"/>
                    </a:solidFill>
                  </a:tcPr>
                </a:tc>
                <a:tc>
                  <a:txBody>
                    <a:bodyPr/>
                    <a:lstStyle/>
                    <a:p>
                      <a:endParaRPr lang="en-GB" dirty="0"/>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2727177618"/>
                  </a:ext>
                </a:extLst>
              </a:tr>
              <a:tr h="463947">
                <a:tc>
                  <a:txBody>
                    <a:bodyPr/>
                    <a:lstStyle/>
                    <a:p>
                      <a:r>
                        <a:rPr lang="es-ES" sz="1800" dirty="0">
                          <a:solidFill>
                            <a:srgbClr val="002060"/>
                          </a:solidFill>
                        </a:rPr>
                        <a:t>El hermano debe hacer tareas en casa por la mañana.</a:t>
                      </a:r>
                      <a:endParaRPr lang="en-GB" dirty="0"/>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4207029472"/>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El hermano no puede descansar por la tarde.</a:t>
                      </a:r>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2181723234"/>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Leonor no quiere estudiar matemáticas.</a:t>
                      </a:r>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3029340340"/>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Leonor quiere pedir ayuda en clase.</a:t>
                      </a:r>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1932297935"/>
                  </a:ext>
                </a:extLst>
              </a:tr>
              <a:tr h="463947">
                <a:tc>
                  <a:txBody>
                    <a:bodyPr/>
                    <a:lstStyle/>
                    <a:p>
                      <a:r>
                        <a:rPr lang="es-ES" sz="1800" dirty="0">
                          <a:solidFill>
                            <a:srgbClr val="002060"/>
                          </a:solidFill>
                        </a:rPr>
                        <a:t>Leonor no quiere preguntar en clase.</a:t>
                      </a:r>
                      <a:endParaRPr lang="en-GB" dirty="0"/>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317671530"/>
                  </a:ext>
                </a:extLst>
              </a:tr>
            </a:tbl>
          </a:graphicData>
        </a:graphic>
      </p:graphicFrame>
      <p:pic>
        <p:nvPicPr>
          <p:cNvPr id="13" name="Picture 12">
            <a:extLst>
              <a:ext uri="{FF2B5EF4-FFF2-40B4-BE49-F238E27FC236}">
                <a16:creationId xmlns:a16="http://schemas.microsoft.com/office/drawing/2014/main" id="{C84410C7-81F1-4528-9846-A3E349F9BC31}"/>
              </a:ext>
            </a:extLst>
          </p:cNvPr>
          <p:cNvPicPr>
            <a:picLocks noChangeAspect="1"/>
          </p:cNvPicPr>
          <p:nvPr/>
        </p:nvPicPr>
        <p:blipFill rotWithShape="1">
          <a:blip r:embed="rId4"/>
          <a:srcRect l="38138" t="25236" r="39043" b="38434"/>
          <a:stretch/>
        </p:blipFill>
        <p:spPr>
          <a:xfrm>
            <a:off x="10202342" y="640975"/>
            <a:ext cx="954179" cy="854090"/>
          </a:xfrm>
          <a:prstGeom prst="rect">
            <a:avLst/>
          </a:prstGeom>
        </p:spPr>
      </p:pic>
    </p:spTree>
    <p:extLst>
      <p:ext uri="{BB962C8B-B14F-4D97-AF65-F5344CB8AC3E}">
        <p14:creationId xmlns:p14="http://schemas.microsoft.com/office/powerpoint/2010/main" val="2606833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7" y="89127"/>
            <a:ext cx="9322870" cy="748560"/>
          </a:xfrm>
        </p:spPr>
        <p:txBody>
          <a:bodyPr>
            <a:normAutofit/>
          </a:bodyPr>
          <a:lstStyle/>
          <a:p>
            <a:r>
              <a:rPr lang="en-GB" sz="2400" b="1" i="1" dirty="0"/>
              <a:t>Have you understood Leonor’s message? </a:t>
            </a:r>
          </a:p>
        </p:txBody>
      </p:sp>
      <p:sp>
        <p:nvSpPr>
          <p:cNvPr id="5" name="Title 1"/>
          <p:cNvSpPr txBox="1">
            <a:spLocks/>
          </p:cNvSpPr>
          <p:nvPr/>
        </p:nvSpPr>
        <p:spPr>
          <a:xfrm>
            <a:off x="339287" y="70670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Verdadero</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o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falso</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6" name="Rounded Rectangle 5"/>
          <p:cNvSpPr/>
          <p:nvPr/>
        </p:nvSpPr>
        <p:spPr>
          <a:xfrm>
            <a:off x="11340160" y="33873"/>
            <a:ext cx="736457"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30"/>
          <p:cNvSpPr txBox="1">
            <a:spLocks/>
          </p:cNvSpPr>
          <p:nvPr/>
        </p:nvSpPr>
        <p:spPr>
          <a:xfrm>
            <a:off x="11340160" y="-62357"/>
            <a:ext cx="736457" cy="592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1" name="Picture 10">
            <a:extLst>
              <a:ext uri="{FF2B5EF4-FFF2-40B4-BE49-F238E27FC236}">
                <a16:creationId xmlns:a16="http://schemas.microsoft.com/office/drawing/2014/main" id="{59F0F6FF-169E-4A16-9BD2-8B0DC701915F}"/>
              </a:ext>
            </a:extLst>
          </p:cNvPr>
          <p:cNvPicPr>
            <a:picLocks noChangeAspect="1"/>
          </p:cNvPicPr>
          <p:nvPr/>
        </p:nvPicPr>
        <p:blipFill rotWithShape="1">
          <a:blip r:embed="rId3"/>
          <a:srcRect l="37979" t="42539" r="39042" b="25946"/>
          <a:stretch/>
        </p:blipFill>
        <p:spPr>
          <a:xfrm>
            <a:off x="8270788" y="407846"/>
            <a:ext cx="1107641" cy="854090"/>
          </a:xfrm>
          <a:prstGeom prst="rect">
            <a:avLst/>
          </a:prstGeom>
        </p:spPr>
      </p:pic>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extLst/>
          </p:nvPr>
        </p:nvGraphicFramePr>
        <p:xfrm>
          <a:off x="1190147" y="1671323"/>
          <a:ext cx="10150013" cy="4351656"/>
        </p:xfrm>
        <a:graphic>
          <a:graphicData uri="http://schemas.openxmlformats.org/drawingml/2006/table">
            <a:tbl>
              <a:tblPr firstRow="1" bandRow="1">
                <a:tableStyleId>{5C22544A-7EE6-4342-B048-85BDC9FD1C3A}</a:tableStyleId>
              </a:tblPr>
              <a:tblGrid>
                <a:gridCol w="7184571">
                  <a:extLst>
                    <a:ext uri="{9D8B030D-6E8A-4147-A177-3AD203B41FA5}">
                      <a16:colId xmlns:a16="http://schemas.microsoft.com/office/drawing/2014/main" val="3196789534"/>
                    </a:ext>
                  </a:extLst>
                </a:gridCol>
                <a:gridCol w="1482721">
                  <a:extLst>
                    <a:ext uri="{9D8B030D-6E8A-4147-A177-3AD203B41FA5}">
                      <a16:colId xmlns:a16="http://schemas.microsoft.com/office/drawing/2014/main" val="922133167"/>
                    </a:ext>
                  </a:extLst>
                </a:gridCol>
                <a:gridCol w="1482721">
                  <a:extLst>
                    <a:ext uri="{9D8B030D-6E8A-4147-A177-3AD203B41FA5}">
                      <a16:colId xmlns:a16="http://schemas.microsoft.com/office/drawing/2014/main" val="517537551"/>
                    </a:ext>
                  </a:extLst>
                </a:gridCol>
              </a:tblGrid>
              <a:tr h="463947">
                <a:tc>
                  <a:txBody>
                    <a:bodyPr/>
                    <a:lstStyle/>
                    <a:p>
                      <a:endParaRPr lang="en-GB" dirty="0">
                        <a:solidFill>
                          <a:srgbClr val="115076"/>
                        </a:solidFill>
                      </a:endParaRPr>
                    </a:p>
                  </a:txBody>
                  <a:tcPr>
                    <a:solidFill>
                      <a:srgbClr val="FBF0D5"/>
                    </a:solidFill>
                  </a:tcPr>
                </a:tc>
                <a:tc>
                  <a:txBody>
                    <a:bodyPr/>
                    <a:lstStyle/>
                    <a:p>
                      <a:pPr algn="ctr"/>
                      <a:r>
                        <a:rPr lang="en-GB" dirty="0" err="1">
                          <a:solidFill>
                            <a:srgbClr val="115076"/>
                          </a:solidFill>
                        </a:rPr>
                        <a:t>Verdadero</a:t>
                      </a:r>
                      <a:r>
                        <a:rPr lang="en-GB" dirty="0">
                          <a:solidFill>
                            <a:srgbClr val="115076"/>
                          </a:solidFill>
                        </a:rPr>
                        <a:t> (V)</a:t>
                      </a:r>
                    </a:p>
                  </a:txBody>
                  <a:tcPr>
                    <a:solidFill>
                      <a:srgbClr val="FBF0D5"/>
                    </a:solidFill>
                  </a:tcPr>
                </a:tc>
                <a:tc>
                  <a:txBody>
                    <a:bodyPr/>
                    <a:lstStyle/>
                    <a:p>
                      <a:pPr algn="ctr"/>
                      <a:r>
                        <a:rPr lang="en-GB" dirty="0" err="1">
                          <a:solidFill>
                            <a:srgbClr val="115076"/>
                          </a:solidFill>
                        </a:rPr>
                        <a:t>Falso</a:t>
                      </a:r>
                      <a:r>
                        <a:rPr lang="en-GB" dirty="0">
                          <a:solidFill>
                            <a:srgbClr val="115076"/>
                          </a:solidFill>
                        </a:rPr>
                        <a:t> </a:t>
                      </a:r>
                    </a:p>
                    <a:p>
                      <a:pPr algn="ctr"/>
                      <a:r>
                        <a:rPr lang="en-GB" dirty="0">
                          <a:solidFill>
                            <a:srgbClr val="115076"/>
                          </a:solidFill>
                        </a:rPr>
                        <a:t>(F)</a:t>
                      </a:r>
                    </a:p>
                  </a:txBody>
                  <a:tcPr>
                    <a:solidFill>
                      <a:srgbClr val="FBF0D5"/>
                    </a:solidFill>
                  </a:tcPr>
                </a:tc>
                <a:extLst>
                  <a:ext uri="{0D108BD9-81ED-4DB2-BD59-A6C34878D82A}">
                    <a16:rowId xmlns:a16="http://schemas.microsoft.com/office/drawing/2014/main" val="368604094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Leonor puede participar en la clase de bádminton.</a:t>
                      </a:r>
                    </a:p>
                  </a:txBody>
                  <a:tcPr>
                    <a:solidFill>
                      <a:srgbClr val="FBF0D5"/>
                    </a:solidFill>
                  </a:tcPr>
                </a:tc>
                <a:tc>
                  <a:txBody>
                    <a:bodyPr/>
                    <a:lstStyle/>
                    <a:p>
                      <a:endParaRPr lang="en-GB" dirty="0"/>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1547271477"/>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Los sábados Leonor debe hacer tareas en casa.</a:t>
                      </a:r>
                    </a:p>
                  </a:txBody>
                  <a:tcPr>
                    <a:solidFill>
                      <a:srgbClr val="FBF0D5"/>
                    </a:solidFill>
                  </a:tcPr>
                </a:tc>
                <a:tc>
                  <a:txBody>
                    <a:bodyPr/>
                    <a:lstStyle/>
                    <a:p>
                      <a:endParaRPr lang="en-GB" dirty="0"/>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325719133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El hermano quiere pasar tiempo con amigos.</a:t>
                      </a:r>
                    </a:p>
                  </a:txBody>
                  <a:tcPr>
                    <a:solidFill>
                      <a:srgbClr val="FBF0D5"/>
                    </a:solidFill>
                  </a:tcPr>
                </a:tc>
                <a:tc>
                  <a:txBody>
                    <a:bodyPr/>
                    <a:lstStyle/>
                    <a:p>
                      <a:endParaRPr lang="en-GB" dirty="0"/>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2727177618"/>
                  </a:ext>
                </a:extLst>
              </a:tr>
              <a:tr h="463947">
                <a:tc>
                  <a:txBody>
                    <a:bodyPr/>
                    <a:lstStyle/>
                    <a:p>
                      <a:r>
                        <a:rPr lang="es-ES" sz="1800" dirty="0">
                          <a:solidFill>
                            <a:srgbClr val="002060"/>
                          </a:solidFill>
                        </a:rPr>
                        <a:t>El hermano debe hacer tareas en casa por la mañana.</a:t>
                      </a:r>
                      <a:endParaRPr lang="en-GB" dirty="0"/>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4207029472"/>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El hermano no puede descansar por la tarde.</a:t>
                      </a:r>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2181723234"/>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Leonor no quiere estudiar matemáticas.</a:t>
                      </a:r>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3029340340"/>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2060"/>
                          </a:solidFill>
                        </a:rPr>
                        <a:t>Leonor quiere pedir ayuda en clase.</a:t>
                      </a:r>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1932297935"/>
                  </a:ext>
                </a:extLst>
              </a:tr>
              <a:tr h="463947">
                <a:tc>
                  <a:txBody>
                    <a:bodyPr/>
                    <a:lstStyle/>
                    <a:p>
                      <a:r>
                        <a:rPr lang="es-ES" sz="1800" dirty="0">
                          <a:solidFill>
                            <a:srgbClr val="002060"/>
                          </a:solidFill>
                        </a:rPr>
                        <a:t>Leonor quiere preguntar en clase.</a:t>
                      </a:r>
                      <a:endParaRPr lang="en-GB" dirty="0"/>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317671530"/>
                  </a:ext>
                </a:extLst>
              </a:tr>
            </a:tbl>
          </a:graphicData>
        </a:graphic>
      </p:graphicFrame>
      <p:pic>
        <p:nvPicPr>
          <p:cNvPr id="13" name="Picture 12">
            <a:extLst>
              <a:ext uri="{FF2B5EF4-FFF2-40B4-BE49-F238E27FC236}">
                <a16:creationId xmlns:a16="http://schemas.microsoft.com/office/drawing/2014/main" id="{C84410C7-81F1-4528-9846-A3E349F9BC31}"/>
              </a:ext>
            </a:extLst>
          </p:cNvPr>
          <p:cNvPicPr>
            <a:picLocks noChangeAspect="1"/>
          </p:cNvPicPr>
          <p:nvPr/>
        </p:nvPicPr>
        <p:blipFill rotWithShape="1">
          <a:blip r:embed="rId4"/>
          <a:srcRect l="38138" t="25236" r="39043" b="38434"/>
          <a:stretch/>
        </p:blipFill>
        <p:spPr>
          <a:xfrm>
            <a:off x="10202342" y="640975"/>
            <a:ext cx="954179" cy="854090"/>
          </a:xfrm>
          <a:prstGeom prst="rect">
            <a:avLst/>
          </a:prstGeom>
        </p:spPr>
      </p:pic>
      <p:sp>
        <p:nvSpPr>
          <p:cNvPr id="10" name="ZoneTexte 2">
            <a:extLst>
              <a:ext uri="{FF2B5EF4-FFF2-40B4-BE49-F238E27FC236}">
                <a16:creationId xmlns:a16="http://schemas.microsoft.com/office/drawing/2014/main" id="{519AF45D-9FF2-44AF-AEA2-69BA6BCAD234}"/>
              </a:ext>
            </a:extLst>
          </p:cNvPr>
          <p:cNvSpPr txBox="1"/>
          <p:nvPr/>
        </p:nvSpPr>
        <p:spPr>
          <a:xfrm>
            <a:off x="392492" y="1128310"/>
            <a:ext cx="15953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F0302020204030204"/>
                <a:ea typeface="+mn-ea"/>
                <a:cs typeface="+mn-cs"/>
              </a:rPr>
              <a:t>Solución:</a:t>
            </a:r>
          </a:p>
        </p:txBody>
      </p:sp>
      <p:pic>
        <p:nvPicPr>
          <p:cNvPr id="12" name="Picture 11">
            <a:extLst>
              <a:ext uri="{FF2B5EF4-FFF2-40B4-BE49-F238E27FC236}">
                <a16:creationId xmlns:a16="http://schemas.microsoft.com/office/drawing/2014/main" id="{3E3591A8-EA1B-4867-8C9F-564A25526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7025" y="2364919"/>
            <a:ext cx="322576" cy="336016"/>
          </a:xfrm>
          <a:prstGeom prst="rect">
            <a:avLst/>
          </a:prstGeom>
        </p:spPr>
      </p:pic>
      <p:pic>
        <p:nvPicPr>
          <p:cNvPr id="14" name="Picture 13">
            <a:extLst>
              <a:ext uri="{FF2B5EF4-FFF2-40B4-BE49-F238E27FC236}">
                <a16:creationId xmlns:a16="http://schemas.microsoft.com/office/drawing/2014/main" id="{B7F896FB-915D-45D6-940A-EB24A63F5F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5853" y="2778832"/>
            <a:ext cx="322576" cy="336016"/>
          </a:xfrm>
          <a:prstGeom prst="rect">
            <a:avLst/>
          </a:prstGeom>
        </p:spPr>
      </p:pic>
      <p:pic>
        <p:nvPicPr>
          <p:cNvPr id="15" name="Picture 14">
            <a:extLst>
              <a:ext uri="{FF2B5EF4-FFF2-40B4-BE49-F238E27FC236}">
                <a16:creationId xmlns:a16="http://schemas.microsoft.com/office/drawing/2014/main" id="{5A506544-7763-4DB4-A5B0-EC522EF9F8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7025" y="3290545"/>
            <a:ext cx="322576" cy="336016"/>
          </a:xfrm>
          <a:prstGeom prst="rect">
            <a:avLst/>
          </a:prstGeom>
        </p:spPr>
      </p:pic>
      <p:pic>
        <p:nvPicPr>
          <p:cNvPr id="16" name="Picture 15">
            <a:extLst>
              <a:ext uri="{FF2B5EF4-FFF2-40B4-BE49-F238E27FC236}">
                <a16:creationId xmlns:a16="http://schemas.microsoft.com/office/drawing/2014/main" id="{0FE07FFB-4EEE-4D15-B7D8-03E552056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5853" y="3780476"/>
            <a:ext cx="322576" cy="336016"/>
          </a:xfrm>
          <a:prstGeom prst="rect">
            <a:avLst/>
          </a:prstGeom>
        </p:spPr>
      </p:pic>
      <p:pic>
        <p:nvPicPr>
          <p:cNvPr id="17" name="Picture 16">
            <a:extLst>
              <a:ext uri="{FF2B5EF4-FFF2-40B4-BE49-F238E27FC236}">
                <a16:creationId xmlns:a16="http://schemas.microsoft.com/office/drawing/2014/main" id="{72EB60C1-6BF8-482D-A6ED-D905C2265F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7025" y="4191262"/>
            <a:ext cx="322576" cy="336016"/>
          </a:xfrm>
          <a:prstGeom prst="rect">
            <a:avLst/>
          </a:prstGeom>
        </p:spPr>
      </p:pic>
      <p:pic>
        <p:nvPicPr>
          <p:cNvPr id="18" name="Picture 17">
            <a:extLst>
              <a:ext uri="{FF2B5EF4-FFF2-40B4-BE49-F238E27FC236}">
                <a16:creationId xmlns:a16="http://schemas.microsoft.com/office/drawing/2014/main" id="{98BEA5B6-943A-419E-A776-E2EBB69253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7025" y="4703536"/>
            <a:ext cx="322576" cy="336016"/>
          </a:xfrm>
          <a:prstGeom prst="rect">
            <a:avLst/>
          </a:prstGeom>
        </p:spPr>
      </p:pic>
      <p:pic>
        <p:nvPicPr>
          <p:cNvPr id="19" name="Picture 18">
            <a:extLst>
              <a:ext uri="{FF2B5EF4-FFF2-40B4-BE49-F238E27FC236}">
                <a16:creationId xmlns:a16="http://schemas.microsoft.com/office/drawing/2014/main" id="{18CDA458-1F93-4353-A26C-768423C72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5853" y="5186677"/>
            <a:ext cx="322576" cy="336016"/>
          </a:xfrm>
          <a:prstGeom prst="rect">
            <a:avLst/>
          </a:prstGeom>
        </p:spPr>
      </p:pic>
      <p:pic>
        <p:nvPicPr>
          <p:cNvPr id="20" name="Picture 19">
            <a:extLst>
              <a:ext uri="{FF2B5EF4-FFF2-40B4-BE49-F238E27FC236}">
                <a16:creationId xmlns:a16="http://schemas.microsoft.com/office/drawing/2014/main" id="{B4EFB6F1-D315-4A90-A001-243A96414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5853" y="5634819"/>
            <a:ext cx="322576" cy="336016"/>
          </a:xfrm>
          <a:prstGeom prst="rect">
            <a:avLst/>
          </a:prstGeom>
        </p:spPr>
      </p:pic>
    </p:spTree>
    <p:extLst>
      <p:ext uri="{BB962C8B-B14F-4D97-AF65-F5344CB8AC3E}">
        <p14:creationId xmlns:p14="http://schemas.microsoft.com/office/powerpoint/2010/main" val="138366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fontScale="90000"/>
          </a:bodyPr>
          <a:lstStyle/>
          <a:p>
            <a:r>
              <a:rPr lang="en-GB" sz="2400" b="1" i="1" dirty="0"/>
              <a:t>Leticia, the magazine’s lifestyle guru, has responded to Leonor!</a:t>
            </a:r>
          </a:p>
        </p:txBody>
      </p:sp>
      <p:sp>
        <p:nvSpPr>
          <p:cNvPr id="5" name="Title 1"/>
          <p:cNvSpPr txBox="1">
            <a:spLocks/>
          </p:cNvSpPr>
          <p:nvPr/>
        </p:nvSpPr>
        <p:spPr>
          <a:xfrm>
            <a:off x="339290" y="79127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Translate her response into Spanish:</a:t>
            </a:r>
          </a:p>
        </p:txBody>
      </p:sp>
      <p:sp>
        <p:nvSpPr>
          <p:cNvPr id="6" name="Rounded Rectangle 5"/>
          <p:cNvSpPr/>
          <p:nvPr/>
        </p:nvSpPr>
        <p:spPr>
          <a:xfrm>
            <a:off x="10897849" y="33873"/>
            <a:ext cx="1178768"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419074" y="1891225"/>
            <a:ext cx="1135385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Hello Leonor,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I understand your problem. You want to do some things but you must do other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Although you can’t go to the badminton class, you can look for other sports and other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Also, you must talk with your brother. You can ask for help. If he has time, he can clean the bikes and take out the rubbish.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Bye!</a:t>
            </a:r>
          </a:p>
        </p:txBody>
      </p:sp>
      <p:pic>
        <p:nvPicPr>
          <p:cNvPr id="4" name="Picture 3">
            <a:extLst>
              <a:ext uri="{FF2B5EF4-FFF2-40B4-BE49-F238E27FC236}">
                <a16:creationId xmlns:a16="http://schemas.microsoft.com/office/drawing/2014/main" id="{5CC4287B-A648-4E66-9BEE-952A0D8E45B0}"/>
              </a:ext>
            </a:extLst>
          </p:cNvPr>
          <p:cNvPicPr>
            <a:picLocks noChangeAspect="1"/>
          </p:cNvPicPr>
          <p:nvPr/>
        </p:nvPicPr>
        <p:blipFill rotWithShape="1">
          <a:blip r:embed="rId3"/>
          <a:srcRect l="38138" t="25236" r="39043" b="38434"/>
          <a:stretch/>
        </p:blipFill>
        <p:spPr>
          <a:xfrm>
            <a:off x="10618657" y="914386"/>
            <a:ext cx="954179" cy="854090"/>
          </a:xfrm>
          <a:prstGeom prst="rect">
            <a:avLst/>
          </a:prstGeom>
        </p:spPr>
      </p:pic>
      <p:pic>
        <p:nvPicPr>
          <p:cNvPr id="1026" name="Picture 2" descr="Girl Face Clip Art">
            <a:extLst>
              <a:ext uri="{FF2B5EF4-FFF2-40B4-BE49-F238E27FC236}">
                <a16:creationId xmlns:a16="http://schemas.microsoft.com/office/drawing/2014/main" id="{1C559A34-0B12-4C30-929D-533519B8B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766" y="353253"/>
            <a:ext cx="1021736" cy="12976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961307" y="5446044"/>
            <a:ext cx="3314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your (singular) = tu</a:t>
            </a:r>
          </a:p>
        </p:txBody>
      </p:sp>
      <p:sp>
        <p:nvSpPr>
          <p:cNvPr id="12" name="TextBox 11"/>
          <p:cNvSpPr txBox="1"/>
          <p:nvPr/>
        </p:nvSpPr>
        <p:spPr>
          <a:xfrm>
            <a:off x="8961307" y="5846154"/>
            <a:ext cx="3314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problem = problema (m.)</a:t>
            </a:r>
          </a:p>
        </p:txBody>
      </p:sp>
    </p:spTree>
    <p:extLst>
      <p:ext uri="{BB962C8B-B14F-4D97-AF65-F5344CB8AC3E}">
        <p14:creationId xmlns:p14="http://schemas.microsoft.com/office/powerpoint/2010/main" val="2618703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fontScale="90000"/>
          </a:bodyPr>
          <a:lstStyle/>
          <a:p>
            <a:r>
              <a:rPr lang="en-GB" sz="2400" b="1" i="1" dirty="0"/>
              <a:t>Leticia, the magazine’s lifestyle guru, has responded to Leonor!</a:t>
            </a:r>
          </a:p>
        </p:txBody>
      </p:sp>
      <p:sp>
        <p:nvSpPr>
          <p:cNvPr id="5" name="Title 1"/>
          <p:cNvSpPr txBox="1">
            <a:spLocks/>
          </p:cNvSpPr>
          <p:nvPr/>
        </p:nvSpPr>
        <p:spPr>
          <a:xfrm>
            <a:off x="339290" y="79127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Translate her response into Spanish:</a:t>
            </a:r>
          </a:p>
        </p:txBody>
      </p:sp>
      <p:sp>
        <p:nvSpPr>
          <p:cNvPr id="6" name="Rounded Rectangle 5"/>
          <p:cNvSpPr/>
          <p:nvPr/>
        </p:nvSpPr>
        <p:spPr>
          <a:xfrm>
            <a:off x="10897849" y="33873"/>
            <a:ext cx="1178768"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419074" y="2010539"/>
            <a:ext cx="11353851"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Hola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Leonor,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Entiendo</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tu</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problema.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Quieres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hacer unas cosas pero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debes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hacer otras tareas.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Aunque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no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puedes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 la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clase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bádminton</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puedes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buscar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otros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deportes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y otras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actividades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También,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debes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hablar con tu hermano.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Puedes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pedir ayuda. Si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tiene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tiempo</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limpiar las bicicletas y sacar la basura.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Adiós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 name="Picture 3">
            <a:extLst>
              <a:ext uri="{FF2B5EF4-FFF2-40B4-BE49-F238E27FC236}">
                <a16:creationId xmlns:a16="http://schemas.microsoft.com/office/drawing/2014/main" id="{5CC4287B-A648-4E66-9BEE-952A0D8E45B0}"/>
              </a:ext>
            </a:extLst>
          </p:cNvPr>
          <p:cNvPicPr>
            <a:picLocks noChangeAspect="1"/>
          </p:cNvPicPr>
          <p:nvPr/>
        </p:nvPicPr>
        <p:blipFill rotWithShape="1">
          <a:blip r:embed="rId3"/>
          <a:srcRect l="38138" t="25236" r="39043" b="38434"/>
          <a:stretch/>
        </p:blipFill>
        <p:spPr>
          <a:xfrm>
            <a:off x="10618657" y="914386"/>
            <a:ext cx="954179" cy="854090"/>
          </a:xfrm>
          <a:prstGeom prst="rect">
            <a:avLst/>
          </a:prstGeom>
        </p:spPr>
      </p:pic>
      <p:pic>
        <p:nvPicPr>
          <p:cNvPr id="1026" name="Picture 2" descr="Girl Face Clip Art">
            <a:extLst>
              <a:ext uri="{FF2B5EF4-FFF2-40B4-BE49-F238E27FC236}">
                <a16:creationId xmlns:a16="http://schemas.microsoft.com/office/drawing/2014/main" id="{1C559A34-0B12-4C30-929D-533519B8B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766" y="353253"/>
            <a:ext cx="1021736" cy="1297648"/>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2">
            <a:extLst>
              <a:ext uri="{FF2B5EF4-FFF2-40B4-BE49-F238E27FC236}">
                <a16:creationId xmlns:a16="http://schemas.microsoft.com/office/drawing/2014/main" id="{7CD1C67F-29D6-4BED-8290-C88E1A12A62E}"/>
              </a:ext>
            </a:extLst>
          </p:cNvPr>
          <p:cNvSpPr txBox="1"/>
          <p:nvPr/>
        </p:nvSpPr>
        <p:spPr>
          <a:xfrm>
            <a:off x="339290" y="1275234"/>
            <a:ext cx="15953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F0302020204030204"/>
                <a:ea typeface="+mn-ea"/>
                <a:cs typeface="+mn-cs"/>
              </a:rPr>
              <a:t>Solución:</a:t>
            </a:r>
          </a:p>
        </p:txBody>
      </p:sp>
    </p:spTree>
    <p:extLst>
      <p:ext uri="{BB962C8B-B14F-4D97-AF65-F5344CB8AC3E}">
        <p14:creationId xmlns:p14="http://schemas.microsoft.com/office/powerpoint/2010/main" val="2146367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05345" y="2270124"/>
            <a:ext cx="93478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must | I have to]</a:t>
            </a:r>
          </a:p>
        </p:txBody>
      </p:sp>
      <p:sp>
        <p:nvSpPr>
          <p:cNvPr id="9" name="TextBox 8"/>
          <p:cNvSpPr txBox="1"/>
          <p:nvPr/>
        </p:nvSpPr>
        <p:spPr>
          <a:xfrm>
            <a:off x="3038170" y="3361674"/>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debe</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3038170" y="5087738"/>
            <a:ext cx="593438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must | s/he has to]</a:t>
            </a:r>
          </a:p>
        </p:txBody>
      </p:sp>
      <p:sp>
        <p:nvSpPr>
          <p:cNvPr id="2" name="Title 1">
            <a:extLst>
              <a:ext uri="{FF2B5EF4-FFF2-40B4-BE49-F238E27FC236}">
                <a16:creationId xmlns:a16="http://schemas.microsoft.com/office/drawing/2014/main" id="{F7B3AC34-1155-42E6-A957-B514260D6D3C}"/>
              </a:ext>
            </a:extLst>
          </p:cNvPr>
          <p:cNvSpPr>
            <a:spLocks noGrp="1"/>
          </p:cNvSpPr>
          <p:nvPr>
            <p:ph type="title"/>
          </p:nvPr>
        </p:nvSpPr>
        <p:spPr>
          <a:xfrm>
            <a:off x="3652474" y="744311"/>
            <a:ext cx="4800600" cy="1325563"/>
          </a:xfrm>
        </p:spPr>
        <p:txBody>
          <a:bodyPr>
            <a:noAutofit/>
          </a:bodyPr>
          <a:lstStyle/>
          <a:p>
            <a:pPr algn="ctr"/>
            <a:r>
              <a:rPr lang="en-GB" sz="11500" b="1" dirty="0">
                <a:solidFill>
                  <a:srgbClr val="5B9BD5">
                    <a:lumMod val="50000"/>
                  </a:srgbClr>
                </a:solidFill>
              </a:rPr>
              <a:t>debo</a:t>
            </a:r>
            <a:endParaRPr lang="en-GB" sz="11500" dirty="0"/>
          </a:p>
        </p:txBody>
      </p:sp>
    </p:spTree>
    <p:extLst>
      <p:ext uri="{BB962C8B-B14F-4D97-AF65-F5344CB8AC3E}">
        <p14:creationId xmlns:p14="http://schemas.microsoft.com/office/powerpoint/2010/main" val="8971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o.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debe.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88548" y="3429000"/>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debe</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3213884" y="5177960"/>
            <a:ext cx="576423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must |s/he has to]</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Action Button: Help 10">
            <a:hlinkClick r:id="" action="ppaction://noaction" highlightClick="1"/>
          </p:cNvPr>
          <p:cNvSpPr/>
          <p:nvPr/>
        </p:nvSpPr>
        <p:spPr>
          <a:xfrm>
            <a:off x="2515926" y="50864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5CFEBEFF-B4BD-47A4-9ED4-73787A1A26B2}"/>
              </a:ext>
            </a:extLst>
          </p:cNvPr>
          <p:cNvSpPr txBox="1"/>
          <p:nvPr/>
        </p:nvSpPr>
        <p:spPr>
          <a:xfrm>
            <a:off x="3700873" y="2136036"/>
            <a:ext cx="479025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must | I have to]</a:t>
            </a:r>
          </a:p>
        </p:txBody>
      </p:sp>
      <p:sp>
        <p:nvSpPr>
          <p:cNvPr id="2" name="Title 1">
            <a:extLst>
              <a:ext uri="{FF2B5EF4-FFF2-40B4-BE49-F238E27FC236}">
                <a16:creationId xmlns:a16="http://schemas.microsoft.com/office/drawing/2014/main" id="{10B7089E-E34C-4CD6-83AD-8C4B16E44B5B}"/>
              </a:ext>
            </a:extLst>
          </p:cNvPr>
          <p:cNvSpPr>
            <a:spLocks noGrp="1"/>
          </p:cNvSpPr>
          <p:nvPr>
            <p:ph type="title"/>
          </p:nvPr>
        </p:nvSpPr>
        <p:spPr>
          <a:xfrm>
            <a:off x="4061459" y="810473"/>
            <a:ext cx="4069080" cy="1325563"/>
          </a:xfrm>
        </p:spPr>
        <p:txBody>
          <a:bodyPr>
            <a:noAutofit/>
          </a:bodyPr>
          <a:lstStyle/>
          <a:p>
            <a:pPr algn="ctr"/>
            <a:r>
              <a:rPr lang="en-GB" sz="11500" b="1" dirty="0">
                <a:solidFill>
                  <a:srgbClr val="5B9BD5">
                    <a:lumMod val="50000"/>
                  </a:srgbClr>
                </a:solidFill>
              </a:rPr>
              <a:t>debo</a:t>
            </a:r>
            <a:endParaRPr lang="en-GB" sz="11500" dirty="0"/>
          </a:p>
        </p:txBody>
      </p:sp>
    </p:spTree>
    <p:extLst>
      <p:ext uri="{BB962C8B-B14F-4D97-AF65-F5344CB8AC3E}">
        <p14:creationId xmlns:p14="http://schemas.microsoft.com/office/powerpoint/2010/main" val="21053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o.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deb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3" grpId="0" animBg="1"/>
      <p:bldP spid="11" grpId="0" animBg="1"/>
      <p:bldP spid="1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7933" y="761612"/>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debo</a:t>
            </a:r>
          </a:p>
        </p:txBody>
      </p:sp>
      <p:sp>
        <p:nvSpPr>
          <p:cNvPr id="8" name="TextBox 7"/>
          <p:cNvSpPr txBox="1"/>
          <p:nvPr/>
        </p:nvSpPr>
        <p:spPr>
          <a:xfrm>
            <a:off x="3038170" y="2351782"/>
            <a:ext cx="633443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must | I have 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194729" y="5008929"/>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must / have to</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prepare food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879070A4-DE9A-4963-A3F1-92851322323C}"/>
              </a:ext>
            </a:extLst>
          </p:cNvPr>
          <p:cNvSpPr>
            <a:spLocks noGrp="1"/>
          </p:cNvSpPr>
          <p:nvPr>
            <p:ph type="title"/>
          </p:nvPr>
        </p:nvSpPr>
        <p:spPr>
          <a:xfrm>
            <a:off x="947585" y="3853833"/>
            <a:ext cx="10515600" cy="1325563"/>
          </a:xfrm>
        </p:spPr>
        <p:txBody>
          <a:bodyPr/>
          <a:lstStyle/>
          <a:p>
            <a:pPr algn="ctr"/>
            <a:r>
              <a:rPr lang="en-GB" b="1" dirty="0">
                <a:solidFill>
                  <a:srgbClr val="EA5F00"/>
                </a:solidFill>
              </a:rPr>
              <a:t>D</a:t>
            </a:r>
            <a:r>
              <a:rPr lang="en-GB" b="1" dirty="0">
                <a:solidFill>
                  <a:srgbClr val="EA5F00"/>
                </a:solidFill>
                <a:cs typeface="Calibri" panose="020F0502020204030204" pitchFamily="34" charset="0"/>
              </a:rPr>
              <a:t>ebo</a:t>
            </a:r>
            <a:r>
              <a:rPr lang="en-GB" dirty="0">
                <a:solidFill>
                  <a:srgbClr val="5B9BD5">
                    <a:lumMod val="50000"/>
                  </a:srgbClr>
                </a:solidFill>
              </a:rPr>
              <a:t> </a:t>
            </a:r>
            <a:r>
              <a:rPr lang="en-GB" dirty="0" err="1">
                <a:solidFill>
                  <a:srgbClr val="5B9BD5">
                    <a:lumMod val="50000"/>
                  </a:srgbClr>
                </a:solidFill>
              </a:rPr>
              <a:t>preparar</a:t>
            </a:r>
            <a:r>
              <a:rPr lang="en-GB" dirty="0">
                <a:solidFill>
                  <a:srgbClr val="5B9BD5">
                    <a:lumMod val="50000"/>
                  </a:srgbClr>
                </a:solidFill>
              </a:rPr>
              <a:t> la comida.</a:t>
            </a:r>
            <a:endParaRPr lang="en-GB" dirty="0"/>
          </a:p>
        </p:txBody>
      </p:sp>
    </p:spTree>
    <p:extLst>
      <p:ext uri="{BB962C8B-B14F-4D97-AF65-F5344CB8AC3E}">
        <p14:creationId xmlns:p14="http://schemas.microsoft.com/office/powerpoint/2010/main" val="21293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bo preparar la comid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7933" y="761612"/>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debe</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3038170" y="2351782"/>
            <a:ext cx="633443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must | s/he has 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423329" y="5019170"/>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My brother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must / has to</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wash the dishes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70C4A83C-438F-408A-BCEF-DD0A90D4808D}"/>
              </a:ext>
            </a:extLst>
          </p:cNvPr>
          <p:cNvSpPr>
            <a:spLocks noGrp="1"/>
          </p:cNvSpPr>
          <p:nvPr>
            <p:ph type="title"/>
          </p:nvPr>
        </p:nvSpPr>
        <p:spPr>
          <a:xfrm>
            <a:off x="1539256" y="3693607"/>
            <a:ext cx="10515600" cy="1325563"/>
          </a:xfrm>
        </p:spPr>
        <p:txBody>
          <a:bodyPr/>
          <a:lstStyle/>
          <a:p>
            <a:r>
              <a:rPr lang="en-GB" dirty="0">
                <a:solidFill>
                  <a:srgbClr val="5B9BD5">
                    <a:lumMod val="50000"/>
                  </a:srgbClr>
                </a:solidFill>
              </a:rPr>
              <a:t>Mi hermano </a:t>
            </a:r>
            <a:r>
              <a:rPr lang="en-GB" b="1" dirty="0" err="1">
                <a:solidFill>
                  <a:srgbClr val="EA5F00"/>
                </a:solidFill>
                <a:cs typeface="Calibri" panose="020F0502020204030204" pitchFamily="34" charset="0"/>
              </a:rPr>
              <a:t>debe</a:t>
            </a:r>
            <a:r>
              <a:rPr lang="en-GB" dirty="0">
                <a:solidFill>
                  <a:srgbClr val="5B9BD5">
                    <a:lumMod val="50000"/>
                  </a:srgbClr>
                </a:solidFill>
              </a:rPr>
              <a:t> lavar los </a:t>
            </a:r>
            <a:r>
              <a:rPr lang="en-GB" dirty="0" err="1">
                <a:solidFill>
                  <a:srgbClr val="5B9BD5">
                    <a:lumMod val="50000"/>
                  </a:srgbClr>
                </a:solidFill>
              </a:rPr>
              <a:t>platos</a:t>
            </a:r>
            <a:r>
              <a:rPr lang="en-GB" dirty="0">
                <a:solidFill>
                  <a:srgbClr val="5B9BD5">
                    <a:lumMod val="50000"/>
                  </a:srgbClr>
                </a:solidFill>
              </a:rPr>
              <a:t>.</a:t>
            </a:r>
            <a:endParaRPr lang="en-GB" dirty="0"/>
          </a:p>
        </p:txBody>
      </p:sp>
    </p:spTree>
    <p:extLst>
      <p:ext uri="{BB962C8B-B14F-4D97-AF65-F5344CB8AC3E}">
        <p14:creationId xmlns:p14="http://schemas.microsoft.com/office/powerpoint/2010/main" val="32654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mi hermano debe lavar los plato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p:cNvGraphicFramePr>
            <a:graphicFrameLocks noGrp="1"/>
          </p:cNvGraphicFramePr>
          <p:nvPr>
            <p:extLst/>
          </p:nvPr>
        </p:nvGraphicFramePr>
        <p:xfrm>
          <a:off x="5741090" y="1001298"/>
          <a:ext cx="2585816" cy="4915224"/>
        </p:xfrm>
        <a:graphic>
          <a:graphicData uri="http://schemas.openxmlformats.org/drawingml/2006/table">
            <a:tbl>
              <a:tblPr firstRow="1" bandRow="1">
                <a:tableStyleId>{8A107856-5554-42FB-B03E-39F5DBC370BA}</a:tableStyleId>
              </a:tblPr>
              <a:tblGrid>
                <a:gridCol w="1201153">
                  <a:extLst>
                    <a:ext uri="{9D8B030D-6E8A-4147-A177-3AD203B41FA5}">
                      <a16:colId xmlns:a16="http://schemas.microsoft.com/office/drawing/2014/main" val="2928869905"/>
                    </a:ext>
                  </a:extLst>
                </a:gridCol>
                <a:gridCol w="1384663">
                  <a:extLst>
                    <a:ext uri="{9D8B030D-6E8A-4147-A177-3AD203B41FA5}">
                      <a16:colId xmlns:a16="http://schemas.microsoft.com/office/drawing/2014/main" val="2415405571"/>
                    </a:ext>
                  </a:extLst>
                </a:gridCol>
              </a:tblGrid>
              <a:tr h="697347">
                <a:tc>
                  <a:txBody>
                    <a:bodyPr/>
                    <a:lstStyle/>
                    <a:p>
                      <a:pPr algn="ctr"/>
                      <a:endParaRPr lang="en-GB" sz="2000" b="1" baseline="0" dirty="0">
                        <a:solidFill>
                          <a:srgbClr val="002060"/>
                        </a:solidFill>
                        <a:latin typeface="Century Gothic" panose="020B0502020202020204" pitchFamily="34" charset="0"/>
                      </a:endParaRPr>
                    </a:p>
                    <a:p>
                      <a:pPr algn="ctr"/>
                      <a:r>
                        <a:rPr lang="en-GB" sz="2000" b="0" baseline="0" dirty="0">
                          <a:solidFill>
                            <a:srgbClr val="002060"/>
                          </a:solidFill>
                          <a:latin typeface="Century Gothic" panose="020B0502020202020204" pitchFamily="34" charset="0"/>
                        </a:rPr>
                        <a:t>‘I must’</a:t>
                      </a:r>
                    </a:p>
                  </a:txBody>
                  <a:tcPr anchor="ctr">
                    <a:noFill/>
                  </a:tcPr>
                </a:tc>
                <a:tc>
                  <a:txBody>
                    <a:bodyPr/>
                    <a:lstStyle/>
                    <a:p>
                      <a:pPr algn="ctr"/>
                      <a:endParaRPr lang="en-GB" sz="2000" b="1" baseline="0" dirty="0">
                        <a:solidFill>
                          <a:srgbClr val="002060"/>
                        </a:solidFill>
                        <a:latin typeface="Century Gothic" panose="020B0502020202020204" pitchFamily="34" charset="0"/>
                      </a:endParaRPr>
                    </a:p>
                    <a:p>
                      <a:pPr algn="ctr"/>
                      <a:r>
                        <a:rPr lang="en-GB" sz="2000" b="0" baseline="0" dirty="0">
                          <a:solidFill>
                            <a:srgbClr val="002060"/>
                          </a:solidFill>
                          <a:latin typeface="Century Gothic" panose="020B0502020202020204" pitchFamily="34" charset="0"/>
                        </a:rPr>
                        <a:t>‘he must’</a:t>
                      </a:r>
                      <a:endParaRPr lang="en-GB" sz="2000" b="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24415809"/>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00476975"/>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848763795"/>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107030061"/>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067270774"/>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255301201"/>
                  </a:ext>
                </a:extLst>
              </a:tr>
              <a:tr h="526773">
                <a:tc>
                  <a:txBody>
                    <a:bodyPr/>
                    <a:lstStyle/>
                    <a:p>
                      <a:endParaRPr lang="en-GB">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623565507"/>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64601267"/>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961647291"/>
                  </a:ext>
                </a:extLst>
              </a:tr>
            </a:tbl>
          </a:graphicData>
        </a:graphic>
      </p:graphicFrame>
      <p:pic>
        <p:nvPicPr>
          <p:cNvPr id="3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961" y="22397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756" y="175924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0793" y="27749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6873" y="329650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961" y="386752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0793" y="431047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961" y="488865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961" y="5425833"/>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a:xfrm>
            <a:off x="11255111" y="0"/>
            <a:ext cx="93688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1417430" y="-23966"/>
            <a:ext cx="926949" cy="503204"/>
          </a:xfrm>
        </p:spPr>
        <p:txBody>
          <a:bodyPr>
            <a:normAutofit/>
          </a:bodyPr>
          <a:lstStyle/>
          <a:p>
            <a:r>
              <a:rPr lang="en-GB" sz="2000" b="1" dirty="0">
                <a:solidFill>
                  <a:schemeClr val="bg1"/>
                </a:solidFill>
                <a:latin typeface="Century Gothic" panose="020B0502020202020204" pitchFamily="34" charset="0"/>
              </a:rPr>
              <a:t>leer</a:t>
            </a:r>
          </a:p>
        </p:txBody>
      </p:sp>
      <p:sp>
        <p:nvSpPr>
          <p:cNvPr id="46" name="TextBox 45"/>
          <p:cNvSpPr txBox="1"/>
          <p:nvPr/>
        </p:nvSpPr>
        <p:spPr>
          <a:xfrm>
            <a:off x="180942" y="92938"/>
            <a:ext cx="112364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María escribe una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lista</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de tareas. She writes tasks for herself and her brother, Pep. </a:t>
            </a:r>
          </a:p>
        </p:txBody>
      </p:sp>
      <p:sp>
        <p:nvSpPr>
          <p:cNvPr id="47" name="TextBox 46"/>
          <p:cNvSpPr txBox="1"/>
          <p:nvPr/>
        </p:nvSpPr>
        <p:spPr>
          <a:xfrm>
            <a:off x="180943" y="457305"/>
            <a:ext cx="73165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8" name="Rectangle 47"/>
          <p:cNvSpPr/>
          <p:nvPr/>
        </p:nvSpPr>
        <p:spPr>
          <a:xfrm>
            <a:off x="2349651" y="464456"/>
            <a:ext cx="90677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opción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Luego</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escribe la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acción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inglés. </a:t>
            </a: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54" name="Table 53"/>
          <p:cNvGraphicFramePr>
            <a:graphicFrameLocks noGrp="1"/>
          </p:cNvGraphicFramePr>
          <p:nvPr>
            <p:extLst/>
          </p:nvPr>
        </p:nvGraphicFramePr>
        <p:xfrm>
          <a:off x="8438605" y="1021690"/>
          <a:ext cx="3705957" cy="4911530"/>
        </p:xfrm>
        <a:graphic>
          <a:graphicData uri="http://schemas.openxmlformats.org/drawingml/2006/table">
            <a:tbl>
              <a:tblPr firstRow="1" bandRow="1">
                <a:tableStyleId>{8A107856-5554-42FB-B03E-39F5DBC370BA}</a:tableStyleId>
              </a:tblPr>
              <a:tblGrid>
                <a:gridCol w="3705957">
                  <a:extLst>
                    <a:ext uri="{9D8B030D-6E8A-4147-A177-3AD203B41FA5}">
                      <a16:colId xmlns:a16="http://schemas.microsoft.com/office/drawing/2014/main" val="2415405571"/>
                    </a:ext>
                  </a:extLst>
                </a:gridCol>
              </a:tblGrid>
              <a:tr h="636306">
                <a:tc>
                  <a:txBody>
                    <a:bodyPr/>
                    <a:lstStyle/>
                    <a:p>
                      <a:endParaRPr lang="en-GB" b="1" dirty="0">
                        <a:solidFill>
                          <a:srgbClr val="002060"/>
                        </a:solidFill>
                      </a:endParaRPr>
                    </a:p>
                  </a:txBody>
                  <a:tcPr anchor="ctr">
                    <a:noFill/>
                  </a:tcPr>
                </a:tc>
                <a:extLst>
                  <a:ext uri="{0D108BD9-81ED-4DB2-BD59-A6C34878D82A}">
                    <a16:rowId xmlns:a16="http://schemas.microsoft.com/office/drawing/2014/main" val="924415809"/>
                  </a:ext>
                </a:extLst>
              </a:tr>
              <a:tr h="534403">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00476975"/>
                  </a:ext>
                </a:extLst>
              </a:tr>
              <a:tr h="534403">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848763795"/>
                  </a:ext>
                </a:extLst>
              </a:tr>
              <a:tr h="534403">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107030061"/>
                  </a:ext>
                </a:extLst>
              </a:tr>
              <a:tr h="534403">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067270774"/>
                  </a:ext>
                </a:extLst>
              </a:tr>
              <a:tr h="534403">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255301201"/>
                  </a:ext>
                </a:extLst>
              </a:tr>
              <a:tr h="534403">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623565507"/>
                  </a:ext>
                </a:extLst>
              </a:tr>
              <a:tr h="534403">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64601267"/>
                  </a:ext>
                </a:extLst>
              </a:tr>
              <a:tr h="534403">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961647291"/>
                  </a:ext>
                </a:extLst>
              </a:tr>
            </a:tbl>
          </a:graphicData>
        </a:graphic>
      </p:graphicFrame>
      <p:sp>
        <p:nvSpPr>
          <p:cNvPr id="52" name="Rectangle 51"/>
          <p:cNvSpPr/>
          <p:nvPr/>
        </p:nvSpPr>
        <p:spPr>
          <a:xfrm>
            <a:off x="8455687" y="1718362"/>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 the grandmother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6" name="Rectangle 55"/>
          <p:cNvSpPr/>
          <p:nvPr/>
        </p:nvSpPr>
        <p:spPr>
          <a:xfrm>
            <a:off x="8863285" y="1127720"/>
            <a:ext cx="347062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tarea? (en inglés)</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7" name="AutoShape 4" descr="Notebook Paper Clip Art">
            <a:extLst>
              <a:ext uri="{FF2B5EF4-FFF2-40B4-BE49-F238E27FC236}">
                <a16:creationId xmlns:a16="http://schemas.microsoft.com/office/drawing/2014/main" id="{767C6CEE-D933-4DD0-ABA9-393979089FE7}"/>
              </a:ext>
            </a:extLst>
          </p:cNvPr>
          <p:cNvSpPr>
            <a:spLocks noChangeAspect="1" noChangeArrowheads="1"/>
          </p:cNvSpPr>
          <p:nvPr/>
        </p:nvSpPr>
        <p:spPr bwMode="auto">
          <a:xfrm>
            <a:off x="5781803" y="330602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32" name="Picture 8" descr="Paper Clip Art">
            <a:extLst>
              <a:ext uri="{FF2B5EF4-FFF2-40B4-BE49-F238E27FC236}">
                <a16:creationId xmlns:a16="http://schemas.microsoft.com/office/drawing/2014/main" id="{6D8D131E-28ED-4A31-B5D1-C757DEA41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4" y="1269395"/>
            <a:ext cx="5604327" cy="4804242"/>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34CAF791-EA37-410A-BC64-FBBC822C7E7F}"/>
              </a:ext>
            </a:extLst>
          </p:cNvPr>
          <p:cNvSpPr txBox="1"/>
          <p:nvPr/>
        </p:nvSpPr>
        <p:spPr>
          <a:xfrm>
            <a:off x="968646" y="1803218"/>
            <a:ext cx="36338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debe</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visitar</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la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abuela</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1719C777-9248-48D9-999F-EC401B01D949}"/>
              </a:ext>
            </a:extLst>
          </p:cNvPr>
          <p:cNvSpPr txBox="1"/>
          <p:nvPr/>
        </p:nvSpPr>
        <p:spPr>
          <a:xfrm>
            <a:off x="990007" y="2309487"/>
            <a:ext cx="36338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debo hacer los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deberes</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791253-8D30-4957-80E2-BE9BB5CF4BAD}"/>
              </a:ext>
            </a:extLst>
          </p:cNvPr>
          <p:cNvSpPr txBox="1"/>
          <p:nvPr/>
        </p:nvSpPr>
        <p:spPr>
          <a:xfrm>
            <a:off x="968646" y="2886044"/>
            <a:ext cx="46726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debe</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dar</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comida a Leo, el gato  </a:t>
            </a:r>
          </a:p>
        </p:txBody>
      </p:sp>
      <p:sp>
        <p:nvSpPr>
          <p:cNvPr id="97" name="TextBox 96">
            <a:extLst>
              <a:ext uri="{FF2B5EF4-FFF2-40B4-BE49-F238E27FC236}">
                <a16:creationId xmlns:a16="http://schemas.microsoft.com/office/drawing/2014/main" id="{07F62E14-A36D-4B17-B4C8-803C111C12D3}"/>
              </a:ext>
            </a:extLst>
          </p:cNvPr>
          <p:cNvSpPr txBox="1"/>
          <p:nvPr/>
        </p:nvSpPr>
        <p:spPr>
          <a:xfrm>
            <a:off x="953872" y="3432806"/>
            <a:ext cx="44907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debe</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comprar</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periódico</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12E11F5F-15AD-4907-8F85-5AEB1A17B750}"/>
              </a:ext>
            </a:extLst>
          </p:cNvPr>
          <p:cNvSpPr txBox="1"/>
          <p:nvPr/>
        </p:nvSpPr>
        <p:spPr>
          <a:xfrm>
            <a:off x="955621" y="3964479"/>
            <a:ext cx="37268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debo hacer la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cama</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4BE97026-1D6A-4B89-8183-085DFF2AC312}"/>
              </a:ext>
            </a:extLst>
          </p:cNvPr>
          <p:cNvSpPr txBox="1"/>
          <p:nvPr/>
        </p:nvSpPr>
        <p:spPr>
          <a:xfrm>
            <a:off x="956849" y="4511920"/>
            <a:ext cx="38498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debe</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limpiar las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ventanas</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AE89AC15-9AD9-4215-AC67-393F798F6672}"/>
              </a:ext>
            </a:extLst>
          </p:cNvPr>
          <p:cNvSpPr txBox="1"/>
          <p:nvPr/>
        </p:nvSpPr>
        <p:spPr>
          <a:xfrm>
            <a:off x="968646" y="5043593"/>
            <a:ext cx="38498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debo estudiar inglés </a:t>
            </a:r>
          </a:p>
        </p:txBody>
      </p:sp>
      <p:sp>
        <p:nvSpPr>
          <p:cNvPr id="101" name="TextBox 100">
            <a:extLst>
              <a:ext uri="{FF2B5EF4-FFF2-40B4-BE49-F238E27FC236}">
                <a16:creationId xmlns:a16="http://schemas.microsoft.com/office/drawing/2014/main" id="{7129F169-7FAB-47B5-A585-B642455DD2DB}"/>
              </a:ext>
            </a:extLst>
          </p:cNvPr>
          <p:cNvSpPr txBox="1"/>
          <p:nvPr/>
        </p:nvSpPr>
        <p:spPr>
          <a:xfrm>
            <a:off x="968648" y="5535227"/>
            <a:ext cx="27127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debo descansar</a:t>
            </a:r>
          </a:p>
        </p:txBody>
      </p:sp>
      <p:sp>
        <p:nvSpPr>
          <p:cNvPr id="102" name="Action Button: Custom 10">
            <a:hlinkClick r:id="" action="ppaction://noaction" highlightClick="1"/>
            <a:extLst>
              <a:ext uri="{FF2B5EF4-FFF2-40B4-BE49-F238E27FC236}">
                <a16:creationId xmlns:a16="http://schemas.microsoft.com/office/drawing/2014/main" id="{79FEB7C5-659D-4271-9699-80DAC292FCB6}"/>
              </a:ext>
            </a:extLst>
          </p:cNvPr>
          <p:cNvSpPr/>
          <p:nvPr/>
        </p:nvSpPr>
        <p:spPr>
          <a:xfrm>
            <a:off x="562338" y="1898377"/>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1</a:t>
            </a:r>
          </a:p>
        </p:txBody>
      </p:sp>
      <p:sp>
        <p:nvSpPr>
          <p:cNvPr id="103" name="Action Button: Custom 11">
            <a:hlinkClick r:id="" action="ppaction://noaction" highlightClick="1"/>
            <a:extLst>
              <a:ext uri="{FF2B5EF4-FFF2-40B4-BE49-F238E27FC236}">
                <a16:creationId xmlns:a16="http://schemas.microsoft.com/office/drawing/2014/main" id="{173FC54A-7E03-40F0-90CE-BEC09532EED0}"/>
              </a:ext>
            </a:extLst>
          </p:cNvPr>
          <p:cNvSpPr/>
          <p:nvPr/>
        </p:nvSpPr>
        <p:spPr>
          <a:xfrm>
            <a:off x="562338" y="240513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2</a:t>
            </a:r>
          </a:p>
        </p:txBody>
      </p:sp>
      <p:sp>
        <p:nvSpPr>
          <p:cNvPr id="104" name="Action Button: Custom 17">
            <a:hlinkClick r:id="" action="ppaction://noaction" highlightClick="1"/>
            <a:extLst>
              <a:ext uri="{FF2B5EF4-FFF2-40B4-BE49-F238E27FC236}">
                <a16:creationId xmlns:a16="http://schemas.microsoft.com/office/drawing/2014/main" id="{B9AB059D-58CF-4704-9CC9-BBE9CCD4255F}"/>
              </a:ext>
            </a:extLst>
          </p:cNvPr>
          <p:cNvSpPr/>
          <p:nvPr/>
        </p:nvSpPr>
        <p:spPr>
          <a:xfrm>
            <a:off x="574862" y="457621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6</a:t>
            </a:r>
          </a:p>
        </p:txBody>
      </p:sp>
      <p:sp>
        <p:nvSpPr>
          <p:cNvPr id="105" name="Action Button: Custom 20">
            <a:hlinkClick r:id="" action="ppaction://noaction" highlightClick="1"/>
            <a:extLst>
              <a:ext uri="{FF2B5EF4-FFF2-40B4-BE49-F238E27FC236}">
                <a16:creationId xmlns:a16="http://schemas.microsoft.com/office/drawing/2014/main" id="{8C8941FD-552D-4E55-A984-202B4C730DF0}"/>
              </a:ext>
            </a:extLst>
          </p:cNvPr>
          <p:cNvSpPr/>
          <p:nvPr/>
        </p:nvSpPr>
        <p:spPr>
          <a:xfrm>
            <a:off x="566631" y="509553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7</a:t>
            </a:r>
          </a:p>
        </p:txBody>
      </p:sp>
      <p:sp>
        <p:nvSpPr>
          <p:cNvPr id="106" name="Action Button: Custom 23">
            <a:hlinkClick r:id="" action="ppaction://noaction" highlightClick="1"/>
            <a:extLst>
              <a:ext uri="{FF2B5EF4-FFF2-40B4-BE49-F238E27FC236}">
                <a16:creationId xmlns:a16="http://schemas.microsoft.com/office/drawing/2014/main" id="{340E8458-F0CB-4E2A-B80B-70572185BE7F}"/>
              </a:ext>
            </a:extLst>
          </p:cNvPr>
          <p:cNvSpPr/>
          <p:nvPr/>
        </p:nvSpPr>
        <p:spPr>
          <a:xfrm>
            <a:off x="569247" y="5606547"/>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8</a:t>
            </a:r>
          </a:p>
        </p:txBody>
      </p:sp>
      <p:sp>
        <p:nvSpPr>
          <p:cNvPr id="107" name="Action Button: Custom 12">
            <a:hlinkClick r:id="" action="ppaction://noaction" highlightClick="1"/>
            <a:extLst>
              <a:ext uri="{FF2B5EF4-FFF2-40B4-BE49-F238E27FC236}">
                <a16:creationId xmlns:a16="http://schemas.microsoft.com/office/drawing/2014/main" id="{289AD8BF-4E03-4222-91DE-B161090E824A}"/>
              </a:ext>
            </a:extLst>
          </p:cNvPr>
          <p:cNvSpPr/>
          <p:nvPr/>
        </p:nvSpPr>
        <p:spPr>
          <a:xfrm>
            <a:off x="564307" y="2978583"/>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3</a:t>
            </a:r>
          </a:p>
        </p:txBody>
      </p:sp>
      <p:sp>
        <p:nvSpPr>
          <p:cNvPr id="108" name="Action Button: Custom 13">
            <a:hlinkClick r:id="" action="ppaction://noaction" highlightClick="1"/>
            <a:extLst>
              <a:ext uri="{FF2B5EF4-FFF2-40B4-BE49-F238E27FC236}">
                <a16:creationId xmlns:a16="http://schemas.microsoft.com/office/drawing/2014/main" id="{B92C7305-8759-4EE3-9777-A64B60DC04B6}"/>
              </a:ext>
            </a:extLst>
          </p:cNvPr>
          <p:cNvSpPr/>
          <p:nvPr/>
        </p:nvSpPr>
        <p:spPr>
          <a:xfrm>
            <a:off x="569247" y="353693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4</a:t>
            </a:r>
          </a:p>
        </p:txBody>
      </p:sp>
      <p:sp>
        <p:nvSpPr>
          <p:cNvPr id="109" name="Action Button: Custom 16">
            <a:hlinkClick r:id="" action="ppaction://noaction" highlightClick="1"/>
            <a:extLst>
              <a:ext uri="{FF2B5EF4-FFF2-40B4-BE49-F238E27FC236}">
                <a16:creationId xmlns:a16="http://schemas.microsoft.com/office/drawing/2014/main" id="{83C83CB3-DDE6-41C9-AD98-5148CA59D168}"/>
              </a:ext>
            </a:extLst>
          </p:cNvPr>
          <p:cNvSpPr/>
          <p:nvPr/>
        </p:nvSpPr>
        <p:spPr>
          <a:xfrm>
            <a:off x="562338" y="4032866"/>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5</a:t>
            </a:r>
          </a:p>
        </p:txBody>
      </p:sp>
      <p:sp>
        <p:nvSpPr>
          <p:cNvPr id="110" name="Rectangle 109">
            <a:extLst>
              <a:ext uri="{FF2B5EF4-FFF2-40B4-BE49-F238E27FC236}">
                <a16:creationId xmlns:a16="http://schemas.microsoft.com/office/drawing/2014/main" id="{3BB7C9BB-247C-4EDD-8D90-C1E7D5E1A8FA}"/>
              </a:ext>
            </a:extLst>
          </p:cNvPr>
          <p:cNvSpPr/>
          <p:nvPr/>
        </p:nvSpPr>
        <p:spPr>
          <a:xfrm>
            <a:off x="8455687" y="2274837"/>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do the homework</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BF2B3B6B-8184-4ED3-A1C4-FC03CE260077}"/>
              </a:ext>
            </a:extLst>
          </p:cNvPr>
          <p:cNvSpPr/>
          <p:nvPr/>
        </p:nvSpPr>
        <p:spPr>
          <a:xfrm>
            <a:off x="8452159" y="2765107"/>
            <a:ext cx="36924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give food to Leo, the cat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6F41B126-4BF7-4A86-AA84-C6B487CF3FE8}"/>
              </a:ext>
            </a:extLst>
          </p:cNvPr>
          <p:cNvSpPr/>
          <p:nvPr/>
        </p:nvSpPr>
        <p:spPr>
          <a:xfrm>
            <a:off x="8452159" y="3324348"/>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buy the newspaper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CD7D6186-4CA9-446C-9ED9-8FAA8C8AF37A}"/>
              </a:ext>
            </a:extLst>
          </p:cNvPr>
          <p:cNvSpPr/>
          <p:nvPr/>
        </p:nvSpPr>
        <p:spPr>
          <a:xfrm>
            <a:off x="8452159" y="3846597"/>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the bed</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4" name="Rectangle 113">
            <a:extLst>
              <a:ext uri="{FF2B5EF4-FFF2-40B4-BE49-F238E27FC236}">
                <a16:creationId xmlns:a16="http://schemas.microsoft.com/office/drawing/2014/main" id="{ECDB237A-1521-4EFB-B483-3AFB776CD922}"/>
              </a:ext>
            </a:extLst>
          </p:cNvPr>
          <p:cNvSpPr/>
          <p:nvPr/>
        </p:nvSpPr>
        <p:spPr>
          <a:xfrm>
            <a:off x="8463454" y="4387468"/>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clean the windows</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0CCE5B9C-5CED-4AA7-8AE3-64B3C5710E4C}"/>
              </a:ext>
            </a:extLst>
          </p:cNvPr>
          <p:cNvSpPr/>
          <p:nvPr/>
        </p:nvSpPr>
        <p:spPr>
          <a:xfrm>
            <a:off x="8456078" y="4944603"/>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study English</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6" name="Rectangle 115">
            <a:extLst>
              <a:ext uri="{FF2B5EF4-FFF2-40B4-BE49-F238E27FC236}">
                <a16:creationId xmlns:a16="http://schemas.microsoft.com/office/drawing/2014/main" id="{8B0B92B8-287B-498B-8379-0C0B3FB25937}"/>
              </a:ext>
            </a:extLst>
          </p:cNvPr>
          <p:cNvSpPr/>
          <p:nvPr/>
        </p:nvSpPr>
        <p:spPr>
          <a:xfrm>
            <a:off x="8463454" y="5450588"/>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rest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 name="TextBox 2"/>
          <p:cNvSpPr txBox="1"/>
          <p:nvPr/>
        </p:nvSpPr>
        <p:spPr>
          <a:xfrm>
            <a:off x="5979926" y="972230"/>
            <a:ext cx="962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Maria</a:t>
            </a:r>
          </a:p>
        </p:txBody>
      </p:sp>
      <p:sp>
        <p:nvSpPr>
          <p:cNvPr id="49" name="TextBox 48"/>
          <p:cNvSpPr txBox="1"/>
          <p:nvPr/>
        </p:nvSpPr>
        <p:spPr>
          <a:xfrm>
            <a:off x="7346251" y="985746"/>
            <a:ext cx="962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Pep</a:t>
            </a:r>
          </a:p>
        </p:txBody>
      </p:sp>
    </p:spTree>
    <p:extLst>
      <p:ext uri="{BB962C8B-B14F-4D97-AF65-F5344CB8AC3E}">
        <p14:creationId xmlns:p14="http://schemas.microsoft.com/office/powerpoint/2010/main" val="421114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10" grpId="0"/>
      <p:bldP spid="111" grpId="0"/>
      <p:bldP spid="112" grpId="0"/>
      <p:bldP spid="113" grpId="0"/>
      <p:bldP spid="114" grpId="0"/>
      <p:bldP spid="115" grpId="0"/>
      <p:bldP spid="1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6">
            <a:extLst>
              <a:ext uri="{FF2B5EF4-FFF2-40B4-BE49-F238E27FC236}">
                <a16:creationId xmlns:a16="http://schemas.microsoft.com/office/drawing/2014/main" id="{ADB45B23-88B4-40F4-AD52-76149628997F}"/>
              </a:ext>
            </a:extLst>
          </p:cNvPr>
          <p:cNvSpPr/>
          <p:nvPr/>
        </p:nvSpPr>
        <p:spPr>
          <a:xfrm>
            <a:off x="10644996" y="159403"/>
            <a:ext cx="1286809" cy="662781"/>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781B887A-FEF2-479A-B79F-EADC8978686C}"/>
              </a:ext>
            </a:extLst>
          </p:cNvPr>
          <p:cNvSpPr txBox="1">
            <a:spLocks/>
          </p:cNvSpPr>
          <p:nvPr/>
        </p:nvSpPr>
        <p:spPr>
          <a:xfrm>
            <a:off x="10644996" y="180783"/>
            <a:ext cx="1408981" cy="66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escribir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D2461B85-134D-4B8D-9C2E-4844BA62CB64}"/>
              </a:ext>
            </a:extLst>
          </p:cNvPr>
          <p:cNvSpPr txBox="1"/>
          <p:nvPr/>
        </p:nvSpPr>
        <p:spPr>
          <a:xfrm>
            <a:off x="260195" y="290738"/>
            <a:ext cx="848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 friend Elvira has left a voicemail. </a:t>
            </a:r>
          </a:p>
        </p:txBody>
      </p:sp>
      <p:sp>
        <p:nvSpPr>
          <p:cNvPr id="9" name="TextBox 8">
            <a:extLst>
              <a:ext uri="{FF2B5EF4-FFF2-40B4-BE49-F238E27FC236}">
                <a16:creationId xmlns:a16="http://schemas.microsoft.com/office/drawing/2014/main" id="{483500A9-84AA-40B6-BB27-4C67E031B670}"/>
              </a:ext>
            </a:extLst>
          </p:cNvPr>
          <p:cNvSpPr txBox="1"/>
          <p:nvPr/>
        </p:nvSpPr>
        <p:spPr>
          <a:xfrm>
            <a:off x="566467" y="2150817"/>
            <a:ext cx="10721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Quiero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fiesta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 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 mi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hermana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Sara.</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6DE5ECA-73A4-48F0-A17D-965DA11A55CB}"/>
              </a:ext>
            </a:extLst>
          </p:cNvPr>
          <p:cNvSpPr txBox="1"/>
          <p:nvPr/>
        </p:nvSpPr>
        <p:spPr>
          <a:xfrm>
            <a:off x="566467" y="1564007"/>
            <a:ext cx="848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E37AC8A2-7003-40A6-B578-8A89B3E75A0C}"/>
              </a:ext>
            </a:extLst>
          </p:cNvPr>
          <p:cNvSpPr txBox="1"/>
          <p:nvPr/>
        </p:nvSpPr>
        <p:spPr>
          <a:xfrm>
            <a:off x="566467" y="2874699"/>
            <a:ext cx="114875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 amigos y pedir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 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2E6D20B-307A-4451-8C1A-ABBA63D7A3F3}"/>
              </a:ext>
            </a:extLst>
          </p:cNvPr>
          <p:cNvSpPr txBox="1"/>
          <p:nvPr/>
        </p:nvSpPr>
        <p:spPr>
          <a:xfrm>
            <a:off x="615349" y="3688678"/>
            <a:ext cx="1073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comida y Sara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vasos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C610DED4-17E5-4530-9F4E-F3B59574A84E}"/>
              </a:ext>
            </a:extLst>
          </p:cNvPr>
          <p:cNvSpPr txBox="1"/>
          <p:nvPr/>
        </p:nvSpPr>
        <p:spPr>
          <a:xfrm>
            <a:off x="554263" y="5136665"/>
            <a:ext cx="1073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Puedes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una paella? ¡Hasta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6" name="Picture 2" descr="Voicemail Symbol Clip Art">
            <a:extLst>
              <a:ext uri="{FF2B5EF4-FFF2-40B4-BE49-F238E27FC236}">
                <a16:creationId xmlns:a16="http://schemas.microsoft.com/office/drawing/2014/main" id="{0FADB41D-F9D4-4CE7-8A60-048FC6FA01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6190" y="245287"/>
            <a:ext cx="872723" cy="39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e Iphone Clip Art">
            <a:extLst>
              <a:ext uri="{FF2B5EF4-FFF2-40B4-BE49-F238E27FC236}">
                <a16:creationId xmlns:a16="http://schemas.microsoft.com/office/drawing/2014/main" id="{E9C8D778-5F1B-4288-8614-2783D5874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1321">
            <a:off x="11135176" y="1095119"/>
            <a:ext cx="667370" cy="13042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66BAC-51C7-4A5F-8659-6922A4BCBEA5}"/>
              </a:ext>
            </a:extLst>
          </p:cNvPr>
          <p:cNvSpPr txBox="1"/>
          <p:nvPr/>
        </p:nvSpPr>
        <p:spPr>
          <a:xfrm>
            <a:off x="615349" y="4441932"/>
            <a:ext cx="78307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También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casa.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95CB525-E2CC-48EE-B81F-D3759F48A9AC}"/>
              </a:ext>
            </a:extLst>
          </p:cNvPr>
          <p:cNvSpPr txBox="1"/>
          <p:nvPr/>
        </p:nvSpPr>
        <p:spPr>
          <a:xfrm>
            <a:off x="1756738" y="2092232"/>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to organize</a:t>
            </a:r>
          </a:p>
        </p:txBody>
      </p:sp>
      <p:sp>
        <p:nvSpPr>
          <p:cNvPr id="18" name="TextBox 17">
            <a:extLst>
              <a:ext uri="{FF2B5EF4-FFF2-40B4-BE49-F238E27FC236}">
                <a16:creationId xmlns:a16="http://schemas.microsoft.com/office/drawing/2014/main" id="{657DAE6A-3B15-4E22-B2B9-80A5A4FC1293}"/>
              </a:ext>
            </a:extLst>
          </p:cNvPr>
          <p:cNvSpPr txBox="1"/>
          <p:nvPr/>
        </p:nvSpPr>
        <p:spPr>
          <a:xfrm>
            <a:off x="5352694" y="2092232"/>
            <a:ext cx="20713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on Saturday</a:t>
            </a:r>
          </a:p>
        </p:txBody>
      </p:sp>
      <p:sp>
        <p:nvSpPr>
          <p:cNvPr id="19" name="TextBox 18">
            <a:extLst>
              <a:ext uri="{FF2B5EF4-FFF2-40B4-BE49-F238E27FC236}">
                <a16:creationId xmlns:a16="http://schemas.microsoft.com/office/drawing/2014/main" id="{E92493BE-0900-461C-A538-21A1F6ACC6E6}"/>
              </a:ext>
            </a:extLst>
          </p:cNvPr>
          <p:cNvSpPr txBox="1"/>
          <p:nvPr/>
        </p:nvSpPr>
        <p:spPr>
          <a:xfrm>
            <a:off x="626101" y="2816993"/>
            <a:ext cx="220381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I must speak</a:t>
            </a:r>
          </a:p>
        </p:txBody>
      </p:sp>
      <p:sp>
        <p:nvSpPr>
          <p:cNvPr id="20" name="TextBox 19">
            <a:extLst>
              <a:ext uri="{FF2B5EF4-FFF2-40B4-BE49-F238E27FC236}">
                <a16:creationId xmlns:a16="http://schemas.microsoft.com/office/drawing/2014/main" id="{AC7003CD-E78D-4590-BB0D-A822C8532AC9}"/>
              </a:ext>
            </a:extLst>
          </p:cNvPr>
          <p:cNvSpPr txBox="1"/>
          <p:nvPr/>
        </p:nvSpPr>
        <p:spPr>
          <a:xfrm>
            <a:off x="5921331" y="2811939"/>
            <a:ext cx="168603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help</a:t>
            </a:r>
          </a:p>
        </p:txBody>
      </p:sp>
      <p:sp>
        <p:nvSpPr>
          <p:cNvPr id="21" name="TextBox 20">
            <a:extLst>
              <a:ext uri="{FF2B5EF4-FFF2-40B4-BE49-F238E27FC236}">
                <a16:creationId xmlns:a16="http://schemas.microsoft.com/office/drawing/2014/main" id="{892A7596-84DF-43D9-8A49-21F7A9EEAA64}"/>
              </a:ext>
            </a:extLst>
          </p:cNvPr>
          <p:cNvSpPr txBox="1"/>
          <p:nvPr/>
        </p:nvSpPr>
        <p:spPr>
          <a:xfrm>
            <a:off x="9256463" y="2811939"/>
            <a:ext cx="222578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to participate</a:t>
            </a:r>
          </a:p>
        </p:txBody>
      </p:sp>
      <p:sp>
        <p:nvSpPr>
          <p:cNvPr id="22" name="TextBox 21">
            <a:extLst>
              <a:ext uri="{FF2B5EF4-FFF2-40B4-BE49-F238E27FC236}">
                <a16:creationId xmlns:a16="http://schemas.microsoft.com/office/drawing/2014/main" id="{1C20E89C-14E2-4836-9DB5-77C518A9A65C}"/>
              </a:ext>
            </a:extLst>
          </p:cNvPr>
          <p:cNvSpPr txBox="1"/>
          <p:nvPr/>
        </p:nvSpPr>
        <p:spPr>
          <a:xfrm>
            <a:off x="795378" y="3625918"/>
            <a:ext cx="186526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I must buy</a:t>
            </a:r>
          </a:p>
        </p:txBody>
      </p:sp>
      <p:sp>
        <p:nvSpPr>
          <p:cNvPr id="23" name="TextBox 22">
            <a:extLst>
              <a:ext uri="{FF2B5EF4-FFF2-40B4-BE49-F238E27FC236}">
                <a16:creationId xmlns:a16="http://schemas.microsoft.com/office/drawing/2014/main" id="{BF0FC42A-1745-423E-A8F2-BBD55C215366}"/>
              </a:ext>
            </a:extLst>
          </p:cNvPr>
          <p:cNvSpPr txBox="1"/>
          <p:nvPr/>
        </p:nvSpPr>
        <p:spPr>
          <a:xfrm>
            <a:off x="4985768" y="3625918"/>
            <a:ext cx="1871126"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must carry</a:t>
            </a:r>
          </a:p>
        </p:txBody>
      </p:sp>
      <p:sp>
        <p:nvSpPr>
          <p:cNvPr id="24" name="TextBox 23">
            <a:extLst>
              <a:ext uri="{FF2B5EF4-FFF2-40B4-BE49-F238E27FC236}">
                <a16:creationId xmlns:a16="http://schemas.microsoft.com/office/drawing/2014/main" id="{537E20B1-AB16-4990-9167-CE83DFD99A30}"/>
              </a:ext>
            </a:extLst>
          </p:cNvPr>
          <p:cNvSpPr txBox="1"/>
          <p:nvPr/>
        </p:nvSpPr>
        <p:spPr>
          <a:xfrm>
            <a:off x="2083310" y="4389189"/>
            <a:ext cx="2151819"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I must clean</a:t>
            </a:r>
          </a:p>
        </p:txBody>
      </p:sp>
      <p:sp>
        <p:nvSpPr>
          <p:cNvPr id="25" name="TextBox 24">
            <a:extLst>
              <a:ext uri="{FF2B5EF4-FFF2-40B4-BE49-F238E27FC236}">
                <a16:creationId xmlns:a16="http://schemas.microsoft.com/office/drawing/2014/main" id="{B6B4CFE8-2C0B-4087-8109-9E1D0B30D171}"/>
              </a:ext>
            </a:extLst>
          </p:cNvPr>
          <p:cNvSpPr txBox="1"/>
          <p:nvPr/>
        </p:nvSpPr>
        <p:spPr>
          <a:xfrm>
            <a:off x="2083310" y="5064061"/>
            <a:ext cx="193364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to prepare</a:t>
            </a:r>
          </a:p>
        </p:txBody>
      </p:sp>
      <p:sp>
        <p:nvSpPr>
          <p:cNvPr id="16" name="Speech Bubble: Rectangle with Corners Rounded 15">
            <a:extLst>
              <a:ext uri="{FF2B5EF4-FFF2-40B4-BE49-F238E27FC236}">
                <a16:creationId xmlns:a16="http://schemas.microsoft.com/office/drawing/2014/main" id="{89566487-52C6-4082-9900-9440455A65B6}"/>
              </a:ext>
            </a:extLst>
          </p:cNvPr>
          <p:cNvSpPr/>
          <p:nvPr/>
        </p:nvSpPr>
        <p:spPr>
          <a:xfrm>
            <a:off x="5036656" y="1345920"/>
            <a:ext cx="884675" cy="485147"/>
          </a:xfrm>
          <a:prstGeom prst="wedgeRoundRectCallout">
            <a:avLst>
              <a:gd name="adj1" fmla="val -70258"/>
              <a:gd name="adj2" fmla="val 12846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party</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287546" y="761540"/>
            <a:ext cx="10515600" cy="564435"/>
          </a:xfrm>
        </p:spPr>
        <p:txBody>
          <a:bodyPr>
            <a:noAutofit/>
          </a:bodyPr>
          <a:lstStyle/>
          <a:p>
            <a:pPr lvl="0">
              <a:lnSpc>
                <a:spcPct val="100000"/>
              </a:lnSpc>
              <a:spcBef>
                <a:spcPts val="0"/>
              </a:spcBef>
            </a:pPr>
            <a:r>
              <a:rPr lang="en-GB" sz="2400" b="1" dirty="0">
                <a:solidFill>
                  <a:srgbClr val="4472C4">
                    <a:lumMod val="50000"/>
                  </a:srgbClr>
                </a:solidFill>
                <a:latin typeface="Century Gothic" panose="020F0302020204030204"/>
                <a:ea typeface="+mn-ea"/>
                <a:cs typeface="+mn-cs"/>
              </a:rPr>
              <a:t>First, complete the text by translating the English words in gaps.</a:t>
            </a:r>
            <a:br>
              <a:rPr lang="en-GB" sz="2400" b="1" dirty="0">
                <a:solidFill>
                  <a:srgbClr val="4472C4">
                    <a:lumMod val="50000"/>
                  </a:srgbClr>
                </a:solidFill>
                <a:latin typeface="Century Gothic" panose="020F0302020204030204"/>
                <a:ea typeface="+mn-ea"/>
                <a:cs typeface="+mn-cs"/>
              </a:rPr>
            </a:br>
            <a:r>
              <a:rPr lang="en-GB" sz="2400" b="1" dirty="0">
                <a:solidFill>
                  <a:srgbClr val="4472C4">
                    <a:lumMod val="50000"/>
                  </a:srgbClr>
                </a:solidFill>
                <a:latin typeface="Century Gothic" panose="020F0302020204030204"/>
                <a:ea typeface="+mn-ea"/>
                <a:cs typeface="+mn-cs"/>
              </a:rPr>
              <a:t>Then, listen and check.</a:t>
            </a:r>
            <a:endParaRPr lang="en-GB" dirty="0"/>
          </a:p>
        </p:txBody>
      </p:sp>
      <p:pic>
        <p:nvPicPr>
          <p:cNvPr id="26" name="mensaje de buzón de voz">
            <a:hlinkClick r:id="" action="ppaction://media"/>
            <a:extLst>
              <a:ext uri="{FF2B5EF4-FFF2-40B4-BE49-F238E27FC236}">
                <a16:creationId xmlns:a16="http://schemas.microsoft.com/office/drawing/2014/main" id="{EE55C7C6-97FB-4CC6-8020-47FB42F4B5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33159" y="233965"/>
            <a:ext cx="609600" cy="609600"/>
          </a:xfrm>
          <a:prstGeom prst="rect">
            <a:avLst/>
          </a:prstGeom>
        </p:spPr>
      </p:pic>
      <p:pic>
        <p:nvPicPr>
          <p:cNvPr id="5" name="Picture 4">
            <a:extLst>
              <a:ext uri="{FF2B5EF4-FFF2-40B4-BE49-F238E27FC236}">
                <a16:creationId xmlns:a16="http://schemas.microsoft.com/office/drawing/2014/main" id="{AEE950B7-1B36-4DF4-BDBD-2EEABC6044FB}"/>
              </a:ext>
            </a:extLst>
          </p:cNvPr>
          <p:cNvPicPr>
            <a:picLocks noChangeAspect="1"/>
          </p:cNvPicPr>
          <p:nvPr/>
        </p:nvPicPr>
        <p:blipFill rotWithShape="1">
          <a:blip r:embed="rId8"/>
          <a:srcRect t="9596" r="3874" b="17418"/>
          <a:stretch/>
        </p:blipFill>
        <p:spPr>
          <a:xfrm>
            <a:off x="8908553" y="4790126"/>
            <a:ext cx="3068412" cy="1553188"/>
          </a:xfrm>
          <a:prstGeom prst="rect">
            <a:avLst/>
          </a:prstGeom>
        </p:spPr>
      </p:pic>
      <p:sp>
        <p:nvSpPr>
          <p:cNvPr id="8" name="Speech Bubble: Oval 7">
            <a:extLst>
              <a:ext uri="{FF2B5EF4-FFF2-40B4-BE49-F238E27FC236}">
                <a16:creationId xmlns:a16="http://schemas.microsoft.com/office/drawing/2014/main" id="{1C63DBDF-C8CC-4188-88A9-13C68CF081AC}"/>
              </a:ext>
            </a:extLst>
          </p:cNvPr>
          <p:cNvSpPr/>
          <p:nvPr/>
        </p:nvSpPr>
        <p:spPr>
          <a:xfrm>
            <a:off x="8303759" y="3475539"/>
            <a:ext cx="3750218" cy="1209838"/>
          </a:xfrm>
          <a:prstGeom prst="wedgeEllipseCallout">
            <a:avLst>
              <a:gd name="adj1" fmla="val -131983"/>
              <a:gd name="adj2" fmla="val 92732"/>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n-GB"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Qué</a:t>
            </a: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 es una </a:t>
            </a:r>
            <a:r>
              <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rPr>
              <a:t>paella</a:t>
            </a: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Es </a:t>
            </a:r>
            <a:r>
              <a:rPr kumimoji="0" lang="es-ES" sz="1800" b="0" i="0" u="none" strike="noStrike" kern="1200" cap="none" spc="0" normalizeH="0" baseline="0" noProof="0" dirty="0">
                <a:ln>
                  <a:noFill/>
                </a:ln>
                <a:solidFill>
                  <a:prstClr val="black"/>
                </a:solidFill>
                <a:effectLst/>
                <a:uLnTx/>
                <a:uFillTx/>
                <a:latin typeface="Century Gothic" panose="020F0302020204030204"/>
                <a:ea typeface="+mn-ea"/>
                <a:cs typeface="+mn-cs"/>
              </a:rPr>
              <a:t>un plato español, tradicional y muy famoso.</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6830489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6">
            <a:extLst>
              <a:ext uri="{FF2B5EF4-FFF2-40B4-BE49-F238E27FC236}">
                <a16:creationId xmlns:a16="http://schemas.microsoft.com/office/drawing/2014/main" id="{ADB45B23-88B4-40F4-AD52-76149628997F}"/>
              </a:ext>
            </a:extLst>
          </p:cNvPr>
          <p:cNvSpPr/>
          <p:nvPr/>
        </p:nvSpPr>
        <p:spPr>
          <a:xfrm>
            <a:off x="10644996" y="159403"/>
            <a:ext cx="1286809" cy="662781"/>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781B887A-FEF2-479A-B79F-EADC8978686C}"/>
              </a:ext>
            </a:extLst>
          </p:cNvPr>
          <p:cNvSpPr txBox="1">
            <a:spLocks/>
          </p:cNvSpPr>
          <p:nvPr/>
        </p:nvSpPr>
        <p:spPr>
          <a:xfrm>
            <a:off x="10644996" y="180783"/>
            <a:ext cx="1408981" cy="66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escribir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D2461B85-134D-4B8D-9C2E-4844BA62CB64}"/>
              </a:ext>
            </a:extLst>
          </p:cNvPr>
          <p:cNvSpPr txBox="1"/>
          <p:nvPr/>
        </p:nvSpPr>
        <p:spPr>
          <a:xfrm>
            <a:off x="260195" y="290738"/>
            <a:ext cx="848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 friend Elvira has left a voicemail. </a:t>
            </a:r>
          </a:p>
        </p:txBody>
      </p:sp>
      <p:sp>
        <p:nvSpPr>
          <p:cNvPr id="9" name="TextBox 8">
            <a:extLst>
              <a:ext uri="{FF2B5EF4-FFF2-40B4-BE49-F238E27FC236}">
                <a16:creationId xmlns:a16="http://schemas.microsoft.com/office/drawing/2014/main" id="{483500A9-84AA-40B6-BB27-4C67E031B670}"/>
              </a:ext>
            </a:extLst>
          </p:cNvPr>
          <p:cNvSpPr txBox="1"/>
          <p:nvPr/>
        </p:nvSpPr>
        <p:spPr>
          <a:xfrm>
            <a:off x="566467" y="2150817"/>
            <a:ext cx="10721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Quiero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fiesta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 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 mi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hermana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Sara.</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6DE5ECA-73A4-48F0-A17D-965DA11A55CB}"/>
              </a:ext>
            </a:extLst>
          </p:cNvPr>
          <p:cNvSpPr txBox="1"/>
          <p:nvPr/>
        </p:nvSpPr>
        <p:spPr>
          <a:xfrm>
            <a:off x="566467" y="1564007"/>
            <a:ext cx="848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E37AC8A2-7003-40A6-B578-8A89B3E75A0C}"/>
              </a:ext>
            </a:extLst>
          </p:cNvPr>
          <p:cNvSpPr txBox="1"/>
          <p:nvPr/>
        </p:nvSpPr>
        <p:spPr>
          <a:xfrm>
            <a:off x="566467" y="2874699"/>
            <a:ext cx="114875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 amigos y pedir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 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2E6D20B-307A-4451-8C1A-ABBA63D7A3F3}"/>
              </a:ext>
            </a:extLst>
          </p:cNvPr>
          <p:cNvSpPr txBox="1"/>
          <p:nvPr/>
        </p:nvSpPr>
        <p:spPr>
          <a:xfrm>
            <a:off x="615349" y="3688678"/>
            <a:ext cx="1073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comida y Sara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vasos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C610DED4-17E5-4530-9F4E-F3B59574A84E}"/>
              </a:ext>
            </a:extLst>
          </p:cNvPr>
          <p:cNvSpPr txBox="1"/>
          <p:nvPr/>
        </p:nvSpPr>
        <p:spPr>
          <a:xfrm>
            <a:off x="554263" y="5136665"/>
            <a:ext cx="1073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Puedes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una paella? ¡Hasta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6" name="Picture 2" descr="Voicemail Symbol Clip Art">
            <a:extLst>
              <a:ext uri="{FF2B5EF4-FFF2-40B4-BE49-F238E27FC236}">
                <a16:creationId xmlns:a16="http://schemas.microsoft.com/office/drawing/2014/main" id="{0FADB41D-F9D4-4CE7-8A60-048FC6FA01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6190" y="245287"/>
            <a:ext cx="872723" cy="39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e Iphone Clip Art">
            <a:extLst>
              <a:ext uri="{FF2B5EF4-FFF2-40B4-BE49-F238E27FC236}">
                <a16:creationId xmlns:a16="http://schemas.microsoft.com/office/drawing/2014/main" id="{E9C8D778-5F1B-4288-8614-2783D5874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51321">
            <a:off x="11135176" y="1095119"/>
            <a:ext cx="667370" cy="13042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66BAC-51C7-4A5F-8659-6922A4BCBEA5}"/>
              </a:ext>
            </a:extLst>
          </p:cNvPr>
          <p:cNvSpPr txBox="1"/>
          <p:nvPr/>
        </p:nvSpPr>
        <p:spPr>
          <a:xfrm>
            <a:off x="615349" y="4441932"/>
            <a:ext cx="78307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También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casa.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95CB525-E2CC-48EE-B81F-D3759F48A9AC}"/>
              </a:ext>
            </a:extLst>
          </p:cNvPr>
          <p:cNvSpPr txBox="1"/>
          <p:nvPr/>
        </p:nvSpPr>
        <p:spPr>
          <a:xfrm>
            <a:off x="1756738" y="2092232"/>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organizar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657DAE6A-3B15-4E22-B2B9-80A5A4FC1293}"/>
              </a:ext>
            </a:extLst>
          </p:cNvPr>
          <p:cNvSpPr txBox="1"/>
          <p:nvPr/>
        </p:nvSpPr>
        <p:spPr>
          <a:xfrm>
            <a:off x="5352694" y="2092232"/>
            <a:ext cx="20713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el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sábado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92493BE-0900-461C-A538-21A1F6ACC6E6}"/>
              </a:ext>
            </a:extLst>
          </p:cNvPr>
          <p:cNvSpPr txBox="1"/>
          <p:nvPr/>
        </p:nvSpPr>
        <p:spPr>
          <a:xfrm>
            <a:off x="626101" y="2816993"/>
            <a:ext cx="220381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Debo hablar</a:t>
            </a:r>
          </a:p>
        </p:txBody>
      </p:sp>
      <p:sp>
        <p:nvSpPr>
          <p:cNvPr id="20" name="TextBox 19">
            <a:extLst>
              <a:ext uri="{FF2B5EF4-FFF2-40B4-BE49-F238E27FC236}">
                <a16:creationId xmlns:a16="http://schemas.microsoft.com/office/drawing/2014/main" id="{AC7003CD-E78D-4590-BB0D-A822C8532AC9}"/>
              </a:ext>
            </a:extLst>
          </p:cNvPr>
          <p:cNvSpPr txBox="1"/>
          <p:nvPr/>
        </p:nvSpPr>
        <p:spPr>
          <a:xfrm>
            <a:off x="5921331" y="2811939"/>
            <a:ext cx="168603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ayuda</a:t>
            </a:r>
          </a:p>
        </p:txBody>
      </p:sp>
      <p:sp>
        <p:nvSpPr>
          <p:cNvPr id="21" name="TextBox 20">
            <a:extLst>
              <a:ext uri="{FF2B5EF4-FFF2-40B4-BE49-F238E27FC236}">
                <a16:creationId xmlns:a16="http://schemas.microsoft.com/office/drawing/2014/main" id="{892A7596-84DF-43D9-8A49-21F7A9EEAA64}"/>
              </a:ext>
            </a:extLst>
          </p:cNvPr>
          <p:cNvSpPr txBox="1"/>
          <p:nvPr/>
        </p:nvSpPr>
        <p:spPr>
          <a:xfrm>
            <a:off x="9256463" y="2811939"/>
            <a:ext cx="222578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participar</a:t>
            </a:r>
          </a:p>
        </p:txBody>
      </p:sp>
      <p:sp>
        <p:nvSpPr>
          <p:cNvPr id="22" name="TextBox 21">
            <a:extLst>
              <a:ext uri="{FF2B5EF4-FFF2-40B4-BE49-F238E27FC236}">
                <a16:creationId xmlns:a16="http://schemas.microsoft.com/office/drawing/2014/main" id="{1C20E89C-14E2-4836-9DB5-77C518A9A65C}"/>
              </a:ext>
            </a:extLst>
          </p:cNvPr>
          <p:cNvSpPr txBox="1"/>
          <p:nvPr/>
        </p:nvSpPr>
        <p:spPr>
          <a:xfrm>
            <a:off x="287546" y="3625918"/>
            <a:ext cx="237309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Debo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BF0FC42A-1745-423E-A8F2-BBD55C215366}"/>
              </a:ext>
            </a:extLst>
          </p:cNvPr>
          <p:cNvSpPr txBox="1"/>
          <p:nvPr/>
        </p:nvSpPr>
        <p:spPr>
          <a:xfrm>
            <a:off x="4929107" y="3625918"/>
            <a:ext cx="198444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537E20B1-AB16-4990-9167-CE83DFD99A30}"/>
              </a:ext>
            </a:extLst>
          </p:cNvPr>
          <p:cNvSpPr txBox="1"/>
          <p:nvPr/>
        </p:nvSpPr>
        <p:spPr>
          <a:xfrm>
            <a:off x="2057184" y="4389189"/>
            <a:ext cx="2151819"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debo limpiar</a:t>
            </a:r>
          </a:p>
        </p:txBody>
      </p:sp>
      <p:sp>
        <p:nvSpPr>
          <p:cNvPr id="25" name="TextBox 24">
            <a:extLst>
              <a:ext uri="{FF2B5EF4-FFF2-40B4-BE49-F238E27FC236}">
                <a16:creationId xmlns:a16="http://schemas.microsoft.com/office/drawing/2014/main" id="{B6B4CFE8-2C0B-4087-8109-9E1D0B30D171}"/>
              </a:ext>
            </a:extLst>
          </p:cNvPr>
          <p:cNvSpPr txBox="1"/>
          <p:nvPr/>
        </p:nvSpPr>
        <p:spPr>
          <a:xfrm>
            <a:off x="2083310" y="5064061"/>
            <a:ext cx="193364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preparar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89566487-52C6-4082-9900-9440455A65B6}"/>
              </a:ext>
            </a:extLst>
          </p:cNvPr>
          <p:cNvSpPr/>
          <p:nvPr/>
        </p:nvSpPr>
        <p:spPr>
          <a:xfrm>
            <a:off x="5036656" y="1345920"/>
            <a:ext cx="884675" cy="485147"/>
          </a:xfrm>
          <a:prstGeom prst="wedgeRoundRectCallout">
            <a:avLst>
              <a:gd name="adj1" fmla="val -70258"/>
              <a:gd name="adj2" fmla="val 12846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party</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287546" y="761540"/>
            <a:ext cx="10515600" cy="564435"/>
          </a:xfrm>
        </p:spPr>
        <p:txBody>
          <a:bodyPr>
            <a:noAutofit/>
          </a:bodyPr>
          <a:lstStyle/>
          <a:p>
            <a:pPr lvl="0">
              <a:lnSpc>
                <a:spcPct val="100000"/>
              </a:lnSpc>
              <a:spcBef>
                <a:spcPts val="0"/>
              </a:spcBef>
            </a:pPr>
            <a:r>
              <a:rPr lang="en-GB" sz="2400" b="1" dirty="0">
                <a:solidFill>
                  <a:srgbClr val="4472C4">
                    <a:lumMod val="50000"/>
                  </a:srgbClr>
                </a:solidFill>
                <a:latin typeface="Century Gothic" panose="020F0302020204030204"/>
                <a:ea typeface="+mn-ea"/>
                <a:cs typeface="+mn-cs"/>
              </a:rPr>
              <a:t>First, complete the text by translating the English words in gaps.</a:t>
            </a:r>
            <a:br>
              <a:rPr lang="en-GB" sz="2400" b="1" dirty="0">
                <a:solidFill>
                  <a:srgbClr val="4472C4">
                    <a:lumMod val="50000"/>
                  </a:srgbClr>
                </a:solidFill>
                <a:latin typeface="Century Gothic" panose="020F0302020204030204"/>
                <a:ea typeface="+mn-ea"/>
                <a:cs typeface="+mn-cs"/>
              </a:rPr>
            </a:br>
            <a:r>
              <a:rPr lang="en-GB" sz="2400" b="1" dirty="0">
                <a:solidFill>
                  <a:srgbClr val="4472C4">
                    <a:lumMod val="50000"/>
                  </a:srgbClr>
                </a:solidFill>
                <a:latin typeface="Century Gothic" panose="020F0302020204030204"/>
                <a:ea typeface="+mn-ea"/>
                <a:cs typeface="+mn-cs"/>
              </a:rPr>
              <a:t>Then, listen and check.</a:t>
            </a:r>
            <a:endParaRPr lang="en-GB" dirty="0"/>
          </a:p>
        </p:txBody>
      </p:sp>
      <p:pic>
        <p:nvPicPr>
          <p:cNvPr id="26" name="Picture 25">
            <a:extLst>
              <a:ext uri="{FF2B5EF4-FFF2-40B4-BE49-F238E27FC236}">
                <a16:creationId xmlns:a16="http://schemas.microsoft.com/office/drawing/2014/main" id="{FEEB2E6B-438F-4A92-982A-7DF3CAE39E0A}"/>
              </a:ext>
            </a:extLst>
          </p:cNvPr>
          <p:cNvPicPr>
            <a:picLocks noChangeAspect="1"/>
          </p:cNvPicPr>
          <p:nvPr/>
        </p:nvPicPr>
        <p:blipFill rotWithShape="1">
          <a:blip r:embed="rId5"/>
          <a:srcRect t="9596" r="3874" b="17418"/>
          <a:stretch/>
        </p:blipFill>
        <p:spPr>
          <a:xfrm>
            <a:off x="8908553" y="4790126"/>
            <a:ext cx="3068412" cy="1553188"/>
          </a:xfrm>
          <a:prstGeom prst="rect">
            <a:avLst/>
          </a:prstGeom>
        </p:spPr>
      </p:pic>
      <p:sp>
        <p:nvSpPr>
          <p:cNvPr id="27" name="Speech Bubble: Oval 26">
            <a:extLst>
              <a:ext uri="{FF2B5EF4-FFF2-40B4-BE49-F238E27FC236}">
                <a16:creationId xmlns:a16="http://schemas.microsoft.com/office/drawing/2014/main" id="{76D60EAF-0DFA-444F-94F1-89C7BEAF42D7}"/>
              </a:ext>
            </a:extLst>
          </p:cNvPr>
          <p:cNvSpPr/>
          <p:nvPr/>
        </p:nvSpPr>
        <p:spPr>
          <a:xfrm>
            <a:off x="8303759" y="3475539"/>
            <a:ext cx="3750218" cy="1209838"/>
          </a:xfrm>
          <a:prstGeom prst="wedgeEllipseCallout">
            <a:avLst>
              <a:gd name="adj1" fmla="val -131983"/>
              <a:gd name="adj2" fmla="val 92732"/>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n-GB"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Qué</a:t>
            </a: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 es una </a:t>
            </a:r>
            <a:r>
              <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rPr>
              <a:t>paella</a:t>
            </a: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Es </a:t>
            </a:r>
            <a:r>
              <a:rPr kumimoji="0" lang="es-ES" sz="1800" b="0" i="0" u="none" strike="noStrike" kern="1200" cap="none" spc="0" normalizeH="0" baseline="0" noProof="0" dirty="0">
                <a:ln>
                  <a:noFill/>
                </a:ln>
                <a:solidFill>
                  <a:prstClr val="black"/>
                </a:solidFill>
                <a:effectLst/>
                <a:uLnTx/>
                <a:uFillTx/>
                <a:latin typeface="Century Gothic" panose="020F0302020204030204"/>
                <a:ea typeface="+mn-ea"/>
                <a:cs typeface="+mn-cs"/>
              </a:rPr>
              <a:t>un plato español, tradicional y muy famoso.</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0348199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4843</Words>
  <Application>Microsoft Office PowerPoint</Application>
  <PresentationFormat>Widescreen</PresentationFormat>
  <Paragraphs>826</Paragraphs>
  <Slides>29</Slides>
  <Notes>29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Wingdings</vt:lpstr>
      <vt:lpstr>1_Office Theme</vt:lpstr>
      <vt:lpstr>Grammar</vt:lpstr>
      <vt:lpstr>Talking about what people must do Using modal verb ‘deber’</vt:lpstr>
      <vt:lpstr>debo</vt:lpstr>
      <vt:lpstr>debo</vt:lpstr>
      <vt:lpstr>Debo preparar la comida.</vt:lpstr>
      <vt:lpstr>Mi hermano debe lavar los platos.</vt:lpstr>
      <vt:lpstr>leer</vt:lpstr>
      <vt:lpstr>First, complete the text by translating the English words in gaps. Then, listen and check.</vt:lpstr>
      <vt:lpstr>First, complete the text by translating the English words in gaps. Then, listen and check.</vt:lpstr>
      <vt:lpstr>debes</vt:lpstr>
      <vt:lpstr>debes</vt:lpstr>
      <vt:lpstr>Debes llegar temprano a clase.</vt:lpstr>
      <vt:lpstr>escribir</vt:lpstr>
      <vt:lpstr>escribir</vt:lpstr>
      <vt:lpstr>escuchar / hablar</vt:lpstr>
      <vt:lpstr>Persona A</vt:lpstr>
      <vt:lpstr>Persona B</vt:lpstr>
      <vt:lpstr>Persona A</vt:lpstr>
      <vt:lpstr>Persona B</vt:lpstr>
      <vt:lpstr>Grammar [2]</vt:lpstr>
      <vt:lpstr>leer</vt:lpstr>
      <vt:lpstr>Leonor está frustrada. She has left a voicemail message for a teen magazine with an advice section. In the transcript there are some words missing.</vt:lpstr>
      <vt:lpstr>Find all examples of two verbs together in the text, and write the English translation for each verb phrase.</vt:lpstr>
      <vt:lpstr>Find all examples of two verbs together in the text, and write the English translation for each verb phrase.</vt:lpstr>
      <vt:lpstr>Find all examples of two verbs together in the text, and write the English translation for each verb phrase.</vt:lpstr>
      <vt:lpstr>Have you understood Leonor’s message? </vt:lpstr>
      <vt:lpstr>Have you understood Leonor’s message? </vt:lpstr>
      <vt:lpstr>Leticia, the magazine’s lifestyle guru, has responded to Leonor!</vt:lpstr>
      <vt:lpstr>Leticia, the magazine’s lifestyle guru, has responded to Leonor!</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dc:title>
  <dc:creator>Nicholas Avery</dc:creator>
  <cp:lastModifiedBy>Nicholas Avery</cp:lastModifiedBy>
  <cp:revision>1</cp:revision>
  <dcterms:created xsi:type="dcterms:W3CDTF">2020-04-20T09:03:30Z</dcterms:created>
  <dcterms:modified xsi:type="dcterms:W3CDTF">2020-04-20T09:03:38Z</dcterms:modified>
</cp:coreProperties>
</file>