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09" r:id="rId4"/>
    <p:sldMasterId id="2147483722" r:id="rId5"/>
  </p:sldMasterIdLst>
  <p:notesMasterIdLst>
    <p:notesMasterId r:id="rId61"/>
  </p:notesMasterIdLst>
  <p:sldIdLst>
    <p:sldId id="421" r:id="rId6"/>
    <p:sldId id="423" r:id="rId7"/>
    <p:sldId id="424" r:id="rId8"/>
    <p:sldId id="425" r:id="rId9"/>
    <p:sldId id="426" r:id="rId10"/>
    <p:sldId id="427" r:id="rId11"/>
    <p:sldId id="428" r:id="rId12"/>
    <p:sldId id="429" r:id="rId13"/>
    <p:sldId id="430" r:id="rId14"/>
    <p:sldId id="431" r:id="rId15"/>
    <p:sldId id="432" r:id="rId16"/>
    <p:sldId id="433" r:id="rId17"/>
    <p:sldId id="434" r:id="rId18"/>
    <p:sldId id="355" r:id="rId19"/>
    <p:sldId id="349" r:id="rId20"/>
    <p:sldId id="350" r:id="rId21"/>
    <p:sldId id="351" r:id="rId22"/>
    <p:sldId id="352" r:id="rId23"/>
    <p:sldId id="353" r:id="rId24"/>
    <p:sldId id="354" r:id="rId25"/>
    <p:sldId id="360" r:id="rId26"/>
    <p:sldId id="389" r:id="rId27"/>
    <p:sldId id="396" r:id="rId28"/>
    <p:sldId id="373" r:id="rId29"/>
    <p:sldId id="374" r:id="rId30"/>
    <p:sldId id="364" r:id="rId31"/>
    <p:sldId id="391" r:id="rId32"/>
    <p:sldId id="392" r:id="rId33"/>
    <p:sldId id="393" r:id="rId34"/>
    <p:sldId id="394" r:id="rId35"/>
    <p:sldId id="397" r:id="rId36"/>
    <p:sldId id="398" r:id="rId37"/>
    <p:sldId id="399" r:id="rId38"/>
    <p:sldId id="362" r:id="rId39"/>
    <p:sldId id="422" r:id="rId40"/>
    <p:sldId id="365" r:id="rId41"/>
    <p:sldId id="370" r:id="rId42"/>
    <p:sldId id="367" r:id="rId43"/>
    <p:sldId id="369" r:id="rId44"/>
    <p:sldId id="366" r:id="rId45"/>
    <p:sldId id="372" r:id="rId46"/>
    <p:sldId id="368" r:id="rId47"/>
    <p:sldId id="371" r:id="rId48"/>
    <p:sldId id="359" r:id="rId49"/>
    <p:sldId id="379" r:id="rId50"/>
    <p:sldId id="382" r:id="rId51"/>
    <p:sldId id="358" r:id="rId52"/>
    <p:sldId id="356" r:id="rId53"/>
    <p:sldId id="377" r:id="rId54"/>
    <p:sldId id="361" r:id="rId55"/>
    <p:sldId id="381" r:id="rId56"/>
    <p:sldId id="380" r:id="rId57"/>
    <p:sldId id="378" r:id="rId58"/>
    <p:sldId id="383" r:id="rId59"/>
    <p:sldId id="40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6" clrIdx="0">
    <p:extLst>
      <p:ext uri="{19B8F6BF-5375-455C-9EA6-DF929625EA0E}">
        <p15:presenceInfo xmlns:p15="http://schemas.microsoft.com/office/powerpoint/2012/main" userId="S::Natalie.Finlayson@glasgow.ac.uk::fffa9436-0c20-47f6-a103-b85039ead72e" providerId="AD"/>
      </p:ext>
    </p:extLst>
  </p:cmAuthor>
  <p:cmAuthor id="2" name="Natalie Finlayson" initials="NF [2]" lastIdx="23" clrIdx="1">
    <p:extLst>
      <p:ext uri="{19B8F6BF-5375-455C-9EA6-DF929625EA0E}">
        <p15:presenceInfo xmlns:p15="http://schemas.microsoft.com/office/powerpoint/2012/main" userId="Natalie Finlayson" providerId="None"/>
      </p:ext>
    </p:extLst>
  </p:cmAuthor>
  <p:cmAuthor id="3" name="Ciarán Morris" initials="CM" lastIdx="1" clrIdx="2">
    <p:extLst>
      <p:ext uri="{19B8F6BF-5375-455C-9EA6-DF929625EA0E}">
        <p15:presenceInfo xmlns:p15="http://schemas.microsoft.com/office/powerpoint/2012/main" userId="48184f9cac7756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DAA521"/>
    <a:srgbClr val="EEC100"/>
    <a:srgbClr val="EEA5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9" autoAdjust="0"/>
    <p:restoredTop sz="49846" autoAdjust="0"/>
  </p:normalViewPr>
  <p:slideViewPr>
    <p:cSldViewPr snapToGrid="0">
      <p:cViewPr varScale="1">
        <p:scale>
          <a:sx n="52" d="100"/>
          <a:sy n="52" d="100"/>
        </p:scale>
        <p:origin x="3056" y="176"/>
      </p:cViewPr>
      <p:guideLst/>
    </p:cSldViewPr>
  </p:slideViewPr>
  <p:outlineViewPr>
    <p:cViewPr>
      <p:scale>
        <a:sx n="33" d="100"/>
        <a:sy n="33" d="100"/>
      </p:scale>
      <p:origin x="0" y="-7068"/>
    </p:cViewPr>
  </p:outlineViewPr>
  <p:notesTextViewPr>
    <p:cViewPr>
      <p:scale>
        <a:sx n="125" d="100"/>
        <a:sy n="125" d="100"/>
      </p:scale>
      <p:origin x="0" y="-584"/>
    </p:cViewPr>
  </p:notesTextViewPr>
  <p:sorterViewPr>
    <p:cViewPr>
      <p:scale>
        <a:sx n="100" d="100"/>
        <a:sy n="100" d="100"/>
      </p:scale>
      <p:origin x="0" y="0"/>
    </p:cViewPr>
  </p:sorter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C099-3076-41B5-BDCC-F1DC0EFB5988}"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7BA26-074C-42EA-B0E4-CCD2016AEC26}" type="slidenum">
              <a:rPr lang="en-GB" smtClean="0"/>
              <a:t>‹#›</a:t>
            </a:fld>
            <a:endParaRPr lang="en-GB"/>
          </a:p>
        </p:txBody>
      </p:sp>
    </p:spTree>
    <p:extLst>
      <p:ext uri="{BB962C8B-B14F-4D97-AF65-F5344CB8AC3E}">
        <p14:creationId xmlns:p14="http://schemas.microsoft.com/office/powerpoint/2010/main" val="13858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dict.cc/?s=Ob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Presentation of SSC /ö/</a:t>
            </a:r>
          </a:p>
          <a:p>
            <a:pPr algn="l">
              <a:lnSpc>
                <a:spcPct val="100000"/>
              </a:lnSpc>
            </a:pPr>
            <a:r>
              <a:rPr lang="en-GB" sz="1200" dirty="0">
                <a:solidFill>
                  <a:prstClr val="white"/>
                </a:solidFill>
              </a:rPr>
              <a:t>Subject pronouns </a:t>
            </a:r>
            <a:r>
              <a:rPr lang="en-GB" sz="1200" i="1" dirty="0" err="1">
                <a:solidFill>
                  <a:prstClr val="white"/>
                </a:solidFill>
              </a:rPr>
              <a:t>er</a:t>
            </a:r>
            <a:r>
              <a:rPr lang="en-GB" sz="1200" dirty="0">
                <a:solidFill>
                  <a:prstClr val="white"/>
                </a:solidFill>
              </a:rPr>
              <a:t>,</a:t>
            </a:r>
            <a:r>
              <a:rPr lang="en-GB" sz="1200" i="1" dirty="0">
                <a:solidFill>
                  <a:prstClr val="white"/>
                </a:solidFill>
              </a:rPr>
              <a:t> </a:t>
            </a:r>
            <a:r>
              <a:rPr lang="en-GB" sz="1200" i="1" dirty="0" err="1">
                <a:solidFill>
                  <a:prstClr val="white"/>
                </a:solidFill>
              </a:rPr>
              <a:t>sie</a:t>
            </a:r>
            <a:r>
              <a:rPr lang="en-GB" sz="1200" i="1" dirty="0">
                <a:solidFill>
                  <a:prstClr val="white"/>
                </a:solidFill>
              </a:rPr>
              <a:t> </a:t>
            </a:r>
            <a:r>
              <a:rPr lang="en-GB" sz="1200" dirty="0">
                <a:solidFill>
                  <a:prstClr val="white"/>
                </a:solidFill>
              </a:rPr>
              <a:t>and </a:t>
            </a:r>
            <a:r>
              <a:rPr lang="en-GB" sz="1200" i="1" dirty="0" err="1">
                <a:solidFill>
                  <a:prstClr val="white"/>
                </a:solidFill>
              </a:rPr>
              <a:t>es</a:t>
            </a:r>
            <a:r>
              <a:rPr lang="en-GB" sz="1200" dirty="0">
                <a:solidFill>
                  <a:prstClr val="white"/>
                </a:solidFill>
              </a:rPr>
              <a:t> meaning ‘it’</a:t>
            </a:r>
          </a:p>
          <a:p>
            <a:pPr algn="l">
              <a:lnSpc>
                <a:spcPct val="100000"/>
              </a:lnSpc>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de-DE" sz="1200" b="1" i="0" kern="1200" dirty="0">
              <a:solidFill>
                <a:schemeClr val="tx1"/>
              </a:solidFill>
              <a:effectLst/>
              <a:latin typeface="+mn-lt"/>
              <a:ea typeface="+mn-ea"/>
              <a:cs typeface="+mn-cs"/>
            </a:endParaRPr>
          </a:p>
          <a:p>
            <a:r>
              <a:rPr lang="de-DE" sz="1200" b="1" i="0" u="none" strike="noStrike" kern="1200" dirty="0">
                <a:solidFill>
                  <a:schemeClr val="tx1"/>
                </a:solidFill>
                <a:effectLst/>
                <a:latin typeface="+mn-lt"/>
                <a:ea typeface="+mn-ea"/>
                <a:cs typeface="+mn-cs"/>
              </a:rPr>
              <a:t>7.2.1.1 (introduce) </a:t>
            </a:r>
            <a:r>
              <a:rPr lang="de-DE" sz="1200" b="0" i="0" u="none" strike="noStrike"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denken [128] er2 [15] es [12] sie2 [7] Fahrrad / Rad [2138] Geschenk [2595] Gutschein [&gt;5009] Handy [1693] Jacke [3287] hässlich [3542] toll [972] ganz [69] jetzt [72] ziemlich [605] in Ordnung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1.2.5</a:t>
            </a:r>
            <a:r>
              <a:rPr lang="de-DE" sz="1200" b="1" i="0" u="none" strike="noStrike" kern="1200" baseline="0" dirty="0">
                <a:solidFill>
                  <a:schemeClr val="tx1"/>
                </a:solidFill>
                <a:effectLst/>
                <a:latin typeface="+mn-lt"/>
                <a:ea typeface="+mn-ea"/>
                <a:cs typeface="+mn-cs"/>
              </a:rPr>
              <a:t> (revisit) </a:t>
            </a:r>
            <a:r>
              <a:rPr lang="de-DE" sz="1200" b="0" i="0" u="none" strike="noStrike"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kommen [62] stehen [85] Junge [548] Kopf [250] Körper [488] Mädchen [602] Mutter [218] Nacht [325] Tür [375] Vater [232]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1.1.6 (revisit) </a:t>
            </a:r>
            <a:r>
              <a:rPr lang="de-DE" sz="1200" b="0" i="0" u="none" strike="noStrike"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habe, 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28449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63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ö</a:t>
            </a:r>
            <a:r>
              <a:rPr lang="en-GB" b="1" baseline="0" dirty="0"/>
              <a:t>] </a:t>
            </a:r>
            <a:r>
              <a:rPr lang="en-GB" baseline="0" dirty="0"/>
              <a:t>and then the </a:t>
            </a:r>
            <a:r>
              <a:rPr lang="en-GB" b="1" baseline="0" dirty="0"/>
              <a:t>source</a:t>
            </a:r>
            <a:r>
              <a:rPr lang="en-GB" baseline="0" dirty="0"/>
              <a:t> word again ‘</a:t>
            </a:r>
            <a:r>
              <a:rPr lang="en-GB" sz="1200" b="1" baseline="0" dirty="0" err="1"/>
              <a:t>plötzlich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plötzlich</a:t>
            </a:r>
            <a:r>
              <a:rPr lang="en-GB" sz="1200" b="1" baseline="0" dirty="0"/>
              <a:t> </a:t>
            </a:r>
            <a:r>
              <a:rPr lang="en-GB" sz="1200" baseline="0" dirty="0"/>
              <a:t>[459]; </a:t>
            </a:r>
            <a:r>
              <a:rPr lang="en-GB" sz="1200" b="1" baseline="0" dirty="0" err="1"/>
              <a:t>Bevölkerung</a:t>
            </a:r>
            <a:r>
              <a:rPr lang="en-GB" sz="1200" b="1" baseline="0" dirty="0"/>
              <a:t> </a:t>
            </a:r>
            <a:r>
              <a:rPr lang="en-GB" sz="1200" b="0" baseline="0" dirty="0"/>
              <a:t>[769] </a:t>
            </a:r>
            <a:r>
              <a:rPr lang="en-GB" sz="1200" b="1" baseline="0" dirty="0" err="1"/>
              <a:t>völlig</a:t>
            </a:r>
            <a:r>
              <a:rPr lang="en-GB" sz="1200" b="1" baseline="0" dirty="0"/>
              <a:t> </a:t>
            </a:r>
            <a:r>
              <a:rPr lang="en-GB" sz="1200" baseline="0" dirty="0"/>
              <a:t>[462]; </a:t>
            </a:r>
            <a:r>
              <a:rPr lang="en-GB" sz="1200" b="1" baseline="0" dirty="0" err="1"/>
              <a:t>öffentlich</a:t>
            </a:r>
            <a:r>
              <a:rPr lang="en-GB" sz="1200" b="1" baseline="0" dirty="0"/>
              <a:t> </a:t>
            </a:r>
            <a:r>
              <a:rPr lang="en-GB" sz="1200" baseline="0" dirty="0"/>
              <a:t>[399]; </a:t>
            </a:r>
            <a:r>
              <a:rPr lang="en-GB" sz="1200" b="1" baseline="0" dirty="0" err="1"/>
              <a:t>zwölf</a:t>
            </a:r>
            <a:r>
              <a:rPr lang="en-GB" sz="1200" b="1" baseline="0" dirty="0"/>
              <a:t> </a:t>
            </a:r>
            <a:r>
              <a:rPr lang="en-GB" sz="1200" baseline="0" dirty="0"/>
              <a:t>[882]; </a:t>
            </a:r>
            <a:r>
              <a:rPr lang="en-GB" sz="1200" b="1" baseline="0" dirty="0" err="1"/>
              <a:t>öffnen</a:t>
            </a:r>
            <a:r>
              <a:rPr lang="en-GB" sz="1200" b="1" baseline="0" dirty="0"/>
              <a:t> </a:t>
            </a:r>
            <a:r>
              <a:rPr lang="en-GB" sz="1200" baseline="0" dirty="0"/>
              <a:t>[538].</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49585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935727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664566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Aim: </a:t>
            </a:r>
            <a:r>
              <a:rPr lang="en-GB" b="0" baseline="0">
                <a:latin typeface="+mn-lt"/>
              </a:rPr>
              <a:t>To practise distinguishing between long and short SSC </a:t>
            </a:r>
            <a:r>
              <a:rPr lang="en-GB" b="1" baseline="0">
                <a:latin typeface="+mn-lt"/>
              </a:rPr>
              <a:t>[</a:t>
            </a:r>
            <a:r>
              <a:rPr lang="en-GB" sz="1200" b="1">
                <a:solidFill>
                  <a:srgbClr val="FFCC00"/>
                </a:solidFill>
                <a:latin typeface="+mn-lt"/>
              </a:rPr>
              <a:t>ö</a:t>
            </a:r>
            <a:r>
              <a:rPr lang="en-GB" b="1" baseline="0">
                <a:latin typeface="+mn-lt"/>
              </a:rPr>
              <a:t>]</a:t>
            </a:r>
            <a:r>
              <a:rPr lang="en-GB" b="0" baseline="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a:solidFill>
                <a:schemeClr val="accent1">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solidFill>
                  <a:schemeClr val="accent1">
                    <a:lumMod val="50000"/>
                  </a:schemeClr>
                </a:solidFill>
                <a:latin typeface="+mn-lt"/>
              </a:rPr>
              <a:t>Note:</a:t>
            </a:r>
            <a:r>
              <a:rPr lang="en-GB" sz="1200" b="0" baseline="0">
                <a:solidFill>
                  <a:schemeClr val="accent1">
                    <a:lumMod val="50000"/>
                  </a:schemeClr>
                </a:solidFill>
                <a:latin typeface="+mn-lt"/>
              </a:rPr>
              <a:t> </a:t>
            </a:r>
            <a:r>
              <a:rPr lang="en-GB" sz="1200" b="0">
                <a:solidFill>
                  <a:schemeClr val="accent1">
                    <a:lumMod val="50000"/>
                  </a:schemeClr>
                </a:solidFill>
                <a:latin typeface="+mn-lt"/>
              </a:rPr>
              <a:t>Place names have</a:t>
            </a:r>
            <a:r>
              <a:rPr lang="en-GB" sz="1200" b="0" baseline="0">
                <a:solidFill>
                  <a:schemeClr val="accent1">
                    <a:lumMod val="50000"/>
                  </a:schemeClr>
                </a:solidFill>
                <a:latin typeface="+mn-lt"/>
              </a:rPr>
              <a:t> been chosen for this exercise as they are unlikely to have been encountered before, so students must focus on the sound. </a:t>
            </a:r>
            <a:endParaRPr lang="en-GB" b="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Procedure:</a:t>
            </a:r>
            <a:br>
              <a:rPr lang="en-GB" b="0">
                <a:latin typeface="+mn-lt"/>
              </a:rPr>
            </a:br>
            <a:r>
              <a:rPr lang="en-GB" b="0">
                <a:latin typeface="+mn-lt"/>
              </a:rPr>
              <a:t>1. </a:t>
            </a:r>
            <a:r>
              <a:rPr lang="en-GB" sz="1200" b="0" baseline="0">
                <a:solidFill>
                  <a:schemeClr val="accent1">
                    <a:lumMod val="50000"/>
                  </a:schemeClr>
                </a:solidFill>
                <a:latin typeface="+mn-lt"/>
              </a:rPr>
              <a:t>Teacher to highlight the English translations of  ‘</a:t>
            </a:r>
            <a:r>
              <a:rPr lang="en-GB" sz="1200">
                <a:solidFill>
                  <a:schemeClr val="accent1">
                    <a:lumMod val="50000"/>
                  </a:schemeClr>
                </a:solidFill>
                <a:latin typeface="+mn-lt"/>
              </a:rPr>
              <a:t>Köln’, ‘das Vereinigte Königreich’ and ‘Österreich’ (‘Wie sagt man </a:t>
            </a:r>
            <a:r>
              <a:rPr lang="en-GB" sz="1200" i="1">
                <a:solidFill>
                  <a:schemeClr val="accent1">
                    <a:lumMod val="50000"/>
                  </a:schemeClr>
                </a:solidFill>
                <a:latin typeface="+mn-lt"/>
              </a:rPr>
              <a:t>Köln</a:t>
            </a:r>
            <a:r>
              <a:rPr lang="en-GB" sz="1200" baseline="0">
                <a:solidFill>
                  <a:schemeClr val="accent1">
                    <a:lumMod val="50000"/>
                  </a:schemeClr>
                </a:solidFill>
                <a:latin typeface="+mn-lt"/>
              </a:rPr>
              <a:t> auf Englisch?’) and explain the structure of ‘</a:t>
            </a:r>
            <a:r>
              <a:rPr lang="en-GB" sz="1200">
                <a:solidFill>
                  <a:schemeClr val="accent1">
                    <a:lumMod val="50000"/>
                  </a:schemeClr>
                </a:solidFill>
                <a:latin typeface="+mn-lt"/>
              </a:rPr>
              <a:t>das Vereinigte Königreich’ (though make it clear that ‘Großbritannien’ is more commonly used).</a:t>
            </a:r>
            <a:endParaRPr lang="en-GB" b="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latin typeface="+mn-lt"/>
              </a:rPr>
              <a:t>2. Click on the numbered audio buttons to play the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latin typeface="+mn-lt"/>
              </a:rPr>
              <a:t>3. Students listen to each place name and ticj the appropriate</a:t>
            </a:r>
            <a:r>
              <a:rPr lang="en-GB" b="0" baseline="0">
                <a:latin typeface="+mn-lt"/>
              </a:rPr>
              <a:t> column, according to whether the </a:t>
            </a:r>
            <a:r>
              <a:rPr lang="en-GB" b="1" baseline="0">
                <a:latin typeface="+mn-lt"/>
              </a:rPr>
              <a:t>[</a:t>
            </a:r>
            <a:r>
              <a:rPr lang="en-GB" sz="1200" b="1">
                <a:solidFill>
                  <a:srgbClr val="FFCC00"/>
                </a:solidFill>
                <a:latin typeface="+mn-lt"/>
              </a:rPr>
              <a:t>ö</a:t>
            </a:r>
            <a:r>
              <a:rPr lang="en-GB" b="1" baseline="0">
                <a:latin typeface="+mn-lt"/>
              </a:rPr>
              <a:t>] </a:t>
            </a:r>
            <a:r>
              <a:rPr lang="en-GB" b="0" baseline="0">
                <a:latin typeface="+mn-lt"/>
              </a:rPr>
              <a:t>is long or short.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latin typeface="+mn-lt"/>
              </a:rPr>
              <a:t>4. </a:t>
            </a:r>
            <a:r>
              <a:rPr lang="en-GB" sz="1200" baseline="0">
                <a:solidFill>
                  <a:schemeClr val="accent1">
                    <a:lumMod val="50000"/>
                  </a:schemeClr>
                </a:solidFill>
                <a:latin typeface="+mn-lt"/>
              </a:rPr>
              <a:t>Teacher elicits answers by pointing at the word and asking ‘Ist das </a:t>
            </a:r>
            <a:r>
              <a:rPr lang="en-GB" sz="1200">
                <a:solidFill>
                  <a:schemeClr val="accent1">
                    <a:lumMod val="50000"/>
                  </a:schemeClr>
                </a:solidFill>
                <a:latin typeface="+mn-lt"/>
              </a:rPr>
              <a:t>ö</a:t>
            </a:r>
            <a:r>
              <a:rPr lang="en-GB" sz="1200" baseline="0">
                <a:solidFill>
                  <a:schemeClr val="accent1">
                    <a:lumMod val="50000"/>
                  </a:schemeClr>
                </a:solidFill>
                <a:latin typeface="+mn-lt"/>
              </a:rPr>
              <a:t> lang oder kurz?’ Students respond ‘Das </a:t>
            </a:r>
            <a:r>
              <a:rPr lang="en-GB" sz="1200">
                <a:solidFill>
                  <a:schemeClr val="accent1">
                    <a:lumMod val="50000"/>
                  </a:schemeClr>
                </a:solidFill>
                <a:latin typeface="+mn-lt"/>
              </a:rPr>
              <a:t>ö</a:t>
            </a:r>
            <a:r>
              <a:rPr lang="en-GB" sz="1200" baseline="0">
                <a:solidFill>
                  <a:schemeClr val="accent1">
                    <a:lumMod val="50000"/>
                  </a:schemeClr>
                </a:solidFill>
                <a:latin typeface="+mn-lt"/>
              </a:rPr>
              <a:t> ist lang/kurz.’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a:solidFill>
                  <a:schemeClr val="accent1">
                    <a:lumMod val="50000"/>
                  </a:schemeClr>
                </a:solidFill>
                <a:latin typeface="+mn-lt"/>
              </a:rPr>
              <a:t>5. </a:t>
            </a:r>
            <a:r>
              <a:rPr lang="en-GB" b="0" baseline="0">
                <a:latin typeface="+mn-lt"/>
              </a:rPr>
              <a:t>Click to reveal the answers.</a:t>
            </a:r>
            <a:endParaRPr lang="en-GB" sz="1200" baseline="0">
              <a:solidFill>
                <a:schemeClr val="accent1">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latin typeface="+mn-lt"/>
              </a:rPr>
              <a:t>6. </a:t>
            </a:r>
            <a:r>
              <a:rPr lang="en-GB" sz="1200" baseline="0">
                <a:solidFill>
                  <a:schemeClr val="accent1">
                    <a:lumMod val="50000"/>
                  </a:schemeClr>
                </a:solidFill>
                <a:latin typeface="+mn-lt"/>
              </a:rPr>
              <a:t>Once answers have been revealed, students are asked to read the names aloud.  They now have direct information about how to pronounce the ‘ö’ SSC. The exercise also provides an opportunity to apply previous SSC knowledge of soft and hard /ch/ (das </a:t>
            </a:r>
            <a:r>
              <a:rPr lang="en-GB" sz="1200">
                <a:solidFill>
                  <a:schemeClr val="accent1">
                    <a:lumMod val="50000"/>
                  </a:schemeClr>
                </a:solidFill>
                <a:latin typeface="+mn-lt"/>
              </a:rPr>
              <a:t>Vereinigte Königrei</a:t>
            </a:r>
            <a:r>
              <a:rPr lang="en-GB" sz="1200" b="1">
                <a:solidFill>
                  <a:schemeClr val="accent1">
                    <a:lumMod val="50000"/>
                  </a:schemeClr>
                </a:solidFill>
                <a:latin typeface="+mn-lt"/>
              </a:rPr>
              <a:t>ch</a:t>
            </a:r>
            <a:r>
              <a:rPr lang="en-GB" sz="1200" b="0">
                <a:solidFill>
                  <a:schemeClr val="accent1">
                    <a:lumMod val="50000"/>
                  </a:schemeClr>
                </a:solidFill>
                <a:latin typeface="+mn-lt"/>
              </a:rPr>
              <a:t>, </a:t>
            </a:r>
            <a:r>
              <a:rPr lang="en-GB" sz="1200">
                <a:solidFill>
                  <a:schemeClr val="accent1">
                    <a:lumMod val="50000"/>
                  </a:schemeClr>
                </a:solidFill>
                <a:latin typeface="+mn-lt"/>
              </a:rPr>
              <a:t>Mön</a:t>
            </a:r>
            <a:r>
              <a:rPr lang="en-GB" sz="1200" b="1">
                <a:solidFill>
                  <a:schemeClr val="accent1">
                    <a:lumMod val="50000"/>
                  </a:schemeClr>
                </a:solidFill>
                <a:latin typeface="+mn-lt"/>
              </a:rPr>
              <a:t>ch</a:t>
            </a:r>
            <a:r>
              <a:rPr lang="en-GB" sz="1200">
                <a:solidFill>
                  <a:schemeClr val="accent1">
                    <a:lumMod val="50000"/>
                  </a:schemeClr>
                </a:solidFill>
                <a:latin typeface="+mn-lt"/>
              </a:rPr>
              <a:t>en­gladba</a:t>
            </a:r>
            <a:r>
              <a:rPr lang="en-GB" sz="1200" b="1">
                <a:solidFill>
                  <a:schemeClr val="accent1">
                    <a:lumMod val="50000"/>
                  </a:schemeClr>
                </a:solidFill>
                <a:latin typeface="+mn-lt"/>
              </a:rPr>
              <a:t>ch</a:t>
            </a:r>
            <a:r>
              <a:rPr lang="en-GB" sz="1200" b="0">
                <a:solidFill>
                  <a:schemeClr val="accent1">
                    <a:lumMod val="50000"/>
                  </a:schemeClr>
                </a:solidFill>
                <a:latin typeface="+mn-lt"/>
              </a:rPr>
              <a:t>, </a:t>
            </a:r>
            <a:r>
              <a:rPr lang="en-GB" sz="1200">
                <a:solidFill>
                  <a:schemeClr val="accent1">
                    <a:lumMod val="50000"/>
                  </a:schemeClr>
                </a:solidFill>
                <a:latin typeface="+mn-lt"/>
              </a:rPr>
              <a:t>Österrei</a:t>
            </a:r>
            <a:r>
              <a:rPr lang="en-GB" sz="1200" b="1">
                <a:solidFill>
                  <a:schemeClr val="accent1">
                    <a:lumMod val="50000"/>
                  </a:schemeClr>
                </a:solidFill>
                <a:latin typeface="+mn-lt"/>
              </a:rPr>
              <a:t>ch</a:t>
            </a:r>
            <a:r>
              <a:rPr lang="en-GB" sz="1200" b="0">
                <a:solidFill>
                  <a:schemeClr val="accent1">
                    <a:lumMod val="50000"/>
                  </a:schemeClr>
                </a:solidFill>
                <a:latin typeface="+mn-lt"/>
              </a:rPr>
              <a:t>) and /ei/</a:t>
            </a:r>
            <a:r>
              <a:rPr lang="en-GB" sz="1200" b="0" baseline="0">
                <a:solidFill>
                  <a:schemeClr val="accent1">
                    <a:lumMod val="50000"/>
                  </a:schemeClr>
                </a:solidFill>
                <a:latin typeface="+mn-lt"/>
              </a:rPr>
              <a:t> (das </a:t>
            </a:r>
            <a:r>
              <a:rPr lang="en-GB" sz="1200">
                <a:solidFill>
                  <a:schemeClr val="accent1">
                    <a:lumMod val="50000"/>
                  </a:schemeClr>
                </a:solidFill>
                <a:latin typeface="+mn-lt"/>
              </a:rPr>
              <a:t>Ver</a:t>
            </a:r>
            <a:r>
              <a:rPr lang="en-GB" sz="1200" b="1">
                <a:solidFill>
                  <a:schemeClr val="accent1">
                    <a:lumMod val="50000"/>
                  </a:schemeClr>
                </a:solidFill>
                <a:latin typeface="+mn-lt"/>
              </a:rPr>
              <a:t>ei</a:t>
            </a:r>
            <a:r>
              <a:rPr lang="en-GB" sz="1200">
                <a:solidFill>
                  <a:schemeClr val="accent1">
                    <a:lumMod val="50000"/>
                  </a:schemeClr>
                </a:solidFill>
                <a:latin typeface="+mn-lt"/>
              </a:rPr>
              <a:t>nigte Königr</a:t>
            </a:r>
            <a:r>
              <a:rPr lang="en-GB" sz="1200" b="1">
                <a:solidFill>
                  <a:schemeClr val="accent1">
                    <a:lumMod val="50000"/>
                  </a:schemeClr>
                </a:solidFill>
                <a:latin typeface="+mn-lt"/>
              </a:rPr>
              <a:t>ei</a:t>
            </a:r>
            <a:r>
              <a:rPr lang="en-GB" sz="1200" b="0">
                <a:solidFill>
                  <a:schemeClr val="accent1">
                    <a:lumMod val="50000"/>
                  </a:schemeClr>
                </a:solidFill>
                <a:latin typeface="+mn-lt"/>
              </a:rPr>
              <a:t>ch, </a:t>
            </a:r>
            <a:r>
              <a:rPr lang="en-GB" sz="1200">
                <a:solidFill>
                  <a:schemeClr val="accent1">
                    <a:lumMod val="50000"/>
                  </a:schemeClr>
                </a:solidFill>
                <a:latin typeface="+mn-lt"/>
              </a:rPr>
              <a:t>Österr</a:t>
            </a:r>
            <a:r>
              <a:rPr lang="en-GB" sz="1200" b="1">
                <a:solidFill>
                  <a:schemeClr val="accent1">
                    <a:lumMod val="50000"/>
                  </a:schemeClr>
                </a:solidFill>
                <a:latin typeface="+mn-lt"/>
              </a:rPr>
              <a:t>ei</a:t>
            </a:r>
            <a:r>
              <a:rPr lang="en-GB" sz="1200" b="0">
                <a:solidFill>
                  <a:schemeClr val="accent1">
                    <a:lumMod val="50000"/>
                  </a:schemeClr>
                </a:solidFill>
                <a:latin typeface="+mn-lt"/>
              </a:rPr>
              <a:t>ch).</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latin typeface="+mn-lt"/>
              </a:rPr>
            </a:br>
            <a:r>
              <a:rPr lang="en-GB" sz="1200" b="0">
                <a:solidFill>
                  <a:schemeClr val="accent1">
                    <a:lumMod val="50000"/>
                  </a:schemeClr>
                </a:solidFill>
                <a:latin typeface="+mn-lt"/>
              </a:rPr>
              <a:t>NB: Should students ask why Österreich</a:t>
            </a:r>
            <a:r>
              <a:rPr lang="en-GB" sz="1200" b="0" baseline="0">
                <a:solidFill>
                  <a:schemeClr val="accent1">
                    <a:lumMod val="50000"/>
                  </a:schemeClr>
                </a:solidFill>
                <a:latin typeface="+mn-lt"/>
              </a:rPr>
              <a:t> and Mödling are long ö despite being followed by two consonants, here are two possible responses, depending on who has asked and how much time you have!</a:t>
            </a:r>
            <a:br>
              <a:rPr lang="en-GB" sz="1200" b="0" baseline="0">
                <a:solidFill>
                  <a:schemeClr val="accent1">
                    <a:lumMod val="50000"/>
                  </a:schemeClr>
                </a:solidFill>
                <a:latin typeface="+mn-lt"/>
              </a:rPr>
            </a:br>
            <a:r>
              <a:rPr lang="en-GB" sz="1200" b="0" baseline="0">
                <a:solidFill>
                  <a:schemeClr val="accent1">
                    <a:lumMod val="50000"/>
                  </a:schemeClr>
                </a:solidFill>
                <a:latin typeface="+mn-lt"/>
              </a:rPr>
              <a:t>1.  Place names can often be exceptional - think of some strange ones in English e.g. Holborn doesn’t pronounce the ‘l’ at all, but in English we don’t have silent ‘l’ as a letter, generally. Towcester is pronounced ‘toaster’ etc..</a:t>
            </a:r>
            <a:br>
              <a:rPr lang="en-GB" sz="1200" b="0" baseline="0">
                <a:solidFill>
                  <a:schemeClr val="accent1">
                    <a:lumMod val="50000"/>
                  </a:schemeClr>
                </a:solidFill>
                <a:latin typeface="+mn-lt"/>
              </a:rPr>
            </a:br>
            <a:r>
              <a:rPr lang="en-GB" sz="1200" b="0" baseline="0">
                <a:solidFill>
                  <a:schemeClr val="accent1">
                    <a:lumMod val="50000"/>
                  </a:schemeClr>
                </a:solidFill>
                <a:latin typeface="+mn-lt"/>
              </a:rPr>
              <a:t>2.  This is to do with the syllable separation - here </a:t>
            </a:r>
            <a:r>
              <a:rPr lang="en-GB" sz="1200" b="0">
                <a:solidFill>
                  <a:schemeClr val="accent1">
                    <a:lumMod val="50000"/>
                  </a:schemeClr>
                </a:solidFill>
                <a:latin typeface="+mn-lt"/>
              </a:rPr>
              <a:t>Ös - ter - reich</a:t>
            </a:r>
            <a:r>
              <a:rPr lang="en-GB" sz="1200" b="0" baseline="0">
                <a:solidFill>
                  <a:schemeClr val="accent1">
                    <a:lumMod val="50000"/>
                  </a:schemeClr>
                </a:solidFill>
                <a:latin typeface="+mn-lt"/>
              </a:rPr>
              <a:t> is made up of 3 syllables - the end of the first syllable is just a single consonant, and the ö pronunciation is driven by that.  The same applies to Möd - ling.  When the syllables are separated, the double consonants disappear.</a:t>
            </a:r>
            <a:br>
              <a:rPr lang="en-GB" sz="1200" b="0" baseline="0">
                <a:solidFill>
                  <a:schemeClr val="accent1">
                    <a:lumMod val="50000"/>
                  </a:schemeClr>
                </a:solidFill>
                <a:latin typeface="+mn-lt"/>
              </a:rPr>
            </a:br>
            <a:endParaRPr dirty="0">
              <a:latin typeface="+mn-lt"/>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2197046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a:latin typeface="+mn-lt"/>
              </a:rPr>
              <a:t>Timing</a:t>
            </a:r>
            <a:r>
              <a:rPr lang="en-GB" b="1" baseline="0" dirty="0">
                <a:latin typeface="+mn-lt"/>
              </a:rPr>
              <a:t>: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 </a:t>
            </a:r>
            <a:r>
              <a:rPr kumimoji="0" lang="en-GB" sz="1200" b="0" i="0" u="none" strike="noStrike" kern="1200" cap="none" spc="0" normalizeH="0" baseline="0" noProof="0" dirty="0">
                <a:ln>
                  <a:noFill/>
                </a:ln>
                <a:solidFill>
                  <a:srgbClr val="000000"/>
                </a:solidFill>
                <a:effectLst/>
                <a:uLnTx/>
                <a:uFillTx/>
                <a:latin typeface="+mn-lt"/>
                <a:ea typeface="+mn-ea"/>
                <a:cs typeface="+mn-cs"/>
              </a:rPr>
              <a:t>to 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denken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more 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kern="1200">
                <a:solidFill>
                  <a:schemeClr val="tx1"/>
                </a:solidFill>
                <a:effectLst/>
                <a:latin typeface="+mn-lt"/>
                <a:ea typeface="+mn-ea"/>
                <a:cs typeface="+mn-cs"/>
              </a:rPr>
              <a:t>Note: </a:t>
            </a:r>
            <a:r>
              <a:rPr kumimoji="0" lang="en-GB" sz="1200" b="1" i="0" u="none" strike="noStrike" kern="1200" cap="none" spc="0" normalizeH="0" baseline="0" noProof="0">
                <a:ln>
                  <a:noFill/>
                </a:ln>
                <a:solidFill>
                  <a:srgbClr val="000000"/>
                </a:solidFill>
                <a:effectLst/>
                <a:uLnTx/>
                <a:uFillTx/>
                <a:latin typeface="+mn-lt"/>
                <a:ea typeface="+mn-ea"/>
                <a:cs typeface="Calibri"/>
                <a:sym typeface="Calibri"/>
              </a:rPr>
              <a:t>D</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enken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a:ln>
                  <a:noFill/>
                </a:ln>
                <a:solidFill>
                  <a:srgbClr val="000000"/>
                </a:solidFill>
                <a:effectLst/>
                <a:uLnTx/>
                <a:uFillTx/>
                <a:latin typeface="+mn-lt"/>
                <a:ea typeface="+mn-ea"/>
                <a:cs typeface="+mn-cs"/>
              </a:rPr>
              <a:t>is 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a:ln>
                  <a:noFill/>
                </a:ln>
                <a:solidFill>
                  <a:srgbClr val="000000"/>
                </a:solidFill>
                <a:effectLst/>
                <a:uLnTx/>
                <a:uFillTx/>
                <a:latin typeface="+mn-lt"/>
                <a:ea typeface="+mn-ea"/>
                <a:cs typeface="+mn-cs"/>
              </a:rPr>
              <a:t>rd</a:t>
            </a:r>
            <a:r>
              <a:rPr kumimoji="0" lang="en-GB" sz="1200" b="0" i="0" u="none" strike="noStrike" kern="1200" cap="none" spc="0" normalizeH="0" baseline="0" noProof="0">
                <a:ln>
                  <a:noFill/>
                </a:ln>
                <a:solidFill>
                  <a:srgbClr val="000000"/>
                </a:solidFill>
                <a:effectLst/>
                <a:uLnTx/>
                <a:uFillTx/>
                <a:latin typeface="+mn-lt"/>
                <a:ea typeface="+mn-ea"/>
                <a:cs typeface="+mn-cs"/>
              </a:rPr>
              <a:t> person singular) are introduced in order to familiarise students with various forms of the same verb. </a:t>
            </a:r>
            <a:r>
              <a:rPr lang="en-GB" sz="1200" kern="1200">
                <a:solidFill>
                  <a:schemeClr val="tx1"/>
                </a:solidFill>
                <a:effectLst/>
                <a:latin typeface="+mn-lt"/>
                <a:ea typeface="+mn-ea"/>
                <a:cs typeface="+mn-cs"/>
              </a:rPr>
              <a:t>Students should know the meaning</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of this verb </a:t>
            </a:r>
            <a:r>
              <a:rPr lang="en-GB" sz="1200" kern="1200" baseline="0">
                <a:solidFill>
                  <a:schemeClr val="tx1"/>
                </a:solidFill>
                <a:effectLst/>
                <a:latin typeface="+mn-lt"/>
                <a:ea typeface="+mn-ea"/>
                <a:cs typeface="+mn-cs"/>
              </a:rPr>
              <a:t>already</a:t>
            </a:r>
            <a:r>
              <a:rPr lang="en-GB" sz="1200" kern="1200">
                <a:solidFill>
                  <a:schemeClr val="tx1"/>
                </a:solidFill>
                <a:effectLst/>
                <a:latin typeface="+mn-lt"/>
                <a:ea typeface="+mn-ea"/>
                <a:cs typeface="+mn-cs"/>
              </a:rPr>
              <a:t>, as it was set as (audio and quizlet)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denken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on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the long and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short [e].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bring one’s finger to one’s cheek/lips in a pensive posture.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denkt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the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long [e].</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815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214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r>
              <a:rPr lang="en-GB" dirty="0"/>
              <a:t>Students have</a:t>
            </a:r>
            <a:r>
              <a:rPr lang="en-GB" baseline="0" dirty="0"/>
              <a:t> not yet learned </a:t>
            </a:r>
            <a:r>
              <a:rPr lang="en-GB" b="1" baseline="0" dirty="0"/>
              <a:t>‘</a:t>
            </a:r>
            <a:r>
              <a:rPr lang="en-GB" b="1" baseline="0" dirty="0" err="1"/>
              <a:t>viel</a:t>
            </a:r>
            <a:r>
              <a:rPr lang="en-GB" baseline="0" dirty="0"/>
              <a:t>’ </a:t>
            </a:r>
            <a:r>
              <a:rPr lang="en-GB" b="1" baseline="0" dirty="0"/>
              <a:t>[60] </a:t>
            </a:r>
            <a:r>
              <a:rPr lang="en-GB" baseline="0" dirty="0"/>
              <a:t>as a target vocabulary item, but they met the countable form </a:t>
            </a:r>
            <a:r>
              <a:rPr lang="en-GB" b="1" baseline="0" dirty="0"/>
              <a:t>‘</a:t>
            </a:r>
            <a:r>
              <a:rPr lang="en-GB" b="1" baseline="0" dirty="0" err="1"/>
              <a:t>viele</a:t>
            </a:r>
            <a:r>
              <a:rPr lang="en-GB" b="1" baseline="0" dirty="0"/>
              <a:t>’ </a:t>
            </a:r>
            <a:r>
              <a:rPr lang="en-GB" baseline="0" dirty="0"/>
              <a:t>in 1.2.6. Teacher to draw attention to this and elicit meaning from students.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300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199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70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ö</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ö</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an exaggerated exclamation of seeing / receiving something beautiful.  As you say ‘</a:t>
            </a:r>
            <a:r>
              <a:rPr lang="en-GB" baseline="0" dirty="0" err="1"/>
              <a:t>schön</a:t>
            </a:r>
            <a:r>
              <a:rPr lang="en-GB" baseline="0" dirty="0"/>
              <a:t>’ with an appropriate sigh, bring your hands to the rest on your cheeks, and smile!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ö</a:t>
            </a:r>
            <a:r>
              <a:rPr lang="en-GB" b="1" dirty="0"/>
              <a:t>] </a:t>
            </a:r>
            <a:r>
              <a:rPr lang="en-GB" baseline="0" dirty="0"/>
              <a:t>sound, pronouncing </a:t>
            </a:r>
            <a:r>
              <a:rPr lang="en-GB" b="0" baseline="0" dirty="0"/>
              <a:t>”</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sch</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n</a:t>
            </a:r>
            <a:r>
              <a:rPr lang="en-GB" baseline="0" dirty="0"/>
              <a:t> [164]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617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861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b="0" baseline="0"/>
              <a:t>To </a:t>
            </a:r>
            <a:r>
              <a:rPr lang="en-GB" baseline="0"/>
              <a:t>consolidate the definitions of vocabulary items pre-learned as homework, building associations with vocabulary from previous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aseline="0"/>
              <a:t>Knowing the associations of a word both helps students understand its broader meaning, and to recall it in appropriate contexts. </a:t>
            </a:r>
            <a:r>
              <a:rPr lang="en-GB"/>
              <a:t>Students have not learnt the verb ‘ordnen’ but it is a near-cognate.  We could have used ‘kategorisieren’ or ‘organisieren’ here, but using ‘ordnen’ facilitates a link with ‘in Ordnung’,  and these associations strengthen word knowledge. Students have learnt </a:t>
            </a:r>
            <a:r>
              <a:rPr lang="en-GB" i="1"/>
              <a:t>das Wort</a:t>
            </a:r>
            <a:r>
              <a:rPr lang="en-GB"/>
              <a:t>, and the plural forming pattern +umlaut+e but haven’t yet seen the +umlaut+er pattern.  Elicit the meaning from students, here, and the singular form ‘das Wort’.  Tell students that when they meet unfamiliar nouns in the plural, they can try to remove the umlaut and +e/+er ending to see if they might recognise the singular form.</a:t>
            </a:r>
            <a:br>
              <a:rPr lang="en-GB"/>
            </a:b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baseline="0"/>
              <a:t>Students </a:t>
            </a:r>
            <a:r>
              <a:rPr lang="en-GB" b="1" baseline="0"/>
              <a:t>work in pairs to facilitate discussion. </a:t>
            </a:r>
            <a:r>
              <a:rPr lang="en-GB" b="0" baseline="0"/>
              <a:t>They </a:t>
            </a:r>
            <a:r>
              <a:rPr lang="en-GB" baseline="0"/>
              <a:t>write the words which they consider the best match in the gaps. </a:t>
            </a:r>
          </a:p>
          <a:p>
            <a:pPr marL="0" lvl="0" indent="0" algn="l" rtl="0">
              <a:spcBef>
                <a:spcPts val="0"/>
              </a:spcBef>
              <a:spcAft>
                <a:spcPts val="0"/>
              </a:spcAft>
              <a:buNone/>
            </a:pPr>
            <a:r>
              <a:rPr lang="en-GB" b="0"/>
              <a:t>2. </a:t>
            </a:r>
            <a:r>
              <a:rPr lang="en-GB" baseline="0"/>
              <a:t>Teacher elicits answers by pointing at a letter and asking ‘Was ist die Lösung?’ </a:t>
            </a:r>
            <a:r>
              <a:rPr lang="en-GB" sz="1200" b="0" baseline="0">
                <a:solidFill>
                  <a:schemeClr val="lt1"/>
                </a:solidFill>
              </a:rPr>
              <a:t>(It is suggested </a:t>
            </a:r>
            <a:r>
              <a:rPr lang="en-GB" sz="1200" b="0" i="1">
                <a:solidFill>
                  <a:schemeClr val="lt1"/>
                </a:solidFill>
              </a:rPr>
              <a:t>Lösung </a:t>
            </a:r>
            <a:r>
              <a:rPr lang="en-GB" sz="1200" b="0" i="0">
                <a:solidFill>
                  <a:schemeClr val="lt1"/>
                </a:solidFill>
              </a:rPr>
              <a:t>be used </a:t>
            </a:r>
            <a:r>
              <a:rPr lang="en-GB" sz="1200" b="0" i="0" baseline="0">
                <a:solidFill>
                  <a:schemeClr val="lt1"/>
                </a:solidFill>
              </a:rPr>
              <a:t>rather than </a:t>
            </a:r>
            <a:r>
              <a:rPr lang="en-GB" sz="1200" b="0" i="1" baseline="0">
                <a:solidFill>
                  <a:schemeClr val="lt1"/>
                </a:solidFill>
              </a:rPr>
              <a:t>Antwort</a:t>
            </a:r>
            <a:r>
              <a:rPr lang="en-GB" sz="1200" b="0" i="0" baseline="0">
                <a:solidFill>
                  <a:schemeClr val="lt1"/>
                </a:solidFill>
              </a:rPr>
              <a:t> in this lesson as it is </a:t>
            </a:r>
            <a:r>
              <a:rPr lang="en-GB" sz="1200" b="0">
                <a:solidFill>
                  <a:schemeClr val="lt1"/>
                </a:solidFill>
              </a:rPr>
              <a:t>one of this week’s SSC</a:t>
            </a:r>
            <a:r>
              <a:rPr lang="en-GB" sz="1200" b="0" baseline="0">
                <a:solidFill>
                  <a:schemeClr val="lt1"/>
                </a:solidFill>
              </a:rPr>
              <a:t> cluster words).</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3. </a:t>
            </a:r>
            <a:r>
              <a:rPr lang="en-GB" baseline="0"/>
              <a:t>Students volunteer answers ‘</a:t>
            </a:r>
            <a:r>
              <a:rPr lang="en-GB" i="1" baseline="0"/>
              <a:t>das Fahrrad, der Gutschein, das Geschenk </a:t>
            </a:r>
            <a:r>
              <a:rPr lang="en-GB" i="0" baseline="0"/>
              <a:t>etc. </a:t>
            </a:r>
            <a:endParaRPr lang="en-GB" b="0" baseline="0"/>
          </a:p>
          <a:p>
            <a:pPr marL="0" lvl="0" indent="0" algn="l" rtl="0">
              <a:spcBef>
                <a:spcPts val="0"/>
              </a:spcBef>
              <a:spcAft>
                <a:spcPts val="0"/>
              </a:spcAft>
              <a:buNone/>
            </a:pPr>
            <a:r>
              <a:rPr lang="en-GB" b="0" baseline="0"/>
              <a:t>4. </a:t>
            </a:r>
            <a:r>
              <a:rPr lang="en-GB" i="0" baseline="0"/>
              <a:t>Teacher reveals the answers by clcking the mouse and pronounces the words again. Students repeat.</a:t>
            </a:r>
          </a:p>
          <a:p>
            <a:pPr marL="0" lvl="0" indent="0" algn="l" rtl="0">
              <a:spcBef>
                <a:spcPts val="0"/>
              </a:spcBef>
              <a:spcAft>
                <a:spcPts val="0"/>
              </a:spcAft>
              <a:buNone/>
            </a:pPr>
            <a:r>
              <a:rPr lang="en-GB" sz="1200" baseline="0">
                <a:solidFill>
                  <a:schemeClr val="accent1">
                    <a:lumMod val="50000"/>
                  </a:schemeClr>
                </a:solidFill>
                <a:latin typeface="Century Gothic" panose="020B0502020202020204" pitchFamily="34" charset="0"/>
              </a:rPr>
              <a:t>5. </a:t>
            </a:r>
            <a:r>
              <a:rPr lang="en-GB" b="1" i="0" baseline="0"/>
              <a:t>Optional additional activity:</a:t>
            </a:r>
            <a:br>
              <a:rPr lang="en-GB" i="0" baseline="0"/>
            </a:br>
            <a:r>
              <a:rPr lang="en-GB" i="0" baseline="0"/>
              <a:t>Teacher and students then discuss as a class why e.g. </a:t>
            </a:r>
            <a:r>
              <a:rPr lang="en-GB" i="1" baseline="0"/>
              <a:t>Fahrrad</a:t>
            </a:r>
            <a:r>
              <a:rPr lang="en-GB" i="0" baseline="0"/>
              <a:t> fits here. By explaining and justifying their choices, students engage in creative processing of the vocabulary items, which helps retention.</a:t>
            </a:r>
          </a:p>
          <a:p>
            <a:pPr marL="0" lvl="0" indent="0" algn="l" rtl="0">
              <a:spcBef>
                <a:spcPts val="0"/>
              </a:spcBef>
              <a:spcAft>
                <a:spcPts val="0"/>
              </a:spcAft>
              <a:buNone/>
            </a:pPr>
            <a:endParaRPr lang="en-GB" i="0" baseline="0"/>
          </a:p>
          <a:p>
            <a:pPr marL="0" lvl="0" indent="0" algn="l" rtl="0">
              <a:spcBef>
                <a:spcPts val="0"/>
              </a:spcBef>
              <a:spcAft>
                <a:spcPts val="0"/>
              </a:spcAft>
              <a:buNone/>
            </a:pPr>
            <a:r>
              <a:rPr lang="en-GB" i="0" baseline="0"/>
              <a:t>Suggested justifications:</a:t>
            </a:r>
          </a:p>
          <a:p>
            <a:pPr marL="0" lvl="0" indent="0" algn="l" rtl="0">
              <a:spcBef>
                <a:spcPts val="0"/>
              </a:spcBef>
              <a:spcAft>
                <a:spcPts val="0"/>
              </a:spcAft>
              <a:buNone/>
            </a:pPr>
            <a:endParaRPr lang="en-GB" i="0" baseline="0"/>
          </a:p>
          <a:p>
            <a:pPr marL="228600" lvl="0" indent="-228600" algn="l" rtl="0">
              <a:spcBef>
                <a:spcPts val="0"/>
              </a:spcBef>
              <a:spcAft>
                <a:spcPts val="0"/>
              </a:spcAft>
              <a:buAutoNum type="alphaLcParenR"/>
            </a:pPr>
            <a:r>
              <a:rPr lang="en-GB" i="0" baseline="0"/>
              <a:t>Christmas presents / objects / things you can buy / nouns</a:t>
            </a:r>
          </a:p>
          <a:p>
            <a:pPr marL="228600" lvl="0" indent="-228600" algn="l" rtl="0">
              <a:spcBef>
                <a:spcPts val="0"/>
              </a:spcBef>
              <a:spcAft>
                <a:spcPts val="0"/>
              </a:spcAft>
              <a:buAutoNum type="alphaLcParenR"/>
            </a:pPr>
            <a:r>
              <a:rPr lang="en-GB" i="0" baseline="0"/>
              <a:t>words used to describe things / opinions of things / adjectives</a:t>
            </a:r>
          </a:p>
          <a:p>
            <a:pPr marL="228600" lvl="0" indent="-228600" algn="l" rtl="0">
              <a:spcBef>
                <a:spcPts val="0"/>
              </a:spcBef>
              <a:spcAft>
                <a:spcPts val="0"/>
              </a:spcAft>
              <a:buAutoNum type="alphaLcParenR"/>
            </a:pPr>
            <a:r>
              <a:rPr lang="en-GB" i="0" baseline="0"/>
              <a:t>words that express how strongly we feel about something / emphasis / intensifiers</a:t>
            </a:r>
          </a:p>
          <a:p>
            <a:pPr marL="228600" lvl="0" indent="-228600" algn="l" rtl="0">
              <a:spcBef>
                <a:spcPts val="0"/>
              </a:spcBef>
              <a:spcAft>
                <a:spcPts val="0"/>
              </a:spcAft>
              <a:buAutoNum type="alphaLcParenR"/>
            </a:pPr>
            <a:r>
              <a:rPr lang="en-GB" i="0" baseline="0"/>
              <a:t>words that express when we do something / adverbs / temporal adverbs</a:t>
            </a:r>
          </a:p>
          <a:p>
            <a:pPr marL="228600" lvl="0" indent="-228600" algn="l" rtl="0">
              <a:spcBef>
                <a:spcPts val="0"/>
              </a:spcBef>
              <a:spcAft>
                <a:spcPts val="0"/>
              </a:spcAft>
              <a:buAutoNum type="alphaLcParenR"/>
            </a:pPr>
            <a:r>
              <a:rPr lang="en-GB" i="0" baseline="0"/>
              <a:t>things we do at school / actions / verbs</a:t>
            </a:r>
            <a:endParaRPr lang="en-GB" dirty="0"/>
          </a:p>
          <a:p>
            <a:pPr marL="0" lvl="0" indent="0" algn="l" rtl="0">
              <a:spcBef>
                <a:spcPts val="0"/>
              </a:spcBef>
              <a:spcAft>
                <a:spcPts val="0"/>
              </a:spcAft>
              <a:buNone/>
            </a:pPr>
            <a:endParaRPr lang="en-GB" i="0" baseline="0" dirty="0"/>
          </a:p>
          <a:p>
            <a:pPr marL="228600" lvl="0" indent="-228600" algn="l" rtl="0">
              <a:spcBef>
                <a:spcPts val="0"/>
              </a:spcBef>
              <a:spcAft>
                <a:spcPts val="0"/>
              </a:spcAft>
              <a:buAutoNum type="alphaLcParenR"/>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3791420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b="0" baseline="0"/>
              <a:t>To</a:t>
            </a:r>
            <a:r>
              <a:rPr lang="en-GB" baseline="0"/>
              <a:t> develop awareness of the semantic relationship between adjectives and adjectives used with intensifiers by ordering these opinions from most to least enthusiastic.</a:t>
            </a:r>
            <a:r>
              <a:rPr lang="en-GB" b="0" baseline="0"/>
              <a:t> </a:t>
            </a:r>
          </a:p>
          <a:p>
            <a:pPr marL="0" lvl="0" indent="0" algn="l" rtl="0">
              <a:spcBef>
                <a:spcPts val="0"/>
              </a:spcBef>
              <a:spcAft>
                <a:spcPts val="0"/>
              </a:spcAft>
              <a:buNone/>
            </a:pPr>
            <a:endParaRPr lang="en-GB" sz="1200" b="0" i="0" kern="1200" baseline="0">
              <a:solidFill>
                <a:schemeClr val="tx1"/>
              </a:solidFill>
              <a:effectLst/>
              <a:latin typeface="+mn-lt"/>
              <a:ea typeface="+mn-ea"/>
              <a:cs typeface="+mn-cs"/>
            </a:endParaRPr>
          </a:p>
          <a:p>
            <a:pPr marL="0" lvl="0" indent="0" algn="l" rtl="0">
              <a:spcBef>
                <a:spcPts val="0"/>
              </a:spcBef>
              <a:spcAft>
                <a:spcPts val="0"/>
              </a:spcAft>
              <a:buNone/>
            </a:pPr>
            <a:r>
              <a:rPr lang="en-GB" sz="1200" b="1" i="0" kern="1200" baseline="0">
                <a:solidFill>
                  <a:schemeClr val="tx1"/>
                </a:solidFill>
                <a:effectLst/>
                <a:latin typeface="+mn-lt"/>
                <a:ea typeface="+mn-ea"/>
                <a:cs typeface="+mn-cs"/>
              </a:rPr>
              <a:t>Note: </a:t>
            </a:r>
            <a:r>
              <a:rPr lang="en-GB" sz="1200" i="0" kern="1200" baseline="0">
                <a:solidFill>
                  <a:schemeClr val="tx1"/>
                </a:solidFill>
                <a:effectLst/>
                <a:latin typeface="+mn-lt"/>
                <a:ea typeface="+mn-ea"/>
                <a:cs typeface="+mn-cs"/>
              </a:rPr>
              <a:t>In Ordnung is grammatically a ‘noun phrase’ but i</a:t>
            </a:r>
            <a:r>
              <a:rPr lang="en-GB" sz="1200" kern="1200">
                <a:solidFill>
                  <a:schemeClr val="tx1"/>
                </a:solidFill>
                <a:effectLst/>
                <a:latin typeface="+mn-lt"/>
                <a:ea typeface="+mn-ea"/>
                <a:cs typeface="+mn-cs"/>
              </a:rPr>
              <a:t>t has lots of uses, including functioning as an adjective meaning ‘fine/decent/groovy/hunky-dory/okay/sound/super/ok/’ and an adverb meaning ‘all right/alright’</a:t>
            </a:r>
          </a:p>
          <a:p>
            <a:pPr marL="0" lvl="0" indent="0" algn="l" rtl="0">
              <a:spcBef>
                <a:spcPts val="0"/>
              </a:spcBef>
              <a:spcAft>
                <a:spcPts val="0"/>
              </a:spcAft>
              <a:buNone/>
            </a:pPr>
            <a:br>
              <a:rPr lang="en-GB" sz="1200" kern="1200">
                <a:solidFill>
                  <a:schemeClr val="tx1"/>
                </a:solidFill>
                <a:effectLst/>
                <a:latin typeface="+mn-lt"/>
                <a:ea typeface="+mn-ea"/>
                <a:cs typeface="+mn-cs"/>
              </a:rPr>
            </a:br>
            <a:r>
              <a:rPr lang="en-GB" b="1" baseline="0"/>
              <a:t>Procedure:</a:t>
            </a:r>
            <a:br>
              <a:rPr lang="en-GB" b="0"/>
            </a:br>
            <a:r>
              <a:rPr lang="en-GB" b="0"/>
              <a:t>1. Students </a:t>
            </a:r>
            <a:r>
              <a:rPr lang="en-GB" baseline="0"/>
              <a:t>order the opinions from most to least enthusiastic.</a:t>
            </a:r>
            <a:r>
              <a:rPr lang="en-GB" b="0" baseline="0"/>
              <a:t> </a:t>
            </a:r>
            <a:endParaRPr lang="en-GB" i="0" baseline="0"/>
          </a:p>
          <a:p>
            <a:pPr marL="0" lvl="0" indent="0" algn="l" rtl="0">
              <a:spcBef>
                <a:spcPts val="0"/>
              </a:spcBef>
              <a:spcAft>
                <a:spcPts val="0"/>
              </a:spcAft>
              <a:buNone/>
            </a:pPr>
            <a:r>
              <a:rPr lang="en-GB" baseline="0"/>
              <a:t>2. Teacher </a:t>
            </a:r>
            <a:r>
              <a:rPr lang="en-GB" baseline="0" dirty="0"/>
              <a:t>to emphasise that </a:t>
            </a:r>
            <a:r>
              <a:rPr lang="en-GB" i="1" baseline="0" dirty="0" err="1"/>
              <a:t>hässlich</a:t>
            </a:r>
            <a:r>
              <a:rPr lang="en-GB" i="0" baseline="0" dirty="0"/>
              <a:t> and </a:t>
            </a:r>
            <a:r>
              <a:rPr lang="en-GB" i="1" baseline="0" dirty="0"/>
              <a:t>toll</a:t>
            </a:r>
            <a:r>
              <a:rPr lang="en-GB" i="0" baseline="0" dirty="0"/>
              <a:t> are not direct opposites (</a:t>
            </a:r>
            <a:r>
              <a:rPr lang="en-GB" i="1" baseline="0" dirty="0" err="1"/>
              <a:t>hässlich</a:t>
            </a:r>
            <a:r>
              <a:rPr lang="en-GB" i="1" baseline="0" dirty="0"/>
              <a:t> </a:t>
            </a:r>
            <a:r>
              <a:rPr lang="en-GB" i="0" baseline="0" dirty="0"/>
              <a:t>is more specific than </a:t>
            </a:r>
            <a:r>
              <a:rPr lang="en-GB" i="1" baseline="0" dirty="0"/>
              <a:t>toll, </a:t>
            </a:r>
            <a:r>
              <a:rPr lang="en-GB" i="0" baseline="0" dirty="0"/>
              <a:t>meaning specifically ‘ugly’ rather than generally ‘bad’)</a:t>
            </a:r>
          </a:p>
          <a:p>
            <a:pPr marL="0" lvl="0" indent="0" algn="l" rtl="0">
              <a:spcBef>
                <a:spcPts val="0"/>
              </a:spcBef>
              <a:spcAft>
                <a:spcPts val="0"/>
              </a:spcAft>
              <a:buNone/>
            </a:pPr>
            <a:r>
              <a:rPr lang="en-GB" i="0" baseline="0"/>
              <a:t>3. Answers </a:t>
            </a:r>
            <a:r>
              <a:rPr lang="en-GB" i="0" baseline="0" dirty="0"/>
              <a:t>(from left to right on the scale) revealed on clicks.</a:t>
            </a:r>
            <a:br>
              <a:rPr lang="en-GB" i="0" baseline="0"/>
            </a:b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797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b="0" baseline="0"/>
              <a:t>To</a:t>
            </a:r>
            <a:r>
              <a:rPr lang="en-GB" baseline="0"/>
              <a:t> develop</a:t>
            </a:r>
            <a:r>
              <a:rPr lang="en-GB" baseline="0">
                <a:solidFill>
                  <a:schemeClr val="tx1"/>
                </a:solidFill>
                <a:latin typeface="+mn-lt"/>
              </a:rPr>
              <a:t> awareness of </a:t>
            </a:r>
            <a:r>
              <a:rPr lang="en-GB" b="1" baseline="0">
                <a:solidFill>
                  <a:schemeClr val="tx1"/>
                </a:solidFill>
                <a:latin typeface="+mn-lt"/>
              </a:rPr>
              <a:t>pronunciation</a:t>
            </a:r>
            <a:r>
              <a:rPr lang="en-GB" b="0" baseline="0">
                <a:solidFill>
                  <a:schemeClr val="tx1"/>
                </a:solidFill>
                <a:latin typeface="+mn-lt"/>
              </a:rPr>
              <a:t> only. </a:t>
            </a:r>
          </a:p>
          <a:p>
            <a:pPr marL="0" lvl="0" indent="0" algn="l" rtl="0">
              <a:spcBef>
                <a:spcPts val="0"/>
              </a:spcBef>
              <a:spcAft>
                <a:spcPts val="0"/>
              </a:spcAft>
              <a:buNone/>
            </a:pPr>
            <a:endParaRPr lang="en-GB" b="0" baseline="0">
              <a:solidFill>
                <a:schemeClr val="tx1"/>
              </a:solidFill>
              <a:latin typeface="+mn-lt"/>
            </a:endParaRPr>
          </a:p>
          <a:p>
            <a:pPr marL="0" lvl="0" indent="0" algn="l" rtl="0">
              <a:spcBef>
                <a:spcPts val="0"/>
              </a:spcBef>
              <a:spcAft>
                <a:spcPts val="0"/>
              </a:spcAft>
              <a:buNone/>
            </a:pPr>
            <a:r>
              <a:rPr lang="en-GB" b="1" baseline="0">
                <a:solidFill>
                  <a:schemeClr val="tx1"/>
                </a:solidFill>
                <a:latin typeface="+mn-lt"/>
              </a:rPr>
              <a:t>Note:</a:t>
            </a:r>
            <a:r>
              <a:rPr lang="en-GB" b="0" baseline="0">
                <a:solidFill>
                  <a:schemeClr val="tx1"/>
                </a:solidFill>
                <a:latin typeface="+mn-lt"/>
              </a:rPr>
              <a:t> Definitions should not be provided at this stage. A meaning-focussed exercise appears on the next slide.</a:t>
            </a:r>
          </a:p>
          <a:p>
            <a:pPr marL="0" lvl="0" indent="0" algn="l" rtl="0">
              <a:spcBef>
                <a:spcPts val="0"/>
              </a:spcBef>
              <a:spcAft>
                <a:spcPts val="0"/>
              </a:spcAft>
              <a:buNone/>
            </a:pPr>
            <a:endParaRPr lang="en-GB" b="0" baseline="0">
              <a:solidFill>
                <a:schemeClr val="tx1"/>
              </a:solidFill>
              <a:latin typeface="+mn-lt"/>
            </a:endParaRPr>
          </a:p>
          <a:p>
            <a:pPr marL="0" lvl="0" indent="0" algn="l" rtl="0">
              <a:spcBef>
                <a:spcPts val="0"/>
              </a:spcBef>
              <a:spcAft>
                <a:spcPts val="0"/>
              </a:spcAft>
              <a:buNone/>
            </a:pPr>
            <a:r>
              <a:rPr lang="en-GB" b="1" baseline="0"/>
              <a:t>Procedure:</a:t>
            </a:r>
            <a:br>
              <a:rPr lang="en-GB" b="0"/>
            </a:br>
            <a:r>
              <a:rPr lang="en-GB" b="0" baseline="0">
                <a:solidFill>
                  <a:schemeClr val="tx1"/>
                </a:solidFill>
                <a:latin typeface="+mn-lt"/>
              </a:rPr>
              <a:t>1. The words appear one by one on clicks. Students sound out the words based on their knowledge of previously-studied SSCs, and English.</a:t>
            </a:r>
          </a:p>
          <a:p>
            <a:pPr marL="0" lvl="0" indent="0" algn="l" rtl="0">
              <a:spcBef>
                <a:spcPts val="0"/>
              </a:spcBef>
              <a:spcAft>
                <a:spcPts val="0"/>
              </a:spcAft>
              <a:buNone/>
            </a:pPr>
            <a:r>
              <a:rPr lang="en-GB" b="0" baseline="0">
                <a:solidFill>
                  <a:schemeClr val="tx1"/>
                </a:solidFill>
                <a:latin typeface="+mn-lt"/>
              </a:rPr>
              <a:t>2. Teacher pronounces the word correctly. Students repeat. Two of the words - </a:t>
            </a:r>
            <a:r>
              <a:rPr lang="en-GB" b="0" i="1" baseline="0">
                <a:solidFill>
                  <a:schemeClr val="tx1"/>
                </a:solidFill>
                <a:latin typeface="+mn-lt"/>
              </a:rPr>
              <a:t>das Handy, der</a:t>
            </a:r>
            <a:r>
              <a:rPr lang="en-GB" b="0" i="0" baseline="0">
                <a:solidFill>
                  <a:schemeClr val="tx1"/>
                </a:solidFill>
                <a:latin typeface="+mn-lt"/>
              </a:rPr>
              <a:t> </a:t>
            </a:r>
            <a:r>
              <a:rPr lang="en-GB" b="0" i="1" baseline="0">
                <a:solidFill>
                  <a:schemeClr val="tx1"/>
                </a:solidFill>
                <a:latin typeface="+mn-lt"/>
              </a:rPr>
              <a:t>Hund</a:t>
            </a:r>
            <a:r>
              <a:rPr lang="en-GB" b="0" i="0" baseline="0">
                <a:solidFill>
                  <a:schemeClr val="tx1"/>
                </a:solidFill>
                <a:latin typeface="+mn-lt"/>
              </a:rPr>
              <a:t> - contain pronunciation anomalies. One word – </a:t>
            </a:r>
            <a:r>
              <a:rPr lang="en-GB" b="0" i="1" baseline="0">
                <a:solidFill>
                  <a:schemeClr val="tx1"/>
                </a:solidFill>
                <a:latin typeface="+mn-lt"/>
              </a:rPr>
              <a:t>die Jacke</a:t>
            </a:r>
            <a:r>
              <a:rPr lang="en-GB" b="0" i="0" baseline="0">
                <a:solidFill>
                  <a:schemeClr val="tx1"/>
                </a:solidFill>
                <a:latin typeface="+mn-lt"/>
              </a:rPr>
              <a:t> – contains SSC [j], which has not yet been encountered. Students will likely pronounce these three words incorrectly during the sounding out phase. Teacher to acknowledge the pronunciation is not as expected. Bubbles containing guidance appear on individual clicks.</a:t>
            </a:r>
          </a:p>
          <a:p>
            <a:pPr marL="0" lvl="0" indent="0" algn="l" rtl="0">
              <a:spcBef>
                <a:spcPts val="0"/>
              </a:spcBef>
              <a:spcAft>
                <a:spcPts val="0"/>
              </a:spcAft>
              <a:buNone/>
            </a:pPr>
            <a:r>
              <a:rPr lang="en-GB" b="0" i="0" baseline="0">
                <a:solidFill>
                  <a:schemeClr val="tx1"/>
                </a:solidFill>
                <a:latin typeface="+mn-lt"/>
              </a:rPr>
              <a:t>3. Students work in pairs to practise pronunciation.</a:t>
            </a:r>
            <a:endParaRPr lang="en-GB" baseline="0">
              <a:solidFill>
                <a:schemeClr val="tx1"/>
              </a:solidFill>
              <a:latin typeface="+mn-lt"/>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657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practise recognition of this week’s vocabulary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baseline="0">
                <a:solidFill>
                  <a:schemeClr val="tx1"/>
                </a:solidFill>
                <a:latin typeface="+mn-lt"/>
              </a:rPr>
              <a:t>Students </a:t>
            </a:r>
            <a:r>
              <a:rPr lang="en-GB" baseline="0" dirty="0">
                <a:solidFill>
                  <a:schemeClr val="tx1"/>
                </a:solidFill>
                <a:latin typeface="+mn-lt"/>
              </a:rPr>
              <a:t>work in pairs to match the definitions with the pictures, and discuss strategies for </a:t>
            </a:r>
            <a:r>
              <a:rPr lang="en-GB" b="1" baseline="0" dirty="0">
                <a:solidFill>
                  <a:schemeClr val="tx1"/>
                </a:solidFill>
                <a:latin typeface="+mn-lt"/>
              </a:rPr>
              <a:t>a)</a:t>
            </a:r>
            <a:r>
              <a:rPr lang="en-GB" b="0" baseline="0" dirty="0">
                <a:solidFill>
                  <a:schemeClr val="tx1"/>
                </a:solidFill>
                <a:latin typeface="+mn-lt"/>
              </a:rPr>
              <a:t> remembering the meanings, and </a:t>
            </a:r>
            <a:r>
              <a:rPr lang="en-GB" b="1" baseline="0" dirty="0">
                <a:solidFill>
                  <a:schemeClr val="tx1"/>
                </a:solidFill>
                <a:latin typeface="+mn-lt"/>
              </a:rPr>
              <a:t>b) </a:t>
            </a:r>
            <a:r>
              <a:rPr lang="en-GB" b="0" baseline="0" dirty="0">
                <a:solidFill>
                  <a:schemeClr val="tx1"/>
                </a:solidFill>
                <a:latin typeface="+mn-lt"/>
              </a:rPr>
              <a:t>remembering the genders. These could include comparing to English words, and memorising the letters and sounds that change (e.g. c</a:t>
            </a:r>
            <a:r>
              <a:rPr lang="en-GB" b="1" baseline="0" dirty="0">
                <a:solidFill>
                  <a:schemeClr val="tx1"/>
                </a:solidFill>
                <a:latin typeface="+mn-lt"/>
              </a:rPr>
              <a:t>at</a:t>
            </a:r>
            <a:r>
              <a:rPr lang="en-GB" b="0" baseline="0" dirty="0">
                <a:solidFill>
                  <a:schemeClr val="tx1"/>
                </a:solidFill>
                <a:latin typeface="+mn-lt"/>
              </a:rPr>
              <a:t>/</a:t>
            </a:r>
            <a:r>
              <a:rPr lang="en-GB" b="0" baseline="0" dirty="0" err="1">
                <a:solidFill>
                  <a:schemeClr val="tx1"/>
                </a:solidFill>
                <a:latin typeface="+mn-lt"/>
              </a:rPr>
              <a:t>K</a:t>
            </a:r>
            <a:r>
              <a:rPr lang="en-GB" b="1" baseline="0" dirty="0" err="1">
                <a:solidFill>
                  <a:schemeClr val="tx1"/>
                </a:solidFill>
                <a:latin typeface="+mn-lt"/>
              </a:rPr>
              <a:t>at</a:t>
            </a:r>
            <a:r>
              <a:rPr lang="en-GB" b="0" baseline="0" dirty="0" err="1">
                <a:solidFill>
                  <a:schemeClr val="tx1"/>
                </a:solidFill>
                <a:latin typeface="+mn-lt"/>
              </a:rPr>
              <a:t>ze</a:t>
            </a:r>
            <a:r>
              <a:rPr lang="en-GB" b="0" baseline="0" dirty="0">
                <a:solidFill>
                  <a:schemeClr val="tx1"/>
                </a:solidFill>
                <a:latin typeface="+mn-lt"/>
              </a:rPr>
              <a:t>, j</a:t>
            </a:r>
            <a:r>
              <a:rPr lang="en-GB" b="1" baseline="0" dirty="0">
                <a:solidFill>
                  <a:schemeClr val="tx1"/>
                </a:solidFill>
                <a:latin typeface="+mn-lt"/>
              </a:rPr>
              <a:t>acke</a:t>
            </a:r>
            <a:r>
              <a:rPr lang="en-GB" b="0" baseline="0" dirty="0">
                <a:solidFill>
                  <a:schemeClr val="tx1"/>
                </a:solidFill>
                <a:latin typeface="+mn-lt"/>
              </a:rPr>
              <a:t>t/</a:t>
            </a:r>
            <a:r>
              <a:rPr lang="en-GB" b="0" baseline="0" dirty="0" err="1">
                <a:solidFill>
                  <a:schemeClr val="tx1"/>
                </a:solidFill>
                <a:latin typeface="+mn-lt"/>
              </a:rPr>
              <a:t>J</a:t>
            </a:r>
            <a:r>
              <a:rPr lang="en-GB" b="1" baseline="0" dirty="0" err="1">
                <a:solidFill>
                  <a:schemeClr val="tx1"/>
                </a:solidFill>
                <a:latin typeface="+mn-lt"/>
              </a:rPr>
              <a:t>acke</a:t>
            </a:r>
            <a:r>
              <a:rPr lang="en-GB" b="0" baseline="0" dirty="0">
                <a:solidFill>
                  <a:schemeClr val="tx1"/>
                </a:solidFill>
                <a:latin typeface="+mn-lt"/>
              </a:rPr>
              <a:t>), noticing spelling rules (</a:t>
            </a:r>
            <a:r>
              <a:rPr lang="en-GB" b="1" baseline="0" dirty="0">
                <a:solidFill>
                  <a:schemeClr val="tx1"/>
                </a:solidFill>
                <a:latin typeface="+mn-lt"/>
              </a:rPr>
              <a:t>-e</a:t>
            </a:r>
            <a:r>
              <a:rPr lang="en-GB" b="0" baseline="0" dirty="0">
                <a:solidFill>
                  <a:schemeClr val="tx1"/>
                </a:solidFill>
                <a:latin typeface="+mn-lt"/>
              </a:rPr>
              <a:t> ending in feminine), noticing rules about </a:t>
            </a:r>
            <a:r>
              <a:rPr lang="en-GB" b="0" baseline="0">
                <a:solidFill>
                  <a:schemeClr val="tx1"/>
                </a:solidFill>
                <a:latin typeface="+mn-lt"/>
              </a:rPr>
              <a:t>(</a:t>
            </a:r>
            <a:r>
              <a:rPr lang="en-GB" sz="1200" b="0" i="0" kern="1200">
                <a:solidFill>
                  <a:schemeClr val="tx1"/>
                </a:solidFill>
                <a:effectLst/>
                <a:latin typeface="+mn-lt"/>
                <a:ea typeface="+mn-ea"/>
                <a:cs typeface="+mn-cs"/>
              </a:rPr>
              <a:t>pseudo-) anglicisms </a:t>
            </a:r>
            <a:r>
              <a:rPr lang="en-GB" sz="1200" b="0" i="0" kern="1200" dirty="0">
                <a:solidFill>
                  <a:schemeClr val="tx1"/>
                </a:solidFill>
                <a:effectLst/>
                <a:latin typeface="+mn-lt"/>
                <a:ea typeface="+mn-ea"/>
                <a:cs typeface="+mn-cs"/>
              </a:rPr>
              <a:t>and brand names </a:t>
            </a:r>
            <a:r>
              <a:rPr lang="en-GB" b="0" baseline="0" dirty="0">
                <a:solidFill>
                  <a:schemeClr val="tx1"/>
                </a:solidFill>
                <a:latin typeface="+mn-lt"/>
              </a:rPr>
              <a:t>(neuter for </a:t>
            </a:r>
            <a:r>
              <a:rPr lang="en-GB" b="1" baseline="0" dirty="0">
                <a:solidFill>
                  <a:schemeClr val="tx1"/>
                </a:solidFill>
                <a:latin typeface="+mn-lt"/>
              </a:rPr>
              <a:t>Handy</a:t>
            </a:r>
            <a:r>
              <a:rPr lang="en-GB" b="0" baseline="0" dirty="0">
                <a:solidFill>
                  <a:schemeClr val="tx1"/>
                </a:solidFill>
                <a:latin typeface="+mn-lt"/>
              </a:rPr>
              <a:t> and </a:t>
            </a:r>
            <a:r>
              <a:rPr lang="en-GB" b="1" baseline="0" dirty="0">
                <a:solidFill>
                  <a:schemeClr val="tx1"/>
                </a:solidFill>
                <a:latin typeface="+mn-lt"/>
              </a:rPr>
              <a:t>iPad</a:t>
            </a:r>
            <a:r>
              <a:rPr lang="en-GB" b="0" baseline="0" dirty="0">
                <a:solidFill>
                  <a:schemeClr val="tx1"/>
                </a:solidFill>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solidFill>
                  <a:schemeClr val="tx1"/>
                </a:solidFill>
                <a:latin typeface="+mn-lt"/>
              </a:rPr>
              <a:t>2. Students </a:t>
            </a:r>
            <a:r>
              <a:rPr lang="en-GB" b="0" baseline="0" dirty="0">
                <a:solidFill>
                  <a:schemeClr val="tx1"/>
                </a:solidFill>
                <a:latin typeface="+mn-lt"/>
              </a:rPr>
              <a:t>to share their strategies with the class. Teacher to highlight the importance of spotting patterns and developing strategies to help with vocabulary learning and </a:t>
            </a:r>
            <a:r>
              <a:rPr lang="en-GB" b="0" baseline="0">
                <a:solidFill>
                  <a:schemeClr val="tx1"/>
                </a:solidFill>
                <a:latin typeface="+mn-lt"/>
              </a:rPr>
              <a:t>retention.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solidFill>
                  <a:schemeClr val="tx1"/>
                </a:solidFill>
                <a:latin typeface="+mn-lt"/>
              </a:rPr>
              <a:t>3. Click to reveal the answers.</a:t>
            </a:r>
            <a:endParaRPr lang="en-GB" dirty="0">
              <a:solidFill>
                <a:schemeClr val="accent5">
                  <a:lumMod val="50000"/>
                </a:schemeClr>
              </a:solidFill>
              <a:latin typeface="Century Gothic" panose="020B0502020202020204" pitchFamily="34" charset="0"/>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3289960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t>
            </a:r>
            <a:r>
              <a:rPr lang="en-GB" baseline="0" dirty="0"/>
              <a:t>writing the new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aseline="0" dirty="0"/>
              <a:t>1. </a:t>
            </a:r>
            <a:r>
              <a:rPr lang="en-GB" sz="1200" kern="1200" dirty="0">
                <a:solidFill>
                  <a:schemeClr val="tx1"/>
                </a:solidFill>
                <a:effectLst/>
                <a:latin typeface="+mn-lt"/>
                <a:ea typeface="+mn-ea"/>
                <a:cs typeface="+mn-cs"/>
              </a:rPr>
              <a:t>On the</a:t>
            </a:r>
            <a:r>
              <a:rPr lang="en-GB" sz="1200" kern="1200" baseline="0" dirty="0">
                <a:solidFill>
                  <a:schemeClr val="tx1"/>
                </a:solidFill>
                <a:effectLst/>
                <a:latin typeface="+mn-lt"/>
                <a:ea typeface="+mn-ea"/>
                <a:cs typeface="+mn-cs"/>
              </a:rPr>
              <a:t> first click, the </a:t>
            </a:r>
            <a:r>
              <a:rPr lang="en-GB" sz="1200" kern="1200" dirty="0">
                <a:solidFill>
                  <a:schemeClr val="tx1"/>
                </a:solidFill>
                <a:effectLst/>
                <a:latin typeface="+mn-lt"/>
                <a:ea typeface="+mn-ea"/>
                <a:cs typeface="+mn-cs"/>
              </a:rPr>
              <a:t>word appears with its picture.</a:t>
            </a:r>
          </a:p>
          <a:p>
            <a:pPr marL="0" lvl="0" indent="0" algn="l" rtl="0">
              <a:spcBef>
                <a:spcPts val="0"/>
              </a:spcBef>
              <a:spcAft>
                <a:spcPts val="0"/>
              </a:spcAft>
              <a:buNone/>
            </a:pPr>
            <a:r>
              <a:rPr lang="en-GB" sz="1200" kern="12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On the second click, the word disappears. </a:t>
            </a:r>
            <a:r>
              <a:rPr lang="en-GB" sz="1200" kern="1200" dirty="0">
                <a:solidFill>
                  <a:schemeClr val="tx1"/>
                </a:solidFill>
                <a:effectLst/>
                <a:latin typeface="+mn-lt"/>
                <a:ea typeface="+mn-ea"/>
                <a:cs typeface="+mn-cs"/>
              </a:rPr>
              <a:t>Students then have to write the word (only starting to write once the word has disappeared from the screen), so they use working memory to store each word and write from that.</a:t>
            </a:r>
            <a:r>
              <a:rPr lang="en-GB" sz="1200" kern="1200" baseline="0" dirty="0">
                <a:solidFill>
                  <a:schemeClr val="tx1"/>
                </a:solidFill>
                <a:effectLst/>
                <a:latin typeface="+mn-lt"/>
                <a:ea typeface="+mn-ea"/>
                <a:cs typeface="+mn-cs"/>
              </a:rPr>
              <a:t> Remind students that they will need to write the gender, and begin the noun with a capital letter.</a:t>
            </a:r>
          </a:p>
          <a:p>
            <a:pPr marL="0" lvl="0" indent="0" algn="l" rtl="0">
              <a:spcBef>
                <a:spcPts val="0"/>
              </a:spcBef>
              <a:spcAft>
                <a:spcPts val="0"/>
              </a:spcAft>
              <a:buNone/>
            </a:pPr>
            <a:r>
              <a:rPr lang="en-GB" sz="1200" kern="1200" baseline="0" dirty="0">
                <a:solidFill>
                  <a:schemeClr val="tx1"/>
                </a:solidFill>
                <a:effectLst/>
                <a:latin typeface="+mn-lt"/>
                <a:ea typeface="+mn-ea"/>
                <a:cs typeface="+mn-cs"/>
              </a:rPr>
              <a:t>3. On the third click, the word reappears.</a:t>
            </a:r>
          </a:p>
          <a:p>
            <a:pPr marL="0" lvl="0" indent="0" algn="l" rtl="0">
              <a:spcBef>
                <a:spcPts val="0"/>
              </a:spcBef>
              <a:spcAft>
                <a:spcPts val="0"/>
              </a:spcAft>
              <a:buNone/>
            </a:pPr>
            <a:r>
              <a:rPr lang="en-GB" sz="1200" kern="1200" baseline="0" dirty="0">
                <a:solidFill>
                  <a:schemeClr val="tx1"/>
                </a:solidFill>
                <a:effectLst/>
                <a:latin typeface="+mn-lt"/>
                <a:ea typeface="+mn-ea"/>
                <a:cs typeface="+mn-cs"/>
              </a:rPr>
              <a:t>4. On the fourth click, the word/picture combination disappears and the cycle begins again with a new word.</a:t>
            </a:r>
            <a:endParaRPr lang="en-GB"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3255506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a:t>
            </a:r>
            <a:r>
              <a:rPr lang="en-GB" baseline="0"/>
              <a:t>introduce students to the fact that German has three words for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Cycle through the information on the slide by clicking the mouse.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2. </a:t>
            </a:r>
            <a:r>
              <a:rPr lang="en-GB" baseline="0"/>
              <a:t>Teacher </a:t>
            </a:r>
            <a:r>
              <a:rPr lang="en-GB" baseline="0" dirty="0"/>
              <a:t>to acknowledge that this will be challenging for students as English speakers, as it will feel strange to refer to inanimate objects as ‘he’ and ‘she’ to begin with. Teacher to emphasise that ‘</a:t>
            </a:r>
            <a:r>
              <a:rPr lang="en-GB" baseline="0" dirty="0" err="1"/>
              <a:t>es</a:t>
            </a:r>
            <a:r>
              <a:rPr lang="en-GB" baseline="0" dirty="0"/>
              <a:t>’ is only for </a:t>
            </a:r>
            <a:r>
              <a:rPr lang="en-GB" b="1" baseline="0" dirty="0"/>
              <a:t>neuter</a:t>
            </a:r>
            <a:r>
              <a:rPr lang="en-GB" b="0" baseline="0" dirty="0"/>
              <a:t> words. </a:t>
            </a:r>
          </a:p>
          <a:p>
            <a:pPr marL="0" lvl="0" indent="0" algn="l" rtl="0">
              <a:spcBef>
                <a:spcPts val="0"/>
              </a:spcBef>
              <a:spcAft>
                <a:spcPts val="0"/>
              </a:spcAft>
              <a:buNone/>
            </a:pPr>
            <a:r>
              <a:rPr lang="en-GB" b="0" baseline="0"/>
              <a:t>3. Teacher </a:t>
            </a:r>
            <a:r>
              <a:rPr lang="en-GB" b="0" baseline="0" dirty="0"/>
              <a:t>to emphasise that the pronoun endings (</a:t>
            </a:r>
            <a:r>
              <a:rPr lang="en-GB" b="1" i="1" baseline="0" dirty="0" err="1"/>
              <a:t>er</a:t>
            </a:r>
            <a:r>
              <a:rPr lang="en-GB" b="1" i="1" baseline="0" dirty="0"/>
              <a:t>, </a:t>
            </a:r>
            <a:r>
              <a:rPr lang="en-GB" b="0" i="1" baseline="0" dirty="0" err="1"/>
              <a:t>s</a:t>
            </a:r>
            <a:r>
              <a:rPr lang="en-GB" b="1" i="1" baseline="0" dirty="0" err="1"/>
              <a:t>ie</a:t>
            </a:r>
            <a:r>
              <a:rPr lang="en-GB" b="0" i="1" baseline="0" dirty="0"/>
              <a:t>, </a:t>
            </a:r>
            <a:r>
              <a:rPr lang="en-GB" b="0" i="1" baseline="0" dirty="0" err="1"/>
              <a:t>e</a:t>
            </a:r>
            <a:r>
              <a:rPr lang="en-GB" b="1" i="1" baseline="0" dirty="0" err="1"/>
              <a:t>s</a:t>
            </a:r>
            <a:r>
              <a:rPr lang="en-GB" b="0" i="0" baseline="0" dirty="0"/>
              <a:t>) mirror the endings of the definite article (</a:t>
            </a:r>
            <a:r>
              <a:rPr lang="en-GB" b="0" i="1" baseline="0" dirty="0"/>
              <a:t>d</a:t>
            </a:r>
            <a:r>
              <a:rPr lang="en-GB" b="1" i="1" baseline="0" dirty="0"/>
              <a:t>er</a:t>
            </a:r>
            <a:r>
              <a:rPr lang="en-GB" b="0" i="1" baseline="0" dirty="0"/>
              <a:t>, d</a:t>
            </a:r>
            <a:r>
              <a:rPr lang="en-GB" b="1" i="1" baseline="0" dirty="0"/>
              <a:t>ie</a:t>
            </a:r>
            <a:r>
              <a:rPr lang="en-GB" b="0" i="1" baseline="0" dirty="0"/>
              <a:t>, da</a:t>
            </a:r>
            <a:r>
              <a:rPr lang="en-GB" b="1" i="1" baseline="0" dirty="0"/>
              <a:t>s</a:t>
            </a:r>
            <a:r>
              <a:rPr lang="en-GB" b="0" i="0" baseline="0" dirty="0"/>
              <a:t>). This should help students remember which is </a:t>
            </a:r>
            <a:r>
              <a:rPr lang="en-GB" b="0" i="0" baseline="0"/>
              <a:t>needed when.</a:t>
            </a:r>
            <a:r>
              <a:rPr lang="en-GB" b="0" i="0" baseline="0" dirty="0"/>
              <a:t> </a:t>
            </a:r>
            <a:r>
              <a:rPr lang="en-GB"/>
              <a:t>Teacher</a:t>
            </a:r>
            <a:r>
              <a:rPr lang="en-GB" baseline="0"/>
              <a:t> </a:t>
            </a:r>
            <a:r>
              <a:rPr lang="en-GB" baseline="0" dirty="0"/>
              <a:t>can demonstrate this by pointing to objects in the classroom and describing them using the subject pronoun, e.g. </a:t>
            </a:r>
            <a:r>
              <a:rPr lang="en-GB" b="1" i="1" baseline="0" dirty="0" err="1"/>
              <a:t>Er</a:t>
            </a:r>
            <a:r>
              <a:rPr lang="en-GB" b="1" i="1" baseline="0" dirty="0"/>
              <a:t> </a:t>
            </a:r>
            <a:r>
              <a:rPr lang="en-GB" i="1" baseline="0" dirty="0"/>
              <a:t>(der Tisch) </a:t>
            </a:r>
            <a:r>
              <a:rPr lang="en-GB" i="1" baseline="0" dirty="0" err="1"/>
              <a:t>ist</a:t>
            </a:r>
            <a:r>
              <a:rPr lang="en-GB" i="1" baseline="0" dirty="0"/>
              <a:t> </a:t>
            </a:r>
            <a:r>
              <a:rPr lang="en-GB" i="1" baseline="0" dirty="0" err="1"/>
              <a:t>groß</a:t>
            </a:r>
            <a:r>
              <a:rPr lang="en-GB" i="1" baseline="0" dirty="0"/>
              <a:t>. </a:t>
            </a:r>
            <a:r>
              <a:rPr lang="en-GB" b="1" i="1" baseline="0" dirty="0"/>
              <a:t>Sie</a:t>
            </a:r>
            <a:r>
              <a:rPr lang="en-GB" i="1" baseline="0" dirty="0"/>
              <a:t> (die Tafel) </a:t>
            </a:r>
            <a:r>
              <a:rPr lang="en-GB" i="1" baseline="0" dirty="0" err="1"/>
              <a:t>ist</a:t>
            </a:r>
            <a:r>
              <a:rPr lang="en-GB" i="1" baseline="0" dirty="0"/>
              <a:t> </a:t>
            </a:r>
            <a:r>
              <a:rPr lang="en-GB" i="1" baseline="0" dirty="0" err="1"/>
              <a:t>hier</a:t>
            </a:r>
            <a:r>
              <a:rPr lang="en-GB" i="1" baseline="0" dirty="0"/>
              <a:t>/da. </a:t>
            </a:r>
            <a:r>
              <a:rPr lang="en-GB" b="1" i="1" baseline="0" dirty="0"/>
              <a:t>Es</a:t>
            </a:r>
            <a:r>
              <a:rPr lang="en-GB" i="1" baseline="0" dirty="0"/>
              <a:t> (das Buch) </a:t>
            </a:r>
            <a:r>
              <a:rPr lang="en-GB" i="1" baseline="0" dirty="0" err="1"/>
              <a:t>ist</a:t>
            </a:r>
            <a:r>
              <a:rPr lang="en-GB" i="1" baseline="0" dirty="0"/>
              <a:t> rot</a:t>
            </a:r>
            <a:r>
              <a:rPr lang="en-GB" i="0" baseline="0" dirty="0"/>
              <a:t>.</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4132445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To identify which object is being described by listening to the pronoun, and connecting it to the gender of a known 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r>
              <a:rPr lang="en-GB" baseline="0"/>
              <a:t>1. </a:t>
            </a:r>
            <a:r>
              <a:rPr lang="en-GB" b="0"/>
              <a:t>Audio</a:t>
            </a:r>
            <a:r>
              <a:rPr lang="en-GB" b="0" baseline="0"/>
              <a:t> </a:t>
            </a:r>
            <a:r>
              <a:rPr lang="en-GB" b="0"/>
              <a:t>(with pronoun obscured)</a:t>
            </a:r>
            <a:r>
              <a:rPr lang="en-GB" b="0" baseline="0"/>
              <a:t> plays on letter clicks.</a:t>
            </a:r>
            <a:endParaRPr lang="en-GB" b="0"/>
          </a:p>
          <a:p>
            <a:r>
              <a:rPr lang="en-GB" baseline="0"/>
              <a:t>2. Students</a:t>
            </a:r>
            <a:r>
              <a:rPr lang="en-GB"/>
              <a:t> </a:t>
            </a:r>
            <a:r>
              <a:rPr lang="en-GB" dirty="0"/>
              <a:t>identify which item/picture completes the sentence </a:t>
            </a:r>
            <a:r>
              <a:rPr lang="en-GB"/>
              <a:t>(writing </a:t>
            </a:r>
            <a:r>
              <a:rPr lang="en-GB" dirty="0"/>
              <a:t>down A / B), and then try to write the missing noun down in German (remembering the capital letter of course</a:t>
            </a:r>
            <a:r>
              <a:rPr lang="en-GB"/>
              <a:t>!) </a:t>
            </a:r>
          </a:p>
          <a:p>
            <a:r>
              <a:rPr lang="en-GB"/>
              <a:t>Note: There </a:t>
            </a:r>
            <a:r>
              <a:rPr lang="en-GB" dirty="0"/>
              <a:t>might be some who recognise which item it should be but can't remember the noun / spelling. They are still able to engage in the activity and be rewarded for recognising the gender, even if they can't recall the noun completely </a:t>
            </a:r>
            <a:r>
              <a:rPr lang="en-GB"/>
              <a:t>correctly.</a:t>
            </a:r>
          </a:p>
          <a:p>
            <a:r>
              <a:rPr lang="en-GB"/>
              <a:t>3. This</a:t>
            </a:r>
            <a:r>
              <a:rPr lang="en-GB" baseline="0"/>
              <a:t> activity continues on the following slide, </a:t>
            </a:r>
            <a:r>
              <a:rPr lang="en-GB"/>
              <a:t>Answer</a:t>
            </a:r>
            <a:r>
              <a:rPr lang="en-GB" baseline="0"/>
              <a:t> slides then follow the slides for this activity.</a:t>
            </a:r>
            <a:endParaRPr lang="en-GB" dirty="0"/>
          </a:p>
          <a:p>
            <a:endParaRPr lang="en-GB" b="1"/>
          </a:p>
          <a:p>
            <a:pPr marL="0" lvl="0" indent="0" algn="l" rtl="0">
              <a:spcBef>
                <a:spcPts val="0"/>
              </a:spcBef>
              <a:spcAft>
                <a:spcPts val="0"/>
              </a:spcAft>
              <a:buNone/>
            </a:pPr>
            <a:r>
              <a:rPr lang="en-GB" b="1"/>
              <a:t>Transcript:</a:t>
            </a:r>
            <a:endParaRPr lang="en-GB" dirty="0"/>
          </a:p>
          <a:p>
            <a:pPr marL="0" lvl="0" indent="0" algn="l" rtl="0">
              <a:spcBef>
                <a:spcPts val="0"/>
              </a:spcBef>
              <a:spcAft>
                <a:spcPts val="0"/>
              </a:spcAft>
              <a:buNone/>
            </a:pPr>
            <a:r>
              <a:rPr lang="en-GB" dirty="0"/>
              <a:t>M)</a:t>
            </a:r>
            <a:r>
              <a:rPr lang="en-GB" baseline="0" dirty="0"/>
              <a:t> </a:t>
            </a:r>
            <a:r>
              <a:rPr lang="en-GB" baseline="0" dirty="0" err="1"/>
              <a:t>Sie</a:t>
            </a:r>
            <a:r>
              <a:rPr lang="en-GB" baseline="0" dirty="0"/>
              <a:t> </a:t>
            </a:r>
            <a:r>
              <a:rPr lang="en-GB" baseline="0" dirty="0" err="1"/>
              <a:t>ist</a:t>
            </a:r>
            <a:r>
              <a:rPr lang="en-GB" baseline="0" dirty="0"/>
              <a:t> </a:t>
            </a:r>
            <a:r>
              <a:rPr lang="en-GB" baseline="0" dirty="0" err="1"/>
              <a:t>ziemlich</a:t>
            </a:r>
            <a:r>
              <a:rPr lang="en-GB" baseline="0" dirty="0"/>
              <a:t> </a:t>
            </a:r>
            <a:r>
              <a:rPr lang="en-GB" baseline="0" dirty="0" err="1"/>
              <a:t>hässlich</a:t>
            </a:r>
            <a:r>
              <a:rPr lang="en-GB" baseline="0" dirty="0"/>
              <a:t>.</a:t>
            </a:r>
          </a:p>
          <a:p>
            <a:pPr marL="0" lvl="0" indent="0" algn="l" rtl="0">
              <a:spcBef>
                <a:spcPts val="0"/>
              </a:spcBef>
              <a:spcAft>
                <a:spcPts val="0"/>
              </a:spcAft>
              <a:buNone/>
            </a:pPr>
            <a:r>
              <a:rPr lang="en-GB" baseline="0" dirty="0"/>
              <a:t>N) </a:t>
            </a:r>
            <a:r>
              <a:rPr lang="en-GB" baseline="0" dirty="0" err="1"/>
              <a:t>Er</a:t>
            </a:r>
            <a:r>
              <a:rPr lang="en-GB" baseline="0" dirty="0"/>
              <a:t> </a:t>
            </a:r>
            <a:r>
              <a:rPr lang="en-GB" baseline="0" dirty="0" err="1"/>
              <a:t>ist</a:t>
            </a:r>
            <a:r>
              <a:rPr lang="en-GB" baseline="0" dirty="0"/>
              <a:t> </a:t>
            </a:r>
            <a:r>
              <a:rPr lang="en-GB" baseline="0" dirty="0" err="1"/>
              <a:t>ganz</a:t>
            </a:r>
            <a:r>
              <a:rPr lang="en-GB" baseline="0" dirty="0"/>
              <a:t> toll.</a:t>
            </a:r>
          </a:p>
          <a:p>
            <a:pPr marL="0" lvl="0" indent="0" algn="l" rtl="0">
              <a:spcBef>
                <a:spcPts val="0"/>
              </a:spcBef>
              <a:spcAft>
                <a:spcPts val="0"/>
              </a:spcAft>
              <a:buNone/>
            </a:pPr>
            <a:r>
              <a:rPr lang="en-GB" baseline="0" dirty="0"/>
              <a:t>O) </a:t>
            </a:r>
            <a:r>
              <a:rPr lang="en-GB" baseline="0" dirty="0" err="1"/>
              <a:t>Sie</a:t>
            </a:r>
            <a:r>
              <a:rPr lang="en-GB" baseline="0" dirty="0"/>
              <a:t> </a:t>
            </a:r>
            <a:r>
              <a:rPr lang="en-GB" baseline="0" dirty="0" err="1"/>
              <a:t>ist</a:t>
            </a:r>
            <a:r>
              <a:rPr lang="en-GB" baseline="0" dirty="0"/>
              <a:t> </a:t>
            </a:r>
            <a:r>
              <a:rPr lang="en-GB" baseline="0" dirty="0" err="1"/>
              <a:t>sehr</a:t>
            </a:r>
            <a:r>
              <a:rPr lang="en-GB" baseline="0" dirty="0"/>
              <a:t> </a:t>
            </a:r>
            <a:r>
              <a:rPr lang="en-GB" baseline="0" dirty="0" err="1"/>
              <a:t>klein</a:t>
            </a:r>
            <a:r>
              <a:rPr lang="en-GB" baseline="0" dirty="0"/>
              <a:t>.</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2556887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This is the continuation of the activity on the previous slide.</a:t>
            </a: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a:t>Transcript:</a:t>
            </a:r>
            <a:endParaRPr lang="en-GB" b="1" dirty="0"/>
          </a:p>
          <a:p>
            <a:pPr marL="0" lvl="0" indent="0" algn="l" rtl="0">
              <a:spcBef>
                <a:spcPts val="0"/>
              </a:spcBef>
              <a:spcAft>
                <a:spcPts val="0"/>
              </a:spcAft>
              <a:buNone/>
            </a:pPr>
            <a:r>
              <a:rPr lang="en-GB" dirty="0"/>
              <a:t>P)</a:t>
            </a:r>
            <a:r>
              <a:rPr lang="en-GB" baseline="0" dirty="0"/>
              <a:t> </a:t>
            </a:r>
            <a:r>
              <a:rPr lang="en-GB" baseline="0" dirty="0" err="1"/>
              <a:t>Es</a:t>
            </a:r>
            <a:r>
              <a:rPr lang="en-GB" baseline="0" dirty="0"/>
              <a:t> </a:t>
            </a:r>
            <a:r>
              <a:rPr lang="en-GB" baseline="0" dirty="0" err="1"/>
              <a:t>ist</a:t>
            </a:r>
            <a:r>
              <a:rPr lang="en-GB" baseline="0" dirty="0"/>
              <a:t> super!</a:t>
            </a:r>
          </a:p>
          <a:p>
            <a:pPr marL="0" lvl="0" indent="0" algn="l" rtl="0">
              <a:spcBef>
                <a:spcPts val="0"/>
              </a:spcBef>
              <a:spcAft>
                <a:spcPts val="0"/>
              </a:spcAft>
              <a:buNone/>
            </a:pPr>
            <a:r>
              <a:rPr lang="en-GB" baseline="0" dirty="0"/>
              <a:t>Q) </a:t>
            </a:r>
            <a:r>
              <a:rPr lang="en-GB" baseline="0" dirty="0" err="1"/>
              <a:t>Es</a:t>
            </a:r>
            <a:r>
              <a:rPr lang="en-GB" baseline="0" dirty="0"/>
              <a:t> </a:t>
            </a:r>
            <a:r>
              <a:rPr lang="en-GB" baseline="0" dirty="0" err="1"/>
              <a:t>ist</a:t>
            </a:r>
            <a:r>
              <a:rPr lang="en-GB" baseline="0" dirty="0"/>
              <a:t> </a:t>
            </a:r>
            <a:r>
              <a:rPr lang="en-GB" baseline="0" dirty="0" err="1"/>
              <a:t>sehr</a:t>
            </a:r>
            <a:r>
              <a:rPr lang="en-GB" baseline="0" dirty="0"/>
              <a:t> </a:t>
            </a:r>
            <a:r>
              <a:rPr lang="en-GB" baseline="0" dirty="0" err="1"/>
              <a:t>interessant</a:t>
            </a:r>
            <a:r>
              <a:rPr lang="en-GB" baseline="0" dirty="0"/>
              <a:t>.</a:t>
            </a:r>
          </a:p>
          <a:p>
            <a:pPr marL="0" lvl="0" indent="0" algn="l" rtl="0">
              <a:spcBef>
                <a:spcPts val="0"/>
              </a:spcBef>
              <a:spcAft>
                <a:spcPts val="0"/>
              </a:spcAft>
              <a:buNone/>
            </a:pPr>
            <a:r>
              <a:rPr lang="en-GB" baseline="0" dirty="0"/>
              <a:t>R) </a:t>
            </a:r>
            <a:r>
              <a:rPr lang="en-GB" baseline="0" dirty="0" err="1"/>
              <a:t>Er</a:t>
            </a:r>
            <a:r>
              <a:rPr lang="en-GB" baseline="0" dirty="0"/>
              <a:t> </a:t>
            </a:r>
            <a:r>
              <a:rPr lang="en-GB" baseline="0" dirty="0" err="1"/>
              <a:t>ist</a:t>
            </a:r>
            <a:r>
              <a:rPr lang="en-GB" baseline="0" dirty="0"/>
              <a:t> </a:t>
            </a:r>
            <a:r>
              <a:rPr lang="en-GB" baseline="0" dirty="0" err="1"/>
              <a:t>ganz</a:t>
            </a:r>
            <a:r>
              <a:rPr lang="en-GB" baseline="0" dirty="0"/>
              <a:t> </a:t>
            </a:r>
            <a:r>
              <a:rPr lang="en-GB" baseline="0" dirty="0" err="1"/>
              <a:t>groß</a:t>
            </a:r>
            <a:r>
              <a:rPr lang="en-GB" baseline="0" dirty="0"/>
              <a:t>.</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1442947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 (both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To reveal the answers to the activity on the previous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0" lvl="0" indent="0" algn="l" rtl="0">
              <a:spcBef>
                <a:spcPts val="0"/>
              </a:spcBef>
              <a:spcAft>
                <a:spcPts val="0"/>
              </a:spcAft>
              <a:buNone/>
            </a:pPr>
            <a:r>
              <a:rPr lang="en-GB" b="0"/>
              <a:t>1. Answers</a:t>
            </a:r>
            <a:r>
              <a:rPr lang="en-GB" b="0" baseline="0"/>
              <a:t> </a:t>
            </a:r>
            <a:r>
              <a:rPr lang="en-GB" b="0" baseline="0" dirty="0"/>
              <a:t>revealed on clicks.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a:t>Transcript:</a:t>
            </a:r>
            <a:endParaRPr lang="en-GB" dirty="0"/>
          </a:p>
          <a:p>
            <a:pPr marL="0" lvl="0" indent="0" algn="l" rtl="0">
              <a:spcBef>
                <a:spcPts val="0"/>
              </a:spcBef>
              <a:spcAft>
                <a:spcPts val="0"/>
              </a:spcAft>
              <a:buNone/>
            </a:pPr>
            <a:r>
              <a:rPr lang="en-GB" dirty="0"/>
              <a:t>M)</a:t>
            </a:r>
            <a:r>
              <a:rPr lang="en-GB" baseline="0" dirty="0"/>
              <a:t> </a:t>
            </a:r>
            <a:r>
              <a:rPr lang="en-GB" baseline="0" dirty="0" err="1"/>
              <a:t>Sie</a:t>
            </a:r>
            <a:r>
              <a:rPr lang="en-GB" baseline="0" dirty="0"/>
              <a:t> </a:t>
            </a:r>
            <a:r>
              <a:rPr lang="en-GB" baseline="0" dirty="0" err="1"/>
              <a:t>ist</a:t>
            </a:r>
            <a:r>
              <a:rPr lang="en-GB" baseline="0" dirty="0"/>
              <a:t> </a:t>
            </a:r>
            <a:r>
              <a:rPr lang="en-GB" baseline="0" dirty="0" err="1"/>
              <a:t>ziemlich</a:t>
            </a:r>
            <a:r>
              <a:rPr lang="en-GB" baseline="0" dirty="0"/>
              <a:t> </a:t>
            </a:r>
            <a:r>
              <a:rPr lang="en-GB" baseline="0" dirty="0" err="1"/>
              <a:t>hässlich</a:t>
            </a:r>
            <a:r>
              <a:rPr lang="en-GB" baseline="0" dirty="0"/>
              <a:t>.</a:t>
            </a:r>
          </a:p>
          <a:p>
            <a:pPr marL="0" lvl="0" indent="0" algn="l" rtl="0">
              <a:spcBef>
                <a:spcPts val="0"/>
              </a:spcBef>
              <a:spcAft>
                <a:spcPts val="0"/>
              </a:spcAft>
              <a:buNone/>
            </a:pPr>
            <a:r>
              <a:rPr lang="en-GB" baseline="0" dirty="0"/>
              <a:t>N) </a:t>
            </a:r>
            <a:r>
              <a:rPr lang="en-GB" baseline="0" dirty="0" err="1"/>
              <a:t>Er</a:t>
            </a:r>
            <a:r>
              <a:rPr lang="en-GB" baseline="0" dirty="0"/>
              <a:t> </a:t>
            </a:r>
            <a:r>
              <a:rPr lang="en-GB" baseline="0" dirty="0" err="1"/>
              <a:t>ist</a:t>
            </a:r>
            <a:r>
              <a:rPr lang="en-GB" baseline="0" dirty="0"/>
              <a:t> </a:t>
            </a:r>
            <a:r>
              <a:rPr lang="en-GB" baseline="0" dirty="0" err="1"/>
              <a:t>ganz</a:t>
            </a:r>
            <a:r>
              <a:rPr lang="en-GB" baseline="0" dirty="0"/>
              <a:t> toll.</a:t>
            </a:r>
          </a:p>
          <a:p>
            <a:pPr marL="0" lvl="0" indent="0" algn="l" rtl="0">
              <a:spcBef>
                <a:spcPts val="0"/>
              </a:spcBef>
              <a:spcAft>
                <a:spcPts val="0"/>
              </a:spcAft>
              <a:buNone/>
            </a:pPr>
            <a:r>
              <a:rPr lang="en-GB" baseline="0" dirty="0"/>
              <a:t>O) </a:t>
            </a:r>
            <a:r>
              <a:rPr lang="en-GB" baseline="0" dirty="0" err="1"/>
              <a:t>Sie</a:t>
            </a:r>
            <a:r>
              <a:rPr lang="en-GB" baseline="0" dirty="0"/>
              <a:t> </a:t>
            </a:r>
            <a:r>
              <a:rPr lang="en-GB" baseline="0" dirty="0" err="1"/>
              <a:t>ist</a:t>
            </a:r>
            <a:r>
              <a:rPr lang="en-GB" baseline="0" dirty="0"/>
              <a:t> </a:t>
            </a:r>
            <a:r>
              <a:rPr lang="en-GB" baseline="0" dirty="0" err="1"/>
              <a:t>sehr</a:t>
            </a:r>
            <a:r>
              <a:rPr lang="en-GB" baseline="0" dirty="0"/>
              <a:t> </a:t>
            </a:r>
            <a:r>
              <a:rPr lang="en-GB" baseline="0" dirty="0" err="1"/>
              <a:t>klein</a:t>
            </a:r>
            <a:r>
              <a:rPr lang="en-GB" baseline="0" dirty="0"/>
              <a:t>.</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extLst>
      <p:ext uri="{BB962C8B-B14F-4D97-AF65-F5344CB8AC3E}">
        <p14:creationId xmlns:p14="http://schemas.microsoft.com/office/powerpoint/2010/main" val="3432302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31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This is the continuation of the previous slide.</a:t>
            </a:r>
            <a:endParaRPr lang="en-GB" b="0"/>
          </a:p>
          <a:p>
            <a:pPr marL="0" lvl="0" indent="0" algn="l" rtl="0">
              <a:spcBef>
                <a:spcPts val="0"/>
              </a:spcBef>
              <a:spcAft>
                <a:spcPts val="0"/>
              </a:spcAft>
              <a:buNone/>
            </a:pPr>
            <a:endParaRPr lang="en-GB" b="1" dirty="0"/>
          </a:p>
          <a:p>
            <a:pPr marL="0" lvl="0" indent="0" algn="l" rtl="0">
              <a:spcBef>
                <a:spcPts val="0"/>
              </a:spcBef>
              <a:spcAft>
                <a:spcPts val="0"/>
              </a:spcAft>
              <a:buNone/>
            </a:pPr>
            <a:r>
              <a:rPr lang="en-GB" b="1"/>
              <a:t>Transcript:</a:t>
            </a:r>
            <a:endParaRPr lang="en-GB" b="1" dirty="0"/>
          </a:p>
          <a:p>
            <a:pPr marL="0" lvl="0" indent="0" algn="l" rtl="0">
              <a:spcBef>
                <a:spcPts val="0"/>
              </a:spcBef>
              <a:spcAft>
                <a:spcPts val="0"/>
              </a:spcAft>
              <a:buNone/>
            </a:pPr>
            <a:r>
              <a:rPr lang="en-GB" dirty="0"/>
              <a:t>P)</a:t>
            </a:r>
            <a:r>
              <a:rPr lang="en-GB" baseline="0" dirty="0"/>
              <a:t> </a:t>
            </a:r>
            <a:r>
              <a:rPr lang="en-GB" baseline="0" dirty="0" err="1"/>
              <a:t>Es</a:t>
            </a:r>
            <a:r>
              <a:rPr lang="en-GB" baseline="0" dirty="0"/>
              <a:t> </a:t>
            </a:r>
            <a:r>
              <a:rPr lang="en-GB" baseline="0" dirty="0" err="1"/>
              <a:t>ist</a:t>
            </a:r>
            <a:r>
              <a:rPr lang="en-GB" baseline="0" dirty="0"/>
              <a:t> super!</a:t>
            </a:r>
          </a:p>
          <a:p>
            <a:pPr marL="0" lvl="0" indent="0" algn="l" rtl="0">
              <a:spcBef>
                <a:spcPts val="0"/>
              </a:spcBef>
              <a:spcAft>
                <a:spcPts val="0"/>
              </a:spcAft>
              <a:buNone/>
            </a:pPr>
            <a:r>
              <a:rPr lang="en-GB" baseline="0" dirty="0"/>
              <a:t>Q) </a:t>
            </a:r>
            <a:r>
              <a:rPr lang="en-GB" baseline="0" dirty="0" err="1"/>
              <a:t>Es</a:t>
            </a:r>
            <a:r>
              <a:rPr lang="en-GB" baseline="0" dirty="0"/>
              <a:t> </a:t>
            </a:r>
            <a:r>
              <a:rPr lang="en-GB" baseline="0" dirty="0" err="1"/>
              <a:t>ist</a:t>
            </a:r>
            <a:r>
              <a:rPr lang="en-GB" baseline="0" dirty="0"/>
              <a:t> </a:t>
            </a:r>
            <a:r>
              <a:rPr lang="en-GB" baseline="0" dirty="0" err="1"/>
              <a:t>sehr</a:t>
            </a:r>
            <a:r>
              <a:rPr lang="en-GB" baseline="0" dirty="0"/>
              <a:t> </a:t>
            </a:r>
            <a:r>
              <a:rPr lang="en-GB" baseline="0" dirty="0" err="1"/>
              <a:t>interessant</a:t>
            </a:r>
            <a:r>
              <a:rPr lang="en-GB" baseline="0" dirty="0"/>
              <a:t>.</a:t>
            </a:r>
          </a:p>
          <a:p>
            <a:pPr marL="0" lvl="0" indent="0" algn="l" rtl="0">
              <a:spcBef>
                <a:spcPts val="0"/>
              </a:spcBef>
              <a:spcAft>
                <a:spcPts val="0"/>
              </a:spcAft>
              <a:buNone/>
            </a:pPr>
            <a:r>
              <a:rPr lang="en-GB" baseline="0" dirty="0"/>
              <a:t>R) </a:t>
            </a:r>
            <a:r>
              <a:rPr lang="en-GB" baseline="0" dirty="0" err="1"/>
              <a:t>Er</a:t>
            </a:r>
            <a:r>
              <a:rPr lang="en-GB" baseline="0" dirty="0"/>
              <a:t> </a:t>
            </a:r>
            <a:r>
              <a:rPr lang="en-GB" baseline="0" dirty="0" err="1"/>
              <a:t>ist</a:t>
            </a:r>
            <a:r>
              <a:rPr lang="en-GB" baseline="0" dirty="0"/>
              <a:t> </a:t>
            </a:r>
            <a:r>
              <a:rPr lang="en-GB" baseline="0" dirty="0" err="1"/>
              <a:t>ganz</a:t>
            </a:r>
            <a:r>
              <a:rPr lang="en-GB" baseline="0" dirty="0"/>
              <a:t> </a:t>
            </a:r>
            <a:r>
              <a:rPr lang="en-GB" baseline="0" dirty="0" err="1"/>
              <a:t>groß</a:t>
            </a:r>
            <a:r>
              <a:rPr lang="en-GB" baseline="0" dirty="0"/>
              <a:t>.</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3888010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To to practise connecting pronouns with nouns by matching pairs of pronouns with pairs of known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0" lvl="0" indent="0" algn="l" rtl="0">
              <a:spcBef>
                <a:spcPts val="0"/>
              </a:spcBef>
              <a:spcAft>
                <a:spcPts val="0"/>
              </a:spcAft>
              <a:buNone/>
            </a:pPr>
            <a:r>
              <a:rPr lang="en-GB" baseline="0"/>
              <a:t>1. Students </a:t>
            </a:r>
            <a:r>
              <a:rPr lang="en-GB" baseline="0" dirty="0"/>
              <a:t>read the sentences, which each contain two different pronouns.</a:t>
            </a:r>
          </a:p>
          <a:p>
            <a:pPr marL="0" lvl="0" indent="0" algn="l" rtl="0">
              <a:spcBef>
                <a:spcPts val="0"/>
              </a:spcBef>
              <a:spcAft>
                <a:spcPts val="0"/>
              </a:spcAft>
              <a:buNone/>
            </a:pPr>
            <a:r>
              <a:rPr lang="en-GB" baseline="0"/>
              <a:t>2. </a:t>
            </a:r>
            <a:r>
              <a:rPr lang="en-GB" baseline="0" dirty="0"/>
              <a:t>Students decide to which noun each adjective refers, and write a sentence below each picture using </a:t>
            </a:r>
            <a:r>
              <a:rPr lang="en-GB" b="1" baseline="0" dirty="0"/>
              <a:t>definite article + noun</a:t>
            </a:r>
            <a:r>
              <a:rPr lang="en-GB" b="0" baseline="0" dirty="0"/>
              <a:t> as the subject. This will help students connect pronouns with definite articles, and also provides some written vocabulary revision.</a:t>
            </a:r>
          </a:p>
          <a:p>
            <a:pPr marL="0" lvl="0" indent="0" algn="l" rtl="0">
              <a:spcBef>
                <a:spcPts val="0"/>
              </a:spcBef>
              <a:spcAft>
                <a:spcPts val="0"/>
              </a:spcAft>
              <a:buNone/>
            </a:pPr>
            <a:r>
              <a:rPr lang="en-GB" b="0" baseline="0"/>
              <a:t>3. Answers </a:t>
            </a:r>
            <a:r>
              <a:rPr lang="en-GB" b="0" baseline="0" dirty="0"/>
              <a:t>revealed on clicks. Teacher elicits responses by asking e.g. ‘</a:t>
            </a:r>
            <a:r>
              <a:rPr lang="en-GB" b="0" i="1" baseline="0" dirty="0" err="1"/>
              <a:t>Wie</a:t>
            </a:r>
            <a:r>
              <a:rPr lang="en-GB" b="0" i="1" baseline="0" dirty="0"/>
              <a:t> </a:t>
            </a:r>
            <a:r>
              <a:rPr lang="en-GB" b="0" i="1" baseline="0" dirty="0" err="1"/>
              <a:t>ist</a:t>
            </a:r>
            <a:r>
              <a:rPr lang="en-GB" b="0" i="1" baseline="0" dirty="0"/>
              <a:t> die </a:t>
            </a:r>
            <a:r>
              <a:rPr lang="en-GB" b="0" i="1" baseline="0" dirty="0" err="1"/>
              <a:t>Flasche</a:t>
            </a:r>
            <a:r>
              <a:rPr lang="en-GB" b="0" i="0" baseline="0" dirty="0"/>
              <a:t>?’</a:t>
            </a:r>
            <a:endParaRPr lang="en-GB"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extLst>
      <p:ext uri="{BB962C8B-B14F-4D97-AF65-F5344CB8AC3E}">
        <p14:creationId xmlns:p14="http://schemas.microsoft.com/office/powerpoint/2010/main" val="1285916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This is the continuation of the activity on the previous slide.</a:t>
            </a:r>
            <a:endParaRPr lang="en-GB" b="0"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extLst>
      <p:ext uri="{BB962C8B-B14F-4D97-AF65-F5344CB8AC3E}">
        <p14:creationId xmlns:p14="http://schemas.microsoft.com/office/powerpoint/2010/main" val="1354561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This is the continuation of the activity on the previous slide.</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807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a:t>To </a:t>
            </a:r>
            <a:r>
              <a:rPr lang="en-GB" b="0" baseline="0"/>
              <a:t>revise this week’s revisited vocabulary.</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a:t>This semantic categorisation exercise</a:t>
            </a:r>
            <a:r>
              <a:rPr lang="en-GB" baseline="0"/>
              <a:t> helps students consider the broader definitions of vocabulary items, helping to organise vocabulary knowledge in the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0" lvl="0" indent="0" algn="l" rtl="0">
              <a:spcBef>
                <a:spcPts val="0"/>
              </a:spcBef>
              <a:spcAft>
                <a:spcPts val="0"/>
              </a:spcAft>
              <a:buNone/>
            </a:pPr>
            <a:r>
              <a:rPr lang="en-GB"/>
              <a:t>1. Students </a:t>
            </a:r>
            <a:r>
              <a:rPr lang="en-GB" dirty="0"/>
              <a:t>have </a:t>
            </a:r>
            <a:r>
              <a:rPr lang="en-GB"/>
              <a:t>had the </a:t>
            </a:r>
            <a:r>
              <a:rPr lang="en-GB" dirty="0"/>
              <a:t>task </a:t>
            </a:r>
            <a:r>
              <a:rPr lang="en-GB"/>
              <a:t>instruction ‘</a:t>
            </a:r>
            <a:r>
              <a:rPr lang="en-GB" b="1"/>
              <a:t>Was passt nicht?</a:t>
            </a:r>
            <a:r>
              <a:rPr lang="en-GB" b="0"/>
              <a:t>‘ </a:t>
            </a:r>
            <a:r>
              <a:rPr lang="en-GB"/>
              <a:t>before</a:t>
            </a:r>
            <a:r>
              <a:rPr lang="en-GB" dirty="0"/>
              <a:t>.  Ensure they are clear about its meaning.  They have not formally met the verb ‘</a:t>
            </a:r>
            <a:r>
              <a:rPr lang="en-GB" dirty="0" err="1"/>
              <a:t>passen</a:t>
            </a:r>
            <a:r>
              <a:rPr lang="en-GB" dirty="0"/>
              <a:t>’ but they have been taught ‘was’ and ‘</a:t>
            </a:r>
            <a:r>
              <a:rPr lang="en-GB" dirty="0" err="1"/>
              <a:t>nicht</a:t>
            </a:r>
            <a:r>
              <a:rPr lang="en-GB" dirty="0"/>
              <a:t>’.</a:t>
            </a:r>
            <a:br>
              <a:rPr lang="en-GB"/>
            </a:br>
            <a:r>
              <a:rPr lang="en-GB"/>
              <a:t>2. </a:t>
            </a:r>
            <a:r>
              <a:rPr lang="en-GB" baseline="0"/>
              <a:t>Students </a:t>
            </a:r>
            <a:r>
              <a:rPr lang="en-GB" b="1" baseline="0"/>
              <a:t>work in pairs to facilitate discussion. </a:t>
            </a:r>
            <a:r>
              <a:rPr lang="en-GB" b="0" baseline="0"/>
              <a:t>They identify a category heading which links two of the words, and </a:t>
            </a:r>
            <a:r>
              <a:rPr lang="en-GB" baseline="0"/>
              <a:t>write down the word which they doesn’t think fit the category.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Teacher elicits answers by pointing at a letter and asking e.g. ‘Was ist die Lösung? </a:t>
            </a:r>
            <a:r>
              <a:rPr lang="en-GB" sz="1200" baseline="0">
                <a:solidFill>
                  <a:schemeClr val="accent5">
                    <a:lumMod val="50000"/>
                  </a:schemeClr>
                </a:solidFill>
              </a:rPr>
              <a:t>D</a:t>
            </a:r>
            <a:r>
              <a:rPr lang="en-GB" sz="1200">
                <a:solidFill>
                  <a:schemeClr val="accent5">
                    <a:lumMod val="50000"/>
                  </a:schemeClr>
                </a:solidFill>
              </a:rPr>
              <a:t>er Körper, der Kopf</a:t>
            </a:r>
            <a:r>
              <a:rPr lang="en-GB" sz="1200" baseline="0">
                <a:solidFill>
                  <a:schemeClr val="accent5">
                    <a:lumMod val="50000"/>
                  </a:schemeClr>
                </a:solidFill>
              </a:rPr>
              <a:t> oder </a:t>
            </a:r>
            <a:r>
              <a:rPr lang="en-GB" sz="1200">
                <a:solidFill>
                  <a:schemeClr val="accent5">
                    <a:lumMod val="50000"/>
                  </a:schemeClr>
                </a:solidFill>
              </a:rPr>
              <a:t>die Tür?</a:t>
            </a:r>
            <a:r>
              <a:rPr lang="en-GB" baseline="0"/>
              <a:t>’ All three options should be read out in the question for additional listening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4. Students volunteer answers, e.g. ‘</a:t>
            </a:r>
            <a:r>
              <a:rPr lang="en-GB" sz="1200" i="1">
                <a:solidFill>
                  <a:schemeClr val="accent5">
                    <a:lumMod val="50000"/>
                  </a:schemeClr>
                </a:solidFill>
              </a:rPr>
              <a:t>die Tür</a:t>
            </a:r>
            <a:r>
              <a:rPr lang="en-GB" sz="1200">
                <a:solidFill>
                  <a:schemeClr val="accent5">
                    <a:lumMod val="50000"/>
                  </a:schemeClr>
                </a:solidFill>
              </a:rPr>
              <a:t>’. </a:t>
            </a:r>
            <a:r>
              <a:rPr lang="en-GB" i="0" baseline="0"/>
              <a:t>Teacher and students then discuss as a class why </a:t>
            </a:r>
            <a:r>
              <a:rPr lang="en-GB" baseline="0"/>
              <a:t>‘</a:t>
            </a:r>
            <a:r>
              <a:rPr lang="en-GB" sz="1200" i="1">
                <a:solidFill>
                  <a:schemeClr val="accent5">
                    <a:lumMod val="50000"/>
                  </a:schemeClr>
                </a:solidFill>
              </a:rPr>
              <a:t>die Tür</a:t>
            </a:r>
            <a:r>
              <a:rPr lang="en-GB" sz="1200">
                <a:solidFill>
                  <a:schemeClr val="accent5">
                    <a:lumMod val="50000"/>
                  </a:schemeClr>
                </a:solidFill>
              </a:rPr>
              <a:t>’</a:t>
            </a:r>
            <a:r>
              <a:rPr lang="en-GB" sz="1200" baseline="0">
                <a:solidFill>
                  <a:schemeClr val="accent5">
                    <a:lumMod val="50000"/>
                  </a:schemeClr>
                </a:solidFill>
              </a:rPr>
              <a:t> is a poor fit</a:t>
            </a:r>
            <a:r>
              <a:rPr lang="en-GB" i="0" baseline="0"/>
              <a:t>. By explaining and justifying their choices, students engage in creative processing of the vocabulary items, which helps retention.</a:t>
            </a:r>
          </a:p>
          <a:p>
            <a:pPr marL="0" lvl="0" indent="0" algn="l" rtl="0">
              <a:spcBef>
                <a:spcPts val="0"/>
              </a:spcBef>
              <a:spcAft>
                <a:spcPts val="0"/>
              </a:spcAft>
              <a:buNone/>
            </a:pPr>
            <a:endParaRPr lang="en-GB" i="0" baseline="0"/>
          </a:p>
          <a:p>
            <a:pPr marL="0" lvl="0" indent="0" algn="l" rtl="0">
              <a:spcBef>
                <a:spcPts val="0"/>
              </a:spcBef>
              <a:spcAft>
                <a:spcPts val="0"/>
              </a:spcAft>
              <a:buNone/>
            </a:pPr>
            <a:r>
              <a:rPr lang="en-GB" i="0" baseline="0"/>
              <a:t>Suggested justifications are given below, though students may have other justifications and different category headings. They may have different, creative solutions and choose different words – this is fine if a logical justification is given.</a:t>
            </a:r>
          </a:p>
          <a:p>
            <a:pPr marL="0" lvl="0" indent="0" algn="l" rtl="0">
              <a:spcBef>
                <a:spcPts val="0"/>
              </a:spcBef>
              <a:spcAft>
                <a:spcPts val="0"/>
              </a:spcAft>
              <a:buNone/>
            </a:pPr>
            <a:endParaRPr lang="en-GB" i="0" baseline="0"/>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a:solidFill>
                  <a:schemeClr val="accent5">
                    <a:lumMod val="50000"/>
                  </a:schemeClr>
                </a:solidFill>
              </a:rPr>
              <a:t>die Tür (doesn’t fit the </a:t>
            </a:r>
            <a:r>
              <a:rPr lang="en-GB" sz="1200" i="1">
                <a:solidFill>
                  <a:schemeClr val="accent5">
                    <a:lumMod val="50000"/>
                  </a:schemeClr>
                </a:solidFill>
              </a:rPr>
              <a:t>body</a:t>
            </a:r>
            <a:r>
              <a:rPr lang="en-GB" sz="1200" i="0" baseline="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a:solidFill>
                  <a:schemeClr val="accent5">
                    <a:lumMod val="50000"/>
                  </a:schemeClr>
                </a:solidFill>
              </a:rPr>
              <a:t>manchmal (doesn’t fit the </a:t>
            </a:r>
            <a:r>
              <a:rPr lang="en-GB" sz="1200" i="1" baseline="0">
                <a:solidFill>
                  <a:schemeClr val="accent5">
                    <a:lumMod val="50000"/>
                  </a:schemeClr>
                </a:solidFill>
              </a:rPr>
              <a:t>colours/shades/descriptions</a:t>
            </a:r>
            <a:r>
              <a:rPr lang="en-GB" sz="1200" i="0" baseline="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a:solidFill>
                  <a:schemeClr val="accent5">
                    <a:lumMod val="50000"/>
                  </a:schemeClr>
                </a:solidFill>
              </a:rPr>
              <a:t>stehen (doesn’t fit the</a:t>
            </a:r>
            <a:r>
              <a:rPr lang="en-GB" sz="1200" i="1" baseline="0">
                <a:solidFill>
                  <a:schemeClr val="accent5">
                    <a:lumMod val="50000"/>
                  </a:schemeClr>
                </a:solidFill>
              </a:rPr>
              <a:t> movement </a:t>
            </a:r>
            <a:r>
              <a:rPr lang="en-GB" sz="1200" i="0" baseline="0">
                <a:solidFill>
                  <a:schemeClr val="accent5">
                    <a:lumMod val="50000"/>
                  </a:schemeClr>
                </a:solidFill>
              </a:rPr>
              <a:t>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a:solidFill>
                  <a:schemeClr val="accent5">
                    <a:lumMod val="50000"/>
                  </a:schemeClr>
                </a:solidFill>
              </a:rPr>
              <a:t>die Nacht (doesn’t fit the </a:t>
            </a:r>
            <a:r>
              <a:rPr lang="en-GB" sz="1200" i="1">
                <a:solidFill>
                  <a:schemeClr val="accent5">
                    <a:lumMod val="50000"/>
                  </a:schemeClr>
                </a:solidFill>
              </a:rPr>
              <a:t>objects/school</a:t>
            </a:r>
            <a:r>
              <a:rPr lang="en-GB" sz="1200" i="0" baseline="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a:solidFill>
                  <a:schemeClr val="accent5">
                    <a:lumMod val="50000"/>
                  </a:schemeClr>
                </a:solidFill>
              </a:rPr>
              <a:t>das Problem (doesn’t fit the </a:t>
            </a:r>
            <a:r>
              <a:rPr lang="en-GB" sz="1200" i="1" baseline="0">
                <a:solidFill>
                  <a:schemeClr val="accent5">
                    <a:lumMod val="50000"/>
                  </a:schemeClr>
                </a:solidFill>
              </a:rPr>
              <a:t>winning/competition</a:t>
            </a:r>
            <a:r>
              <a:rPr lang="en-GB" sz="1200" i="0" baseline="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a:solidFill>
                  <a:schemeClr val="accent5">
                    <a:lumMod val="50000"/>
                  </a:schemeClr>
                </a:solidFill>
              </a:rPr>
              <a:t>der Grund (doesn’t fit the </a:t>
            </a:r>
            <a:r>
              <a:rPr lang="en-GB" sz="1200" i="1" baseline="0">
                <a:solidFill>
                  <a:schemeClr val="accent5">
                    <a:lumMod val="50000"/>
                  </a:schemeClr>
                </a:solidFill>
              </a:rPr>
              <a:t>time </a:t>
            </a:r>
            <a:r>
              <a:rPr lang="en-GB" sz="1200" i="0" baseline="0">
                <a:solidFill>
                  <a:schemeClr val="accent5">
                    <a:lumMod val="50000"/>
                  </a:schemeClr>
                </a:solidFill>
              </a:rPr>
              <a:t>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a:solidFill>
                  <a:schemeClr val="accent5">
                    <a:lumMod val="50000"/>
                  </a:schemeClr>
                </a:solidFill>
              </a:rPr>
              <a:t>die Frage (doesn’t fit the </a:t>
            </a:r>
            <a:r>
              <a:rPr lang="en-GB" sz="1200" i="1" baseline="0">
                <a:solidFill>
                  <a:schemeClr val="accent5">
                    <a:lumMod val="50000"/>
                  </a:schemeClr>
                </a:solidFill>
              </a:rPr>
              <a:t>solution</a:t>
            </a:r>
            <a:r>
              <a:rPr lang="en-GB" sz="1200" i="0" baseline="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a:solidFill>
                  <a:schemeClr val="accent5">
                    <a:lumMod val="50000"/>
                  </a:schemeClr>
                </a:solidFill>
              </a:rPr>
              <a:t>der Boden (doesn’t fit the </a:t>
            </a:r>
            <a:r>
              <a:rPr lang="en-GB" sz="1200" i="1">
                <a:solidFill>
                  <a:schemeClr val="accent5">
                    <a:lumMod val="50000"/>
                  </a:schemeClr>
                </a:solidFill>
              </a:rPr>
              <a:t>entrances/exits</a:t>
            </a:r>
            <a:r>
              <a:rPr lang="en-GB" sz="1200" i="0">
                <a:solidFill>
                  <a:schemeClr val="accent5">
                    <a:lumMod val="50000"/>
                  </a:schemeClr>
                </a:solidFill>
              </a:rPr>
              <a:t> category)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sz="1200" i="0" baseline="0">
                <a:solidFill>
                  <a:schemeClr val="accent5">
                    <a:lumMod val="50000"/>
                  </a:schemeClr>
                </a:solidFill>
              </a:rPr>
              <a:t>der Vater </a:t>
            </a:r>
            <a:r>
              <a:rPr lang="en-GB" sz="1200">
                <a:solidFill>
                  <a:schemeClr val="accent5">
                    <a:lumMod val="50000"/>
                  </a:schemeClr>
                </a:solidFill>
              </a:rPr>
              <a:t>(doesn’t fit the </a:t>
            </a:r>
            <a:r>
              <a:rPr lang="en-GB" sz="1200" i="1">
                <a:solidFill>
                  <a:schemeClr val="accent5">
                    <a:lumMod val="50000"/>
                  </a:schemeClr>
                </a:solidFill>
              </a:rPr>
              <a:t>children </a:t>
            </a:r>
            <a:r>
              <a:rPr lang="en-GB" sz="1200" i="0">
                <a:solidFill>
                  <a:schemeClr val="accent5">
                    <a:lumMod val="50000"/>
                  </a:schemeClr>
                </a:solidFill>
              </a:rPr>
              <a:t>category) OR </a:t>
            </a:r>
            <a:r>
              <a:rPr lang="de-DE" sz="1200">
                <a:solidFill>
                  <a:schemeClr val="accent5">
                    <a:lumMod val="50000"/>
                  </a:schemeClr>
                </a:solidFill>
              </a:rPr>
              <a:t>das Mädchen </a:t>
            </a:r>
            <a:r>
              <a:rPr lang="en-GB" sz="1200">
                <a:solidFill>
                  <a:schemeClr val="accent5">
                    <a:lumMod val="50000"/>
                  </a:schemeClr>
                </a:solidFill>
              </a:rPr>
              <a:t>(doesn’t fit the </a:t>
            </a:r>
            <a:r>
              <a:rPr lang="en-GB" sz="1200" i="1">
                <a:solidFill>
                  <a:schemeClr val="accent5">
                    <a:lumMod val="50000"/>
                  </a:schemeClr>
                </a:solidFill>
              </a:rPr>
              <a:t>male person </a:t>
            </a:r>
            <a:r>
              <a:rPr lang="en-GB" sz="1200" i="0">
                <a:solidFill>
                  <a:schemeClr val="accent5">
                    <a:lumMod val="50000"/>
                  </a:schemeClr>
                </a:solidFill>
              </a:rPr>
              <a:t>category) </a:t>
            </a:r>
            <a:endParaRPr lang="en-GB" sz="1200">
              <a:solidFill>
                <a:schemeClr val="accent5">
                  <a:lumMod val="50000"/>
                </a:schemeClr>
              </a:solidFill>
            </a:endParaRPr>
          </a:p>
          <a:p>
            <a:pPr marL="0" lvl="0" indent="0" algn="l" rtl="0">
              <a:spcBef>
                <a:spcPts val="0"/>
              </a:spcBef>
              <a:spcAft>
                <a:spcPts val="0"/>
              </a:spcAft>
              <a:buNone/>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a:t>
            </a:r>
            <a:r>
              <a:rPr lang="en-GB" b="1" baseline="0" dirty="0"/>
              <a:t>: </a:t>
            </a:r>
            <a:r>
              <a:rPr lang="en-GB" b="0" baseline="0" dirty="0"/>
              <a:t>for a more challenging version of this activity, the teacher can turn this into a </a:t>
            </a:r>
            <a:r>
              <a:rPr lang="en-GB" b="0" i="1" baseline="0" dirty="0" err="1"/>
              <a:t>hören</a:t>
            </a:r>
            <a:r>
              <a:rPr lang="en-GB" b="0" i="1" baseline="0" dirty="0"/>
              <a:t> / </a:t>
            </a:r>
            <a:r>
              <a:rPr lang="en-GB" b="0" i="1" baseline="0" dirty="0" err="1"/>
              <a:t>schreiben</a:t>
            </a:r>
            <a:r>
              <a:rPr lang="en-GB" b="0" i="1" baseline="0" dirty="0"/>
              <a:t> </a:t>
            </a:r>
            <a:r>
              <a:rPr lang="en-GB" b="0" i="0" baseline="0" dirty="0"/>
              <a:t>activity by </a:t>
            </a:r>
            <a:r>
              <a:rPr lang="en-GB" b="0" baseline="0" dirty="0"/>
              <a:t>reading out the lists of words, and having students write down the answers, before showing them on the </a:t>
            </a:r>
            <a:r>
              <a:rPr lang="en-GB" b="0" baseline="0"/>
              <a:t>slide.</a:t>
            </a:r>
            <a:endParaRPr lang="en-GB" baseline="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extLst>
      <p:ext uri="{BB962C8B-B14F-4D97-AF65-F5344CB8AC3E}">
        <p14:creationId xmlns:p14="http://schemas.microsoft.com/office/powerpoint/2010/main" val="1498769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 /ö/</a:t>
            </a:r>
          </a:p>
          <a:p>
            <a:pPr algn="l">
              <a:lnSpc>
                <a:spcPct val="100000"/>
              </a:lnSpc>
            </a:pPr>
            <a:r>
              <a:rPr lang="en-GB" sz="1200" dirty="0">
                <a:solidFill>
                  <a:prstClr val="white"/>
                </a:solidFill>
              </a:rPr>
              <a:t>Subject pronoun </a:t>
            </a:r>
            <a:r>
              <a:rPr lang="en-GB" sz="1200" i="1" dirty="0" err="1">
                <a:solidFill>
                  <a:prstClr val="white"/>
                </a:solidFill>
              </a:rPr>
              <a:t>sie</a:t>
            </a:r>
            <a:r>
              <a:rPr lang="en-GB" sz="1200" i="1" dirty="0">
                <a:solidFill>
                  <a:prstClr val="white"/>
                </a:solidFill>
              </a:rPr>
              <a:t> </a:t>
            </a:r>
            <a:r>
              <a:rPr lang="en-GB" sz="1200" dirty="0">
                <a:solidFill>
                  <a:prstClr val="white"/>
                </a:solidFill>
              </a:rPr>
              <a:t>meaning ‘they’</a:t>
            </a:r>
          </a:p>
          <a:p>
            <a:pPr algn="l">
              <a:lnSpc>
                <a:spcPct val="100000"/>
              </a:lnSpc>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de-DE" sz="1200" b="1" i="0" kern="1200" dirty="0">
              <a:solidFill>
                <a:schemeClr val="tx1"/>
              </a:solidFill>
              <a:effectLst/>
              <a:latin typeface="+mn-lt"/>
              <a:ea typeface="+mn-ea"/>
              <a:cs typeface="+mn-cs"/>
            </a:endParaRPr>
          </a:p>
          <a:p>
            <a:r>
              <a:rPr lang="de-DE" sz="1200" b="1" i="0" u="none" strike="noStrike" kern="1200" dirty="0">
                <a:solidFill>
                  <a:schemeClr val="tx1"/>
                </a:solidFill>
                <a:effectLst/>
                <a:latin typeface="+mn-lt"/>
                <a:ea typeface="+mn-ea"/>
                <a:cs typeface="+mn-cs"/>
              </a:rPr>
              <a:t>7.2.1.1 (</a:t>
            </a:r>
            <a:r>
              <a:rPr lang="de-DE" sz="1200" b="1" i="0" u="none" strike="noStrike" kern="1200" dirty="0" err="1">
                <a:solidFill>
                  <a:schemeClr val="tx1"/>
                </a:solidFill>
                <a:effectLst/>
                <a:latin typeface="+mn-lt"/>
                <a:ea typeface="+mn-ea"/>
                <a:cs typeface="+mn-cs"/>
              </a:rPr>
              <a:t>introduce</a:t>
            </a:r>
            <a:r>
              <a:rPr lang="de-DE" sz="1200" b="1"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denken [128] er2 [15] es [12] sie2 [7] Fahrrad / Rad [2138] Geschenk [2595] Gutschein [&gt;5009] Handy [1693] Jacke [3287] hässlich [3542] toll [972] ganz [69] jetzt [72] ziemlich [605] in Ordnung [</a:t>
            </a:r>
            <a:r>
              <a:rPr lang="de-DE" sz="1200" b="0" i="0" kern="1200" dirty="0" err="1">
                <a:solidFill>
                  <a:schemeClr val="tx1"/>
                </a:solidFill>
                <a:effectLst/>
                <a:latin typeface="+mn-lt"/>
                <a:ea typeface="+mn-ea"/>
                <a:cs typeface="+mn-cs"/>
              </a:rPr>
              <a:t>n</a:t>
            </a:r>
            <a:r>
              <a:rPr lang="de-DE" sz="1200" b="0" i="0" kern="1200" dirty="0">
                <a:solidFill>
                  <a:schemeClr val="tx1"/>
                </a:solidFill>
                <a:effectLst/>
                <a:latin typeface="+mn-lt"/>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chemeClr val="tx1"/>
                </a:solidFill>
                <a:effectLst/>
                <a:latin typeface="+mn-lt"/>
                <a:ea typeface="+mn-ea"/>
                <a:cs typeface="+mn-cs"/>
              </a:rPr>
              <a:t>1.2.5</a:t>
            </a:r>
            <a:r>
              <a:rPr lang="de-DE" sz="1200" b="1" i="0" u="none" strike="noStrike" kern="1200" baseline="0" dirty="0">
                <a:solidFill>
                  <a:schemeClr val="tx1"/>
                </a:solidFill>
                <a:effectLst/>
                <a:latin typeface="+mn-lt"/>
                <a:ea typeface="+mn-ea"/>
                <a:cs typeface="+mn-cs"/>
              </a:rPr>
              <a:t> (</a:t>
            </a:r>
            <a:r>
              <a:rPr lang="de-DE" sz="1200" b="1" i="0" u="none" strike="noStrike" kern="1200" baseline="0" dirty="0" err="1">
                <a:solidFill>
                  <a:schemeClr val="tx1"/>
                </a:solidFill>
                <a:effectLst/>
                <a:latin typeface="+mn-lt"/>
                <a:ea typeface="+mn-ea"/>
                <a:cs typeface="+mn-cs"/>
              </a:rPr>
              <a:t>revisit</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kommen [62] stehen [85] Junge [548] Kopf [250] Körper [488] Mädchen [602] Mutter [218] Nacht [325] Tür [375] Vater [232] dunkel [706]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a:solidFill>
                  <a:schemeClr val="tx1"/>
                </a:solidFill>
                <a:effectLst/>
                <a:latin typeface="+mn-lt"/>
                <a:ea typeface="+mn-ea"/>
                <a:cs typeface="+mn-cs"/>
              </a:rPr>
              <a:t>1.1.6 (</a:t>
            </a:r>
            <a:r>
              <a:rPr lang="de-DE" sz="1200" b="1" i="0" u="none" strike="noStrike" kern="1200" baseline="0" dirty="0" err="1">
                <a:solidFill>
                  <a:schemeClr val="tx1"/>
                </a:solidFill>
                <a:effectLst/>
                <a:latin typeface="+mn-lt"/>
                <a:ea typeface="+mn-ea"/>
                <a:cs typeface="+mn-cs"/>
              </a:rPr>
              <a:t>revisit</a:t>
            </a:r>
            <a:r>
              <a:rPr lang="de-DE" sz="1200" b="1" i="0" u="none" strike="noStrike" kern="1200" baseline="0" dirty="0">
                <a:solidFill>
                  <a:schemeClr val="tx1"/>
                </a:solidFill>
                <a:effectLst/>
                <a:latin typeface="+mn-lt"/>
                <a:ea typeface="+mn-ea"/>
                <a:cs typeface="+mn-cs"/>
              </a:rPr>
              <a:t>) </a:t>
            </a:r>
            <a:r>
              <a:rPr lang="de-DE" sz="1200" b="0" i="0" u="none" strike="noStrike" kern="1200" baseline="0" dirty="0">
                <a:solidFill>
                  <a:schemeClr val="tx1"/>
                </a:solidFill>
                <a:effectLst/>
                <a:latin typeface="+mn-lt"/>
                <a:ea typeface="+mn-ea"/>
                <a:cs typeface="+mn-cs"/>
              </a:rPr>
              <a:t>- </a:t>
            </a:r>
            <a:r>
              <a:rPr lang="de-DE" sz="1200" b="0" i="0" kern="1200" dirty="0">
                <a:solidFill>
                  <a:schemeClr val="tx1"/>
                </a:solidFill>
                <a:effectLst/>
                <a:latin typeface="+mn-lt"/>
                <a:ea typeface="+mn-ea"/>
                <a:cs typeface="+mn-cs"/>
              </a:rPr>
              <a:t>habe, hast [6] Beispiel [94] Erste [95] Frage [157] Frau1 [99] Grund [249] Hand [180] Herr [154] Problem [210] Schule [359]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761657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 (8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a:t>
            </a:r>
            <a:r>
              <a:rPr lang="en-GB"/>
              <a:t>revise</a:t>
            </a:r>
            <a:r>
              <a:rPr lang="en-GB" baseline="0"/>
              <a:t> the use of accusative</a:t>
            </a:r>
            <a:r>
              <a:rPr lang="en-GB" i="0" baseline="0"/>
              <a:t> indefinite articles to talk about what someone has, and practise use of subject pronouns to describe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a:t>Note: </a:t>
            </a:r>
            <a:r>
              <a:rPr lang="en-GB" i="0" baseline="0"/>
              <a:t>Through the activity, students learn to connect gender with articles and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a:t>1. T</a:t>
            </a:r>
            <a:r>
              <a:rPr lang="en-GB" i="0" baseline="0"/>
              <a:t>he </a:t>
            </a:r>
            <a:r>
              <a:rPr lang="en-GB" i="0" baseline="0" dirty="0"/>
              <a:t>teachers </a:t>
            </a:r>
            <a:r>
              <a:rPr lang="en-GB" i="0" baseline="0"/>
              <a:t>asks a </a:t>
            </a:r>
            <a:r>
              <a:rPr lang="en-GB" i="0" baseline="0" dirty="0"/>
              <a:t>question, e.g. </a:t>
            </a:r>
            <a:r>
              <a:rPr lang="en-GB" i="1" baseline="0" dirty="0"/>
              <a:t>Was </a:t>
            </a:r>
            <a:r>
              <a:rPr lang="en-GB" i="1" baseline="0"/>
              <a:t>hat Mia?,</a:t>
            </a:r>
            <a:r>
              <a:rPr lang="en-GB" i="0" baseline="0"/>
              <a:t> </a:t>
            </a:r>
            <a:r>
              <a:rPr lang="en-GB" i="0" baseline="0" dirty="0"/>
              <a:t>to elicit a choral response </a:t>
            </a:r>
            <a:r>
              <a:rPr lang="en-GB" i="0" baseline="0"/>
              <a:t>from the students: </a:t>
            </a:r>
            <a:r>
              <a:rPr lang="en-GB" i="1" baseline="0" dirty="0"/>
              <a:t>Sie hat </a:t>
            </a:r>
            <a:r>
              <a:rPr lang="en-GB" i="1" baseline="0" dirty="0" err="1"/>
              <a:t>ein</a:t>
            </a:r>
            <a:r>
              <a:rPr lang="en-GB" i="1" baseline="0" dirty="0"/>
              <a:t> Handy</a:t>
            </a:r>
            <a:r>
              <a:rPr lang="en-GB" i="0" baseline="0" dirty="0"/>
              <a:t>.</a:t>
            </a:r>
          </a:p>
          <a:p>
            <a:pPr marL="0" lvl="0" indent="0" algn="l" rtl="0">
              <a:spcBef>
                <a:spcPts val="0"/>
              </a:spcBef>
              <a:spcAft>
                <a:spcPts val="0"/>
              </a:spcAft>
              <a:buNone/>
            </a:pPr>
            <a:endParaRPr lang="en-GB" i="0" baseline="0" dirty="0"/>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extLst>
      <p:ext uri="{BB962C8B-B14F-4D97-AF65-F5344CB8AC3E}">
        <p14:creationId xmlns:p14="http://schemas.microsoft.com/office/powerpoint/2010/main" val="3730718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This is the continuation of the activity on the previous</a:t>
            </a:r>
            <a:r>
              <a:rPr lang="en-GB" baseline="0"/>
              <a:t> slide.</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extLst>
      <p:ext uri="{BB962C8B-B14F-4D97-AF65-F5344CB8AC3E}">
        <p14:creationId xmlns:p14="http://schemas.microsoft.com/office/powerpoint/2010/main" val="2072010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a:t>
            </a:r>
            <a:r>
              <a:rPr lang="en-GB" baseline="0"/>
              <a:t> slide.</a:t>
            </a:r>
            <a:endParaRPr lang="en-GB"/>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38</a:t>
            </a:fld>
            <a:endParaRPr/>
          </a:p>
        </p:txBody>
      </p:sp>
    </p:spTree>
    <p:extLst>
      <p:ext uri="{BB962C8B-B14F-4D97-AF65-F5344CB8AC3E}">
        <p14:creationId xmlns:p14="http://schemas.microsoft.com/office/powerpoint/2010/main" val="1476970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a:t>
            </a:r>
            <a:r>
              <a:rPr lang="en-GB" baseline="0"/>
              <a:t> slide.</a:t>
            </a:r>
            <a:endParaRPr lang="en-GB"/>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extLst>
      <p:ext uri="{BB962C8B-B14F-4D97-AF65-F5344CB8AC3E}">
        <p14:creationId xmlns:p14="http://schemas.microsoft.com/office/powerpoint/2010/main" val="368472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549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a:t>
            </a:r>
            <a:r>
              <a:rPr lang="en-GB" baseline="0"/>
              <a:t> slide.</a:t>
            </a:r>
            <a:endParaRPr lang="en-GB"/>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extLst>
      <p:ext uri="{BB962C8B-B14F-4D97-AF65-F5344CB8AC3E}">
        <p14:creationId xmlns:p14="http://schemas.microsoft.com/office/powerpoint/2010/main" val="3560729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a:t>
            </a:r>
            <a:r>
              <a:rPr lang="en-GB" baseline="0"/>
              <a:t> slide.</a:t>
            </a:r>
            <a:endParaRPr lang="en-GB"/>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extLst>
      <p:ext uri="{BB962C8B-B14F-4D97-AF65-F5344CB8AC3E}">
        <p14:creationId xmlns:p14="http://schemas.microsoft.com/office/powerpoint/2010/main" val="100015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a:t>
            </a:r>
            <a:r>
              <a:rPr lang="en-GB" baseline="0"/>
              <a:t> slide.</a:t>
            </a:r>
            <a:endParaRPr lang="en-GB"/>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extLst>
      <p:ext uri="{BB962C8B-B14F-4D97-AF65-F5344CB8AC3E}">
        <p14:creationId xmlns:p14="http://schemas.microsoft.com/office/powerpoint/2010/main" val="99364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the continuation of the activity on the previous</a:t>
            </a:r>
            <a:r>
              <a:rPr lang="en-GB" baseline="0"/>
              <a:t> slide.</a:t>
            </a:r>
            <a:endParaRPr lang="en-GB"/>
          </a:p>
          <a:p>
            <a:pPr marL="0" lvl="0" indent="0" algn="l" rtl="0">
              <a:spcBef>
                <a:spcPts val="0"/>
              </a:spcBef>
              <a:spcAft>
                <a:spcPts val="0"/>
              </a:spcAft>
              <a:buNone/>
            </a:pP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extLst>
      <p:ext uri="{BB962C8B-B14F-4D97-AF65-F5344CB8AC3E}">
        <p14:creationId xmlns:p14="http://schemas.microsoft.com/office/powerpoint/2010/main" val="1926181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lvl="0" indent="0" algn="l" rtl="0">
              <a:spcBef>
                <a:spcPts val="0"/>
              </a:spcBef>
              <a:spcAft>
                <a:spcPts val="0"/>
              </a:spcAft>
              <a:buNone/>
            </a:pPr>
            <a:endParaRPr lang="en-GB" b="1" baseline="0"/>
          </a:p>
          <a:p>
            <a:pPr marL="0" lvl="0" indent="0" algn="l" rtl="0">
              <a:spcBef>
                <a:spcPts val="0"/>
              </a:spcBef>
              <a:spcAft>
                <a:spcPts val="0"/>
              </a:spcAft>
              <a:buNone/>
            </a:pPr>
            <a:r>
              <a:rPr lang="en-GB" b="1" baseline="0"/>
              <a:t>Aim: </a:t>
            </a:r>
            <a:r>
              <a:rPr lang="en-GB" sz="1200" b="0">
                <a:solidFill>
                  <a:schemeClr val="tx1"/>
                </a:solidFill>
              </a:rPr>
              <a:t>To recap the rules</a:t>
            </a:r>
            <a:r>
              <a:rPr lang="en-GB" sz="1200" b="0" baseline="0">
                <a:solidFill>
                  <a:schemeClr val="tx1"/>
                </a:solidFill>
              </a:rPr>
              <a:t> about plural formation introduced in </a:t>
            </a:r>
            <a:r>
              <a:rPr lang="en-GB" sz="1200" b="0">
                <a:solidFill>
                  <a:schemeClr val="tx1"/>
                </a:solidFill>
              </a:rPr>
              <a:t>1.2.6, and practise</a:t>
            </a:r>
            <a:r>
              <a:rPr lang="en-GB" sz="1200" b="0" baseline="0">
                <a:solidFill>
                  <a:schemeClr val="tx1"/>
                </a:solidFill>
              </a:rPr>
              <a:t> the difference between SSCs /o/ and /ö/.</a:t>
            </a:r>
          </a:p>
          <a:p>
            <a:pPr marL="0" lvl="0" indent="0" algn="l" rtl="0">
              <a:spcBef>
                <a:spcPts val="0"/>
              </a:spcBef>
              <a:spcAft>
                <a:spcPts val="0"/>
              </a:spcAft>
              <a:buNone/>
            </a:pPr>
            <a:endParaRPr lang="en-GB" sz="1200" b="0" baseline="0">
              <a:solidFill>
                <a:schemeClr val="tx1"/>
              </a:solidFill>
            </a:endParaRPr>
          </a:p>
          <a:p>
            <a:pPr marL="0" lvl="0" indent="0" algn="l" rtl="0">
              <a:spcBef>
                <a:spcPts val="0"/>
              </a:spcBef>
              <a:spcAft>
                <a:spcPts val="0"/>
              </a:spcAft>
              <a:buNone/>
            </a:pPr>
            <a:r>
              <a:rPr lang="en-GB" b="1" i="0" baseline="0"/>
              <a:t>Note: </a:t>
            </a:r>
            <a:r>
              <a:rPr lang="en-GB" b="0" i="0" baseline="0"/>
              <a:t>This exercise al</a:t>
            </a:r>
            <a:r>
              <a:rPr lang="en-GB" sz="1200" b="0" baseline="0">
                <a:solidFill>
                  <a:schemeClr val="tx1"/>
                </a:solidFill>
              </a:rPr>
              <a:t>so draws attention to the importance of </a:t>
            </a:r>
            <a:r>
              <a:rPr lang="en-GB" sz="1200" b="1" baseline="0">
                <a:solidFill>
                  <a:schemeClr val="tx1"/>
                </a:solidFill>
              </a:rPr>
              <a:t>sound</a:t>
            </a:r>
            <a:r>
              <a:rPr lang="en-GB" sz="1200" b="0" baseline="0">
                <a:solidFill>
                  <a:schemeClr val="tx1"/>
                </a:solidFill>
              </a:rPr>
              <a:t> in creating </a:t>
            </a:r>
            <a:r>
              <a:rPr lang="en-GB" sz="1200" b="1" baseline="0">
                <a:solidFill>
                  <a:schemeClr val="tx1"/>
                </a:solidFill>
              </a:rPr>
              <a:t>meaning</a:t>
            </a:r>
            <a:r>
              <a:rPr lang="en-GB" sz="1200" b="0" baseline="0">
                <a:solidFill>
                  <a:schemeClr val="tx1"/>
                </a:solidFill>
              </a:rPr>
              <a:t> by juxtaposing singular and plural forms of words which differ in terms of umlauts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a:t>1.</a:t>
            </a:r>
            <a:r>
              <a:rPr lang="en-GB" baseline="0"/>
              <a:t> Teacher elicits answers from students and then clicks to confirm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a:solidFill>
                  <a:schemeClr val="tx1"/>
                </a:solidFill>
              </a:rPr>
              <a:t>2. Teacher </a:t>
            </a:r>
            <a:r>
              <a:rPr lang="en-GB" sz="1200" b="0" baseline="0" dirty="0">
                <a:solidFill>
                  <a:schemeClr val="tx1"/>
                </a:solidFill>
              </a:rPr>
              <a:t>to emphasise to students that </a:t>
            </a:r>
            <a:r>
              <a:rPr lang="en-GB" sz="1200" b="1" baseline="0" dirty="0">
                <a:solidFill>
                  <a:schemeClr val="tx1"/>
                </a:solidFill>
              </a:rPr>
              <a:t>mispronouncing the umlaut </a:t>
            </a:r>
            <a:r>
              <a:rPr lang="en-GB" sz="1200" b="0" baseline="0" dirty="0">
                <a:solidFill>
                  <a:schemeClr val="tx1"/>
                </a:solidFill>
              </a:rPr>
              <a:t>causes a change in meaning. </a:t>
            </a:r>
          </a:p>
          <a:p>
            <a:pPr marL="0" lvl="0" indent="0" algn="l" rtl="0">
              <a:spcBef>
                <a:spcPts val="0"/>
              </a:spcBef>
              <a:spcAft>
                <a:spcPts val="0"/>
              </a:spcAft>
              <a:buNone/>
            </a:pPr>
            <a:r>
              <a:rPr lang="en-GB" sz="1200" b="0" baseline="0">
                <a:solidFill>
                  <a:schemeClr val="tx1"/>
                </a:solidFill>
              </a:rPr>
              <a:t>Note </a:t>
            </a:r>
            <a:r>
              <a:rPr lang="en-GB" sz="1200" b="0" baseline="0" dirty="0">
                <a:solidFill>
                  <a:schemeClr val="tx1"/>
                </a:solidFill>
              </a:rPr>
              <a:t>that the /</a:t>
            </a:r>
            <a:r>
              <a:rPr lang="en-GB" sz="1200" b="0" baseline="0" dirty="0" err="1">
                <a:solidFill>
                  <a:schemeClr val="tx1"/>
                </a:solidFill>
              </a:rPr>
              <a:t>ch</a:t>
            </a:r>
            <a:r>
              <a:rPr lang="en-GB" sz="1200" b="0" baseline="0" dirty="0">
                <a:solidFill>
                  <a:schemeClr val="tx1"/>
                </a:solidFill>
              </a:rPr>
              <a:t>/ becomes soft in </a:t>
            </a:r>
            <a:r>
              <a:rPr lang="en-GB" sz="1200" b="0" baseline="0" dirty="0" err="1">
                <a:solidFill>
                  <a:schemeClr val="tx1"/>
                </a:solidFill>
              </a:rPr>
              <a:t>T</a:t>
            </a:r>
            <a:r>
              <a:rPr lang="en-GB" sz="1200" dirty="0" err="1">
                <a:solidFill>
                  <a:schemeClr val="accent1">
                    <a:lumMod val="50000"/>
                  </a:schemeClr>
                </a:solidFill>
              </a:rPr>
              <a:t>ö</a:t>
            </a:r>
            <a:r>
              <a:rPr lang="en-GB" sz="1200" b="1" dirty="0" err="1">
                <a:solidFill>
                  <a:schemeClr val="accent1">
                    <a:lumMod val="50000"/>
                  </a:schemeClr>
                </a:solidFill>
              </a:rPr>
              <a:t>ch</a:t>
            </a:r>
            <a:r>
              <a:rPr lang="en-GB" sz="1200" dirty="0" err="1">
                <a:solidFill>
                  <a:schemeClr val="accent1">
                    <a:lumMod val="50000"/>
                  </a:schemeClr>
                </a:solidFill>
              </a:rPr>
              <a:t>ter</a:t>
            </a:r>
            <a:r>
              <a:rPr lang="en-GB" sz="1200" dirty="0">
                <a:solidFill>
                  <a:schemeClr val="accent1">
                    <a:lumMod val="50000"/>
                  </a:schemeClr>
                </a:solidFill>
              </a:rPr>
              <a:t>.</a:t>
            </a:r>
          </a:p>
          <a:p>
            <a:pPr marL="0" lvl="0" indent="0" algn="l" rtl="0">
              <a:spcBef>
                <a:spcPts val="0"/>
              </a:spcBef>
              <a:spcAft>
                <a:spcPts val="0"/>
              </a:spcAft>
              <a:buNone/>
            </a:pPr>
            <a:endParaRPr lang="en-GB" sz="1200" b="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de-DE"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baseline="0">
                <a:solidFill>
                  <a:schemeClr val="tx1"/>
                </a:solidFill>
                <a:latin typeface="+mn-lt"/>
              </a:rPr>
              <a:t>der </a:t>
            </a:r>
            <a:r>
              <a:rPr lang="en-GB" b="1" i="1" baseline="0" dirty="0" err="1">
                <a:solidFill>
                  <a:schemeClr val="tx1"/>
                </a:solidFill>
                <a:latin typeface="+mn-lt"/>
              </a:rPr>
              <a:t>Bogen</a:t>
            </a:r>
            <a:r>
              <a:rPr lang="en-GB" b="0" i="1" baseline="0" dirty="0">
                <a:solidFill>
                  <a:schemeClr val="tx1"/>
                </a:solidFill>
                <a:latin typeface="+mn-lt"/>
              </a:rPr>
              <a:t> </a:t>
            </a:r>
            <a:r>
              <a:rPr lang="en-GB" b="0" i="0" baseline="0" dirty="0">
                <a:solidFill>
                  <a:schemeClr val="tx1"/>
                </a:solidFill>
                <a:latin typeface="+mn-lt"/>
              </a:rPr>
              <a:t>[</a:t>
            </a:r>
            <a:r>
              <a:rPr lang="en-GB" sz="1200" b="0" i="0" baseline="0" dirty="0">
                <a:solidFill>
                  <a:schemeClr val="tx1"/>
                </a:solidFill>
                <a:latin typeface="+mn-lt"/>
              </a:rPr>
              <a:t>3070];</a:t>
            </a:r>
            <a:r>
              <a:rPr lang="en-GB" b="0" i="1" baseline="0" dirty="0">
                <a:solidFill>
                  <a:schemeClr val="tx1"/>
                </a:solidFill>
                <a:latin typeface="+mn-lt"/>
              </a:rPr>
              <a:t> der </a:t>
            </a:r>
            <a:r>
              <a:rPr lang="en-GB" b="1" i="1" baseline="0" dirty="0">
                <a:solidFill>
                  <a:schemeClr val="tx1"/>
                </a:solidFill>
                <a:latin typeface="+mn-lt"/>
              </a:rPr>
              <a:t>Vogel</a:t>
            </a:r>
            <a:r>
              <a:rPr lang="en-GB" b="0" i="1" baseline="0" dirty="0">
                <a:solidFill>
                  <a:schemeClr val="tx1"/>
                </a:solidFill>
                <a:latin typeface="+mn-lt"/>
              </a:rPr>
              <a:t> </a:t>
            </a:r>
            <a:r>
              <a:rPr lang="en-GB" b="0" i="0" baseline="0" dirty="0">
                <a:solidFill>
                  <a:schemeClr val="tx1"/>
                </a:solidFill>
                <a:latin typeface="+mn-lt"/>
              </a:rPr>
              <a:t>[</a:t>
            </a:r>
            <a:r>
              <a:rPr lang="en-GB" sz="1100" b="0" i="0" baseline="0" dirty="0">
                <a:solidFill>
                  <a:schemeClr val="tx1"/>
                </a:solidFill>
                <a:latin typeface="+mn-lt"/>
              </a:rPr>
              <a:t>1878];</a:t>
            </a:r>
            <a:r>
              <a:rPr lang="en-GB" b="0" i="1" baseline="0" dirty="0">
                <a:solidFill>
                  <a:schemeClr val="tx1"/>
                </a:solidFill>
                <a:latin typeface="+mn-lt"/>
              </a:rPr>
              <a:t> der </a:t>
            </a:r>
            <a:r>
              <a:rPr lang="en-GB" b="1" i="1" baseline="0" dirty="0" err="1">
                <a:solidFill>
                  <a:schemeClr val="tx1"/>
                </a:solidFill>
                <a:latin typeface="+mn-lt"/>
              </a:rPr>
              <a:t>Ofen</a:t>
            </a:r>
            <a:r>
              <a:rPr lang="en-GB" b="0" i="1" baseline="0" dirty="0">
                <a:solidFill>
                  <a:schemeClr val="tx1"/>
                </a:solidFill>
                <a:latin typeface="+mn-lt"/>
              </a:rPr>
              <a:t> </a:t>
            </a:r>
            <a:r>
              <a:rPr lang="en-GB" b="0" i="0" baseline="0" dirty="0">
                <a:solidFill>
                  <a:schemeClr val="tx1"/>
                </a:solidFill>
                <a:latin typeface="+mn-lt"/>
              </a:rPr>
              <a:t>[</a:t>
            </a:r>
            <a:r>
              <a:rPr lang="en-GB" sz="1200" b="0" i="0" baseline="0" dirty="0">
                <a:solidFill>
                  <a:schemeClr val="tx1"/>
                </a:solidFill>
                <a:latin typeface="+mn-lt"/>
              </a:rPr>
              <a:t>3214];</a:t>
            </a:r>
            <a:r>
              <a:rPr lang="en-GB" b="0" i="1" baseline="0" dirty="0">
                <a:solidFill>
                  <a:schemeClr val="tx1"/>
                </a:solidFill>
                <a:latin typeface="+mn-lt"/>
              </a:rPr>
              <a:t> der </a:t>
            </a:r>
            <a:r>
              <a:rPr lang="en-GB" b="1" i="1" baseline="0" dirty="0">
                <a:solidFill>
                  <a:schemeClr val="tx1"/>
                </a:solidFill>
                <a:latin typeface="+mn-lt"/>
              </a:rPr>
              <a:t>Boden </a:t>
            </a:r>
            <a:r>
              <a:rPr lang="en-GB" b="0" i="0" baseline="0" dirty="0">
                <a:solidFill>
                  <a:schemeClr val="tx1"/>
                </a:solidFill>
                <a:latin typeface="+mn-lt"/>
              </a:rPr>
              <a:t>[</a:t>
            </a:r>
            <a:r>
              <a:rPr lang="en-GB" sz="1200" b="0" i="0" baseline="0" dirty="0">
                <a:solidFill>
                  <a:schemeClr val="tx1"/>
                </a:solidFill>
                <a:latin typeface="+mn-lt"/>
              </a:rPr>
              <a:t>445];</a:t>
            </a:r>
            <a:r>
              <a:rPr lang="en-GB" b="0" i="1" baseline="0" dirty="0">
                <a:solidFill>
                  <a:schemeClr val="tx1"/>
                </a:solidFill>
                <a:latin typeface="+mn-lt"/>
              </a:rPr>
              <a:t> die </a:t>
            </a:r>
            <a:r>
              <a:rPr lang="en-GB" b="1" i="1" baseline="0" dirty="0" err="1">
                <a:solidFill>
                  <a:schemeClr val="tx1"/>
                </a:solidFill>
                <a:latin typeface="+mn-lt"/>
              </a:rPr>
              <a:t>Tochter</a:t>
            </a:r>
            <a:r>
              <a:rPr lang="en-GB" b="1" i="1" baseline="0" dirty="0">
                <a:solidFill>
                  <a:schemeClr val="tx1"/>
                </a:solidFill>
                <a:latin typeface="+mn-lt"/>
              </a:rPr>
              <a:t> </a:t>
            </a:r>
            <a:r>
              <a:rPr lang="en-GB" b="0" i="0" baseline="0">
                <a:solidFill>
                  <a:schemeClr val="tx1"/>
                </a:solidFill>
                <a:latin typeface="+mn-lt"/>
              </a:rPr>
              <a:t>[</a:t>
            </a:r>
            <a:r>
              <a:rPr lang="en-GB" sz="1200" b="0" i="0" baseline="0">
                <a:solidFill>
                  <a:schemeClr val="tx1"/>
                </a:solidFill>
                <a:latin typeface="+mn-lt"/>
              </a:rPr>
              <a:t>514]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chemeClr val="tx1"/>
              </a:solidFill>
              <a:latin typeface="+mn-lt"/>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extLst>
      <p:ext uri="{BB962C8B-B14F-4D97-AF65-F5344CB8AC3E}">
        <p14:creationId xmlns:p14="http://schemas.microsoft.com/office/powerpoint/2010/main" val="4080804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sz="1200" b="0">
                <a:solidFill>
                  <a:schemeClr val="tx1"/>
                </a:solidFill>
              </a:rPr>
              <a:t>To practise</a:t>
            </a:r>
            <a:r>
              <a:rPr lang="en-GB" sz="1200" b="0" baseline="0">
                <a:solidFill>
                  <a:schemeClr val="tx1"/>
                </a:solidFill>
              </a:rPr>
              <a:t> distinguishing between singular and plural forms of nouns, as incorporating SSCs [o] and [ö] respectively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a:t>1. </a:t>
            </a:r>
            <a:r>
              <a:rPr lang="en-GB" sz="1200" b="0">
                <a:solidFill>
                  <a:schemeClr val="tx1"/>
                </a:solidFill>
              </a:rPr>
              <a:t>Audio</a:t>
            </a:r>
            <a:r>
              <a:rPr lang="en-GB" sz="1200" b="0" baseline="0">
                <a:solidFill>
                  <a:schemeClr val="tx1"/>
                </a:solidFill>
              </a:rPr>
              <a:t> </a:t>
            </a:r>
            <a:r>
              <a:rPr lang="en-GB" sz="1200" b="0" baseline="0" dirty="0">
                <a:solidFill>
                  <a:schemeClr val="tx1"/>
                </a:solidFill>
              </a:rPr>
              <a:t>plays on clicking individual letters. The article/quantifier is obscured in each case so students must listen to the sound.</a:t>
            </a:r>
            <a:endParaRPr lang="en-GB" sz="1200" b="0" dirty="0">
              <a:solidFill>
                <a:schemeClr val="tx1"/>
              </a:solidFill>
            </a:endParaRPr>
          </a:p>
          <a:p>
            <a:pPr marL="0" lvl="0" indent="0" algn="l" rtl="0">
              <a:spcBef>
                <a:spcPts val="0"/>
              </a:spcBef>
              <a:spcAft>
                <a:spcPts val="0"/>
              </a:spcAft>
              <a:buNone/>
            </a:pPr>
            <a:r>
              <a:rPr lang="en-GB" sz="1200" b="0">
                <a:solidFill>
                  <a:schemeClr val="tx1"/>
                </a:solidFill>
              </a:rPr>
              <a:t>2. By listening to the [o]/[ö], students determine whether</a:t>
            </a:r>
            <a:r>
              <a:rPr lang="en-GB" sz="1200" b="0" baseline="0">
                <a:solidFill>
                  <a:schemeClr val="tx1"/>
                </a:solidFill>
              </a:rPr>
              <a:t> the noun referred to is singular or plural.</a:t>
            </a:r>
          </a:p>
          <a:p>
            <a:pPr marL="0" lvl="0" indent="0" algn="l" rtl="0">
              <a:spcBef>
                <a:spcPts val="0"/>
              </a:spcBef>
              <a:spcAft>
                <a:spcPts val="0"/>
              </a:spcAft>
              <a:buNone/>
            </a:pPr>
            <a:r>
              <a:rPr lang="en-GB" sz="1200" b="0" baseline="0">
                <a:solidFill>
                  <a:schemeClr val="tx1"/>
                </a:solidFill>
              </a:rPr>
              <a:t>3. Answers are revealed on the following slide.</a:t>
            </a:r>
          </a:p>
          <a:p>
            <a:pPr marL="0" lvl="0" indent="0" algn="l" rtl="0">
              <a:spcBef>
                <a:spcPts val="0"/>
              </a:spcBef>
              <a:spcAft>
                <a:spcPts val="0"/>
              </a:spcAft>
              <a:buNone/>
            </a:pPr>
            <a:endParaRPr lang="en-GB" sz="1200" b="0" dirty="0">
              <a:solidFill>
                <a:schemeClr val="tx1"/>
              </a:solidFill>
            </a:endParaRPr>
          </a:p>
          <a:p>
            <a:pPr marL="0" lvl="0" indent="0" algn="l" rtl="0">
              <a:spcBef>
                <a:spcPts val="0"/>
              </a:spcBef>
              <a:spcAft>
                <a:spcPts val="0"/>
              </a:spcAft>
              <a:buNone/>
            </a:pPr>
            <a:r>
              <a:rPr lang="en-GB" sz="1200" b="1" dirty="0">
                <a:solidFill>
                  <a:schemeClr val="tx1"/>
                </a:solidFill>
              </a:rPr>
              <a:t>Transcript</a:t>
            </a:r>
          </a:p>
          <a:p>
            <a:pPr marL="0" lvl="0" indent="0" algn="l" rtl="0">
              <a:spcBef>
                <a:spcPts val="0"/>
              </a:spcBef>
              <a:spcAft>
                <a:spcPts val="0"/>
              </a:spcAft>
              <a:buNone/>
            </a:pPr>
            <a:r>
              <a:rPr lang="en-GB" sz="1200" b="0">
                <a:solidFill>
                  <a:schemeClr val="tx1"/>
                </a:solidFill>
              </a:rPr>
              <a:t>a</a:t>
            </a:r>
            <a:r>
              <a:rPr lang="en-GB" sz="1200" b="0" dirty="0">
                <a:solidFill>
                  <a:schemeClr val="tx1"/>
                </a:solidFill>
              </a:rPr>
              <a:t>)</a:t>
            </a:r>
            <a:r>
              <a:rPr lang="en-GB" sz="1200" b="0" baseline="0" dirty="0">
                <a:solidFill>
                  <a:schemeClr val="tx1"/>
                </a:solidFill>
              </a:rPr>
              <a:t> </a:t>
            </a:r>
            <a:r>
              <a:rPr lang="en-GB" sz="1200" b="0" baseline="0" dirty="0" err="1">
                <a:solidFill>
                  <a:schemeClr val="tx1"/>
                </a:solidFill>
              </a:rPr>
              <a:t>Es</a:t>
            </a:r>
            <a:r>
              <a:rPr lang="en-GB" sz="1200" b="0" baseline="0" dirty="0">
                <a:solidFill>
                  <a:schemeClr val="tx1"/>
                </a:solidFill>
              </a:rPr>
              <a:t> </a:t>
            </a:r>
            <a:r>
              <a:rPr lang="en-GB" sz="1200" b="0" baseline="0" dirty="0" err="1">
                <a:solidFill>
                  <a:schemeClr val="tx1"/>
                </a:solidFill>
              </a:rPr>
              <a:t>gibt</a:t>
            </a:r>
            <a:r>
              <a:rPr lang="en-GB" sz="1200" b="0" baseline="0" dirty="0">
                <a:solidFill>
                  <a:schemeClr val="tx1"/>
                </a:solidFill>
              </a:rPr>
              <a:t> [</a:t>
            </a:r>
            <a:r>
              <a:rPr lang="en-GB" sz="1200" b="0" baseline="0" dirty="0" err="1">
                <a:solidFill>
                  <a:schemeClr val="tx1"/>
                </a:solidFill>
              </a:rPr>
              <a:t>viele</a:t>
            </a:r>
            <a:r>
              <a:rPr lang="en-GB" sz="1200" b="0" baseline="0" dirty="0">
                <a:solidFill>
                  <a:schemeClr val="tx1"/>
                </a:solidFill>
              </a:rPr>
              <a:t>] </a:t>
            </a:r>
            <a:r>
              <a:rPr lang="en-GB" sz="1200" b="0" baseline="0" dirty="0" err="1">
                <a:solidFill>
                  <a:schemeClr val="tx1"/>
                </a:solidFill>
              </a:rPr>
              <a:t>B</a:t>
            </a:r>
            <a:r>
              <a:rPr lang="en-GB" sz="1200" b="0" dirty="0" err="1">
                <a:solidFill>
                  <a:schemeClr val="accent5">
                    <a:lumMod val="50000"/>
                  </a:schemeClr>
                </a:solidFill>
              </a:rPr>
              <a:t>ögen</a:t>
            </a:r>
            <a:r>
              <a:rPr lang="en-GB" sz="1200" b="0" dirty="0">
                <a:solidFill>
                  <a:schemeClr val="accent5">
                    <a:lumMod val="50000"/>
                  </a:schemeClr>
                </a:solidFill>
              </a:rPr>
              <a:t> </a:t>
            </a:r>
            <a:r>
              <a:rPr lang="en-GB" sz="1200" b="0" baseline="0" dirty="0" err="1">
                <a:solidFill>
                  <a:schemeClr val="tx1"/>
                </a:solidFill>
              </a:rPr>
              <a:t>im</a:t>
            </a:r>
            <a:r>
              <a:rPr lang="en-GB" sz="1200" b="0" baseline="0" dirty="0">
                <a:solidFill>
                  <a:schemeClr val="tx1"/>
                </a:solidFill>
              </a:rPr>
              <a:t> </a:t>
            </a:r>
            <a:r>
              <a:rPr lang="en-GB" sz="1200" b="0" baseline="0">
                <a:solidFill>
                  <a:schemeClr val="tx1"/>
                </a:solidFill>
              </a:rPr>
              <a:t>Museum.</a:t>
            </a:r>
            <a:endParaRPr lang="en-GB" sz="1200" b="0" dirty="0">
              <a:solidFill>
                <a:schemeClr val="tx1"/>
              </a:solidFill>
            </a:endParaRPr>
          </a:p>
          <a:p>
            <a:pPr marL="0" lvl="0" indent="0" algn="l" rtl="0">
              <a:spcBef>
                <a:spcPts val="0"/>
              </a:spcBef>
              <a:spcAft>
                <a:spcPts val="0"/>
              </a:spcAft>
              <a:buNone/>
            </a:pPr>
            <a:r>
              <a:rPr lang="en-GB" sz="1200" b="0" dirty="0">
                <a:solidFill>
                  <a:schemeClr val="tx1"/>
                </a:solidFill>
              </a:rPr>
              <a:t>b) </a:t>
            </a:r>
            <a:r>
              <a:rPr lang="en-GB" sz="1200" b="0" dirty="0" err="1">
                <a:solidFill>
                  <a:schemeClr val="tx1"/>
                </a:solidFill>
              </a:rPr>
              <a:t>Es</a:t>
            </a:r>
            <a:r>
              <a:rPr lang="en-GB" sz="1200" b="0" dirty="0">
                <a:solidFill>
                  <a:schemeClr val="tx1"/>
                </a:solidFill>
              </a:rPr>
              <a:t> </a:t>
            </a:r>
            <a:r>
              <a:rPr lang="en-GB" sz="1200" b="0" dirty="0" err="1">
                <a:solidFill>
                  <a:schemeClr val="tx1"/>
                </a:solidFill>
              </a:rPr>
              <a:t>gibt</a:t>
            </a:r>
            <a:r>
              <a:rPr lang="en-GB" sz="1200" b="0" dirty="0">
                <a:solidFill>
                  <a:schemeClr val="tx1"/>
                </a:solidFill>
              </a:rPr>
              <a:t> [</a:t>
            </a:r>
            <a:r>
              <a:rPr lang="en-GB" sz="1200" b="0" dirty="0" err="1">
                <a:solidFill>
                  <a:schemeClr val="tx1"/>
                </a:solidFill>
              </a:rPr>
              <a:t>einen</a:t>
            </a:r>
            <a:r>
              <a:rPr lang="en-GB" sz="1200" b="0" dirty="0">
                <a:solidFill>
                  <a:schemeClr val="tx1"/>
                </a:solidFill>
              </a:rPr>
              <a:t>] Vogel </a:t>
            </a:r>
            <a:r>
              <a:rPr lang="en-GB" sz="1200" b="0" dirty="0" err="1">
                <a:solidFill>
                  <a:schemeClr val="tx1"/>
                </a:solidFill>
              </a:rPr>
              <a:t>im</a:t>
            </a:r>
            <a:r>
              <a:rPr lang="en-GB" sz="1200" b="0" dirty="0">
                <a:solidFill>
                  <a:schemeClr val="tx1"/>
                </a:solidFill>
              </a:rPr>
              <a:t> </a:t>
            </a:r>
            <a:r>
              <a:rPr lang="en-GB" sz="1200" b="0">
                <a:solidFill>
                  <a:schemeClr val="tx1"/>
                </a:solidFill>
              </a:rPr>
              <a:t>Garten.</a:t>
            </a:r>
            <a:endParaRPr lang="en-GB" sz="1200" b="0" dirty="0">
              <a:solidFill>
                <a:schemeClr val="tx1"/>
              </a:solidFill>
            </a:endParaRPr>
          </a:p>
          <a:p>
            <a:pPr marL="0" lvl="0" indent="0" algn="l" rtl="0">
              <a:spcBef>
                <a:spcPts val="0"/>
              </a:spcBef>
              <a:spcAft>
                <a:spcPts val="0"/>
              </a:spcAft>
              <a:buNone/>
            </a:pPr>
            <a:r>
              <a:rPr lang="en-GB" sz="1200" b="0" baseline="0" dirty="0">
                <a:solidFill>
                  <a:schemeClr val="tx1"/>
                </a:solidFill>
              </a:rPr>
              <a:t>c) </a:t>
            </a:r>
            <a:r>
              <a:rPr lang="de-DE" sz="1200" b="0" baseline="0" dirty="0">
                <a:solidFill>
                  <a:schemeClr val="tx1"/>
                </a:solidFill>
              </a:rPr>
              <a:t>Herr Martin hat [einen] Ofen zu </a:t>
            </a:r>
            <a:r>
              <a:rPr lang="de-DE" sz="1200" b="0" baseline="0">
                <a:solidFill>
                  <a:schemeClr val="tx1"/>
                </a:solidFill>
              </a:rPr>
              <a:t>Hause.</a:t>
            </a: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d) Mia </a:t>
            </a:r>
            <a:r>
              <a:rPr lang="en-GB" sz="1200" b="0" baseline="0" dirty="0" err="1">
                <a:solidFill>
                  <a:schemeClr val="tx1"/>
                </a:solidFill>
              </a:rPr>
              <a:t>putzt</a:t>
            </a:r>
            <a:r>
              <a:rPr lang="en-GB" sz="1200" b="0" baseline="0" dirty="0">
                <a:solidFill>
                  <a:schemeClr val="tx1"/>
                </a:solidFill>
              </a:rPr>
              <a:t> </a:t>
            </a:r>
            <a:r>
              <a:rPr lang="en-GB" sz="1200" b="0" baseline="0" dirty="0" err="1">
                <a:solidFill>
                  <a:schemeClr val="tx1"/>
                </a:solidFill>
              </a:rPr>
              <a:t>jede</a:t>
            </a:r>
            <a:r>
              <a:rPr lang="en-GB" sz="1200" b="0" baseline="0" dirty="0">
                <a:solidFill>
                  <a:schemeClr val="tx1"/>
                </a:solidFill>
              </a:rPr>
              <a:t> </a:t>
            </a:r>
            <a:r>
              <a:rPr lang="en-GB" sz="1200" b="0" baseline="0" dirty="0" err="1">
                <a:solidFill>
                  <a:schemeClr val="tx1"/>
                </a:solidFill>
              </a:rPr>
              <a:t>Woche</a:t>
            </a:r>
            <a:r>
              <a:rPr lang="en-GB" sz="1200" b="0" baseline="0" dirty="0">
                <a:solidFill>
                  <a:schemeClr val="tx1"/>
                </a:solidFill>
              </a:rPr>
              <a:t> [die] </a:t>
            </a:r>
            <a:r>
              <a:rPr lang="en-GB" sz="1200" b="0" baseline="0" err="1">
                <a:solidFill>
                  <a:schemeClr val="tx1"/>
                </a:solidFill>
              </a:rPr>
              <a:t>Böden</a:t>
            </a:r>
            <a:r>
              <a:rPr lang="en-GB" sz="1200" b="0" baseline="0">
                <a:solidFill>
                  <a:schemeClr val="tx1"/>
                </a:solidFill>
              </a:rPr>
              <a:t>.</a:t>
            </a: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e) Die Frau hat [</a:t>
            </a:r>
            <a:r>
              <a:rPr lang="en-GB" sz="1200" b="0" baseline="0" dirty="0" err="1">
                <a:solidFill>
                  <a:schemeClr val="tx1"/>
                </a:solidFill>
              </a:rPr>
              <a:t>eine</a:t>
            </a:r>
            <a:r>
              <a:rPr lang="en-GB" sz="1200" b="0" baseline="0" dirty="0">
                <a:solidFill>
                  <a:schemeClr val="tx1"/>
                </a:solidFill>
              </a:rPr>
              <a:t>] </a:t>
            </a:r>
            <a:r>
              <a:rPr lang="en-GB" sz="1200" b="0" baseline="0" dirty="0" err="1">
                <a:solidFill>
                  <a:schemeClr val="tx1"/>
                </a:solidFill>
              </a:rPr>
              <a:t>Tochter</a:t>
            </a:r>
            <a:r>
              <a:rPr lang="en-GB" sz="1200" b="0" baseline="0" dirty="0">
                <a:solidFill>
                  <a:schemeClr val="tx1"/>
                </a:solidFill>
              </a:rPr>
              <a:t>.</a:t>
            </a:r>
            <a:endParaRPr lang="en-GB" sz="1200" b="0" dirty="0">
              <a:solidFill>
                <a:schemeClr val="tx1"/>
              </a:solidFill>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extLst>
      <p:ext uri="{BB962C8B-B14F-4D97-AF65-F5344CB8AC3E}">
        <p14:creationId xmlns:p14="http://schemas.microsoft.com/office/powerpoint/2010/main" val="1672416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lvl="0" indent="0" algn="l" rtl="0">
              <a:spcBef>
                <a:spcPts val="0"/>
              </a:spcBef>
              <a:spcAft>
                <a:spcPts val="0"/>
              </a:spcAft>
              <a:buNone/>
            </a:pPr>
            <a:r>
              <a:rPr lang="en-GB" b="1" baseline="0"/>
              <a:t>Aim: </a:t>
            </a:r>
            <a:r>
              <a:rPr lang="en-GB" b="0" baseline="0"/>
              <a:t>To reveal the answers to the activity on the previous slide.</a:t>
            </a:r>
          </a:p>
          <a:p>
            <a:pPr marL="0" lvl="0" indent="0" algn="l" rtl="0">
              <a:spcBef>
                <a:spcPts val="0"/>
              </a:spcBef>
              <a:spcAft>
                <a:spcPts val="0"/>
              </a:spcAft>
              <a:buNone/>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sz="1200" b="0">
                <a:solidFill>
                  <a:schemeClr val="tx1"/>
                </a:solidFill>
              </a:rPr>
              <a:t>Full</a:t>
            </a:r>
            <a:r>
              <a:rPr lang="en-GB" sz="1200" b="0" baseline="0">
                <a:solidFill>
                  <a:schemeClr val="tx1"/>
                </a:solidFill>
              </a:rPr>
              <a:t> </a:t>
            </a:r>
            <a:r>
              <a:rPr lang="en-GB" sz="1200" b="0" baseline="0" dirty="0">
                <a:solidFill>
                  <a:schemeClr val="tx1"/>
                </a:solidFill>
              </a:rPr>
              <a:t>audio (including articles/quantifiers) plays on clicking individual letters.</a:t>
            </a:r>
          </a:p>
          <a:p>
            <a:pPr marL="0" lvl="0" indent="0" algn="l" rtl="0">
              <a:spcBef>
                <a:spcPts val="0"/>
              </a:spcBef>
              <a:spcAft>
                <a:spcPts val="0"/>
              </a:spcAft>
              <a:buNone/>
            </a:pPr>
            <a:r>
              <a:rPr lang="en-GB" sz="1200" b="0" baseline="0">
                <a:solidFill>
                  <a:schemeClr val="tx1"/>
                </a:solidFill>
              </a:rPr>
              <a:t>2. Answers </a:t>
            </a:r>
            <a:r>
              <a:rPr lang="en-GB" sz="1200" b="0" baseline="0" dirty="0">
                <a:solidFill>
                  <a:schemeClr val="tx1"/>
                </a:solidFill>
              </a:rPr>
              <a:t>revealed on clicks.</a:t>
            </a:r>
            <a:endParaRPr lang="en-GB" sz="1200" b="0" dirty="0">
              <a:solidFill>
                <a:schemeClr val="tx1"/>
              </a:solidFill>
            </a:endParaRPr>
          </a:p>
          <a:p>
            <a:pPr marL="0" lvl="0" indent="0" algn="l" rtl="0">
              <a:spcBef>
                <a:spcPts val="0"/>
              </a:spcBef>
              <a:spcAft>
                <a:spcPts val="0"/>
              </a:spcAft>
              <a:buNone/>
            </a:pPr>
            <a:endParaRPr lang="en-GB" sz="1200" b="1" dirty="0">
              <a:solidFill>
                <a:schemeClr val="tx1"/>
              </a:solidFill>
            </a:endParaRPr>
          </a:p>
          <a:p>
            <a:pPr marL="0" lvl="0" indent="0" algn="l" rtl="0">
              <a:spcBef>
                <a:spcPts val="0"/>
              </a:spcBef>
              <a:spcAft>
                <a:spcPts val="0"/>
              </a:spcAft>
              <a:buNone/>
            </a:pPr>
            <a:r>
              <a:rPr lang="en-GB" sz="1200" b="1">
                <a:solidFill>
                  <a:schemeClr val="tx1"/>
                </a:solidFill>
              </a:rPr>
              <a:t>Transcript</a:t>
            </a:r>
            <a:endParaRPr lang="en-GB" sz="1200" b="1" dirty="0">
              <a:solidFill>
                <a:schemeClr val="tx1"/>
              </a:solidFill>
            </a:endParaRPr>
          </a:p>
          <a:p>
            <a:pPr marL="0" lvl="0" indent="0" algn="l" rtl="0">
              <a:spcBef>
                <a:spcPts val="0"/>
              </a:spcBef>
              <a:spcAft>
                <a:spcPts val="0"/>
              </a:spcAft>
              <a:buNone/>
            </a:pPr>
            <a:r>
              <a:rPr lang="en-GB" sz="1200" b="0" dirty="0">
                <a:solidFill>
                  <a:schemeClr val="tx1"/>
                </a:solidFill>
              </a:rPr>
              <a:t>a)</a:t>
            </a:r>
            <a:r>
              <a:rPr lang="en-GB" sz="1200" b="0" baseline="0" dirty="0">
                <a:solidFill>
                  <a:schemeClr val="tx1"/>
                </a:solidFill>
              </a:rPr>
              <a:t> </a:t>
            </a:r>
            <a:r>
              <a:rPr lang="en-GB" sz="1200" b="0" baseline="0" dirty="0" err="1">
                <a:solidFill>
                  <a:schemeClr val="tx1"/>
                </a:solidFill>
              </a:rPr>
              <a:t>Es</a:t>
            </a:r>
            <a:r>
              <a:rPr lang="en-GB" sz="1200" b="0" baseline="0" dirty="0">
                <a:solidFill>
                  <a:schemeClr val="tx1"/>
                </a:solidFill>
              </a:rPr>
              <a:t> </a:t>
            </a:r>
            <a:r>
              <a:rPr lang="en-GB" sz="1200" b="0" baseline="0" dirty="0" err="1">
                <a:solidFill>
                  <a:schemeClr val="tx1"/>
                </a:solidFill>
              </a:rPr>
              <a:t>gibt</a:t>
            </a:r>
            <a:r>
              <a:rPr lang="en-GB" sz="1200" b="0" baseline="0" dirty="0">
                <a:solidFill>
                  <a:schemeClr val="tx1"/>
                </a:solidFill>
              </a:rPr>
              <a:t> [</a:t>
            </a:r>
            <a:r>
              <a:rPr lang="en-GB" sz="1200" b="0" baseline="0" dirty="0" err="1">
                <a:solidFill>
                  <a:schemeClr val="tx1"/>
                </a:solidFill>
              </a:rPr>
              <a:t>viele</a:t>
            </a:r>
            <a:r>
              <a:rPr lang="en-GB" sz="1200" b="0" baseline="0" dirty="0">
                <a:solidFill>
                  <a:schemeClr val="tx1"/>
                </a:solidFill>
              </a:rPr>
              <a:t>] </a:t>
            </a:r>
            <a:r>
              <a:rPr lang="en-GB" sz="1200" b="0" baseline="0" dirty="0" err="1">
                <a:solidFill>
                  <a:schemeClr val="tx1"/>
                </a:solidFill>
              </a:rPr>
              <a:t>B</a:t>
            </a:r>
            <a:r>
              <a:rPr lang="en-GB" sz="1200" b="0" dirty="0" err="1">
                <a:solidFill>
                  <a:schemeClr val="accent5">
                    <a:lumMod val="50000"/>
                  </a:schemeClr>
                </a:solidFill>
              </a:rPr>
              <a:t>ögen</a:t>
            </a:r>
            <a:r>
              <a:rPr lang="en-GB" sz="1200" b="0" dirty="0">
                <a:solidFill>
                  <a:schemeClr val="accent5">
                    <a:lumMod val="50000"/>
                  </a:schemeClr>
                </a:solidFill>
              </a:rPr>
              <a:t> </a:t>
            </a:r>
            <a:r>
              <a:rPr lang="en-GB" sz="1200" b="0" baseline="0" err="1">
                <a:solidFill>
                  <a:schemeClr val="tx1"/>
                </a:solidFill>
              </a:rPr>
              <a:t>im</a:t>
            </a:r>
            <a:r>
              <a:rPr lang="en-GB" sz="1200" b="0" baseline="0">
                <a:solidFill>
                  <a:schemeClr val="tx1"/>
                </a:solidFill>
              </a:rPr>
              <a:t> Museum.</a:t>
            </a:r>
            <a:endParaRPr lang="en-GB" sz="1200" b="0" dirty="0">
              <a:solidFill>
                <a:schemeClr val="tx1"/>
              </a:solidFill>
            </a:endParaRPr>
          </a:p>
          <a:p>
            <a:pPr marL="0" lvl="0" indent="0" algn="l" rtl="0">
              <a:spcBef>
                <a:spcPts val="0"/>
              </a:spcBef>
              <a:spcAft>
                <a:spcPts val="0"/>
              </a:spcAft>
              <a:buNone/>
            </a:pPr>
            <a:r>
              <a:rPr lang="en-GB" sz="1200" b="0" dirty="0">
                <a:solidFill>
                  <a:schemeClr val="tx1"/>
                </a:solidFill>
              </a:rPr>
              <a:t>b) </a:t>
            </a:r>
            <a:r>
              <a:rPr lang="en-GB" sz="1200" b="0" dirty="0" err="1">
                <a:solidFill>
                  <a:schemeClr val="tx1"/>
                </a:solidFill>
              </a:rPr>
              <a:t>Es</a:t>
            </a:r>
            <a:r>
              <a:rPr lang="en-GB" sz="1200" b="0" dirty="0">
                <a:solidFill>
                  <a:schemeClr val="tx1"/>
                </a:solidFill>
              </a:rPr>
              <a:t> </a:t>
            </a:r>
            <a:r>
              <a:rPr lang="en-GB" sz="1200" b="0" dirty="0" err="1">
                <a:solidFill>
                  <a:schemeClr val="tx1"/>
                </a:solidFill>
              </a:rPr>
              <a:t>gibt</a:t>
            </a:r>
            <a:r>
              <a:rPr lang="en-GB" sz="1200" b="0" dirty="0">
                <a:solidFill>
                  <a:schemeClr val="tx1"/>
                </a:solidFill>
              </a:rPr>
              <a:t> [</a:t>
            </a:r>
            <a:r>
              <a:rPr lang="en-GB" sz="1200" b="0" dirty="0" err="1">
                <a:solidFill>
                  <a:schemeClr val="tx1"/>
                </a:solidFill>
              </a:rPr>
              <a:t>einen</a:t>
            </a:r>
            <a:r>
              <a:rPr lang="en-GB" sz="1200" b="0" dirty="0">
                <a:solidFill>
                  <a:schemeClr val="tx1"/>
                </a:solidFill>
              </a:rPr>
              <a:t>] Vogel </a:t>
            </a:r>
            <a:r>
              <a:rPr lang="en-GB" sz="1200" b="0" dirty="0" err="1">
                <a:solidFill>
                  <a:schemeClr val="tx1"/>
                </a:solidFill>
              </a:rPr>
              <a:t>im</a:t>
            </a:r>
            <a:r>
              <a:rPr lang="en-GB" sz="1200" b="0" dirty="0">
                <a:solidFill>
                  <a:schemeClr val="tx1"/>
                </a:solidFill>
              </a:rPr>
              <a:t> </a:t>
            </a:r>
            <a:r>
              <a:rPr lang="en-GB" sz="1200" b="0">
                <a:solidFill>
                  <a:schemeClr val="tx1"/>
                </a:solidFill>
              </a:rPr>
              <a:t>Garten.</a:t>
            </a:r>
            <a:endParaRPr lang="en-GB" sz="1200" b="0" dirty="0">
              <a:solidFill>
                <a:schemeClr val="tx1"/>
              </a:solidFill>
            </a:endParaRPr>
          </a:p>
          <a:p>
            <a:pPr marL="0" lvl="0" indent="0" algn="l" rtl="0">
              <a:spcBef>
                <a:spcPts val="0"/>
              </a:spcBef>
              <a:spcAft>
                <a:spcPts val="0"/>
              </a:spcAft>
              <a:buNone/>
            </a:pPr>
            <a:r>
              <a:rPr lang="en-GB" sz="1200" b="0" baseline="0" dirty="0">
                <a:solidFill>
                  <a:schemeClr val="tx1"/>
                </a:solidFill>
              </a:rPr>
              <a:t>c) </a:t>
            </a:r>
            <a:r>
              <a:rPr lang="de-DE" sz="1200" b="0" baseline="0" dirty="0">
                <a:solidFill>
                  <a:schemeClr val="tx1"/>
                </a:solidFill>
              </a:rPr>
              <a:t>Herr Martin hat [einen] Ofen zu </a:t>
            </a:r>
            <a:r>
              <a:rPr lang="de-DE" sz="1200" b="0" baseline="0">
                <a:solidFill>
                  <a:schemeClr val="tx1"/>
                </a:solidFill>
              </a:rPr>
              <a:t>Hause.</a:t>
            </a: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d) Mia </a:t>
            </a:r>
            <a:r>
              <a:rPr lang="en-GB" sz="1200" b="0" baseline="0" dirty="0" err="1">
                <a:solidFill>
                  <a:schemeClr val="tx1"/>
                </a:solidFill>
              </a:rPr>
              <a:t>putzt</a:t>
            </a:r>
            <a:r>
              <a:rPr lang="en-GB" sz="1200" b="0" baseline="0" dirty="0">
                <a:solidFill>
                  <a:schemeClr val="tx1"/>
                </a:solidFill>
              </a:rPr>
              <a:t> </a:t>
            </a:r>
            <a:r>
              <a:rPr lang="en-GB" sz="1200" b="0" baseline="0" dirty="0" err="1">
                <a:solidFill>
                  <a:schemeClr val="tx1"/>
                </a:solidFill>
              </a:rPr>
              <a:t>jede</a:t>
            </a:r>
            <a:r>
              <a:rPr lang="en-GB" sz="1200" b="0" baseline="0" dirty="0">
                <a:solidFill>
                  <a:schemeClr val="tx1"/>
                </a:solidFill>
              </a:rPr>
              <a:t> </a:t>
            </a:r>
            <a:r>
              <a:rPr lang="en-GB" sz="1200" b="0" baseline="0" dirty="0" err="1">
                <a:solidFill>
                  <a:schemeClr val="tx1"/>
                </a:solidFill>
              </a:rPr>
              <a:t>Woche</a:t>
            </a:r>
            <a:r>
              <a:rPr lang="en-GB" sz="1200" b="0" baseline="0" dirty="0">
                <a:solidFill>
                  <a:schemeClr val="tx1"/>
                </a:solidFill>
              </a:rPr>
              <a:t> [die] </a:t>
            </a:r>
            <a:r>
              <a:rPr lang="en-GB" sz="1200" b="0" baseline="0" err="1">
                <a:solidFill>
                  <a:schemeClr val="tx1"/>
                </a:solidFill>
              </a:rPr>
              <a:t>Böden</a:t>
            </a:r>
            <a:r>
              <a:rPr lang="en-GB" sz="1200" b="0" baseline="0">
                <a:solidFill>
                  <a:schemeClr val="tx1"/>
                </a:solidFill>
              </a:rPr>
              <a:t>.</a:t>
            </a:r>
            <a:endParaRPr lang="en-GB" sz="1200" b="0" baseline="0" dirty="0">
              <a:solidFill>
                <a:schemeClr val="tx1"/>
              </a:solidFill>
            </a:endParaRPr>
          </a:p>
          <a:p>
            <a:pPr marL="0" lvl="0" indent="0" algn="l" rtl="0">
              <a:spcBef>
                <a:spcPts val="0"/>
              </a:spcBef>
              <a:spcAft>
                <a:spcPts val="0"/>
              </a:spcAft>
              <a:buNone/>
            </a:pPr>
            <a:r>
              <a:rPr lang="en-GB" sz="1200" b="0" baseline="0" dirty="0">
                <a:solidFill>
                  <a:schemeClr val="tx1"/>
                </a:solidFill>
              </a:rPr>
              <a:t>e) Die Frau hat [</a:t>
            </a:r>
            <a:r>
              <a:rPr lang="en-GB" sz="1200" b="0" baseline="0" dirty="0" err="1">
                <a:solidFill>
                  <a:schemeClr val="tx1"/>
                </a:solidFill>
              </a:rPr>
              <a:t>eine</a:t>
            </a:r>
            <a:r>
              <a:rPr lang="en-GB" sz="1200" b="0" baseline="0" dirty="0">
                <a:solidFill>
                  <a:schemeClr val="tx1"/>
                </a:solidFill>
              </a:rPr>
              <a:t>] </a:t>
            </a:r>
            <a:r>
              <a:rPr lang="en-GB" sz="1200" b="0" baseline="0" dirty="0" err="1">
                <a:solidFill>
                  <a:schemeClr val="tx1"/>
                </a:solidFill>
              </a:rPr>
              <a:t>Tochter</a:t>
            </a:r>
            <a:r>
              <a:rPr lang="en-GB" sz="1200" b="0" baseline="0" dirty="0">
                <a:solidFill>
                  <a:schemeClr val="tx1"/>
                </a:solidFill>
              </a:rPr>
              <a:t>.</a:t>
            </a:r>
            <a:endParaRPr lang="en-GB" sz="1200" b="0" dirty="0">
              <a:solidFill>
                <a:schemeClr val="tx1"/>
              </a:solidFill>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extLst>
      <p:ext uri="{BB962C8B-B14F-4D97-AF65-F5344CB8AC3E}">
        <p14:creationId xmlns:p14="http://schemas.microsoft.com/office/powerpoint/2010/main" val="2004133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Aim: </a:t>
            </a:r>
            <a:r>
              <a:rPr lang="en-GB">
                <a:latin typeface="+mn-lt"/>
              </a:rPr>
              <a:t>To work in pairs to </a:t>
            </a:r>
            <a:r>
              <a:rPr lang="en-GB" baseline="0">
                <a:latin typeface="+mn-lt"/>
              </a:rPr>
              <a:t>complete the spellings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latin typeface="+mn-lt"/>
            </a:endParaRPr>
          </a:p>
          <a:p>
            <a:pPr marL="0" lvl="0" indent="0" algn="l" rtl="0">
              <a:spcBef>
                <a:spcPts val="0"/>
              </a:spcBef>
              <a:spcAft>
                <a:spcPts val="0"/>
              </a:spcAft>
              <a:buNone/>
            </a:pPr>
            <a:r>
              <a:rPr lang="en-GB" b="1" i="0" baseline="0">
                <a:latin typeface="+mn-lt"/>
              </a:rPr>
              <a:t>Note: </a:t>
            </a:r>
            <a:r>
              <a:rPr lang="en-GB" sz="1200" baseline="0">
                <a:solidFill>
                  <a:schemeClr val="accent1">
                    <a:lumMod val="50000"/>
                  </a:schemeClr>
                </a:solidFill>
                <a:latin typeface="+mn-lt"/>
              </a:rPr>
              <a:t>This slide gives an example dialogue to present to students. </a:t>
            </a:r>
            <a:r>
              <a:rPr lang="en-GB" b="0" i="0" baseline="0">
                <a:latin typeface="+mn-lt"/>
              </a:rPr>
              <a:t>T</a:t>
            </a:r>
            <a:r>
              <a:rPr lang="en-GB" b="0">
                <a:latin typeface="+mn-lt"/>
              </a:rPr>
              <a:t>he resource</a:t>
            </a:r>
            <a:r>
              <a:rPr lang="en-GB" b="0" baseline="0">
                <a:latin typeface="+mn-lt"/>
              </a:rPr>
              <a:t> cards for this activity are found on the portal as a separate document entitled ‘pronunciation role cards’. </a:t>
            </a:r>
            <a:r>
              <a:rPr lang="en-GB" sz="1200">
                <a:solidFill>
                  <a:schemeClr val="accent1">
                    <a:lumMod val="50000"/>
                  </a:schemeClr>
                </a:solidFill>
                <a:latin typeface="+mn-lt"/>
              </a:rPr>
              <a:t>Unknown</a:t>
            </a:r>
            <a:r>
              <a:rPr lang="en-GB" sz="1200" baseline="0">
                <a:solidFill>
                  <a:schemeClr val="accent1">
                    <a:lumMod val="50000"/>
                  </a:schemeClr>
                </a:solidFill>
                <a:latin typeface="+mn-lt"/>
              </a:rPr>
              <a:t> words have been chosen (frequency information on next slide), so that students must focus on the sound. </a:t>
            </a:r>
            <a:r>
              <a:rPr lang="en-GB">
                <a:latin typeface="+mn-lt"/>
              </a:rPr>
              <a:t>These words </a:t>
            </a:r>
            <a:r>
              <a:rPr lang="en-GB" baseline="0">
                <a:latin typeface="+mn-lt"/>
              </a:rPr>
              <a:t>consist of long and short /</a:t>
            </a:r>
            <a:r>
              <a:rPr lang="en-GB" sz="1200">
                <a:solidFill>
                  <a:schemeClr val="accent1">
                    <a:lumMod val="50000"/>
                  </a:schemeClr>
                </a:solidFill>
                <a:latin typeface="+mn-lt"/>
              </a:rPr>
              <a:t>ö/</a:t>
            </a:r>
            <a:r>
              <a:rPr lang="en-GB" sz="1200" baseline="0">
                <a:solidFill>
                  <a:schemeClr val="accent1">
                    <a:lumMod val="50000"/>
                  </a:schemeClr>
                </a:solidFill>
                <a:latin typeface="+mn-lt"/>
              </a:rPr>
              <a:t>, previously studied SSCs and transferable consonants. The only exceptions are the /sch/ in </a:t>
            </a:r>
            <a:r>
              <a:rPr lang="en-GB" sz="1200" b="1" baseline="0">
                <a:solidFill>
                  <a:schemeClr val="accent1">
                    <a:lumMod val="50000"/>
                  </a:schemeClr>
                </a:solidFill>
                <a:latin typeface="+mn-lt"/>
              </a:rPr>
              <a:t>Sch</a:t>
            </a:r>
            <a:r>
              <a:rPr lang="en-GB" sz="1200" baseline="0">
                <a:solidFill>
                  <a:schemeClr val="accent1">
                    <a:lumMod val="50000"/>
                  </a:schemeClr>
                </a:solidFill>
                <a:latin typeface="+mn-lt"/>
              </a:rPr>
              <a:t>ottland, which teachers can highlight in the example above, and the /r/ in Butte</a:t>
            </a:r>
            <a:r>
              <a:rPr lang="en-GB" sz="1200" b="1" baseline="0">
                <a:solidFill>
                  <a:schemeClr val="accent1">
                    <a:lumMod val="50000"/>
                  </a:schemeClr>
                </a:solidFill>
                <a:latin typeface="+mn-lt"/>
              </a:rPr>
              <a:t>r</a:t>
            </a:r>
            <a:r>
              <a:rPr lang="en-GB" sz="1200" baseline="0">
                <a:solidFill>
                  <a:schemeClr val="accent1">
                    <a:lumMod val="50000"/>
                  </a:schemeClr>
                </a:solidFill>
                <a:latin typeface="+mn-lt"/>
              </a:rPr>
              <a:t>b</a:t>
            </a:r>
            <a:r>
              <a:rPr lang="en-GB" sz="1200" b="1" baseline="0">
                <a:solidFill>
                  <a:schemeClr val="accent1">
                    <a:lumMod val="50000"/>
                  </a:schemeClr>
                </a:solidFill>
                <a:latin typeface="+mn-lt"/>
              </a:rPr>
              <a:t>r</a:t>
            </a:r>
            <a:r>
              <a:rPr lang="en-GB" sz="1200" baseline="0">
                <a:solidFill>
                  <a:schemeClr val="accent1">
                    <a:lumMod val="50000"/>
                  </a:schemeClr>
                </a:solidFill>
                <a:latin typeface="+mn-lt"/>
              </a:rPr>
              <a:t>ot, with which students might need some extra support. A hint about the pronunciation (long or short) is given.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Procedure:</a:t>
            </a:r>
            <a:br>
              <a:rPr lang="en-GB" b="0">
                <a:latin typeface="+mn-lt"/>
              </a:rPr>
            </a:br>
            <a:r>
              <a:rPr lang="en-GB" b="0">
                <a:latin typeface="+mn-lt"/>
              </a:rPr>
              <a:t>1. </a:t>
            </a:r>
            <a:r>
              <a:rPr lang="en-GB" baseline="0">
                <a:latin typeface="+mn-lt"/>
              </a:rPr>
              <a:t>The </a:t>
            </a:r>
            <a:r>
              <a:rPr lang="en-GB" baseline="0" dirty="0">
                <a:latin typeface="+mn-lt"/>
              </a:rPr>
              <a:t>role cards are printed and distributed amongst students. Each sheet contains two different cards, to be given to partner A and partner B, so must be cut in half</a:t>
            </a:r>
            <a:r>
              <a:rPr lang="en-GB" baseline="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latin typeface="+mn-lt"/>
              </a:rPr>
              <a:t>2. Each </a:t>
            </a:r>
            <a:r>
              <a:rPr lang="en-GB" baseline="0" dirty="0">
                <a:latin typeface="+mn-lt"/>
              </a:rPr>
              <a:t>student has a list of complete words to read out to their partner, and a list of words with the /o/ or /</a:t>
            </a:r>
            <a:r>
              <a:rPr lang="en-GB" sz="1200" dirty="0">
                <a:solidFill>
                  <a:schemeClr val="accent1">
                    <a:lumMod val="50000"/>
                  </a:schemeClr>
                </a:solidFill>
                <a:latin typeface="+mn-lt"/>
              </a:rPr>
              <a:t>ö/ missing, which they must complete by listening to their partners pronunciation of the </a:t>
            </a:r>
            <a:r>
              <a:rPr lang="en-GB" sz="1200">
                <a:solidFill>
                  <a:schemeClr val="accent1">
                    <a:lumMod val="50000"/>
                  </a:schemeClr>
                </a:solidFill>
                <a:latin typeface="+mn-lt"/>
              </a:rPr>
              <a:t>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accent1">
                    <a:lumMod val="50000"/>
                  </a:schemeClr>
                </a:solidFill>
                <a:latin typeface="+mn-lt"/>
              </a:rPr>
              <a:t>3. </a:t>
            </a:r>
            <a:r>
              <a:rPr lang="en-GB" baseline="0">
                <a:latin typeface="+mn-lt"/>
              </a:rPr>
              <a:t>Students have met the nouns </a:t>
            </a:r>
            <a:r>
              <a:rPr lang="en-GB" b="1" baseline="0">
                <a:latin typeface="+mn-lt"/>
              </a:rPr>
              <a:t>die Frage</a:t>
            </a:r>
            <a:r>
              <a:rPr lang="en-GB" b="0" baseline="0">
                <a:latin typeface="+mn-lt"/>
              </a:rPr>
              <a:t> and </a:t>
            </a:r>
            <a:r>
              <a:rPr lang="en-GB" b="1" baseline="0">
                <a:latin typeface="+mn-lt"/>
              </a:rPr>
              <a:t>die Antwort</a:t>
            </a:r>
            <a:r>
              <a:rPr lang="en-GB" b="0" baseline="0">
                <a:latin typeface="+mn-lt"/>
              </a:rPr>
              <a:t>, but not the verb forms </a:t>
            </a:r>
            <a:r>
              <a:rPr lang="en-GB" b="1" baseline="0">
                <a:latin typeface="+mn-lt"/>
              </a:rPr>
              <a:t>fragen</a:t>
            </a:r>
            <a:r>
              <a:rPr lang="en-GB" b="0" baseline="0">
                <a:latin typeface="+mn-lt"/>
              </a:rPr>
              <a:t> and </a:t>
            </a:r>
            <a:r>
              <a:rPr lang="en-GB" b="1" baseline="0">
                <a:latin typeface="+mn-lt"/>
              </a:rPr>
              <a:t>antworten. </a:t>
            </a:r>
            <a:r>
              <a:rPr lang="en-GB" b="0" baseline="0">
                <a:latin typeface="+mn-lt"/>
              </a:rPr>
              <a:t>Teacher to highlight that many nouns may be turned into verbs by removing the capital letter and adding –en.</a:t>
            </a:r>
            <a:endParaRPr lang="en-GB" baseline="0">
              <a:latin typeface="+mn-lt"/>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47</a:t>
            </a:fld>
            <a:endParaRPr/>
          </a:p>
        </p:txBody>
      </p:sp>
    </p:spTree>
    <p:extLst>
      <p:ext uri="{BB962C8B-B14F-4D97-AF65-F5344CB8AC3E}">
        <p14:creationId xmlns:p14="http://schemas.microsoft.com/office/powerpoint/2010/main" val="3311426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provide</a:t>
            </a:r>
            <a:r>
              <a:rPr lang="en-GB" baseline="0"/>
              <a:t>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a:t>
            </a:r>
            <a:r>
              <a:rPr lang="en-GB" sz="1200" b="0">
                <a:solidFill>
                  <a:schemeClr val="lt1"/>
                </a:solidFill>
              </a:rPr>
              <a:t>‘Lösung</a:t>
            </a:r>
            <a:r>
              <a:rPr lang="en-GB" sz="1200" b="0" dirty="0">
                <a:solidFill>
                  <a:schemeClr val="lt1"/>
                </a:solidFill>
              </a:rPr>
              <a:t>’ is one of this week’s SSC</a:t>
            </a:r>
            <a:r>
              <a:rPr lang="en-GB" sz="1200" b="0" baseline="0" dirty="0">
                <a:solidFill>
                  <a:schemeClr val="lt1"/>
                </a:solidFill>
              </a:rPr>
              <a:t> cluster words. Explain that ‘</a:t>
            </a:r>
            <a:r>
              <a:rPr lang="en-GB" sz="1200" b="0" dirty="0" err="1">
                <a:solidFill>
                  <a:schemeClr val="lt1"/>
                </a:solidFill>
              </a:rPr>
              <a:t>Lösungen</a:t>
            </a:r>
            <a:r>
              <a:rPr lang="en-GB" sz="1200" b="0" dirty="0">
                <a:solidFill>
                  <a:schemeClr val="lt1"/>
                </a:solidFill>
              </a:rPr>
              <a:t>’ is</a:t>
            </a:r>
            <a:r>
              <a:rPr lang="en-GB" sz="1200" b="0" baseline="0" dirty="0">
                <a:solidFill>
                  <a:schemeClr val="lt1"/>
                </a:solidFill>
              </a:rPr>
              <a:t> the plural form.</a:t>
            </a:r>
          </a:p>
          <a:p>
            <a:pPr marL="0" lvl="0" indent="0" algn="l" rtl="0">
              <a:spcBef>
                <a:spcPts val="0"/>
              </a:spcBef>
              <a:spcAft>
                <a:spcPts val="0"/>
              </a:spcAft>
              <a:buNone/>
            </a:pPr>
            <a:r>
              <a:rPr lang="en-GB" sz="1200" b="0">
                <a:solidFill>
                  <a:schemeClr val="tx1"/>
                </a:solidFill>
              </a:rPr>
              <a:t>2. This </a:t>
            </a:r>
            <a:r>
              <a:rPr lang="en-GB" sz="1200" b="0" dirty="0">
                <a:solidFill>
                  <a:schemeClr val="tx1"/>
                </a:solidFill>
              </a:rPr>
              <a:t>slide reveals</a:t>
            </a:r>
            <a:r>
              <a:rPr lang="en-GB" sz="1200" b="0" baseline="0" dirty="0">
                <a:solidFill>
                  <a:schemeClr val="tx1"/>
                </a:solidFill>
              </a:rPr>
              <a:t> the complete spellings of each word in the task. Teacher points at a word, asks ‘</a:t>
            </a:r>
            <a:r>
              <a:rPr lang="en-GB" sz="1200" b="0" i="1" baseline="0" dirty="0" err="1">
                <a:solidFill>
                  <a:schemeClr val="tx1"/>
                </a:solidFill>
              </a:rPr>
              <a:t>Wie</a:t>
            </a:r>
            <a:r>
              <a:rPr lang="en-GB" sz="1200" b="0" i="1" baseline="0" dirty="0">
                <a:solidFill>
                  <a:schemeClr val="tx1"/>
                </a:solidFill>
              </a:rPr>
              <a:t> </a:t>
            </a:r>
            <a:r>
              <a:rPr lang="en-GB" sz="1200" b="0" i="1" baseline="0" dirty="0" err="1">
                <a:solidFill>
                  <a:schemeClr val="tx1"/>
                </a:solidFill>
              </a:rPr>
              <a:t>sagt</a:t>
            </a:r>
            <a:r>
              <a:rPr lang="en-GB" sz="1200" b="0" i="1" baseline="0" dirty="0">
                <a:solidFill>
                  <a:schemeClr val="tx1"/>
                </a:solidFill>
              </a:rPr>
              <a:t> man Scotland?’ </a:t>
            </a:r>
            <a:r>
              <a:rPr lang="en-GB" sz="1200" b="0" i="0" baseline="0" dirty="0">
                <a:solidFill>
                  <a:schemeClr val="tx1"/>
                </a:solidFill>
              </a:rPr>
              <a:t>to elicit ‘</a:t>
            </a:r>
            <a:r>
              <a:rPr lang="en-GB" sz="1200" b="0" i="1" baseline="0" dirty="0" err="1">
                <a:solidFill>
                  <a:schemeClr val="tx1"/>
                </a:solidFill>
              </a:rPr>
              <a:t>Schottland</a:t>
            </a:r>
            <a:r>
              <a:rPr lang="en-GB" sz="1200" b="0" i="1" baseline="0" dirty="0">
                <a:solidFill>
                  <a:schemeClr val="tx1"/>
                </a:solidFill>
              </a:rPr>
              <a:t>’</a:t>
            </a:r>
            <a:r>
              <a:rPr lang="en-GB" sz="1200" b="0" i="0" baseline="0" dirty="0">
                <a:solidFill>
                  <a:schemeClr val="tx1"/>
                </a:solidFill>
              </a:rPr>
              <a:t>, and then ‘</a:t>
            </a:r>
            <a:r>
              <a:rPr lang="en-GB" sz="1200" b="0" i="1" baseline="0" dirty="0">
                <a:solidFill>
                  <a:schemeClr val="tx1"/>
                </a:solidFill>
              </a:rPr>
              <a:t>/o/ </a:t>
            </a:r>
            <a:r>
              <a:rPr lang="en-GB" sz="1200" b="0" i="1" baseline="0" dirty="0" err="1">
                <a:solidFill>
                  <a:schemeClr val="tx1"/>
                </a:solidFill>
              </a:rPr>
              <a:t>oder</a:t>
            </a:r>
            <a:r>
              <a:rPr lang="en-GB" sz="1200" b="0" i="1" baseline="0" dirty="0">
                <a:solidFill>
                  <a:schemeClr val="tx1"/>
                </a:solidFill>
              </a:rPr>
              <a:t> /</a:t>
            </a:r>
            <a:r>
              <a:rPr lang="en-GB" sz="1200" b="0" dirty="0">
                <a:solidFill>
                  <a:schemeClr val="lt1"/>
                </a:solidFill>
              </a:rPr>
              <a:t>ö/?’</a:t>
            </a:r>
            <a:r>
              <a:rPr lang="en-GB" sz="1200" b="0" baseline="0" dirty="0">
                <a:solidFill>
                  <a:schemeClr val="lt1"/>
                </a:solidFill>
              </a:rPr>
              <a:t> </a:t>
            </a:r>
            <a:r>
              <a:rPr lang="en-GB" sz="1200" b="0" i="0" baseline="0" dirty="0">
                <a:solidFill>
                  <a:schemeClr val="lt1"/>
                </a:solidFill>
              </a:rPr>
              <a:t>to elicit ‘/o/’.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a:solidFill>
                  <a:schemeClr val="lt1"/>
                </a:solidFill>
              </a:rPr>
              <a:t>3. Teacher </a:t>
            </a:r>
            <a:r>
              <a:rPr lang="en-GB" sz="1200" b="0" i="0" baseline="0" dirty="0">
                <a:solidFill>
                  <a:schemeClr val="lt1"/>
                </a:solidFill>
              </a:rPr>
              <a:t>then pronounces the word again, and gives English translation. Students repeat. Teachers also focus on the pronunciation of previously encountered SSCs</a:t>
            </a:r>
            <a:r>
              <a:rPr lang="en-GB" sz="1200" b="0" i="0" baseline="0">
                <a:solidFill>
                  <a:schemeClr val="lt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a:solidFill>
                  <a:schemeClr val="lt1"/>
                </a:solidFill>
              </a:rPr>
              <a:t>e.g</a:t>
            </a:r>
            <a:r>
              <a:rPr lang="en-GB" sz="1200" b="0" i="0" baseline="0" dirty="0">
                <a:solidFill>
                  <a:schemeClr val="lt1"/>
                </a:solidFill>
              </a:rPr>
              <a:t>. </a:t>
            </a:r>
            <a:r>
              <a:rPr lang="en-GB" sz="1200" b="1" i="0" baseline="0" dirty="0" err="1">
                <a:solidFill>
                  <a:schemeClr val="lt1"/>
                </a:solidFill>
              </a:rPr>
              <a:t>zw</a:t>
            </a:r>
            <a:r>
              <a:rPr lang="en-GB" sz="1200" b="0" dirty="0" err="1">
                <a:solidFill>
                  <a:schemeClr val="lt1"/>
                </a:solidFill>
              </a:rPr>
              <a:t>ölf</a:t>
            </a:r>
            <a:r>
              <a:rPr lang="en-GB" sz="1200" b="0" dirty="0">
                <a:solidFill>
                  <a:schemeClr val="lt1"/>
                </a:solidFill>
              </a:rPr>
              <a:t>, </a:t>
            </a:r>
            <a:r>
              <a:rPr lang="en-GB" sz="1200" b="0" kern="1200" dirty="0" err="1">
                <a:solidFill>
                  <a:schemeClr val="tx1"/>
                </a:solidFill>
                <a:effectLst/>
                <a:latin typeface="+mn-lt"/>
                <a:ea typeface="+mn-ea"/>
                <a:cs typeface="+mn-cs"/>
              </a:rPr>
              <a:t>unmögli</a:t>
            </a:r>
            <a:r>
              <a:rPr lang="en-GB" sz="1200" b="1" kern="1200" dirty="0" err="1">
                <a:solidFill>
                  <a:schemeClr val="tx1"/>
                </a:solidFill>
                <a:effectLst/>
                <a:latin typeface="+mn-lt"/>
                <a:ea typeface="+mn-ea"/>
                <a:cs typeface="+mn-cs"/>
              </a:rPr>
              <a:t>ch</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a:t>
            </a:r>
            <a:r>
              <a:rPr lang="en-GB" sz="1200" b="1" kern="1200" dirty="0" err="1">
                <a:solidFill>
                  <a:schemeClr val="tx1"/>
                </a:solidFill>
                <a:effectLst/>
                <a:latin typeface="+mn-lt"/>
                <a:ea typeface="+mn-ea"/>
                <a:cs typeface="+mn-cs"/>
              </a:rPr>
              <a:t>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mö</a:t>
            </a:r>
            <a:r>
              <a:rPr lang="en-GB" sz="1200" b="1" kern="1200" dirty="0" err="1">
                <a:solidFill>
                  <a:schemeClr val="tx1"/>
                </a:solidFill>
                <a:effectLst/>
                <a:latin typeface="+mn-lt"/>
                <a:ea typeface="+mn-ea"/>
                <a:cs typeface="+mn-cs"/>
              </a:rPr>
              <a:t>ch</a:t>
            </a:r>
            <a:r>
              <a:rPr lang="en-GB" sz="1200" b="0" kern="1200" dirty="0" err="1">
                <a:solidFill>
                  <a:schemeClr val="tx1"/>
                </a:solidFill>
                <a:effectLst/>
                <a:latin typeface="+mn-lt"/>
                <a:ea typeface="+mn-ea"/>
                <a:cs typeface="+mn-cs"/>
              </a:rPr>
              <a:t>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öffentli</a:t>
            </a:r>
            <a:r>
              <a:rPr lang="en-GB" sz="1200" b="1" kern="1200" dirty="0" err="1">
                <a:solidFill>
                  <a:schemeClr val="tx1"/>
                </a:solidFill>
                <a:effectLst/>
                <a:latin typeface="+mn-lt"/>
                <a:ea typeface="+mn-ea"/>
                <a:cs typeface="+mn-cs"/>
              </a:rPr>
              <a:t>ch</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gewöhnli</a:t>
            </a:r>
            <a:r>
              <a:rPr lang="en-GB" sz="1200" b="1" kern="1200" dirty="0" err="1">
                <a:solidFill>
                  <a:schemeClr val="tx1"/>
                </a:solidFill>
                <a:effectLst/>
                <a:latin typeface="+mn-lt"/>
                <a:ea typeface="+mn-ea"/>
                <a:cs typeface="+mn-cs"/>
              </a:rPr>
              <a:t>ch</a:t>
            </a:r>
            <a:r>
              <a:rPr lang="en-GB" sz="1200" b="1" kern="1200" dirty="0">
                <a:solidFill>
                  <a:schemeClr val="tx1"/>
                </a:solidFill>
                <a:effectLst/>
                <a:latin typeface="+mn-lt"/>
                <a:ea typeface="+mn-ea"/>
                <a:cs typeface="+mn-cs"/>
              </a:rPr>
              <a:t>.</a:t>
            </a:r>
          </a:p>
          <a:p>
            <a:pPr marL="0" lvl="0" indent="0" algn="l" rtl="0">
              <a:spcBef>
                <a:spcPts val="0"/>
              </a:spcBef>
              <a:spcAft>
                <a:spcPts val="0"/>
              </a:spcAft>
              <a:buNone/>
            </a:pPr>
            <a:r>
              <a:rPr lang="en-GB" sz="1200" b="0" baseline="0">
                <a:solidFill>
                  <a:schemeClr val="lt1"/>
                </a:solidFill>
              </a:rPr>
              <a:t>4. Teacher </a:t>
            </a:r>
            <a:r>
              <a:rPr lang="en-GB" sz="1200" b="0" baseline="0" dirty="0">
                <a:solidFill>
                  <a:schemeClr val="lt1"/>
                </a:solidFill>
              </a:rPr>
              <a:t>to draw attention to capitalisation at the beginning of nouns.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5. Note </a:t>
            </a:r>
            <a:r>
              <a:rPr lang="en-GB" sz="1200" kern="1200" dirty="0">
                <a:solidFill>
                  <a:schemeClr val="tx1"/>
                </a:solidFill>
                <a:effectLst/>
                <a:latin typeface="+mn-lt"/>
                <a:ea typeface="+mn-ea"/>
                <a:cs typeface="+mn-cs"/>
              </a:rPr>
              <a:t>that </a:t>
            </a:r>
            <a:r>
              <a:rPr lang="en-GB" sz="1200" kern="1200" dirty="0" err="1">
                <a:solidFill>
                  <a:schemeClr val="tx1"/>
                </a:solidFill>
                <a:effectLst/>
                <a:latin typeface="+mn-lt"/>
                <a:ea typeface="+mn-ea"/>
                <a:cs typeface="+mn-cs"/>
              </a:rPr>
              <a:t>Obst</a:t>
            </a:r>
            <a:r>
              <a:rPr lang="en-GB" sz="1200" kern="1200" dirty="0">
                <a:solidFill>
                  <a:schemeClr val="tx1"/>
                </a:solidFill>
                <a:effectLst/>
                <a:latin typeface="+mn-lt"/>
                <a:ea typeface="+mn-ea"/>
                <a:cs typeface="+mn-cs"/>
              </a:rPr>
              <a:t> is designated ‘</a:t>
            </a:r>
            <a:r>
              <a:rPr lang="en-GB" sz="1200" kern="1200" dirty="0" err="1">
                <a:solidFill>
                  <a:schemeClr val="tx1"/>
                </a:solidFill>
                <a:effectLst/>
                <a:latin typeface="+mn-lt"/>
                <a:ea typeface="+mn-ea"/>
                <a:cs typeface="+mn-cs"/>
              </a:rPr>
              <a:t>lang</a:t>
            </a:r>
            <a:r>
              <a:rPr lang="en-GB" sz="1200" kern="1200" dirty="0">
                <a:solidFill>
                  <a:schemeClr val="tx1"/>
                </a:solidFill>
                <a:effectLst/>
                <a:latin typeface="+mn-lt"/>
                <a:ea typeface="+mn-ea"/>
                <a:cs typeface="+mn-cs"/>
              </a:rPr>
              <a:t>’ even though the ‘o’ is followed by 3 consonants!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may be considered an exception to the long/short vowel rule, although it is worth noting that there is considerable variability between speakers as to the length of the ‘</a:t>
            </a:r>
            <a:r>
              <a:rPr lang="en-GB" sz="1200" kern="1200">
                <a:solidFill>
                  <a:schemeClr val="tx1"/>
                </a:solidFill>
                <a:effectLst/>
                <a:latin typeface="+mn-lt"/>
                <a:ea typeface="+mn-ea"/>
                <a:cs typeface="+mn-cs"/>
              </a:rPr>
              <a:t>o’. Listen </a:t>
            </a:r>
            <a:r>
              <a:rPr lang="en-GB" sz="1200" kern="1200" dirty="0">
                <a:solidFill>
                  <a:schemeClr val="tx1"/>
                </a:solidFill>
                <a:effectLst/>
                <a:latin typeface="+mn-lt"/>
                <a:ea typeface="+mn-ea"/>
                <a:cs typeface="+mn-cs"/>
              </a:rPr>
              <a:t>to the two native speakers, here: </a:t>
            </a:r>
            <a:r>
              <a:rPr lang="en-GB" sz="1200" u="sng" kern="1200" dirty="0">
                <a:solidFill>
                  <a:schemeClr val="tx1"/>
                </a:solidFill>
                <a:effectLst/>
                <a:latin typeface="+mn-lt"/>
                <a:ea typeface="+mn-ea"/>
                <a:cs typeface="+mn-cs"/>
                <a:hlinkClick r:id="rId3"/>
              </a:rPr>
              <a:t>https://www.dict.cc/?s=Obst</a:t>
            </a:r>
            <a:endParaRPr lang="en-GB" sz="1200" kern="1200" dirty="0">
              <a:solidFill>
                <a:schemeClr val="tx1"/>
              </a:solidFill>
              <a:effectLst/>
              <a:latin typeface="+mn-lt"/>
              <a:ea typeface="+mn-ea"/>
              <a:cs typeface="+mn-cs"/>
            </a:endParaRPr>
          </a:p>
          <a:p>
            <a:pPr marL="0" lvl="0" indent="0" algn="l" rtl="0">
              <a:spcBef>
                <a:spcPts val="0"/>
              </a:spcBef>
              <a:spcAft>
                <a:spcPts val="0"/>
              </a:spcAft>
              <a:buNone/>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de-DE"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a:solidFill>
                  <a:schemeClr val="tx1"/>
                </a:solidFill>
                <a:latin typeface="+mn-lt"/>
              </a:rPr>
              <a:t>Schottland [n/a] zwölf [1080] Butterbrot [&gt;5009] ich möchte (möchten) [&gt;5009] Kino [2020] öffentlich [494] Öl [2135] öffnen [508] tot [513] unmöglich [1879] Pommes [&gt;5009] können [23] Obst [4980] gewöhnlich [2253] </a:t>
            </a:r>
            <a:endParaRPr lang="en-GB" sz="1200" b="0" i="0" baseline="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a:p>
            <a:pPr marL="0" lvl="0" indent="0" algn="l" rtl="0">
              <a:spcBef>
                <a:spcPts val="0"/>
              </a:spcBef>
              <a:spcAft>
                <a:spcPts val="0"/>
              </a:spcAft>
              <a:buNone/>
            </a:pPr>
            <a:endParaRPr b="0"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48</a:t>
            </a:fld>
            <a:endParaRPr/>
          </a:p>
        </p:txBody>
      </p:sp>
    </p:spTree>
    <p:extLst>
      <p:ext uri="{BB962C8B-B14F-4D97-AF65-F5344CB8AC3E}">
        <p14:creationId xmlns:p14="http://schemas.microsoft.com/office/powerpoint/2010/main" val="670941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To </a:t>
            </a:r>
            <a:r>
              <a:rPr lang="en-GB" baseline="0"/>
              <a:t>introduce the use of the pronoun ‘sie’ to mean ‘they’.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Cycle through the information on the slide by clicking the mouse.</a:t>
            </a:r>
          </a:p>
          <a:p>
            <a:pPr marL="0" lvl="0" indent="0" algn="l" rtl="0">
              <a:spcBef>
                <a:spcPts val="0"/>
              </a:spcBef>
              <a:spcAft>
                <a:spcPts val="0"/>
              </a:spcAft>
              <a:buNone/>
            </a:pPr>
            <a:r>
              <a:rPr lang="en-GB"/>
              <a:t>2. Teacher</a:t>
            </a:r>
            <a:r>
              <a:rPr lang="en-GB" baseline="0"/>
              <a:t> </a:t>
            </a:r>
            <a:r>
              <a:rPr lang="en-GB" baseline="0" dirty="0"/>
              <a:t>to draw attention to the irregular plural formation of </a:t>
            </a:r>
            <a:r>
              <a:rPr lang="en-GB" i="1" baseline="0" dirty="0" err="1"/>
              <a:t>Fahrrad</a:t>
            </a:r>
            <a:r>
              <a:rPr lang="en-GB" i="0" baseline="0" dirty="0"/>
              <a:t> (90% </a:t>
            </a:r>
            <a:r>
              <a:rPr lang="en-GB" i="0" baseline="0"/>
              <a:t>rule!).</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extLst>
      <p:ext uri="{BB962C8B-B14F-4D97-AF65-F5344CB8AC3E}">
        <p14:creationId xmlns:p14="http://schemas.microsoft.com/office/powerpoint/2010/main" val="8016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ö</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ö</a:t>
            </a:r>
            <a:r>
              <a:rPr lang="en-GB" b="1" baseline="0" dirty="0"/>
              <a:t>] </a:t>
            </a:r>
            <a:r>
              <a:rPr lang="en-GB" baseline="0" dirty="0"/>
              <a:t>and then the </a:t>
            </a:r>
            <a:r>
              <a:rPr lang="en-GB" b="1" baseline="0" dirty="0"/>
              <a:t>source</a:t>
            </a:r>
            <a:r>
              <a:rPr lang="en-GB" baseline="0" dirty="0"/>
              <a:t> word again ‘</a:t>
            </a:r>
            <a:r>
              <a:rPr lang="en-GB" sz="1200" b="1" baseline="0" dirty="0" err="1"/>
              <a:t>schön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schön</a:t>
            </a:r>
            <a:r>
              <a:rPr lang="en-GB" sz="1200" b="1" baseline="0" dirty="0"/>
              <a:t> </a:t>
            </a:r>
            <a:r>
              <a:rPr lang="en-GB" sz="1200" baseline="0" dirty="0"/>
              <a:t>[164]; </a:t>
            </a:r>
            <a:r>
              <a:rPr lang="en-GB" sz="1200" b="1" baseline="0" dirty="0" err="1"/>
              <a:t>Lösung</a:t>
            </a:r>
            <a:r>
              <a:rPr lang="en-GB" sz="1200" b="1" baseline="0" dirty="0"/>
              <a:t> </a:t>
            </a:r>
            <a:r>
              <a:rPr lang="en-GB" sz="1200" b="0" baseline="0" dirty="0"/>
              <a:t>[620] </a:t>
            </a:r>
            <a:r>
              <a:rPr lang="en-GB" sz="1200" b="1" baseline="0" dirty="0" err="1"/>
              <a:t>mögen</a:t>
            </a:r>
            <a:r>
              <a:rPr lang="en-GB" sz="1200" b="1" baseline="0" dirty="0"/>
              <a:t> </a:t>
            </a:r>
            <a:r>
              <a:rPr lang="en-GB" sz="1200" baseline="0" dirty="0"/>
              <a:t>[151]; </a:t>
            </a:r>
            <a:r>
              <a:rPr lang="en-GB" sz="1200" b="1" baseline="0" dirty="0" err="1"/>
              <a:t>französisch</a:t>
            </a:r>
            <a:r>
              <a:rPr lang="en-GB" sz="1200" b="1" baseline="0" dirty="0"/>
              <a:t> </a:t>
            </a:r>
            <a:r>
              <a:rPr lang="en-GB" sz="1200" baseline="0" dirty="0"/>
              <a:t>[644]; </a:t>
            </a:r>
            <a:r>
              <a:rPr lang="en-GB" sz="1200" b="1" baseline="0" dirty="0" err="1"/>
              <a:t>möglich</a:t>
            </a:r>
            <a:r>
              <a:rPr lang="en-GB" sz="1200" b="1" baseline="0" dirty="0"/>
              <a:t> </a:t>
            </a:r>
            <a:r>
              <a:rPr lang="en-GB" sz="1200" baseline="0" dirty="0"/>
              <a:t>[156]; </a:t>
            </a:r>
            <a:r>
              <a:rPr lang="en-GB" sz="1200" b="1" baseline="0" dirty="0" err="1"/>
              <a:t>Körper</a:t>
            </a:r>
            <a:r>
              <a:rPr lang="en-GB" sz="1200" b="1" baseline="0" dirty="0"/>
              <a:t> </a:t>
            </a:r>
            <a:r>
              <a:rPr lang="en-GB" sz="1200" baseline="0" dirty="0"/>
              <a:t>[617].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469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a:t>
            </a:r>
            <a:r>
              <a:rPr lang="en-GB" baseline="0"/>
              <a:t>practise looking at the verb form to describe whether a singular or plural subject is being talked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br>
              <a:rPr lang="en-GB" b="0"/>
            </a:br>
            <a:r>
              <a:rPr lang="en-GB" b="0"/>
              <a:t>1. Students read the sentences and tck the appropriate column in each</a:t>
            </a:r>
            <a:r>
              <a:rPr lang="en-GB" b="0" baseline="0"/>
              <a:t> case.</a:t>
            </a:r>
            <a:br>
              <a:rPr lang="en-GB" baseline="0"/>
            </a:br>
            <a:r>
              <a:rPr lang="en-GB" baseline="0"/>
              <a:t>2. Teacher to emphasise </a:t>
            </a:r>
            <a:r>
              <a:rPr lang="en-GB" baseline="0" dirty="0"/>
              <a:t>that in this situation the pronouns (</a:t>
            </a:r>
            <a:r>
              <a:rPr lang="en-GB" baseline="0" dirty="0" err="1"/>
              <a:t>sie</a:t>
            </a:r>
            <a:r>
              <a:rPr lang="en-GB" baseline="0" dirty="0"/>
              <a:t> - she and </a:t>
            </a:r>
            <a:r>
              <a:rPr lang="en-GB" baseline="0" dirty="0" err="1"/>
              <a:t>sie</a:t>
            </a:r>
            <a:r>
              <a:rPr lang="en-GB" baseline="0" dirty="0"/>
              <a:t> - they) don’t help with meaning.  It is the verb form which is crucial, </a:t>
            </a:r>
            <a:r>
              <a:rPr lang="en-GB" baseline="0"/>
              <a: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Click to reveal the correct answers.</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50</a:t>
            </a:fld>
            <a:endParaRPr/>
          </a:p>
        </p:txBody>
      </p:sp>
    </p:spTree>
    <p:extLst>
      <p:ext uri="{BB962C8B-B14F-4D97-AF65-F5344CB8AC3E}">
        <p14:creationId xmlns:p14="http://schemas.microsoft.com/office/powerpoint/2010/main" val="570449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Aim: </a:t>
            </a:r>
            <a:r>
              <a:rPr lang="en-GB" b="0" baseline="0" noProof="0">
                <a:latin typeface="+mn-lt"/>
              </a:rPr>
              <a:t>To provide segmentation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Procedure:</a:t>
            </a:r>
            <a:br>
              <a:rPr lang="en-GB" b="0">
                <a:latin typeface="+mn-lt"/>
              </a:rPr>
            </a:br>
            <a:r>
              <a:rPr lang="en-GB" b="0">
                <a:latin typeface="+mn-lt"/>
              </a:rPr>
              <a:t>1. </a:t>
            </a:r>
            <a:r>
              <a:rPr lang="en-GB" b="0" baseline="0" noProof="0">
                <a:latin typeface="+mn-lt"/>
              </a:rPr>
              <a:t>Teacher plays </a:t>
            </a:r>
            <a:r>
              <a:rPr lang="en-GB" b="0" baseline="0" noProof="0" dirty="0">
                <a:latin typeface="+mn-lt"/>
              </a:rPr>
              <a:t>the recording whilst students read the text. The audio is paused just before the words in bold.</a:t>
            </a:r>
          </a:p>
          <a:p>
            <a:r>
              <a:rPr lang="en-GB" b="0" baseline="0" noProof="0">
                <a:latin typeface="+mn-lt"/>
              </a:rPr>
              <a:t>2. The </a:t>
            </a:r>
            <a:r>
              <a:rPr lang="en-GB" b="0" baseline="0" noProof="0" dirty="0">
                <a:latin typeface="+mn-lt"/>
              </a:rPr>
              <a:t>teacher then asks:</a:t>
            </a:r>
          </a:p>
          <a:p>
            <a:r>
              <a:rPr lang="en-GB" b="0" baseline="0" noProof="0">
                <a:latin typeface="+mn-lt"/>
              </a:rPr>
              <a:t>1</a:t>
            </a:r>
            <a:r>
              <a:rPr lang="en-GB" b="0" baseline="0" noProof="0" dirty="0">
                <a:latin typeface="+mn-lt"/>
              </a:rPr>
              <a:t>/ What </a:t>
            </a:r>
            <a:r>
              <a:rPr lang="en-GB" b="0" baseline="0" noProof="0">
                <a:latin typeface="+mn-lt"/>
              </a:rPr>
              <a:t>is the </a:t>
            </a:r>
            <a:r>
              <a:rPr lang="en-GB" b="0" baseline="0" noProof="0" dirty="0">
                <a:latin typeface="+mn-lt"/>
              </a:rPr>
              <a:t>next word? The students then read the next word out loud, practising segmentation skills.</a:t>
            </a:r>
          </a:p>
          <a:p>
            <a:r>
              <a:rPr lang="en-GB" b="0" baseline="0" noProof="0" dirty="0">
                <a:latin typeface="+mn-lt"/>
              </a:rPr>
              <a:t>2/ What type of word is it? The students then identify the word as a noun, verb, adjective or adverb, practising grammar knowledge.</a:t>
            </a:r>
          </a:p>
          <a:p>
            <a:r>
              <a:rPr lang="en-GB" b="0" baseline="0" noProof="0" dirty="0">
                <a:latin typeface="+mn-lt"/>
              </a:rPr>
              <a:t>3/ What other word could be used instead? The students then offer an alternative word of the same word class that makes sense in context, practising vocabulary and grammar knowledge.</a:t>
            </a:r>
          </a:p>
          <a:p>
            <a:endParaRPr lang="en-GB" b="0" baseline="0" noProof="0" dirty="0">
              <a:latin typeface="+mn-lt"/>
            </a:endParaRPr>
          </a:p>
          <a:p>
            <a:r>
              <a:rPr lang="en-GB" b="1" baseline="0" noProof="0" dirty="0">
                <a:latin typeface="+mn-lt"/>
              </a:rPr>
              <a:t>Some suggestions </a:t>
            </a:r>
            <a:r>
              <a:rPr lang="en-GB" b="1" baseline="0" noProof="0">
                <a:latin typeface="+mn-lt"/>
              </a:rPr>
              <a:t>below:</a:t>
            </a:r>
            <a:endParaRPr lang="en-GB" b="0" baseline="0" noProof="0" dirty="0">
              <a:latin typeface="+mn-lt"/>
            </a:endParaRPr>
          </a:p>
          <a:p>
            <a:r>
              <a:rPr lang="en-GB" sz="1200" dirty="0" err="1">
                <a:solidFill>
                  <a:schemeClr val="accent5">
                    <a:lumMod val="50000"/>
                  </a:schemeClr>
                </a:solidFill>
                <a:latin typeface="+mn-lt"/>
              </a:rPr>
              <a:t>Weihnachten</a:t>
            </a:r>
            <a:r>
              <a:rPr lang="en-GB" sz="1200" dirty="0">
                <a:solidFill>
                  <a:schemeClr val="accent5">
                    <a:lumMod val="50000"/>
                  </a:schemeClr>
                </a:solidFill>
                <a:latin typeface="+mn-lt"/>
              </a:rPr>
              <a:t> in Berlin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a:t>
            </a:r>
            <a:r>
              <a:rPr lang="en-GB" sz="1200" dirty="0" err="1">
                <a:solidFill>
                  <a:schemeClr val="accent5">
                    <a:lumMod val="50000"/>
                  </a:schemeClr>
                </a:solidFill>
                <a:latin typeface="+mn-lt"/>
              </a:rPr>
              <a:t>sehr</a:t>
            </a:r>
            <a:r>
              <a:rPr lang="en-GB" sz="1200" dirty="0">
                <a:solidFill>
                  <a:schemeClr val="accent5">
                    <a:lumMod val="50000"/>
                  </a:schemeClr>
                </a:solidFill>
                <a:latin typeface="+mn-lt"/>
              </a:rPr>
              <a:t> </a:t>
            </a:r>
            <a:r>
              <a:rPr lang="en-GB" sz="1200" dirty="0" err="1">
                <a:solidFill>
                  <a:schemeClr val="accent5">
                    <a:lumMod val="50000"/>
                  </a:schemeClr>
                </a:solidFill>
                <a:latin typeface="+mn-lt"/>
              </a:rPr>
              <a:t>schön</a:t>
            </a:r>
            <a:r>
              <a:rPr lang="en-GB" sz="1200" dirty="0">
                <a:solidFill>
                  <a:schemeClr val="accent5">
                    <a:lumMod val="50000"/>
                  </a:schemeClr>
                </a:solidFill>
                <a:latin typeface="+mn-lt"/>
              </a:rPr>
              <a:t>! </a:t>
            </a:r>
            <a:r>
              <a:rPr lang="en-GB" sz="1200" dirty="0" err="1">
                <a:solidFill>
                  <a:schemeClr val="accent5">
                    <a:lumMod val="50000"/>
                  </a:schemeClr>
                </a:solidFill>
                <a:latin typeface="+mn-lt"/>
              </a:rPr>
              <a:t>Es</a:t>
            </a:r>
            <a:r>
              <a:rPr lang="en-GB" sz="1200" dirty="0">
                <a:solidFill>
                  <a:schemeClr val="accent5">
                    <a:lumMod val="50000"/>
                  </a:schemeClr>
                </a:solidFill>
                <a:latin typeface="+mn-lt"/>
              </a:rPr>
              <a:t> </a:t>
            </a:r>
            <a:r>
              <a:rPr lang="en-GB" sz="1200" dirty="0" err="1">
                <a:solidFill>
                  <a:schemeClr val="accent5">
                    <a:lumMod val="50000"/>
                  </a:schemeClr>
                </a:solidFill>
                <a:latin typeface="+mn-lt"/>
              </a:rPr>
              <a:t>gibt</a:t>
            </a:r>
            <a:r>
              <a:rPr lang="en-GB" sz="1200" dirty="0">
                <a:solidFill>
                  <a:schemeClr val="accent5">
                    <a:lumMod val="50000"/>
                  </a:schemeClr>
                </a:solidFill>
                <a:latin typeface="+mn-lt"/>
              </a:rPr>
              <a:t> </a:t>
            </a:r>
            <a:r>
              <a:rPr lang="en-GB" sz="1200" b="1" dirty="0" err="1">
                <a:solidFill>
                  <a:schemeClr val="accent5">
                    <a:lumMod val="50000"/>
                  </a:schemeClr>
                </a:solidFill>
                <a:latin typeface="+mn-lt"/>
              </a:rPr>
              <a:t>einen</a:t>
            </a:r>
            <a:r>
              <a:rPr lang="en-GB" sz="1200" b="1" dirty="0">
                <a:solidFill>
                  <a:schemeClr val="accent5">
                    <a:lumMod val="50000"/>
                  </a:schemeClr>
                </a:solidFill>
                <a:latin typeface="+mn-lt"/>
              </a:rPr>
              <a:t> </a:t>
            </a:r>
            <a:r>
              <a:rPr lang="en-GB" sz="1200" b="1" dirty="0" err="1">
                <a:solidFill>
                  <a:schemeClr val="accent5">
                    <a:lumMod val="50000"/>
                  </a:schemeClr>
                </a:solidFill>
                <a:latin typeface="+mn-lt"/>
              </a:rPr>
              <a:t>Weihnachtsbaum</a:t>
            </a:r>
            <a:r>
              <a:rPr lang="en-GB" sz="1200" b="1" dirty="0">
                <a:solidFill>
                  <a:schemeClr val="accent5">
                    <a:lumMod val="50000"/>
                  </a:schemeClr>
                </a:solidFill>
                <a:latin typeface="+mn-lt"/>
              </a:rPr>
              <a:t> / </a:t>
            </a:r>
            <a:r>
              <a:rPr lang="en-GB" sz="1200" b="1" dirty="0" err="1">
                <a:solidFill>
                  <a:schemeClr val="accent5">
                    <a:lumMod val="50000"/>
                  </a:schemeClr>
                </a:solidFill>
                <a:latin typeface="+mn-lt"/>
              </a:rPr>
              <a:t>einen</a:t>
            </a:r>
            <a:r>
              <a:rPr lang="en-GB" sz="1200" b="1" dirty="0">
                <a:solidFill>
                  <a:schemeClr val="accent5">
                    <a:lumMod val="50000"/>
                  </a:schemeClr>
                </a:solidFill>
                <a:latin typeface="+mn-lt"/>
              </a:rPr>
              <a:t> </a:t>
            </a:r>
            <a:r>
              <a:rPr lang="en-GB" sz="1200" b="1" dirty="0" err="1">
                <a:solidFill>
                  <a:schemeClr val="accent5">
                    <a:lumMod val="50000"/>
                  </a:schemeClr>
                </a:solidFill>
                <a:latin typeface="+mn-lt"/>
              </a:rPr>
              <a:t>Weihnachstmann</a:t>
            </a:r>
            <a:r>
              <a:rPr lang="en-GB" sz="1200" b="1" dirty="0">
                <a:solidFill>
                  <a:schemeClr val="accent5">
                    <a:lumMod val="50000"/>
                  </a:schemeClr>
                </a:solidFill>
                <a:latin typeface="+mn-lt"/>
              </a:rPr>
              <a:t> / </a:t>
            </a:r>
            <a:r>
              <a:rPr lang="en-GB" sz="1200" b="1" dirty="0" err="1">
                <a:solidFill>
                  <a:schemeClr val="accent5">
                    <a:lumMod val="50000"/>
                  </a:schemeClr>
                </a:solidFill>
                <a:latin typeface="+mn-lt"/>
              </a:rPr>
              <a:t>eine</a:t>
            </a:r>
            <a:r>
              <a:rPr lang="en-GB" sz="1200" b="1" dirty="0">
                <a:solidFill>
                  <a:schemeClr val="accent5">
                    <a:lumMod val="50000"/>
                  </a:schemeClr>
                </a:solidFill>
                <a:latin typeface="+mn-lt"/>
              </a:rPr>
              <a:t> Engel</a:t>
            </a:r>
            <a:r>
              <a:rPr lang="en-GB" sz="1200" b="1" baseline="0" dirty="0">
                <a:solidFill>
                  <a:schemeClr val="accent5">
                    <a:lumMod val="50000"/>
                  </a:schemeClr>
                </a:solidFill>
                <a:latin typeface="+mn-lt"/>
              </a:rPr>
              <a:t> / </a:t>
            </a:r>
            <a:r>
              <a:rPr lang="en-GB" sz="1200" b="1" baseline="0" dirty="0" err="1">
                <a:solidFill>
                  <a:schemeClr val="accent5">
                    <a:lumMod val="50000"/>
                  </a:schemeClr>
                </a:solidFill>
                <a:latin typeface="+mn-lt"/>
              </a:rPr>
              <a:t>einen</a:t>
            </a:r>
            <a:r>
              <a:rPr lang="en-GB" sz="1200" b="1" baseline="0" dirty="0">
                <a:solidFill>
                  <a:schemeClr val="accent5">
                    <a:lumMod val="50000"/>
                  </a:schemeClr>
                </a:solidFill>
                <a:latin typeface="+mn-lt"/>
              </a:rPr>
              <a:t> Stern </a:t>
            </a:r>
            <a:r>
              <a:rPr lang="en-GB" sz="1200" dirty="0">
                <a:solidFill>
                  <a:schemeClr val="accent5">
                    <a:lumMod val="50000"/>
                  </a:schemeClr>
                </a:solidFill>
                <a:latin typeface="+mn-lt"/>
              </a:rPr>
              <a:t>am </a:t>
            </a:r>
            <a:r>
              <a:rPr lang="en-GB" sz="1200" dirty="0" err="1">
                <a:solidFill>
                  <a:schemeClr val="accent5">
                    <a:lumMod val="50000"/>
                  </a:schemeClr>
                </a:solidFill>
                <a:latin typeface="+mn-lt"/>
              </a:rPr>
              <a:t>Marktplatz</a:t>
            </a:r>
            <a:r>
              <a:rPr lang="en-GB" sz="1200" dirty="0">
                <a:solidFill>
                  <a:schemeClr val="accent5">
                    <a:lumMod val="50000"/>
                  </a:schemeClr>
                </a:solidFill>
                <a:latin typeface="+mn-lt"/>
              </a:rPr>
              <a:t>.</a:t>
            </a:r>
          </a:p>
          <a:p>
            <a:r>
              <a:rPr lang="en-GB" sz="1200" dirty="0" err="1">
                <a:solidFill>
                  <a:schemeClr val="accent5">
                    <a:lumMod val="50000"/>
                  </a:schemeClr>
                </a:solidFill>
                <a:latin typeface="+mn-lt"/>
              </a:rPr>
              <a:t>Es</a:t>
            </a:r>
            <a:r>
              <a:rPr lang="en-GB" sz="1200" dirty="0">
                <a:solidFill>
                  <a:schemeClr val="accent5">
                    <a:lumMod val="50000"/>
                  </a:schemeClr>
                </a:solidFill>
                <a:latin typeface="+mn-lt"/>
              </a:rPr>
              <a:t>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der 24. </a:t>
            </a:r>
            <a:r>
              <a:rPr lang="en-GB" sz="1200" dirty="0" err="1">
                <a:solidFill>
                  <a:schemeClr val="accent5">
                    <a:lumMod val="50000"/>
                  </a:schemeClr>
                </a:solidFill>
                <a:latin typeface="+mn-lt"/>
              </a:rPr>
              <a:t>Dezember</a:t>
            </a:r>
            <a:r>
              <a:rPr lang="en-GB" sz="1200" dirty="0">
                <a:solidFill>
                  <a:schemeClr val="accent5">
                    <a:lumMod val="50000"/>
                  </a:schemeClr>
                </a:solidFill>
                <a:latin typeface="+mn-lt"/>
              </a:rPr>
              <a:t> und Wolfgang und Mia </a:t>
            </a:r>
            <a:r>
              <a:rPr lang="en-GB" sz="1200" dirty="0" err="1">
                <a:solidFill>
                  <a:schemeClr val="accent5">
                    <a:lumMod val="50000"/>
                  </a:schemeClr>
                </a:solidFill>
                <a:latin typeface="+mn-lt"/>
              </a:rPr>
              <a:t>sind</a:t>
            </a:r>
            <a:r>
              <a:rPr lang="en-GB" sz="1200" dirty="0">
                <a:solidFill>
                  <a:schemeClr val="accent5">
                    <a:lumMod val="50000"/>
                  </a:schemeClr>
                </a:solidFill>
                <a:latin typeface="+mn-lt"/>
              </a:rPr>
              <a:t>  </a:t>
            </a:r>
            <a:r>
              <a:rPr lang="en-GB" sz="1200" b="1" dirty="0" err="1">
                <a:solidFill>
                  <a:schemeClr val="accent5">
                    <a:lumMod val="50000"/>
                  </a:schemeClr>
                </a:solidFill>
                <a:latin typeface="+mn-lt"/>
              </a:rPr>
              <a:t>im</a:t>
            </a:r>
            <a:r>
              <a:rPr lang="en-GB" sz="1200" b="1" baseline="0" dirty="0">
                <a:solidFill>
                  <a:schemeClr val="accent5">
                    <a:lumMod val="50000"/>
                  </a:schemeClr>
                </a:solidFill>
                <a:latin typeface="+mn-lt"/>
              </a:rPr>
              <a:t> Zimmer/ </a:t>
            </a:r>
            <a:r>
              <a:rPr lang="en-GB" sz="1200" b="1" baseline="0" dirty="0" err="1">
                <a:solidFill>
                  <a:schemeClr val="accent5">
                    <a:lumMod val="50000"/>
                  </a:schemeClr>
                </a:solidFill>
                <a:latin typeface="+mn-lt"/>
              </a:rPr>
              <a:t>im</a:t>
            </a:r>
            <a:r>
              <a:rPr lang="en-GB" sz="1200" b="1" baseline="0" dirty="0">
                <a:solidFill>
                  <a:schemeClr val="accent5">
                    <a:lumMod val="50000"/>
                  </a:schemeClr>
                </a:solidFill>
                <a:latin typeface="+mn-lt"/>
              </a:rPr>
              <a:t> Garten</a:t>
            </a:r>
          </a:p>
          <a:p>
            <a:r>
              <a:rPr lang="en-GB" sz="1200" dirty="0">
                <a:solidFill>
                  <a:schemeClr val="accent5">
                    <a:lumMod val="50000"/>
                  </a:schemeClr>
                </a:solidFill>
                <a:latin typeface="+mn-lt"/>
              </a:rPr>
              <a:t>Wolfgang </a:t>
            </a:r>
            <a:r>
              <a:rPr lang="en-GB" sz="1200" dirty="0" err="1">
                <a:solidFill>
                  <a:schemeClr val="accent5">
                    <a:lumMod val="50000"/>
                  </a:schemeClr>
                </a:solidFill>
                <a:latin typeface="+mn-lt"/>
              </a:rPr>
              <a:t>kocht</a:t>
            </a:r>
            <a:r>
              <a:rPr lang="en-GB" sz="1200" b="1" dirty="0">
                <a:solidFill>
                  <a:schemeClr val="accent5">
                    <a:lumMod val="50000"/>
                  </a:schemeClr>
                </a:solidFill>
                <a:latin typeface="+mn-lt"/>
              </a:rPr>
              <a:t> </a:t>
            </a:r>
            <a:r>
              <a:rPr lang="en-GB" sz="1200" b="1" dirty="0" err="1">
                <a:solidFill>
                  <a:schemeClr val="accent5">
                    <a:lumMod val="50000"/>
                  </a:schemeClr>
                </a:solidFill>
                <a:latin typeface="+mn-lt"/>
              </a:rPr>
              <a:t>Nudeln</a:t>
            </a:r>
            <a:r>
              <a:rPr lang="en-GB" sz="1200" b="1" dirty="0">
                <a:solidFill>
                  <a:schemeClr val="accent5">
                    <a:lumMod val="50000"/>
                  </a:schemeClr>
                </a:solidFill>
                <a:latin typeface="+mn-lt"/>
              </a:rPr>
              <a:t> / </a:t>
            </a:r>
            <a:r>
              <a:rPr lang="en-GB" sz="1200" b="1" dirty="0" err="1">
                <a:solidFill>
                  <a:schemeClr val="accent5">
                    <a:lumMod val="50000"/>
                  </a:schemeClr>
                </a:solidFill>
                <a:latin typeface="+mn-lt"/>
              </a:rPr>
              <a:t>Spagetti</a:t>
            </a:r>
            <a:r>
              <a:rPr lang="en-GB" sz="1200" b="1" dirty="0">
                <a:solidFill>
                  <a:schemeClr val="accent5">
                    <a:lumMod val="50000"/>
                  </a:schemeClr>
                </a:solidFill>
                <a:latin typeface="+mn-lt"/>
              </a:rPr>
              <a:t> / Pizza</a:t>
            </a:r>
          </a:p>
          <a:p>
            <a:r>
              <a:rPr lang="en-GB" sz="1200" dirty="0">
                <a:solidFill>
                  <a:schemeClr val="accent5">
                    <a:lumMod val="50000"/>
                  </a:schemeClr>
                </a:solidFill>
                <a:latin typeface="+mn-lt"/>
              </a:rPr>
              <a:t>Die </a:t>
            </a:r>
            <a:r>
              <a:rPr lang="en-GB" sz="1200" dirty="0" err="1">
                <a:solidFill>
                  <a:schemeClr val="accent5">
                    <a:lumMod val="50000"/>
                  </a:schemeClr>
                </a:solidFill>
                <a:latin typeface="+mn-lt"/>
              </a:rPr>
              <a:t>Jacke</a:t>
            </a:r>
            <a:r>
              <a:rPr lang="en-GB" sz="1200" dirty="0">
                <a:solidFill>
                  <a:schemeClr val="accent5">
                    <a:lumMod val="50000"/>
                  </a:schemeClr>
                </a:solidFill>
                <a:latin typeface="+mn-lt"/>
              </a:rPr>
              <a:t>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a:t>
            </a:r>
            <a:r>
              <a:rPr lang="en-GB" sz="1200" b="1" dirty="0">
                <a:solidFill>
                  <a:schemeClr val="accent5">
                    <a:lumMod val="50000"/>
                  </a:schemeClr>
                </a:solidFill>
                <a:latin typeface="+mn-lt"/>
              </a:rPr>
              <a:t>rot</a:t>
            </a:r>
            <a:r>
              <a:rPr lang="en-GB" sz="1200" b="1" baseline="0" dirty="0">
                <a:solidFill>
                  <a:schemeClr val="accent5">
                    <a:lumMod val="50000"/>
                  </a:schemeClr>
                </a:solidFill>
                <a:latin typeface="+mn-lt"/>
              </a:rPr>
              <a:t> / </a:t>
            </a:r>
            <a:r>
              <a:rPr lang="en-GB" sz="1200" b="1" baseline="0" dirty="0" err="1">
                <a:solidFill>
                  <a:schemeClr val="accent5">
                    <a:lumMod val="50000"/>
                  </a:schemeClr>
                </a:solidFill>
                <a:latin typeface="+mn-lt"/>
              </a:rPr>
              <a:t>blau</a:t>
            </a:r>
            <a:r>
              <a:rPr lang="en-GB" sz="1200" b="1" baseline="0" dirty="0">
                <a:solidFill>
                  <a:schemeClr val="accent5">
                    <a:lumMod val="50000"/>
                  </a:schemeClr>
                </a:solidFill>
                <a:latin typeface="+mn-lt"/>
              </a:rPr>
              <a:t> / </a:t>
            </a:r>
            <a:r>
              <a:rPr lang="en-GB" sz="1200" b="1" baseline="0" dirty="0" err="1">
                <a:solidFill>
                  <a:schemeClr val="accent5">
                    <a:lumMod val="50000"/>
                  </a:schemeClr>
                </a:solidFill>
                <a:latin typeface="+mn-lt"/>
              </a:rPr>
              <a:t>grün</a:t>
            </a:r>
            <a:endParaRPr lang="en-GB" sz="1200" b="1" baseline="0" dirty="0">
              <a:solidFill>
                <a:schemeClr val="accent5">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mn-lt"/>
              </a:rPr>
              <a:t>Mia </a:t>
            </a:r>
            <a:r>
              <a:rPr lang="en-GB" sz="1200" dirty="0" err="1">
                <a:solidFill>
                  <a:schemeClr val="accent5">
                    <a:lumMod val="50000"/>
                  </a:schemeClr>
                </a:solidFill>
                <a:latin typeface="+mn-lt"/>
              </a:rPr>
              <a:t>denkt</a:t>
            </a:r>
            <a:r>
              <a:rPr lang="en-GB" sz="1200" dirty="0">
                <a:solidFill>
                  <a:schemeClr val="accent5">
                    <a:lumMod val="50000"/>
                  </a:schemeClr>
                </a:solidFill>
                <a:latin typeface="+mn-lt"/>
              </a:rPr>
              <a:t>, das Handy </a:t>
            </a:r>
            <a:r>
              <a:rPr lang="en-GB" sz="1200" dirty="0" err="1">
                <a:solidFill>
                  <a:schemeClr val="accent5">
                    <a:lumMod val="50000"/>
                  </a:schemeClr>
                </a:solidFill>
                <a:latin typeface="+mn-lt"/>
              </a:rPr>
              <a:t>ist</a:t>
            </a:r>
            <a:r>
              <a:rPr lang="en-GB" sz="1200" dirty="0">
                <a:solidFill>
                  <a:schemeClr val="accent5">
                    <a:lumMod val="50000"/>
                  </a:schemeClr>
                </a:solidFill>
                <a:latin typeface="+mn-lt"/>
              </a:rPr>
              <a:t> </a:t>
            </a:r>
            <a:r>
              <a:rPr lang="en-GB" sz="1200" b="1" dirty="0">
                <a:solidFill>
                  <a:schemeClr val="accent5">
                    <a:lumMod val="50000"/>
                  </a:schemeClr>
                </a:solidFill>
                <a:latin typeface="+mn-lt"/>
              </a:rPr>
              <a:t>(</a:t>
            </a:r>
            <a:r>
              <a:rPr lang="en-GB" sz="1200" b="1" dirty="0" err="1">
                <a:solidFill>
                  <a:schemeClr val="accent5">
                    <a:lumMod val="50000"/>
                  </a:schemeClr>
                </a:solidFill>
                <a:latin typeface="+mn-lt"/>
              </a:rPr>
              <a:t>nicht</a:t>
            </a:r>
            <a:r>
              <a:rPr lang="en-GB" sz="1200" b="1" dirty="0">
                <a:solidFill>
                  <a:schemeClr val="accent5">
                    <a:lumMod val="50000"/>
                  </a:schemeClr>
                </a:solidFill>
                <a:latin typeface="+mn-lt"/>
              </a:rPr>
              <a:t>)</a:t>
            </a:r>
            <a:r>
              <a:rPr lang="en-GB" sz="1200" b="1" baseline="0" dirty="0">
                <a:solidFill>
                  <a:schemeClr val="accent5">
                    <a:lumMod val="50000"/>
                  </a:schemeClr>
                </a:solidFill>
                <a:latin typeface="+mn-lt"/>
              </a:rPr>
              <a:t> gut / super / </a:t>
            </a:r>
            <a:r>
              <a:rPr lang="en-GB" sz="1200" b="1" baseline="0" dirty="0" err="1">
                <a:solidFill>
                  <a:schemeClr val="accent5">
                    <a:lumMod val="50000"/>
                  </a:schemeClr>
                </a:solidFill>
                <a:latin typeface="+mn-lt"/>
              </a:rPr>
              <a:t>hässlich</a:t>
            </a:r>
            <a:endParaRPr lang="en-GB" sz="1200" b="1" baseline="0" dirty="0">
              <a:solidFill>
                <a:schemeClr val="accent5">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mn-lt"/>
              </a:rPr>
              <a:t>Wolfgang </a:t>
            </a:r>
            <a:r>
              <a:rPr lang="en-GB" sz="1200" dirty="0" err="1">
                <a:solidFill>
                  <a:schemeClr val="accent5">
                    <a:lumMod val="50000"/>
                  </a:schemeClr>
                </a:solidFill>
                <a:latin typeface="+mn-lt"/>
              </a:rPr>
              <a:t>denkt</a:t>
            </a:r>
            <a:r>
              <a:rPr lang="en-GB" sz="1200" dirty="0">
                <a:solidFill>
                  <a:schemeClr val="accent5">
                    <a:lumMod val="50000"/>
                  </a:schemeClr>
                </a:solidFill>
                <a:latin typeface="+mn-lt"/>
              </a:rPr>
              <a:t>, das Spiel und das iPad </a:t>
            </a:r>
            <a:r>
              <a:rPr lang="en-GB" sz="1200" dirty="0" err="1">
                <a:solidFill>
                  <a:schemeClr val="accent5">
                    <a:lumMod val="50000"/>
                  </a:schemeClr>
                </a:solidFill>
                <a:latin typeface="+mn-lt"/>
              </a:rPr>
              <a:t>sind</a:t>
            </a:r>
            <a:r>
              <a:rPr lang="en-GB" sz="1200" dirty="0">
                <a:solidFill>
                  <a:schemeClr val="accent5">
                    <a:lumMod val="50000"/>
                  </a:schemeClr>
                </a:solidFill>
                <a:latin typeface="+mn-lt"/>
              </a:rPr>
              <a:t> </a:t>
            </a:r>
            <a:r>
              <a:rPr lang="en-GB" sz="1200" b="1" dirty="0">
                <a:solidFill>
                  <a:schemeClr val="accent5">
                    <a:lumMod val="50000"/>
                  </a:schemeClr>
                </a:solidFill>
                <a:latin typeface="+mn-lt"/>
              </a:rPr>
              <a:t>(</a:t>
            </a:r>
            <a:r>
              <a:rPr lang="en-GB" sz="1200" b="1" dirty="0" err="1">
                <a:solidFill>
                  <a:schemeClr val="accent5">
                    <a:lumMod val="50000"/>
                  </a:schemeClr>
                </a:solidFill>
                <a:latin typeface="+mn-lt"/>
              </a:rPr>
              <a:t>nicht</a:t>
            </a:r>
            <a:r>
              <a:rPr lang="en-GB" sz="1200" b="1" dirty="0">
                <a:solidFill>
                  <a:schemeClr val="accent5">
                    <a:lumMod val="50000"/>
                  </a:schemeClr>
                </a:solidFill>
                <a:latin typeface="+mn-lt"/>
              </a:rPr>
              <a:t>)</a:t>
            </a:r>
            <a:r>
              <a:rPr lang="en-GB" sz="1200" b="1" baseline="0" dirty="0">
                <a:solidFill>
                  <a:schemeClr val="accent5">
                    <a:lumMod val="50000"/>
                  </a:schemeClr>
                </a:solidFill>
                <a:latin typeface="+mn-lt"/>
              </a:rPr>
              <a:t> gut / toll / </a:t>
            </a:r>
            <a:r>
              <a:rPr lang="en-GB" sz="1200" b="1" baseline="0" dirty="0" err="1">
                <a:solidFill>
                  <a:schemeClr val="accent5">
                    <a:lumMod val="50000"/>
                  </a:schemeClr>
                </a:solidFill>
                <a:latin typeface="+mn-lt"/>
              </a:rPr>
              <a:t>hässlich</a:t>
            </a:r>
            <a:endParaRPr lang="en-GB" sz="1200" b="1" baseline="0" dirty="0">
              <a:solidFill>
                <a:schemeClr val="accent5">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mn-lt"/>
              </a:rPr>
              <a:t>Die </a:t>
            </a:r>
            <a:r>
              <a:rPr lang="en-GB" sz="1200" dirty="0" err="1">
                <a:solidFill>
                  <a:schemeClr val="accent5">
                    <a:lumMod val="50000"/>
                  </a:schemeClr>
                </a:solidFill>
                <a:latin typeface="+mn-lt"/>
              </a:rPr>
              <a:t>Katze</a:t>
            </a:r>
            <a:r>
              <a:rPr lang="en-GB" sz="1200" dirty="0">
                <a:solidFill>
                  <a:schemeClr val="accent5">
                    <a:lumMod val="50000"/>
                  </a:schemeClr>
                </a:solidFill>
                <a:latin typeface="+mn-lt"/>
              </a:rPr>
              <a:t> </a:t>
            </a:r>
            <a:r>
              <a:rPr lang="en-GB" sz="1200" b="1" dirty="0" err="1">
                <a:solidFill>
                  <a:schemeClr val="accent5">
                    <a:lumMod val="50000"/>
                  </a:schemeClr>
                </a:solidFill>
                <a:latin typeface="+mn-lt"/>
              </a:rPr>
              <a:t>ist</a:t>
            </a:r>
            <a:r>
              <a:rPr lang="en-GB" sz="1200" b="1" baseline="0" dirty="0">
                <a:solidFill>
                  <a:schemeClr val="accent5">
                    <a:lumMod val="50000"/>
                  </a:schemeClr>
                </a:solidFill>
                <a:latin typeface="+mn-lt"/>
              </a:rPr>
              <a:t> / </a:t>
            </a:r>
            <a:r>
              <a:rPr lang="en-GB" sz="1200" b="1" baseline="0" dirty="0" err="1">
                <a:solidFill>
                  <a:schemeClr val="accent5">
                    <a:lumMod val="50000"/>
                  </a:schemeClr>
                </a:solidFill>
                <a:latin typeface="+mn-lt"/>
              </a:rPr>
              <a:t>sitzt</a:t>
            </a:r>
            <a:r>
              <a:rPr lang="en-GB" sz="1200" b="1" baseline="0" dirty="0">
                <a:solidFill>
                  <a:schemeClr val="accent5">
                    <a:lumMod val="50000"/>
                  </a:schemeClr>
                </a:solidFill>
                <a:latin typeface="+mn-lt"/>
              </a:rPr>
              <a:t> </a:t>
            </a:r>
            <a:r>
              <a:rPr lang="en-GB" sz="1200" b="1" dirty="0">
                <a:solidFill>
                  <a:schemeClr val="accent5">
                    <a:lumMod val="50000"/>
                  </a:schemeClr>
                </a:solidFill>
                <a:latin typeface="+mn-lt"/>
              </a:rPr>
              <a:t> </a:t>
            </a:r>
            <a:r>
              <a:rPr lang="en-GB" sz="1200" dirty="0" err="1">
                <a:solidFill>
                  <a:schemeClr val="accent5">
                    <a:lumMod val="50000"/>
                  </a:schemeClr>
                </a:solidFill>
                <a:latin typeface="+mn-lt"/>
              </a:rPr>
              <a:t>sehr</a:t>
            </a:r>
            <a:r>
              <a:rPr lang="en-GB" sz="1200" dirty="0">
                <a:solidFill>
                  <a:schemeClr val="accent5">
                    <a:lumMod val="50000"/>
                  </a:schemeClr>
                </a:solidFill>
                <a:latin typeface="+mn-lt"/>
              </a:rPr>
              <a:t> oft </a:t>
            </a:r>
            <a:r>
              <a:rPr lang="en-GB" sz="1200" dirty="0" err="1">
                <a:solidFill>
                  <a:schemeClr val="accent5">
                    <a:lumMod val="50000"/>
                  </a:schemeClr>
                </a:solidFill>
                <a:latin typeface="+mn-lt"/>
              </a:rPr>
              <a:t>im</a:t>
            </a:r>
            <a:r>
              <a:rPr lang="en-GB" sz="1200" dirty="0">
                <a:solidFill>
                  <a:schemeClr val="accent5">
                    <a:lumMod val="50000"/>
                  </a:schemeClr>
                </a:solidFill>
                <a:latin typeface="+mn-lt"/>
              </a:rPr>
              <a:t> Garten </a:t>
            </a:r>
            <a:endParaRPr lang="en-GB" sz="1200" b="1" baseline="0" dirty="0">
              <a:solidFill>
                <a:schemeClr val="accent5">
                  <a:lumMod val="5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latin typeface="+mn-lt"/>
            </a:endParaRPr>
          </a:p>
          <a:p>
            <a:endParaRPr lang="en-GB" sz="1200" b="1" baseline="0" dirty="0">
              <a:solidFill>
                <a:schemeClr val="accent5">
                  <a:lumMod val="50000"/>
                </a:schemeClr>
              </a:solidFill>
              <a:latin typeface="+mn-lt"/>
            </a:endParaRPr>
          </a:p>
          <a:p>
            <a:endParaRPr lang="en-GB" sz="1200" b="1" dirty="0">
              <a:solidFill>
                <a:schemeClr val="accent5">
                  <a:lumMod val="50000"/>
                </a:schemeClr>
              </a:solidFill>
              <a:latin typeface="+mn-lt"/>
            </a:endParaRPr>
          </a:p>
          <a:p>
            <a:endParaRPr lang="en-GB" b="0" baseline="0" noProof="0" dirty="0">
              <a:latin typeface="+mn-lt"/>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51</a:t>
            </a:fld>
            <a:endParaRPr/>
          </a:p>
        </p:txBody>
      </p:sp>
    </p:spTree>
    <p:extLst>
      <p:ext uri="{BB962C8B-B14F-4D97-AF65-F5344CB8AC3E}">
        <p14:creationId xmlns:p14="http://schemas.microsoft.com/office/powerpoint/2010/main" val="4153146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practise</a:t>
            </a:r>
            <a:r>
              <a:rPr lang="en-GB" baseline="0"/>
              <a:t> replacing </a:t>
            </a:r>
            <a:r>
              <a:rPr lang="en-GB" b="1" baseline="0"/>
              <a:t>repeated subjects</a:t>
            </a:r>
            <a:r>
              <a:rPr lang="en-GB" b="0" baseline="0"/>
              <a:t> with appropriate pronouns.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latin typeface="+mn-lt"/>
              </a:rPr>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latin typeface="+mn-lt"/>
              </a:rPr>
              <a:t>1. Teacher </a:t>
            </a:r>
            <a:r>
              <a:rPr lang="en-GB" b="0" baseline="0" dirty="0">
                <a:latin typeface="+mn-lt"/>
              </a:rPr>
              <a:t>to highlight that one of use of pronouns is to avoid repetition and excessively long </a:t>
            </a:r>
            <a:r>
              <a:rPr lang="en-GB" b="0" baseline="0">
                <a:latin typeface="+mn-lt"/>
              </a:rPr>
              <a:t>sentences. However, that not all repeated subjects are highlighted as sometimes repetition is necessary for clarity, for example when there is a subject change and two feminine nouns are involved: </a:t>
            </a:r>
            <a:r>
              <a:rPr lang="en-GB" sz="1200">
                <a:solidFill>
                  <a:schemeClr val="accent5">
                    <a:lumMod val="50000"/>
                  </a:schemeClr>
                </a:solidFill>
                <a:latin typeface="+mn-lt"/>
              </a:rPr>
              <a:t>Mia bekommt eine Jacke. </a:t>
            </a:r>
            <a:r>
              <a:rPr lang="en-GB" sz="1200" b="1">
                <a:solidFill>
                  <a:schemeClr val="accent4"/>
                </a:solidFill>
                <a:latin typeface="+mn-lt"/>
              </a:rPr>
              <a:t>Sie </a:t>
            </a:r>
            <a:r>
              <a:rPr lang="en-GB" sz="1200">
                <a:solidFill>
                  <a:schemeClr val="accent5">
                    <a:lumMod val="50000"/>
                  </a:schemeClr>
                </a:solidFill>
                <a:latin typeface="+mn-lt"/>
              </a:rPr>
              <a:t>ist gelb und sehr groß. </a:t>
            </a:r>
            <a:r>
              <a:rPr lang="en-GB" sz="1200" b="1">
                <a:solidFill>
                  <a:schemeClr val="accent5">
                    <a:lumMod val="50000"/>
                  </a:schemeClr>
                </a:solidFill>
                <a:latin typeface="+mn-lt"/>
              </a:rPr>
              <a:t>Mia</a:t>
            </a:r>
            <a:r>
              <a:rPr lang="en-GB" sz="1200">
                <a:solidFill>
                  <a:schemeClr val="accent5">
                    <a:lumMod val="50000"/>
                  </a:schemeClr>
                </a:solidFill>
                <a:latin typeface="+mn-lt"/>
              </a:rPr>
              <a:t> denkt, die Jacke ist ganz hässlich.</a:t>
            </a:r>
            <a:endParaRPr lang="en-GB" b="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latin typeface="+mn-lt"/>
              </a:rPr>
              <a:t>2. Solutions </a:t>
            </a:r>
            <a:r>
              <a:rPr lang="en-GB" b="0" baseline="0" dirty="0">
                <a:latin typeface="+mn-lt"/>
              </a:rPr>
              <a:t>revealed </a:t>
            </a:r>
            <a:r>
              <a:rPr lang="en-GB" b="0" baseline="0">
                <a:latin typeface="+mn-lt"/>
              </a:rPr>
              <a:t>on clicks.</a:t>
            </a:r>
            <a:endParaRPr lang="en-GB" dirty="0">
              <a:latin typeface="+mn-lt"/>
            </a:endParaRP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52</a:t>
            </a:fld>
            <a:endParaRPr/>
          </a:p>
        </p:txBody>
      </p:sp>
    </p:spTree>
    <p:extLst>
      <p:ext uri="{BB962C8B-B14F-4D97-AF65-F5344CB8AC3E}">
        <p14:creationId xmlns:p14="http://schemas.microsoft.com/office/powerpoint/2010/main" val="1896772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practise</a:t>
            </a:r>
            <a:r>
              <a:rPr lang="en-GB" baseline="0"/>
              <a:t> sentence production (writing) using pronouns of the appropriate gender for ‘it’.</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 </a:t>
            </a:r>
          </a:p>
          <a:p>
            <a:pPr marL="0" lvl="0" indent="0" algn="l" rtl="0">
              <a:spcBef>
                <a:spcPts val="0"/>
              </a:spcBef>
              <a:spcAft>
                <a:spcPts val="0"/>
              </a:spcAft>
              <a:buNone/>
            </a:pPr>
            <a:r>
              <a:rPr lang="en-GB"/>
              <a:t>1. Students </a:t>
            </a:r>
            <a:r>
              <a:rPr lang="en-GB" dirty="0"/>
              <a:t>work alone to create four</a:t>
            </a:r>
            <a:r>
              <a:rPr lang="en-GB" baseline="0" dirty="0"/>
              <a:t> sentences about having and </a:t>
            </a:r>
            <a:r>
              <a:rPr lang="en-GB" baseline="0"/>
              <a:t>thinking.</a:t>
            </a:r>
            <a:endParaRPr lang="en-GB" baseline="0" dirty="0"/>
          </a:p>
          <a:p>
            <a:pPr marL="0" lvl="0" indent="0" algn="l" rtl="0">
              <a:spcBef>
                <a:spcPts val="0"/>
              </a:spcBef>
              <a:spcAft>
                <a:spcPts val="0"/>
              </a:spcAft>
              <a:buNone/>
            </a:pPr>
            <a:r>
              <a:rPr lang="en-GB" baseline="0"/>
              <a:t>2. They should </a:t>
            </a:r>
            <a:r>
              <a:rPr lang="en-GB" baseline="0" dirty="0"/>
              <a:t>be encouraged to use a noun in the first sentence, and a pronoun in the </a:t>
            </a:r>
            <a:r>
              <a:rPr lang="en-GB" baseline="0"/>
              <a:t>second.</a:t>
            </a:r>
          </a:p>
          <a:p>
            <a:pPr marL="0" lvl="0" indent="0" algn="l" rtl="0">
              <a:spcBef>
                <a:spcPts val="0"/>
              </a:spcBef>
              <a:spcAft>
                <a:spcPts val="0"/>
              </a:spcAft>
              <a:buNone/>
            </a:pPr>
            <a:r>
              <a:rPr lang="en-GB" baseline="0"/>
              <a:t>3, The activity is then used as the basis for a transcription exercise on the following slide.</a:t>
            </a:r>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53</a:t>
            </a:fld>
            <a:endParaRPr/>
          </a:p>
        </p:txBody>
      </p:sp>
    </p:spTree>
    <p:extLst>
      <p:ext uri="{BB962C8B-B14F-4D97-AF65-F5344CB8AC3E}">
        <p14:creationId xmlns:p14="http://schemas.microsoft.com/office/powerpoint/2010/main" val="3791638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a:t>To practise</a:t>
            </a:r>
            <a:r>
              <a:rPr lang="en-GB" baseline="0"/>
              <a:t> sentence production (speaking) using pronouns of the appropriate gender for ‘it’, along with transription in the third person.</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 </a:t>
            </a:r>
          </a:p>
          <a:p>
            <a:pPr marL="0" lvl="0" indent="0" algn="l" rtl="0">
              <a:spcBef>
                <a:spcPts val="0"/>
              </a:spcBef>
              <a:spcAft>
                <a:spcPts val="0"/>
              </a:spcAft>
              <a:buNone/>
            </a:pPr>
            <a:r>
              <a:rPr lang="en-GB"/>
              <a:t>1. S</a:t>
            </a:r>
            <a:r>
              <a:rPr lang="en-GB" baseline="0"/>
              <a:t>tudents listen to their partner’s sentences </a:t>
            </a:r>
            <a:r>
              <a:rPr lang="en-GB" baseline="0" dirty="0"/>
              <a:t>about having and thinking in the first person</a:t>
            </a:r>
            <a:r>
              <a:rPr lang="en-GB" baseline="0"/>
              <a:t>, then transcribe </a:t>
            </a:r>
            <a:r>
              <a:rPr lang="en-GB" baseline="0" dirty="0"/>
              <a:t>them in the third </a:t>
            </a:r>
            <a:r>
              <a:rPr lang="en-GB" baseline="0"/>
              <a:t>person.</a:t>
            </a:r>
            <a:endParaRPr lang="en-GB" baseline="0" dirty="0"/>
          </a:p>
          <a:p>
            <a:pPr marL="0" lvl="0" indent="0" algn="l" rtl="0">
              <a:spcBef>
                <a:spcPts val="0"/>
              </a:spcBef>
              <a:spcAft>
                <a:spcPts val="0"/>
              </a:spcAft>
              <a:buNone/>
            </a:pPr>
            <a:r>
              <a:rPr lang="en-GB" baseline="0"/>
              <a:t>2. Teacher </a:t>
            </a:r>
            <a:r>
              <a:rPr lang="en-GB" baseline="0" dirty="0"/>
              <a:t>can elicit answers from pupils in </a:t>
            </a:r>
            <a:r>
              <a:rPr lang="en-GB" baseline="0"/>
              <a:t>the third </a:t>
            </a:r>
            <a:r>
              <a:rPr lang="en-GB" baseline="0" dirty="0"/>
              <a:t>person by asking e.g. ‘</a:t>
            </a:r>
            <a:r>
              <a:rPr lang="en-GB" i="1" baseline="0" dirty="0"/>
              <a:t>Was hat Mark? Was </a:t>
            </a:r>
            <a:r>
              <a:rPr lang="en-GB" i="1" baseline="0" dirty="0" err="1"/>
              <a:t>denkt</a:t>
            </a:r>
            <a:r>
              <a:rPr lang="en-GB" i="1" baseline="0" dirty="0"/>
              <a:t> Mark?</a:t>
            </a:r>
            <a:r>
              <a:rPr lang="en-GB" i="0" baseline="0" dirty="0"/>
              <a:t>’</a:t>
            </a:r>
            <a:endParaRPr dirty="0"/>
          </a:p>
        </p:txBody>
      </p:sp>
      <p:sp>
        <p:nvSpPr>
          <p:cNvPr id="146" name="Google Shape;14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54</a:t>
            </a:fld>
            <a:endParaRPr/>
          </a:p>
        </p:txBody>
      </p:sp>
    </p:spTree>
    <p:extLst>
      <p:ext uri="{BB962C8B-B14F-4D97-AF65-F5344CB8AC3E}">
        <p14:creationId xmlns:p14="http://schemas.microsoft.com/office/powerpoint/2010/main" val="4015895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a:t>
            </a:r>
            <a:r>
              <a:rPr lang="en-GB" sz="1200" b="0" i="0" baseline="0">
                <a:latin typeface="+mn-lt"/>
                <a:ea typeface="Calibri"/>
                <a:cs typeface="Calibri"/>
                <a:sym typeface="Calibri"/>
              </a:rPr>
              <a:t> this slide to set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002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907437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83660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ö</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ö</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pl</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tzlich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a sudden shock that makes you jump backwards. Put your hands up and look shocked, as in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ö</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pl</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tzlich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dirty="0" err="1">
                <a:solidFill>
                  <a:srgbClr val="002060"/>
                </a:solidFill>
                <a:latin typeface="Century Gothic" panose="020B0502020202020204" pitchFamily="34" charset="0"/>
              </a:rPr>
              <a:t>pl</a:t>
            </a:r>
            <a:r>
              <a:rPr lang="en-GB" sz="1200" b="1" dirty="0" err="1">
                <a:solidFill>
                  <a:srgbClr val="FFC000"/>
                </a:solidFill>
                <a:latin typeface="Century Gothic" panose="020B0502020202020204" pitchFamily="34" charset="0"/>
              </a:rPr>
              <a:t>ö</a:t>
            </a:r>
            <a:r>
              <a:rPr lang="en-GB" sz="1200" b="1" dirty="0" err="1">
                <a:solidFill>
                  <a:srgbClr val="002060"/>
                </a:solidFill>
                <a:latin typeface="Century Gothic" panose="020B0502020202020204" pitchFamily="34" charset="0"/>
              </a:rPr>
              <a:t>tzlich</a:t>
            </a:r>
            <a:r>
              <a:rPr lang="en-GB" baseline="0" dirty="0"/>
              <a:t> [459]</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17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35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6939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173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816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9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58915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3043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2168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6347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275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56977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816597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461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44965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52122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676253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20/12/2021</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24967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06877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0912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96380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0376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412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9730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9659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40151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22476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9447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84408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9208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04950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33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32812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1617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562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1666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6783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8658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06730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40933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8619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9239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17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054769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0238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4927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7350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88811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0876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29872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603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55766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742595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4102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966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419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0965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85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96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67401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34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13471200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63930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838426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04076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4.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audio" Target="../media/audio12.wav"/><Relationship Id="rId11" Type="http://schemas.openxmlformats.org/officeDocument/2006/relationships/image" Target="../media/image12.jpeg"/><Relationship Id="rId5" Type="http://schemas.openxmlformats.org/officeDocument/2006/relationships/audio" Target="../media/audio11.wav"/><Relationship Id="rId1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12.xml"/><Relationship Id="rId1" Type="http://schemas.openxmlformats.org/officeDocument/2006/relationships/slideLayout" Target="../slideLayouts/slideLayout52.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12.jpeg"/><Relationship Id="rId4" Type="http://schemas.openxmlformats.org/officeDocument/2006/relationships/audio" Target="../media/audio10.wav"/><Relationship Id="rId9" Type="http://schemas.openxmlformats.org/officeDocument/2006/relationships/audio" Target="../media/audio15.wav"/></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17.png"/><Relationship Id="rId7"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image" Target="../media/image18.png"/><Relationship Id="rId9" Type="http://schemas.openxmlformats.org/officeDocument/2006/relationships/audio" Target="../media/audio20.wav"/></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6.jpe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image" Target="../media/image30.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24.png"/><Relationship Id="rId5" Type="http://schemas.openxmlformats.org/officeDocument/2006/relationships/audio" Target="../media/audio24.wav"/><Relationship Id="rId10" Type="http://schemas.openxmlformats.org/officeDocument/2006/relationships/image" Target="../media/image32.png"/><Relationship Id="rId4" Type="http://schemas.openxmlformats.org/officeDocument/2006/relationships/audio" Target="../media/audio23.wav"/><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27.png"/><Relationship Id="rId12"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36.png"/><Relationship Id="rId5" Type="http://schemas.openxmlformats.org/officeDocument/2006/relationships/audio" Target="../media/audio27.wav"/><Relationship Id="rId10" Type="http://schemas.openxmlformats.org/officeDocument/2006/relationships/image" Target="../media/image35.png"/><Relationship Id="rId4" Type="http://schemas.openxmlformats.org/officeDocument/2006/relationships/audio" Target="../media/audio26.wav"/><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30.png"/><Relationship Id="rId12"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image" Target="../media/image24.png"/><Relationship Id="rId5" Type="http://schemas.openxmlformats.org/officeDocument/2006/relationships/audio" Target="../media/audio24.wav"/><Relationship Id="rId10" Type="http://schemas.openxmlformats.org/officeDocument/2006/relationships/image" Target="../media/image32.png"/><Relationship Id="rId4" Type="http://schemas.openxmlformats.org/officeDocument/2006/relationships/audio" Target="../media/audio23.wav"/><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27.png"/><Relationship Id="rId12"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image" Target="../media/image36.png"/><Relationship Id="rId5" Type="http://schemas.openxmlformats.org/officeDocument/2006/relationships/audio" Target="../media/audio27.wav"/><Relationship Id="rId10" Type="http://schemas.openxmlformats.org/officeDocument/2006/relationships/image" Target="../media/image35.png"/><Relationship Id="rId4" Type="http://schemas.openxmlformats.org/officeDocument/2006/relationships/audio" Target="../media/audio26.wav"/><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6.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tiff"/><Relationship Id="rId4" Type="http://schemas.openxmlformats.org/officeDocument/2006/relationships/image" Target="../media/image19.tiff"/></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19.tiff"/><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19.tiff"/><Relationship Id="rId4" Type="http://schemas.openxmlformats.org/officeDocument/2006/relationships/image" Target="../media/image47.tiff"/></Relationships>
</file>

<file path=ppt/slides/_rels/slide39.xml.rels><?xml version="1.0" encoding="UTF-8" standalone="yes"?>
<Relationships xmlns="http://schemas.openxmlformats.org/package/2006/relationships"><Relationship Id="rId3" Type="http://schemas.openxmlformats.org/officeDocument/2006/relationships/image" Target="../media/image47.tiff"/><Relationship Id="rId7"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19.tiff"/><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7.tiff"/></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47.tiff"/><Relationship Id="rId4" Type="http://schemas.openxmlformats.org/officeDocument/2006/relationships/image" Target="../media/image19.tiff"/></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19.tiff"/><Relationship Id="rId4" Type="http://schemas.openxmlformats.org/officeDocument/2006/relationships/image" Target="../media/image47.tiff"/></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image" Target="../media/image19.tiff"/><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7.png"/><Relationship Id="rId7"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audio" Target="../media/audio33.wav"/><Relationship Id="rId3" Type="http://schemas.openxmlformats.org/officeDocument/2006/relationships/image" Target="../media/image17.png"/><Relationship Id="rId7" Type="http://schemas.openxmlformats.org/officeDocument/2006/relationships/image" Target="../media/image66.png"/><Relationship Id="rId12" Type="http://schemas.openxmlformats.org/officeDocument/2006/relationships/audio" Target="../media/audio32.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audio" Target="../media/audio31.wav"/><Relationship Id="rId5" Type="http://schemas.openxmlformats.org/officeDocument/2006/relationships/image" Target="../media/image64.png"/><Relationship Id="rId10" Type="http://schemas.openxmlformats.org/officeDocument/2006/relationships/audio" Target="../media/audio30.wav"/><Relationship Id="rId4" Type="http://schemas.openxmlformats.org/officeDocument/2006/relationships/image" Target="../media/image63.png"/><Relationship Id="rId9" Type="http://schemas.openxmlformats.org/officeDocument/2006/relationships/audio" Target="../media/audio29.wav"/></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audio" Target="../media/audio37.wav"/><Relationship Id="rId3" Type="http://schemas.openxmlformats.org/officeDocument/2006/relationships/image" Target="../media/image17.png"/><Relationship Id="rId7" Type="http://schemas.openxmlformats.org/officeDocument/2006/relationships/image" Target="../media/image61.png"/><Relationship Id="rId12" Type="http://schemas.openxmlformats.org/officeDocument/2006/relationships/audio" Target="../media/audio36.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audio" Target="../media/audio35.wav"/><Relationship Id="rId5" Type="http://schemas.openxmlformats.org/officeDocument/2006/relationships/image" Target="../media/image64.png"/><Relationship Id="rId10" Type="http://schemas.openxmlformats.org/officeDocument/2006/relationships/audio" Target="../media/audio34.wav"/><Relationship Id="rId4" Type="http://schemas.openxmlformats.org/officeDocument/2006/relationships/image" Target="../media/image67.png"/><Relationship Id="rId9" Type="http://schemas.openxmlformats.org/officeDocument/2006/relationships/image" Target="../media/image65.png"/><Relationship Id="rId14" Type="http://schemas.openxmlformats.org/officeDocument/2006/relationships/audio" Target="../media/audio38.wav"/></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7.png"/><Relationship Id="rId7"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8.wav"/></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24.png"/><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image" Target="../media/image17.png"/><Relationship Id="rId7"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19.tiff"/><Relationship Id="rId4" Type="http://schemas.openxmlformats.org/officeDocument/2006/relationships/image" Target="../media/image47.tiff"/></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19.tiff"/><Relationship Id="rId4" Type="http://schemas.openxmlformats.org/officeDocument/2006/relationships/image" Target="../media/image47.tiff"/></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8" Type="http://schemas.openxmlformats.org/officeDocument/2006/relationships/hyperlink" Target="https://quizlet.com/_7lwexr?x=1qqt&amp;i=24nvzi" TargetMode="External"/><Relationship Id="rId3" Type="http://schemas.openxmlformats.org/officeDocument/2006/relationships/image" Target="../media/image17.png"/><Relationship Id="rId7" Type="http://schemas.openxmlformats.org/officeDocument/2006/relationships/hyperlink" Target="https://resources.ncelp.org/concern/resources/4j03cz84c?locale=en" TargetMode="External"/><Relationship Id="rId2" Type="http://schemas.openxmlformats.org/officeDocument/2006/relationships/notesSlide" Target="../notesSlides/notesSlide55.xml"/><Relationship Id="rId1" Type="http://schemas.openxmlformats.org/officeDocument/2006/relationships/slideLayout" Target="../slideLayouts/slideLayout36.xml"/><Relationship Id="rId6" Type="http://schemas.openxmlformats.org/officeDocument/2006/relationships/image" Target="../media/image80.png"/><Relationship Id="rId11" Type="http://schemas.openxmlformats.org/officeDocument/2006/relationships/image" Target="../media/image81.png"/><Relationship Id="rId5" Type="http://schemas.openxmlformats.org/officeDocument/2006/relationships/hyperlink" Target="https://drive.google.com/file/d/1r043WOrzMbDTzaNZ07Qysk7goE07-_8B/view" TargetMode="External"/><Relationship Id="rId10" Type="http://schemas.openxmlformats.org/officeDocument/2006/relationships/hyperlink" Target="https://quizlet.com/_7a0aun?x=1jqt" TargetMode="External"/><Relationship Id="rId4" Type="http://schemas.openxmlformats.org/officeDocument/2006/relationships/image" Target="../media/image79.png"/><Relationship Id="rId9" Type="http://schemas.openxmlformats.org/officeDocument/2006/relationships/hyperlink" Target="https://quizlet.com/_7655pv?x=1jqt"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7.jpeg"/><Relationship Id="rId4" Type="http://schemas.openxmlformats.org/officeDocument/2006/relationships/audio" Target="../media/audio2.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8.xml"/><Relationship Id="rId1" Type="http://schemas.openxmlformats.org/officeDocument/2006/relationships/slideLayout" Target="../slideLayouts/slideLayout52.xml"/><Relationship Id="rId5" Type="http://schemas.openxmlformats.org/officeDocument/2006/relationships/image" Target="../media/image10.jpeg"/><Relationship Id="rId4" Type="http://schemas.openxmlformats.org/officeDocument/2006/relationships/audio" Target="../media/audio10.wav"/></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20299" y="1782467"/>
            <a:ext cx="7671683" cy="1485422"/>
          </a:xfrm>
        </p:spPr>
        <p:txBody>
          <a:bodyPr>
            <a:normAutofit fontScale="90000"/>
          </a:bodyPr>
          <a:lstStyle/>
          <a:p>
            <a:pPr algn="l"/>
            <a:r>
              <a:rPr lang="en-GB" sz="4000" b="1" dirty="0">
                <a:solidFill>
                  <a:prstClr val="white"/>
                </a:solidFill>
              </a:rPr>
              <a:t>Christmas</a:t>
            </a:r>
            <a:br>
              <a:rPr lang="en-GB" sz="4000" b="1" dirty="0">
                <a:solidFill>
                  <a:prstClr val="white"/>
                </a:solidFill>
              </a:rPr>
            </a:br>
            <a:r>
              <a:rPr lang="en-GB" sz="4000" b="1" dirty="0">
                <a:solidFill>
                  <a:prstClr val="white"/>
                </a:solidFill>
              </a:rPr>
              <a:t>Talking about what you and others have, and what it is like</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237527"/>
            <a:ext cx="7382608" cy="571756"/>
          </a:xfrm>
        </p:spPr>
        <p:txBody>
          <a:bodyPr>
            <a:normAutofit fontScale="77500" lnSpcReduction="20000"/>
          </a:bodyPr>
          <a:lstStyle/>
          <a:p>
            <a:pPr algn="l">
              <a:lnSpc>
                <a:spcPct val="100000"/>
              </a:lnSpc>
            </a:pPr>
            <a:r>
              <a:rPr lang="en-GB" sz="3200" dirty="0">
                <a:solidFill>
                  <a:prstClr val="white"/>
                </a:solidFill>
              </a:rPr>
              <a:t>Subject pronouns </a:t>
            </a:r>
            <a:r>
              <a:rPr lang="en-GB" sz="3200" i="1" dirty="0" err="1">
                <a:solidFill>
                  <a:prstClr val="white"/>
                </a:solidFill>
              </a:rPr>
              <a:t>er</a:t>
            </a:r>
            <a:r>
              <a:rPr lang="en-GB" sz="3200" dirty="0">
                <a:solidFill>
                  <a:prstClr val="white"/>
                </a:solidFill>
              </a:rPr>
              <a:t>,</a:t>
            </a:r>
            <a:r>
              <a:rPr lang="en-GB" sz="3200" i="1" dirty="0">
                <a:solidFill>
                  <a:prstClr val="white"/>
                </a:solidFill>
              </a:rPr>
              <a:t> </a:t>
            </a:r>
            <a:r>
              <a:rPr lang="en-GB" sz="3200" i="1" dirty="0" err="1">
                <a:solidFill>
                  <a:prstClr val="white"/>
                </a:solidFill>
              </a:rPr>
              <a:t>sie</a:t>
            </a:r>
            <a:r>
              <a:rPr lang="en-GB" sz="3200" i="1" dirty="0">
                <a:solidFill>
                  <a:prstClr val="white"/>
                </a:solidFill>
              </a:rPr>
              <a:t> </a:t>
            </a:r>
            <a:r>
              <a:rPr lang="en-GB" sz="3200" dirty="0">
                <a:solidFill>
                  <a:prstClr val="white"/>
                </a:solidFill>
              </a:rPr>
              <a:t>and </a:t>
            </a:r>
            <a:r>
              <a:rPr lang="en-GB" sz="3200" i="1" dirty="0" err="1">
                <a:solidFill>
                  <a:prstClr val="white"/>
                </a:solidFill>
              </a:rPr>
              <a:t>es</a:t>
            </a:r>
            <a:r>
              <a:rPr lang="en-GB" sz="3200" dirty="0">
                <a:solidFill>
                  <a:prstClr val="white"/>
                </a:solidFill>
              </a:rPr>
              <a:t> meaning ‘it’</a:t>
            </a:r>
          </a:p>
          <a:p>
            <a:pPr algn="l">
              <a:lnSpc>
                <a:spcPct val="170000"/>
              </a:lnSpc>
            </a:pPr>
            <a:endParaRPr lang="en-US" sz="32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[ö]</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1 - Lesson 29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6510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Natalie Finlayson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35090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man suddenly having to sto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392" y="127462"/>
            <a:ext cx="3105216" cy="4545028"/>
          </a:xfrm>
          <a:prstGeom prst="rect">
            <a:avLst/>
          </a:prstGeom>
        </p:spPr>
      </p:pic>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27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63B955E-2F28-D540-BF32-2C4F86E811BA}"/>
              </a:ext>
            </a:extLst>
          </p:cNvPr>
          <p:cNvSpPr>
            <a:spLocks noGrp="1"/>
          </p:cNvSpPr>
          <p:nvPr>
            <p:ph type="title"/>
          </p:nvPr>
        </p:nvSpPr>
        <p:spPr>
          <a:xfrm>
            <a:off x="4950721" y="127752"/>
            <a:ext cx="2329570" cy="1479006"/>
          </a:xfrm>
        </p:spPr>
        <p:txBody>
          <a:bodyPr>
            <a:noAutofit/>
          </a:bodyPr>
          <a:lstStyle/>
          <a:p>
            <a:pPr algn="ctr"/>
            <a:r>
              <a:rPr lang="en-GB" sz="9600" b="1" dirty="0" err="1">
                <a:solidFill>
                  <a:srgbClr val="002060"/>
                </a:solidFill>
              </a:rPr>
              <a:t>ö</a:t>
            </a:r>
            <a:endParaRPr lang="en-US" sz="9600" dirty="0"/>
          </a:p>
        </p:txBody>
      </p:sp>
      <p:pic>
        <p:nvPicPr>
          <p:cNvPr id="16" name="Picture 15" descr="German flag in the shape of Germany"/>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510" y="1256683"/>
            <a:ext cx="1964189" cy="1964189"/>
          </a:xfrm>
          <a:prstGeom prst="rect">
            <a:avLst/>
          </a:prstGeom>
        </p:spPr>
      </p:pic>
      <p:sp>
        <p:nvSpPr>
          <p:cNvPr id="4" name="Rounded Rectangle 3"/>
          <p:cNvSpPr/>
          <p:nvPr/>
        </p:nvSpPr>
        <p:spPr>
          <a:xfrm>
            <a:off x="3978081" y="1717609"/>
            <a:ext cx="4235836" cy="293233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pl</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tzlich</a:t>
            </a:r>
            <a:endParaRPr lang="en-GB" sz="6600" dirty="0">
              <a:solidFill>
                <a:srgbClr val="002060"/>
              </a:solidFill>
              <a:latin typeface="Century Gothic" panose="020B0502020202020204" pitchFamily="34" charset="0"/>
            </a:endParaRPr>
          </a:p>
        </p:txBody>
      </p:sp>
      <p:sp>
        <p:nvSpPr>
          <p:cNvPr id="5" name="Rectangle 4"/>
          <p:cNvSpPr/>
          <p:nvPr/>
        </p:nvSpPr>
        <p:spPr>
          <a:xfrm>
            <a:off x="194381" y="383010"/>
            <a:ext cx="43236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Bev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lkerung</a:t>
            </a:r>
            <a:endParaRPr lang="en-GB" sz="5400" dirty="0">
              <a:solidFill>
                <a:srgbClr val="FFCC00"/>
              </a:solidFill>
              <a:latin typeface="Century Gothic" panose="020B0502020202020204" pitchFamily="34" charset="0"/>
            </a:endParaRPr>
          </a:p>
        </p:txBody>
      </p:sp>
      <p:sp>
        <p:nvSpPr>
          <p:cNvPr id="6" name="Rectangle 5"/>
          <p:cNvSpPr/>
          <p:nvPr/>
        </p:nvSpPr>
        <p:spPr>
          <a:xfrm>
            <a:off x="308868" y="3473743"/>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llig</a:t>
            </a:r>
            <a:endParaRPr lang="en-GB" sz="5400" dirty="0">
              <a:solidFill>
                <a:srgbClr val="002060"/>
              </a:solidFill>
              <a:latin typeface="Century Gothic" panose="020B0502020202020204" pitchFamily="34" charset="0"/>
            </a:endParaRPr>
          </a:p>
        </p:txBody>
      </p:sp>
      <p:sp>
        <p:nvSpPr>
          <p:cNvPr id="7" name="Rectangle 6"/>
          <p:cNvSpPr/>
          <p:nvPr/>
        </p:nvSpPr>
        <p:spPr>
          <a:xfrm>
            <a:off x="8998055" y="3429000"/>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ffnen</a:t>
            </a:r>
            <a:endParaRPr lang="en-GB" sz="5400" i="1" dirty="0">
              <a:solidFill>
                <a:srgbClr val="002060"/>
              </a:solidFill>
              <a:latin typeface="Century Gothic" panose="020B0502020202020204" pitchFamily="34" charset="0"/>
            </a:endParaRPr>
          </a:p>
        </p:txBody>
      </p:sp>
      <p:sp>
        <p:nvSpPr>
          <p:cNvPr id="8" name="Rectangle 7"/>
          <p:cNvSpPr/>
          <p:nvPr/>
        </p:nvSpPr>
        <p:spPr>
          <a:xfrm>
            <a:off x="4307180" y="492617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ffentlich</a:t>
            </a:r>
            <a:endParaRPr lang="en-GB" sz="5400" dirty="0">
              <a:solidFill>
                <a:srgbClr val="002060"/>
              </a:solidFill>
              <a:latin typeface="Century Gothic" panose="020B0502020202020204" pitchFamily="34" charset="0"/>
            </a:endParaRPr>
          </a:p>
        </p:txBody>
      </p:sp>
      <p:sp>
        <p:nvSpPr>
          <p:cNvPr id="9" name="Rectangle 8"/>
          <p:cNvSpPr/>
          <p:nvPr/>
        </p:nvSpPr>
        <p:spPr>
          <a:xfrm>
            <a:off x="9248275" y="451859"/>
            <a:ext cx="189186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zw</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lf</a:t>
            </a:r>
            <a:endParaRPr lang="en-GB" sz="5400" dirty="0">
              <a:solidFill>
                <a:srgbClr val="002060"/>
              </a:solidFill>
              <a:latin typeface="Century Gothic" panose="020B0502020202020204" pitchFamily="34" charset="0"/>
            </a:endParaRPr>
          </a:p>
        </p:txBody>
      </p:sp>
      <p:pic>
        <p:nvPicPr>
          <p:cNvPr id="10" name="Picture 9" descr="man suddenly having to stop"/>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pic>
        <p:nvPicPr>
          <p:cNvPr id="2" name="Picture 1" descr="group of peopl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6623" y="1922081"/>
            <a:ext cx="1401147" cy="868711"/>
          </a:xfrm>
          <a:prstGeom prst="rect">
            <a:avLst/>
          </a:prstGeom>
        </p:spPr>
      </p:pic>
      <p:pic>
        <p:nvPicPr>
          <p:cNvPr id="3" name="Picture 2" descr="open doo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2843" y="4437132"/>
            <a:ext cx="1600844" cy="1600844"/>
          </a:xfrm>
          <a:prstGeom prst="rect">
            <a:avLst/>
          </a:prstGeom>
        </p:spPr>
      </p:pic>
      <p:pic>
        <p:nvPicPr>
          <p:cNvPr id="11" name="Picture 10" descr="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1386" y="4649945"/>
            <a:ext cx="659409" cy="941331"/>
          </a:xfrm>
          <a:prstGeom prst="rect">
            <a:avLst/>
          </a:prstGeom>
        </p:spPr>
      </p:pic>
      <p:pic>
        <p:nvPicPr>
          <p:cNvPr id="12" name="Picture 11" descr="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34415" y="4649946"/>
            <a:ext cx="647234" cy="924620"/>
          </a:xfrm>
          <a:prstGeom prst="rect">
            <a:avLst/>
          </a:prstGeom>
        </p:spPr>
      </p:pic>
      <p:pic>
        <p:nvPicPr>
          <p:cNvPr id="13" name="Picture 12" descr="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25269" y="4649946"/>
            <a:ext cx="647234" cy="924620"/>
          </a:xfrm>
          <a:prstGeom prst="rect">
            <a:avLst/>
          </a:prstGeom>
        </p:spPr>
      </p:pic>
      <p:sp>
        <p:nvSpPr>
          <p:cNvPr id="14" name="TextBox 13" descr="100 percent"/>
          <p:cNvSpPr txBox="1"/>
          <p:nvPr/>
        </p:nvSpPr>
        <p:spPr>
          <a:xfrm>
            <a:off x="2624065" y="4437132"/>
            <a:ext cx="2408331" cy="1323439"/>
          </a:xfrm>
          <a:prstGeom prst="rect">
            <a:avLst/>
          </a:prstGeom>
          <a:noFill/>
        </p:spPr>
        <p:txBody>
          <a:bodyPr wrap="square" rtlCol="0">
            <a:spAutoFit/>
          </a:bodyPr>
          <a:lstStyle/>
          <a:p>
            <a:r>
              <a:rPr lang="en-GB" sz="8000" b="1" dirty="0">
                <a:solidFill>
                  <a:srgbClr val="FF0000"/>
                </a:solidFill>
                <a:latin typeface="Century Gothic" panose="020B0502020202020204" pitchFamily="34" charset="0"/>
              </a:rPr>
              <a:t>%</a:t>
            </a:r>
          </a:p>
        </p:txBody>
      </p:sp>
      <p:sp>
        <p:nvSpPr>
          <p:cNvPr id="15" name="Rectangle 14" descr="the number 12"/>
          <p:cNvSpPr/>
          <p:nvPr/>
        </p:nvSpPr>
        <p:spPr>
          <a:xfrm>
            <a:off x="9218272" y="1375189"/>
            <a:ext cx="1804076" cy="1446550"/>
          </a:xfrm>
          <a:prstGeom prst="rect">
            <a:avLst/>
          </a:prstGeom>
          <a:noFill/>
        </p:spPr>
        <p:txBody>
          <a:bodyPr wrap="square" lIns="91440" tIns="45720" rIns="91440" bIns="45720">
            <a:spAutoFit/>
          </a:bodyPr>
          <a:lstStyle/>
          <a:p>
            <a:pPr algn="ctr"/>
            <a:r>
              <a:rPr lang="en-US" sz="8800" b="1" dirty="0">
                <a:ln w="22225">
                  <a:solidFill>
                    <a:srgbClr val="ED7D31"/>
                  </a:solidFill>
                  <a:prstDash val="solid"/>
                </a:ln>
                <a:solidFill>
                  <a:srgbClr val="ED7D31">
                    <a:lumMod val="40000"/>
                    <a:lumOff val="60000"/>
                  </a:srgbClr>
                </a:solidFill>
                <a:latin typeface="Century Gothic" panose="020B0502020202020204" pitchFamily="34" charset="0"/>
              </a:rPr>
              <a:t>12</a:t>
            </a:r>
          </a:p>
        </p:txBody>
      </p:sp>
      <p:sp>
        <p:nvSpPr>
          <p:cNvPr id="17" name="TextBox 16"/>
          <p:cNvSpPr txBox="1"/>
          <p:nvPr/>
        </p:nvSpPr>
        <p:spPr>
          <a:xfrm>
            <a:off x="4720367" y="5604535"/>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[public]</a:t>
            </a:r>
          </a:p>
        </p:txBody>
      </p:sp>
    </p:spTree>
    <p:extLst>
      <p:ext uri="{BB962C8B-B14F-4D97-AF65-F5344CB8AC3E}">
        <p14:creationId xmlns:p14="http://schemas.microsoft.com/office/powerpoint/2010/main" val="142893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voelker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bevoelkerung.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zwölf.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6" name="zwölf.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völlig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7" name="völlig new.wav"/>
                                        </p:tgtEl>
                                      </p:cMediaNode>
                                    </p:audio>
                                  </p:sub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subTnLst>
                                    <p:audio>
                                      <p:cMediaNode>
                                        <p:cTn display="0" masterRel="sameClick">
                                          <p:stCondLst>
                                            <p:cond evt="begin" delay="0">
                                              <p:tn val="60"/>
                                            </p:cond>
                                          </p:stCondLst>
                                          <p:endCondLst>
                                            <p:cond evt="onStopAudio" delay="0">
                                              <p:tgtEl>
                                                <p:sldTgt/>
                                              </p:tgtEl>
                                            </p:cond>
                                          </p:endCondLst>
                                        </p:cTn>
                                        <p:tgtEl>
                                          <p:sndTgt r:embed="rId8" name="öffentlich new.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8" name="öffentlich new.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subTnLst>
                                    <p:audio>
                                      <p:cMediaNode>
                                        <p:cTn display="0" masterRel="sameClick">
                                          <p:stCondLst>
                                            <p:cond evt="begin" delay="0">
                                              <p:tn val="70"/>
                                            </p:cond>
                                          </p:stCondLst>
                                          <p:endCondLst>
                                            <p:cond evt="onStopAudio" delay="0">
                                              <p:tgtEl>
                                                <p:sldTgt/>
                                              </p:tgtEl>
                                            </p:cond>
                                          </p:endCondLst>
                                        </p:cTn>
                                        <p:tgtEl>
                                          <p:sndTgt r:embed="rId9" name="öffnen new.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subTnLst>
                                    <p:audio>
                                      <p:cMediaNode>
                                        <p:cTn display="0" masterRel="sameClick">
                                          <p:stCondLst>
                                            <p:cond evt="begin" delay="0">
                                              <p:tn val="75"/>
                                            </p:cond>
                                          </p:stCondLst>
                                          <p:endCondLst>
                                            <p:cond evt="onStopAudio" delay="0">
                                              <p:tgtEl>
                                                <p:sldTgt/>
                                              </p:tgtEl>
                                            </p:cond>
                                          </p:endCondLst>
                                        </p:cTn>
                                        <p:tgtEl>
                                          <p:sndTgt r:embed="rId9" name="öff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animBg="1"/>
      <p:bldP spid="5" grpId="0"/>
      <p:bldP spid="6" grpId="0"/>
      <p:bldP spid="7" grpId="0"/>
      <p:bldP spid="8" grpId="0"/>
      <p:bldP spid="9" grpId="0"/>
      <p:bldP spid="14"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AD37-380A-C748-8BB0-2D469D394499}"/>
              </a:ext>
            </a:extLst>
          </p:cNvPr>
          <p:cNvSpPr>
            <a:spLocks noGrp="1"/>
          </p:cNvSpPr>
          <p:nvPr>
            <p:ph type="title"/>
          </p:nvPr>
        </p:nvSpPr>
        <p:spPr>
          <a:xfrm>
            <a:off x="5171027" y="197052"/>
            <a:ext cx="1888958" cy="1362977"/>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3978081" y="1717609"/>
            <a:ext cx="4235836" cy="293233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pl</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tzlich</a:t>
            </a:r>
            <a:endParaRPr lang="en-GB" sz="6600" dirty="0">
              <a:solidFill>
                <a:srgbClr val="002060"/>
              </a:solidFill>
              <a:latin typeface="Century Gothic" panose="020B0502020202020204" pitchFamily="34" charset="0"/>
            </a:endParaRPr>
          </a:p>
        </p:txBody>
      </p:sp>
      <p:sp>
        <p:nvSpPr>
          <p:cNvPr id="5" name="Rectangle 4"/>
          <p:cNvSpPr/>
          <p:nvPr/>
        </p:nvSpPr>
        <p:spPr>
          <a:xfrm>
            <a:off x="194381" y="383010"/>
            <a:ext cx="43236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Bev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lkerung</a:t>
            </a:r>
            <a:endParaRPr lang="en-GB" sz="5400" dirty="0">
              <a:solidFill>
                <a:srgbClr val="FFCC00"/>
              </a:solidFill>
              <a:latin typeface="Century Gothic" panose="020B0502020202020204" pitchFamily="34" charset="0"/>
            </a:endParaRPr>
          </a:p>
        </p:txBody>
      </p:sp>
      <p:sp>
        <p:nvSpPr>
          <p:cNvPr id="6" name="Rectangle 5"/>
          <p:cNvSpPr/>
          <p:nvPr/>
        </p:nvSpPr>
        <p:spPr>
          <a:xfrm>
            <a:off x="308868" y="3473743"/>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llig</a:t>
            </a:r>
            <a:endParaRPr lang="en-GB" sz="5400" dirty="0">
              <a:solidFill>
                <a:srgbClr val="002060"/>
              </a:solidFill>
              <a:latin typeface="Century Gothic" panose="020B0502020202020204" pitchFamily="34" charset="0"/>
            </a:endParaRPr>
          </a:p>
        </p:txBody>
      </p:sp>
      <p:sp>
        <p:nvSpPr>
          <p:cNvPr id="7" name="Rectangle 6"/>
          <p:cNvSpPr/>
          <p:nvPr/>
        </p:nvSpPr>
        <p:spPr>
          <a:xfrm>
            <a:off x="8998055" y="3429000"/>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ffnen</a:t>
            </a:r>
            <a:endParaRPr lang="en-GB" sz="5400" i="1" dirty="0">
              <a:solidFill>
                <a:srgbClr val="002060"/>
              </a:solidFill>
              <a:latin typeface="Century Gothic" panose="020B0502020202020204" pitchFamily="34" charset="0"/>
            </a:endParaRPr>
          </a:p>
        </p:txBody>
      </p:sp>
      <p:sp>
        <p:nvSpPr>
          <p:cNvPr id="8" name="Rectangle 7"/>
          <p:cNvSpPr/>
          <p:nvPr/>
        </p:nvSpPr>
        <p:spPr>
          <a:xfrm>
            <a:off x="4307180" y="492617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ffentlich</a:t>
            </a:r>
            <a:endParaRPr lang="en-GB" sz="5400" dirty="0">
              <a:solidFill>
                <a:srgbClr val="002060"/>
              </a:solidFill>
              <a:latin typeface="Century Gothic" panose="020B0502020202020204" pitchFamily="34" charset="0"/>
            </a:endParaRPr>
          </a:p>
        </p:txBody>
      </p:sp>
      <p:sp>
        <p:nvSpPr>
          <p:cNvPr id="9" name="Rectangle 8"/>
          <p:cNvSpPr/>
          <p:nvPr/>
        </p:nvSpPr>
        <p:spPr>
          <a:xfrm>
            <a:off x="9248275" y="451859"/>
            <a:ext cx="189186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zw</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lf</a:t>
            </a:r>
            <a:endParaRPr lang="en-GB" sz="5400" dirty="0">
              <a:solidFill>
                <a:srgbClr val="002060"/>
              </a:solidFill>
              <a:latin typeface="Century Gothic" panose="020B0502020202020204" pitchFamily="34" charset="0"/>
            </a:endParaRPr>
          </a:p>
        </p:txBody>
      </p:sp>
      <p:pic>
        <p:nvPicPr>
          <p:cNvPr id="10" name="Picture 9" descr="man suddenly having to stop"/>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spTree>
    <p:extLst>
      <p:ext uri="{BB962C8B-B14F-4D97-AF65-F5344CB8AC3E}">
        <p14:creationId xmlns:p14="http://schemas.microsoft.com/office/powerpoint/2010/main" val="428453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bevoelkerung.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zwölf.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völl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öffentli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öff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0728-90D5-094A-87FC-AF8EADFC0641}"/>
              </a:ext>
            </a:extLst>
          </p:cNvPr>
          <p:cNvSpPr>
            <a:spLocks noGrp="1"/>
          </p:cNvSpPr>
          <p:nvPr>
            <p:ph type="title"/>
          </p:nvPr>
        </p:nvSpPr>
        <p:spPr>
          <a:xfrm>
            <a:off x="5195090" y="81405"/>
            <a:ext cx="1840832" cy="1594272"/>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3978081" y="1717609"/>
            <a:ext cx="4235836" cy="293233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pl</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tzlich</a:t>
            </a:r>
            <a:endParaRPr lang="en-GB" sz="6600" dirty="0">
              <a:solidFill>
                <a:srgbClr val="002060"/>
              </a:solidFill>
              <a:latin typeface="Century Gothic" panose="020B0502020202020204" pitchFamily="34" charset="0"/>
            </a:endParaRPr>
          </a:p>
        </p:txBody>
      </p:sp>
      <p:sp>
        <p:nvSpPr>
          <p:cNvPr id="5" name="Rectangle 4"/>
          <p:cNvSpPr/>
          <p:nvPr/>
        </p:nvSpPr>
        <p:spPr>
          <a:xfrm>
            <a:off x="194381" y="383010"/>
            <a:ext cx="43236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Bev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lkerung</a:t>
            </a:r>
            <a:endParaRPr lang="en-GB" sz="5400" dirty="0">
              <a:solidFill>
                <a:srgbClr val="FFCC00"/>
              </a:solidFill>
              <a:latin typeface="Century Gothic" panose="020B0502020202020204" pitchFamily="34" charset="0"/>
            </a:endParaRPr>
          </a:p>
        </p:txBody>
      </p:sp>
      <p:sp>
        <p:nvSpPr>
          <p:cNvPr id="6" name="Rectangle 5"/>
          <p:cNvSpPr/>
          <p:nvPr/>
        </p:nvSpPr>
        <p:spPr>
          <a:xfrm>
            <a:off x="308868" y="3473743"/>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llig</a:t>
            </a:r>
            <a:endParaRPr lang="en-GB" sz="5400" dirty="0">
              <a:solidFill>
                <a:srgbClr val="002060"/>
              </a:solidFill>
              <a:latin typeface="Century Gothic" panose="020B0502020202020204" pitchFamily="34" charset="0"/>
            </a:endParaRPr>
          </a:p>
        </p:txBody>
      </p:sp>
      <p:sp>
        <p:nvSpPr>
          <p:cNvPr id="7" name="Rectangle 6"/>
          <p:cNvSpPr/>
          <p:nvPr/>
        </p:nvSpPr>
        <p:spPr>
          <a:xfrm>
            <a:off x="8998055" y="3429000"/>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ffnen</a:t>
            </a:r>
            <a:endParaRPr lang="en-GB" sz="5400" i="1" dirty="0">
              <a:solidFill>
                <a:srgbClr val="002060"/>
              </a:solidFill>
              <a:latin typeface="Century Gothic" panose="020B0502020202020204" pitchFamily="34" charset="0"/>
            </a:endParaRPr>
          </a:p>
        </p:txBody>
      </p:sp>
      <p:sp>
        <p:nvSpPr>
          <p:cNvPr id="8" name="Rectangle 7"/>
          <p:cNvSpPr/>
          <p:nvPr/>
        </p:nvSpPr>
        <p:spPr>
          <a:xfrm>
            <a:off x="4307180" y="4926172"/>
            <a:ext cx="3616652"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ffentlich</a:t>
            </a:r>
            <a:endParaRPr lang="en-GB" sz="5400" dirty="0">
              <a:solidFill>
                <a:srgbClr val="002060"/>
              </a:solidFill>
              <a:latin typeface="Century Gothic" panose="020B0502020202020204" pitchFamily="34" charset="0"/>
            </a:endParaRPr>
          </a:p>
        </p:txBody>
      </p:sp>
      <p:sp>
        <p:nvSpPr>
          <p:cNvPr id="9" name="Rectangle 8"/>
          <p:cNvSpPr/>
          <p:nvPr/>
        </p:nvSpPr>
        <p:spPr>
          <a:xfrm>
            <a:off x="9248275" y="451859"/>
            <a:ext cx="1891865"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zw</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lf</a:t>
            </a:r>
            <a:endParaRPr lang="en-GB" sz="5400" dirty="0">
              <a:solidFill>
                <a:srgbClr val="002060"/>
              </a:solidFill>
              <a:latin typeface="Century Gothic" panose="020B0502020202020204" pitchFamily="34" charset="0"/>
            </a:endParaRPr>
          </a:p>
        </p:txBody>
      </p:sp>
      <p:pic>
        <p:nvPicPr>
          <p:cNvPr id="10" name="Picture 9" descr="man suddenly having to stop"/>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2105" y="1806052"/>
            <a:ext cx="1187789" cy="1738537"/>
          </a:xfrm>
          <a:prstGeom prst="rect">
            <a:avLst/>
          </a:prstGeom>
        </p:spPr>
      </p:pic>
    </p:spTree>
    <p:extLst>
      <p:ext uri="{BB962C8B-B14F-4D97-AF65-F5344CB8AC3E}">
        <p14:creationId xmlns:p14="http://schemas.microsoft.com/office/powerpoint/2010/main" val="224842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4463512" cy="869950"/>
          </a:xfrm>
          <a:prstGeom prst="rect">
            <a:avLst/>
          </a:prstGeom>
          <a:noFill/>
          <a:ln>
            <a:noFill/>
          </a:ln>
        </p:spPr>
      </p:pic>
      <p:sp>
        <p:nvSpPr>
          <p:cNvPr id="149" name="Google Shape;149;p2"/>
          <p:cNvSpPr txBox="1">
            <a:spLocks noGrp="1"/>
          </p:cNvSpPr>
          <p:nvPr>
            <p:ph type="title"/>
          </p:nvPr>
        </p:nvSpPr>
        <p:spPr>
          <a:xfrm>
            <a:off x="54592" y="294041"/>
            <a:ext cx="6003235"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Lang </a:t>
            </a:r>
            <a:r>
              <a:rPr lang="en-GB" sz="3600" b="1" dirty="0" err="1">
                <a:solidFill>
                  <a:schemeClr val="lt1"/>
                </a:solidFill>
              </a:rPr>
              <a:t>oder</a:t>
            </a:r>
            <a:r>
              <a:rPr lang="en-GB" sz="3600" b="1" dirty="0">
                <a:solidFill>
                  <a:schemeClr val="lt1"/>
                </a:solidFill>
              </a:rPr>
              <a:t> </a:t>
            </a:r>
            <a:r>
              <a:rPr lang="en-GB" sz="3600" b="1" dirty="0" err="1">
                <a:solidFill>
                  <a:schemeClr val="lt1"/>
                </a:solidFill>
              </a:rPr>
              <a:t>kurz</a:t>
            </a:r>
            <a:r>
              <a:rPr lang="en-GB" sz="3600" b="1" dirty="0">
                <a:solidFill>
                  <a:schemeClr val="lt1"/>
                </a:solidFill>
              </a:rPr>
              <a:t>?</a:t>
            </a:r>
            <a:endParaRPr sz="3600" b="1" dirty="0">
              <a:solidFill>
                <a:schemeClr val="lt1"/>
              </a:solidFill>
            </a:endParaRPr>
          </a:p>
        </p:txBody>
      </p:sp>
      <p:sp>
        <p:nvSpPr>
          <p:cNvPr id="150" name="Google Shape;150;p2"/>
          <p:cNvSpPr/>
          <p:nvPr/>
        </p:nvSpPr>
        <p:spPr>
          <a:xfrm>
            <a:off x="9546956" y="247046"/>
            <a:ext cx="2410372" cy="48845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solidFill>
                  <a:srgbClr val="FFFFFF"/>
                </a:solidFill>
                <a:latin typeface="Century Gothic"/>
                <a:ea typeface="Century Gothic"/>
                <a:cs typeface="Century Gothic"/>
                <a:sym typeface="Century Gothic"/>
              </a:rPr>
              <a:t>hören</a:t>
            </a:r>
            <a:r>
              <a:rPr lang="en-GB" sz="2000" b="1" dirty="0">
                <a:solidFill>
                  <a:srgbClr val="FFFFFF"/>
                </a:solidFill>
                <a:latin typeface="Century Gothic"/>
                <a:ea typeface="Century Gothic"/>
                <a:cs typeface="Century Gothic"/>
                <a:sym typeface="Century Gothic"/>
              </a:rPr>
              <a:t> / </a:t>
            </a:r>
            <a:r>
              <a:rPr lang="en-GB" sz="2000" b="1" dirty="0" err="1">
                <a:solidFill>
                  <a:srgbClr val="FFFFFF"/>
                </a:solidFill>
                <a:latin typeface="Century Gothic"/>
                <a:ea typeface="Century Gothic"/>
                <a:cs typeface="Century Gothic"/>
                <a:sym typeface="Century Gothic"/>
              </a:rPr>
              <a:t>sprechen</a:t>
            </a:r>
            <a:endParaRPr sz="2000" b="1" dirty="0">
              <a:solidFill>
                <a:srgbClr val="FFFFFF"/>
              </a:solidFill>
              <a:latin typeface="Century Gothic"/>
              <a:ea typeface="Century Gothic"/>
              <a:cs typeface="Century Gothic"/>
              <a:sym typeface="Century Gothic"/>
            </a:endParaRPr>
          </a:p>
        </p:txBody>
      </p:sp>
      <p:graphicFrame>
        <p:nvGraphicFramePr>
          <p:cNvPr id="3" name="Table 2"/>
          <p:cNvGraphicFramePr>
            <a:graphicFrameLocks noGrp="1"/>
          </p:cNvGraphicFramePr>
          <p:nvPr>
            <p:extLst>
              <p:ext uri="{D42A27DB-BD31-4B8C-83A1-F6EECF244321}">
                <p14:modId xmlns:p14="http://schemas.microsoft.com/office/powerpoint/2010/main" val="1825763640"/>
              </p:ext>
            </p:extLst>
          </p:nvPr>
        </p:nvGraphicFramePr>
        <p:xfrm>
          <a:off x="978568" y="1821796"/>
          <a:ext cx="10275275" cy="3835504"/>
        </p:xfrm>
        <a:graphic>
          <a:graphicData uri="http://schemas.openxmlformats.org/drawingml/2006/table">
            <a:tbl>
              <a:tblPr firstRow="1" bandRow="1">
                <a:tableStyleId>{5940675A-B579-460E-94D1-54222C63F5DA}</a:tableStyleId>
              </a:tblPr>
              <a:tblGrid>
                <a:gridCol w="746277">
                  <a:extLst>
                    <a:ext uri="{9D8B030D-6E8A-4147-A177-3AD203B41FA5}">
                      <a16:colId xmlns:a16="http://schemas.microsoft.com/office/drawing/2014/main" val="3769075515"/>
                    </a:ext>
                  </a:extLst>
                </a:gridCol>
                <a:gridCol w="3862288">
                  <a:extLst>
                    <a:ext uri="{9D8B030D-6E8A-4147-A177-3AD203B41FA5}">
                      <a16:colId xmlns:a16="http://schemas.microsoft.com/office/drawing/2014/main" val="1298020225"/>
                    </a:ext>
                  </a:extLst>
                </a:gridCol>
                <a:gridCol w="2819927">
                  <a:extLst>
                    <a:ext uri="{9D8B030D-6E8A-4147-A177-3AD203B41FA5}">
                      <a16:colId xmlns:a16="http://schemas.microsoft.com/office/drawing/2014/main" val="2498380619"/>
                    </a:ext>
                  </a:extLst>
                </a:gridCol>
                <a:gridCol w="2846783">
                  <a:extLst>
                    <a:ext uri="{9D8B030D-6E8A-4147-A177-3AD203B41FA5}">
                      <a16:colId xmlns:a16="http://schemas.microsoft.com/office/drawing/2014/main" val="1829486042"/>
                    </a:ext>
                  </a:extLst>
                </a:gridCol>
              </a:tblGrid>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algn="ctr"/>
                      <a:r>
                        <a:rPr lang="en-GB" sz="2200" b="1" dirty="0" err="1">
                          <a:solidFill>
                            <a:schemeClr val="accent1">
                              <a:lumMod val="50000"/>
                            </a:schemeClr>
                          </a:solidFill>
                          <a:latin typeface="Century Gothic" panose="020B0502020202020204" pitchFamily="34" charset="0"/>
                        </a:rPr>
                        <a:t>lang</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wie</a:t>
                      </a:r>
                      <a:r>
                        <a:rPr lang="en-GB" sz="2200" b="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schön</a:t>
                      </a:r>
                      <a:endParaRPr lang="en-GB" sz="2200" b="1" dirty="0">
                        <a:solidFill>
                          <a:schemeClr val="accent1">
                            <a:lumMod val="50000"/>
                          </a:schemeClr>
                        </a:solidFill>
                        <a:latin typeface="Century Gothic" panose="020B0502020202020204" pitchFamily="34" charset="0"/>
                      </a:endParaRPr>
                    </a:p>
                  </a:txBody>
                  <a:tcPr/>
                </a:tc>
                <a:tc>
                  <a:txBody>
                    <a:bodyPr/>
                    <a:lstStyle/>
                    <a:p>
                      <a:pPr algn="ctr"/>
                      <a:r>
                        <a:rPr lang="en-GB" sz="2200" b="1" dirty="0" err="1">
                          <a:solidFill>
                            <a:schemeClr val="accent1">
                              <a:lumMod val="50000"/>
                            </a:schemeClr>
                          </a:solidFill>
                          <a:latin typeface="Century Gothic" panose="020B0502020202020204" pitchFamily="34" charset="0"/>
                        </a:rPr>
                        <a:t>kurz</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wie</a:t>
                      </a:r>
                      <a:r>
                        <a:rPr lang="en-GB" sz="2200" b="1" dirty="0">
                          <a:solidFill>
                            <a:schemeClr val="accent1">
                              <a:lumMod val="50000"/>
                            </a:schemeClr>
                          </a:solidFill>
                          <a:latin typeface="Century Gothic" panose="020B0502020202020204" pitchFamily="34" charset="0"/>
                        </a:rPr>
                        <a:t> </a:t>
                      </a:r>
                      <a:r>
                        <a:rPr lang="en-GB" sz="2200" b="1" i="1" dirty="0" err="1">
                          <a:solidFill>
                            <a:schemeClr val="accent1">
                              <a:lumMod val="50000"/>
                            </a:schemeClr>
                          </a:solidFill>
                          <a:latin typeface="Century Gothic" panose="020B0502020202020204" pitchFamily="34" charset="0"/>
                        </a:rPr>
                        <a:t>plötzlich</a:t>
                      </a:r>
                      <a:endParaRPr lang="en-GB" sz="2200" b="1"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959422538"/>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Köln</a:t>
                      </a: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786469110"/>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das </a:t>
                      </a:r>
                      <a:r>
                        <a:rPr lang="en-GB" sz="2200" dirty="0" err="1">
                          <a:solidFill>
                            <a:schemeClr val="accent1">
                              <a:lumMod val="50000"/>
                            </a:schemeClr>
                          </a:solidFill>
                          <a:latin typeface="Century Gothic" panose="020B0502020202020204" pitchFamily="34" charset="0"/>
                        </a:rPr>
                        <a:t>Vereinigte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Königreich</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645874395"/>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Mönchen­gladbach</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80907052"/>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Görlitz</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725687446"/>
                  </a:ext>
                </a:extLst>
              </a:tr>
              <a:tr h="479438">
                <a:tc>
                  <a:txBody>
                    <a:bodyPr/>
                    <a:lstStyle/>
                    <a:p>
                      <a:pPr algn="l"/>
                      <a:endParaRPr lang="en-GB" sz="2200" dirty="0">
                        <a:solidFill>
                          <a:schemeClr val="accent1">
                            <a:lumMod val="50000"/>
                          </a:schemeClr>
                        </a:solidFill>
                        <a:latin typeface="Century Gothic" panose="020B0502020202020204" pitchFamily="34" charset="0"/>
                      </a:endParaRPr>
                    </a:p>
                  </a:txBody>
                  <a:tcPr/>
                </a:tc>
                <a:tc>
                  <a:txBody>
                    <a:bodyPr/>
                    <a:lstStyle/>
                    <a:p>
                      <a:pPr algn="l"/>
                      <a:r>
                        <a:rPr lang="en-GB" sz="2200" dirty="0" err="1">
                          <a:solidFill>
                            <a:schemeClr val="accent1">
                              <a:lumMod val="50000"/>
                            </a:schemeClr>
                          </a:solidFill>
                          <a:latin typeface="Century Gothic" panose="020B0502020202020204" pitchFamily="34" charset="0"/>
                        </a:rPr>
                        <a:t>Österreich</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997801060"/>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Göttingen</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729351588"/>
                  </a:ext>
                </a:extLst>
              </a:tr>
              <a:tr h="479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chemeClr val="accent1">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Mödling</a:t>
                      </a: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tc>
                  <a:txBody>
                    <a:bodyPr/>
                    <a:lstStyle/>
                    <a:p>
                      <a:pPr algn="ctr"/>
                      <a:endParaRPr lang="en-GB" sz="22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221751583"/>
                  </a:ext>
                </a:extLst>
              </a:tr>
            </a:tbl>
          </a:graphicData>
        </a:graphic>
      </p:graphicFrame>
      <p:pic>
        <p:nvPicPr>
          <p:cNvPr id="141" name="Picture 140">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2391385"/>
            <a:ext cx="285476" cy="297371"/>
          </a:xfrm>
          <a:prstGeom prst="rect">
            <a:avLst/>
          </a:prstGeom>
        </p:spPr>
      </p:pic>
      <p:pic>
        <p:nvPicPr>
          <p:cNvPr id="142" name="Picture 141">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537" y="2890310"/>
            <a:ext cx="285476" cy="297371"/>
          </a:xfrm>
          <a:prstGeom prst="rect">
            <a:avLst/>
          </a:prstGeom>
        </p:spPr>
      </p:pic>
      <p:pic>
        <p:nvPicPr>
          <p:cNvPr id="143" name="Picture 142">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3352289"/>
            <a:ext cx="285476" cy="297371"/>
          </a:xfrm>
          <a:prstGeom prst="rect">
            <a:avLst/>
          </a:prstGeom>
        </p:spPr>
      </p:pic>
      <p:pic>
        <p:nvPicPr>
          <p:cNvPr id="144" name="Picture 143">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3819129"/>
            <a:ext cx="285476" cy="297371"/>
          </a:xfrm>
          <a:prstGeom prst="rect">
            <a:avLst/>
          </a:prstGeom>
        </p:spPr>
      </p:pic>
      <p:pic>
        <p:nvPicPr>
          <p:cNvPr id="145" name="Picture 144">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537" y="4316426"/>
            <a:ext cx="285476" cy="297371"/>
          </a:xfrm>
          <a:prstGeom prst="rect">
            <a:avLst/>
          </a:prstGeom>
        </p:spPr>
      </p:pic>
      <p:pic>
        <p:nvPicPr>
          <p:cNvPr id="147" name="Picture 146">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7124" y="4770057"/>
            <a:ext cx="285476" cy="297371"/>
          </a:xfrm>
          <a:prstGeom prst="rect">
            <a:avLst/>
          </a:prstGeom>
        </p:spPr>
      </p:pic>
      <p:pic>
        <p:nvPicPr>
          <p:cNvPr id="151" name="Picture 150">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5537" y="5244353"/>
            <a:ext cx="285476" cy="297371"/>
          </a:xfrm>
          <a:prstGeom prst="rect">
            <a:avLst/>
          </a:prstGeom>
        </p:spPr>
      </p:pic>
      <p:sp>
        <p:nvSpPr>
          <p:cNvPr id="152" name="Google Shape;173;p5">
            <a:hlinkClick r:id="" action="ppaction://noaction">
              <a:snd r:embed="rId5" name="A. Koln.wav"/>
            </a:hlinkClick>
          </p:cNvPr>
          <p:cNvSpPr/>
          <p:nvPr/>
        </p:nvSpPr>
        <p:spPr>
          <a:xfrm>
            <a:off x="1149037" y="235679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A</a:t>
            </a:r>
            <a:endParaRPr dirty="0"/>
          </a:p>
        </p:txBody>
      </p:sp>
      <p:sp>
        <p:nvSpPr>
          <p:cNvPr id="155" name="Google Shape;173;p5">
            <a:hlinkClick r:id="" action="ppaction://noaction">
              <a:snd r:embed="rId6" name="B. das Vereinigte Königreich.wav"/>
            </a:hlinkClick>
          </p:cNvPr>
          <p:cNvSpPr/>
          <p:nvPr/>
        </p:nvSpPr>
        <p:spPr>
          <a:xfrm>
            <a:off x="1149037" y="283805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B</a:t>
            </a:r>
            <a:endParaRPr dirty="0"/>
          </a:p>
        </p:txBody>
      </p:sp>
      <p:sp>
        <p:nvSpPr>
          <p:cNvPr id="156" name="Google Shape;173;p5">
            <a:hlinkClick r:id="" action="ppaction://noaction">
              <a:snd r:embed="rId7" name="C. Mönchen¬gladbach.wav"/>
            </a:hlinkClick>
          </p:cNvPr>
          <p:cNvSpPr/>
          <p:nvPr/>
        </p:nvSpPr>
        <p:spPr>
          <a:xfrm>
            <a:off x="1149036" y="331931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C</a:t>
            </a:r>
            <a:endParaRPr dirty="0"/>
          </a:p>
        </p:txBody>
      </p:sp>
      <p:sp>
        <p:nvSpPr>
          <p:cNvPr id="157" name="Google Shape;173;p5">
            <a:hlinkClick r:id="" action="ppaction://noaction">
              <a:snd r:embed="rId8" name="D. Görlitz.wav"/>
            </a:hlinkClick>
          </p:cNvPr>
          <p:cNvSpPr/>
          <p:nvPr/>
        </p:nvSpPr>
        <p:spPr>
          <a:xfrm>
            <a:off x="1149036" y="380057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D</a:t>
            </a:r>
            <a:endParaRPr dirty="0"/>
          </a:p>
        </p:txBody>
      </p:sp>
      <p:sp>
        <p:nvSpPr>
          <p:cNvPr id="158" name="Google Shape;173;p5">
            <a:hlinkClick r:id="" action="ppaction://noaction">
              <a:snd r:embed="rId9" name="E. Österreich.wav"/>
            </a:hlinkClick>
          </p:cNvPr>
          <p:cNvSpPr/>
          <p:nvPr/>
        </p:nvSpPr>
        <p:spPr>
          <a:xfrm>
            <a:off x="1149036" y="428183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E</a:t>
            </a:r>
            <a:endParaRPr dirty="0"/>
          </a:p>
        </p:txBody>
      </p:sp>
      <p:sp>
        <p:nvSpPr>
          <p:cNvPr id="159" name="Google Shape;173;p5">
            <a:hlinkClick r:id="" action="ppaction://noaction">
              <a:snd r:embed="rId10" name="F. Göttingen.wav"/>
            </a:hlinkClick>
          </p:cNvPr>
          <p:cNvSpPr/>
          <p:nvPr/>
        </p:nvSpPr>
        <p:spPr>
          <a:xfrm>
            <a:off x="1149035" y="4763095"/>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F</a:t>
            </a:r>
            <a:endParaRPr dirty="0"/>
          </a:p>
        </p:txBody>
      </p:sp>
      <p:sp>
        <p:nvSpPr>
          <p:cNvPr id="160" name="Google Shape;173;p5">
            <a:hlinkClick r:id="" action="ppaction://noaction">
              <a:snd r:embed="rId11" name="G. Mödling.wav"/>
            </a:hlinkClick>
          </p:cNvPr>
          <p:cNvSpPr/>
          <p:nvPr/>
        </p:nvSpPr>
        <p:spPr>
          <a:xfrm>
            <a:off x="1149035" y="5244353"/>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G</a:t>
            </a:r>
            <a:endParaRPr dirty="0"/>
          </a:p>
        </p:txBody>
      </p:sp>
    </p:spTree>
    <p:extLst>
      <p:ext uri="{BB962C8B-B14F-4D97-AF65-F5344CB8AC3E}">
        <p14:creationId xmlns:p14="http://schemas.microsoft.com/office/powerpoint/2010/main" val="9744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289136"/>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3388548" y="3290872"/>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denkt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89038"/>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grpSp>
        <p:nvGrpSpPr>
          <p:cNvPr id="2" name="Group 1"/>
          <p:cNvGrpSpPr/>
          <p:nvPr/>
        </p:nvGrpSpPr>
        <p:grpSpPr>
          <a:xfrm>
            <a:off x="10397151" y="257256"/>
            <a:ext cx="1522338" cy="2793769"/>
            <a:chOff x="10566967" y="3353153"/>
            <a:chExt cx="1522338" cy="2793769"/>
          </a:xfrm>
        </p:grpSpPr>
        <p:pic>
          <p:nvPicPr>
            <p:cNvPr id="10" name="Picture 9">
              <a:extLst>
                <a:ext uri="{FF2B5EF4-FFF2-40B4-BE49-F238E27FC236}">
                  <a16:creationId xmlns:a16="http://schemas.microsoft.com/office/drawing/2014/main" id="{5B4FC01B-7F33-4B79-905C-20616322A3F1}"/>
                </a:ext>
              </a:extLst>
            </p:cNvPr>
            <p:cNvPicPr>
              <a:picLocks noChangeAspect="1"/>
            </p:cNvPicPr>
            <p:nvPr/>
          </p:nvPicPr>
          <p:blipFill>
            <a:blip r:embed="rId3"/>
            <a:stretch>
              <a:fillRect/>
            </a:stretch>
          </p:blipFill>
          <p:spPr>
            <a:xfrm>
              <a:off x="10566967" y="4595584"/>
              <a:ext cx="1522338" cy="1551338"/>
            </a:xfrm>
            <a:prstGeom prst="rect">
              <a:avLst/>
            </a:prstGeom>
          </p:spPr>
        </p:pic>
        <p:sp>
          <p:nvSpPr>
            <p:cNvPr id="11" name="Cloud Callout 10"/>
            <p:cNvSpPr/>
            <p:nvPr/>
          </p:nvSpPr>
          <p:spPr>
            <a:xfrm>
              <a:off x="10832123" y="335315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itle 5">
            <a:extLst>
              <a:ext uri="{FF2B5EF4-FFF2-40B4-BE49-F238E27FC236}">
                <a16:creationId xmlns:a16="http://schemas.microsoft.com/office/drawing/2014/main" id="{B4DAA1F0-A1C5-5940-A235-AAAE2486ACF5}"/>
              </a:ext>
            </a:extLst>
          </p:cNvPr>
          <p:cNvSpPr>
            <a:spLocks noGrp="1"/>
          </p:cNvSpPr>
          <p:nvPr>
            <p:ph type="title"/>
          </p:nvPr>
        </p:nvSpPr>
        <p:spPr>
          <a:xfrm>
            <a:off x="838200" y="825934"/>
            <a:ext cx="10515600" cy="1325563"/>
          </a:xfrm>
        </p:spPr>
        <p:txBody>
          <a:bodyPr>
            <a:noAutofit/>
          </a:bodyPr>
          <a:lstStyle/>
          <a:p>
            <a:pPr algn="ctr"/>
            <a:r>
              <a:rPr lang="en-GB" sz="11500" b="1" dirty="0" err="1">
                <a:solidFill>
                  <a:srgbClr val="5B9BD5">
                    <a:lumMod val="50000"/>
                  </a:srgbClr>
                </a:solidFill>
              </a:rPr>
              <a:t>denken</a:t>
            </a:r>
            <a:endParaRPr lang="en-US" sz="11500" dirty="0"/>
          </a:p>
        </p:txBody>
      </p:sp>
    </p:spTree>
    <p:extLst>
      <p:ext uri="{BB962C8B-B14F-4D97-AF65-F5344CB8AC3E}">
        <p14:creationId xmlns:p14="http://schemas.microsoft.com/office/powerpoint/2010/main" val="11615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D389-FEAE-BF46-A9DE-EA16C66627A2}"/>
              </a:ext>
            </a:extLst>
          </p:cNvPr>
          <p:cNvSpPr>
            <a:spLocks noGrp="1"/>
          </p:cNvSpPr>
          <p:nvPr>
            <p:ph type="title"/>
          </p:nvPr>
        </p:nvSpPr>
        <p:spPr>
          <a:xfrm>
            <a:off x="838200" y="866083"/>
            <a:ext cx="10515600" cy="1325563"/>
          </a:xfrm>
        </p:spPr>
        <p:txBody>
          <a:bodyPr>
            <a:noAutofit/>
          </a:bodyPr>
          <a:lstStyle/>
          <a:p>
            <a:pPr algn="ctr"/>
            <a:r>
              <a:rPr lang="en-GB" sz="11500" b="1" dirty="0" err="1">
                <a:solidFill>
                  <a:srgbClr val="5B9BD5">
                    <a:lumMod val="50000"/>
                  </a:srgbClr>
                </a:solidFill>
              </a:rPr>
              <a:t>denken</a:t>
            </a:r>
            <a:endParaRPr lang="en-US" sz="11500" dirty="0"/>
          </a:p>
        </p:txBody>
      </p:sp>
      <p:sp>
        <p:nvSpPr>
          <p:cNvPr id="11" name="TextBox 10"/>
          <p:cNvSpPr txBox="1"/>
          <p:nvPr/>
        </p:nvSpPr>
        <p:spPr>
          <a:xfrm>
            <a:off x="3038170" y="2282891"/>
            <a:ext cx="665817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2" name="TextBox 11"/>
          <p:cNvSpPr txBox="1"/>
          <p:nvPr/>
        </p:nvSpPr>
        <p:spPr>
          <a:xfrm>
            <a:off x="3356563" y="3411416"/>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denkt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2495652" y="5105881"/>
            <a:ext cx="707823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4" name="Action Button: Help 13">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ction Button: Help 14">
            <a:hlinkClick r:id="" action="ppaction://noaction" highlightClick="1"/>
          </p:cNvPr>
          <p:cNvSpPr/>
          <p:nvPr/>
        </p:nvSpPr>
        <p:spPr>
          <a:xfrm>
            <a:off x="2495652" y="510588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6368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EBFA-5BE4-2545-9FCC-6578E62E971A}"/>
              </a:ext>
            </a:extLst>
          </p:cNvPr>
          <p:cNvSpPr>
            <a:spLocks noGrp="1"/>
          </p:cNvSpPr>
          <p:nvPr>
            <p:ph type="title"/>
          </p:nvPr>
        </p:nvSpPr>
        <p:spPr>
          <a:xfrm>
            <a:off x="838198" y="798681"/>
            <a:ext cx="10515600" cy="1325563"/>
          </a:xfrm>
        </p:spPr>
        <p:txBody>
          <a:bodyPr>
            <a:noAutofit/>
          </a:bodyPr>
          <a:lstStyle/>
          <a:p>
            <a:pPr algn="ctr"/>
            <a:r>
              <a:rPr lang="en-GB" sz="11500" b="1" dirty="0" err="1">
                <a:solidFill>
                  <a:srgbClr val="5B9BD5">
                    <a:lumMod val="50000"/>
                  </a:srgbClr>
                </a:solidFill>
              </a:rPr>
              <a:t>denkt</a:t>
            </a:r>
            <a:endParaRPr lang="en-US" sz="11500" dirty="0"/>
          </a:p>
        </p:txBody>
      </p:sp>
      <p:sp>
        <p:nvSpPr>
          <p:cNvPr id="4" name="TextBox 3"/>
          <p:cNvSpPr txBox="1"/>
          <p:nvPr/>
        </p:nvSpPr>
        <p:spPr>
          <a:xfrm>
            <a:off x="-1" y="2282891"/>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61989"/>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Einstein </a:t>
            </a:r>
            <a:r>
              <a:rPr kumimoji="0" lang="en-GB"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denkt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TextBox 6"/>
          <p:cNvSpPr txBox="1"/>
          <p:nvPr/>
        </p:nvSpPr>
        <p:spPr>
          <a:xfrm>
            <a:off x="0" y="5062374"/>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Einstein </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thinks</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19945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2169"/>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54318"/>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5400" dirty="0" err="1">
                <a:solidFill>
                  <a:srgbClr val="5B9BD5">
                    <a:lumMod val="50000"/>
                  </a:srgbClr>
                </a:solidFill>
                <a:latin typeface="Century Gothic" panose="020B0502020202020204" pitchFamily="34" charset="0"/>
              </a:rPr>
              <a:t>Viel</a:t>
            </a:r>
            <a:r>
              <a:rPr lang="en-HK" sz="5400" dirty="0">
                <a:solidFill>
                  <a:srgbClr val="5B9BD5">
                    <a:lumMod val="50000"/>
                  </a:srgbClr>
                </a:solidFill>
                <a:latin typeface="Century Gothic" panose="020B0502020202020204" pitchFamily="34" charset="0"/>
              </a:rPr>
              <a:t> </a:t>
            </a:r>
            <a:r>
              <a:rPr kumimoji="0" lang="en-HK" sz="60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Calibri" panose="020F0502020204030204" pitchFamily="34" charset="0"/>
              </a:rPr>
              <a:t>denken</a:t>
            </a:r>
            <a:r>
              <a:rPr kumimoji="0" lang="en-HK"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5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HK"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gut.</a:t>
            </a:r>
            <a:endParaRPr kumimoji="0" lang="de"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1" y="506998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Thinking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lot is good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79D3B7E4-B808-AF44-9E3F-0BEDAA4D0982}"/>
              </a:ext>
            </a:extLst>
          </p:cNvPr>
          <p:cNvSpPr>
            <a:spLocks noGrp="1"/>
          </p:cNvSpPr>
          <p:nvPr>
            <p:ph type="title"/>
          </p:nvPr>
        </p:nvSpPr>
        <p:spPr>
          <a:xfrm>
            <a:off x="838200" y="783349"/>
            <a:ext cx="10515600" cy="1325563"/>
          </a:xfrm>
        </p:spPr>
        <p:txBody>
          <a:bodyPr>
            <a:noAutofit/>
          </a:bodyPr>
          <a:lstStyle/>
          <a:p>
            <a:pPr algn="ctr"/>
            <a:r>
              <a:rPr lang="en-GB" sz="11500" b="1" dirty="0" err="1">
                <a:solidFill>
                  <a:srgbClr val="5B9BD5">
                    <a:lumMod val="50000"/>
                  </a:srgbClr>
                </a:solidFill>
              </a:rPr>
              <a:t>denken</a:t>
            </a:r>
            <a:endParaRPr lang="en-US" sz="11500" dirty="0"/>
          </a:p>
        </p:txBody>
      </p:sp>
    </p:spTree>
    <p:extLst>
      <p:ext uri="{BB962C8B-B14F-4D97-AF65-F5344CB8AC3E}">
        <p14:creationId xmlns:p14="http://schemas.microsoft.com/office/powerpoint/2010/main" val="36355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2BDB-1685-F944-9513-141A427F9B0B}"/>
              </a:ext>
            </a:extLst>
          </p:cNvPr>
          <p:cNvSpPr>
            <a:spLocks noGrp="1"/>
          </p:cNvSpPr>
          <p:nvPr>
            <p:ph type="title"/>
          </p:nvPr>
        </p:nvSpPr>
        <p:spPr>
          <a:xfrm>
            <a:off x="487822" y="817781"/>
            <a:ext cx="10515600" cy="1325563"/>
          </a:xfrm>
        </p:spPr>
        <p:txBody>
          <a:bodyPr>
            <a:noAutofit/>
          </a:bodyPr>
          <a:lstStyle/>
          <a:p>
            <a:pPr algn="ctr"/>
            <a:r>
              <a:rPr lang="en-GB" sz="11500" b="1" dirty="0" err="1">
                <a:solidFill>
                  <a:srgbClr val="5B9BD5">
                    <a:lumMod val="50000"/>
                  </a:srgbClr>
                </a:solidFill>
              </a:rPr>
              <a:t>denkt</a:t>
            </a:r>
            <a:endParaRPr lang="en-US" sz="11500" dirty="0"/>
          </a:p>
        </p:txBody>
      </p:sp>
      <p:sp>
        <p:nvSpPr>
          <p:cNvPr id="9" name="TextBox 8"/>
          <p:cNvSpPr txBox="1"/>
          <p:nvPr/>
        </p:nvSpPr>
        <p:spPr>
          <a:xfrm>
            <a:off x="339970" y="5047222"/>
            <a:ext cx="1115578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Einstein </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thinks</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lot.</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4" name="TextBox 3"/>
          <p:cNvSpPr txBox="1"/>
          <p:nvPr/>
        </p:nvSpPr>
        <p:spPr>
          <a:xfrm>
            <a:off x="3038170" y="2282891"/>
            <a:ext cx="54149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Action Button: Help 6">
            <a:hlinkClick r:id="" action="ppaction://noaction" highlightClick="1"/>
          </p:cNvPr>
          <p:cNvSpPr/>
          <p:nvPr/>
        </p:nvSpPr>
        <p:spPr>
          <a:xfrm>
            <a:off x="2495652" y="510059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TextBox 7"/>
          <p:cNvSpPr txBox="1"/>
          <p:nvPr/>
        </p:nvSpPr>
        <p:spPr>
          <a:xfrm>
            <a:off x="0" y="4081398"/>
            <a:ext cx="12192000"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Einstein </a:t>
            </a:r>
            <a:r>
              <a:rPr lang="en-GB" sz="4800" b="1" dirty="0" err="1">
                <a:solidFill>
                  <a:srgbClr val="EEC100"/>
                </a:solidFill>
                <a:latin typeface="Century Gothic" panose="020B0502020202020204" pitchFamily="34" charset="0"/>
              </a:rPr>
              <a:t>denkt</a:t>
            </a: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4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GB" sz="4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0" name="Rectangle 9"/>
          <p:cNvSpPr/>
          <p:nvPr/>
        </p:nvSpPr>
        <p:spPr>
          <a:xfrm>
            <a:off x="5581551" y="4084638"/>
            <a:ext cx="2031325" cy="830997"/>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______</a:t>
            </a:r>
            <a:endParaRPr kumimoji="0" lang="en-GB" sz="6000" b="0" i="0" u="none" strike="noStrike" kern="1200" cap="none" spc="0" normalizeH="0" baseline="0" noProof="0" dirty="0">
              <a:ln>
                <a:noFill/>
              </a:ln>
              <a:solidFill>
                <a:srgbClr val="1F4E79"/>
              </a:solidFill>
              <a:effectLst/>
              <a:uLnTx/>
              <a:uFillTx/>
              <a:latin typeface="Tw Cen MT" panose="020B0602020104020603"/>
              <a:ea typeface="+mn-ea"/>
            </a:endParaRPr>
          </a:p>
        </p:txBody>
      </p:sp>
    </p:spTree>
    <p:extLst>
      <p:ext uri="{BB962C8B-B14F-4D97-AF65-F5344CB8AC3E}">
        <p14:creationId xmlns:p14="http://schemas.microsoft.com/office/powerpoint/2010/main" val="224768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animBg="1"/>
      <p:bldP spid="5" grpId="0" animBg="1"/>
      <p:bldP spid="7" grpId="0" animBg="1"/>
      <p:bldP spid="8" grpId="0"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white flower with a face "/>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4110" y="277093"/>
            <a:ext cx="2783779" cy="4196443"/>
          </a:xfrm>
          <a:prstGeom prst="rect">
            <a:avLst/>
          </a:prstGeom>
        </p:spPr>
      </p:pic>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635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5" name="schö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057E-3D4D-B94B-8440-DA3B65D62C8C}"/>
              </a:ext>
            </a:extLst>
          </p:cNvPr>
          <p:cNvSpPr>
            <a:spLocks noGrp="1"/>
          </p:cNvSpPr>
          <p:nvPr>
            <p:ph type="title"/>
          </p:nvPr>
        </p:nvSpPr>
        <p:spPr>
          <a:xfrm>
            <a:off x="797481" y="839886"/>
            <a:ext cx="10515600" cy="1325563"/>
          </a:xfrm>
        </p:spPr>
        <p:txBody>
          <a:bodyPr>
            <a:noAutofit/>
          </a:bodyPr>
          <a:lstStyle/>
          <a:p>
            <a:pPr algn="ctr"/>
            <a:r>
              <a:rPr lang="en-GB" sz="11500" b="1" dirty="0" err="1">
                <a:solidFill>
                  <a:srgbClr val="5B9BD5">
                    <a:lumMod val="50000"/>
                  </a:srgbClr>
                </a:solidFill>
              </a:rPr>
              <a:t>denken</a:t>
            </a:r>
            <a:endParaRPr lang="en-US" sz="11500" dirty="0"/>
          </a:p>
        </p:txBody>
      </p:sp>
      <p:sp>
        <p:nvSpPr>
          <p:cNvPr id="4" name="TextBox 3"/>
          <p:cNvSpPr txBox="1"/>
          <p:nvPr/>
        </p:nvSpPr>
        <p:spPr>
          <a:xfrm>
            <a:off x="3038170" y="2282169"/>
            <a:ext cx="5414904"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p>
        </p:txBody>
      </p:sp>
      <p:sp>
        <p:nvSpPr>
          <p:cNvPr id="5" name="TextBox 4"/>
          <p:cNvSpPr txBox="1"/>
          <p:nvPr/>
        </p:nvSpPr>
        <p:spPr>
          <a:xfrm>
            <a:off x="797481" y="4140443"/>
            <a:ext cx="1139452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HK"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Viel</a:t>
            </a:r>
            <a:r>
              <a:rPr kumimoji="0" lang="en-HK"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4400" b="1" i="0" u="none" strike="noStrike" kern="1200" cap="none" spc="0" normalizeH="0" baseline="0" noProof="0" dirty="0" err="1">
                <a:ln>
                  <a:noFill/>
                </a:ln>
                <a:solidFill>
                  <a:srgbClr val="EEC100"/>
                </a:solidFill>
                <a:effectLst/>
                <a:uLnTx/>
                <a:uFillTx/>
                <a:latin typeface="Century Gothic" panose="020B0502020202020204" pitchFamily="34" charset="0"/>
                <a:ea typeface="+mn-ea"/>
                <a:cs typeface="+mn-cs"/>
              </a:rPr>
              <a:t>denken</a:t>
            </a:r>
            <a:r>
              <a:rPr kumimoji="0" lang="en-HK"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4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HK"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gut.</a:t>
            </a:r>
            <a:endParaRPr kumimoji="0" lang="de" sz="4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0" y="5073581"/>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Thinking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lot is good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Action Button: Help 8">
            <a:hlinkClick r:id="" action="ppaction://noaction" highlightClick="1"/>
          </p:cNvPr>
          <p:cNvSpPr/>
          <p:nvPr/>
        </p:nvSpPr>
        <p:spPr>
          <a:xfrm>
            <a:off x="2495652" y="5106424"/>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p:cNvSpPr/>
          <p:nvPr/>
        </p:nvSpPr>
        <p:spPr>
          <a:xfrm>
            <a:off x="5254388" y="4111354"/>
            <a:ext cx="2333767"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_______</a:t>
            </a:r>
            <a:endParaRPr kumimoji="0" lang="en-GB" sz="6000" b="0" i="0" u="none" strike="noStrike" kern="1200" cap="none" spc="0" normalizeH="0" baseline="0" noProof="0" dirty="0">
              <a:ln>
                <a:noFill/>
              </a:ln>
              <a:solidFill>
                <a:srgbClr val="1F4E79"/>
              </a:solidFill>
              <a:effectLst/>
              <a:uLnTx/>
              <a:uFillTx/>
              <a:latin typeface="Tw Cen MT" panose="020B0602020104020603"/>
              <a:ea typeface="+mn-ea"/>
            </a:endParaRPr>
          </a:p>
        </p:txBody>
      </p:sp>
    </p:spTree>
    <p:extLst>
      <p:ext uri="{BB962C8B-B14F-4D97-AF65-F5344CB8AC3E}">
        <p14:creationId xmlns:p14="http://schemas.microsoft.com/office/powerpoint/2010/main" val="1418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 presetClass="entr"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8" grpId="0" animBg="1"/>
      <p:bldP spid="9" grpId="0"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 name="TextBox 1"/>
          <p:cNvSpPr txBox="1"/>
          <p:nvPr/>
        </p:nvSpPr>
        <p:spPr>
          <a:xfrm>
            <a:off x="415902" y="1998114"/>
            <a:ext cx="8955106" cy="3662541"/>
          </a:xfrm>
          <a:prstGeom prst="rect">
            <a:avLst/>
          </a:prstGeom>
          <a:noFill/>
        </p:spPr>
        <p:txBody>
          <a:bodyPr wrap="square" rtlCol="0">
            <a:spAutoFit/>
          </a:bodyPr>
          <a:lstStyle/>
          <a:p>
            <a:endParaRPr lang="en-GB" sz="1200" dirty="0">
              <a:solidFill>
                <a:schemeClr val="accent1">
                  <a:lumMod val="50000"/>
                </a:schemeClr>
              </a:solidFill>
              <a:latin typeface="Century Gothic" panose="020B0502020202020204" pitchFamily="34" charset="0"/>
            </a:endParaRPr>
          </a:p>
          <a:p>
            <a:endParaRPr lang="en-GB" sz="2200" dirty="0">
              <a:solidFill>
                <a:schemeClr val="accent1">
                  <a:lumMod val="50000"/>
                </a:schemeClr>
              </a:solidFill>
              <a:latin typeface="Century Gothic" panose="020B0502020202020204" pitchFamily="34" charset="0"/>
            </a:endParaRPr>
          </a:p>
          <a:p>
            <a:pPr marL="457200" indent="-457200">
              <a:buAutoNum type="alphaUcParenR" startAt="8"/>
            </a:pPr>
            <a:r>
              <a:rPr lang="en-GB" sz="2200" dirty="0">
                <a:solidFill>
                  <a:schemeClr val="accent1">
                    <a:lumMod val="50000"/>
                  </a:schemeClr>
                </a:solidFill>
                <a:latin typeface="Century Gothic" panose="020B0502020202020204" pitchFamily="34" charset="0"/>
              </a:rPr>
              <a:t>das </a:t>
            </a:r>
            <a:r>
              <a:rPr lang="en-GB" sz="2200" dirty="0" err="1">
                <a:solidFill>
                  <a:schemeClr val="accent1">
                    <a:lumMod val="50000"/>
                  </a:schemeClr>
                </a:solidFill>
                <a:latin typeface="Century Gothic" panose="020B0502020202020204" pitchFamily="34" charset="0"/>
              </a:rPr>
              <a:t>Buch</a:t>
            </a:r>
            <a:r>
              <a:rPr lang="en-GB" sz="2200" dirty="0">
                <a:solidFill>
                  <a:schemeClr val="accent1">
                    <a:lumMod val="50000"/>
                  </a:schemeClr>
                </a:solidFill>
                <a:latin typeface="Century Gothic" panose="020B0502020202020204" pitchFamily="34" charset="0"/>
              </a:rPr>
              <a:t>, das </a:t>
            </a:r>
            <a:r>
              <a:rPr lang="en-GB" sz="2200" dirty="0" err="1">
                <a:solidFill>
                  <a:schemeClr val="accent1">
                    <a:lumMod val="50000"/>
                  </a:schemeClr>
                </a:solidFill>
                <a:latin typeface="Century Gothic" panose="020B0502020202020204" pitchFamily="34" charset="0"/>
              </a:rPr>
              <a:t>Fahrrad</a:t>
            </a:r>
            <a:r>
              <a:rPr lang="en-GB" sz="2200" dirty="0">
                <a:solidFill>
                  <a:schemeClr val="accent1">
                    <a:lumMod val="50000"/>
                  </a:schemeClr>
                </a:solidFill>
                <a:latin typeface="Century Gothic" panose="020B0502020202020204" pitchFamily="34" charset="0"/>
              </a:rPr>
              <a:t>, der </a:t>
            </a:r>
            <a:r>
              <a:rPr lang="en-GB" sz="2200" dirty="0" err="1">
                <a:solidFill>
                  <a:schemeClr val="accent1">
                    <a:lumMod val="50000"/>
                  </a:schemeClr>
                </a:solidFill>
                <a:latin typeface="Century Gothic" panose="020B0502020202020204" pitchFamily="34" charset="0"/>
              </a:rPr>
              <a:t>Gutschein</a:t>
            </a:r>
            <a:r>
              <a:rPr lang="en-GB" sz="2200" dirty="0">
                <a:solidFill>
                  <a:schemeClr val="accent1">
                    <a:lumMod val="50000"/>
                  </a:schemeClr>
                </a:solidFill>
                <a:latin typeface="Century Gothic" panose="020B0502020202020204" pitchFamily="34" charset="0"/>
              </a:rPr>
              <a:t>, das </a:t>
            </a:r>
            <a:r>
              <a:rPr lang="en-GB" sz="2200" dirty="0" err="1">
                <a:solidFill>
                  <a:schemeClr val="accent1">
                    <a:lumMod val="50000"/>
                  </a:schemeClr>
                </a:solidFill>
                <a:latin typeface="Century Gothic" panose="020B0502020202020204" pitchFamily="34" charset="0"/>
              </a:rPr>
              <a:t>Geschenk</a:t>
            </a:r>
            <a:endParaRPr lang="en-GB" sz="2200" u="sng" dirty="0">
              <a:solidFill>
                <a:schemeClr val="accent1">
                  <a:lumMod val="50000"/>
                </a:schemeClr>
              </a:solidFill>
              <a:latin typeface="Century Gothic" panose="020B0502020202020204" pitchFamily="34" charset="0"/>
            </a:endParaRPr>
          </a:p>
          <a:p>
            <a:pPr marL="457200" indent="-457200">
              <a:buAutoNum type="alphaUcParenR" startAt="8"/>
            </a:pPr>
            <a:endParaRPr lang="en-GB" sz="2200" u="sng" dirty="0">
              <a:solidFill>
                <a:schemeClr val="accent1">
                  <a:lumMod val="50000"/>
                </a:schemeClr>
              </a:solidFill>
              <a:latin typeface="Century Gothic" panose="020B0502020202020204" pitchFamily="34" charset="0"/>
            </a:endParaRPr>
          </a:p>
          <a:p>
            <a:pPr marL="457200" indent="-457200">
              <a:buAutoNum type="alphaUcParenR" startAt="8"/>
            </a:pPr>
            <a:r>
              <a:rPr lang="en-GB" sz="2200" dirty="0" err="1">
                <a:solidFill>
                  <a:schemeClr val="accent1">
                    <a:lumMod val="50000"/>
                  </a:schemeClr>
                </a:solidFill>
                <a:latin typeface="Century Gothic" panose="020B0502020202020204" pitchFamily="34" charset="0"/>
              </a:rPr>
              <a:t>schön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hässlich</a:t>
            </a:r>
            <a:r>
              <a:rPr lang="en-GB" sz="2200" dirty="0">
                <a:solidFill>
                  <a:schemeClr val="accent1">
                    <a:lumMod val="50000"/>
                  </a:schemeClr>
                </a:solidFill>
                <a:latin typeface="Century Gothic" panose="020B0502020202020204" pitchFamily="34" charset="0"/>
              </a:rPr>
              <a:t>, in </a:t>
            </a:r>
            <a:r>
              <a:rPr lang="en-GB" sz="2200" dirty="0" err="1">
                <a:solidFill>
                  <a:schemeClr val="accent1">
                    <a:lumMod val="50000"/>
                  </a:schemeClr>
                </a:solidFill>
                <a:latin typeface="Century Gothic" panose="020B0502020202020204" pitchFamily="34" charset="0"/>
              </a:rPr>
              <a:t>Ordung</a:t>
            </a:r>
            <a:r>
              <a:rPr lang="en-GB" sz="2200" dirty="0">
                <a:solidFill>
                  <a:schemeClr val="accent1">
                    <a:lumMod val="50000"/>
                  </a:schemeClr>
                </a:solidFill>
                <a:latin typeface="Century Gothic" panose="020B0502020202020204" pitchFamily="34" charset="0"/>
              </a:rPr>
              <a:t>, toll 	</a:t>
            </a:r>
          </a:p>
          <a:p>
            <a:pPr marL="457200" indent="-457200">
              <a:buAutoNum type="alphaUcParenR" startAt="8"/>
            </a:pPr>
            <a:endParaRPr lang="en-GB" sz="2200" dirty="0">
              <a:solidFill>
                <a:schemeClr val="accent1">
                  <a:lumMod val="50000"/>
                </a:schemeClr>
              </a:solidFill>
              <a:latin typeface="Century Gothic" panose="020B0502020202020204" pitchFamily="34" charset="0"/>
            </a:endParaRPr>
          </a:p>
          <a:p>
            <a:pPr marL="457200" indent="-457200">
              <a:buAutoNum type="alphaUcParenR" startAt="8"/>
            </a:pPr>
            <a:r>
              <a:rPr lang="en-GB" sz="2200" dirty="0" err="1">
                <a:solidFill>
                  <a:schemeClr val="accent1">
                    <a:lumMod val="50000"/>
                  </a:schemeClr>
                </a:solidFill>
                <a:latin typeface="Century Gothic" panose="020B0502020202020204" pitchFamily="34" charset="0"/>
              </a:rPr>
              <a:t>sehr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ziemlich</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ganz</a:t>
            </a:r>
            <a:endParaRPr lang="en-GB" sz="2200" dirty="0">
              <a:solidFill>
                <a:schemeClr val="accent1">
                  <a:lumMod val="50000"/>
                </a:schemeClr>
              </a:solidFill>
              <a:latin typeface="Century Gothic" panose="020B0502020202020204" pitchFamily="34" charset="0"/>
            </a:endParaRPr>
          </a:p>
          <a:p>
            <a:pPr marL="457200" indent="-457200">
              <a:buAutoNum type="alphaUcParenR" startAt="8"/>
            </a:pPr>
            <a:endParaRPr lang="en-GB" sz="2200" dirty="0">
              <a:solidFill>
                <a:schemeClr val="accent1">
                  <a:lumMod val="50000"/>
                </a:schemeClr>
              </a:solidFill>
              <a:latin typeface="Century Gothic" panose="020B0502020202020204" pitchFamily="34" charset="0"/>
            </a:endParaRPr>
          </a:p>
          <a:p>
            <a:pPr marL="457200" indent="-457200">
              <a:buAutoNum type="alphaUcParenR" startAt="8"/>
            </a:pPr>
            <a:r>
              <a:rPr lang="en-GB" sz="2200" dirty="0" err="1">
                <a:solidFill>
                  <a:schemeClr val="accent1">
                    <a:lumMod val="50000"/>
                  </a:schemeClr>
                </a:solidFill>
                <a:latin typeface="Century Gothic" panose="020B0502020202020204" pitchFamily="34" charset="0"/>
              </a:rPr>
              <a:t>jeden</a:t>
            </a:r>
            <a:r>
              <a:rPr lang="en-GB" sz="2200" dirty="0">
                <a:solidFill>
                  <a:schemeClr val="accent1">
                    <a:lumMod val="50000"/>
                  </a:schemeClr>
                </a:solidFill>
                <a:latin typeface="Century Gothic" panose="020B0502020202020204" pitchFamily="34" charset="0"/>
              </a:rPr>
              <a:t> Tag, </a:t>
            </a:r>
            <a:r>
              <a:rPr lang="en-GB" sz="2200" dirty="0" err="1">
                <a:solidFill>
                  <a:schemeClr val="accent1">
                    <a:lumMod val="50000"/>
                  </a:schemeClr>
                </a:solidFill>
                <a:latin typeface="Century Gothic" panose="020B0502020202020204" pitchFamily="34" charset="0"/>
              </a:rPr>
              <a:t>einmal</a:t>
            </a:r>
            <a:r>
              <a:rPr lang="en-GB" sz="2200" dirty="0">
                <a:solidFill>
                  <a:schemeClr val="accent1">
                    <a:lumMod val="50000"/>
                  </a:schemeClr>
                </a:solidFill>
                <a:latin typeface="Century Gothic" panose="020B0502020202020204" pitchFamily="34" charset="0"/>
              </a:rPr>
              <a:t> die </a:t>
            </a:r>
            <a:r>
              <a:rPr lang="en-GB" sz="2200" dirty="0" err="1">
                <a:solidFill>
                  <a:schemeClr val="accent1">
                    <a:lumMod val="50000"/>
                  </a:schemeClr>
                </a:solidFill>
                <a:latin typeface="Century Gothic" panose="020B0502020202020204" pitchFamily="34" charset="0"/>
              </a:rPr>
              <a:t>Woche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jetzt</a:t>
            </a:r>
            <a:r>
              <a:rPr lang="en-GB" sz="2200" dirty="0">
                <a:solidFill>
                  <a:schemeClr val="accent1">
                    <a:lumMod val="50000"/>
                  </a:schemeClr>
                </a:solidFill>
                <a:latin typeface="Century Gothic" panose="020B0502020202020204" pitchFamily="34" charset="0"/>
              </a:rPr>
              <a:t> </a:t>
            </a:r>
          </a:p>
          <a:p>
            <a:pPr marL="457200" indent="-457200">
              <a:buAutoNum type="alphaUcParenR" startAt="8"/>
            </a:pPr>
            <a:endParaRPr lang="en-GB" sz="2200" dirty="0">
              <a:solidFill>
                <a:schemeClr val="accent1">
                  <a:lumMod val="50000"/>
                </a:schemeClr>
              </a:solidFill>
              <a:latin typeface="Century Gothic" panose="020B0502020202020204" pitchFamily="34" charset="0"/>
            </a:endParaRPr>
          </a:p>
          <a:p>
            <a:pPr marL="457200" indent="-457200">
              <a:buAutoNum type="alphaUcParenR" startAt="8"/>
            </a:pPr>
            <a:r>
              <a:rPr lang="en-GB" sz="2200" dirty="0" err="1">
                <a:solidFill>
                  <a:schemeClr val="accent1">
                    <a:lumMod val="50000"/>
                  </a:schemeClr>
                </a:solidFill>
                <a:latin typeface="Century Gothic" panose="020B0502020202020204" pitchFamily="34" charset="0"/>
              </a:rPr>
              <a:t>lernen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schreiben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denken</a:t>
            </a:r>
            <a:endParaRPr lang="en-GB" sz="2200" dirty="0">
              <a:solidFill>
                <a:schemeClr val="accent1">
                  <a:lumMod val="50000"/>
                </a:schemeClr>
              </a:solidFill>
              <a:latin typeface="Century Gothic" panose="020B0502020202020204" pitchFamily="34" charset="0"/>
            </a:endParaRP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81888"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sz="3600" b="1" dirty="0">
              <a:solidFill>
                <a:schemeClr val="lt1"/>
              </a:solidFill>
            </a:endParaRPr>
          </a:p>
        </p:txBody>
      </p:sp>
      <p:sp>
        <p:nvSpPr>
          <p:cNvPr id="150" name="Google Shape;150;p2"/>
          <p:cNvSpPr/>
          <p:nvPr/>
        </p:nvSpPr>
        <p:spPr>
          <a:xfrm>
            <a:off x="9371008" y="267916"/>
            <a:ext cx="2395361" cy="39683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lesen</a:t>
            </a:r>
            <a:r>
              <a:rPr lang="en-GB" sz="2000" b="1" dirty="0">
                <a:solidFill>
                  <a:srgbClr val="FFFFFF"/>
                </a:solidFill>
                <a:latin typeface="Century Gothic"/>
                <a:ea typeface="Century Gothic"/>
                <a:cs typeface="Century Gothic"/>
                <a:sym typeface="Century Gothic"/>
              </a:rPr>
              <a:t> /</a:t>
            </a:r>
            <a:r>
              <a:rPr lang="en-GB" sz="2000" b="1" dirty="0" err="1">
                <a:solidFill>
                  <a:srgbClr val="FFFFFF"/>
                </a:solidFill>
                <a:latin typeface="Century Gothic"/>
                <a:ea typeface="Century Gothic"/>
                <a:cs typeface="Century Gothic"/>
                <a:sym typeface="Century Gothic"/>
              </a:rPr>
              <a:t>schreiben</a:t>
            </a:r>
            <a:endParaRPr sz="2000" b="1" dirty="0">
              <a:solidFill>
                <a:srgbClr val="FFFFFF"/>
              </a:solidFill>
              <a:latin typeface="Century Gothic"/>
              <a:ea typeface="Century Gothic"/>
              <a:cs typeface="Century Gothic"/>
              <a:sym typeface="Century Gothic"/>
            </a:endParaRPr>
          </a:p>
        </p:txBody>
      </p:sp>
      <p:sp>
        <p:nvSpPr>
          <p:cNvPr id="79" name="TextBox 78"/>
          <p:cNvSpPr txBox="1"/>
          <p:nvPr/>
        </p:nvSpPr>
        <p:spPr>
          <a:xfrm>
            <a:off x="3403600" y="5219960"/>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25" name="TextBox 24"/>
          <p:cNvSpPr txBox="1"/>
          <p:nvPr/>
        </p:nvSpPr>
        <p:spPr>
          <a:xfrm>
            <a:off x="9595336" y="1529712"/>
            <a:ext cx="217103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rPr>
              <a:t>denken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ndParaRPr>
          </a:p>
        </p:txBody>
      </p:sp>
      <p:sp>
        <p:nvSpPr>
          <p:cNvPr id="27" name="TextBox 26"/>
          <p:cNvSpPr txBox="1"/>
          <p:nvPr/>
        </p:nvSpPr>
        <p:spPr>
          <a:xfrm>
            <a:off x="9595336" y="4628289"/>
            <a:ext cx="217103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b="1" kern="0" dirty="0">
                <a:solidFill>
                  <a:srgbClr val="5B9BD5">
                    <a:lumMod val="50000"/>
                  </a:srgbClr>
                </a:solidFill>
                <a:latin typeface="Century Gothic" panose="020F0302020204030204"/>
              </a:rPr>
              <a:t>das </a:t>
            </a:r>
            <a:r>
              <a:rPr lang="en-GB" sz="2200" b="1" kern="0" dirty="0" err="1">
                <a:solidFill>
                  <a:srgbClr val="5B9BD5">
                    <a:lumMod val="50000"/>
                  </a:srgbClr>
                </a:solidFill>
                <a:latin typeface="Century Gothic" panose="020F0302020204030204"/>
              </a:rPr>
              <a:t>Geschenk</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ndParaRPr>
          </a:p>
        </p:txBody>
      </p:sp>
      <p:sp>
        <p:nvSpPr>
          <p:cNvPr id="77" name="TextBox 76"/>
          <p:cNvSpPr txBox="1"/>
          <p:nvPr/>
        </p:nvSpPr>
        <p:spPr>
          <a:xfrm>
            <a:off x="5085243" y="4549185"/>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29" name="TextBox 28"/>
          <p:cNvSpPr txBox="1"/>
          <p:nvPr/>
        </p:nvSpPr>
        <p:spPr>
          <a:xfrm>
            <a:off x="9595336" y="4112104"/>
            <a:ext cx="217103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rPr>
              <a:t>jetzt</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ndParaRPr>
          </a:p>
        </p:txBody>
      </p:sp>
      <p:sp>
        <p:nvSpPr>
          <p:cNvPr id="28" name="TextBox 27"/>
          <p:cNvSpPr txBox="1"/>
          <p:nvPr/>
        </p:nvSpPr>
        <p:spPr>
          <a:xfrm>
            <a:off x="9595336" y="2047364"/>
            <a:ext cx="217103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b="1" kern="0" dirty="0">
                <a:solidFill>
                  <a:srgbClr val="5B9BD5">
                    <a:lumMod val="50000"/>
                  </a:srgbClr>
                </a:solidFill>
                <a:latin typeface="Century Gothic" panose="020F0302020204030204"/>
              </a:rPr>
              <a:t>das </a:t>
            </a:r>
            <a:r>
              <a:rPr lang="en-GB" sz="2200" b="1" kern="0" dirty="0" err="1">
                <a:solidFill>
                  <a:srgbClr val="5B9BD5">
                    <a:lumMod val="50000"/>
                  </a:srgbClr>
                </a:solidFill>
                <a:latin typeface="Century Gothic" panose="020F0302020204030204"/>
              </a:rPr>
              <a:t>Fahrrad</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ndParaRPr>
          </a:p>
        </p:txBody>
      </p:sp>
      <p:sp>
        <p:nvSpPr>
          <p:cNvPr id="31" name="TextBox 30"/>
          <p:cNvSpPr txBox="1"/>
          <p:nvPr/>
        </p:nvSpPr>
        <p:spPr>
          <a:xfrm>
            <a:off x="9595336" y="3079734"/>
            <a:ext cx="217103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rPr>
              <a:t>der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rPr>
              <a:t>Gutschein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ndParaRPr>
          </a:p>
        </p:txBody>
      </p:sp>
      <p:grpSp>
        <p:nvGrpSpPr>
          <p:cNvPr id="75" name="Group 74"/>
          <p:cNvGrpSpPr/>
          <p:nvPr/>
        </p:nvGrpSpPr>
        <p:grpSpPr>
          <a:xfrm>
            <a:off x="1895476" y="3205535"/>
            <a:ext cx="6169314" cy="367878"/>
            <a:chOff x="1895476" y="2895799"/>
            <a:chExt cx="6169314" cy="367878"/>
          </a:xfrm>
        </p:grpSpPr>
        <p:sp>
          <p:nvSpPr>
            <p:cNvPr id="69" name="TextBox 68"/>
            <p:cNvSpPr txBox="1"/>
            <p:nvPr/>
          </p:nvSpPr>
          <p:spPr>
            <a:xfrm>
              <a:off x="1895476" y="2895799"/>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70" name="TextBox 69"/>
            <p:cNvSpPr txBox="1"/>
            <p:nvPr/>
          </p:nvSpPr>
          <p:spPr>
            <a:xfrm>
              <a:off x="3951914" y="2895799"/>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71" name="TextBox 70"/>
            <p:cNvSpPr txBox="1"/>
            <p:nvPr/>
          </p:nvSpPr>
          <p:spPr>
            <a:xfrm>
              <a:off x="6008352" y="2895799"/>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grpSp>
      <p:sp>
        <p:nvSpPr>
          <p:cNvPr id="30" name="TextBox 29"/>
          <p:cNvSpPr txBox="1"/>
          <p:nvPr/>
        </p:nvSpPr>
        <p:spPr>
          <a:xfrm>
            <a:off x="9595336" y="2563549"/>
            <a:ext cx="217103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rPr>
              <a:t>in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rPr>
              <a:t>Ordnung</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ndParaRPr>
          </a:p>
        </p:txBody>
      </p:sp>
      <p:sp>
        <p:nvSpPr>
          <p:cNvPr id="32" name="TextBox 31"/>
          <p:cNvSpPr txBox="1"/>
          <p:nvPr/>
        </p:nvSpPr>
        <p:spPr>
          <a:xfrm>
            <a:off x="9595336" y="3595919"/>
            <a:ext cx="217103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rPr>
              <a:t>toll</a:t>
            </a:r>
          </a:p>
        </p:txBody>
      </p:sp>
      <p:sp>
        <p:nvSpPr>
          <p:cNvPr id="33" name="TextBox 32"/>
          <p:cNvSpPr txBox="1"/>
          <p:nvPr/>
        </p:nvSpPr>
        <p:spPr>
          <a:xfrm>
            <a:off x="9595336" y="1013457"/>
            <a:ext cx="2171032" cy="430887"/>
          </a:xfrm>
          <a:prstGeom prst="rect">
            <a:avLst/>
          </a:prstGeom>
          <a:solidFill>
            <a:srgbClr val="DAA521"/>
          </a:solidFill>
          <a:ln>
            <a:solidFill>
              <a:srgbClr val="5B9BD5">
                <a:lumMod val="50000"/>
              </a:srgbClr>
            </a:solidFill>
          </a:ln>
        </p:spPr>
        <p:txBody>
          <a:bodyPr wrap="square" rtlCol="0">
            <a:spAutoFit/>
          </a:bodyPr>
          <a:lstStyle/>
          <a:p>
            <a:pPr lvl="0" algn="ctr"/>
            <a:r>
              <a:rPr lang="en-GB" sz="2200" b="1" kern="0" dirty="0" err="1">
                <a:solidFill>
                  <a:srgbClr val="5B9BD5">
                    <a:lumMod val="50000"/>
                  </a:srgbClr>
                </a:solidFill>
                <a:latin typeface="Century Gothic" panose="020F0302020204030204"/>
              </a:rPr>
              <a:t>hässlich</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ndParaRPr>
          </a:p>
        </p:txBody>
      </p:sp>
      <p:grpSp>
        <p:nvGrpSpPr>
          <p:cNvPr id="37" name="Group 36"/>
          <p:cNvGrpSpPr/>
          <p:nvPr/>
        </p:nvGrpSpPr>
        <p:grpSpPr>
          <a:xfrm>
            <a:off x="1618289" y="3877010"/>
            <a:ext cx="4112876" cy="367878"/>
            <a:chOff x="1542089" y="3551888"/>
            <a:chExt cx="4112876" cy="367878"/>
          </a:xfrm>
        </p:grpSpPr>
        <p:sp>
          <p:nvSpPr>
            <p:cNvPr id="73" name="TextBox 72"/>
            <p:cNvSpPr txBox="1"/>
            <p:nvPr/>
          </p:nvSpPr>
          <p:spPr>
            <a:xfrm>
              <a:off x="1542089" y="3551888"/>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74" name="TextBox 73"/>
            <p:cNvSpPr txBox="1"/>
            <p:nvPr/>
          </p:nvSpPr>
          <p:spPr>
            <a:xfrm>
              <a:off x="3598527" y="3551888"/>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grpSp>
      <p:sp>
        <p:nvSpPr>
          <p:cNvPr id="26" name="TextBox 25"/>
          <p:cNvSpPr txBox="1"/>
          <p:nvPr/>
        </p:nvSpPr>
        <p:spPr>
          <a:xfrm>
            <a:off x="9595336" y="5660655"/>
            <a:ext cx="217103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rPr>
              <a:t>ganz</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ndParaRPr>
          </a:p>
        </p:txBody>
      </p:sp>
      <p:sp>
        <p:nvSpPr>
          <p:cNvPr id="34" name="TextBox 33"/>
          <p:cNvSpPr txBox="1"/>
          <p:nvPr/>
        </p:nvSpPr>
        <p:spPr>
          <a:xfrm>
            <a:off x="9595336" y="5144474"/>
            <a:ext cx="217103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b="1" kern="0" dirty="0" err="1">
                <a:solidFill>
                  <a:srgbClr val="5B9BD5">
                    <a:lumMod val="50000"/>
                  </a:srgbClr>
                </a:solidFill>
                <a:latin typeface="Century Gothic" panose="020F0302020204030204"/>
              </a:rPr>
              <a:t>ziemlich</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ndParaRPr>
          </a:p>
        </p:txBody>
      </p:sp>
      <p:grpSp>
        <p:nvGrpSpPr>
          <p:cNvPr id="90" name="Group 89"/>
          <p:cNvGrpSpPr/>
          <p:nvPr/>
        </p:nvGrpSpPr>
        <p:grpSpPr>
          <a:xfrm>
            <a:off x="2300376" y="2536402"/>
            <a:ext cx="6169314" cy="367878"/>
            <a:chOff x="2300376" y="2227001"/>
            <a:chExt cx="6169314" cy="367878"/>
          </a:xfrm>
        </p:grpSpPr>
        <p:sp>
          <p:nvSpPr>
            <p:cNvPr id="93" name="TextBox 92"/>
            <p:cNvSpPr txBox="1"/>
            <p:nvPr/>
          </p:nvSpPr>
          <p:spPr>
            <a:xfrm>
              <a:off x="2300376" y="2227001"/>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94" name="TextBox 93"/>
            <p:cNvSpPr txBox="1"/>
            <p:nvPr/>
          </p:nvSpPr>
          <p:spPr>
            <a:xfrm>
              <a:off x="4356814" y="2227001"/>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95" name="TextBox 94"/>
            <p:cNvSpPr txBox="1"/>
            <p:nvPr/>
          </p:nvSpPr>
          <p:spPr>
            <a:xfrm>
              <a:off x="6413252" y="2227001"/>
              <a:ext cx="2056438"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grpSp>
      <p:sp>
        <p:nvSpPr>
          <p:cNvPr id="3" name="TextBox 2">
            <a:extLst>
              <a:ext uri="{FF2B5EF4-FFF2-40B4-BE49-F238E27FC236}">
                <a16:creationId xmlns:a16="http://schemas.microsoft.com/office/drawing/2014/main" id="{B8B520A0-8F16-4D5D-BB08-056144043C36}"/>
              </a:ext>
            </a:extLst>
          </p:cNvPr>
          <p:cNvSpPr txBox="1"/>
          <p:nvPr/>
        </p:nvSpPr>
        <p:spPr>
          <a:xfrm>
            <a:off x="151491" y="1333362"/>
            <a:ext cx="6381568" cy="523220"/>
          </a:xfrm>
          <a:prstGeom prst="rect">
            <a:avLst/>
          </a:prstGeom>
          <a:noFill/>
        </p:spPr>
        <p:txBody>
          <a:bodyPr wrap="square" rtlCol="0">
            <a:spAutoFit/>
          </a:bodyPr>
          <a:lstStyle/>
          <a:p>
            <a:r>
              <a:rPr lang="en-GB" sz="2800" b="1" dirty="0" err="1">
                <a:solidFill>
                  <a:srgbClr val="1F4E79"/>
                </a:solidFill>
                <a:latin typeface="Century Gothic" panose="020B0502020202020204" pitchFamily="34" charset="0"/>
              </a:rPr>
              <a:t>Ordne</a:t>
            </a:r>
            <a:r>
              <a:rPr lang="en-GB" sz="2800" b="1" dirty="0">
                <a:solidFill>
                  <a:srgbClr val="1F4E79"/>
                </a:solidFill>
                <a:latin typeface="Century Gothic" panose="020B0502020202020204" pitchFamily="34" charset="0"/>
              </a:rPr>
              <a:t> die </a:t>
            </a:r>
            <a:r>
              <a:rPr lang="en-GB" sz="2800" b="1" dirty="0" err="1">
                <a:solidFill>
                  <a:srgbClr val="1F4E79"/>
                </a:solidFill>
                <a:latin typeface="Century Gothic" panose="020B0502020202020204" pitchFamily="34" charset="0"/>
              </a:rPr>
              <a:t>Wörter</a:t>
            </a:r>
            <a:r>
              <a:rPr lang="en-GB" sz="2800" b="1" dirty="0">
                <a:solidFill>
                  <a:srgbClr val="1F4E79"/>
                </a:solidFill>
                <a:latin typeface="Century Gothic" panose="020B0502020202020204" pitchFamily="34" charset="0"/>
              </a:rPr>
              <a:t>.</a:t>
            </a:r>
          </a:p>
        </p:txBody>
      </p:sp>
    </p:spTree>
    <p:extLst>
      <p:ext uri="{BB962C8B-B14F-4D97-AF65-F5344CB8AC3E}">
        <p14:creationId xmlns:p14="http://schemas.microsoft.com/office/powerpoint/2010/main" val="11883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79"/>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25" grpId="0" animBg="1"/>
      <p:bldP spid="27" grpId="0" animBg="1"/>
      <p:bldP spid="77" grpId="0" animBg="1"/>
      <p:bldP spid="29" grpId="0" animBg="1"/>
      <p:bldP spid="28" grpId="0" animBg="1"/>
      <p:bldP spid="31" grpId="0" animBg="1"/>
      <p:bldP spid="30" grpId="0" animBg="1"/>
      <p:bldP spid="32" grpId="0" animBg="1"/>
      <p:bldP spid="33" grpId="0" animBg="1"/>
      <p:bldP spid="26"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95536" y="28537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sz="3600" b="1" dirty="0">
              <a:solidFill>
                <a:schemeClr val="lt1"/>
              </a:solidFill>
            </a:endParaRPr>
          </a:p>
        </p:txBody>
      </p:sp>
      <p:sp>
        <p:nvSpPr>
          <p:cNvPr id="26" name="TextBox 25"/>
          <p:cNvSpPr txBox="1"/>
          <p:nvPr/>
        </p:nvSpPr>
        <p:spPr>
          <a:xfrm>
            <a:off x="2174507" y="5343035"/>
            <a:ext cx="1447982" cy="769441"/>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ziemlich</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hässlich</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p:cNvSpPr txBox="1"/>
          <p:nvPr/>
        </p:nvSpPr>
        <p:spPr>
          <a:xfrm>
            <a:off x="5430238" y="5343036"/>
            <a:ext cx="1447982" cy="769441"/>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ziemlich</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toll</a:t>
            </a:r>
          </a:p>
        </p:txBody>
      </p:sp>
      <p:sp>
        <p:nvSpPr>
          <p:cNvPr id="38" name="TextBox 37"/>
          <p:cNvSpPr txBox="1"/>
          <p:nvPr/>
        </p:nvSpPr>
        <p:spPr>
          <a:xfrm>
            <a:off x="3804060" y="5343036"/>
            <a:ext cx="1447982" cy="769441"/>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ganz</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toll</a:t>
            </a:r>
          </a:p>
        </p:txBody>
      </p:sp>
      <p:sp>
        <p:nvSpPr>
          <p:cNvPr id="39" name="TextBox 38"/>
          <p:cNvSpPr txBox="1"/>
          <p:nvPr/>
        </p:nvSpPr>
        <p:spPr>
          <a:xfrm>
            <a:off x="8682594" y="5681589"/>
            <a:ext cx="144798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hässlich</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p:cNvSpPr txBox="1"/>
          <p:nvPr/>
        </p:nvSpPr>
        <p:spPr>
          <a:xfrm>
            <a:off x="551704" y="5674434"/>
            <a:ext cx="1447982"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toll</a:t>
            </a:r>
          </a:p>
        </p:txBody>
      </p:sp>
      <p:sp>
        <p:nvSpPr>
          <p:cNvPr id="41" name="TextBox 40"/>
          <p:cNvSpPr txBox="1"/>
          <p:nvPr/>
        </p:nvSpPr>
        <p:spPr>
          <a:xfrm>
            <a:off x="7056415" y="5349535"/>
            <a:ext cx="1447982" cy="769441"/>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ganz</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hässlich</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p:cNvSpPr txBox="1"/>
          <p:nvPr/>
        </p:nvSpPr>
        <p:spPr>
          <a:xfrm>
            <a:off x="10249800" y="5681589"/>
            <a:ext cx="1883229" cy="430887"/>
          </a:xfrm>
          <a:prstGeom prst="rect">
            <a:avLst/>
          </a:prstGeom>
          <a:solidFill>
            <a:srgbClr val="DAA521"/>
          </a:solidFill>
          <a:ln>
            <a:solidFill>
              <a:srgbClr val="5B9BD5">
                <a:lumMod val="50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Ordnung</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Google Shape;150;p2"/>
          <p:cNvSpPr/>
          <p:nvPr/>
        </p:nvSpPr>
        <p:spPr>
          <a:xfrm>
            <a:off x="10852727" y="267916"/>
            <a:ext cx="913642" cy="39683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lesen</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p:cNvSpPr txBox="1"/>
          <p:nvPr/>
        </p:nvSpPr>
        <p:spPr>
          <a:xfrm>
            <a:off x="138546" y="1304409"/>
            <a:ext cx="11767127" cy="523220"/>
          </a:xfrm>
          <a:prstGeom prst="rect">
            <a:avLst/>
          </a:prstGeom>
          <a:noFill/>
        </p:spPr>
        <p:txBody>
          <a:bodyPr wrap="square" rtlCol="0">
            <a:spAutoFit/>
          </a:bodyPr>
          <a:lstStyle/>
          <a:p>
            <a:r>
              <a:rPr lang="en-GB" sz="2800" b="1" dirty="0" err="1">
                <a:solidFill>
                  <a:srgbClr val="1F4E79"/>
                </a:solidFill>
                <a:latin typeface="Century Gothic" panose="020B0502020202020204" pitchFamily="34" charset="0"/>
              </a:rPr>
              <a:t>Wie</a:t>
            </a:r>
            <a:r>
              <a:rPr lang="en-GB" sz="2800" b="1" dirty="0">
                <a:solidFill>
                  <a:srgbClr val="1F4E79"/>
                </a:solidFill>
                <a:latin typeface="Century Gothic" panose="020B0502020202020204" pitchFamily="34" charset="0"/>
              </a:rPr>
              <a:t> </a:t>
            </a:r>
            <a:r>
              <a:rPr lang="en-GB" sz="2800" b="1" dirty="0" err="1">
                <a:solidFill>
                  <a:srgbClr val="1F4E79"/>
                </a:solidFill>
                <a:latin typeface="Century Gothic" panose="020B0502020202020204" pitchFamily="34" charset="0"/>
              </a:rPr>
              <a:t>ist</a:t>
            </a:r>
            <a:r>
              <a:rPr lang="en-GB" sz="2800" b="1" dirty="0">
                <a:solidFill>
                  <a:srgbClr val="1F4E79"/>
                </a:solidFill>
                <a:latin typeface="Century Gothic" panose="020B0502020202020204" pitchFamily="34" charset="0"/>
              </a:rPr>
              <a:t> das </a:t>
            </a:r>
            <a:r>
              <a:rPr lang="en-GB" sz="2800" b="1" dirty="0" err="1">
                <a:solidFill>
                  <a:srgbClr val="1F4E79"/>
                </a:solidFill>
                <a:latin typeface="Century Gothic" panose="020B0502020202020204" pitchFamily="34" charset="0"/>
              </a:rPr>
              <a:t>Geschenk</a:t>
            </a:r>
            <a:r>
              <a:rPr lang="en-GB" sz="2800" b="1" dirty="0">
                <a:solidFill>
                  <a:srgbClr val="1F4E79"/>
                </a:solidFill>
                <a:latin typeface="Century Gothic" panose="020B0502020202020204" pitchFamily="34" charset="0"/>
              </a:rPr>
              <a:t>? </a:t>
            </a:r>
            <a:r>
              <a:rPr lang="en-GB" sz="2800" b="1" dirty="0" err="1">
                <a:solidFill>
                  <a:srgbClr val="1F4E79"/>
                </a:solidFill>
                <a:latin typeface="Century Gothic" panose="020B0502020202020204" pitchFamily="34" charset="0"/>
              </a:rPr>
              <a:t>Ordne</a:t>
            </a:r>
            <a:r>
              <a:rPr lang="en-GB" sz="2800" b="1" dirty="0">
                <a:solidFill>
                  <a:srgbClr val="1F4E79"/>
                </a:solidFill>
                <a:latin typeface="Century Gothic" panose="020B0502020202020204" pitchFamily="34" charset="0"/>
              </a:rPr>
              <a:t> die </a:t>
            </a:r>
            <a:r>
              <a:rPr lang="en-GB" sz="2800" b="1" dirty="0" err="1">
                <a:solidFill>
                  <a:srgbClr val="1F4E79"/>
                </a:solidFill>
                <a:latin typeface="Century Gothic" panose="020B0502020202020204" pitchFamily="34" charset="0"/>
              </a:rPr>
              <a:t>Adverbien</a:t>
            </a:r>
            <a:r>
              <a:rPr lang="en-GB" sz="2800" b="1" dirty="0">
                <a:solidFill>
                  <a:srgbClr val="1F4E79"/>
                </a:solidFill>
                <a:latin typeface="Century Gothic" panose="020B0502020202020204" pitchFamily="34" charset="0"/>
              </a:rPr>
              <a:t>.</a:t>
            </a:r>
          </a:p>
        </p:txBody>
      </p:sp>
      <p:grpSp>
        <p:nvGrpSpPr>
          <p:cNvPr id="13" name="Group 12"/>
          <p:cNvGrpSpPr/>
          <p:nvPr/>
        </p:nvGrpSpPr>
        <p:grpSpPr>
          <a:xfrm>
            <a:off x="498385" y="3048831"/>
            <a:ext cx="11258368" cy="650120"/>
            <a:chOff x="392925" y="2648801"/>
            <a:chExt cx="11258368" cy="650120"/>
          </a:xfrm>
        </p:grpSpPr>
        <p:cxnSp>
          <p:nvCxnSpPr>
            <p:cNvPr id="4" name="Straight Connector 3"/>
            <p:cNvCxnSpPr/>
            <p:nvPr/>
          </p:nvCxnSpPr>
          <p:spPr>
            <a:xfrm>
              <a:off x="392925" y="2973861"/>
              <a:ext cx="11258368" cy="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flipV="1">
              <a:off x="392925" y="264880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8" name="Straight Connector 47"/>
            <p:cNvCxnSpPr/>
            <p:nvPr/>
          </p:nvCxnSpPr>
          <p:spPr>
            <a:xfrm flipV="1">
              <a:off x="11651293" y="264880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flipV="1">
              <a:off x="6022109" y="297386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55" name="Straight Connector 54"/>
            <p:cNvCxnSpPr/>
            <p:nvPr/>
          </p:nvCxnSpPr>
          <p:spPr>
            <a:xfrm flipV="1">
              <a:off x="2270922" y="297386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flipV="1">
              <a:off x="9755201" y="297386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62" name="Straight Connector 61"/>
            <p:cNvCxnSpPr/>
            <p:nvPr/>
          </p:nvCxnSpPr>
          <p:spPr>
            <a:xfrm flipV="1">
              <a:off x="7904913" y="264880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63" name="Straight Connector 62"/>
            <p:cNvCxnSpPr/>
            <p:nvPr/>
          </p:nvCxnSpPr>
          <p:spPr>
            <a:xfrm flipV="1">
              <a:off x="4148919" y="2648801"/>
              <a:ext cx="0" cy="325060"/>
            </a:xfrm>
            <a:prstGeom prst="line">
              <a:avLst/>
            </a:prstGeom>
            <a:ln>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grpSp>
        <p:nvGrpSpPr>
          <p:cNvPr id="14" name="Group 13"/>
          <p:cNvGrpSpPr/>
          <p:nvPr/>
        </p:nvGrpSpPr>
        <p:grpSpPr>
          <a:xfrm>
            <a:off x="166322" y="3698950"/>
            <a:ext cx="840887" cy="941854"/>
            <a:chOff x="166322" y="3548289"/>
            <a:chExt cx="840887" cy="941854"/>
          </a:xfrm>
        </p:grpSpPr>
        <p:pic>
          <p:nvPicPr>
            <p:cNvPr id="67" name="Picture 66"/>
            <p:cNvPicPr>
              <a:picLocks noChangeAspect="1"/>
            </p:cNvPicPr>
            <p:nvPr/>
          </p:nvPicPr>
          <p:blipFill>
            <a:blip r:embed="rId4"/>
            <a:stretch>
              <a:fillRect/>
            </a:stretch>
          </p:blipFill>
          <p:spPr>
            <a:xfrm>
              <a:off x="567270" y="3548289"/>
              <a:ext cx="439939" cy="461641"/>
            </a:xfrm>
            <a:prstGeom prst="rect">
              <a:avLst/>
            </a:prstGeom>
          </p:spPr>
        </p:pic>
        <p:pic>
          <p:nvPicPr>
            <p:cNvPr id="68" name="Picture 67"/>
            <p:cNvPicPr>
              <a:picLocks noChangeAspect="1"/>
            </p:cNvPicPr>
            <p:nvPr/>
          </p:nvPicPr>
          <p:blipFill>
            <a:blip r:embed="rId4"/>
            <a:stretch>
              <a:fillRect/>
            </a:stretch>
          </p:blipFill>
          <p:spPr>
            <a:xfrm>
              <a:off x="166322" y="3548289"/>
              <a:ext cx="439939" cy="461641"/>
            </a:xfrm>
            <a:prstGeom prst="rect">
              <a:avLst/>
            </a:prstGeom>
          </p:spPr>
        </p:pic>
        <p:pic>
          <p:nvPicPr>
            <p:cNvPr id="78" name="Picture 77"/>
            <p:cNvPicPr>
              <a:picLocks noChangeAspect="1"/>
            </p:cNvPicPr>
            <p:nvPr/>
          </p:nvPicPr>
          <p:blipFill>
            <a:blip r:embed="rId4"/>
            <a:stretch>
              <a:fillRect/>
            </a:stretch>
          </p:blipFill>
          <p:spPr>
            <a:xfrm>
              <a:off x="358175" y="4028502"/>
              <a:ext cx="439939" cy="461641"/>
            </a:xfrm>
            <a:prstGeom prst="rect">
              <a:avLst/>
            </a:prstGeom>
          </p:spPr>
        </p:pic>
      </p:grpSp>
      <p:grpSp>
        <p:nvGrpSpPr>
          <p:cNvPr id="18" name="Group 17"/>
          <p:cNvGrpSpPr/>
          <p:nvPr/>
        </p:nvGrpSpPr>
        <p:grpSpPr>
          <a:xfrm>
            <a:off x="11197320" y="3679357"/>
            <a:ext cx="801896" cy="962468"/>
            <a:chOff x="11272603" y="3522014"/>
            <a:chExt cx="801896" cy="962468"/>
          </a:xfrm>
        </p:grpSpPr>
        <p:pic>
          <p:nvPicPr>
            <p:cNvPr id="65" name="Picture 64"/>
            <p:cNvPicPr>
              <a:picLocks noChangeAspect="1"/>
            </p:cNvPicPr>
            <p:nvPr/>
          </p:nvPicPr>
          <p:blipFill>
            <a:blip r:embed="rId5"/>
            <a:stretch>
              <a:fillRect/>
            </a:stretch>
          </p:blipFill>
          <p:spPr>
            <a:xfrm>
              <a:off x="11673551" y="3522014"/>
              <a:ext cx="400948" cy="474552"/>
            </a:xfrm>
            <a:prstGeom prst="rect">
              <a:avLst/>
            </a:prstGeom>
          </p:spPr>
        </p:pic>
        <p:pic>
          <p:nvPicPr>
            <p:cNvPr id="66" name="Picture 65"/>
            <p:cNvPicPr>
              <a:picLocks noChangeAspect="1"/>
            </p:cNvPicPr>
            <p:nvPr/>
          </p:nvPicPr>
          <p:blipFill>
            <a:blip r:embed="rId5"/>
            <a:stretch>
              <a:fillRect/>
            </a:stretch>
          </p:blipFill>
          <p:spPr>
            <a:xfrm>
              <a:off x="11272603" y="3522014"/>
              <a:ext cx="400948" cy="474552"/>
            </a:xfrm>
            <a:prstGeom prst="rect">
              <a:avLst/>
            </a:prstGeom>
          </p:spPr>
        </p:pic>
        <p:pic>
          <p:nvPicPr>
            <p:cNvPr id="80" name="Picture 79"/>
            <p:cNvPicPr>
              <a:picLocks noChangeAspect="1"/>
            </p:cNvPicPr>
            <p:nvPr/>
          </p:nvPicPr>
          <p:blipFill>
            <a:blip r:embed="rId5"/>
            <a:stretch>
              <a:fillRect/>
            </a:stretch>
          </p:blipFill>
          <p:spPr>
            <a:xfrm>
              <a:off x="11473077" y="4009930"/>
              <a:ext cx="400948" cy="474552"/>
            </a:xfrm>
            <a:prstGeom prst="rect">
              <a:avLst/>
            </a:prstGeom>
          </p:spPr>
        </p:pic>
      </p:grpSp>
      <p:grpSp>
        <p:nvGrpSpPr>
          <p:cNvPr id="15" name="Group 14"/>
          <p:cNvGrpSpPr/>
          <p:nvPr/>
        </p:nvGrpSpPr>
        <p:grpSpPr>
          <a:xfrm>
            <a:off x="1954538" y="2535615"/>
            <a:ext cx="879878" cy="478033"/>
            <a:chOff x="1936443" y="2376018"/>
            <a:chExt cx="879878" cy="478033"/>
          </a:xfrm>
        </p:grpSpPr>
        <p:pic>
          <p:nvPicPr>
            <p:cNvPr id="72" name="Picture 71"/>
            <p:cNvPicPr>
              <a:picLocks noChangeAspect="1"/>
            </p:cNvPicPr>
            <p:nvPr/>
          </p:nvPicPr>
          <p:blipFill>
            <a:blip r:embed="rId4"/>
            <a:stretch>
              <a:fillRect/>
            </a:stretch>
          </p:blipFill>
          <p:spPr>
            <a:xfrm>
              <a:off x="1936443" y="2392410"/>
              <a:ext cx="439939" cy="461641"/>
            </a:xfrm>
            <a:prstGeom prst="rect">
              <a:avLst/>
            </a:prstGeom>
          </p:spPr>
        </p:pic>
        <p:pic>
          <p:nvPicPr>
            <p:cNvPr id="81" name="Picture 80"/>
            <p:cNvPicPr>
              <a:picLocks noChangeAspect="1"/>
            </p:cNvPicPr>
            <p:nvPr/>
          </p:nvPicPr>
          <p:blipFill>
            <a:blip r:embed="rId4"/>
            <a:stretch>
              <a:fillRect/>
            </a:stretch>
          </p:blipFill>
          <p:spPr>
            <a:xfrm>
              <a:off x="2376382" y="2376018"/>
              <a:ext cx="439939" cy="461641"/>
            </a:xfrm>
            <a:prstGeom prst="rect">
              <a:avLst/>
            </a:prstGeom>
          </p:spPr>
        </p:pic>
      </p:grpSp>
      <p:grpSp>
        <p:nvGrpSpPr>
          <p:cNvPr id="17" name="Group 16"/>
          <p:cNvGrpSpPr/>
          <p:nvPr/>
        </p:nvGrpSpPr>
        <p:grpSpPr>
          <a:xfrm>
            <a:off x="9459713" y="2532868"/>
            <a:ext cx="801896" cy="477299"/>
            <a:chOff x="9459713" y="2382207"/>
            <a:chExt cx="801896" cy="477299"/>
          </a:xfrm>
        </p:grpSpPr>
        <p:pic>
          <p:nvPicPr>
            <p:cNvPr id="76" name="Picture 75"/>
            <p:cNvPicPr>
              <a:picLocks noChangeAspect="1"/>
            </p:cNvPicPr>
            <p:nvPr/>
          </p:nvPicPr>
          <p:blipFill>
            <a:blip r:embed="rId5"/>
            <a:stretch>
              <a:fillRect/>
            </a:stretch>
          </p:blipFill>
          <p:spPr>
            <a:xfrm>
              <a:off x="9459713" y="2382207"/>
              <a:ext cx="400948" cy="474552"/>
            </a:xfrm>
            <a:prstGeom prst="rect">
              <a:avLst/>
            </a:prstGeom>
          </p:spPr>
        </p:pic>
        <p:pic>
          <p:nvPicPr>
            <p:cNvPr id="82" name="Picture 81"/>
            <p:cNvPicPr>
              <a:picLocks noChangeAspect="1"/>
            </p:cNvPicPr>
            <p:nvPr/>
          </p:nvPicPr>
          <p:blipFill>
            <a:blip r:embed="rId5"/>
            <a:stretch>
              <a:fillRect/>
            </a:stretch>
          </p:blipFill>
          <p:spPr>
            <a:xfrm>
              <a:off x="9860661" y="2384954"/>
              <a:ext cx="400948" cy="474552"/>
            </a:xfrm>
            <a:prstGeom prst="rect">
              <a:avLst/>
            </a:prstGeom>
          </p:spPr>
        </p:pic>
      </p:grpSp>
      <p:pic>
        <p:nvPicPr>
          <p:cNvPr id="83" name="Picture 82"/>
          <p:cNvPicPr>
            <a:picLocks noChangeAspect="1"/>
          </p:cNvPicPr>
          <p:nvPr/>
        </p:nvPicPr>
        <p:blipFill>
          <a:blip r:embed="rId4"/>
          <a:stretch>
            <a:fillRect/>
          </a:stretch>
        </p:blipFill>
        <p:spPr>
          <a:xfrm>
            <a:off x="4028922" y="3717522"/>
            <a:ext cx="439939" cy="461641"/>
          </a:xfrm>
          <a:prstGeom prst="rect">
            <a:avLst/>
          </a:prstGeom>
        </p:spPr>
      </p:pic>
      <p:pic>
        <p:nvPicPr>
          <p:cNvPr id="84" name="Picture 83"/>
          <p:cNvPicPr>
            <a:picLocks noChangeAspect="1"/>
          </p:cNvPicPr>
          <p:nvPr/>
        </p:nvPicPr>
        <p:blipFill>
          <a:blip r:embed="rId5"/>
          <a:stretch>
            <a:fillRect/>
          </a:stretch>
        </p:blipFill>
        <p:spPr>
          <a:xfrm>
            <a:off x="7809899" y="3679357"/>
            <a:ext cx="400948" cy="474552"/>
          </a:xfrm>
          <a:prstGeom prst="rect">
            <a:avLst/>
          </a:prstGeom>
        </p:spPr>
      </p:pic>
      <p:grpSp>
        <p:nvGrpSpPr>
          <p:cNvPr id="16" name="Group 15"/>
          <p:cNvGrpSpPr/>
          <p:nvPr/>
        </p:nvGrpSpPr>
        <p:grpSpPr>
          <a:xfrm>
            <a:off x="5722954" y="2535752"/>
            <a:ext cx="809230" cy="474552"/>
            <a:chOff x="5719287" y="2375751"/>
            <a:chExt cx="809230" cy="474552"/>
          </a:xfrm>
        </p:grpSpPr>
        <p:pic>
          <p:nvPicPr>
            <p:cNvPr id="85" name="Picture 84"/>
            <p:cNvPicPr>
              <a:picLocks noChangeAspect="1"/>
            </p:cNvPicPr>
            <p:nvPr/>
          </p:nvPicPr>
          <p:blipFill>
            <a:blip r:embed="rId4"/>
            <a:stretch>
              <a:fillRect/>
            </a:stretch>
          </p:blipFill>
          <p:spPr>
            <a:xfrm>
              <a:off x="5719287" y="2388662"/>
              <a:ext cx="439939" cy="461641"/>
            </a:xfrm>
            <a:prstGeom prst="rect">
              <a:avLst/>
            </a:prstGeom>
          </p:spPr>
        </p:pic>
        <p:pic>
          <p:nvPicPr>
            <p:cNvPr id="86" name="Picture 85"/>
            <p:cNvPicPr>
              <a:picLocks noChangeAspect="1"/>
            </p:cNvPicPr>
            <p:nvPr/>
          </p:nvPicPr>
          <p:blipFill>
            <a:blip r:embed="rId5"/>
            <a:stretch>
              <a:fillRect/>
            </a:stretch>
          </p:blipFill>
          <p:spPr>
            <a:xfrm>
              <a:off x="6127569" y="2375751"/>
              <a:ext cx="400948" cy="474552"/>
            </a:xfrm>
            <a:prstGeom prst="rect">
              <a:avLst/>
            </a:prstGeom>
          </p:spPr>
        </p:pic>
      </p:grpSp>
    </p:spTree>
    <p:extLst>
      <p:ext uri="{BB962C8B-B14F-4D97-AF65-F5344CB8AC3E}">
        <p14:creationId xmlns:p14="http://schemas.microsoft.com/office/powerpoint/2010/main" val="20123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52 0.00741 L -0.56432 -0.45023 " pathEditMode="relative" rAng="0" ptsTypes="AA">
                                      <p:cBhvr>
                                        <p:cTn id="6" dur="2000" fill="hold"/>
                                        <p:tgtEl>
                                          <p:spTgt spid="41"/>
                                        </p:tgtEl>
                                        <p:attrNameLst>
                                          <p:attrName>ppt_x</p:attrName>
                                          <p:attrName>ppt_y</p:attrName>
                                        </p:attrNameLst>
                                      </p:cBhvr>
                                      <p:rCtr x="-28190" y="-2289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375E-6 0.01528 L -0.57656 -0.28634 " pathEditMode="relative" rAng="0" ptsTypes="AA">
                                      <p:cBhvr>
                                        <p:cTn id="10" dur="2000" fill="hold"/>
                                        <p:tgtEl>
                                          <p:spTgt spid="39"/>
                                        </p:tgtEl>
                                        <p:attrNameLst>
                                          <p:attrName>ppt_x</p:attrName>
                                          <p:attrName>ppt_y</p:attrName>
                                        </p:attrNameLst>
                                      </p:cBhvr>
                                      <p:rCtr x="-28828" y="-1509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16667E-7 4.81481E-6 L 0.11341 -0.44931 " pathEditMode="relative" rAng="0" ptsTypes="AA">
                                      <p:cBhvr>
                                        <p:cTn id="14" dur="2000" fill="hold"/>
                                        <p:tgtEl>
                                          <p:spTgt spid="26"/>
                                        </p:tgtEl>
                                        <p:attrNameLst>
                                          <p:attrName>ppt_x</p:attrName>
                                          <p:attrName>ppt_y</p:attrName>
                                        </p:attrNameLst>
                                      </p:cBhvr>
                                      <p:rCtr x="5664" y="-2247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25E-6 -2.22222E-6 L -0.41537 -0.29028 " pathEditMode="relative" rAng="0" ptsTypes="AA">
                                      <p:cBhvr>
                                        <p:cTn id="18" dur="2000" fill="hold"/>
                                        <p:tgtEl>
                                          <p:spTgt spid="42"/>
                                        </p:tgtEl>
                                        <p:attrNameLst>
                                          <p:attrName>ppt_x</p:attrName>
                                          <p:attrName>ppt_y</p:attrName>
                                        </p:attrNameLst>
                                      </p:cBhvr>
                                      <p:rCtr x="-20768" y="-1451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29167E-6 4.81481E-6 L 0.15143 -0.44607 " pathEditMode="relative" rAng="0" ptsTypes="AA">
                                      <p:cBhvr>
                                        <p:cTn id="22" dur="2000" fill="hold"/>
                                        <p:tgtEl>
                                          <p:spTgt spid="36"/>
                                        </p:tgtEl>
                                        <p:attrNameLst>
                                          <p:attrName>ppt_x</p:attrName>
                                          <p:attrName>ppt_y</p:attrName>
                                        </p:attrNameLst>
                                      </p:cBhvr>
                                      <p:rCtr x="7565" y="-2231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5E-6 3.7037E-6 L 0.70403 -0.28658 " pathEditMode="relative" rAng="0" ptsTypes="AA">
                                      <p:cBhvr>
                                        <p:cTn id="26" dur="2000" fill="hold"/>
                                        <p:tgtEl>
                                          <p:spTgt spid="40"/>
                                        </p:tgtEl>
                                        <p:attrNameLst>
                                          <p:attrName>ppt_x</p:attrName>
                                          <p:attrName>ppt_y</p:attrName>
                                        </p:attrNameLst>
                                      </p:cBhvr>
                                      <p:rCtr x="35195" y="-1432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55456 -0.44908 " pathEditMode="relative" rAng="0" ptsTypes="AA">
                                      <p:cBhvr>
                                        <p:cTn id="30" dur="2000" fill="hold"/>
                                        <p:tgtEl>
                                          <p:spTgt spid="38"/>
                                        </p:tgtEl>
                                        <p:attrNameLst>
                                          <p:attrName>ppt_x</p:attrName>
                                          <p:attrName>ppt_y</p:attrName>
                                        </p:attrNameLst>
                                      </p:cBhvr>
                                      <p:rCtr x="27721" y="-22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animBg="1"/>
      <p:bldP spid="39" grpId="0" animBg="1"/>
      <p:bldP spid="40"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81888" y="293203"/>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sz="3600" b="1" dirty="0">
              <a:solidFill>
                <a:schemeClr val="lt1"/>
              </a:solidFill>
            </a:endParaRPr>
          </a:p>
        </p:txBody>
      </p:sp>
      <p:sp>
        <p:nvSpPr>
          <p:cNvPr id="150" name="Google Shape;150;p2"/>
          <p:cNvSpPr/>
          <p:nvPr/>
        </p:nvSpPr>
        <p:spPr>
          <a:xfrm>
            <a:off x="10430359" y="247046"/>
            <a:ext cx="1526967" cy="40065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sprechen</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8" name="TextBox 37"/>
          <p:cNvSpPr txBox="1"/>
          <p:nvPr/>
        </p:nvSpPr>
        <p:spPr>
          <a:xfrm>
            <a:off x="4755515" y="1804081"/>
            <a:ext cx="15782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Handy   </a:t>
            </a:r>
          </a:p>
        </p:txBody>
      </p:sp>
      <p:sp>
        <p:nvSpPr>
          <p:cNvPr id="58" name="TextBox 57"/>
          <p:cNvSpPr txBox="1"/>
          <p:nvPr/>
        </p:nvSpPr>
        <p:spPr>
          <a:xfrm>
            <a:off x="4755516" y="2819225"/>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Katze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p:cNvSpPr txBox="1"/>
          <p:nvPr/>
        </p:nvSpPr>
        <p:spPr>
          <a:xfrm>
            <a:off x="5744257" y="3326797"/>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iPad</a:t>
            </a:r>
          </a:p>
        </p:txBody>
      </p:sp>
      <p:sp>
        <p:nvSpPr>
          <p:cNvPr id="60" name="TextBox 59"/>
          <p:cNvSpPr txBox="1"/>
          <p:nvPr/>
        </p:nvSpPr>
        <p:spPr>
          <a:xfrm>
            <a:off x="4755515" y="3834369"/>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Hund</a:t>
            </a:r>
          </a:p>
        </p:txBody>
      </p:sp>
      <p:sp>
        <p:nvSpPr>
          <p:cNvPr id="61" name="TextBox 60"/>
          <p:cNvSpPr txBox="1"/>
          <p:nvPr/>
        </p:nvSpPr>
        <p:spPr>
          <a:xfrm>
            <a:off x="5763371" y="4341941"/>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Jacke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2" name="TextBox 61"/>
          <p:cNvSpPr txBox="1"/>
          <p:nvPr/>
        </p:nvSpPr>
        <p:spPr>
          <a:xfrm>
            <a:off x="4747562" y="4849513"/>
            <a:ext cx="14813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Spiel</a:t>
            </a:r>
          </a:p>
        </p:txBody>
      </p:sp>
      <p:sp>
        <p:nvSpPr>
          <p:cNvPr id="63" name="TextBox 62"/>
          <p:cNvSpPr txBox="1"/>
          <p:nvPr/>
        </p:nvSpPr>
        <p:spPr>
          <a:xfrm>
            <a:off x="5763370" y="5357086"/>
            <a:ext cx="1635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Fußball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p:cNvSpPr txBox="1"/>
          <p:nvPr/>
        </p:nvSpPr>
        <p:spPr>
          <a:xfrm>
            <a:off x="5817989" y="2311653"/>
            <a:ext cx="1407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Zug</a:t>
            </a:r>
          </a:p>
        </p:txBody>
      </p:sp>
      <p:sp>
        <p:nvSpPr>
          <p:cNvPr id="2" name="Rounded Rectangular Callout 1"/>
          <p:cNvSpPr/>
          <p:nvPr/>
        </p:nvSpPr>
        <p:spPr>
          <a:xfrm>
            <a:off x="1152939" y="1517484"/>
            <a:ext cx="3268617" cy="1704578"/>
          </a:xfrm>
          <a:prstGeom prst="wedgeRoundRectCallout">
            <a:avLst>
              <a:gd name="adj1" fmla="val 58709"/>
              <a:gd name="adj2" fmla="val -20686"/>
              <a:gd name="adj3" fmla="val 16667"/>
            </a:avLst>
          </a:prstGeom>
          <a:solidFill>
            <a:schemeClr val="accent5">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The pronunciation of this word is not as you would expect! The [a] sounds like [ä]. </a:t>
            </a:r>
          </a:p>
        </p:txBody>
      </p:sp>
      <p:sp>
        <p:nvSpPr>
          <p:cNvPr id="56" name="Rounded Rectangular Callout 55"/>
          <p:cNvSpPr/>
          <p:nvPr/>
        </p:nvSpPr>
        <p:spPr>
          <a:xfrm>
            <a:off x="1152938" y="3553227"/>
            <a:ext cx="3268617" cy="1704578"/>
          </a:xfrm>
          <a:prstGeom prst="wedgeRoundRectCallout">
            <a:avLst>
              <a:gd name="adj1" fmla="val 58709"/>
              <a:gd name="adj2" fmla="val -20686"/>
              <a:gd name="adj3" fmla="val 16667"/>
            </a:avLst>
          </a:prstGeom>
          <a:solidFill>
            <a:schemeClr val="accent5">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Which German word do you already know that rhymes with this one? </a:t>
            </a:r>
          </a:p>
        </p:txBody>
      </p:sp>
      <p:sp>
        <p:nvSpPr>
          <p:cNvPr id="57" name="Rounded Rectangular Callout 56"/>
          <p:cNvSpPr/>
          <p:nvPr/>
        </p:nvSpPr>
        <p:spPr>
          <a:xfrm>
            <a:off x="7743939" y="3387644"/>
            <a:ext cx="3268617" cy="1704578"/>
          </a:xfrm>
          <a:prstGeom prst="wedgeRoundRectCallout">
            <a:avLst>
              <a:gd name="adj1" fmla="val -59023"/>
              <a:gd name="adj2" fmla="val 18186"/>
              <a:gd name="adj3" fmla="val 16667"/>
            </a:avLst>
          </a:prstGeom>
          <a:solidFill>
            <a:schemeClr val="accent5">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This word looks like an English word, but the German [j] is pronounced differently, like ‘y’ in English.</a:t>
            </a:r>
          </a:p>
        </p:txBody>
      </p:sp>
      <p:sp>
        <p:nvSpPr>
          <p:cNvPr id="3" name="Rectangle 2"/>
          <p:cNvSpPr/>
          <p:nvPr/>
        </p:nvSpPr>
        <p:spPr>
          <a:xfrm>
            <a:off x="3134362" y="4680236"/>
            <a:ext cx="788998" cy="369332"/>
          </a:xfrm>
          <a:prstGeom prst="rect">
            <a:avLst/>
          </a:prstGeom>
          <a:solidFill>
            <a:srgbClr val="002060"/>
          </a:solidFill>
        </p:spPr>
        <p:txBody>
          <a:bodyPr wrap="none">
            <a:spAutoFit/>
          </a:bodyPr>
          <a:lstStyle/>
          <a:p>
            <a:pPr algn="ctr"/>
            <a:r>
              <a:rPr lang="en-GB" b="1" dirty="0">
                <a:solidFill>
                  <a:schemeClr val="bg1"/>
                </a:solidFill>
                <a:latin typeface="Century Gothic" panose="020B0502020202020204" pitchFamily="34" charset="0"/>
              </a:rPr>
              <a:t>[</a:t>
            </a:r>
            <a:r>
              <a:rPr lang="en-GB" b="1" i="1" dirty="0">
                <a:solidFill>
                  <a:schemeClr val="bg1"/>
                </a:solidFill>
                <a:latin typeface="Century Gothic" panose="020B0502020202020204" pitchFamily="34" charset="0"/>
              </a:rPr>
              <a:t>und</a:t>
            </a:r>
            <a:r>
              <a:rPr lang="en-GB"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814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8" grpId="0"/>
      <p:bldP spid="59" grpId="0"/>
      <p:bldP spid="60" grpId="0"/>
      <p:bldP spid="61" grpId="0"/>
      <p:bldP spid="62" grpId="0"/>
      <p:bldP spid="63" grpId="0"/>
      <p:bldP spid="64" grpId="0"/>
      <p:bldP spid="2" grpId="0" animBg="1"/>
      <p:bldP spid="56" grpId="0" animBg="1"/>
      <p:bldP spid="57"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81888" y="29198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sz="3600" b="1" dirty="0">
              <a:solidFill>
                <a:schemeClr val="lt1"/>
              </a:solidFill>
            </a:endParaRPr>
          </a:p>
        </p:txBody>
      </p:sp>
      <p:sp>
        <p:nvSpPr>
          <p:cNvPr id="150" name="Google Shape;150;p2"/>
          <p:cNvSpPr/>
          <p:nvPr/>
        </p:nvSpPr>
        <p:spPr>
          <a:xfrm>
            <a:off x="10591799" y="247046"/>
            <a:ext cx="1365527" cy="40065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lesen</a:t>
            </a:r>
            <a:endParaRPr sz="2000" b="1" dirty="0">
              <a:solidFill>
                <a:srgbClr val="FFFFFF"/>
              </a:solidFill>
              <a:latin typeface="Century Gothic"/>
              <a:ea typeface="Century Gothic"/>
              <a:cs typeface="Century Gothic"/>
              <a:sym typeface="Century Gothic"/>
            </a:endParaRPr>
          </a:p>
        </p:txBody>
      </p:sp>
      <p:graphicFrame>
        <p:nvGraphicFramePr>
          <p:cNvPr id="5" name="Table 4"/>
          <p:cNvGraphicFramePr>
            <a:graphicFrameLocks noGrp="1"/>
          </p:cNvGraphicFramePr>
          <p:nvPr>
            <p:extLst>
              <p:ext uri="{D42A27DB-BD31-4B8C-83A1-F6EECF244321}">
                <p14:modId xmlns:p14="http://schemas.microsoft.com/office/powerpoint/2010/main" val="2261560099"/>
              </p:ext>
            </p:extLst>
          </p:nvPr>
        </p:nvGraphicFramePr>
        <p:xfrm>
          <a:off x="535708" y="1496522"/>
          <a:ext cx="8151093" cy="1386913"/>
        </p:xfrm>
        <a:graphic>
          <a:graphicData uri="http://schemas.openxmlformats.org/drawingml/2006/table">
            <a:tbl>
              <a:tblPr firstRow="1" bandRow="1">
                <a:tableStyleId>{5940675A-B579-460E-94D1-54222C63F5DA}</a:tableStyleId>
              </a:tblPr>
              <a:tblGrid>
                <a:gridCol w="2717031">
                  <a:extLst>
                    <a:ext uri="{9D8B030D-6E8A-4147-A177-3AD203B41FA5}">
                      <a16:colId xmlns:a16="http://schemas.microsoft.com/office/drawing/2014/main" val="2692541188"/>
                    </a:ext>
                  </a:extLst>
                </a:gridCol>
                <a:gridCol w="2717031">
                  <a:extLst>
                    <a:ext uri="{9D8B030D-6E8A-4147-A177-3AD203B41FA5}">
                      <a16:colId xmlns:a16="http://schemas.microsoft.com/office/drawing/2014/main" val="3663390241"/>
                    </a:ext>
                  </a:extLst>
                </a:gridCol>
                <a:gridCol w="2717031">
                  <a:extLst>
                    <a:ext uri="{9D8B030D-6E8A-4147-A177-3AD203B41FA5}">
                      <a16:colId xmlns:a16="http://schemas.microsoft.com/office/drawing/2014/main" val="1375163130"/>
                    </a:ext>
                  </a:extLst>
                </a:gridCol>
              </a:tblGrid>
              <a:tr h="455029">
                <a:tc>
                  <a:txBody>
                    <a:bodyPr/>
                    <a:lstStyle/>
                    <a:p>
                      <a:pPr algn="ctr"/>
                      <a:r>
                        <a:rPr lang="en-GB" sz="2000" b="1" dirty="0">
                          <a:solidFill>
                            <a:schemeClr val="accent5">
                              <a:lumMod val="50000"/>
                            </a:schemeClr>
                          </a:solidFill>
                          <a:latin typeface="Century Gothic" panose="020B0502020202020204" pitchFamily="34" charset="0"/>
                        </a:rPr>
                        <a:t>Masculine</a:t>
                      </a:r>
                    </a:p>
                  </a:txBody>
                  <a:tcPr/>
                </a:tc>
                <a:tc>
                  <a:txBody>
                    <a:bodyPr/>
                    <a:lstStyle/>
                    <a:p>
                      <a:pPr algn="ctr"/>
                      <a:r>
                        <a:rPr lang="en-GB" sz="2000" b="1" dirty="0">
                          <a:solidFill>
                            <a:schemeClr val="accent5">
                              <a:lumMod val="50000"/>
                            </a:schemeClr>
                          </a:solidFill>
                          <a:latin typeface="Century Gothic" panose="020B0502020202020204" pitchFamily="34" charset="0"/>
                        </a:rPr>
                        <a:t>Feminine</a:t>
                      </a:r>
                    </a:p>
                  </a:txBody>
                  <a:tcPr/>
                </a:tc>
                <a:tc>
                  <a:txBody>
                    <a:bodyPr/>
                    <a:lstStyle/>
                    <a:p>
                      <a:pPr algn="ctr"/>
                      <a:r>
                        <a:rPr lang="en-GB" sz="2000" b="1" dirty="0">
                          <a:solidFill>
                            <a:schemeClr val="accent5">
                              <a:lumMod val="50000"/>
                            </a:schemeClr>
                          </a:solidFill>
                          <a:latin typeface="Century Gothic" panose="020B0502020202020204" pitchFamily="34" charset="0"/>
                        </a:rPr>
                        <a:t>Neuter</a:t>
                      </a:r>
                    </a:p>
                  </a:txBody>
                  <a:tcPr/>
                </a:tc>
                <a:extLst>
                  <a:ext uri="{0D108BD9-81ED-4DB2-BD59-A6C34878D82A}">
                    <a16:rowId xmlns:a16="http://schemas.microsoft.com/office/drawing/2014/main" val="3374112798"/>
                  </a:ext>
                </a:extLst>
              </a:tr>
              <a:tr h="931884">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5886881"/>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656225699"/>
              </p:ext>
            </p:extLst>
          </p:nvPr>
        </p:nvGraphicFramePr>
        <p:xfrm>
          <a:off x="535709" y="2880584"/>
          <a:ext cx="8151093" cy="1177245"/>
        </p:xfrm>
        <a:graphic>
          <a:graphicData uri="http://schemas.openxmlformats.org/drawingml/2006/table">
            <a:tbl>
              <a:tblPr firstRow="1" bandRow="1">
                <a:tableStyleId>{5940675A-B579-460E-94D1-54222C63F5DA}</a:tableStyleId>
              </a:tblPr>
              <a:tblGrid>
                <a:gridCol w="2717031">
                  <a:extLst>
                    <a:ext uri="{9D8B030D-6E8A-4147-A177-3AD203B41FA5}">
                      <a16:colId xmlns:a16="http://schemas.microsoft.com/office/drawing/2014/main" val="2692541188"/>
                    </a:ext>
                  </a:extLst>
                </a:gridCol>
                <a:gridCol w="2717031">
                  <a:extLst>
                    <a:ext uri="{9D8B030D-6E8A-4147-A177-3AD203B41FA5}">
                      <a16:colId xmlns:a16="http://schemas.microsoft.com/office/drawing/2014/main" val="3663390241"/>
                    </a:ext>
                  </a:extLst>
                </a:gridCol>
                <a:gridCol w="2717031">
                  <a:extLst>
                    <a:ext uri="{9D8B030D-6E8A-4147-A177-3AD203B41FA5}">
                      <a16:colId xmlns:a16="http://schemas.microsoft.com/office/drawing/2014/main" val="1375163130"/>
                    </a:ext>
                  </a:extLst>
                </a:gridCol>
              </a:tblGrid>
              <a:tr h="339607">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74112798"/>
                  </a:ext>
                </a:extLst>
              </a:tr>
              <a:tr h="811485">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5886881"/>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943603376"/>
              </p:ext>
            </p:extLst>
          </p:nvPr>
        </p:nvGraphicFramePr>
        <p:xfrm>
          <a:off x="535708" y="4057829"/>
          <a:ext cx="8151093" cy="1177245"/>
        </p:xfrm>
        <a:graphic>
          <a:graphicData uri="http://schemas.openxmlformats.org/drawingml/2006/table">
            <a:tbl>
              <a:tblPr firstRow="1" bandRow="1">
                <a:tableStyleId>{5940675A-B579-460E-94D1-54222C63F5DA}</a:tableStyleId>
              </a:tblPr>
              <a:tblGrid>
                <a:gridCol w="2717031">
                  <a:extLst>
                    <a:ext uri="{9D8B030D-6E8A-4147-A177-3AD203B41FA5}">
                      <a16:colId xmlns:a16="http://schemas.microsoft.com/office/drawing/2014/main" val="2692541188"/>
                    </a:ext>
                  </a:extLst>
                </a:gridCol>
                <a:gridCol w="2717031">
                  <a:extLst>
                    <a:ext uri="{9D8B030D-6E8A-4147-A177-3AD203B41FA5}">
                      <a16:colId xmlns:a16="http://schemas.microsoft.com/office/drawing/2014/main" val="3663390241"/>
                    </a:ext>
                  </a:extLst>
                </a:gridCol>
                <a:gridCol w="2717031">
                  <a:extLst>
                    <a:ext uri="{9D8B030D-6E8A-4147-A177-3AD203B41FA5}">
                      <a16:colId xmlns:a16="http://schemas.microsoft.com/office/drawing/2014/main" val="1375163130"/>
                    </a:ext>
                  </a:extLst>
                </a:gridCol>
              </a:tblGrid>
              <a:tr h="339607">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74112798"/>
                  </a:ext>
                </a:extLst>
              </a:tr>
              <a:tr h="811485">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5588688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952698354"/>
              </p:ext>
            </p:extLst>
          </p:nvPr>
        </p:nvGraphicFramePr>
        <p:xfrm>
          <a:off x="535708" y="5235074"/>
          <a:ext cx="8151093" cy="365760"/>
        </p:xfrm>
        <a:graphic>
          <a:graphicData uri="http://schemas.openxmlformats.org/drawingml/2006/table">
            <a:tbl>
              <a:tblPr firstRow="1" bandRow="1">
                <a:tableStyleId>{5940675A-B579-460E-94D1-54222C63F5DA}</a:tableStyleId>
              </a:tblPr>
              <a:tblGrid>
                <a:gridCol w="2717031">
                  <a:extLst>
                    <a:ext uri="{9D8B030D-6E8A-4147-A177-3AD203B41FA5}">
                      <a16:colId xmlns:a16="http://schemas.microsoft.com/office/drawing/2014/main" val="3208130304"/>
                    </a:ext>
                  </a:extLst>
                </a:gridCol>
                <a:gridCol w="2717031">
                  <a:extLst>
                    <a:ext uri="{9D8B030D-6E8A-4147-A177-3AD203B41FA5}">
                      <a16:colId xmlns:a16="http://schemas.microsoft.com/office/drawing/2014/main" val="40020168"/>
                    </a:ext>
                  </a:extLst>
                </a:gridCol>
                <a:gridCol w="2717031">
                  <a:extLst>
                    <a:ext uri="{9D8B030D-6E8A-4147-A177-3AD203B41FA5}">
                      <a16:colId xmlns:a16="http://schemas.microsoft.com/office/drawing/2014/main" val="2458289184"/>
                    </a:ext>
                  </a:extLst>
                </a:gridCol>
              </a:tblGrid>
              <a:tr h="339607">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5445683"/>
                  </a:ext>
                </a:extLst>
              </a:tr>
            </a:tbl>
          </a:graphicData>
        </a:graphic>
      </p:graphicFrame>
      <p:pic>
        <p:nvPicPr>
          <p:cNvPr id="30" name="Picture 4" descr="Trai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881" y="2170951"/>
            <a:ext cx="1303648" cy="5475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2/6/b/b/1194986830921943475ball.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7267" y="3348196"/>
            <a:ext cx="628059" cy="6280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6"/>
          <a:stretch>
            <a:fillRect/>
          </a:stretch>
        </p:blipFill>
        <p:spPr>
          <a:xfrm>
            <a:off x="1513471" y="4539133"/>
            <a:ext cx="691855" cy="614367"/>
          </a:xfrm>
          <a:prstGeom prst="rect">
            <a:avLst/>
          </a:prstGeom>
        </p:spPr>
      </p:pic>
      <p:pic>
        <p:nvPicPr>
          <p:cNvPr id="33" name="Picture 2" descr="Race Car Driver Jacke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7053" y="2158165"/>
            <a:ext cx="708402" cy="630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rtoon Cat 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10781" y="3371195"/>
            <a:ext cx="754674" cy="5660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phone, Cell Phone, Phone, Mobile Phone, Electronic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2836" y="2158165"/>
            <a:ext cx="304517" cy="6090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Joypad Game Controller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3019" y="3335410"/>
            <a:ext cx="584149" cy="59805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Tablet Pc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3019" y="4627692"/>
            <a:ext cx="627729" cy="42482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34292" y="2880584"/>
            <a:ext cx="2230582" cy="369332"/>
          </a:xfrm>
          <a:prstGeom prst="rect">
            <a:avLst/>
          </a:prstGeom>
          <a:noFill/>
        </p:spPr>
        <p:txBody>
          <a:bodyPr wrap="square" rtlCol="0">
            <a:spAutoFit/>
          </a:bodyPr>
          <a:lstStyle/>
          <a:p>
            <a:pPr algn="ctr"/>
            <a:r>
              <a:rPr lang="en-GB" dirty="0">
                <a:solidFill>
                  <a:schemeClr val="accent5">
                    <a:lumMod val="50000"/>
                  </a:schemeClr>
                </a:solidFill>
                <a:latin typeface="Century Gothic" panose="020B0502020202020204" pitchFamily="34" charset="0"/>
              </a:rPr>
              <a:t>der Zug </a:t>
            </a:r>
          </a:p>
        </p:txBody>
      </p:sp>
      <p:sp>
        <p:nvSpPr>
          <p:cNvPr id="40" name="TextBox 39"/>
          <p:cNvSpPr txBox="1"/>
          <p:nvPr/>
        </p:nvSpPr>
        <p:spPr>
          <a:xfrm>
            <a:off x="734292" y="4057829"/>
            <a:ext cx="2230582" cy="369332"/>
          </a:xfrm>
          <a:prstGeom prst="rect">
            <a:avLst/>
          </a:prstGeom>
          <a:noFill/>
        </p:spPr>
        <p:txBody>
          <a:bodyPr wrap="square" rtlCol="0">
            <a:spAutoFit/>
          </a:bodyPr>
          <a:lstStyle/>
          <a:p>
            <a:pPr algn="ctr"/>
            <a:r>
              <a:rPr lang="en-GB" dirty="0">
                <a:solidFill>
                  <a:schemeClr val="accent5">
                    <a:lumMod val="50000"/>
                  </a:schemeClr>
                </a:solidFill>
                <a:latin typeface="Century Gothic" panose="020B0502020202020204" pitchFamily="34" charset="0"/>
              </a:rPr>
              <a:t>der </a:t>
            </a:r>
            <a:r>
              <a:rPr lang="en-GB" dirty="0" err="1">
                <a:solidFill>
                  <a:schemeClr val="accent5">
                    <a:lumMod val="50000"/>
                  </a:schemeClr>
                </a:solidFill>
                <a:latin typeface="Century Gothic" panose="020B0502020202020204" pitchFamily="34" charset="0"/>
              </a:rPr>
              <a:t>Fußball</a:t>
            </a:r>
            <a:endParaRPr lang="en-GB" dirty="0">
              <a:solidFill>
                <a:schemeClr val="accent5">
                  <a:lumMod val="50000"/>
                </a:schemeClr>
              </a:solidFill>
              <a:latin typeface="Century Gothic" panose="020B0502020202020204" pitchFamily="34" charset="0"/>
            </a:endParaRPr>
          </a:p>
        </p:txBody>
      </p:sp>
      <p:sp>
        <p:nvSpPr>
          <p:cNvPr id="42" name="TextBox 41"/>
          <p:cNvSpPr txBox="1"/>
          <p:nvPr/>
        </p:nvSpPr>
        <p:spPr>
          <a:xfrm>
            <a:off x="734292" y="5225796"/>
            <a:ext cx="2230582" cy="369332"/>
          </a:xfrm>
          <a:prstGeom prst="rect">
            <a:avLst/>
          </a:prstGeom>
          <a:noFill/>
        </p:spPr>
        <p:txBody>
          <a:bodyPr wrap="square" rtlCol="0">
            <a:spAutoFit/>
          </a:bodyPr>
          <a:lstStyle/>
          <a:p>
            <a:pPr algn="ctr"/>
            <a:r>
              <a:rPr lang="en-GB" dirty="0">
                <a:solidFill>
                  <a:schemeClr val="accent5">
                    <a:lumMod val="50000"/>
                  </a:schemeClr>
                </a:solidFill>
                <a:latin typeface="Century Gothic" panose="020B0502020202020204" pitchFamily="34" charset="0"/>
              </a:rPr>
              <a:t>der Hund</a:t>
            </a:r>
          </a:p>
        </p:txBody>
      </p:sp>
      <p:sp>
        <p:nvSpPr>
          <p:cNvPr id="43" name="TextBox 42"/>
          <p:cNvSpPr txBox="1"/>
          <p:nvPr/>
        </p:nvSpPr>
        <p:spPr>
          <a:xfrm>
            <a:off x="3495963" y="2896805"/>
            <a:ext cx="2230582" cy="369332"/>
          </a:xfrm>
          <a:prstGeom prst="rect">
            <a:avLst/>
          </a:prstGeom>
          <a:noFill/>
        </p:spPr>
        <p:txBody>
          <a:bodyPr wrap="square" rtlCol="0">
            <a:spAutoFit/>
          </a:bodyPr>
          <a:lstStyle/>
          <a:p>
            <a:pPr algn="ctr"/>
            <a:r>
              <a:rPr lang="en-GB" dirty="0">
                <a:solidFill>
                  <a:schemeClr val="accent5">
                    <a:lumMod val="50000"/>
                  </a:schemeClr>
                </a:solidFill>
                <a:latin typeface="Century Gothic" panose="020B0502020202020204" pitchFamily="34" charset="0"/>
              </a:rPr>
              <a:t>die </a:t>
            </a:r>
            <a:r>
              <a:rPr lang="en-GB" dirty="0" err="1">
                <a:solidFill>
                  <a:schemeClr val="accent5">
                    <a:lumMod val="50000"/>
                  </a:schemeClr>
                </a:solidFill>
                <a:latin typeface="Century Gothic" panose="020B0502020202020204" pitchFamily="34" charset="0"/>
              </a:rPr>
              <a:t>Jacke</a:t>
            </a:r>
            <a:endParaRPr lang="en-GB" dirty="0">
              <a:solidFill>
                <a:schemeClr val="accent5">
                  <a:lumMod val="50000"/>
                </a:schemeClr>
              </a:solidFill>
              <a:latin typeface="Century Gothic" panose="020B0502020202020204" pitchFamily="34" charset="0"/>
            </a:endParaRPr>
          </a:p>
        </p:txBody>
      </p:sp>
      <p:sp>
        <p:nvSpPr>
          <p:cNvPr id="44" name="TextBox 43"/>
          <p:cNvSpPr txBox="1"/>
          <p:nvPr/>
        </p:nvSpPr>
        <p:spPr>
          <a:xfrm>
            <a:off x="3472827" y="4061562"/>
            <a:ext cx="2230582" cy="369332"/>
          </a:xfrm>
          <a:prstGeom prst="rect">
            <a:avLst/>
          </a:prstGeom>
          <a:noFill/>
        </p:spPr>
        <p:txBody>
          <a:bodyPr wrap="square" rtlCol="0">
            <a:spAutoFit/>
          </a:bodyPr>
          <a:lstStyle/>
          <a:p>
            <a:pPr algn="ctr"/>
            <a:r>
              <a:rPr lang="en-GB" dirty="0">
                <a:solidFill>
                  <a:schemeClr val="accent5">
                    <a:lumMod val="50000"/>
                  </a:schemeClr>
                </a:solidFill>
                <a:latin typeface="Century Gothic" panose="020B0502020202020204" pitchFamily="34" charset="0"/>
              </a:rPr>
              <a:t>die </a:t>
            </a:r>
            <a:r>
              <a:rPr lang="en-GB" dirty="0" err="1">
                <a:solidFill>
                  <a:schemeClr val="accent5">
                    <a:lumMod val="50000"/>
                  </a:schemeClr>
                </a:solidFill>
                <a:latin typeface="Century Gothic" panose="020B0502020202020204" pitchFamily="34" charset="0"/>
              </a:rPr>
              <a:t>Katze</a:t>
            </a:r>
            <a:endParaRPr lang="en-GB" dirty="0">
              <a:solidFill>
                <a:schemeClr val="accent5">
                  <a:lumMod val="50000"/>
                </a:schemeClr>
              </a:solidFill>
              <a:latin typeface="Century Gothic" panose="020B0502020202020204" pitchFamily="34" charset="0"/>
            </a:endParaRPr>
          </a:p>
        </p:txBody>
      </p:sp>
      <p:sp>
        <p:nvSpPr>
          <p:cNvPr id="46" name="TextBox 45"/>
          <p:cNvSpPr txBox="1"/>
          <p:nvPr/>
        </p:nvSpPr>
        <p:spPr>
          <a:xfrm>
            <a:off x="6200427" y="4087814"/>
            <a:ext cx="2349332" cy="369332"/>
          </a:xfrm>
          <a:prstGeom prst="rect">
            <a:avLst/>
          </a:prstGeom>
          <a:noFill/>
        </p:spPr>
        <p:txBody>
          <a:bodyPr wrap="square" rtlCol="0">
            <a:spAutoFit/>
          </a:bodyPr>
          <a:lstStyle/>
          <a:p>
            <a:pPr algn="ctr"/>
            <a:r>
              <a:rPr lang="en-GB" dirty="0">
                <a:solidFill>
                  <a:schemeClr val="accent5">
                    <a:lumMod val="50000"/>
                  </a:schemeClr>
                </a:solidFill>
                <a:latin typeface="Century Gothic" panose="020B0502020202020204" pitchFamily="34" charset="0"/>
              </a:rPr>
              <a:t>das Spiel</a:t>
            </a:r>
          </a:p>
        </p:txBody>
      </p:sp>
      <p:sp>
        <p:nvSpPr>
          <p:cNvPr id="47" name="TextBox 46"/>
          <p:cNvSpPr txBox="1"/>
          <p:nvPr/>
        </p:nvSpPr>
        <p:spPr>
          <a:xfrm>
            <a:off x="6222217" y="5252751"/>
            <a:ext cx="2349332" cy="369332"/>
          </a:xfrm>
          <a:prstGeom prst="rect">
            <a:avLst/>
          </a:prstGeom>
          <a:noFill/>
        </p:spPr>
        <p:txBody>
          <a:bodyPr wrap="square" rtlCol="0">
            <a:spAutoFit/>
          </a:bodyPr>
          <a:lstStyle/>
          <a:p>
            <a:pPr algn="ctr"/>
            <a:r>
              <a:rPr lang="en-GB" dirty="0">
                <a:solidFill>
                  <a:schemeClr val="accent5">
                    <a:lumMod val="50000"/>
                  </a:schemeClr>
                </a:solidFill>
                <a:latin typeface="Century Gothic" panose="020B0502020202020204" pitchFamily="34" charset="0"/>
              </a:rPr>
              <a:t>das iPad</a:t>
            </a:r>
          </a:p>
        </p:txBody>
      </p:sp>
      <p:sp>
        <p:nvSpPr>
          <p:cNvPr id="27" name="Rectangle 26"/>
          <p:cNvSpPr/>
          <p:nvPr/>
        </p:nvSpPr>
        <p:spPr>
          <a:xfrm>
            <a:off x="1235397" y="2929076"/>
            <a:ext cx="1382156" cy="27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1163973" y="4096851"/>
            <a:ext cx="1382156" cy="27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1217881" y="5279468"/>
            <a:ext cx="1382156" cy="27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3911269" y="2943310"/>
            <a:ext cx="1382156" cy="27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3920176" y="4120555"/>
            <a:ext cx="1382156" cy="27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6607297" y="2943309"/>
            <a:ext cx="1382156" cy="27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6705805" y="4104334"/>
            <a:ext cx="1382156" cy="27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6666676" y="5281528"/>
            <a:ext cx="1382156" cy="27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6123709" y="2910569"/>
            <a:ext cx="2349332" cy="369332"/>
          </a:xfrm>
          <a:prstGeom prst="rect">
            <a:avLst/>
          </a:prstGeom>
          <a:noFill/>
        </p:spPr>
        <p:txBody>
          <a:bodyPr wrap="square" rtlCol="0">
            <a:spAutoFit/>
          </a:bodyPr>
          <a:lstStyle/>
          <a:p>
            <a:pPr algn="ctr"/>
            <a:r>
              <a:rPr lang="en-GB" dirty="0">
                <a:solidFill>
                  <a:schemeClr val="accent5">
                    <a:lumMod val="50000"/>
                  </a:schemeClr>
                </a:solidFill>
                <a:latin typeface="Century Gothic" panose="020B0502020202020204" pitchFamily="34" charset="0"/>
              </a:rPr>
              <a:t>das Handy</a:t>
            </a:r>
          </a:p>
        </p:txBody>
      </p:sp>
      <p:sp>
        <p:nvSpPr>
          <p:cNvPr id="38" name="TextBox 37"/>
          <p:cNvSpPr txBox="1"/>
          <p:nvPr/>
        </p:nvSpPr>
        <p:spPr>
          <a:xfrm>
            <a:off x="9314263" y="1671560"/>
            <a:ext cx="157829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das Handy   </a:t>
            </a:r>
          </a:p>
        </p:txBody>
      </p:sp>
      <p:sp>
        <p:nvSpPr>
          <p:cNvPr id="58" name="TextBox 57"/>
          <p:cNvSpPr txBox="1"/>
          <p:nvPr/>
        </p:nvSpPr>
        <p:spPr>
          <a:xfrm>
            <a:off x="9314264" y="2689431"/>
            <a:ext cx="1481322"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die </a:t>
            </a:r>
            <a:r>
              <a:rPr lang="en-GB" sz="2000" dirty="0" err="1">
                <a:solidFill>
                  <a:schemeClr val="accent5">
                    <a:lumMod val="50000"/>
                  </a:schemeClr>
                </a:solidFill>
                <a:latin typeface="Century Gothic" panose="020B0502020202020204" pitchFamily="34" charset="0"/>
              </a:rPr>
              <a:t>Katze</a:t>
            </a:r>
            <a:endParaRPr lang="en-GB" sz="2000" dirty="0">
              <a:solidFill>
                <a:schemeClr val="accent5">
                  <a:lumMod val="50000"/>
                </a:schemeClr>
              </a:solidFill>
              <a:latin typeface="Century Gothic" panose="020B0502020202020204" pitchFamily="34" charset="0"/>
            </a:endParaRPr>
          </a:p>
        </p:txBody>
      </p:sp>
      <p:sp>
        <p:nvSpPr>
          <p:cNvPr id="59" name="TextBox 58"/>
          <p:cNvSpPr txBox="1"/>
          <p:nvPr/>
        </p:nvSpPr>
        <p:spPr>
          <a:xfrm>
            <a:off x="10303005" y="3188822"/>
            <a:ext cx="1481322"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das iPad</a:t>
            </a:r>
          </a:p>
        </p:txBody>
      </p:sp>
      <p:sp>
        <p:nvSpPr>
          <p:cNvPr id="60" name="TextBox 59"/>
          <p:cNvSpPr txBox="1"/>
          <p:nvPr/>
        </p:nvSpPr>
        <p:spPr>
          <a:xfrm>
            <a:off x="9314263" y="3707302"/>
            <a:ext cx="1481322"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der Hund</a:t>
            </a:r>
          </a:p>
        </p:txBody>
      </p:sp>
      <p:sp>
        <p:nvSpPr>
          <p:cNvPr id="61" name="TextBox 60"/>
          <p:cNvSpPr txBox="1"/>
          <p:nvPr/>
        </p:nvSpPr>
        <p:spPr>
          <a:xfrm>
            <a:off x="10322119" y="4206693"/>
            <a:ext cx="1481322"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die </a:t>
            </a:r>
            <a:r>
              <a:rPr lang="en-GB" sz="2000" dirty="0" err="1">
                <a:solidFill>
                  <a:schemeClr val="accent5">
                    <a:lumMod val="50000"/>
                  </a:schemeClr>
                </a:solidFill>
                <a:latin typeface="Century Gothic" panose="020B0502020202020204" pitchFamily="34" charset="0"/>
              </a:rPr>
              <a:t>Jacke</a:t>
            </a:r>
            <a:endParaRPr lang="en-GB" sz="2000" dirty="0">
              <a:solidFill>
                <a:schemeClr val="accent5">
                  <a:lumMod val="50000"/>
                </a:schemeClr>
              </a:solidFill>
              <a:latin typeface="Century Gothic" panose="020B0502020202020204" pitchFamily="34" charset="0"/>
            </a:endParaRPr>
          </a:p>
        </p:txBody>
      </p:sp>
      <p:sp>
        <p:nvSpPr>
          <p:cNvPr id="62" name="TextBox 61"/>
          <p:cNvSpPr txBox="1"/>
          <p:nvPr/>
        </p:nvSpPr>
        <p:spPr>
          <a:xfrm>
            <a:off x="9306310" y="4725174"/>
            <a:ext cx="1481322"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das Spiel</a:t>
            </a:r>
          </a:p>
        </p:txBody>
      </p:sp>
      <p:sp>
        <p:nvSpPr>
          <p:cNvPr id="63" name="TextBox 62"/>
          <p:cNvSpPr txBox="1"/>
          <p:nvPr/>
        </p:nvSpPr>
        <p:spPr>
          <a:xfrm>
            <a:off x="10322118" y="5224565"/>
            <a:ext cx="1635207"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der </a:t>
            </a:r>
            <a:r>
              <a:rPr lang="en-GB" sz="2000" dirty="0" err="1">
                <a:solidFill>
                  <a:schemeClr val="accent5">
                    <a:lumMod val="50000"/>
                  </a:schemeClr>
                </a:solidFill>
                <a:latin typeface="Century Gothic" panose="020B0502020202020204" pitchFamily="34" charset="0"/>
              </a:rPr>
              <a:t>Fußball</a:t>
            </a:r>
            <a:endParaRPr lang="en-GB" sz="2000" dirty="0">
              <a:solidFill>
                <a:schemeClr val="accent5">
                  <a:lumMod val="50000"/>
                </a:schemeClr>
              </a:solidFill>
              <a:latin typeface="Century Gothic" panose="020B0502020202020204" pitchFamily="34" charset="0"/>
            </a:endParaRPr>
          </a:p>
        </p:txBody>
      </p:sp>
      <p:sp>
        <p:nvSpPr>
          <p:cNvPr id="64" name="TextBox 63"/>
          <p:cNvSpPr txBox="1"/>
          <p:nvPr/>
        </p:nvSpPr>
        <p:spPr>
          <a:xfrm>
            <a:off x="10376737" y="2170951"/>
            <a:ext cx="140759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der Zug</a:t>
            </a:r>
          </a:p>
        </p:txBody>
      </p:sp>
      <p:sp>
        <p:nvSpPr>
          <p:cNvPr id="39" name="Rounded Rectangular Callout 38"/>
          <p:cNvSpPr/>
          <p:nvPr/>
        </p:nvSpPr>
        <p:spPr>
          <a:xfrm>
            <a:off x="3524922" y="4567477"/>
            <a:ext cx="2230582" cy="1335194"/>
          </a:xfrm>
          <a:prstGeom prst="wedgeRoundRectCallout">
            <a:avLst>
              <a:gd name="adj1" fmla="val 15192"/>
              <a:gd name="adj2" fmla="val -71356"/>
              <a:gd name="adj3" fmla="val 16667"/>
            </a:avLst>
          </a:prstGeom>
          <a:solidFill>
            <a:schemeClr val="accent5">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Often, nouns which end in </a:t>
            </a:r>
            <a:r>
              <a:rPr lang="en-GB" sz="2000" b="1" dirty="0">
                <a:latin typeface="Century Gothic" panose="020B0502020202020204" pitchFamily="34" charset="0"/>
              </a:rPr>
              <a:t>–e</a:t>
            </a:r>
            <a:r>
              <a:rPr lang="en-GB" sz="2000" dirty="0">
                <a:latin typeface="Century Gothic" panose="020B0502020202020204" pitchFamily="34" charset="0"/>
              </a:rPr>
              <a:t> are </a:t>
            </a:r>
            <a:r>
              <a:rPr lang="en-GB" sz="2000" b="1" dirty="0">
                <a:latin typeface="Century Gothic" panose="020B0502020202020204" pitchFamily="34" charset="0"/>
              </a:rPr>
              <a:t>feminine.</a:t>
            </a:r>
            <a:r>
              <a:rPr lang="en-GB" sz="2000" dirty="0">
                <a:latin typeface="Century Gothic" panose="020B0502020202020204" pitchFamily="34" charset="0"/>
              </a:rPr>
              <a:t> </a:t>
            </a:r>
          </a:p>
        </p:txBody>
      </p:sp>
      <p:sp>
        <p:nvSpPr>
          <p:cNvPr id="68" name="Rectangle 67"/>
          <p:cNvSpPr/>
          <p:nvPr/>
        </p:nvSpPr>
        <p:spPr>
          <a:xfrm>
            <a:off x="6607297" y="2936093"/>
            <a:ext cx="1382156" cy="276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ular Callout 47"/>
          <p:cNvSpPr/>
          <p:nvPr/>
        </p:nvSpPr>
        <p:spPr>
          <a:xfrm>
            <a:off x="8873070" y="2929076"/>
            <a:ext cx="2230582" cy="1335194"/>
          </a:xfrm>
          <a:prstGeom prst="wedgeRoundRectCallout">
            <a:avLst>
              <a:gd name="adj1" fmla="val -63690"/>
              <a:gd name="adj2" fmla="val -27775"/>
              <a:gd name="adj3" fmla="val 16667"/>
            </a:avLst>
          </a:prstGeom>
          <a:solidFill>
            <a:schemeClr val="accent5">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Often, nouns which look like English words are </a:t>
            </a:r>
            <a:r>
              <a:rPr lang="en-GB" sz="2000" b="1" dirty="0">
                <a:latin typeface="Century Gothic" panose="020B0502020202020204" pitchFamily="34" charset="0"/>
              </a:rPr>
              <a:t>neuter.</a:t>
            </a:r>
            <a:endParaRPr lang="en-GB" sz="2000" dirty="0">
              <a:latin typeface="Century Gothic" panose="020B0502020202020204" pitchFamily="34" charset="0"/>
            </a:endParaRPr>
          </a:p>
        </p:txBody>
      </p:sp>
    </p:spTree>
    <p:extLst>
      <p:ext uri="{BB962C8B-B14F-4D97-AF65-F5344CB8AC3E}">
        <p14:creationId xmlns:p14="http://schemas.microsoft.com/office/powerpoint/2010/main" val="15199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9" grpId="0" animBg="1"/>
      <p:bldP spid="50" grpId="0" animBg="1"/>
      <p:bldP spid="51" grpId="0" animBg="1"/>
      <p:bldP spid="52" grpId="0" animBg="1"/>
      <p:bldP spid="54" grpId="0" animBg="1"/>
      <p:bldP spid="55" grpId="0" animBg="1"/>
      <p:bldP spid="38" grpId="0"/>
      <p:bldP spid="58" grpId="0"/>
      <p:bldP spid="59" grpId="0"/>
      <p:bldP spid="60" grpId="0"/>
      <p:bldP spid="61" grpId="0"/>
      <p:bldP spid="62" grpId="0"/>
      <p:bldP spid="63" grpId="0"/>
      <p:bldP spid="64" grpId="0"/>
      <p:bldP spid="39" grpId="0" animBg="1"/>
      <p:bldP spid="68" grpId="0" animBg="1"/>
      <p:bldP spid="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81888" y="295044"/>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sz="3600" b="1" dirty="0">
              <a:solidFill>
                <a:schemeClr val="lt1"/>
              </a:solidFill>
            </a:endParaRPr>
          </a:p>
        </p:txBody>
      </p:sp>
      <p:sp>
        <p:nvSpPr>
          <p:cNvPr id="150" name="Google Shape;150;p2"/>
          <p:cNvSpPr/>
          <p:nvPr/>
        </p:nvSpPr>
        <p:spPr>
          <a:xfrm>
            <a:off x="10399364" y="247047"/>
            <a:ext cx="1557964" cy="40065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schreiben</a:t>
            </a:r>
            <a:endParaRPr sz="2000" b="1" dirty="0">
              <a:solidFill>
                <a:srgbClr val="FFFFFF"/>
              </a:solidFill>
              <a:latin typeface="Century Gothic"/>
              <a:ea typeface="Century Gothic"/>
              <a:cs typeface="Century Gothic"/>
              <a:sym typeface="Century Gothic"/>
            </a:endParaRPr>
          </a:p>
        </p:txBody>
      </p:sp>
      <p:pic>
        <p:nvPicPr>
          <p:cNvPr id="6" name="Picture 2" descr="Race Car Driver Jacket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397" y="2456515"/>
            <a:ext cx="1153147" cy="1026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rai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600" y="1522632"/>
            <a:ext cx="1936865" cy="8134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phone, Cell Phone, Phone, Mobile Phone, Electronic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6300" y="4161043"/>
            <a:ext cx="511464" cy="10229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Joypad Game Controller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3758" y="4820224"/>
            <a:ext cx="864875" cy="8854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Cat 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4044" y="2800358"/>
            <a:ext cx="1366312" cy="851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9"/>
          <a:stretch>
            <a:fillRect/>
          </a:stretch>
        </p:blipFill>
        <p:spPr>
          <a:xfrm>
            <a:off x="1170571" y="4729656"/>
            <a:ext cx="1099139" cy="976035"/>
          </a:xfrm>
          <a:prstGeom prst="rect">
            <a:avLst/>
          </a:prstGeom>
        </p:spPr>
      </p:pic>
      <p:pic>
        <p:nvPicPr>
          <p:cNvPr id="12" name="Picture 2" descr="http://www.clker.com/cliparts/2/6/b/b/1194986830921943475ball.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6305" y="1668988"/>
            <a:ext cx="871105" cy="871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ablet Pc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98413" y="3944337"/>
            <a:ext cx="1075950" cy="7281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2323" y="3508202"/>
            <a:ext cx="1527293"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die </a:t>
            </a:r>
            <a:r>
              <a:rPr lang="en-GB" sz="2200" dirty="0" err="1">
                <a:solidFill>
                  <a:schemeClr val="accent5">
                    <a:lumMod val="50000"/>
                  </a:schemeClr>
                </a:solidFill>
                <a:latin typeface="Century Gothic" panose="020B0502020202020204" pitchFamily="34" charset="0"/>
              </a:rPr>
              <a:t>Jacke</a:t>
            </a:r>
            <a:endParaRPr lang="en-GB" sz="2200" dirty="0">
              <a:solidFill>
                <a:schemeClr val="accent5">
                  <a:lumMod val="50000"/>
                </a:schemeClr>
              </a:solidFill>
              <a:latin typeface="Century Gothic" panose="020B0502020202020204" pitchFamily="34" charset="0"/>
            </a:endParaRPr>
          </a:p>
        </p:txBody>
      </p:sp>
      <p:sp>
        <p:nvSpPr>
          <p:cNvPr id="15" name="TextBox 14"/>
          <p:cNvSpPr txBox="1"/>
          <p:nvPr/>
        </p:nvSpPr>
        <p:spPr>
          <a:xfrm>
            <a:off x="982347" y="5705691"/>
            <a:ext cx="1475585"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der Hund</a:t>
            </a:r>
          </a:p>
        </p:txBody>
      </p:sp>
      <p:sp>
        <p:nvSpPr>
          <p:cNvPr id="16" name="TextBox 15"/>
          <p:cNvSpPr txBox="1"/>
          <p:nvPr/>
        </p:nvSpPr>
        <p:spPr>
          <a:xfrm>
            <a:off x="3506388" y="5235457"/>
            <a:ext cx="1731285"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das Handy</a:t>
            </a:r>
          </a:p>
        </p:txBody>
      </p:sp>
      <p:sp>
        <p:nvSpPr>
          <p:cNvPr id="17" name="TextBox 16"/>
          <p:cNvSpPr txBox="1"/>
          <p:nvPr/>
        </p:nvSpPr>
        <p:spPr>
          <a:xfrm>
            <a:off x="3735184" y="2362861"/>
            <a:ext cx="1273695"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der Zug</a:t>
            </a:r>
          </a:p>
        </p:txBody>
      </p:sp>
      <p:sp>
        <p:nvSpPr>
          <p:cNvPr id="18" name="TextBox 17"/>
          <p:cNvSpPr txBox="1"/>
          <p:nvPr/>
        </p:nvSpPr>
        <p:spPr>
          <a:xfrm>
            <a:off x="6161789" y="3730156"/>
            <a:ext cx="1509453"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die </a:t>
            </a:r>
            <a:r>
              <a:rPr lang="en-GB" sz="2200" dirty="0" err="1">
                <a:solidFill>
                  <a:schemeClr val="accent5">
                    <a:lumMod val="50000"/>
                  </a:schemeClr>
                </a:solidFill>
                <a:latin typeface="Century Gothic" panose="020B0502020202020204" pitchFamily="34" charset="0"/>
              </a:rPr>
              <a:t>Katze</a:t>
            </a:r>
            <a:endParaRPr lang="en-GB" sz="2200" dirty="0">
              <a:solidFill>
                <a:schemeClr val="accent5">
                  <a:lumMod val="50000"/>
                </a:schemeClr>
              </a:solidFill>
              <a:latin typeface="Century Gothic" panose="020B0502020202020204" pitchFamily="34" charset="0"/>
            </a:endParaRPr>
          </a:p>
        </p:txBody>
      </p:sp>
      <p:sp>
        <p:nvSpPr>
          <p:cNvPr id="19" name="TextBox 18"/>
          <p:cNvSpPr txBox="1"/>
          <p:nvPr/>
        </p:nvSpPr>
        <p:spPr>
          <a:xfrm>
            <a:off x="6949441" y="5705691"/>
            <a:ext cx="1413510"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das Spiel</a:t>
            </a:r>
          </a:p>
        </p:txBody>
      </p:sp>
      <p:sp>
        <p:nvSpPr>
          <p:cNvPr id="20" name="TextBox 19"/>
          <p:cNvSpPr txBox="1"/>
          <p:nvPr/>
        </p:nvSpPr>
        <p:spPr>
          <a:xfrm>
            <a:off x="8970271" y="2538778"/>
            <a:ext cx="1743175"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der </a:t>
            </a:r>
            <a:r>
              <a:rPr lang="en-GB" sz="2200" dirty="0" err="1">
                <a:solidFill>
                  <a:schemeClr val="accent5">
                    <a:lumMod val="50000"/>
                  </a:schemeClr>
                </a:solidFill>
                <a:latin typeface="Century Gothic" panose="020B0502020202020204" pitchFamily="34" charset="0"/>
              </a:rPr>
              <a:t>Fußball</a:t>
            </a:r>
            <a:endParaRPr lang="en-GB" sz="2200" dirty="0">
              <a:solidFill>
                <a:schemeClr val="accent5">
                  <a:lumMod val="50000"/>
                </a:schemeClr>
              </a:solidFill>
              <a:latin typeface="Century Gothic" panose="020B0502020202020204" pitchFamily="34" charset="0"/>
            </a:endParaRPr>
          </a:p>
        </p:txBody>
      </p:sp>
      <p:sp>
        <p:nvSpPr>
          <p:cNvPr id="21" name="TextBox 20"/>
          <p:cNvSpPr txBox="1"/>
          <p:nvPr/>
        </p:nvSpPr>
        <p:spPr>
          <a:xfrm>
            <a:off x="9971927" y="4740921"/>
            <a:ext cx="1392760"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das iPad</a:t>
            </a:r>
          </a:p>
        </p:txBody>
      </p:sp>
    </p:spTree>
    <p:extLst>
      <p:ext uri="{BB962C8B-B14F-4D97-AF65-F5344CB8AC3E}">
        <p14:creationId xmlns:p14="http://schemas.microsoft.com/office/powerpoint/2010/main" val="162027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3000"/>
                                        <p:tgtEl>
                                          <p:spTgt spid="20"/>
                                        </p:tgtEl>
                                      </p:cBhvr>
                                    </p:animEffect>
                                    <p:set>
                                      <p:cBhvr>
                                        <p:cTn id="13" dur="1" fill="hold">
                                          <p:stCondLst>
                                            <p:cond delay="29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cTn>
                              </p:par>
                              <p:par>
                                <p:cTn id="22" presetID="1" presetClass="exit" presetSubtype="0" fill="hold" grpId="3" nodeType="withEffect">
                                  <p:stCondLst>
                                    <p:cond delay="0"/>
                                  </p:stCondLst>
                                  <p:childTnLst>
                                    <p:set>
                                      <p:cBhvr>
                                        <p:cTn id="23" dur="1" fill="hold">
                                          <p:stCondLst>
                                            <p:cond delay="0"/>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3000"/>
                                        <p:tgtEl>
                                          <p:spTgt spid="3"/>
                                        </p:tgtEl>
                                      </p:cBhvr>
                                    </p:animEffect>
                                    <p:set>
                                      <p:cBhvr>
                                        <p:cTn id="34" dur="1" fill="hold">
                                          <p:stCondLst>
                                            <p:cond delay="29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3" nodeType="with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3000"/>
                                        <p:tgtEl>
                                          <p:spTgt spid="19"/>
                                        </p:tgtEl>
                                      </p:cBhvr>
                                    </p:animEffect>
                                    <p:set>
                                      <p:cBhvr>
                                        <p:cTn id="55" dur="1" fill="hold">
                                          <p:stCondLst>
                                            <p:cond delay="2999"/>
                                          </p:stCondLst>
                                        </p:cTn>
                                        <p:tgtEl>
                                          <p:spTgt spid="1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2"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3" nodeType="clickEffect">
                                  <p:stCondLst>
                                    <p:cond delay="0"/>
                                  </p:stCondLst>
                                  <p:childTnLst>
                                    <p:set>
                                      <p:cBhvr>
                                        <p:cTn id="63" dur="1" fill="hold">
                                          <p:stCondLst>
                                            <p:cond delay="0"/>
                                          </p:stCondLst>
                                        </p:cTn>
                                        <p:tgtEl>
                                          <p:spTgt spid="1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3000"/>
                                        <p:tgtEl>
                                          <p:spTgt spid="17"/>
                                        </p:tgtEl>
                                      </p:cBhvr>
                                    </p:animEffect>
                                    <p:set>
                                      <p:cBhvr>
                                        <p:cTn id="76" dur="1" fill="hold">
                                          <p:stCondLst>
                                            <p:cond delay="29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2" nodeType="click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3" nodeType="clickEffect">
                                  <p:stCondLst>
                                    <p:cond delay="0"/>
                                  </p:stCondLst>
                                  <p:childTnLst>
                                    <p:set>
                                      <p:cBhvr>
                                        <p:cTn id="84" dur="1" fill="hold">
                                          <p:stCondLst>
                                            <p:cond delay="0"/>
                                          </p:stCondLst>
                                        </p:cTn>
                                        <p:tgtEl>
                                          <p:spTgt spid="17"/>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3000"/>
                                        <p:tgtEl>
                                          <p:spTgt spid="15"/>
                                        </p:tgtEl>
                                      </p:cBhvr>
                                    </p:animEffect>
                                    <p:set>
                                      <p:cBhvr>
                                        <p:cTn id="97" dur="1" fill="hold">
                                          <p:stCondLst>
                                            <p:cond delay="2999"/>
                                          </p:stCondLst>
                                        </p:cTn>
                                        <p:tgtEl>
                                          <p:spTgt spid="1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2" nodeType="clickEffect">
                                  <p:stCondLst>
                                    <p:cond delay="0"/>
                                  </p:stCondLst>
                                  <p:childTnLst>
                                    <p:set>
                                      <p:cBhvr>
                                        <p:cTn id="101" dur="1" fill="hold">
                                          <p:stCondLst>
                                            <p:cond delay="0"/>
                                          </p:stCondLst>
                                        </p:cTn>
                                        <p:tgtEl>
                                          <p:spTgt spid="15"/>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11"/>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1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1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3000"/>
                                        <p:tgtEl>
                                          <p:spTgt spid="21"/>
                                        </p:tgtEl>
                                      </p:cBhvr>
                                    </p:animEffect>
                                    <p:set>
                                      <p:cBhvr>
                                        <p:cTn id="118" dur="1" fill="hold">
                                          <p:stCondLst>
                                            <p:cond delay="2999"/>
                                          </p:stCondLst>
                                        </p:cTn>
                                        <p:tgtEl>
                                          <p:spTgt spid="2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2" nodeType="click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3" nodeType="clickEffect">
                                  <p:stCondLst>
                                    <p:cond delay="0"/>
                                  </p:stCondLst>
                                  <p:childTnLst>
                                    <p:set>
                                      <p:cBhvr>
                                        <p:cTn id="126" dur="1" fill="hold">
                                          <p:stCondLst>
                                            <p:cond delay="0"/>
                                          </p:stCondLst>
                                        </p:cTn>
                                        <p:tgtEl>
                                          <p:spTgt spid="21"/>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1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6"/>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3000"/>
                                        <p:tgtEl>
                                          <p:spTgt spid="16"/>
                                        </p:tgtEl>
                                      </p:cBhvr>
                                    </p:animEffect>
                                    <p:set>
                                      <p:cBhvr>
                                        <p:cTn id="139" dur="1" fill="hold">
                                          <p:stCondLst>
                                            <p:cond delay="2999"/>
                                          </p:stCondLst>
                                        </p:cTn>
                                        <p:tgtEl>
                                          <p:spTgt spid="16"/>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2" nodeType="clickEffect">
                                  <p:stCondLst>
                                    <p:cond delay="0"/>
                                  </p:stCondLst>
                                  <p:childTnLst>
                                    <p:set>
                                      <p:cBhvr>
                                        <p:cTn id="143" dur="1" fill="hold">
                                          <p:stCondLst>
                                            <p:cond delay="0"/>
                                          </p:stCondLst>
                                        </p:cTn>
                                        <p:tgtEl>
                                          <p:spTgt spid="16"/>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xit" presetSubtype="0" fill="hold" grpId="3" nodeType="clickEffect">
                                  <p:stCondLst>
                                    <p:cond delay="0"/>
                                  </p:stCondLst>
                                  <p:childTnLst>
                                    <p:set>
                                      <p:cBhvr>
                                        <p:cTn id="147" dur="1" fill="hold">
                                          <p:stCondLst>
                                            <p:cond delay="0"/>
                                          </p:stCondLst>
                                        </p:cTn>
                                        <p:tgtEl>
                                          <p:spTgt spid="16"/>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8"/>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10"/>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8"/>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0" presetClass="exit" presetSubtype="0" fill="hold" grpId="1" nodeType="clickEffect">
                                  <p:stCondLst>
                                    <p:cond delay="0"/>
                                  </p:stCondLst>
                                  <p:childTnLst>
                                    <p:animEffect transition="out" filter="fade">
                                      <p:cBhvr>
                                        <p:cTn id="159" dur="3000"/>
                                        <p:tgtEl>
                                          <p:spTgt spid="18"/>
                                        </p:tgtEl>
                                      </p:cBhvr>
                                    </p:animEffect>
                                    <p:set>
                                      <p:cBhvr>
                                        <p:cTn id="160" dur="1" fill="hold">
                                          <p:stCondLst>
                                            <p:cond delay="2999"/>
                                          </p:stCondLst>
                                        </p:cTn>
                                        <p:tgtEl>
                                          <p:spTgt spid="1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2" nodeType="clickEffect">
                                  <p:stCondLst>
                                    <p:cond delay="0"/>
                                  </p:stCondLst>
                                  <p:childTnLst>
                                    <p:set>
                                      <p:cBhvr>
                                        <p:cTn id="164" dur="1" fill="hold">
                                          <p:stCondLst>
                                            <p:cond delay="0"/>
                                          </p:stCondLst>
                                        </p:cTn>
                                        <p:tgtEl>
                                          <p:spTgt spid="18"/>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nodeType="clickEffect">
                                  <p:stCondLst>
                                    <p:cond delay="0"/>
                                  </p:stCondLst>
                                  <p:childTnLst>
                                    <p:set>
                                      <p:cBhvr>
                                        <p:cTn id="168" dur="1" fill="hold">
                                          <p:stCondLst>
                                            <p:cond delay="0"/>
                                          </p:stCondLst>
                                        </p:cTn>
                                        <p:tgtEl>
                                          <p:spTgt spid="10"/>
                                        </p:tgtEl>
                                        <p:attrNameLst>
                                          <p:attrName>style.visibility</p:attrName>
                                        </p:attrNameLst>
                                      </p:cBhvr>
                                      <p:to>
                                        <p:strVal val="hidden"/>
                                      </p:to>
                                    </p:set>
                                  </p:childTnLst>
                                </p:cTn>
                              </p:par>
                              <p:par>
                                <p:cTn id="169" presetID="1" presetClass="exit" presetSubtype="0" fill="hold" grpId="3" nodeType="withEffect">
                                  <p:stCondLst>
                                    <p:cond delay="0"/>
                                  </p:stCondLst>
                                  <p:childTnLst>
                                    <p:set>
                                      <p:cBhvr>
                                        <p:cTn id="17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 name="TextBox 1"/>
          <p:cNvSpPr txBox="1"/>
          <p:nvPr/>
        </p:nvSpPr>
        <p:spPr>
          <a:xfrm>
            <a:off x="315898" y="1163991"/>
            <a:ext cx="11476709" cy="5016758"/>
          </a:xfrm>
          <a:prstGeom prst="rect">
            <a:avLst/>
          </a:prstGeom>
          <a:noFill/>
        </p:spPr>
        <p:txBody>
          <a:bodyPr wrap="square" rtlCol="0">
            <a:spAutoFit/>
          </a:bodyPr>
          <a:lstStyle/>
          <a:p>
            <a:r>
              <a:rPr lang="en-GB" sz="2000" dirty="0">
                <a:solidFill>
                  <a:srgbClr val="1F4E79"/>
                </a:solidFill>
                <a:latin typeface="Century Gothic" panose="020B0502020202020204" pitchFamily="34" charset="0"/>
              </a:rPr>
              <a:t>The </a:t>
            </a:r>
            <a:r>
              <a:rPr lang="en-GB" sz="2000" b="1" dirty="0">
                <a:solidFill>
                  <a:srgbClr val="1F4E79"/>
                </a:solidFill>
                <a:latin typeface="Century Gothic" panose="020B0502020202020204" pitchFamily="34" charset="0"/>
              </a:rPr>
              <a:t>subject</a:t>
            </a:r>
            <a:r>
              <a:rPr lang="en-GB" sz="2000" dirty="0">
                <a:solidFill>
                  <a:srgbClr val="1F4E79"/>
                </a:solidFill>
                <a:latin typeface="Century Gothic" panose="020B0502020202020204" pitchFamily="34" charset="0"/>
              </a:rPr>
              <a:t> of a sentence is the person or thing </a:t>
            </a:r>
            <a:r>
              <a:rPr lang="en-GB" sz="2000" b="1" dirty="0">
                <a:solidFill>
                  <a:srgbClr val="1F4E79"/>
                </a:solidFill>
                <a:latin typeface="Century Gothic" panose="020B0502020202020204" pitchFamily="34" charset="0"/>
              </a:rPr>
              <a:t>doing</a:t>
            </a:r>
            <a:r>
              <a:rPr lang="en-GB" sz="2000" dirty="0">
                <a:solidFill>
                  <a:srgbClr val="1F4E79"/>
                </a:solidFill>
                <a:latin typeface="Century Gothic" panose="020B0502020202020204" pitchFamily="34" charset="0"/>
              </a:rPr>
              <a:t> a verb.</a:t>
            </a:r>
          </a:p>
          <a:p>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Often, the subject of a sentence is a </a:t>
            </a:r>
            <a:r>
              <a:rPr lang="en-GB" sz="2000" b="1" dirty="0">
                <a:solidFill>
                  <a:srgbClr val="1F4E79"/>
                </a:solidFill>
                <a:latin typeface="Century Gothic" panose="020B0502020202020204" pitchFamily="34" charset="0"/>
              </a:rPr>
              <a:t>noun</a:t>
            </a:r>
            <a:r>
              <a:rPr lang="en-GB" sz="2000" dirty="0">
                <a:solidFill>
                  <a:srgbClr val="1F4E79"/>
                </a:solidFill>
                <a:latin typeface="Century Gothic" panose="020B0502020202020204" pitchFamily="34" charset="0"/>
              </a:rPr>
              <a:t>:	 	</a:t>
            </a:r>
            <a:br>
              <a:rPr lang="en-GB" sz="2000" dirty="0">
                <a:solidFill>
                  <a:srgbClr val="1F4E79"/>
                </a:solidFill>
                <a:latin typeface="Century Gothic" panose="020B0502020202020204" pitchFamily="34" charset="0"/>
              </a:rPr>
            </a:br>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Sometimes, the noun is replaced by a </a:t>
            </a:r>
            <a:r>
              <a:rPr lang="en-GB" sz="2000" b="1" dirty="0">
                <a:solidFill>
                  <a:srgbClr val="1F4E79"/>
                </a:solidFill>
                <a:latin typeface="Century Gothic" panose="020B0502020202020204" pitchFamily="34" charset="0"/>
              </a:rPr>
              <a:t>pronoun</a:t>
            </a:r>
            <a:r>
              <a:rPr lang="en-GB" sz="2000" dirty="0">
                <a:solidFill>
                  <a:srgbClr val="1F4E79"/>
                </a:solidFill>
                <a:latin typeface="Century Gothic" panose="020B0502020202020204" pitchFamily="34" charset="0"/>
              </a:rPr>
              <a:t>:	</a:t>
            </a:r>
          </a:p>
          <a:p>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In </a:t>
            </a:r>
            <a:r>
              <a:rPr lang="en-GB" sz="2000" b="1" dirty="0">
                <a:solidFill>
                  <a:srgbClr val="1F4E79"/>
                </a:solidFill>
                <a:latin typeface="Century Gothic" panose="020B0502020202020204" pitchFamily="34" charset="0"/>
              </a:rPr>
              <a:t>English</a:t>
            </a:r>
            <a:r>
              <a:rPr lang="en-GB" sz="2000" dirty="0">
                <a:solidFill>
                  <a:srgbClr val="1F4E79"/>
                </a:solidFill>
                <a:latin typeface="Century Gothic" panose="020B0502020202020204" pitchFamily="34" charset="0"/>
              </a:rPr>
              <a:t>, subject pronouns tell us whether the subject of a sentence is a male person (he), a female person (she) or a thing (it).</a:t>
            </a:r>
          </a:p>
          <a:p>
            <a:endParaRPr lang="en-GB" sz="2000" dirty="0">
              <a:solidFill>
                <a:srgbClr val="1F4E79"/>
              </a:solidFill>
              <a:latin typeface="Century Gothic" panose="020B0502020202020204" pitchFamily="34" charset="0"/>
            </a:endParaRPr>
          </a:p>
          <a:p>
            <a:r>
              <a:rPr lang="en-GB" sz="2000" dirty="0">
                <a:solidFill>
                  <a:srgbClr val="1F4E79"/>
                </a:solidFill>
                <a:latin typeface="Century Gothic" panose="020B0502020202020204" pitchFamily="34" charset="0"/>
              </a:rPr>
              <a:t>In </a:t>
            </a:r>
            <a:r>
              <a:rPr lang="en-GB" sz="2000" b="1" dirty="0">
                <a:solidFill>
                  <a:srgbClr val="1F4E79"/>
                </a:solidFill>
                <a:latin typeface="Century Gothic" panose="020B0502020202020204" pitchFamily="34" charset="0"/>
              </a:rPr>
              <a:t>German</a:t>
            </a:r>
            <a:r>
              <a:rPr lang="en-GB" sz="2000" dirty="0">
                <a:solidFill>
                  <a:srgbClr val="1F4E79"/>
                </a:solidFill>
                <a:latin typeface="Century Gothic" panose="020B0502020202020204" pitchFamily="34" charset="0"/>
              </a:rPr>
              <a:t>, subject pronouns tell us the </a:t>
            </a:r>
            <a:r>
              <a:rPr lang="en-GB" sz="2000" b="1" dirty="0">
                <a:solidFill>
                  <a:srgbClr val="1F4E79"/>
                </a:solidFill>
                <a:latin typeface="Century Gothic" panose="020B0502020202020204" pitchFamily="34" charset="0"/>
              </a:rPr>
              <a:t>grammatical gender</a:t>
            </a:r>
            <a:r>
              <a:rPr lang="en-GB" sz="2000" dirty="0">
                <a:solidFill>
                  <a:srgbClr val="1F4E79"/>
                </a:solidFill>
                <a:latin typeface="Century Gothic" panose="020B0502020202020204" pitchFamily="34" charset="0"/>
              </a:rPr>
              <a:t> of the subject.</a:t>
            </a:r>
          </a:p>
          <a:p>
            <a:endParaRPr lang="en-GB" sz="2000" dirty="0">
              <a:solidFill>
                <a:schemeClr val="accent1">
                  <a:lumMod val="50000"/>
                </a:schemeClr>
              </a:solidFill>
              <a:latin typeface="Century Gothic" panose="020B0502020202020204" pitchFamily="34" charset="0"/>
            </a:endParaRPr>
          </a:p>
          <a:p>
            <a:r>
              <a:rPr lang="en-GB" sz="2000" b="1" dirty="0" err="1">
                <a:solidFill>
                  <a:srgbClr val="EEC100"/>
                </a:solidFill>
                <a:latin typeface="Century Gothic" panose="020B0502020202020204" pitchFamily="34" charset="0"/>
              </a:rPr>
              <a:t>er</a:t>
            </a:r>
            <a:r>
              <a:rPr lang="en-GB" sz="2000" dirty="0">
                <a:solidFill>
                  <a:srgbClr val="1F4E79"/>
                </a:solidFill>
                <a:latin typeface="Century Gothic" panose="020B0502020202020204" pitchFamily="34" charset="0"/>
              </a:rPr>
              <a:t> - masculine:		</a:t>
            </a:r>
            <a:r>
              <a:rPr lang="en-GB" sz="2000" b="1" dirty="0">
                <a:solidFill>
                  <a:srgbClr val="EEC100"/>
                </a:solidFill>
                <a:latin typeface="Century Gothic" panose="020B0502020202020204" pitchFamily="34" charset="0"/>
              </a:rPr>
              <a:t>Der</a:t>
            </a:r>
            <a:r>
              <a:rPr lang="en-GB" sz="2000" b="1"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Gutschein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toll!	</a:t>
            </a:r>
            <a:r>
              <a:rPr lang="en-GB" sz="2000" dirty="0">
                <a:solidFill>
                  <a:srgbClr val="EEC100"/>
                </a:solidFill>
                <a:latin typeface="Century Gothic" panose="020B0502020202020204" pitchFamily="34" charset="0"/>
              </a:rPr>
              <a:t>	</a:t>
            </a:r>
            <a:r>
              <a:rPr lang="en-GB" sz="2000" b="1" dirty="0" err="1">
                <a:solidFill>
                  <a:srgbClr val="EEC100"/>
                </a:solidFill>
                <a:latin typeface="Century Gothic" panose="020B0502020202020204" pitchFamily="34" charset="0"/>
              </a:rPr>
              <a:t>Er</a:t>
            </a:r>
            <a:r>
              <a:rPr lang="en-GB" sz="2000" b="1" dirty="0">
                <a:solidFill>
                  <a:srgbClr val="EEC100"/>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toll!</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It</a:t>
            </a:r>
            <a:r>
              <a:rPr lang="en-GB" sz="2000" dirty="0">
                <a:solidFill>
                  <a:srgbClr val="EEC100"/>
                </a:solidFill>
                <a:latin typeface="Century Gothic" panose="020B0502020202020204" pitchFamily="34" charset="0"/>
              </a:rPr>
              <a:t> </a:t>
            </a:r>
            <a:r>
              <a:rPr lang="en-GB" sz="2000" dirty="0">
                <a:solidFill>
                  <a:srgbClr val="1F4E79"/>
                </a:solidFill>
                <a:latin typeface="Century Gothic" panose="020B0502020202020204" pitchFamily="34" charset="0"/>
              </a:rPr>
              <a:t>is great.</a:t>
            </a:r>
          </a:p>
          <a:p>
            <a:endParaRPr lang="en-GB" sz="2000" b="1" dirty="0">
              <a:solidFill>
                <a:srgbClr val="1F4E79"/>
              </a:solidFill>
              <a:latin typeface="Century Gothic" panose="020B0502020202020204" pitchFamily="34" charset="0"/>
            </a:endParaRPr>
          </a:p>
          <a:p>
            <a:r>
              <a:rPr lang="en-GB" sz="2000" b="1" dirty="0" err="1">
                <a:solidFill>
                  <a:srgbClr val="EEC100"/>
                </a:solidFill>
                <a:latin typeface="Century Gothic" panose="020B0502020202020204" pitchFamily="34" charset="0"/>
              </a:rPr>
              <a:t>sie</a:t>
            </a:r>
            <a:r>
              <a:rPr lang="en-GB" sz="2000" dirty="0">
                <a:solidFill>
                  <a:srgbClr val="1F4E79"/>
                </a:solidFill>
                <a:latin typeface="Century Gothic" panose="020B0502020202020204" pitchFamily="34" charset="0"/>
              </a:rPr>
              <a:t> - feminine:		</a:t>
            </a:r>
            <a:r>
              <a:rPr lang="en-GB" sz="2000" b="1" dirty="0">
                <a:solidFill>
                  <a:srgbClr val="EEC100"/>
                </a:solidFill>
                <a:latin typeface="Century Gothic" panose="020B0502020202020204" pitchFamily="34" charset="0"/>
              </a:rPr>
              <a:t>Die </a:t>
            </a:r>
            <a:r>
              <a:rPr lang="en-GB" sz="2000" dirty="0" err="1">
                <a:solidFill>
                  <a:srgbClr val="1F4E79"/>
                </a:solidFill>
                <a:latin typeface="Century Gothic" panose="020B0502020202020204" pitchFamily="34" charset="0"/>
              </a:rPr>
              <a:t>Jacke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gelb</a:t>
            </a:r>
            <a:r>
              <a:rPr lang="en-GB" sz="2000" dirty="0">
                <a:solidFill>
                  <a:srgbClr val="1F4E79"/>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err="1">
                <a:solidFill>
                  <a:srgbClr val="EEC100"/>
                </a:solidFill>
                <a:latin typeface="Century Gothic" panose="020B0502020202020204" pitchFamily="34" charset="0"/>
              </a:rPr>
              <a:t>Sie</a:t>
            </a:r>
            <a:r>
              <a:rPr lang="en-GB" sz="2000" dirty="0">
                <a:solidFill>
                  <a:srgbClr val="EEC100"/>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gelb</a:t>
            </a:r>
            <a:r>
              <a:rPr lang="en-GB" sz="2000" dirty="0">
                <a:solidFill>
                  <a:srgbClr val="1F4E79"/>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It </a:t>
            </a:r>
            <a:r>
              <a:rPr lang="en-GB" sz="2000" dirty="0">
                <a:solidFill>
                  <a:srgbClr val="1F4E79"/>
                </a:solidFill>
                <a:latin typeface="Century Gothic" panose="020B0502020202020204" pitchFamily="34" charset="0"/>
              </a:rPr>
              <a:t>is yellow.</a:t>
            </a:r>
          </a:p>
          <a:p>
            <a:endParaRPr lang="en-GB" sz="2000" b="1" dirty="0">
              <a:solidFill>
                <a:srgbClr val="1F4E79"/>
              </a:solidFill>
              <a:latin typeface="Century Gothic" panose="020B0502020202020204" pitchFamily="34" charset="0"/>
            </a:endParaRPr>
          </a:p>
          <a:p>
            <a:r>
              <a:rPr lang="en-GB" sz="2000" b="1" dirty="0">
                <a:solidFill>
                  <a:srgbClr val="EEC100"/>
                </a:solidFill>
                <a:latin typeface="Century Gothic" panose="020B0502020202020204" pitchFamily="34" charset="0"/>
              </a:rPr>
              <a:t>es</a:t>
            </a:r>
            <a:r>
              <a:rPr lang="en-GB" sz="2000" b="1" dirty="0">
                <a:solidFill>
                  <a:srgbClr val="1F4E79"/>
                </a:solidFill>
                <a:latin typeface="Century Gothic" panose="020B0502020202020204" pitchFamily="34" charset="0"/>
              </a:rPr>
              <a:t> </a:t>
            </a:r>
            <a:r>
              <a:rPr lang="en-GB" sz="2000" dirty="0">
                <a:solidFill>
                  <a:srgbClr val="1F4E79"/>
                </a:solidFill>
                <a:latin typeface="Century Gothic" panose="020B0502020202020204" pitchFamily="34" charset="0"/>
              </a:rPr>
              <a:t>- neuter:		</a:t>
            </a:r>
            <a:r>
              <a:rPr lang="en-GB" sz="2000" b="1" dirty="0">
                <a:solidFill>
                  <a:srgbClr val="EEC100"/>
                </a:solidFill>
                <a:latin typeface="Century Gothic" panose="020B0502020202020204" pitchFamily="34" charset="0"/>
              </a:rPr>
              <a:t>Das </a:t>
            </a:r>
            <a:r>
              <a:rPr lang="en-GB" sz="2000" dirty="0" err="1">
                <a:solidFill>
                  <a:srgbClr val="1F4E79"/>
                </a:solidFill>
                <a:latin typeface="Century Gothic" panose="020B0502020202020204" pitchFamily="34" charset="0"/>
              </a:rPr>
              <a:t>Fahrrad</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groß</a:t>
            </a:r>
            <a:r>
              <a:rPr lang="en-GB" sz="2000" dirty="0">
                <a:solidFill>
                  <a:srgbClr val="1F4E79"/>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err="1">
                <a:solidFill>
                  <a:srgbClr val="EEC100"/>
                </a:solidFill>
                <a:latin typeface="Century Gothic" panose="020B0502020202020204" pitchFamily="34" charset="0"/>
              </a:rPr>
              <a:t>Es</a:t>
            </a:r>
            <a:r>
              <a:rPr lang="en-GB" sz="2000" b="1" dirty="0">
                <a:solidFill>
                  <a:srgbClr val="EEC100"/>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groß</a:t>
            </a:r>
            <a:r>
              <a:rPr lang="en-GB" sz="2000" dirty="0">
                <a:solidFill>
                  <a:srgbClr val="1F4E79"/>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It </a:t>
            </a:r>
            <a:r>
              <a:rPr lang="en-GB" sz="2000" dirty="0">
                <a:solidFill>
                  <a:srgbClr val="1F4E79"/>
                </a:solidFill>
                <a:latin typeface="Century Gothic" panose="020B0502020202020204" pitchFamily="34" charset="0"/>
              </a:rPr>
              <a:t>is big.</a:t>
            </a:r>
          </a:p>
        </p:txBody>
      </p:sp>
      <p:sp>
        <p:nvSpPr>
          <p:cNvPr id="25" name="Rectangle 24"/>
          <p:cNvSpPr/>
          <p:nvPr/>
        </p:nvSpPr>
        <p:spPr>
          <a:xfrm>
            <a:off x="3098869" y="4517740"/>
            <a:ext cx="504000" cy="45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505870" y="4612456"/>
            <a:ext cx="543719" cy="45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9154240" y="4494876"/>
            <a:ext cx="543719" cy="45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3034810" y="5179150"/>
            <a:ext cx="543719" cy="45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6613746" y="5072233"/>
            <a:ext cx="543719" cy="45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9154239" y="5128875"/>
            <a:ext cx="543719" cy="45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130107" y="5726068"/>
            <a:ext cx="543719" cy="45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6568889" y="5708040"/>
            <a:ext cx="543719" cy="45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9154239" y="5775502"/>
            <a:ext cx="543719" cy="459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8" name="Google Shape;148;p2"/>
          <p:cNvPicPr preferRelativeResize="0"/>
          <p:nvPr/>
        </p:nvPicPr>
        <p:blipFill rotWithShape="1">
          <a:blip r:embed="rId3">
            <a:alphaModFix/>
          </a:blip>
          <a:srcRect/>
          <a:stretch/>
        </p:blipFill>
        <p:spPr>
          <a:xfrm>
            <a:off x="0" y="267916"/>
            <a:ext cx="6807200" cy="869950"/>
          </a:xfrm>
          <a:prstGeom prst="rect">
            <a:avLst/>
          </a:prstGeom>
          <a:noFill/>
          <a:ln>
            <a:noFill/>
          </a:ln>
        </p:spPr>
      </p:pic>
      <p:sp>
        <p:nvSpPr>
          <p:cNvPr id="149" name="Google Shape;149;p2"/>
          <p:cNvSpPr txBox="1">
            <a:spLocks noGrp="1"/>
          </p:cNvSpPr>
          <p:nvPr>
            <p:ph type="title"/>
          </p:nvPr>
        </p:nvSpPr>
        <p:spPr>
          <a:xfrm>
            <a:off x="95536" y="294041"/>
            <a:ext cx="5902036"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Subject pronouns (it)</a:t>
            </a:r>
            <a:endParaRPr sz="36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rgbClr val="FFFFFF"/>
                </a:solidFill>
                <a:latin typeface="Century Gothic"/>
                <a:ea typeface="Century Gothic"/>
                <a:cs typeface="Century Gothic"/>
                <a:sym typeface="Century Gothic"/>
              </a:rPr>
              <a:t>Grammatik</a:t>
            </a:r>
            <a:endParaRPr sz="2000" b="1" dirty="0">
              <a:solidFill>
                <a:srgbClr val="FFFFFF"/>
              </a:solidFill>
              <a:latin typeface="Century Gothic"/>
              <a:ea typeface="Century Gothic"/>
              <a:cs typeface="Century Gothic"/>
              <a:sym typeface="Century Gothic"/>
            </a:endParaRPr>
          </a:p>
        </p:txBody>
      </p:sp>
      <p:sp>
        <p:nvSpPr>
          <p:cNvPr id="5" name="Rectangle 4"/>
          <p:cNvSpPr/>
          <p:nvPr/>
        </p:nvSpPr>
        <p:spPr>
          <a:xfrm>
            <a:off x="6688489" y="1772810"/>
            <a:ext cx="3908442" cy="400110"/>
          </a:xfrm>
          <a:prstGeom prst="rect">
            <a:avLst/>
          </a:prstGeom>
        </p:spPr>
        <p:txBody>
          <a:bodyPr wrap="none">
            <a:spAutoFit/>
          </a:bodyPr>
          <a:lstStyle/>
          <a:p>
            <a:pPr lvl="0"/>
            <a:r>
              <a:rPr lang="en-GB" sz="2000" b="1" dirty="0">
                <a:solidFill>
                  <a:srgbClr val="EEC100"/>
                </a:solidFill>
                <a:latin typeface="Century Gothic" panose="020B0502020202020204" pitchFamily="34" charset="0"/>
              </a:rPr>
              <a:t>The woman</a:t>
            </a:r>
            <a:r>
              <a:rPr lang="en-GB" sz="2000" dirty="0">
                <a:solidFill>
                  <a:srgbClr val="DAA521"/>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is reading a book.</a:t>
            </a:r>
          </a:p>
        </p:txBody>
      </p:sp>
      <p:sp>
        <p:nvSpPr>
          <p:cNvPr id="6" name="Rectangle 5"/>
          <p:cNvSpPr/>
          <p:nvPr/>
        </p:nvSpPr>
        <p:spPr>
          <a:xfrm>
            <a:off x="6688489" y="2381629"/>
            <a:ext cx="2929007" cy="400110"/>
          </a:xfrm>
          <a:prstGeom prst="rect">
            <a:avLst/>
          </a:prstGeom>
        </p:spPr>
        <p:txBody>
          <a:bodyPr wrap="none">
            <a:spAutoFit/>
          </a:bodyPr>
          <a:lstStyle/>
          <a:p>
            <a:pPr lvl="0"/>
            <a:r>
              <a:rPr lang="en-GB" sz="2000" b="1" dirty="0">
                <a:solidFill>
                  <a:srgbClr val="EEC100"/>
                </a:solidFill>
                <a:latin typeface="Century Gothic" panose="020B0502020202020204" pitchFamily="34" charset="0"/>
              </a:rPr>
              <a:t>She</a:t>
            </a:r>
            <a:r>
              <a:rPr lang="en-GB" sz="2000" dirty="0">
                <a:solidFill>
                  <a:srgbClr val="5B9BD5">
                    <a:lumMod val="50000"/>
                  </a:srgbClr>
                </a:solidFill>
                <a:latin typeface="Century Gothic" panose="020B0502020202020204" pitchFamily="34" charset="0"/>
              </a:rPr>
              <a:t> is reading a book.</a:t>
            </a:r>
          </a:p>
        </p:txBody>
      </p:sp>
      <p:sp>
        <p:nvSpPr>
          <p:cNvPr id="3" name="Rounded Rectangular Callout 2"/>
          <p:cNvSpPr/>
          <p:nvPr/>
        </p:nvSpPr>
        <p:spPr>
          <a:xfrm>
            <a:off x="5849745" y="1343440"/>
            <a:ext cx="3889153" cy="2831840"/>
          </a:xfrm>
          <a:prstGeom prst="wedgeRoundRectCallout">
            <a:avLst>
              <a:gd name="adj1" fmla="val -22874"/>
              <a:gd name="adj2" fmla="val 63154"/>
              <a:gd name="adj3" fmla="val 16667"/>
            </a:avLst>
          </a:prstGeom>
          <a:solidFill>
            <a:schemeClr val="accent5">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German has </a:t>
            </a:r>
            <a:r>
              <a:rPr lang="en-GB" sz="2200" b="1" dirty="0">
                <a:latin typeface="Century Gothic" panose="020B0502020202020204" pitchFamily="34" charset="0"/>
              </a:rPr>
              <a:t>three words</a:t>
            </a:r>
            <a:r>
              <a:rPr lang="en-GB" sz="2200" dirty="0">
                <a:latin typeface="Century Gothic" panose="020B0502020202020204" pitchFamily="34" charset="0"/>
              </a:rPr>
              <a:t> for ‘it.’ The word for ‘it’ reflects the </a:t>
            </a:r>
            <a:r>
              <a:rPr lang="en-GB" sz="2200" b="1" dirty="0">
                <a:latin typeface="Century Gothic" panose="020B0502020202020204" pitchFamily="34" charset="0"/>
              </a:rPr>
              <a:t>gender</a:t>
            </a:r>
            <a:r>
              <a:rPr lang="en-GB" sz="2200" dirty="0">
                <a:latin typeface="Century Gothic" panose="020B0502020202020204" pitchFamily="34" charset="0"/>
              </a:rPr>
              <a:t> of the noun. The ending of the word for ‘it’ is the same as the ending of the word for ‘the’.</a:t>
            </a:r>
          </a:p>
        </p:txBody>
      </p:sp>
      <p:cxnSp>
        <p:nvCxnSpPr>
          <p:cNvPr id="12" name="Straight Connector 11"/>
          <p:cNvCxnSpPr/>
          <p:nvPr/>
        </p:nvCxnSpPr>
        <p:spPr>
          <a:xfrm>
            <a:off x="3125066" y="4842345"/>
            <a:ext cx="43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46539" y="5455921"/>
            <a:ext cx="416392"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138588" y="6058894"/>
            <a:ext cx="504000" cy="1326"/>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768000" y="4851271"/>
            <a:ext cx="288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791960" y="5460872"/>
            <a:ext cx="396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81378" y="6063846"/>
            <a:ext cx="288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514348" y="4848603"/>
            <a:ext cx="216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509496" y="5455921"/>
            <a:ext cx="216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509496" y="6058894"/>
            <a:ext cx="216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57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11" end="11"/>
                                            </p:txEl>
                                          </p:spTgt>
                                        </p:tgtEl>
                                        <p:attrNameLst>
                                          <p:attrName>style.visibility</p:attrName>
                                        </p:attrNameLst>
                                      </p:cBhvr>
                                      <p:to>
                                        <p:strVal val="visible"/>
                                      </p:to>
                                    </p:set>
                                  </p:childTnLst>
                                </p:cTn>
                              </p:par>
                              <p:par>
                                <p:cTn id="61" presetID="10"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5"/>
                                        </p:tgtEl>
                                      </p:cBhvr>
                                    </p:animEffect>
                                    <p:set>
                                      <p:cBhvr>
                                        <p:cTn id="79" dur="1" fill="hold">
                                          <p:stCondLst>
                                            <p:cond delay="499"/>
                                          </p:stCondLst>
                                        </p:cTn>
                                        <p:tgtEl>
                                          <p:spTgt spid="3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6"/>
                                        </p:tgtEl>
                                      </p:cBhvr>
                                    </p:animEffect>
                                    <p:set>
                                      <p:cBhvr>
                                        <p:cTn id="84" dur="1" fill="hold">
                                          <p:stCondLst>
                                            <p:cond delay="499"/>
                                          </p:stCondLst>
                                        </p:cTn>
                                        <p:tgtEl>
                                          <p:spTgt spid="3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
                                            <p:txEl>
                                              <p:pRg st="13" end="13"/>
                                            </p:txEl>
                                          </p:spTgt>
                                        </p:tgtEl>
                                        <p:attrNameLst>
                                          <p:attrName>style.visibility</p:attrName>
                                        </p:attrNameLst>
                                      </p:cBhvr>
                                      <p:to>
                                        <p:strVal val="visible"/>
                                      </p:to>
                                    </p:set>
                                  </p:childTnLst>
                                </p:cTn>
                              </p:par>
                              <p:par>
                                <p:cTn id="89" presetID="10" presetClass="entr" presetSubtype="0"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ntr" presetSubtype="0"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500"/>
                                        <p:tgtEl>
                                          <p:spTgt spid="44"/>
                                        </p:tgtEl>
                                      </p:cBhvr>
                                    </p:animEffect>
                                  </p:childTnLst>
                                </p:cTn>
                              </p:par>
                              <p:par>
                                <p:cTn id="95" presetID="10" presetClass="entr" presetSubtype="0" fill="hold"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500"/>
                                        <p:tgtEl>
                                          <p:spTgt spid="4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37"/>
                                        </p:tgtEl>
                                      </p:cBhvr>
                                    </p:animEffect>
                                    <p:set>
                                      <p:cBhvr>
                                        <p:cTn id="102" dur="1" fill="hold">
                                          <p:stCondLst>
                                            <p:cond delay="499"/>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38"/>
                                        </p:tgtEl>
                                      </p:cBhvr>
                                    </p:animEffect>
                                    <p:set>
                                      <p:cBhvr>
                                        <p:cTn id="107" dur="1" fill="hold">
                                          <p:stCondLst>
                                            <p:cond delay="499"/>
                                          </p:stCondLst>
                                        </p:cTn>
                                        <p:tgtEl>
                                          <p:spTgt spid="38"/>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animBg="1"/>
      <p:bldP spid="33" grpId="0" animBg="1"/>
      <p:bldP spid="34" grpId="0" animBg="1"/>
      <p:bldP spid="35" grpId="0" animBg="1"/>
      <p:bldP spid="36" grpId="0" animBg="1"/>
      <p:bldP spid="37" grpId="0" animBg="1"/>
      <p:bldP spid="38" grpId="0" animBg="1"/>
      <p:bldP spid="39" grpId="0" animBg="1"/>
      <p:bldP spid="5" grpId="0"/>
      <p:bldP spid="6"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4717101"/>
              </p:ext>
            </p:extLst>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pic>
        <p:nvPicPr>
          <p:cNvPr id="148" name="Google Shape;148;p2"/>
          <p:cNvPicPr preferRelativeResize="0"/>
          <p:nvPr/>
        </p:nvPicPr>
        <p:blipFill rotWithShape="1">
          <a:blip r:embed="rId3">
            <a:alphaModFix/>
          </a:blip>
          <a:srcRect/>
          <a:stretch/>
        </p:blipFill>
        <p:spPr>
          <a:xfrm>
            <a:off x="0" y="294041"/>
            <a:ext cx="4835471" cy="869950"/>
          </a:xfrm>
          <a:prstGeom prst="rect">
            <a:avLst/>
          </a:prstGeom>
          <a:noFill/>
          <a:ln>
            <a:noFill/>
          </a:ln>
        </p:spPr>
      </p:pic>
      <p:sp>
        <p:nvSpPr>
          <p:cNvPr id="149" name="Google Shape;149;p2"/>
          <p:cNvSpPr txBox="1">
            <a:spLocks noGrp="1"/>
          </p:cNvSpPr>
          <p:nvPr>
            <p:ph type="title"/>
          </p:nvPr>
        </p:nvSpPr>
        <p:spPr>
          <a:xfrm>
            <a:off x="122831" y="294041"/>
            <a:ext cx="525126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Was </a:t>
            </a:r>
            <a:r>
              <a:rPr lang="en-GB" sz="3600" b="1" dirty="0" err="1">
                <a:solidFill>
                  <a:schemeClr val="lt1"/>
                </a:solidFill>
              </a:rPr>
              <a:t>ist</a:t>
            </a:r>
            <a:r>
              <a:rPr lang="en-GB" sz="3600" b="1" dirty="0">
                <a:solidFill>
                  <a:schemeClr val="lt1"/>
                </a:solidFill>
              </a:rPr>
              <a:t> das? [1/2]</a:t>
            </a:r>
            <a:endParaRPr sz="3600" b="1" dirty="0">
              <a:solidFill>
                <a:schemeClr val="lt1"/>
              </a:solidFill>
            </a:endParaRPr>
          </a:p>
        </p:txBody>
      </p:sp>
      <p:sp>
        <p:nvSpPr>
          <p:cNvPr id="150" name="Google Shape;150;p2"/>
          <p:cNvSpPr/>
          <p:nvPr/>
        </p:nvSpPr>
        <p:spPr>
          <a:xfrm>
            <a:off x="10833315" y="220921"/>
            <a:ext cx="1124012"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solidFill>
                  <a:srgbClr val="FFFFFF"/>
                </a:solidFill>
                <a:ea typeface="Century Gothic"/>
                <a:cs typeface="Century Gothic"/>
                <a:sym typeface="Century Gothic"/>
              </a:rPr>
              <a:t>hören</a:t>
            </a:r>
            <a:endParaRPr sz="2000" b="1" dirty="0">
              <a:solidFill>
                <a:srgbClr val="FFFFFF"/>
              </a:solidFill>
              <a:latin typeface="Century Gothic"/>
              <a:ea typeface="Century Gothic"/>
              <a:cs typeface="Century Gothic"/>
              <a:sym typeface="Century Gothic"/>
            </a:endParaRPr>
          </a:p>
        </p:txBody>
      </p:sp>
      <p:sp>
        <p:nvSpPr>
          <p:cNvPr id="4" name="TextBox 3"/>
          <p:cNvSpPr txBox="1"/>
          <p:nvPr/>
        </p:nvSpPr>
        <p:spPr>
          <a:xfrm>
            <a:off x="274320" y="1280492"/>
            <a:ext cx="7289074"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 </a:t>
            </a:r>
            <a:r>
              <a:rPr lang="en-GB" sz="2200" dirty="0" err="1">
                <a:solidFill>
                  <a:schemeClr val="accent1">
                    <a:lumMod val="50000"/>
                  </a:schemeClr>
                </a:solidFill>
              </a:rPr>
              <a:t>oder</a:t>
            </a:r>
            <a:r>
              <a:rPr lang="en-GB" sz="2200" dirty="0">
                <a:solidFill>
                  <a:schemeClr val="accent1">
                    <a:lumMod val="50000"/>
                  </a:schemeClr>
                </a:solidFill>
              </a:rPr>
              <a:t> B.  </a:t>
            </a:r>
            <a:r>
              <a:rPr lang="en-GB" sz="2200" dirty="0" err="1">
                <a:solidFill>
                  <a:schemeClr val="accent1">
                    <a:lumMod val="50000"/>
                  </a:schemeClr>
                </a:solidFill>
              </a:rPr>
              <a:t>Schreib</a:t>
            </a:r>
            <a:r>
              <a:rPr lang="en-GB" sz="2200" dirty="0">
                <a:solidFill>
                  <a:schemeClr val="accent1">
                    <a:lumMod val="50000"/>
                  </a:schemeClr>
                </a:solidFill>
              </a:rPr>
              <a:t> </a:t>
            </a:r>
            <a:r>
              <a:rPr lang="en-GB" sz="2200" dirty="0" err="1">
                <a:solidFill>
                  <a:schemeClr val="accent1">
                    <a:lumMod val="50000"/>
                  </a:schemeClr>
                </a:solidFill>
              </a:rPr>
              <a:t>auch</a:t>
            </a:r>
            <a:r>
              <a:rPr lang="en-GB" sz="2200" dirty="0">
                <a:solidFill>
                  <a:schemeClr val="accent1">
                    <a:lumMod val="50000"/>
                  </a:schemeClr>
                </a:solidFill>
              </a:rPr>
              <a:t> das Wort.</a:t>
            </a:r>
          </a:p>
        </p:txBody>
      </p:sp>
      <p:sp>
        <p:nvSpPr>
          <p:cNvPr id="23" name="Google Shape;173;p5">
            <a:hlinkClick r:id="" action="ppaction://noaction">
              <a:snd r:embed="rId4" name="M) Sie ist ziemlich hässlich.wav"/>
            </a:hlinkClick>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M</a:t>
            </a:r>
            <a:endParaRPr dirty="0"/>
          </a:p>
        </p:txBody>
      </p:sp>
      <p:sp>
        <p:nvSpPr>
          <p:cNvPr id="24" name="Google Shape;173;p5">
            <a:hlinkClick r:id="" action="ppaction://noaction">
              <a:snd r:embed="rId5" name="N) Er ist ganz toll.wav"/>
            </a:hlinkClick>
          </p:cNvPr>
          <p:cNvSpPr/>
          <p:nvPr/>
        </p:nvSpPr>
        <p:spPr>
          <a:xfrm>
            <a:off x="2311431" y="4176364"/>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N</a:t>
            </a:r>
            <a:endParaRPr dirty="0"/>
          </a:p>
        </p:txBody>
      </p:sp>
      <p:sp>
        <p:nvSpPr>
          <p:cNvPr id="25" name="Google Shape;173;p5">
            <a:hlinkClick r:id="" action="ppaction://noaction">
              <a:snd r:embed="rId6" name="O) Sie ist sehr klein.wav"/>
            </a:hlinkClick>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O</a:t>
            </a:r>
            <a:endParaRPr dirty="0"/>
          </a:p>
        </p:txBody>
      </p:sp>
      <p:pic>
        <p:nvPicPr>
          <p:cNvPr id="31" name="Picture 2" descr="Race Car Driver Jacke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3133" y="2797164"/>
            <a:ext cx="905490" cy="8903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2/6/b/b/1194986830921943475ball.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544" y="2797164"/>
            <a:ext cx="871105" cy="8711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rai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1300" y="4041257"/>
            <a:ext cx="1446873" cy="6076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ik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1544" y="3926442"/>
            <a:ext cx="982447" cy="8318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1"/>
          <a:stretch>
            <a:fillRect/>
          </a:stretch>
        </p:blipFill>
        <p:spPr>
          <a:xfrm>
            <a:off x="4383133" y="5040716"/>
            <a:ext cx="964273" cy="856273"/>
          </a:xfrm>
          <a:prstGeom prst="rect">
            <a:avLst/>
          </a:prstGeom>
        </p:spPr>
      </p:pic>
      <p:pic>
        <p:nvPicPr>
          <p:cNvPr id="20" name="Picture 2" descr="Cartoon Cat 3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1518" y="5166504"/>
            <a:ext cx="1191156" cy="74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07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 name="Table 2"/>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pic>
        <p:nvPicPr>
          <p:cNvPr id="148" name="Google Shape;148;p2"/>
          <p:cNvPicPr preferRelativeResize="0"/>
          <p:nvPr/>
        </p:nvPicPr>
        <p:blipFill rotWithShape="1">
          <a:blip r:embed="rId3">
            <a:alphaModFix/>
          </a:blip>
          <a:srcRect/>
          <a:stretch/>
        </p:blipFill>
        <p:spPr>
          <a:xfrm>
            <a:off x="-1" y="294041"/>
            <a:ext cx="4656883" cy="869950"/>
          </a:xfrm>
          <a:prstGeom prst="rect">
            <a:avLst/>
          </a:prstGeom>
          <a:noFill/>
          <a:ln>
            <a:noFill/>
          </a:ln>
        </p:spPr>
      </p:pic>
      <p:sp>
        <p:nvSpPr>
          <p:cNvPr id="149" name="Google Shape;149;p2"/>
          <p:cNvSpPr txBox="1">
            <a:spLocks noGrp="1"/>
          </p:cNvSpPr>
          <p:nvPr>
            <p:ph type="title"/>
          </p:nvPr>
        </p:nvSpPr>
        <p:spPr>
          <a:xfrm>
            <a:off x="122831" y="294041"/>
            <a:ext cx="525126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Was </a:t>
            </a:r>
            <a:r>
              <a:rPr lang="en-GB" sz="3600" b="1" dirty="0" err="1">
                <a:solidFill>
                  <a:schemeClr val="lt1"/>
                </a:solidFill>
              </a:rPr>
              <a:t>ist</a:t>
            </a:r>
            <a:r>
              <a:rPr lang="en-GB" sz="3600" b="1" dirty="0">
                <a:solidFill>
                  <a:schemeClr val="lt1"/>
                </a:solidFill>
              </a:rPr>
              <a:t> das? [2/2]</a:t>
            </a:r>
            <a:endParaRPr sz="3600" b="1" dirty="0">
              <a:solidFill>
                <a:schemeClr val="lt1"/>
              </a:solidFill>
            </a:endParaRPr>
          </a:p>
        </p:txBody>
      </p:sp>
      <p:sp>
        <p:nvSpPr>
          <p:cNvPr id="4" name="TextBox 3"/>
          <p:cNvSpPr txBox="1"/>
          <p:nvPr/>
        </p:nvSpPr>
        <p:spPr>
          <a:xfrm>
            <a:off x="274320" y="1280492"/>
            <a:ext cx="7289074"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 </a:t>
            </a:r>
            <a:r>
              <a:rPr lang="en-GB" sz="2200" dirty="0" err="1">
                <a:solidFill>
                  <a:schemeClr val="accent1">
                    <a:lumMod val="50000"/>
                  </a:schemeClr>
                </a:solidFill>
              </a:rPr>
              <a:t>oder</a:t>
            </a:r>
            <a:r>
              <a:rPr lang="en-GB" sz="2200" dirty="0">
                <a:solidFill>
                  <a:schemeClr val="accent1">
                    <a:lumMod val="50000"/>
                  </a:schemeClr>
                </a:solidFill>
              </a:rPr>
              <a:t> B. </a:t>
            </a:r>
            <a:r>
              <a:rPr lang="en-GB" sz="2200" dirty="0" err="1">
                <a:solidFill>
                  <a:schemeClr val="accent1">
                    <a:lumMod val="50000"/>
                  </a:schemeClr>
                </a:solidFill>
              </a:rPr>
              <a:t>Schreib</a:t>
            </a:r>
            <a:r>
              <a:rPr lang="en-GB" sz="2200" dirty="0">
                <a:solidFill>
                  <a:schemeClr val="accent1">
                    <a:lumMod val="50000"/>
                  </a:schemeClr>
                </a:solidFill>
              </a:rPr>
              <a:t> </a:t>
            </a:r>
            <a:r>
              <a:rPr lang="en-GB" sz="2200" dirty="0" err="1">
                <a:solidFill>
                  <a:schemeClr val="accent1">
                    <a:lumMod val="50000"/>
                  </a:schemeClr>
                </a:solidFill>
              </a:rPr>
              <a:t>auch</a:t>
            </a:r>
            <a:r>
              <a:rPr lang="en-GB" sz="2200" dirty="0">
                <a:solidFill>
                  <a:schemeClr val="accent1">
                    <a:lumMod val="50000"/>
                  </a:schemeClr>
                </a:solidFill>
              </a:rPr>
              <a:t> das Wort. </a:t>
            </a:r>
          </a:p>
        </p:txBody>
      </p:sp>
      <p:sp>
        <p:nvSpPr>
          <p:cNvPr id="23" name="Google Shape;173;p5">
            <a:hlinkClick r:id="" action="ppaction://noaction">
              <a:snd r:embed="rId4" name="P) Es ist super!.wav"/>
            </a:hlinkClick>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mj-lt"/>
                <a:sym typeface="Century Gothic"/>
              </a:rPr>
              <a:t>P</a:t>
            </a:r>
            <a:endParaRPr dirty="0">
              <a:latin typeface="+mj-lt"/>
            </a:endParaRPr>
          </a:p>
        </p:txBody>
      </p:sp>
      <p:sp>
        <p:nvSpPr>
          <p:cNvPr id="24" name="Google Shape;173;p5">
            <a:hlinkClick r:id="" action="ppaction://noaction">
              <a:snd r:embed="rId5" name="Q) Es ist sehr interessant.wav"/>
            </a:hlinkClick>
          </p:cNvPr>
          <p:cNvSpPr/>
          <p:nvPr/>
        </p:nvSpPr>
        <p:spPr>
          <a:xfrm>
            <a:off x="2311432" y="4176364"/>
            <a:ext cx="422634"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lvl="0" algn="ctr"/>
            <a:r>
              <a:rPr lang="en-GB" sz="2400" b="1" dirty="0">
                <a:solidFill>
                  <a:prstClr val="white"/>
                </a:solidFill>
                <a:latin typeface="+mj-lt"/>
                <a:sym typeface="Century Gothic"/>
              </a:rPr>
              <a:t>Q</a:t>
            </a:r>
            <a:endParaRPr lang="en-GB" dirty="0">
              <a:solidFill>
                <a:prstClr val="black"/>
              </a:solidFill>
              <a:latin typeface="+mj-lt"/>
            </a:endParaRPr>
          </a:p>
        </p:txBody>
      </p:sp>
      <p:sp>
        <p:nvSpPr>
          <p:cNvPr id="25" name="Google Shape;173;p5">
            <a:hlinkClick r:id="" action="ppaction://noaction">
              <a:snd r:embed="rId6" name="R) Er ist ganz groß.wav"/>
            </a:hlinkClick>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mj-lt"/>
                <a:sym typeface="Century Gothic"/>
              </a:rPr>
              <a:t>R</a:t>
            </a:r>
            <a:endParaRPr dirty="0">
              <a:latin typeface="+mj-lt"/>
            </a:endParaRPr>
          </a:p>
        </p:txBody>
      </p:sp>
      <p:pic>
        <p:nvPicPr>
          <p:cNvPr id="21" name="Picture 6" descr="Iphone, Cell Phone, Phone, Mobile Phone, Electronic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883" y="2721253"/>
            <a:ext cx="464117" cy="9282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a:stretch>
            <a:fillRect/>
          </a:stretch>
        </p:blipFill>
        <p:spPr>
          <a:xfrm>
            <a:off x="7563394" y="2651363"/>
            <a:ext cx="1550802" cy="1022004"/>
          </a:xfrm>
          <a:prstGeom prst="rect">
            <a:avLst/>
          </a:prstGeom>
        </p:spPr>
      </p:pic>
      <p:pic>
        <p:nvPicPr>
          <p:cNvPr id="27" name="Picture 26">
            <a:extLst>
              <a:ext uri="{FF2B5EF4-FFF2-40B4-BE49-F238E27FC236}">
                <a16:creationId xmlns:a16="http://schemas.microsoft.com/office/drawing/2014/main" id="{F922E2FA-D312-6843-A83C-069DB517C5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6020" y="5165840"/>
            <a:ext cx="1239538" cy="751235"/>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34388" y="5086402"/>
            <a:ext cx="1109105" cy="830673"/>
          </a:xfrm>
          <a:prstGeom prst="rect">
            <a:avLst/>
          </a:prstGeom>
        </p:spPr>
      </p:pic>
      <p:sp>
        <p:nvSpPr>
          <p:cNvPr id="29" name="Google Shape;150;p2"/>
          <p:cNvSpPr/>
          <p:nvPr/>
        </p:nvSpPr>
        <p:spPr>
          <a:xfrm>
            <a:off x="10724827" y="220921"/>
            <a:ext cx="1232500"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solidFill>
                  <a:srgbClr val="FFFFFF"/>
                </a:solidFill>
                <a:ea typeface="Century Gothic"/>
                <a:cs typeface="Century Gothic"/>
                <a:sym typeface="Century Gothic"/>
              </a:rPr>
              <a:t>hören</a:t>
            </a:r>
            <a:endParaRPr sz="2000" b="1" dirty="0">
              <a:solidFill>
                <a:srgbClr val="FFFFFF"/>
              </a:solidFill>
              <a:latin typeface="Century Gothic"/>
              <a:ea typeface="Century Gothic"/>
              <a:cs typeface="Century Gothic"/>
              <a:sym typeface="Century Gothic"/>
            </a:endParaRPr>
          </a:p>
        </p:txBody>
      </p:sp>
      <p:pic>
        <p:nvPicPr>
          <p:cNvPr id="15" name="Picture 6" descr="Video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3742" y="4020550"/>
            <a:ext cx="810395" cy="7644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book">
            <a:extLst>
              <a:ext uri="{FF2B5EF4-FFF2-40B4-BE49-F238E27FC236}">
                <a16:creationId xmlns:a16="http://schemas.microsoft.com/office/drawing/2014/main" id="{A1929581-FCA3-4751-8464-71FBC1AF9C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15460" y="3987370"/>
            <a:ext cx="760657" cy="709950"/>
          </a:xfrm>
          <a:prstGeom prst="rect">
            <a:avLst/>
          </a:prstGeom>
        </p:spPr>
      </p:pic>
    </p:spTree>
    <p:extLst>
      <p:ext uri="{BB962C8B-B14F-4D97-AF65-F5344CB8AC3E}">
        <p14:creationId xmlns:p14="http://schemas.microsoft.com/office/powerpoint/2010/main" val="2666314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 name="Table 2"/>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pic>
        <p:nvPicPr>
          <p:cNvPr id="148" name="Google Shape;148;p2"/>
          <p:cNvPicPr preferRelativeResize="0"/>
          <p:nvPr/>
        </p:nvPicPr>
        <p:blipFill rotWithShape="1">
          <a:blip r:embed="rId3">
            <a:alphaModFix/>
          </a:blip>
          <a:srcRect/>
          <a:stretch/>
        </p:blipFill>
        <p:spPr>
          <a:xfrm>
            <a:off x="0" y="294041"/>
            <a:ext cx="4383133" cy="869950"/>
          </a:xfrm>
          <a:prstGeom prst="rect">
            <a:avLst/>
          </a:prstGeom>
          <a:noFill/>
          <a:ln>
            <a:noFill/>
          </a:ln>
        </p:spPr>
      </p:pic>
      <p:sp>
        <p:nvSpPr>
          <p:cNvPr id="149" name="Google Shape;149;p2"/>
          <p:cNvSpPr txBox="1">
            <a:spLocks noGrp="1"/>
          </p:cNvSpPr>
          <p:nvPr>
            <p:ph type="title"/>
          </p:nvPr>
        </p:nvSpPr>
        <p:spPr>
          <a:xfrm>
            <a:off x="122831" y="294041"/>
            <a:ext cx="525126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Antworten</a:t>
            </a:r>
            <a:r>
              <a:rPr lang="en-GB" sz="3600" b="1" dirty="0">
                <a:solidFill>
                  <a:schemeClr val="lt1"/>
                </a:solidFill>
              </a:rPr>
              <a:t> [1/2]</a:t>
            </a:r>
            <a:endParaRPr sz="3600" b="1" dirty="0">
              <a:solidFill>
                <a:schemeClr val="lt1"/>
              </a:solidFill>
            </a:endParaRPr>
          </a:p>
        </p:txBody>
      </p:sp>
      <p:sp>
        <p:nvSpPr>
          <p:cNvPr id="4" name="TextBox 3"/>
          <p:cNvSpPr txBox="1"/>
          <p:nvPr/>
        </p:nvSpPr>
        <p:spPr>
          <a:xfrm>
            <a:off x="274320" y="1280492"/>
            <a:ext cx="7289074"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 </a:t>
            </a:r>
            <a:r>
              <a:rPr lang="en-GB" sz="2200" dirty="0" err="1">
                <a:solidFill>
                  <a:schemeClr val="accent1">
                    <a:lumMod val="50000"/>
                  </a:schemeClr>
                </a:solidFill>
              </a:rPr>
              <a:t>oder</a:t>
            </a:r>
            <a:r>
              <a:rPr lang="en-GB" sz="2200" dirty="0">
                <a:solidFill>
                  <a:schemeClr val="accent1">
                    <a:lumMod val="50000"/>
                  </a:schemeClr>
                </a:solidFill>
              </a:rPr>
              <a:t> B. </a:t>
            </a:r>
          </a:p>
        </p:txBody>
      </p:sp>
      <p:sp>
        <p:nvSpPr>
          <p:cNvPr id="23" name="Google Shape;173;p5">
            <a:hlinkClick r:id="" action="ppaction://noaction">
              <a:snd r:embed="rId4" name="M) Sie ist ziemlich hässlich.wav"/>
            </a:hlinkClick>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M</a:t>
            </a:r>
            <a:endParaRPr dirty="0"/>
          </a:p>
        </p:txBody>
      </p:sp>
      <p:sp>
        <p:nvSpPr>
          <p:cNvPr id="24" name="Google Shape;173;p5">
            <a:hlinkClick r:id="" action="ppaction://noaction">
              <a:snd r:embed="rId5" name="N) Er ist ganz toll.wav"/>
            </a:hlinkClick>
          </p:cNvPr>
          <p:cNvSpPr/>
          <p:nvPr/>
        </p:nvSpPr>
        <p:spPr>
          <a:xfrm>
            <a:off x="2311431" y="4176364"/>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N</a:t>
            </a:r>
            <a:endParaRPr dirty="0"/>
          </a:p>
        </p:txBody>
      </p:sp>
      <p:sp>
        <p:nvSpPr>
          <p:cNvPr id="25" name="Google Shape;173;p5">
            <a:hlinkClick r:id="" action="ppaction://noaction">
              <a:snd r:embed="rId6" name="O) Sie ist sehr klein.wav"/>
            </a:hlinkClick>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O</a:t>
            </a:r>
            <a:endParaRPr dirty="0"/>
          </a:p>
        </p:txBody>
      </p:sp>
      <p:pic>
        <p:nvPicPr>
          <p:cNvPr id="31" name="Picture 2" descr="Race Car Driver Jacke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3133" y="2777897"/>
            <a:ext cx="905490" cy="8903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2/6/b/b/1194986830921943475ball.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544" y="2797164"/>
            <a:ext cx="871105" cy="8711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rai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1300" y="4041257"/>
            <a:ext cx="1446873" cy="6076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Bike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1544" y="3926442"/>
            <a:ext cx="982447" cy="8318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1"/>
          <a:stretch>
            <a:fillRect/>
          </a:stretch>
        </p:blipFill>
        <p:spPr>
          <a:xfrm>
            <a:off x="4383133" y="5040716"/>
            <a:ext cx="964273" cy="856273"/>
          </a:xfrm>
          <a:prstGeom prst="rect">
            <a:avLst/>
          </a:prstGeom>
        </p:spPr>
      </p:pic>
      <p:pic>
        <p:nvPicPr>
          <p:cNvPr id="20" name="Picture 2" descr="Cartoon Cat 3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1518" y="5166504"/>
            <a:ext cx="1191156" cy="74199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3493669" y="2654058"/>
            <a:ext cx="2743200" cy="1103555"/>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3464278" y="3798125"/>
            <a:ext cx="2743200" cy="1112013"/>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065496" y="4969670"/>
            <a:ext cx="2743200" cy="1101518"/>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Google Shape;150;p2"/>
          <p:cNvSpPr/>
          <p:nvPr/>
        </p:nvSpPr>
        <p:spPr>
          <a:xfrm>
            <a:off x="10926305" y="220921"/>
            <a:ext cx="1031022"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solidFill>
                  <a:srgbClr val="FFFFFF"/>
                </a:solidFill>
                <a:ea typeface="Century Gothic"/>
                <a:cs typeface="Century Gothic"/>
                <a:sym typeface="Century Gothic"/>
              </a:rPr>
              <a:t>hören</a:t>
            </a:r>
            <a:endParaRPr sz="2000" b="1" dirty="0">
              <a:solidFill>
                <a:srgbClr val="FFFFFF"/>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9E0C97F8-AA56-4E99-B469-A2E8CC63E79A}"/>
              </a:ext>
            </a:extLst>
          </p:cNvPr>
          <p:cNvSpPr txBox="1"/>
          <p:nvPr/>
        </p:nvSpPr>
        <p:spPr>
          <a:xfrm>
            <a:off x="136803" y="2902593"/>
            <a:ext cx="1863994" cy="461665"/>
          </a:xfrm>
          <a:prstGeom prst="rect">
            <a:avLst/>
          </a:prstGeom>
          <a:noFill/>
        </p:spPr>
        <p:txBody>
          <a:bodyPr wrap="square" rtlCol="0">
            <a:spAutoFit/>
          </a:bodyPr>
          <a:lstStyle/>
          <a:p>
            <a:r>
              <a:rPr lang="en-GB" sz="2400" b="1" dirty="0">
                <a:solidFill>
                  <a:srgbClr val="1F4E79"/>
                </a:solidFill>
              </a:rPr>
              <a:t>die </a:t>
            </a:r>
            <a:r>
              <a:rPr lang="en-GB" sz="2400" b="1" dirty="0" err="1">
                <a:solidFill>
                  <a:srgbClr val="1F4E79"/>
                </a:solidFill>
              </a:rPr>
              <a:t>Jacke</a:t>
            </a:r>
            <a:endParaRPr lang="en-GB" sz="2400" b="1" dirty="0">
              <a:solidFill>
                <a:srgbClr val="1F4E79"/>
              </a:solidFill>
            </a:endParaRPr>
          </a:p>
        </p:txBody>
      </p:sp>
      <p:sp>
        <p:nvSpPr>
          <p:cNvPr id="27" name="TextBox 26">
            <a:extLst>
              <a:ext uri="{FF2B5EF4-FFF2-40B4-BE49-F238E27FC236}">
                <a16:creationId xmlns:a16="http://schemas.microsoft.com/office/drawing/2014/main" id="{7D2A36E1-9EC7-4CA0-AB52-746F3EB7225D}"/>
              </a:ext>
            </a:extLst>
          </p:cNvPr>
          <p:cNvSpPr txBox="1"/>
          <p:nvPr/>
        </p:nvSpPr>
        <p:spPr>
          <a:xfrm>
            <a:off x="153926" y="4111511"/>
            <a:ext cx="1863994" cy="461665"/>
          </a:xfrm>
          <a:prstGeom prst="rect">
            <a:avLst/>
          </a:prstGeom>
          <a:noFill/>
        </p:spPr>
        <p:txBody>
          <a:bodyPr wrap="square" rtlCol="0">
            <a:spAutoFit/>
          </a:bodyPr>
          <a:lstStyle/>
          <a:p>
            <a:r>
              <a:rPr lang="en-GB" sz="2400" b="1" dirty="0">
                <a:solidFill>
                  <a:srgbClr val="1F4E79"/>
                </a:solidFill>
              </a:rPr>
              <a:t>der Zug</a:t>
            </a:r>
          </a:p>
        </p:txBody>
      </p:sp>
      <p:sp>
        <p:nvSpPr>
          <p:cNvPr id="28" name="TextBox 27">
            <a:extLst>
              <a:ext uri="{FF2B5EF4-FFF2-40B4-BE49-F238E27FC236}">
                <a16:creationId xmlns:a16="http://schemas.microsoft.com/office/drawing/2014/main" id="{D6358FE7-DE2C-43B0-A860-E722F1DA4B38}"/>
              </a:ext>
            </a:extLst>
          </p:cNvPr>
          <p:cNvSpPr txBox="1"/>
          <p:nvPr/>
        </p:nvSpPr>
        <p:spPr>
          <a:xfrm>
            <a:off x="151484" y="5255580"/>
            <a:ext cx="1863994" cy="461665"/>
          </a:xfrm>
          <a:prstGeom prst="rect">
            <a:avLst/>
          </a:prstGeom>
          <a:noFill/>
        </p:spPr>
        <p:txBody>
          <a:bodyPr wrap="square" rtlCol="0">
            <a:spAutoFit/>
          </a:bodyPr>
          <a:lstStyle/>
          <a:p>
            <a:r>
              <a:rPr lang="en-GB" sz="2400" b="1" dirty="0">
                <a:solidFill>
                  <a:srgbClr val="1F4E79"/>
                </a:solidFill>
              </a:rPr>
              <a:t>die </a:t>
            </a:r>
            <a:r>
              <a:rPr lang="en-GB" sz="2400" b="1" dirty="0" err="1">
                <a:solidFill>
                  <a:srgbClr val="1F4E79"/>
                </a:solidFill>
              </a:rPr>
              <a:t>Katze</a:t>
            </a:r>
            <a:endParaRPr lang="en-GB" sz="2400" b="1" dirty="0">
              <a:solidFill>
                <a:srgbClr val="1F4E79"/>
              </a:solidFill>
            </a:endParaRPr>
          </a:p>
        </p:txBody>
      </p:sp>
    </p:spTree>
    <p:extLst>
      <p:ext uri="{BB962C8B-B14F-4D97-AF65-F5344CB8AC3E}">
        <p14:creationId xmlns:p14="http://schemas.microsoft.com/office/powerpoint/2010/main" val="19391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5"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212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 name="Table 2"/>
          <p:cNvGraphicFramePr>
            <a:graphicFrameLocks noGrp="1"/>
          </p:cNvGraphicFramePr>
          <p:nvPr/>
        </p:nvGraphicFramePr>
        <p:xfrm>
          <a:off x="1986825" y="2067742"/>
          <a:ext cx="8128000" cy="4023360"/>
        </p:xfrm>
        <a:graphic>
          <a:graphicData uri="http://schemas.openxmlformats.org/drawingml/2006/table">
            <a:tbl>
              <a:tblPr firstRow="1" bandRow="1">
                <a:tableStyleId>{5940675A-B579-460E-94D1-54222C63F5DA}</a:tableStyleId>
              </a:tblPr>
              <a:tblGrid>
                <a:gridCol w="1063896">
                  <a:extLst>
                    <a:ext uri="{9D8B030D-6E8A-4147-A177-3AD203B41FA5}">
                      <a16:colId xmlns:a16="http://schemas.microsoft.com/office/drawing/2014/main" val="846079449"/>
                    </a:ext>
                  </a:extLst>
                </a:gridCol>
                <a:gridCol w="3532052">
                  <a:extLst>
                    <a:ext uri="{9D8B030D-6E8A-4147-A177-3AD203B41FA5}">
                      <a16:colId xmlns:a16="http://schemas.microsoft.com/office/drawing/2014/main" val="4244685948"/>
                    </a:ext>
                  </a:extLst>
                </a:gridCol>
                <a:gridCol w="3532052">
                  <a:extLst>
                    <a:ext uri="{9D8B030D-6E8A-4147-A177-3AD203B41FA5}">
                      <a16:colId xmlns:a16="http://schemas.microsoft.com/office/drawing/2014/main" val="4042856680"/>
                    </a:ext>
                  </a:extLst>
                </a:gridCol>
              </a:tblGrid>
              <a:tr h="560541">
                <a:tc>
                  <a:txBody>
                    <a:bodyPr/>
                    <a:lstStyle/>
                    <a:p>
                      <a:endParaRPr lang="en-GB" dirty="0"/>
                    </a:p>
                  </a:txBody>
                  <a:tcPr/>
                </a:tc>
                <a:tc>
                  <a:txBody>
                    <a:bodyPr/>
                    <a:lstStyle/>
                    <a:p>
                      <a:pPr algn="ctr"/>
                      <a:r>
                        <a:rPr lang="en-GB" sz="2600" b="1" dirty="0">
                          <a:solidFill>
                            <a:schemeClr val="accent1">
                              <a:lumMod val="50000"/>
                            </a:schemeClr>
                          </a:solidFill>
                        </a:rPr>
                        <a:t>A</a:t>
                      </a:r>
                    </a:p>
                  </a:txBody>
                  <a:tcPr/>
                </a:tc>
                <a:tc>
                  <a:txBody>
                    <a:bodyPr/>
                    <a:lstStyle/>
                    <a:p>
                      <a:pPr algn="ctr"/>
                      <a:r>
                        <a:rPr lang="en-GB" sz="2600" b="1" dirty="0">
                          <a:solidFill>
                            <a:schemeClr val="accent1">
                              <a:lumMod val="50000"/>
                            </a:schemeClr>
                          </a:solidFill>
                        </a:rPr>
                        <a:t>B</a:t>
                      </a:r>
                    </a:p>
                  </a:txBody>
                  <a:tcPr/>
                </a:tc>
                <a:extLst>
                  <a:ext uri="{0D108BD9-81ED-4DB2-BD59-A6C34878D82A}">
                    <a16:rowId xmlns:a16="http://schemas.microsoft.com/office/drawing/2014/main" val="85220111"/>
                  </a:ext>
                </a:extLst>
              </a:tr>
              <a:tr h="1154273">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204537"/>
                  </a:ext>
                </a:extLst>
              </a:tr>
              <a:tr h="1154273">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513510163"/>
                  </a:ext>
                </a:extLst>
              </a:tr>
              <a:tr h="1154273">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71931737"/>
                  </a:ext>
                </a:extLst>
              </a:tr>
            </a:tbl>
          </a:graphicData>
        </a:graphic>
      </p:graphicFrame>
      <p:pic>
        <p:nvPicPr>
          <p:cNvPr id="148" name="Google Shape;148;p2"/>
          <p:cNvPicPr preferRelativeResize="0"/>
          <p:nvPr/>
        </p:nvPicPr>
        <p:blipFill rotWithShape="1">
          <a:blip r:embed="rId3">
            <a:alphaModFix/>
          </a:blip>
          <a:srcRect/>
          <a:stretch/>
        </p:blipFill>
        <p:spPr>
          <a:xfrm>
            <a:off x="0" y="294041"/>
            <a:ext cx="4483742" cy="869950"/>
          </a:xfrm>
          <a:prstGeom prst="rect">
            <a:avLst/>
          </a:prstGeom>
          <a:noFill/>
          <a:ln>
            <a:noFill/>
          </a:ln>
        </p:spPr>
      </p:pic>
      <p:sp>
        <p:nvSpPr>
          <p:cNvPr id="149" name="Google Shape;149;p2"/>
          <p:cNvSpPr txBox="1">
            <a:spLocks noGrp="1"/>
          </p:cNvSpPr>
          <p:nvPr>
            <p:ph type="title"/>
          </p:nvPr>
        </p:nvSpPr>
        <p:spPr>
          <a:xfrm>
            <a:off x="122831" y="294041"/>
            <a:ext cx="525126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Antworten</a:t>
            </a:r>
            <a:r>
              <a:rPr lang="en-GB" sz="3600" b="1" dirty="0">
                <a:solidFill>
                  <a:schemeClr val="lt1"/>
                </a:solidFill>
              </a:rPr>
              <a:t> [2/2]</a:t>
            </a:r>
            <a:endParaRPr sz="3600" b="1" dirty="0">
              <a:solidFill>
                <a:schemeClr val="lt1"/>
              </a:solidFill>
            </a:endParaRPr>
          </a:p>
        </p:txBody>
      </p:sp>
      <p:sp>
        <p:nvSpPr>
          <p:cNvPr id="4" name="TextBox 3"/>
          <p:cNvSpPr txBox="1"/>
          <p:nvPr/>
        </p:nvSpPr>
        <p:spPr>
          <a:xfrm>
            <a:off x="274320" y="1280492"/>
            <a:ext cx="7289074"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 </a:t>
            </a:r>
            <a:r>
              <a:rPr lang="en-GB" sz="2200" dirty="0" err="1">
                <a:solidFill>
                  <a:schemeClr val="accent1">
                    <a:lumMod val="50000"/>
                  </a:schemeClr>
                </a:solidFill>
              </a:rPr>
              <a:t>oder</a:t>
            </a:r>
            <a:r>
              <a:rPr lang="en-GB" sz="2200" dirty="0">
                <a:solidFill>
                  <a:schemeClr val="accent1">
                    <a:lumMod val="50000"/>
                  </a:schemeClr>
                </a:solidFill>
              </a:rPr>
              <a:t> B. </a:t>
            </a:r>
          </a:p>
        </p:txBody>
      </p:sp>
      <p:sp>
        <p:nvSpPr>
          <p:cNvPr id="23" name="Google Shape;173;p5">
            <a:hlinkClick r:id="" action="ppaction://noaction">
              <a:snd r:embed="rId4" name="P) Es ist super!.wav"/>
            </a:hlinkClick>
          </p:cNvPr>
          <p:cNvSpPr/>
          <p:nvPr/>
        </p:nvSpPr>
        <p:spPr>
          <a:xfrm>
            <a:off x="2310976" y="303229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P</a:t>
            </a:r>
            <a:endParaRPr dirty="0"/>
          </a:p>
        </p:txBody>
      </p:sp>
      <p:sp>
        <p:nvSpPr>
          <p:cNvPr id="24" name="Google Shape;173;p5">
            <a:hlinkClick r:id="" action="ppaction://noaction">
              <a:snd r:embed="rId5" name="Q) Es ist sehr interessant.wav"/>
            </a:hlinkClick>
          </p:cNvPr>
          <p:cNvSpPr/>
          <p:nvPr/>
        </p:nvSpPr>
        <p:spPr>
          <a:xfrm>
            <a:off x="2311431" y="4176364"/>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Q</a:t>
            </a:r>
            <a:endParaRPr dirty="0"/>
          </a:p>
        </p:txBody>
      </p:sp>
      <p:sp>
        <p:nvSpPr>
          <p:cNvPr id="25" name="Google Shape;173;p5">
            <a:hlinkClick r:id="" action="ppaction://noaction">
              <a:snd r:embed="rId6" name="R) Er ist ganz groß.wav"/>
            </a:hlinkClick>
          </p:cNvPr>
          <p:cNvSpPr/>
          <p:nvPr/>
        </p:nvSpPr>
        <p:spPr>
          <a:xfrm>
            <a:off x="2310976" y="5320432"/>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R</a:t>
            </a:r>
            <a:endParaRPr dirty="0"/>
          </a:p>
        </p:txBody>
      </p:sp>
      <p:pic>
        <p:nvPicPr>
          <p:cNvPr id="21" name="Picture 6" descr="Iphone, Cell Phone, Phone, Mobile Phone, Electronic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6883" y="2721253"/>
            <a:ext cx="464117" cy="9282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a:stretch>
            <a:fillRect/>
          </a:stretch>
        </p:blipFill>
        <p:spPr>
          <a:xfrm>
            <a:off x="7563394" y="2651363"/>
            <a:ext cx="1550802" cy="1022004"/>
          </a:xfrm>
          <a:prstGeom prst="rect">
            <a:avLst/>
          </a:prstGeom>
        </p:spPr>
      </p:pic>
      <p:pic>
        <p:nvPicPr>
          <p:cNvPr id="27" name="Picture 26">
            <a:extLst>
              <a:ext uri="{FF2B5EF4-FFF2-40B4-BE49-F238E27FC236}">
                <a16:creationId xmlns:a16="http://schemas.microsoft.com/office/drawing/2014/main" id="{F922E2FA-D312-6843-A83C-069DB517C5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6020" y="5165840"/>
            <a:ext cx="1239538" cy="751235"/>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34388" y="5086402"/>
            <a:ext cx="1109105" cy="830673"/>
          </a:xfrm>
          <a:prstGeom prst="rect">
            <a:avLst/>
          </a:prstGeom>
        </p:spPr>
      </p:pic>
      <p:sp>
        <p:nvSpPr>
          <p:cNvPr id="16" name="Oval 15"/>
          <p:cNvSpPr/>
          <p:nvPr/>
        </p:nvSpPr>
        <p:spPr>
          <a:xfrm>
            <a:off x="3493669" y="2654058"/>
            <a:ext cx="2743200" cy="1101173"/>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024189" y="3798126"/>
            <a:ext cx="2743200" cy="1116774"/>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065496" y="4962526"/>
            <a:ext cx="2743200" cy="1108662"/>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oogle Shape;150;p2"/>
          <p:cNvSpPr/>
          <p:nvPr/>
        </p:nvSpPr>
        <p:spPr>
          <a:xfrm>
            <a:off x="10802319" y="220921"/>
            <a:ext cx="1155008"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solidFill>
                  <a:srgbClr val="FFFFFF"/>
                </a:solidFill>
                <a:ea typeface="Century Gothic"/>
                <a:cs typeface="Century Gothic"/>
                <a:sym typeface="Century Gothic"/>
              </a:rPr>
              <a:t>hören</a:t>
            </a:r>
            <a:endParaRPr sz="2000" b="1" dirty="0">
              <a:solidFill>
                <a:srgbClr val="FFFFFF"/>
              </a:solidFill>
              <a:latin typeface="Century Gothic"/>
              <a:ea typeface="Century Gothic"/>
              <a:cs typeface="Century Gothic"/>
              <a:sym typeface="Century Gothic"/>
            </a:endParaRPr>
          </a:p>
        </p:txBody>
      </p:sp>
      <p:pic>
        <p:nvPicPr>
          <p:cNvPr id="20" name="Picture 6" descr="Video Clip 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3742" y="4074699"/>
            <a:ext cx="810395" cy="7644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book">
            <a:extLst>
              <a:ext uri="{FF2B5EF4-FFF2-40B4-BE49-F238E27FC236}">
                <a16:creationId xmlns:a16="http://schemas.microsoft.com/office/drawing/2014/main" id="{A1929581-FCA3-4751-8464-71FBC1AF9C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15460" y="3987370"/>
            <a:ext cx="760657" cy="709950"/>
          </a:xfrm>
          <a:prstGeom prst="rect">
            <a:avLst/>
          </a:prstGeom>
        </p:spPr>
      </p:pic>
      <p:sp>
        <p:nvSpPr>
          <p:cNvPr id="22" name="TextBox 21">
            <a:extLst>
              <a:ext uri="{FF2B5EF4-FFF2-40B4-BE49-F238E27FC236}">
                <a16:creationId xmlns:a16="http://schemas.microsoft.com/office/drawing/2014/main" id="{F9151887-B3D0-4140-9FD8-4C157BE98D94}"/>
              </a:ext>
            </a:extLst>
          </p:cNvPr>
          <p:cNvSpPr txBox="1"/>
          <p:nvPr/>
        </p:nvSpPr>
        <p:spPr>
          <a:xfrm>
            <a:off x="136803" y="2902593"/>
            <a:ext cx="1863994" cy="461665"/>
          </a:xfrm>
          <a:prstGeom prst="rect">
            <a:avLst/>
          </a:prstGeom>
          <a:noFill/>
        </p:spPr>
        <p:txBody>
          <a:bodyPr wrap="square" rtlCol="0">
            <a:spAutoFit/>
          </a:bodyPr>
          <a:lstStyle/>
          <a:p>
            <a:r>
              <a:rPr lang="en-GB" sz="2400" b="1" dirty="0">
                <a:solidFill>
                  <a:srgbClr val="1F4E79"/>
                </a:solidFill>
              </a:rPr>
              <a:t>das Handy</a:t>
            </a:r>
          </a:p>
        </p:txBody>
      </p:sp>
      <p:sp>
        <p:nvSpPr>
          <p:cNvPr id="29" name="TextBox 28">
            <a:extLst>
              <a:ext uri="{FF2B5EF4-FFF2-40B4-BE49-F238E27FC236}">
                <a16:creationId xmlns:a16="http://schemas.microsoft.com/office/drawing/2014/main" id="{CC77FDC1-D5F5-4674-8E92-C69B336AD730}"/>
              </a:ext>
            </a:extLst>
          </p:cNvPr>
          <p:cNvSpPr txBox="1"/>
          <p:nvPr/>
        </p:nvSpPr>
        <p:spPr>
          <a:xfrm>
            <a:off x="213181" y="4074699"/>
            <a:ext cx="1863994" cy="461665"/>
          </a:xfrm>
          <a:prstGeom prst="rect">
            <a:avLst/>
          </a:prstGeom>
          <a:noFill/>
        </p:spPr>
        <p:txBody>
          <a:bodyPr wrap="square" rtlCol="0">
            <a:spAutoFit/>
          </a:bodyPr>
          <a:lstStyle/>
          <a:p>
            <a:r>
              <a:rPr lang="en-GB" sz="2400" b="1" dirty="0">
                <a:solidFill>
                  <a:srgbClr val="1F4E79"/>
                </a:solidFill>
              </a:rPr>
              <a:t>das Buch</a:t>
            </a:r>
          </a:p>
        </p:txBody>
      </p:sp>
      <p:sp>
        <p:nvSpPr>
          <p:cNvPr id="31" name="TextBox 30">
            <a:extLst>
              <a:ext uri="{FF2B5EF4-FFF2-40B4-BE49-F238E27FC236}">
                <a16:creationId xmlns:a16="http://schemas.microsoft.com/office/drawing/2014/main" id="{D36D695A-333C-467C-8A0B-41CFEBC214CC}"/>
              </a:ext>
            </a:extLst>
          </p:cNvPr>
          <p:cNvSpPr txBox="1"/>
          <p:nvPr/>
        </p:nvSpPr>
        <p:spPr>
          <a:xfrm>
            <a:off x="154023" y="5286024"/>
            <a:ext cx="1863994" cy="461665"/>
          </a:xfrm>
          <a:prstGeom prst="rect">
            <a:avLst/>
          </a:prstGeom>
          <a:noFill/>
        </p:spPr>
        <p:txBody>
          <a:bodyPr wrap="square" rtlCol="0">
            <a:spAutoFit/>
          </a:bodyPr>
          <a:lstStyle/>
          <a:p>
            <a:r>
              <a:rPr lang="en-GB" sz="2400" b="1" dirty="0">
                <a:solidFill>
                  <a:srgbClr val="1F4E79"/>
                </a:solidFill>
              </a:rPr>
              <a:t>der Tisch</a:t>
            </a:r>
          </a:p>
        </p:txBody>
      </p:sp>
    </p:spTree>
    <p:extLst>
      <p:ext uri="{BB962C8B-B14F-4D97-AF65-F5344CB8AC3E}">
        <p14:creationId xmlns:p14="http://schemas.microsoft.com/office/powerpoint/2010/main" val="392169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p:bldP spid="29"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25821890"/>
              </p:ext>
            </p:extLst>
          </p:nvPr>
        </p:nvGraphicFramePr>
        <p:xfrm>
          <a:off x="274320" y="2050820"/>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algn="ctr"/>
                      <a:r>
                        <a:rPr lang="en-GB" sz="2200" dirty="0">
                          <a:solidFill>
                            <a:srgbClr val="1F4E79"/>
                          </a:solidFill>
                        </a:rPr>
                        <a:t>Die </a:t>
                      </a:r>
                      <a:r>
                        <a:rPr lang="en-GB" sz="2200" dirty="0" err="1">
                          <a:solidFill>
                            <a:srgbClr val="1F4E79"/>
                          </a:solidFill>
                        </a:rPr>
                        <a:t>Flasche</a:t>
                      </a:r>
                      <a:r>
                        <a:rPr lang="en-GB" sz="2200" baseline="0" dirty="0">
                          <a:solidFill>
                            <a:srgbClr val="1F4E79"/>
                          </a:solidFill>
                        </a:rPr>
                        <a:t> </a:t>
                      </a:r>
                      <a:r>
                        <a:rPr lang="en-GB" sz="2200" baseline="0" dirty="0" err="1">
                          <a:solidFill>
                            <a:srgbClr val="1F4E79"/>
                          </a:solidFill>
                        </a:rPr>
                        <a:t>ist</a:t>
                      </a:r>
                      <a:r>
                        <a:rPr lang="en-GB" sz="2200" baseline="0" dirty="0">
                          <a:solidFill>
                            <a:srgbClr val="1F4E79"/>
                          </a:solidFill>
                        </a:rPr>
                        <a:t> </a:t>
                      </a:r>
                      <a:r>
                        <a:rPr lang="en-GB" sz="2200" baseline="0" dirty="0" err="1">
                          <a:solidFill>
                            <a:srgbClr val="1F4E79"/>
                          </a:solidFill>
                        </a:rPr>
                        <a:t>groß</a:t>
                      </a:r>
                      <a:r>
                        <a:rPr lang="en-GB" sz="2200" baseline="0" dirty="0">
                          <a:solidFill>
                            <a:srgbClr val="1F4E79"/>
                          </a:solidFill>
                        </a:rPr>
                        <a:t>.</a:t>
                      </a:r>
                      <a:endParaRPr lang="en-GB" sz="2200" dirty="0">
                        <a:solidFill>
                          <a:srgbClr val="1F4E79"/>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Der Garten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klein</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22831" y="294041"/>
            <a:ext cx="5746180"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Wie </a:t>
            </a:r>
            <a:r>
              <a:rPr lang="en-GB" sz="3600" b="1" dirty="0" err="1">
                <a:solidFill>
                  <a:schemeClr val="lt1"/>
                </a:solidFill>
              </a:rPr>
              <a:t>sind</a:t>
            </a:r>
            <a:r>
              <a:rPr lang="en-GB" sz="3600" b="1" dirty="0">
                <a:solidFill>
                  <a:schemeClr val="lt1"/>
                </a:solidFill>
              </a:rPr>
              <a:t> die Dinge? [1/3]</a:t>
            </a:r>
            <a:endParaRPr sz="3600" b="1" dirty="0">
              <a:solidFill>
                <a:schemeClr val="lt1"/>
              </a:solidFill>
            </a:endParaRPr>
          </a:p>
        </p:txBody>
      </p:sp>
      <p:sp>
        <p:nvSpPr>
          <p:cNvPr id="4" name="TextBox 3"/>
          <p:cNvSpPr txBox="1"/>
          <p:nvPr/>
        </p:nvSpPr>
        <p:spPr>
          <a:xfrm>
            <a:off x="274320" y="1280492"/>
            <a:ext cx="11546618" cy="430887"/>
          </a:xfrm>
          <a:prstGeom prst="rect">
            <a:avLst/>
          </a:prstGeom>
          <a:noFill/>
        </p:spPr>
        <p:txBody>
          <a:bodyPr wrap="square" rtlCol="0">
            <a:spAutoFit/>
          </a:bodyPr>
          <a:lstStyle/>
          <a:p>
            <a:r>
              <a:rPr lang="en-GB" sz="2200" dirty="0" err="1">
                <a:solidFill>
                  <a:schemeClr val="accent1">
                    <a:lumMod val="50000"/>
                  </a:schemeClr>
                </a:solidFill>
              </a:rPr>
              <a:t>Schreib</a:t>
            </a:r>
            <a:r>
              <a:rPr lang="en-GB" sz="2200" dirty="0">
                <a:solidFill>
                  <a:schemeClr val="accent1">
                    <a:lumMod val="50000"/>
                  </a:schemeClr>
                </a:solidFill>
              </a:rPr>
              <a:t> </a:t>
            </a:r>
            <a:r>
              <a:rPr lang="en-GB" sz="2200" dirty="0" err="1">
                <a:solidFill>
                  <a:schemeClr val="accent1">
                    <a:lumMod val="50000"/>
                  </a:schemeClr>
                </a:solidFill>
              </a:rPr>
              <a:t>Sätze</a:t>
            </a:r>
            <a:r>
              <a:rPr lang="en-GB" sz="2200" dirty="0">
                <a:solidFill>
                  <a:schemeClr val="accent1">
                    <a:lumMod val="50000"/>
                  </a:schemeClr>
                </a:solidFill>
              </a:rPr>
              <a:t>! 		 </a:t>
            </a:r>
            <a:r>
              <a:rPr lang="en-GB" sz="2200" b="1" dirty="0" err="1">
                <a:solidFill>
                  <a:schemeClr val="accent1">
                    <a:lumMod val="50000"/>
                  </a:schemeClr>
                </a:solidFill>
              </a:rPr>
              <a:t>Beispiel</a:t>
            </a:r>
            <a:r>
              <a:rPr lang="en-GB" sz="2200" b="1" dirty="0">
                <a:solidFill>
                  <a:schemeClr val="accent1">
                    <a:lumMod val="50000"/>
                  </a:schemeClr>
                </a:solidFill>
              </a:rPr>
              <a:t>:  </a:t>
            </a:r>
            <a:r>
              <a:rPr lang="en-GB" sz="2200" b="1" dirty="0" err="1">
                <a:solidFill>
                  <a:schemeClr val="accent1">
                    <a:lumMod val="50000"/>
                  </a:schemeClr>
                </a:solidFill>
              </a:rPr>
              <a:t>Sie</a:t>
            </a:r>
            <a:r>
              <a:rPr lang="en-GB" sz="2200" b="1" dirty="0">
                <a:solidFill>
                  <a:schemeClr val="accent1">
                    <a:lumMod val="50000"/>
                  </a:schemeClr>
                </a:solidFill>
              </a:rPr>
              <a:t> </a:t>
            </a:r>
            <a:r>
              <a:rPr lang="en-GB" sz="2200" dirty="0" err="1">
                <a:solidFill>
                  <a:schemeClr val="accent1">
                    <a:lumMod val="50000"/>
                  </a:schemeClr>
                </a:solidFill>
              </a:rPr>
              <a:t>ist</a:t>
            </a:r>
            <a:r>
              <a:rPr lang="en-GB" sz="2200" dirty="0">
                <a:solidFill>
                  <a:schemeClr val="accent1">
                    <a:lumMod val="50000"/>
                  </a:schemeClr>
                </a:solidFill>
              </a:rPr>
              <a:t> </a:t>
            </a:r>
            <a:r>
              <a:rPr lang="en-GB" sz="2200" dirty="0" err="1">
                <a:solidFill>
                  <a:schemeClr val="accent1">
                    <a:lumMod val="50000"/>
                  </a:schemeClr>
                </a:solidFill>
              </a:rPr>
              <a:t>groß</a:t>
            </a:r>
            <a:r>
              <a:rPr lang="en-GB" sz="2200" dirty="0">
                <a:solidFill>
                  <a:schemeClr val="accent1">
                    <a:lumMod val="50000"/>
                  </a:schemeClr>
                </a:solidFill>
              </a:rPr>
              <a:t>.</a:t>
            </a:r>
            <a:r>
              <a:rPr lang="en-GB" sz="2200" b="1" dirty="0">
                <a:solidFill>
                  <a:schemeClr val="accent1">
                    <a:lumMod val="50000"/>
                  </a:schemeClr>
                </a:solidFill>
              </a:rPr>
              <a:t> </a:t>
            </a:r>
            <a:r>
              <a:rPr lang="en-GB" sz="2200" b="1" i="1" dirty="0">
                <a:solidFill>
                  <a:schemeClr val="accent1">
                    <a:lumMod val="50000"/>
                  </a:schemeClr>
                </a:solidFill>
                <a:latin typeface="Lucida Handwriting" panose="03010101010101010101" pitchFamily="66" charset="0"/>
              </a:rPr>
              <a:t>Die </a:t>
            </a:r>
            <a:r>
              <a:rPr lang="en-GB" sz="2200" b="1" i="1" dirty="0" err="1">
                <a:solidFill>
                  <a:schemeClr val="accent1">
                    <a:lumMod val="50000"/>
                  </a:schemeClr>
                </a:solidFill>
                <a:latin typeface="Lucida Handwriting" panose="03010101010101010101" pitchFamily="66" charset="0"/>
              </a:rPr>
              <a:t>Flasche</a:t>
            </a:r>
            <a:r>
              <a:rPr lang="en-GB" sz="2200" b="1" i="1" dirty="0">
                <a:solidFill>
                  <a:schemeClr val="accent1">
                    <a:lumMod val="50000"/>
                  </a:schemeClr>
                </a:solidFill>
                <a:latin typeface="Lucida Handwriting" panose="03010101010101010101" pitchFamily="66" charset="0"/>
              </a:rPr>
              <a:t> </a:t>
            </a:r>
            <a:r>
              <a:rPr lang="en-GB" sz="2200" i="1" dirty="0" err="1">
                <a:solidFill>
                  <a:schemeClr val="accent1">
                    <a:lumMod val="50000"/>
                  </a:schemeClr>
                </a:solidFill>
                <a:latin typeface="Lucida Handwriting" panose="03010101010101010101" pitchFamily="66" charset="0"/>
              </a:rPr>
              <a:t>ist</a:t>
            </a:r>
            <a:r>
              <a:rPr lang="en-GB" sz="2200" i="1" dirty="0">
                <a:solidFill>
                  <a:schemeClr val="accent1">
                    <a:lumMod val="50000"/>
                  </a:schemeClr>
                </a:solidFill>
                <a:latin typeface="Lucida Handwriting" panose="03010101010101010101" pitchFamily="66" charset="0"/>
              </a:rPr>
              <a:t> </a:t>
            </a:r>
            <a:r>
              <a:rPr lang="en-GB" sz="2200" i="1" dirty="0" err="1">
                <a:solidFill>
                  <a:schemeClr val="accent1">
                    <a:lumMod val="50000"/>
                  </a:schemeClr>
                </a:solidFill>
                <a:latin typeface="Lucida Handwriting" panose="03010101010101010101" pitchFamily="66" charset="0"/>
              </a:rPr>
              <a:t>groß</a:t>
            </a:r>
            <a:r>
              <a:rPr lang="en-GB" sz="2200" i="1" dirty="0">
                <a:solidFill>
                  <a:schemeClr val="accent1">
                    <a:lumMod val="50000"/>
                  </a:schemeClr>
                </a:solidFill>
                <a:latin typeface="Lucida Handwriting" panose="03010101010101010101" pitchFamily="66" charset="0"/>
              </a:rPr>
              <a:t>.</a:t>
            </a:r>
            <a:endParaRPr lang="en-GB" sz="2200" dirty="0">
              <a:solidFill>
                <a:schemeClr val="accent1">
                  <a:lumMod val="50000"/>
                </a:schemeClr>
              </a:solidFill>
            </a:endParaRPr>
          </a:p>
        </p:txBody>
      </p:sp>
      <p:sp>
        <p:nvSpPr>
          <p:cNvPr id="19" name="Google Shape;150;p2"/>
          <p:cNvSpPr/>
          <p:nvPr/>
        </p:nvSpPr>
        <p:spPr>
          <a:xfrm>
            <a:off x="9546955" y="220921"/>
            <a:ext cx="2410373"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solidFill>
                  <a:srgbClr val="FFFFFF"/>
                </a:solidFill>
                <a:ea typeface="Century Gothic"/>
                <a:cs typeface="Century Gothic"/>
                <a:sym typeface="Century Gothic"/>
              </a:rPr>
              <a:t>lesen</a:t>
            </a:r>
            <a:r>
              <a:rPr lang="en-GB" sz="2000" b="1" dirty="0">
                <a:solidFill>
                  <a:srgbClr val="FFFFFF"/>
                </a:solidFill>
                <a:ea typeface="Century Gothic"/>
                <a:cs typeface="Century Gothic"/>
                <a:sym typeface="Century Gothic"/>
              </a:rPr>
              <a:t> / </a:t>
            </a:r>
            <a:r>
              <a:rPr lang="en-GB" sz="2000" b="1" dirty="0" err="1">
                <a:solidFill>
                  <a:srgbClr val="FFFFFF"/>
                </a:solidFill>
                <a:ea typeface="Century Gothic"/>
                <a:cs typeface="Century Gothic"/>
                <a:sym typeface="Century Gothic"/>
              </a:rPr>
              <a:t>schreiben</a:t>
            </a:r>
            <a:endParaRPr sz="2000" b="1" dirty="0">
              <a:solidFill>
                <a:srgbClr val="FFFFFF"/>
              </a:solidFill>
              <a:latin typeface="Century Gothic"/>
              <a:ea typeface="Century Gothic"/>
              <a:cs typeface="Century Gothic"/>
              <a:sym typeface="Century Gothic"/>
            </a:endParaRPr>
          </a:p>
        </p:txBody>
      </p:sp>
      <p:pic>
        <p:nvPicPr>
          <p:cNvPr id="29" name="Picture 6" descr="Water Bottle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9011" y="2186264"/>
            <a:ext cx="357233" cy="9757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6" name="Table 35"/>
          <p:cNvGraphicFramePr>
            <a:graphicFrameLocks noGrp="1"/>
          </p:cNvGraphicFramePr>
          <p:nvPr>
            <p:extLst>
              <p:ext uri="{D42A27DB-BD31-4B8C-83A1-F6EECF244321}">
                <p14:modId xmlns:p14="http://schemas.microsoft.com/office/powerpoint/2010/main" val="2801676139"/>
              </p:ext>
            </p:extLst>
          </p:nvPr>
        </p:nvGraphicFramePr>
        <p:xfrm>
          <a:off x="274319" y="3856383"/>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Die Band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ganz</a:t>
                      </a:r>
                      <a:r>
                        <a:rPr kumimoji="0" lang="en-GB" sz="2200" b="0" i="0" u="none" strike="noStrike" kern="1200" cap="none" spc="0" normalizeH="0" baseline="0" noProof="0" dirty="0">
                          <a:ln>
                            <a:noFill/>
                          </a:ln>
                          <a:solidFill>
                            <a:srgbClr val="1F4E79"/>
                          </a:solidFill>
                          <a:effectLst/>
                          <a:uLnTx/>
                          <a:uFillTx/>
                          <a:latin typeface="+mn-lt"/>
                          <a:ea typeface="+mn-ea"/>
                          <a:cs typeface="+mn-cs"/>
                        </a:rPr>
                        <a:t> toll.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Das iPad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toll.</a:t>
                      </a:r>
                    </a:p>
                  </a:txBody>
                  <a:tcPr/>
                </a:tc>
                <a:extLst>
                  <a:ext uri="{0D108BD9-81ED-4DB2-BD59-A6C34878D82A}">
                    <a16:rowId xmlns:a16="http://schemas.microsoft.com/office/drawing/2014/main" val="3707584578"/>
                  </a:ext>
                </a:extLst>
              </a:tr>
            </a:tbl>
          </a:graphicData>
        </a:graphic>
      </p:graphicFrame>
      <p:sp>
        <p:nvSpPr>
          <p:cNvPr id="7" name="TextBox 6"/>
          <p:cNvSpPr txBox="1"/>
          <p:nvPr/>
        </p:nvSpPr>
        <p:spPr>
          <a:xfrm>
            <a:off x="463826" y="2538102"/>
            <a:ext cx="3366052" cy="769441"/>
          </a:xfrm>
          <a:prstGeom prst="rect">
            <a:avLst/>
          </a:prstGeom>
          <a:noFill/>
        </p:spPr>
        <p:txBody>
          <a:bodyPr wrap="square" rtlCol="0">
            <a:spAutoFit/>
          </a:bodyPr>
          <a:lstStyle/>
          <a:p>
            <a:pPr lvl="0" algn="ctr">
              <a:defRPr/>
            </a:pPr>
            <a:r>
              <a:rPr lang="en-GB" sz="2200" dirty="0" err="1">
                <a:solidFill>
                  <a:srgbClr val="1F4E79"/>
                </a:solidFill>
              </a:rPr>
              <a:t>Er</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klein</a:t>
            </a:r>
            <a:r>
              <a:rPr lang="en-GB" sz="2200" dirty="0">
                <a:solidFill>
                  <a:srgbClr val="1F4E79"/>
                </a:solidFill>
              </a:rPr>
              <a:t> und </a:t>
            </a:r>
            <a:r>
              <a:rPr lang="en-GB" sz="2200" dirty="0" err="1">
                <a:solidFill>
                  <a:srgbClr val="1F4E79"/>
                </a:solidFill>
              </a:rPr>
              <a:t>sie</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groß</a:t>
            </a:r>
            <a:r>
              <a:rPr lang="en-GB" sz="2200" dirty="0">
                <a:solidFill>
                  <a:srgbClr val="1F4E79"/>
                </a:solidFill>
              </a:rPr>
              <a:t>.</a:t>
            </a:r>
          </a:p>
        </p:txBody>
      </p:sp>
      <p:sp>
        <p:nvSpPr>
          <p:cNvPr id="38" name="TextBox 37"/>
          <p:cNvSpPr txBox="1"/>
          <p:nvPr/>
        </p:nvSpPr>
        <p:spPr>
          <a:xfrm>
            <a:off x="463826" y="4287869"/>
            <a:ext cx="3366052" cy="769441"/>
          </a:xfrm>
          <a:prstGeom prst="rect">
            <a:avLst/>
          </a:prstGeom>
          <a:noFill/>
        </p:spPr>
        <p:txBody>
          <a:bodyPr wrap="square" rtlCol="0">
            <a:spAutoFit/>
          </a:bodyPr>
          <a:lstStyle/>
          <a:p>
            <a:pPr lvl="0" algn="ctr">
              <a:defRPr/>
            </a:pPr>
            <a:r>
              <a:rPr lang="en-GB" sz="2200" dirty="0" err="1">
                <a:solidFill>
                  <a:srgbClr val="1F4E79"/>
                </a:solidFill>
              </a:rPr>
              <a:t>Es</a:t>
            </a:r>
            <a:r>
              <a:rPr lang="en-GB" sz="2200" dirty="0">
                <a:solidFill>
                  <a:srgbClr val="1F4E79"/>
                </a:solidFill>
              </a:rPr>
              <a:t> </a:t>
            </a:r>
            <a:r>
              <a:rPr lang="en-GB" sz="2200" dirty="0" err="1">
                <a:solidFill>
                  <a:srgbClr val="1F4E79"/>
                </a:solidFill>
              </a:rPr>
              <a:t>ist</a:t>
            </a:r>
            <a:r>
              <a:rPr lang="en-GB" sz="2200" dirty="0">
                <a:solidFill>
                  <a:srgbClr val="1F4E79"/>
                </a:solidFill>
              </a:rPr>
              <a:t> toll und </a:t>
            </a:r>
            <a:r>
              <a:rPr lang="en-GB" sz="2200" dirty="0" err="1">
                <a:solidFill>
                  <a:srgbClr val="1F4E79"/>
                </a:solidFill>
              </a:rPr>
              <a:t>sie</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ganz</a:t>
            </a:r>
            <a:r>
              <a:rPr lang="en-GB" sz="2200" dirty="0">
                <a:solidFill>
                  <a:srgbClr val="1F4E79"/>
                </a:solidFill>
              </a:rPr>
              <a:t> toll.</a:t>
            </a:r>
          </a:p>
        </p:txBody>
      </p:sp>
      <p:pic>
        <p:nvPicPr>
          <p:cNvPr id="39" name="Picture 2" descr="Band, Silhouette, Drums, Guitar, Electric, Rock">
            <a:extLst>
              <a:ext uri="{FF2B5EF4-FFF2-40B4-BE49-F238E27FC236}">
                <a16:creationId xmlns:a16="http://schemas.microsoft.com/office/drawing/2014/main" id="{CE2DF68C-0D2D-4399-B20E-FF2D160CF3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004" y="4164807"/>
            <a:ext cx="1047246" cy="60543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Tablet Pc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1152" y="4103443"/>
            <a:ext cx="1075950" cy="7281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Garden, Fence, Garden Fence, Nature, Hedge, Pla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75593" y="2204605"/>
            <a:ext cx="1727068" cy="9390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19597" y="3429448"/>
            <a:ext cx="3405809" cy="3034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8236222" y="3419225"/>
            <a:ext cx="3405809" cy="313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4419597" y="5198915"/>
            <a:ext cx="3405809" cy="40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8161765" y="5198916"/>
            <a:ext cx="3405809" cy="40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709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41082322"/>
              </p:ext>
            </p:extLst>
          </p:nvPr>
        </p:nvGraphicFramePr>
        <p:xfrm>
          <a:off x="274320" y="2050820"/>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algn="ctr"/>
                      <a:r>
                        <a:rPr lang="en-GB" sz="2200" dirty="0">
                          <a:solidFill>
                            <a:srgbClr val="1F4E79"/>
                          </a:solidFill>
                        </a:rPr>
                        <a:t>Das Auto </a:t>
                      </a:r>
                      <a:r>
                        <a:rPr lang="en-GB" sz="2200" dirty="0" err="1">
                          <a:solidFill>
                            <a:srgbClr val="1F4E79"/>
                          </a:solidFill>
                        </a:rPr>
                        <a:t>ist</a:t>
                      </a:r>
                      <a:r>
                        <a:rPr lang="en-GB" sz="2200" dirty="0">
                          <a:solidFill>
                            <a:srgbClr val="1F4E79"/>
                          </a:solidFill>
                        </a:rPr>
                        <a:t> rot</a:t>
                      </a:r>
                      <a:r>
                        <a:rPr lang="en-GB" sz="2200" baseline="0" dirty="0">
                          <a:solidFill>
                            <a:srgbClr val="1F4E79"/>
                          </a:solidFill>
                        </a:rPr>
                        <a:t>.</a:t>
                      </a:r>
                      <a:endParaRPr lang="en-GB" sz="2200" dirty="0">
                        <a:solidFill>
                          <a:srgbClr val="1F4E79"/>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Der Zug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grün</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22831" y="294041"/>
            <a:ext cx="5251269" cy="707849"/>
          </a:xfrm>
          <a:prstGeom prst="rect">
            <a:avLst/>
          </a:prstGeom>
          <a:noFill/>
          <a:ln>
            <a:noFill/>
          </a:ln>
        </p:spPr>
        <p:txBody>
          <a:bodyPr spcFirstLastPara="1" wrap="square" lIns="91425" tIns="45700" rIns="91425" bIns="45700" anchor="ctr" anchorCtr="0">
            <a:normAutofit fontScale="90000"/>
          </a:bodyPr>
          <a:lstStyle/>
          <a:p>
            <a:pPr lvl="0">
              <a:spcBef>
                <a:spcPts val="0"/>
              </a:spcBef>
              <a:buClr>
                <a:schemeClr val="lt1"/>
              </a:buClr>
              <a:buSzPts val="3600"/>
            </a:pPr>
            <a:r>
              <a:rPr lang="en-GB" sz="3600" b="1" dirty="0">
                <a:solidFill>
                  <a:schemeClr val="lt1"/>
                </a:solidFill>
              </a:rPr>
              <a:t>Wie </a:t>
            </a:r>
            <a:r>
              <a:rPr lang="en-GB" sz="3600" b="1" dirty="0" err="1">
                <a:solidFill>
                  <a:schemeClr val="lt1"/>
                </a:solidFill>
              </a:rPr>
              <a:t>sind</a:t>
            </a:r>
            <a:r>
              <a:rPr lang="en-GB" sz="3600" b="1" dirty="0">
                <a:solidFill>
                  <a:schemeClr val="lt1"/>
                </a:solidFill>
              </a:rPr>
              <a:t> die Dinge? [2/3]</a:t>
            </a:r>
            <a:endParaRPr sz="3600" b="1" dirty="0">
              <a:solidFill>
                <a:schemeClr val="lt1"/>
              </a:solidFill>
            </a:endParaRPr>
          </a:p>
        </p:txBody>
      </p:sp>
      <p:graphicFrame>
        <p:nvGraphicFramePr>
          <p:cNvPr id="36" name="Table 35"/>
          <p:cNvGraphicFramePr>
            <a:graphicFrameLocks noGrp="1"/>
          </p:cNvGraphicFramePr>
          <p:nvPr>
            <p:extLst>
              <p:ext uri="{D42A27DB-BD31-4B8C-83A1-F6EECF244321}">
                <p14:modId xmlns:p14="http://schemas.microsoft.com/office/powerpoint/2010/main" val="2315957406"/>
              </p:ext>
            </p:extLst>
          </p:nvPr>
        </p:nvGraphicFramePr>
        <p:xfrm>
          <a:off x="274319" y="3856383"/>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Das </a:t>
                      </a:r>
                      <a:r>
                        <a:rPr kumimoji="0" lang="en-GB" sz="2200" b="0" i="0" u="none" strike="noStrike" kern="1200" cap="none" spc="0" normalizeH="0" baseline="0" noProof="0" dirty="0" err="1">
                          <a:ln>
                            <a:noFill/>
                          </a:ln>
                          <a:solidFill>
                            <a:srgbClr val="1F4E79"/>
                          </a:solidFill>
                          <a:effectLst/>
                          <a:uLnTx/>
                          <a:uFillTx/>
                          <a:latin typeface="+mn-lt"/>
                          <a:ea typeface="+mn-ea"/>
                          <a:cs typeface="+mn-cs"/>
                        </a:rPr>
                        <a:t>Haus</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blau</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Die </a:t>
                      </a:r>
                      <a:r>
                        <a:rPr kumimoji="0" lang="en-GB" sz="2200" b="0" i="0" u="none" strike="noStrike" kern="1200" cap="none" spc="0" normalizeH="0" baseline="0" noProof="0" dirty="0" err="1">
                          <a:ln>
                            <a:noFill/>
                          </a:ln>
                          <a:solidFill>
                            <a:srgbClr val="1F4E79"/>
                          </a:solidFill>
                          <a:effectLst/>
                          <a:uLnTx/>
                          <a:uFillTx/>
                          <a:latin typeface="+mn-lt"/>
                          <a:ea typeface="+mn-ea"/>
                          <a:cs typeface="+mn-cs"/>
                        </a:rPr>
                        <a:t>Tür</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gelb</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sp>
        <p:nvSpPr>
          <p:cNvPr id="7" name="TextBox 6"/>
          <p:cNvSpPr txBox="1"/>
          <p:nvPr/>
        </p:nvSpPr>
        <p:spPr>
          <a:xfrm>
            <a:off x="463826" y="2538102"/>
            <a:ext cx="3366052" cy="430887"/>
          </a:xfrm>
          <a:prstGeom prst="rect">
            <a:avLst/>
          </a:prstGeom>
          <a:noFill/>
        </p:spPr>
        <p:txBody>
          <a:bodyPr wrap="square" rtlCol="0">
            <a:spAutoFit/>
          </a:bodyPr>
          <a:lstStyle/>
          <a:p>
            <a:pPr lvl="0" algn="ctr">
              <a:defRPr/>
            </a:pPr>
            <a:r>
              <a:rPr lang="en-GB" sz="2200" dirty="0" err="1">
                <a:solidFill>
                  <a:srgbClr val="1F4E79"/>
                </a:solidFill>
              </a:rPr>
              <a:t>Es</a:t>
            </a:r>
            <a:r>
              <a:rPr lang="en-GB" sz="2200" dirty="0">
                <a:solidFill>
                  <a:srgbClr val="1F4E79"/>
                </a:solidFill>
              </a:rPr>
              <a:t> </a:t>
            </a:r>
            <a:r>
              <a:rPr lang="en-GB" sz="2200" dirty="0" err="1">
                <a:solidFill>
                  <a:srgbClr val="1F4E79"/>
                </a:solidFill>
              </a:rPr>
              <a:t>ist</a:t>
            </a:r>
            <a:r>
              <a:rPr lang="en-GB" sz="2200" dirty="0">
                <a:solidFill>
                  <a:srgbClr val="1F4E79"/>
                </a:solidFill>
              </a:rPr>
              <a:t> rot und </a:t>
            </a:r>
            <a:r>
              <a:rPr lang="en-GB" sz="2200" dirty="0" err="1">
                <a:solidFill>
                  <a:srgbClr val="1F4E79"/>
                </a:solidFill>
              </a:rPr>
              <a:t>er</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grün</a:t>
            </a:r>
            <a:r>
              <a:rPr lang="en-GB" sz="2200" dirty="0">
                <a:solidFill>
                  <a:srgbClr val="1F4E79"/>
                </a:solidFill>
              </a:rPr>
              <a:t>.</a:t>
            </a:r>
          </a:p>
        </p:txBody>
      </p:sp>
      <p:sp>
        <p:nvSpPr>
          <p:cNvPr id="38" name="TextBox 37"/>
          <p:cNvSpPr txBox="1"/>
          <p:nvPr/>
        </p:nvSpPr>
        <p:spPr>
          <a:xfrm>
            <a:off x="463826" y="4287869"/>
            <a:ext cx="3366052" cy="769441"/>
          </a:xfrm>
          <a:prstGeom prst="rect">
            <a:avLst/>
          </a:prstGeom>
          <a:noFill/>
        </p:spPr>
        <p:txBody>
          <a:bodyPr wrap="square" rtlCol="0">
            <a:spAutoFit/>
          </a:bodyPr>
          <a:lstStyle/>
          <a:p>
            <a:pPr lvl="0" algn="ctr">
              <a:defRPr/>
            </a:pPr>
            <a:r>
              <a:rPr lang="en-GB" sz="2200" dirty="0" err="1">
                <a:solidFill>
                  <a:srgbClr val="1F4E79"/>
                </a:solidFill>
              </a:rPr>
              <a:t>Sie</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gelb</a:t>
            </a:r>
            <a:r>
              <a:rPr lang="en-GB" sz="2200" dirty="0">
                <a:solidFill>
                  <a:srgbClr val="1F4E79"/>
                </a:solidFill>
              </a:rPr>
              <a:t> und </a:t>
            </a:r>
            <a:r>
              <a:rPr lang="en-GB" sz="2200" dirty="0" err="1">
                <a:solidFill>
                  <a:srgbClr val="1F4E79"/>
                </a:solidFill>
              </a:rPr>
              <a:t>es</a:t>
            </a:r>
            <a:r>
              <a:rPr lang="en-GB" sz="2200" dirty="0">
                <a:solidFill>
                  <a:srgbClr val="1F4E79"/>
                </a:solidFill>
              </a:rPr>
              <a:t> </a:t>
            </a:r>
            <a:r>
              <a:rPr lang="en-GB" sz="2200" dirty="0" err="1">
                <a:solidFill>
                  <a:srgbClr val="1F4E79"/>
                </a:solidFill>
              </a:rPr>
              <a:t>ist</a:t>
            </a:r>
            <a:r>
              <a:rPr lang="en-GB" sz="2200" dirty="0">
                <a:solidFill>
                  <a:srgbClr val="1F4E79"/>
                </a:solidFill>
              </a:rPr>
              <a:t> </a:t>
            </a:r>
            <a:r>
              <a:rPr lang="en-GB" sz="2200" dirty="0" err="1">
                <a:solidFill>
                  <a:srgbClr val="1F4E79"/>
                </a:solidFill>
              </a:rPr>
              <a:t>blau</a:t>
            </a:r>
            <a:r>
              <a:rPr lang="en-GB" sz="2200" dirty="0">
                <a:solidFill>
                  <a:srgbClr val="1F4E79"/>
                </a:solidFill>
              </a:rPr>
              <a:t>.</a:t>
            </a:r>
          </a:p>
        </p:txBody>
      </p:sp>
      <p:pic>
        <p:nvPicPr>
          <p:cNvPr id="1026" name="Picture 2" descr="Car Compact Fabia Side View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247" y="2333055"/>
            <a:ext cx="1986049" cy="7083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flipH="1">
            <a:off x="9122481" y="2198663"/>
            <a:ext cx="1354621" cy="934221"/>
          </a:xfrm>
          <a:prstGeom prst="rect">
            <a:avLst/>
          </a:prstGeom>
        </p:spPr>
      </p:pic>
      <p:pic>
        <p:nvPicPr>
          <p:cNvPr id="1030" name="Picture 6" descr="Victorian Hous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8813" y="4029223"/>
            <a:ext cx="977629" cy="876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or Line Ar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7944" y="3947854"/>
            <a:ext cx="603693" cy="1063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389230" y="3377461"/>
            <a:ext cx="3405809" cy="407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267698" y="3377461"/>
            <a:ext cx="3405809" cy="407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389229" y="5199682"/>
            <a:ext cx="3405809" cy="390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267697" y="5211714"/>
            <a:ext cx="3405809" cy="378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Google Shape;150;p2">
            <a:extLst>
              <a:ext uri="{FF2B5EF4-FFF2-40B4-BE49-F238E27FC236}">
                <a16:creationId xmlns:a16="http://schemas.microsoft.com/office/drawing/2014/main" id="{ABA0BB75-2532-4186-B500-100F79CD0192}"/>
              </a:ext>
            </a:extLst>
          </p:cNvPr>
          <p:cNvSpPr/>
          <p:nvPr/>
        </p:nvSpPr>
        <p:spPr>
          <a:xfrm>
            <a:off x="9546955" y="220921"/>
            <a:ext cx="2410373"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solidFill>
                  <a:srgbClr val="FFFFFF"/>
                </a:solidFill>
                <a:ea typeface="Century Gothic"/>
                <a:cs typeface="Century Gothic"/>
                <a:sym typeface="Century Gothic"/>
              </a:rPr>
              <a:t>lesen</a:t>
            </a:r>
            <a:r>
              <a:rPr lang="en-GB" sz="2000" b="1" dirty="0">
                <a:solidFill>
                  <a:srgbClr val="FFFFFF"/>
                </a:solidFill>
                <a:ea typeface="Century Gothic"/>
                <a:cs typeface="Century Gothic"/>
                <a:sym typeface="Century Gothic"/>
              </a:rPr>
              <a:t> / </a:t>
            </a:r>
            <a:r>
              <a:rPr lang="en-GB" sz="2000" b="1" dirty="0" err="1">
                <a:solidFill>
                  <a:srgbClr val="FFFFFF"/>
                </a:solidFill>
                <a:ea typeface="Century Gothic"/>
                <a:cs typeface="Century Gothic"/>
                <a:sym typeface="Century Gothic"/>
              </a:rPr>
              <a:t>schreiben</a:t>
            </a:r>
            <a:endParaRPr sz="20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017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237147730"/>
              </p:ext>
            </p:extLst>
          </p:nvPr>
        </p:nvGraphicFramePr>
        <p:xfrm>
          <a:off x="274320" y="2050820"/>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algn="ctr"/>
                      <a:r>
                        <a:rPr lang="en-GB" sz="2200" dirty="0">
                          <a:solidFill>
                            <a:srgbClr val="1F4E79"/>
                          </a:solidFill>
                        </a:rPr>
                        <a:t>Der Hund </a:t>
                      </a:r>
                      <a:r>
                        <a:rPr lang="en-GB" sz="2200" dirty="0" err="1">
                          <a:solidFill>
                            <a:srgbClr val="1F4E79"/>
                          </a:solidFill>
                        </a:rPr>
                        <a:t>spielt</a:t>
                      </a:r>
                      <a:r>
                        <a:rPr lang="en-GB" sz="2200" dirty="0">
                          <a:solidFill>
                            <a:srgbClr val="1F4E79"/>
                          </a:solidFill>
                        </a:rPr>
                        <a:t> </a:t>
                      </a:r>
                      <a:r>
                        <a:rPr lang="en-GB" sz="2200" dirty="0" err="1">
                          <a:solidFill>
                            <a:srgbClr val="1F4E79"/>
                          </a:solidFill>
                        </a:rPr>
                        <a:t>im</a:t>
                      </a:r>
                      <a:r>
                        <a:rPr lang="en-GB" sz="2200" dirty="0">
                          <a:solidFill>
                            <a:srgbClr val="1F4E79"/>
                          </a:solidFill>
                        </a:rPr>
                        <a:t> Garten</a:t>
                      </a:r>
                      <a:r>
                        <a:rPr lang="en-GB" sz="2200" baseline="0" dirty="0">
                          <a:solidFill>
                            <a:srgbClr val="1F4E79"/>
                          </a:solidFill>
                        </a:rPr>
                        <a:t>.</a:t>
                      </a:r>
                      <a:endParaRPr lang="en-GB" sz="2200" dirty="0">
                        <a:solidFill>
                          <a:srgbClr val="1F4E79"/>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Die </a:t>
                      </a:r>
                      <a:r>
                        <a:rPr kumimoji="0" lang="en-GB" sz="2200" b="0" i="0" u="none" strike="noStrike" kern="1200" cap="none" spc="0" normalizeH="0" baseline="0" noProof="0" dirty="0" err="1">
                          <a:ln>
                            <a:noFill/>
                          </a:ln>
                          <a:solidFill>
                            <a:srgbClr val="1F4E79"/>
                          </a:solidFill>
                          <a:effectLst/>
                          <a:uLnTx/>
                          <a:uFillTx/>
                          <a:latin typeface="+mn-lt"/>
                          <a:ea typeface="+mn-ea"/>
                          <a:cs typeface="+mn-cs"/>
                        </a:rPr>
                        <a:t>Katze</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sitzt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im</a:t>
                      </a:r>
                      <a:r>
                        <a:rPr kumimoji="0" lang="en-GB" sz="2200" b="0" i="0" u="none" strike="noStrike" kern="1200" cap="none" spc="0" normalizeH="0" baseline="0" noProof="0" dirty="0">
                          <a:ln>
                            <a:noFill/>
                          </a:ln>
                          <a:solidFill>
                            <a:srgbClr val="1F4E79"/>
                          </a:solidFill>
                          <a:effectLst/>
                          <a:uLnTx/>
                          <a:uFillTx/>
                          <a:latin typeface="+mn-lt"/>
                          <a:ea typeface="+mn-ea"/>
                          <a:cs typeface="+mn-cs"/>
                        </a:rPr>
                        <a:t> Zimmer.</a:t>
                      </a:r>
                    </a:p>
                  </a:txBody>
                  <a:tcPr/>
                </a:tc>
                <a:extLst>
                  <a:ext uri="{0D108BD9-81ED-4DB2-BD59-A6C34878D82A}">
                    <a16:rowId xmlns:a16="http://schemas.microsoft.com/office/drawing/2014/main" val="3707584578"/>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22831" y="294041"/>
            <a:ext cx="597316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Wie </a:t>
            </a:r>
            <a:r>
              <a:rPr lang="en-GB" sz="3600" b="1" dirty="0" err="1">
                <a:solidFill>
                  <a:schemeClr val="lt1"/>
                </a:solidFill>
              </a:rPr>
              <a:t>sind</a:t>
            </a:r>
            <a:r>
              <a:rPr lang="en-GB" sz="3600" b="1" dirty="0">
                <a:solidFill>
                  <a:schemeClr val="lt1"/>
                </a:solidFill>
              </a:rPr>
              <a:t> die Dinge? [3/3]</a:t>
            </a:r>
            <a:endParaRPr sz="3600" b="1" dirty="0">
              <a:solidFill>
                <a:schemeClr val="lt1"/>
              </a:solidFill>
            </a:endParaRPr>
          </a:p>
        </p:txBody>
      </p:sp>
      <p:graphicFrame>
        <p:nvGraphicFramePr>
          <p:cNvPr id="36" name="Table 35"/>
          <p:cNvGraphicFramePr>
            <a:graphicFrameLocks noGrp="1"/>
          </p:cNvGraphicFramePr>
          <p:nvPr>
            <p:extLst>
              <p:ext uri="{D42A27DB-BD31-4B8C-83A1-F6EECF244321}">
                <p14:modId xmlns:p14="http://schemas.microsoft.com/office/powerpoint/2010/main" val="1561469865"/>
              </p:ext>
            </p:extLst>
          </p:nvPr>
        </p:nvGraphicFramePr>
        <p:xfrm>
          <a:off x="274319" y="3856383"/>
          <a:ext cx="11546619" cy="1805563"/>
        </p:xfrm>
        <a:graphic>
          <a:graphicData uri="http://schemas.openxmlformats.org/drawingml/2006/table">
            <a:tbl>
              <a:tblPr firstRow="1" bandRow="1">
                <a:tableStyleId>{5940675A-B579-460E-94D1-54222C63F5DA}</a:tableStyleId>
              </a:tblPr>
              <a:tblGrid>
                <a:gridCol w="3848873">
                  <a:extLst>
                    <a:ext uri="{9D8B030D-6E8A-4147-A177-3AD203B41FA5}">
                      <a16:colId xmlns:a16="http://schemas.microsoft.com/office/drawing/2014/main" val="3539381727"/>
                    </a:ext>
                  </a:extLst>
                </a:gridCol>
                <a:gridCol w="3848873">
                  <a:extLst>
                    <a:ext uri="{9D8B030D-6E8A-4147-A177-3AD203B41FA5}">
                      <a16:colId xmlns:a16="http://schemas.microsoft.com/office/drawing/2014/main" val="331579104"/>
                    </a:ext>
                  </a:extLst>
                </a:gridCol>
                <a:gridCol w="3848873">
                  <a:extLst>
                    <a:ext uri="{9D8B030D-6E8A-4147-A177-3AD203B41FA5}">
                      <a16:colId xmlns:a16="http://schemas.microsoft.com/office/drawing/2014/main" val="472252185"/>
                    </a:ext>
                  </a:extLst>
                </a:gridCol>
              </a:tblGrid>
              <a:tr h="1287779">
                <a:tc rowSpan="2">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229601571"/>
                  </a:ext>
                </a:extLst>
              </a:tr>
              <a:tr h="517784">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Die </a:t>
                      </a:r>
                      <a:r>
                        <a:rPr kumimoji="0" lang="en-GB" sz="2200" b="0" i="0" u="none" strike="noStrike" kern="1200" cap="none" spc="0" normalizeH="0" baseline="0" noProof="0" dirty="0" err="1">
                          <a:ln>
                            <a:noFill/>
                          </a:ln>
                          <a:solidFill>
                            <a:srgbClr val="1F4E79"/>
                          </a:solidFill>
                          <a:effectLst/>
                          <a:uLnTx/>
                          <a:uFillTx/>
                          <a:latin typeface="+mn-lt"/>
                          <a:ea typeface="+mn-ea"/>
                          <a:cs typeface="+mn-cs"/>
                        </a:rPr>
                        <a:t>Nacht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schön</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mn-lt"/>
                          <a:ea typeface="+mn-ea"/>
                          <a:cs typeface="+mn-cs"/>
                        </a:rPr>
                        <a:t>Das </a:t>
                      </a:r>
                      <a:r>
                        <a:rPr kumimoji="0" lang="en-GB" sz="2200" b="0" i="0" u="none" strike="noStrike" kern="1200" cap="none" spc="0" normalizeH="0" baseline="0" noProof="0" dirty="0" err="1">
                          <a:ln>
                            <a:noFill/>
                          </a:ln>
                          <a:solidFill>
                            <a:srgbClr val="1F4E79"/>
                          </a:solidFill>
                          <a:effectLst/>
                          <a:uLnTx/>
                          <a:uFillTx/>
                          <a:latin typeface="+mn-lt"/>
                          <a:ea typeface="+mn-ea"/>
                          <a:cs typeface="+mn-cs"/>
                        </a:rPr>
                        <a:t>Wasser</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ist</a:t>
                      </a:r>
                      <a:r>
                        <a:rPr kumimoji="0" lang="en-GB" sz="2200" b="0" i="0" u="none" strike="noStrike" kern="1200" cap="none" spc="0" normalizeH="0" baseline="0" noProof="0" dirty="0">
                          <a:ln>
                            <a:noFill/>
                          </a:ln>
                          <a:solidFill>
                            <a:srgbClr val="1F4E79"/>
                          </a:solidFill>
                          <a:effectLst/>
                          <a:uLnTx/>
                          <a:uFillTx/>
                          <a:latin typeface="+mn-lt"/>
                          <a:ea typeface="+mn-ea"/>
                          <a:cs typeface="+mn-cs"/>
                        </a:rPr>
                        <a:t> </a:t>
                      </a:r>
                      <a:r>
                        <a:rPr kumimoji="0" lang="en-GB" sz="2200" b="0" i="0" u="none" strike="noStrike" kern="1200" cap="none" spc="0" normalizeH="0" baseline="0" noProof="0" dirty="0" err="1">
                          <a:ln>
                            <a:noFill/>
                          </a:ln>
                          <a:solidFill>
                            <a:srgbClr val="1F4E79"/>
                          </a:solidFill>
                          <a:effectLst/>
                          <a:uLnTx/>
                          <a:uFillTx/>
                          <a:latin typeface="+mn-lt"/>
                          <a:ea typeface="+mn-ea"/>
                          <a:cs typeface="+mn-cs"/>
                        </a:rPr>
                        <a:t>dunkel</a:t>
                      </a:r>
                      <a:r>
                        <a:rPr kumimoji="0" lang="en-GB" sz="2200" b="0" i="0" u="none" strike="noStrike" kern="1200" cap="none" spc="0" normalizeH="0" baseline="0" noProof="0" dirty="0">
                          <a:ln>
                            <a:noFill/>
                          </a:ln>
                          <a:solidFill>
                            <a:srgbClr val="1F4E79"/>
                          </a:solidFill>
                          <a:effectLst/>
                          <a:uLnTx/>
                          <a:uFillTx/>
                          <a:latin typeface="+mn-lt"/>
                          <a:ea typeface="+mn-ea"/>
                          <a:cs typeface="+mn-cs"/>
                        </a:rPr>
                        <a:t>.</a:t>
                      </a:r>
                    </a:p>
                  </a:txBody>
                  <a:tcPr/>
                </a:tc>
                <a:extLst>
                  <a:ext uri="{0D108BD9-81ED-4DB2-BD59-A6C34878D82A}">
                    <a16:rowId xmlns:a16="http://schemas.microsoft.com/office/drawing/2014/main" val="3707584578"/>
                  </a:ext>
                </a:extLst>
              </a:tr>
            </a:tbl>
          </a:graphicData>
        </a:graphic>
      </p:graphicFrame>
      <p:sp>
        <p:nvSpPr>
          <p:cNvPr id="7" name="TextBox 6"/>
          <p:cNvSpPr txBox="1"/>
          <p:nvPr/>
        </p:nvSpPr>
        <p:spPr>
          <a:xfrm>
            <a:off x="463826" y="2538102"/>
            <a:ext cx="33660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rPr>
              <a:t>Er</a:t>
            </a:r>
            <a:r>
              <a:rPr kumimoji="0" lang="en-GB" sz="2200" b="0" i="0" u="none" strike="noStrike" kern="1200" cap="none" spc="0" normalizeH="0" baseline="0" noProof="0" dirty="0">
                <a:ln>
                  <a:noFill/>
                </a:ln>
                <a:solidFill>
                  <a:srgbClr val="1F4E79"/>
                </a:solidFill>
                <a:effectLst/>
                <a:uLnTx/>
                <a:uFillTx/>
                <a:latin typeface="Century Gothic" panose="020F0302020204030204"/>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rPr>
              <a:t>spielt</a:t>
            </a:r>
            <a:r>
              <a:rPr lang="en-GB" sz="2200" dirty="0">
                <a:solidFill>
                  <a:srgbClr val="1F4E79"/>
                </a:solidFill>
                <a:latin typeface="Century Gothic" panose="020F0302020204030204"/>
              </a:rPr>
              <a:t> </a:t>
            </a:r>
            <a:r>
              <a:rPr lang="en-GB" sz="2200" dirty="0" err="1">
                <a:solidFill>
                  <a:srgbClr val="1F4E79"/>
                </a:solidFill>
                <a:latin typeface="Century Gothic" panose="020F0302020204030204"/>
              </a:rPr>
              <a:t>im</a:t>
            </a:r>
            <a:r>
              <a:rPr lang="en-GB" sz="2200" dirty="0">
                <a:solidFill>
                  <a:srgbClr val="1F4E79"/>
                </a:solidFill>
                <a:latin typeface="Century Gothic" panose="020F0302020204030204"/>
              </a:rPr>
              <a:t> Garten und </a:t>
            </a:r>
            <a:r>
              <a:rPr lang="en-GB" sz="2200" dirty="0" err="1">
                <a:solidFill>
                  <a:srgbClr val="1F4E79"/>
                </a:solidFill>
                <a:latin typeface="Century Gothic" panose="020F0302020204030204"/>
              </a:rPr>
              <a:t>sie</a:t>
            </a:r>
            <a:r>
              <a:rPr lang="en-GB" sz="2200" dirty="0">
                <a:solidFill>
                  <a:srgbClr val="1F4E79"/>
                </a:solidFill>
                <a:latin typeface="Century Gothic" panose="020F0302020204030204"/>
              </a:rPr>
              <a:t> </a:t>
            </a:r>
            <a:r>
              <a:rPr lang="en-GB" sz="2200" dirty="0" err="1">
                <a:solidFill>
                  <a:srgbClr val="1F4E79"/>
                </a:solidFill>
                <a:latin typeface="Century Gothic" panose="020F0302020204030204"/>
              </a:rPr>
              <a:t>sitzt</a:t>
            </a:r>
            <a:r>
              <a:rPr lang="en-GB" sz="2200" dirty="0">
                <a:solidFill>
                  <a:srgbClr val="1F4E79"/>
                </a:solidFill>
                <a:latin typeface="Century Gothic" panose="020F0302020204030204"/>
              </a:rPr>
              <a:t> </a:t>
            </a:r>
            <a:r>
              <a:rPr lang="en-GB" sz="2200" dirty="0" err="1">
                <a:solidFill>
                  <a:srgbClr val="1F4E79"/>
                </a:solidFill>
                <a:latin typeface="Century Gothic" panose="020F0302020204030204"/>
              </a:rPr>
              <a:t>im</a:t>
            </a:r>
            <a:r>
              <a:rPr lang="en-GB" sz="2200" dirty="0">
                <a:solidFill>
                  <a:srgbClr val="1F4E79"/>
                </a:solidFill>
                <a:latin typeface="Century Gothic" panose="020F0302020204030204"/>
              </a:rPr>
              <a:t> Zimmer.</a:t>
            </a:r>
            <a:endParaRPr kumimoji="0" lang="en-GB" sz="2200" b="0" i="0" u="none" strike="noStrike" kern="1200" cap="none" spc="0" normalizeH="0" baseline="0" noProof="0" dirty="0">
              <a:ln>
                <a:noFill/>
              </a:ln>
              <a:solidFill>
                <a:srgbClr val="1F4E79"/>
              </a:solidFill>
              <a:effectLst/>
              <a:uLnTx/>
              <a:uFillTx/>
              <a:latin typeface="Century Gothic" panose="020F0302020204030204"/>
            </a:endParaRPr>
          </a:p>
        </p:txBody>
      </p:sp>
      <p:sp>
        <p:nvSpPr>
          <p:cNvPr id="38" name="TextBox 37"/>
          <p:cNvSpPr txBox="1"/>
          <p:nvPr/>
        </p:nvSpPr>
        <p:spPr>
          <a:xfrm>
            <a:off x="463826" y="4287869"/>
            <a:ext cx="3366052"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Es</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dunkel</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und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sie</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F4E79"/>
                </a:solidFill>
                <a:effectLst/>
                <a:uLnTx/>
                <a:uFillTx/>
                <a:latin typeface="Century Gothic" panose="020F0302020204030204"/>
                <a:ea typeface="+mn-ea"/>
                <a:cs typeface="+mn-cs"/>
              </a:rPr>
              <a:t>ist</a:t>
            </a:r>
            <a:r>
              <a:rPr lang="en-GB" sz="2200" dirty="0">
                <a:solidFill>
                  <a:srgbClr val="1F4E79"/>
                </a:solidFill>
              </a:rPr>
              <a:t> </a:t>
            </a:r>
            <a:r>
              <a:rPr lang="en-GB" sz="2200" dirty="0" err="1">
                <a:solidFill>
                  <a:srgbClr val="1F4E79"/>
                </a:solidFill>
              </a:rPr>
              <a:t>schön</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pic>
        <p:nvPicPr>
          <p:cNvPr id="14" name="Picture 13"/>
          <p:cNvPicPr>
            <a:picLocks noChangeAspect="1"/>
          </p:cNvPicPr>
          <p:nvPr/>
        </p:nvPicPr>
        <p:blipFill>
          <a:blip r:embed="rId4"/>
          <a:stretch>
            <a:fillRect/>
          </a:stretch>
        </p:blipFill>
        <p:spPr>
          <a:xfrm>
            <a:off x="5565490" y="2237636"/>
            <a:ext cx="964273" cy="856273"/>
          </a:xfrm>
          <a:prstGeom prst="rect">
            <a:avLst/>
          </a:prstGeom>
        </p:spPr>
      </p:pic>
      <p:pic>
        <p:nvPicPr>
          <p:cNvPr id="15" name="Picture 2" descr="Cartoon Cat 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4212" y="2237636"/>
            <a:ext cx="1191156" cy="74199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oon, Stars, Night, Starry, Half-Moon, Yellow, Bl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1268" y="3976793"/>
            <a:ext cx="1457680" cy="10932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8133315" y="4043199"/>
            <a:ext cx="3552582" cy="809325"/>
          </a:xfrm>
          <a:prstGeom prst="rect">
            <a:avLst/>
          </a:prstGeom>
        </p:spPr>
      </p:pic>
      <p:sp>
        <p:nvSpPr>
          <p:cNvPr id="20" name="Rectangle 19"/>
          <p:cNvSpPr/>
          <p:nvPr/>
        </p:nvSpPr>
        <p:spPr>
          <a:xfrm>
            <a:off x="4284557" y="3375294"/>
            <a:ext cx="3540850" cy="440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133315" y="3402145"/>
            <a:ext cx="3552582" cy="413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284557" y="5190464"/>
            <a:ext cx="3405809" cy="43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8133315" y="5166851"/>
            <a:ext cx="3405809" cy="454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Google Shape;150;p2">
            <a:extLst>
              <a:ext uri="{FF2B5EF4-FFF2-40B4-BE49-F238E27FC236}">
                <a16:creationId xmlns:a16="http://schemas.microsoft.com/office/drawing/2014/main" id="{55EFED29-94BE-4D19-A9F1-E26413CF3087}"/>
              </a:ext>
            </a:extLst>
          </p:cNvPr>
          <p:cNvSpPr/>
          <p:nvPr/>
        </p:nvSpPr>
        <p:spPr>
          <a:xfrm>
            <a:off x="9546955" y="220921"/>
            <a:ext cx="2410373" cy="40772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sz="2000" b="1" dirty="0" err="1">
                <a:solidFill>
                  <a:srgbClr val="FFFFFF"/>
                </a:solidFill>
                <a:ea typeface="Century Gothic"/>
                <a:cs typeface="Century Gothic"/>
                <a:sym typeface="Century Gothic"/>
              </a:rPr>
              <a:t>lesen</a:t>
            </a:r>
            <a:r>
              <a:rPr lang="en-GB" sz="2000" b="1" dirty="0">
                <a:solidFill>
                  <a:srgbClr val="FFFFFF"/>
                </a:solidFill>
                <a:ea typeface="Century Gothic"/>
                <a:cs typeface="Century Gothic"/>
                <a:sym typeface="Century Gothic"/>
              </a:rPr>
              <a:t> / </a:t>
            </a:r>
            <a:r>
              <a:rPr lang="en-GB" sz="2000" b="1" dirty="0" err="1">
                <a:solidFill>
                  <a:srgbClr val="FFFFFF"/>
                </a:solidFill>
                <a:ea typeface="Century Gothic"/>
                <a:cs typeface="Century Gothic"/>
                <a:sym typeface="Century Gothic"/>
              </a:rPr>
              <a:t>schreiben</a:t>
            </a:r>
            <a:endParaRPr sz="2000" b="1"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0120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81888"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sz="3600" b="1" dirty="0">
              <a:solidFill>
                <a:schemeClr val="lt1"/>
              </a:solidFill>
            </a:endParaRPr>
          </a:p>
        </p:txBody>
      </p:sp>
      <p:sp>
        <p:nvSpPr>
          <p:cNvPr id="150" name="Google Shape;150;p2"/>
          <p:cNvSpPr/>
          <p:nvPr/>
        </p:nvSpPr>
        <p:spPr>
          <a:xfrm>
            <a:off x="10787513" y="247046"/>
            <a:ext cx="116981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212690" y="1369367"/>
            <a:ext cx="10832123"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Was </a:t>
            </a:r>
            <a:r>
              <a:rPr lang="en-GB" sz="2400" b="1" dirty="0" err="1">
                <a:solidFill>
                  <a:schemeClr val="accent1">
                    <a:lumMod val="50000"/>
                  </a:schemeClr>
                </a:solidFill>
                <a:latin typeface="Century Gothic" panose="020B0502020202020204" pitchFamily="34" charset="0"/>
              </a:rPr>
              <a:t>passt</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nicht</a:t>
            </a:r>
            <a:r>
              <a:rPr lang="en-GB" sz="2400" b="1" dirty="0">
                <a:solidFill>
                  <a:schemeClr val="accent1">
                    <a:lumMod val="50000"/>
                  </a:schemeClr>
                </a:solidFill>
                <a:latin typeface="Century Gothic" panose="020B0502020202020204" pitchFamily="34" charset="0"/>
              </a:rPr>
              <a:t>?</a:t>
            </a:r>
          </a:p>
        </p:txBody>
      </p:sp>
      <p:sp>
        <p:nvSpPr>
          <p:cNvPr id="3" name="TextBox 2"/>
          <p:cNvSpPr txBox="1"/>
          <p:nvPr/>
        </p:nvSpPr>
        <p:spPr>
          <a:xfrm>
            <a:off x="184417" y="2306212"/>
            <a:ext cx="5578510" cy="430887"/>
          </a:xfrm>
          <a:prstGeom prst="rect">
            <a:avLst/>
          </a:prstGeom>
          <a:solidFill>
            <a:schemeClr val="bg1"/>
          </a:solidFill>
        </p:spPr>
        <p:txBody>
          <a:bodyPr wrap="square" rtlCol="0">
            <a:spAutoFit/>
          </a:bodyPr>
          <a:lstStyle/>
          <a:p>
            <a:r>
              <a:rPr lang="en-GB" sz="2200" dirty="0">
                <a:solidFill>
                  <a:schemeClr val="accent5">
                    <a:lumMod val="50000"/>
                  </a:schemeClr>
                </a:solidFill>
              </a:rPr>
              <a:t>a) der </a:t>
            </a:r>
            <a:r>
              <a:rPr lang="en-GB" sz="2200" dirty="0" err="1">
                <a:solidFill>
                  <a:schemeClr val="accent5">
                    <a:lumMod val="50000"/>
                  </a:schemeClr>
                </a:solidFill>
              </a:rPr>
              <a:t>Körper</a:t>
            </a:r>
            <a:r>
              <a:rPr lang="en-GB" sz="2200" dirty="0">
                <a:solidFill>
                  <a:schemeClr val="accent5">
                    <a:lumMod val="50000"/>
                  </a:schemeClr>
                </a:solidFill>
              </a:rPr>
              <a:t>, der Kopf, </a:t>
            </a:r>
            <a:r>
              <a:rPr lang="en-GB" sz="2200" b="1" dirty="0">
                <a:solidFill>
                  <a:schemeClr val="accent5">
                    <a:lumMod val="50000"/>
                  </a:schemeClr>
                </a:solidFill>
              </a:rPr>
              <a:t>die </a:t>
            </a:r>
            <a:r>
              <a:rPr lang="en-GB" sz="2200" b="1" dirty="0" err="1">
                <a:solidFill>
                  <a:schemeClr val="accent5">
                    <a:lumMod val="50000"/>
                  </a:schemeClr>
                </a:solidFill>
              </a:rPr>
              <a:t>Tür</a:t>
            </a:r>
            <a:endParaRPr lang="en-GB" sz="2200" b="1" dirty="0">
              <a:solidFill>
                <a:schemeClr val="accent5">
                  <a:lumMod val="50000"/>
                </a:schemeClr>
              </a:solidFill>
            </a:endParaRPr>
          </a:p>
        </p:txBody>
      </p:sp>
      <p:sp>
        <p:nvSpPr>
          <p:cNvPr id="8" name="TextBox 7"/>
          <p:cNvSpPr txBox="1"/>
          <p:nvPr/>
        </p:nvSpPr>
        <p:spPr>
          <a:xfrm>
            <a:off x="184417" y="3120026"/>
            <a:ext cx="4925366" cy="430887"/>
          </a:xfrm>
          <a:prstGeom prst="rect">
            <a:avLst/>
          </a:prstGeom>
          <a:solidFill>
            <a:schemeClr val="bg1"/>
          </a:solidFill>
        </p:spPr>
        <p:txBody>
          <a:bodyPr wrap="square" rtlCol="0">
            <a:spAutoFit/>
          </a:bodyPr>
          <a:lstStyle/>
          <a:p>
            <a:r>
              <a:rPr lang="en-GB" sz="2200" dirty="0">
                <a:solidFill>
                  <a:schemeClr val="accent5">
                    <a:lumMod val="50000"/>
                  </a:schemeClr>
                </a:solidFill>
              </a:rPr>
              <a:t>b) </a:t>
            </a:r>
            <a:r>
              <a:rPr lang="en-GB" sz="2200" dirty="0" err="1">
                <a:solidFill>
                  <a:schemeClr val="accent5">
                    <a:lumMod val="50000"/>
                  </a:schemeClr>
                </a:solidFill>
              </a:rPr>
              <a:t>dunkel</a:t>
            </a:r>
            <a:r>
              <a:rPr lang="en-GB" sz="2200" dirty="0">
                <a:solidFill>
                  <a:schemeClr val="accent5">
                    <a:lumMod val="50000"/>
                  </a:schemeClr>
                </a:solidFill>
              </a:rPr>
              <a:t>, </a:t>
            </a:r>
            <a:r>
              <a:rPr lang="en-GB" sz="2200" dirty="0" err="1">
                <a:solidFill>
                  <a:schemeClr val="accent5">
                    <a:lumMod val="50000"/>
                  </a:schemeClr>
                </a:solidFill>
              </a:rPr>
              <a:t>blau</a:t>
            </a:r>
            <a:r>
              <a:rPr lang="en-GB" sz="2200" dirty="0">
                <a:solidFill>
                  <a:schemeClr val="accent5">
                    <a:lumMod val="50000"/>
                  </a:schemeClr>
                </a:solidFill>
              </a:rPr>
              <a:t>, </a:t>
            </a:r>
            <a:r>
              <a:rPr lang="en-GB" sz="2200" b="1" dirty="0" err="1">
                <a:solidFill>
                  <a:schemeClr val="accent5">
                    <a:lumMod val="50000"/>
                  </a:schemeClr>
                </a:solidFill>
              </a:rPr>
              <a:t>manchmal</a:t>
            </a:r>
            <a:endParaRPr lang="en-GB" sz="2200" b="1" dirty="0">
              <a:solidFill>
                <a:schemeClr val="accent5">
                  <a:lumMod val="50000"/>
                </a:schemeClr>
              </a:solidFill>
            </a:endParaRPr>
          </a:p>
        </p:txBody>
      </p:sp>
      <p:sp>
        <p:nvSpPr>
          <p:cNvPr id="9" name="TextBox 8"/>
          <p:cNvSpPr txBox="1"/>
          <p:nvPr/>
        </p:nvSpPr>
        <p:spPr>
          <a:xfrm>
            <a:off x="184416" y="3933840"/>
            <a:ext cx="4803881" cy="430887"/>
          </a:xfrm>
          <a:prstGeom prst="rect">
            <a:avLst/>
          </a:prstGeom>
          <a:solidFill>
            <a:schemeClr val="bg1"/>
          </a:solidFill>
        </p:spPr>
        <p:txBody>
          <a:bodyPr wrap="square" rtlCol="0">
            <a:spAutoFit/>
          </a:bodyPr>
          <a:lstStyle/>
          <a:p>
            <a:r>
              <a:rPr lang="en-GB" sz="2200" dirty="0">
                <a:solidFill>
                  <a:schemeClr val="accent5">
                    <a:lumMod val="50000"/>
                  </a:schemeClr>
                </a:solidFill>
              </a:rPr>
              <a:t>c) </a:t>
            </a:r>
            <a:r>
              <a:rPr lang="en-GB" sz="2200" dirty="0" err="1">
                <a:solidFill>
                  <a:schemeClr val="accent5">
                    <a:lumMod val="50000"/>
                  </a:schemeClr>
                </a:solidFill>
              </a:rPr>
              <a:t>kommen</a:t>
            </a:r>
            <a:r>
              <a:rPr lang="en-GB" sz="2200" dirty="0">
                <a:solidFill>
                  <a:schemeClr val="accent5">
                    <a:lumMod val="50000"/>
                  </a:schemeClr>
                </a:solidFill>
              </a:rPr>
              <a:t>, </a:t>
            </a:r>
            <a:r>
              <a:rPr lang="en-GB" sz="2200" b="1" dirty="0" err="1">
                <a:solidFill>
                  <a:schemeClr val="accent5">
                    <a:lumMod val="50000"/>
                  </a:schemeClr>
                </a:solidFill>
              </a:rPr>
              <a:t>stehen</a:t>
            </a:r>
            <a:r>
              <a:rPr lang="en-GB" sz="2200" dirty="0">
                <a:solidFill>
                  <a:schemeClr val="accent5">
                    <a:lumMod val="50000"/>
                  </a:schemeClr>
                </a:solidFill>
              </a:rPr>
              <a:t>, </a:t>
            </a:r>
            <a:r>
              <a:rPr lang="en-GB" sz="2200" dirty="0" err="1">
                <a:solidFill>
                  <a:schemeClr val="accent5">
                    <a:lumMod val="50000"/>
                  </a:schemeClr>
                </a:solidFill>
              </a:rPr>
              <a:t>gehen</a:t>
            </a:r>
            <a:r>
              <a:rPr lang="en-GB" sz="2200" dirty="0">
                <a:solidFill>
                  <a:schemeClr val="accent5">
                    <a:lumMod val="50000"/>
                  </a:schemeClr>
                </a:solidFill>
              </a:rPr>
              <a:t>, </a:t>
            </a:r>
          </a:p>
        </p:txBody>
      </p:sp>
      <p:sp>
        <p:nvSpPr>
          <p:cNvPr id="10" name="TextBox 9"/>
          <p:cNvSpPr txBox="1"/>
          <p:nvPr/>
        </p:nvSpPr>
        <p:spPr>
          <a:xfrm>
            <a:off x="184416" y="4747654"/>
            <a:ext cx="5578512" cy="430887"/>
          </a:xfrm>
          <a:prstGeom prst="rect">
            <a:avLst/>
          </a:prstGeom>
          <a:solidFill>
            <a:schemeClr val="bg1"/>
          </a:solidFill>
        </p:spPr>
        <p:txBody>
          <a:bodyPr wrap="square" rtlCol="0">
            <a:spAutoFit/>
          </a:bodyPr>
          <a:lstStyle/>
          <a:p>
            <a:r>
              <a:rPr lang="en-GB" sz="2200" dirty="0">
                <a:solidFill>
                  <a:schemeClr val="accent5">
                    <a:lumMod val="50000"/>
                  </a:schemeClr>
                </a:solidFill>
              </a:rPr>
              <a:t>d) </a:t>
            </a:r>
            <a:r>
              <a:rPr lang="de-DE" sz="2200" dirty="0">
                <a:solidFill>
                  <a:schemeClr val="accent5">
                    <a:lumMod val="50000"/>
                  </a:schemeClr>
                </a:solidFill>
              </a:rPr>
              <a:t>der Mann, der Herr, </a:t>
            </a:r>
            <a:r>
              <a:rPr lang="de-DE" sz="2200" b="1" dirty="0">
                <a:solidFill>
                  <a:schemeClr val="accent5">
                    <a:lumMod val="50000"/>
                  </a:schemeClr>
                </a:solidFill>
              </a:rPr>
              <a:t>die Mutter</a:t>
            </a:r>
            <a:endParaRPr lang="en-GB" sz="2200" b="1" dirty="0">
              <a:solidFill>
                <a:schemeClr val="accent5">
                  <a:lumMod val="50000"/>
                </a:schemeClr>
              </a:solidFill>
            </a:endParaRPr>
          </a:p>
        </p:txBody>
      </p:sp>
      <p:sp>
        <p:nvSpPr>
          <p:cNvPr id="11" name="TextBox 10"/>
          <p:cNvSpPr txBox="1"/>
          <p:nvPr/>
        </p:nvSpPr>
        <p:spPr>
          <a:xfrm>
            <a:off x="184415" y="5561467"/>
            <a:ext cx="5973167" cy="430887"/>
          </a:xfrm>
          <a:prstGeom prst="rect">
            <a:avLst/>
          </a:prstGeom>
          <a:solidFill>
            <a:schemeClr val="bg1"/>
          </a:solidFill>
        </p:spPr>
        <p:txBody>
          <a:bodyPr wrap="square" rtlCol="0">
            <a:spAutoFit/>
          </a:bodyPr>
          <a:lstStyle/>
          <a:p>
            <a:r>
              <a:rPr lang="en-GB" sz="2200" dirty="0">
                <a:solidFill>
                  <a:schemeClr val="accent5">
                    <a:lumMod val="50000"/>
                  </a:schemeClr>
                </a:solidFill>
              </a:rPr>
              <a:t>e) </a:t>
            </a:r>
            <a:r>
              <a:rPr lang="en-GB" sz="2200" b="1" dirty="0">
                <a:solidFill>
                  <a:schemeClr val="accent5">
                    <a:lumMod val="50000"/>
                  </a:schemeClr>
                </a:solidFill>
              </a:rPr>
              <a:t>die </a:t>
            </a:r>
            <a:r>
              <a:rPr lang="en-GB" sz="2200" b="1" dirty="0" err="1">
                <a:solidFill>
                  <a:schemeClr val="accent5">
                    <a:lumMod val="50000"/>
                  </a:schemeClr>
                </a:solidFill>
              </a:rPr>
              <a:t>Nacht</a:t>
            </a:r>
            <a:r>
              <a:rPr lang="en-GB" sz="2200" dirty="0">
                <a:solidFill>
                  <a:schemeClr val="accent5">
                    <a:lumMod val="50000"/>
                  </a:schemeClr>
                </a:solidFill>
              </a:rPr>
              <a:t>, </a:t>
            </a:r>
            <a:r>
              <a:rPr lang="de-DE" sz="2200" dirty="0">
                <a:solidFill>
                  <a:schemeClr val="accent5">
                    <a:lumMod val="50000"/>
                  </a:schemeClr>
                </a:solidFill>
              </a:rPr>
              <a:t>die Schule, die Tafel  </a:t>
            </a:r>
            <a:endParaRPr lang="en-GB" sz="2200" dirty="0">
              <a:solidFill>
                <a:schemeClr val="accent5">
                  <a:lumMod val="50000"/>
                </a:schemeClr>
              </a:solidFill>
            </a:endParaRPr>
          </a:p>
        </p:txBody>
      </p:sp>
      <p:sp>
        <p:nvSpPr>
          <p:cNvPr id="12" name="TextBox 11"/>
          <p:cNvSpPr txBox="1"/>
          <p:nvPr/>
        </p:nvSpPr>
        <p:spPr>
          <a:xfrm>
            <a:off x="5617783" y="2306212"/>
            <a:ext cx="6311269" cy="430887"/>
          </a:xfrm>
          <a:prstGeom prst="rect">
            <a:avLst/>
          </a:prstGeom>
          <a:solidFill>
            <a:schemeClr val="bg1"/>
          </a:solidFill>
        </p:spPr>
        <p:txBody>
          <a:bodyPr wrap="square" rtlCol="0">
            <a:spAutoFit/>
          </a:bodyPr>
          <a:lstStyle/>
          <a:p>
            <a:r>
              <a:rPr lang="en-GB" sz="2200" dirty="0">
                <a:solidFill>
                  <a:schemeClr val="accent5">
                    <a:lumMod val="50000"/>
                  </a:schemeClr>
                </a:solidFill>
              </a:rPr>
              <a:t>e) </a:t>
            </a:r>
            <a:r>
              <a:rPr lang="en-GB" sz="2200" dirty="0" err="1">
                <a:solidFill>
                  <a:schemeClr val="accent5">
                    <a:lumMod val="50000"/>
                  </a:schemeClr>
                </a:solidFill>
              </a:rPr>
              <a:t>gewinnen</a:t>
            </a:r>
            <a:r>
              <a:rPr lang="en-GB" sz="2200" dirty="0">
                <a:solidFill>
                  <a:schemeClr val="accent5">
                    <a:lumMod val="50000"/>
                  </a:schemeClr>
                </a:solidFill>
              </a:rPr>
              <a:t>, </a:t>
            </a:r>
            <a:r>
              <a:rPr lang="en-GB" sz="2200" b="1" dirty="0">
                <a:solidFill>
                  <a:schemeClr val="accent5">
                    <a:lumMod val="50000"/>
                  </a:schemeClr>
                </a:solidFill>
              </a:rPr>
              <a:t>das</a:t>
            </a:r>
            <a:r>
              <a:rPr lang="en-GB" sz="2200" dirty="0">
                <a:solidFill>
                  <a:schemeClr val="accent5">
                    <a:lumMod val="50000"/>
                  </a:schemeClr>
                </a:solidFill>
              </a:rPr>
              <a:t> </a:t>
            </a:r>
            <a:r>
              <a:rPr lang="en-GB" sz="2200" b="1" dirty="0">
                <a:solidFill>
                  <a:schemeClr val="accent5">
                    <a:lumMod val="50000"/>
                  </a:schemeClr>
                </a:solidFill>
              </a:rPr>
              <a:t>Problem</a:t>
            </a:r>
            <a:r>
              <a:rPr lang="en-GB" sz="2200" dirty="0">
                <a:solidFill>
                  <a:schemeClr val="accent5">
                    <a:lumMod val="50000"/>
                  </a:schemeClr>
                </a:solidFill>
              </a:rPr>
              <a:t>, der/die/das </a:t>
            </a:r>
            <a:r>
              <a:rPr lang="en-GB" sz="2200" dirty="0" err="1">
                <a:solidFill>
                  <a:schemeClr val="accent5">
                    <a:lumMod val="50000"/>
                  </a:schemeClr>
                </a:solidFill>
              </a:rPr>
              <a:t>Erste</a:t>
            </a:r>
            <a:endParaRPr lang="en-GB" sz="2200" dirty="0">
              <a:solidFill>
                <a:schemeClr val="accent5">
                  <a:lumMod val="50000"/>
                </a:schemeClr>
              </a:solidFill>
            </a:endParaRPr>
          </a:p>
        </p:txBody>
      </p:sp>
      <p:sp>
        <p:nvSpPr>
          <p:cNvPr id="13" name="TextBox 12"/>
          <p:cNvSpPr txBox="1"/>
          <p:nvPr/>
        </p:nvSpPr>
        <p:spPr>
          <a:xfrm>
            <a:off x="5617783" y="3120026"/>
            <a:ext cx="5699838" cy="430887"/>
          </a:xfrm>
          <a:prstGeom prst="rect">
            <a:avLst/>
          </a:prstGeom>
          <a:solidFill>
            <a:schemeClr val="bg1"/>
          </a:solidFill>
        </p:spPr>
        <p:txBody>
          <a:bodyPr wrap="square" rtlCol="0">
            <a:spAutoFit/>
          </a:bodyPr>
          <a:lstStyle/>
          <a:p>
            <a:r>
              <a:rPr lang="en-GB" sz="2200" dirty="0">
                <a:solidFill>
                  <a:schemeClr val="accent5">
                    <a:lumMod val="50000"/>
                  </a:schemeClr>
                </a:solidFill>
              </a:rPr>
              <a:t>f) die </a:t>
            </a:r>
            <a:r>
              <a:rPr lang="en-GB" sz="2200" dirty="0" err="1">
                <a:solidFill>
                  <a:schemeClr val="accent5">
                    <a:lumMod val="50000"/>
                  </a:schemeClr>
                </a:solidFill>
              </a:rPr>
              <a:t>Nacht</a:t>
            </a:r>
            <a:r>
              <a:rPr lang="en-GB" sz="2200" dirty="0">
                <a:solidFill>
                  <a:schemeClr val="accent5">
                    <a:lumMod val="50000"/>
                  </a:schemeClr>
                </a:solidFill>
              </a:rPr>
              <a:t>, </a:t>
            </a:r>
            <a:r>
              <a:rPr lang="en-GB" sz="2200" b="1" dirty="0">
                <a:solidFill>
                  <a:schemeClr val="accent5">
                    <a:lumMod val="50000"/>
                  </a:schemeClr>
                </a:solidFill>
              </a:rPr>
              <a:t>der </a:t>
            </a:r>
            <a:r>
              <a:rPr lang="en-GB" sz="2200" b="1" dirty="0" err="1">
                <a:solidFill>
                  <a:schemeClr val="accent5">
                    <a:lumMod val="50000"/>
                  </a:schemeClr>
                </a:solidFill>
              </a:rPr>
              <a:t>Grund</a:t>
            </a:r>
            <a:r>
              <a:rPr lang="en-GB" sz="2200" dirty="0">
                <a:solidFill>
                  <a:schemeClr val="accent5">
                    <a:lumMod val="50000"/>
                  </a:schemeClr>
                </a:solidFill>
              </a:rPr>
              <a:t>, der Tag, </a:t>
            </a:r>
          </a:p>
        </p:txBody>
      </p:sp>
      <p:sp>
        <p:nvSpPr>
          <p:cNvPr id="14" name="TextBox 13"/>
          <p:cNvSpPr txBox="1"/>
          <p:nvPr/>
        </p:nvSpPr>
        <p:spPr>
          <a:xfrm>
            <a:off x="5617782" y="3933840"/>
            <a:ext cx="5578512" cy="430887"/>
          </a:xfrm>
          <a:prstGeom prst="rect">
            <a:avLst/>
          </a:prstGeom>
          <a:solidFill>
            <a:schemeClr val="bg1"/>
          </a:solidFill>
        </p:spPr>
        <p:txBody>
          <a:bodyPr wrap="square" rtlCol="0">
            <a:spAutoFit/>
          </a:bodyPr>
          <a:lstStyle/>
          <a:p>
            <a:r>
              <a:rPr lang="en-GB" sz="2200" dirty="0">
                <a:solidFill>
                  <a:schemeClr val="accent5">
                    <a:lumMod val="50000"/>
                  </a:schemeClr>
                </a:solidFill>
              </a:rPr>
              <a:t>g) </a:t>
            </a:r>
            <a:r>
              <a:rPr lang="en-GB" sz="2200" b="1" dirty="0">
                <a:solidFill>
                  <a:schemeClr val="accent5">
                    <a:lumMod val="50000"/>
                  </a:schemeClr>
                </a:solidFill>
              </a:rPr>
              <a:t>die </a:t>
            </a:r>
            <a:r>
              <a:rPr lang="en-GB" sz="2200" b="1" dirty="0" err="1">
                <a:solidFill>
                  <a:schemeClr val="accent5">
                    <a:lumMod val="50000"/>
                  </a:schemeClr>
                </a:solidFill>
              </a:rPr>
              <a:t>Frage</a:t>
            </a:r>
            <a:r>
              <a:rPr lang="en-GB" sz="2200" dirty="0">
                <a:solidFill>
                  <a:schemeClr val="accent5">
                    <a:lumMod val="50000"/>
                  </a:schemeClr>
                </a:solidFill>
              </a:rPr>
              <a:t>, </a:t>
            </a:r>
            <a:r>
              <a:rPr lang="de-DE" sz="2200" dirty="0">
                <a:solidFill>
                  <a:schemeClr val="accent5">
                    <a:lumMod val="50000"/>
                  </a:schemeClr>
                </a:solidFill>
              </a:rPr>
              <a:t>die Lösung</a:t>
            </a:r>
            <a:r>
              <a:rPr lang="en-GB" sz="2200" dirty="0">
                <a:solidFill>
                  <a:schemeClr val="accent5">
                    <a:lumMod val="50000"/>
                  </a:schemeClr>
                </a:solidFill>
              </a:rPr>
              <a:t>, die </a:t>
            </a:r>
            <a:r>
              <a:rPr lang="en-GB" sz="2200" dirty="0" err="1">
                <a:solidFill>
                  <a:schemeClr val="accent5">
                    <a:lumMod val="50000"/>
                  </a:schemeClr>
                </a:solidFill>
              </a:rPr>
              <a:t>Antwort</a:t>
            </a:r>
            <a:endParaRPr lang="en-GB" sz="2200" dirty="0">
              <a:solidFill>
                <a:schemeClr val="accent5">
                  <a:lumMod val="50000"/>
                </a:schemeClr>
              </a:solidFill>
            </a:endParaRPr>
          </a:p>
        </p:txBody>
      </p:sp>
      <p:sp>
        <p:nvSpPr>
          <p:cNvPr id="15" name="TextBox 14"/>
          <p:cNvSpPr txBox="1"/>
          <p:nvPr/>
        </p:nvSpPr>
        <p:spPr>
          <a:xfrm>
            <a:off x="5617782" y="4747654"/>
            <a:ext cx="5578512" cy="430887"/>
          </a:xfrm>
          <a:prstGeom prst="rect">
            <a:avLst/>
          </a:prstGeom>
          <a:solidFill>
            <a:schemeClr val="bg1"/>
          </a:solidFill>
        </p:spPr>
        <p:txBody>
          <a:bodyPr wrap="square" rtlCol="0">
            <a:spAutoFit/>
          </a:bodyPr>
          <a:lstStyle/>
          <a:p>
            <a:r>
              <a:rPr lang="en-GB" sz="2200" dirty="0">
                <a:solidFill>
                  <a:schemeClr val="accent5">
                    <a:lumMod val="50000"/>
                  </a:schemeClr>
                </a:solidFill>
              </a:rPr>
              <a:t>h) </a:t>
            </a:r>
            <a:r>
              <a:rPr lang="en-GB" sz="2200" b="1" dirty="0">
                <a:solidFill>
                  <a:schemeClr val="accent5">
                    <a:lumMod val="50000"/>
                  </a:schemeClr>
                </a:solidFill>
              </a:rPr>
              <a:t>der Boden</a:t>
            </a:r>
            <a:r>
              <a:rPr lang="en-GB" sz="2200" dirty="0">
                <a:solidFill>
                  <a:schemeClr val="accent5">
                    <a:lumMod val="50000"/>
                  </a:schemeClr>
                </a:solidFill>
              </a:rPr>
              <a:t>, die </a:t>
            </a:r>
            <a:r>
              <a:rPr lang="en-GB" sz="2200" dirty="0" err="1">
                <a:solidFill>
                  <a:schemeClr val="accent5">
                    <a:lumMod val="50000"/>
                  </a:schemeClr>
                </a:solidFill>
              </a:rPr>
              <a:t>Tür</a:t>
            </a:r>
            <a:r>
              <a:rPr lang="en-GB" sz="2200" dirty="0">
                <a:solidFill>
                  <a:schemeClr val="accent5">
                    <a:lumMod val="50000"/>
                  </a:schemeClr>
                </a:solidFill>
              </a:rPr>
              <a:t>, das </a:t>
            </a:r>
            <a:r>
              <a:rPr lang="en-GB" sz="2200" dirty="0" err="1">
                <a:solidFill>
                  <a:schemeClr val="accent5">
                    <a:lumMod val="50000"/>
                  </a:schemeClr>
                </a:solidFill>
              </a:rPr>
              <a:t>Fenster</a:t>
            </a:r>
            <a:endParaRPr lang="en-GB" sz="2200" dirty="0">
              <a:solidFill>
                <a:schemeClr val="accent5">
                  <a:lumMod val="50000"/>
                </a:schemeClr>
              </a:solidFill>
            </a:endParaRPr>
          </a:p>
        </p:txBody>
      </p:sp>
      <p:sp>
        <p:nvSpPr>
          <p:cNvPr id="16" name="TextBox 15"/>
          <p:cNvSpPr txBox="1"/>
          <p:nvPr/>
        </p:nvSpPr>
        <p:spPr>
          <a:xfrm>
            <a:off x="5617782" y="5561467"/>
            <a:ext cx="5973167" cy="430887"/>
          </a:xfrm>
          <a:prstGeom prst="rect">
            <a:avLst/>
          </a:prstGeom>
          <a:solidFill>
            <a:schemeClr val="bg1"/>
          </a:solidFill>
        </p:spPr>
        <p:txBody>
          <a:bodyPr wrap="square" rtlCol="0">
            <a:spAutoFit/>
          </a:bodyPr>
          <a:lstStyle/>
          <a:p>
            <a:r>
              <a:rPr lang="en-GB" sz="2200" dirty="0">
                <a:solidFill>
                  <a:schemeClr val="accent5">
                    <a:lumMod val="50000"/>
                  </a:schemeClr>
                </a:solidFill>
              </a:rPr>
              <a:t>i) </a:t>
            </a:r>
            <a:r>
              <a:rPr lang="de-DE" sz="2200" b="1" dirty="0">
                <a:solidFill>
                  <a:schemeClr val="accent5">
                    <a:lumMod val="50000"/>
                  </a:schemeClr>
                </a:solidFill>
              </a:rPr>
              <a:t>der Vater</a:t>
            </a:r>
            <a:r>
              <a:rPr lang="de-DE" sz="2200" dirty="0">
                <a:solidFill>
                  <a:schemeClr val="accent5">
                    <a:lumMod val="50000"/>
                  </a:schemeClr>
                </a:solidFill>
              </a:rPr>
              <a:t>, der Junge, </a:t>
            </a:r>
            <a:r>
              <a:rPr lang="de-DE" sz="2200" b="1" dirty="0">
                <a:solidFill>
                  <a:schemeClr val="accent5">
                    <a:lumMod val="50000"/>
                  </a:schemeClr>
                </a:solidFill>
              </a:rPr>
              <a:t>das Mädchen</a:t>
            </a:r>
            <a:endParaRPr lang="en-GB" sz="2200" b="1" dirty="0">
              <a:solidFill>
                <a:schemeClr val="accent5">
                  <a:lumMod val="50000"/>
                </a:schemeClr>
              </a:solidFill>
            </a:endParaRPr>
          </a:p>
        </p:txBody>
      </p:sp>
      <p:sp>
        <p:nvSpPr>
          <p:cNvPr id="27" name="TextBox 26"/>
          <p:cNvSpPr txBox="1"/>
          <p:nvPr/>
        </p:nvSpPr>
        <p:spPr>
          <a:xfrm>
            <a:off x="212692" y="2306212"/>
            <a:ext cx="5578510" cy="430887"/>
          </a:xfrm>
          <a:prstGeom prst="rect">
            <a:avLst/>
          </a:prstGeom>
          <a:solidFill>
            <a:schemeClr val="bg1"/>
          </a:solidFill>
        </p:spPr>
        <p:txBody>
          <a:bodyPr wrap="square" rtlCol="0">
            <a:spAutoFit/>
          </a:bodyPr>
          <a:lstStyle/>
          <a:p>
            <a:r>
              <a:rPr lang="en-GB" sz="2200" dirty="0">
                <a:solidFill>
                  <a:schemeClr val="accent5">
                    <a:lumMod val="50000"/>
                  </a:schemeClr>
                </a:solidFill>
              </a:rPr>
              <a:t>A) der </a:t>
            </a:r>
            <a:r>
              <a:rPr lang="en-GB" sz="2200" dirty="0" err="1">
                <a:solidFill>
                  <a:schemeClr val="accent5">
                    <a:lumMod val="50000"/>
                  </a:schemeClr>
                </a:solidFill>
              </a:rPr>
              <a:t>Körper</a:t>
            </a:r>
            <a:r>
              <a:rPr lang="en-GB" sz="2200" dirty="0">
                <a:solidFill>
                  <a:schemeClr val="accent5">
                    <a:lumMod val="50000"/>
                  </a:schemeClr>
                </a:solidFill>
              </a:rPr>
              <a:t>, der Kopf, die </a:t>
            </a:r>
            <a:r>
              <a:rPr lang="en-GB" sz="2200" dirty="0" err="1">
                <a:solidFill>
                  <a:schemeClr val="accent5">
                    <a:lumMod val="50000"/>
                  </a:schemeClr>
                </a:solidFill>
              </a:rPr>
              <a:t>Tür</a:t>
            </a:r>
            <a:endParaRPr lang="en-GB" sz="2200" dirty="0">
              <a:solidFill>
                <a:schemeClr val="accent5">
                  <a:lumMod val="50000"/>
                </a:schemeClr>
              </a:solidFill>
            </a:endParaRPr>
          </a:p>
        </p:txBody>
      </p:sp>
      <p:sp>
        <p:nvSpPr>
          <p:cNvPr id="28" name="TextBox 27"/>
          <p:cNvSpPr txBox="1"/>
          <p:nvPr/>
        </p:nvSpPr>
        <p:spPr>
          <a:xfrm>
            <a:off x="212692" y="3120026"/>
            <a:ext cx="4925366" cy="430887"/>
          </a:xfrm>
          <a:prstGeom prst="rect">
            <a:avLst/>
          </a:prstGeom>
          <a:solidFill>
            <a:schemeClr val="bg1"/>
          </a:solidFill>
        </p:spPr>
        <p:txBody>
          <a:bodyPr wrap="square" rtlCol="0">
            <a:spAutoFit/>
          </a:bodyPr>
          <a:lstStyle/>
          <a:p>
            <a:r>
              <a:rPr lang="en-GB" sz="2200" dirty="0">
                <a:solidFill>
                  <a:schemeClr val="accent5">
                    <a:lumMod val="50000"/>
                  </a:schemeClr>
                </a:solidFill>
              </a:rPr>
              <a:t>B) </a:t>
            </a:r>
            <a:r>
              <a:rPr lang="en-GB" sz="2200" dirty="0" err="1">
                <a:solidFill>
                  <a:schemeClr val="accent5">
                    <a:lumMod val="50000"/>
                  </a:schemeClr>
                </a:solidFill>
              </a:rPr>
              <a:t>dunkel</a:t>
            </a:r>
            <a:r>
              <a:rPr lang="en-GB" sz="2200" dirty="0">
                <a:solidFill>
                  <a:schemeClr val="accent5">
                    <a:lumMod val="50000"/>
                  </a:schemeClr>
                </a:solidFill>
              </a:rPr>
              <a:t>, </a:t>
            </a:r>
            <a:r>
              <a:rPr lang="en-GB" sz="2200" dirty="0" err="1">
                <a:solidFill>
                  <a:schemeClr val="accent5">
                    <a:lumMod val="50000"/>
                  </a:schemeClr>
                </a:solidFill>
              </a:rPr>
              <a:t>blau</a:t>
            </a:r>
            <a:r>
              <a:rPr lang="en-GB" sz="2200" dirty="0">
                <a:solidFill>
                  <a:schemeClr val="accent5">
                    <a:lumMod val="50000"/>
                  </a:schemeClr>
                </a:solidFill>
              </a:rPr>
              <a:t>, </a:t>
            </a:r>
            <a:r>
              <a:rPr lang="en-GB" sz="2200" dirty="0" err="1">
                <a:solidFill>
                  <a:schemeClr val="accent5">
                    <a:lumMod val="50000"/>
                  </a:schemeClr>
                </a:solidFill>
              </a:rPr>
              <a:t>manchmal</a:t>
            </a:r>
            <a:endParaRPr lang="en-GB" sz="2200" dirty="0">
              <a:solidFill>
                <a:schemeClr val="accent5">
                  <a:lumMod val="50000"/>
                </a:schemeClr>
              </a:solidFill>
            </a:endParaRPr>
          </a:p>
        </p:txBody>
      </p:sp>
      <p:sp>
        <p:nvSpPr>
          <p:cNvPr id="29" name="TextBox 28"/>
          <p:cNvSpPr txBox="1"/>
          <p:nvPr/>
        </p:nvSpPr>
        <p:spPr>
          <a:xfrm>
            <a:off x="212691" y="3933840"/>
            <a:ext cx="4803881" cy="430887"/>
          </a:xfrm>
          <a:prstGeom prst="rect">
            <a:avLst/>
          </a:prstGeom>
          <a:solidFill>
            <a:schemeClr val="bg1"/>
          </a:solidFill>
        </p:spPr>
        <p:txBody>
          <a:bodyPr wrap="square" rtlCol="0">
            <a:spAutoFit/>
          </a:bodyPr>
          <a:lstStyle/>
          <a:p>
            <a:r>
              <a:rPr lang="en-GB" sz="2200" dirty="0">
                <a:solidFill>
                  <a:schemeClr val="accent5">
                    <a:lumMod val="50000"/>
                  </a:schemeClr>
                </a:solidFill>
              </a:rPr>
              <a:t>C) </a:t>
            </a:r>
            <a:r>
              <a:rPr lang="en-GB" sz="2200" dirty="0" err="1">
                <a:solidFill>
                  <a:schemeClr val="accent5">
                    <a:lumMod val="50000"/>
                  </a:schemeClr>
                </a:solidFill>
              </a:rPr>
              <a:t>kommen</a:t>
            </a:r>
            <a:r>
              <a:rPr lang="en-GB" sz="2200" dirty="0">
                <a:solidFill>
                  <a:schemeClr val="accent5">
                    <a:lumMod val="50000"/>
                  </a:schemeClr>
                </a:solidFill>
              </a:rPr>
              <a:t>, </a:t>
            </a:r>
            <a:r>
              <a:rPr lang="en-GB" sz="2200" dirty="0" err="1">
                <a:solidFill>
                  <a:schemeClr val="accent5">
                    <a:lumMod val="50000"/>
                  </a:schemeClr>
                </a:solidFill>
              </a:rPr>
              <a:t>stehen</a:t>
            </a:r>
            <a:r>
              <a:rPr lang="en-GB" sz="2200" dirty="0">
                <a:solidFill>
                  <a:schemeClr val="accent5">
                    <a:lumMod val="50000"/>
                  </a:schemeClr>
                </a:solidFill>
              </a:rPr>
              <a:t>, </a:t>
            </a:r>
            <a:r>
              <a:rPr lang="en-GB" sz="2200" dirty="0" err="1">
                <a:solidFill>
                  <a:schemeClr val="accent5">
                    <a:lumMod val="50000"/>
                  </a:schemeClr>
                </a:solidFill>
              </a:rPr>
              <a:t>gehen</a:t>
            </a:r>
            <a:r>
              <a:rPr lang="en-GB" sz="2200" dirty="0">
                <a:solidFill>
                  <a:schemeClr val="accent5">
                    <a:lumMod val="50000"/>
                  </a:schemeClr>
                </a:solidFill>
              </a:rPr>
              <a:t>, </a:t>
            </a:r>
          </a:p>
        </p:txBody>
      </p:sp>
      <p:sp>
        <p:nvSpPr>
          <p:cNvPr id="30" name="TextBox 29"/>
          <p:cNvSpPr txBox="1"/>
          <p:nvPr/>
        </p:nvSpPr>
        <p:spPr>
          <a:xfrm>
            <a:off x="212691" y="4747654"/>
            <a:ext cx="5578512" cy="430887"/>
          </a:xfrm>
          <a:prstGeom prst="rect">
            <a:avLst/>
          </a:prstGeom>
          <a:solidFill>
            <a:schemeClr val="bg1"/>
          </a:solidFill>
        </p:spPr>
        <p:txBody>
          <a:bodyPr wrap="square" rtlCol="0">
            <a:spAutoFit/>
          </a:bodyPr>
          <a:lstStyle/>
          <a:p>
            <a:r>
              <a:rPr lang="en-GB" sz="2200" dirty="0">
                <a:solidFill>
                  <a:schemeClr val="accent5">
                    <a:lumMod val="50000"/>
                  </a:schemeClr>
                </a:solidFill>
              </a:rPr>
              <a:t>D) </a:t>
            </a:r>
            <a:r>
              <a:rPr lang="de-DE" sz="2200" dirty="0">
                <a:solidFill>
                  <a:schemeClr val="accent5">
                    <a:lumMod val="50000"/>
                  </a:schemeClr>
                </a:solidFill>
              </a:rPr>
              <a:t>der Mann, der Herr, die Mutter</a:t>
            </a:r>
            <a:endParaRPr lang="en-GB" sz="2200" dirty="0">
              <a:solidFill>
                <a:schemeClr val="accent5">
                  <a:lumMod val="50000"/>
                </a:schemeClr>
              </a:solidFill>
            </a:endParaRPr>
          </a:p>
        </p:txBody>
      </p:sp>
      <p:sp>
        <p:nvSpPr>
          <p:cNvPr id="31" name="TextBox 30"/>
          <p:cNvSpPr txBox="1"/>
          <p:nvPr/>
        </p:nvSpPr>
        <p:spPr>
          <a:xfrm>
            <a:off x="212690" y="5561467"/>
            <a:ext cx="5973167" cy="430887"/>
          </a:xfrm>
          <a:prstGeom prst="rect">
            <a:avLst/>
          </a:prstGeom>
          <a:solidFill>
            <a:schemeClr val="bg1"/>
          </a:solidFill>
        </p:spPr>
        <p:txBody>
          <a:bodyPr wrap="square" rtlCol="0">
            <a:spAutoFit/>
          </a:bodyPr>
          <a:lstStyle/>
          <a:p>
            <a:r>
              <a:rPr lang="en-GB" sz="2200" dirty="0">
                <a:solidFill>
                  <a:schemeClr val="accent5">
                    <a:lumMod val="50000"/>
                  </a:schemeClr>
                </a:solidFill>
              </a:rPr>
              <a:t>E) die </a:t>
            </a:r>
            <a:r>
              <a:rPr lang="en-GB" sz="2200" dirty="0" err="1">
                <a:solidFill>
                  <a:schemeClr val="accent5">
                    <a:lumMod val="50000"/>
                  </a:schemeClr>
                </a:solidFill>
              </a:rPr>
              <a:t>Nacht</a:t>
            </a:r>
            <a:r>
              <a:rPr lang="en-GB" sz="2200" dirty="0">
                <a:solidFill>
                  <a:schemeClr val="accent5">
                    <a:lumMod val="50000"/>
                  </a:schemeClr>
                </a:solidFill>
              </a:rPr>
              <a:t>, </a:t>
            </a:r>
            <a:r>
              <a:rPr lang="de-DE" sz="2200" dirty="0">
                <a:solidFill>
                  <a:schemeClr val="accent5">
                    <a:lumMod val="50000"/>
                  </a:schemeClr>
                </a:solidFill>
              </a:rPr>
              <a:t>die Schule, die Tafel  </a:t>
            </a:r>
            <a:endParaRPr lang="en-GB" sz="2200" dirty="0">
              <a:solidFill>
                <a:schemeClr val="accent5">
                  <a:lumMod val="50000"/>
                </a:schemeClr>
              </a:solidFill>
            </a:endParaRPr>
          </a:p>
        </p:txBody>
      </p:sp>
      <p:sp>
        <p:nvSpPr>
          <p:cNvPr id="32" name="TextBox 31"/>
          <p:cNvSpPr txBox="1"/>
          <p:nvPr/>
        </p:nvSpPr>
        <p:spPr>
          <a:xfrm>
            <a:off x="5646058" y="2306212"/>
            <a:ext cx="6311269" cy="430887"/>
          </a:xfrm>
          <a:prstGeom prst="rect">
            <a:avLst/>
          </a:prstGeom>
          <a:solidFill>
            <a:schemeClr val="bg1"/>
          </a:solidFill>
        </p:spPr>
        <p:txBody>
          <a:bodyPr wrap="square" rtlCol="0">
            <a:spAutoFit/>
          </a:bodyPr>
          <a:lstStyle/>
          <a:p>
            <a:r>
              <a:rPr lang="en-GB" sz="2200" dirty="0">
                <a:solidFill>
                  <a:schemeClr val="accent5">
                    <a:lumMod val="50000"/>
                  </a:schemeClr>
                </a:solidFill>
              </a:rPr>
              <a:t>F) </a:t>
            </a:r>
            <a:r>
              <a:rPr lang="en-GB" sz="2200" dirty="0" err="1">
                <a:solidFill>
                  <a:schemeClr val="accent5">
                    <a:lumMod val="50000"/>
                  </a:schemeClr>
                </a:solidFill>
              </a:rPr>
              <a:t>gewinnen</a:t>
            </a:r>
            <a:r>
              <a:rPr lang="en-GB" sz="2200" dirty="0">
                <a:solidFill>
                  <a:schemeClr val="accent5">
                    <a:lumMod val="50000"/>
                  </a:schemeClr>
                </a:solidFill>
              </a:rPr>
              <a:t>, das Problem, der/die/das </a:t>
            </a:r>
            <a:r>
              <a:rPr lang="en-GB" sz="2200" dirty="0" err="1">
                <a:solidFill>
                  <a:schemeClr val="accent5">
                    <a:lumMod val="50000"/>
                  </a:schemeClr>
                </a:solidFill>
              </a:rPr>
              <a:t>Erste</a:t>
            </a:r>
            <a:endParaRPr lang="en-GB" sz="2200" dirty="0">
              <a:solidFill>
                <a:schemeClr val="accent5">
                  <a:lumMod val="50000"/>
                </a:schemeClr>
              </a:solidFill>
            </a:endParaRPr>
          </a:p>
        </p:txBody>
      </p:sp>
      <p:sp>
        <p:nvSpPr>
          <p:cNvPr id="33" name="TextBox 32"/>
          <p:cNvSpPr txBox="1"/>
          <p:nvPr/>
        </p:nvSpPr>
        <p:spPr>
          <a:xfrm>
            <a:off x="5646058" y="3120026"/>
            <a:ext cx="5699838" cy="430887"/>
          </a:xfrm>
          <a:prstGeom prst="rect">
            <a:avLst/>
          </a:prstGeom>
          <a:solidFill>
            <a:schemeClr val="bg1"/>
          </a:solidFill>
        </p:spPr>
        <p:txBody>
          <a:bodyPr wrap="square" rtlCol="0">
            <a:spAutoFit/>
          </a:bodyPr>
          <a:lstStyle/>
          <a:p>
            <a:r>
              <a:rPr lang="en-GB" sz="2200" dirty="0">
                <a:solidFill>
                  <a:schemeClr val="accent5">
                    <a:lumMod val="50000"/>
                  </a:schemeClr>
                </a:solidFill>
              </a:rPr>
              <a:t>G) die </a:t>
            </a:r>
            <a:r>
              <a:rPr lang="en-GB" sz="2200" dirty="0" err="1">
                <a:solidFill>
                  <a:schemeClr val="accent5">
                    <a:lumMod val="50000"/>
                  </a:schemeClr>
                </a:solidFill>
              </a:rPr>
              <a:t>Nacht</a:t>
            </a:r>
            <a:r>
              <a:rPr lang="en-GB" sz="2200" dirty="0">
                <a:solidFill>
                  <a:schemeClr val="accent5">
                    <a:lumMod val="50000"/>
                  </a:schemeClr>
                </a:solidFill>
              </a:rPr>
              <a:t>, der </a:t>
            </a:r>
            <a:r>
              <a:rPr lang="en-GB" sz="2200" dirty="0" err="1">
                <a:solidFill>
                  <a:schemeClr val="accent5">
                    <a:lumMod val="50000"/>
                  </a:schemeClr>
                </a:solidFill>
              </a:rPr>
              <a:t>Grund</a:t>
            </a:r>
            <a:r>
              <a:rPr lang="en-GB" sz="2200" dirty="0">
                <a:solidFill>
                  <a:schemeClr val="accent5">
                    <a:lumMod val="50000"/>
                  </a:schemeClr>
                </a:solidFill>
              </a:rPr>
              <a:t>, der Tag </a:t>
            </a:r>
          </a:p>
        </p:txBody>
      </p:sp>
      <p:sp>
        <p:nvSpPr>
          <p:cNvPr id="34" name="TextBox 33"/>
          <p:cNvSpPr txBox="1"/>
          <p:nvPr/>
        </p:nvSpPr>
        <p:spPr>
          <a:xfrm>
            <a:off x="5646057" y="3933840"/>
            <a:ext cx="5578512" cy="430887"/>
          </a:xfrm>
          <a:prstGeom prst="rect">
            <a:avLst/>
          </a:prstGeom>
          <a:solidFill>
            <a:schemeClr val="bg1"/>
          </a:solidFill>
        </p:spPr>
        <p:txBody>
          <a:bodyPr wrap="square" rtlCol="0">
            <a:spAutoFit/>
          </a:bodyPr>
          <a:lstStyle/>
          <a:p>
            <a:r>
              <a:rPr lang="en-GB" sz="2200" dirty="0">
                <a:solidFill>
                  <a:schemeClr val="accent5">
                    <a:lumMod val="50000"/>
                  </a:schemeClr>
                </a:solidFill>
              </a:rPr>
              <a:t>H) die </a:t>
            </a:r>
            <a:r>
              <a:rPr lang="en-GB" sz="2200" dirty="0" err="1">
                <a:solidFill>
                  <a:schemeClr val="accent5">
                    <a:lumMod val="50000"/>
                  </a:schemeClr>
                </a:solidFill>
              </a:rPr>
              <a:t>Frage</a:t>
            </a:r>
            <a:r>
              <a:rPr lang="en-GB" sz="2200" dirty="0">
                <a:solidFill>
                  <a:schemeClr val="accent5">
                    <a:lumMod val="50000"/>
                  </a:schemeClr>
                </a:solidFill>
              </a:rPr>
              <a:t>, </a:t>
            </a:r>
            <a:r>
              <a:rPr lang="de-DE" sz="2200" dirty="0">
                <a:solidFill>
                  <a:schemeClr val="accent5">
                    <a:lumMod val="50000"/>
                  </a:schemeClr>
                </a:solidFill>
              </a:rPr>
              <a:t>die Lösung</a:t>
            </a:r>
            <a:r>
              <a:rPr lang="en-GB" sz="2200" dirty="0">
                <a:solidFill>
                  <a:schemeClr val="accent5">
                    <a:lumMod val="50000"/>
                  </a:schemeClr>
                </a:solidFill>
              </a:rPr>
              <a:t>, die </a:t>
            </a:r>
            <a:r>
              <a:rPr lang="en-GB" sz="2200" dirty="0" err="1">
                <a:solidFill>
                  <a:schemeClr val="accent5">
                    <a:lumMod val="50000"/>
                  </a:schemeClr>
                </a:solidFill>
              </a:rPr>
              <a:t>Antwort</a:t>
            </a:r>
            <a:endParaRPr lang="en-GB" sz="2200" dirty="0">
              <a:solidFill>
                <a:schemeClr val="accent5">
                  <a:lumMod val="50000"/>
                </a:schemeClr>
              </a:solidFill>
            </a:endParaRPr>
          </a:p>
        </p:txBody>
      </p:sp>
      <p:sp>
        <p:nvSpPr>
          <p:cNvPr id="35" name="TextBox 34"/>
          <p:cNvSpPr txBox="1"/>
          <p:nvPr/>
        </p:nvSpPr>
        <p:spPr>
          <a:xfrm>
            <a:off x="5646057" y="4747654"/>
            <a:ext cx="5578512" cy="430887"/>
          </a:xfrm>
          <a:prstGeom prst="rect">
            <a:avLst/>
          </a:prstGeom>
          <a:solidFill>
            <a:schemeClr val="bg1"/>
          </a:solidFill>
        </p:spPr>
        <p:txBody>
          <a:bodyPr wrap="square" rtlCol="0">
            <a:spAutoFit/>
          </a:bodyPr>
          <a:lstStyle/>
          <a:p>
            <a:r>
              <a:rPr lang="en-GB" sz="2200" dirty="0">
                <a:solidFill>
                  <a:schemeClr val="accent5">
                    <a:lumMod val="50000"/>
                  </a:schemeClr>
                </a:solidFill>
              </a:rPr>
              <a:t>I) der Boden, die </a:t>
            </a:r>
            <a:r>
              <a:rPr lang="en-GB" sz="2200" dirty="0" err="1">
                <a:solidFill>
                  <a:schemeClr val="accent5">
                    <a:lumMod val="50000"/>
                  </a:schemeClr>
                </a:solidFill>
              </a:rPr>
              <a:t>Tür</a:t>
            </a:r>
            <a:r>
              <a:rPr lang="en-GB" sz="2200" dirty="0">
                <a:solidFill>
                  <a:schemeClr val="accent5">
                    <a:lumMod val="50000"/>
                  </a:schemeClr>
                </a:solidFill>
              </a:rPr>
              <a:t>, das </a:t>
            </a:r>
            <a:r>
              <a:rPr lang="en-GB" sz="2200" dirty="0" err="1">
                <a:solidFill>
                  <a:schemeClr val="accent5">
                    <a:lumMod val="50000"/>
                  </a:schemeClr>
                </a:solidFill>
              </a:rPr>
              <a:t>Fenster</a:t>
            </a:r>
            <a:endParaRPr lang="en-GB" sz="2200" dirty="0">
              <a:solidFill>
                <a:schemeClr val="accent5">
                  <a:lumMod val="50000"/>
                </a:schemeClr>
              </a:solidFill>
            </a:endParaRPr>
          </a:p>
        </p:txBody>
      </p:sp>
      <p:sp>
        <p:nvSpPr>
          <p:cNvPr id="36" name="TextBox 35"/>
          <p:cNvSpPr txBox="1"/>
          <p:nvPr/>
        </p:nvSpPr>
        <p:spPr>
          <a:xfrm>
            <a:off x="5646057" y="5561467"/>
            <a:ext cx="5973167" cy="430887"/>
          </a:xfrm>
          <a:prstGeom prst="rect">
            <a:avLst/>
          </a:prstGeom>
          <a:solidFill>
            <a:schemeClr val="bg1"/>
          </a:solidFill>
        </p:spPr>
        <p:txBody>
          <a:bodyPr wrap="square" rtlCol="0">
            <a:spAutoFit/>
          </a:bodyPr>
          <a:lstStyle/>
          <a:p>
            <a:r>
              <a:rPr lang="en-GB" sz="2200" dirty="0">
                <a:solidFill>
                  <a:schemeClr val="accent5">
                    <a:lumMod val="50000"/>
                  </a:schemeClr>
                </a:solidFill>
              </a:rPr>
              <a:t>J) </a:t>
            </a:r>
            <a:r>
              <a:rPr lang="de-DE" sz="2200" dirty="0">
                <a:solidFill>
                  <a:schemeClr val="accent5">
                    <a:lumMod val="50000"/>
                  </a:schemeClr>
                </a:solidFill>
              </a:rPr>
              <a:t>der Vater, der Junge, das Mädchen</a:t>
            </a:r>
            <a:endParaRPr lang="en-GB" sz="2200" dirty="0">
              <a:solidFill>
                <a:schemeClr val="accent5">
                  <a:lumMod val="50000"/>
                </a:schemeClr>
              </a:solidFill>
            </a:endParaRPr>
          </a:p>
        </p:txBody>
      </p:sp>
    </p:spTree>
    <p:extLst>
      <p:ext uri="{BB962C8B-B14F-4D97-AF65-F5344CB8AC3E}">
        <p14:creationId xmlns:p14="http://schemas.microsoft.com/office/powerpoint/2010/main" val="131686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20299" y="1782467"/>
            <a:ext cx="7671683" cy="1485422"/>
          </a:xfrm>
        </p:spPr>
        <p:txBody>
          <a:bodyPr>
            <a:normAutofit fontScale="90000"/>
          </a:bodyPr>
          <a:lstStyle/>
          <a:p>
            <a:pPr algn="l"/>
            <a:r>
              <a:rPr lang="en-GB" sz="4000" b="1" dirty="0">
                <a:solidFill>
                  <a:prstClr val="white"/>
                </a:solidFill>
              </a:rPr>
              <a:t>Christmas</a:t>
            </a:r>
            <a:br>
              <a:rPr lang="en-GB" sz="4000" b="1" dirty="0">
                <a:solidFill>
                  <a:prstClr val="white"/>
                </a:solidFill>
              </a:rPr>
            </a:br>
            <a:r>
              <a:rPr lang="en-GB" sz="4000" b="1" dirty="0">
                <a:solidFill>
                  <a:prstClr val="white"/>
                </a:solidFill>
              </a:rPr>
              <a:t>Talking about what you and others have, and what it is like</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237527"/>
            <a:ext cx="7382608" cy="571756"/>
          </a:xfrm>
        </p:spPr>
        <p:txBody>
          <a:bodyPr>
            <a:normAutofit/>
          </a:bodyPr>
          <a:lstStyle/>
          <a:p>
            <a:pPr algn="l">
              <a:lnSpc>
                <a:spcPct val="100000"/>
              </a:lnSpc>
            </a:pPr>
            <a:r>
              <a:rPr lang="en-GB" sz="2800" dirty="0">
                <a:solidFill>
                  <a:prstClr val="white"/>
                </a:solidFill>
              </a:rPr>
              <a:t>Subject pronouns </a:t>
            </a:r>
            <a:r>
              <a:rPr lang="en-GB" sz="2800" i="1" dirty="0" err="1">
                <a:solidFill>
                  <a:prstClr val="white"/>
                </a:solidFill>
              </a:rPr>
              <a:t>sie</a:t>
            </a:r>
            <a:r>
              <a:rPr lang="en-GB" sz="2800" i="1" dirty="0">
                <a:solidFill>
                  <a:prstClr val="white"/>
                </a:solidFill>
              </a:rPr>
              <a:t> </a:t>
            </a:r>
            <a:r>
              <a:rPr lang="en-GB" sz="2800" dirty="0">
                <a:solidFill>
                  <a:prstClr val="white"/>
                </a:solidFill>
              </a:rPr>
              <a:t>meaning ‘they’</a:t>
            </a:r>
          </a:p>
          <a:p>
            <a:pPr algn="l">
              <a:lnSpc>
                <a:spcPct val="170000"/>
              </a:lnSpc>
            </a:pPr>
            <a:endParaRPr lang="en-US" sz="28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[ö]</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1 - Lesson 30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Natalie Finlayson / Rachel Hawkes</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262357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9" name="Oval Callout 28"/>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Sie</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a:t>
            </a:r>
            <a:r>
              <a:rPr lang="en-GB" sz="3200" dirty="0">
                <a:latin typeface="Century Gothic" panose="020B0502020202020204" pitchFamily="34" charset="0"/>
              </a:rPr>
              <a:t> Handy.</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40944" y="297459"/>
            <a:ext cx="5363308"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Weihnachtsgeschenke</a:t>
            </a:r>
            <a:endParaRPr sz="3600" b="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Mia?</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10387043" y="4437323"/>
            <a:ext cx="1522338" cy="1551338"/>
          </a:xfrm>
          <a:prstGeom prst="rect">
            <a:avLst/>
          </a:prstGeom>
        </p:spPr>
      </p:pic>
      <p:sp>
        <p:nvSpPr>
          <p:cNvPr id="9" name="TextBox 8"/>
          <p:cNvSpPr txBox="1"/>
          <p:nvPr/>
        </p:nvSpPr>
        <p:spPr>
          <a:xfrm>
            <a:off x="316090" y="3815862"/>
            <a:ext cx="4446954"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Mias</a:t>
            </a:r>
            <a:r>
              <a:rPr lang="en-GB" sz="3200" dirty="0">
                <a:solidFill>
                  <a:schemeClr val="accent1">
                    <a:lumMod val="50000"/>
                  </a:schemeClr>
                </a:solidFill>
                <a:latin typeface="Century Gothic" panose="020B0502020202020204" pitchFamily="34" charset="0"/>
              </a:rPr>
              <a:t> Handy?</a:t>
            </a:r>
          </a:p>
        </p:txBody>
      </p:sp>
      <p:pic>
        <p:nvPicPr>
          <p:cNvPr id="10" name="Picture 9">
            <a:extLst>
              <a:ext uri="{FF2B5EF4-FFF2-40B4-BE49-F238E27FC236}">
                <a16:creationId xmlns:a16="http://schemas.microsoft.com/office/drawing/2014/main" id="{438E7C80-D267-4A86-AF3C-B8EB77633156}"/>
              </a:ext>
            </a:extLst>
          </p:cNvPr>
          <p:cNvPicPr>
            <a:picLocks noChangeAspect="1"/>
          </p:cNvPicPr>
          <p:nvPr/>
        </p:nvPicPr>
        <p:blipFill>
          <a:blip r:embed="rId5"/>
          <a:stretch>
            <a:fillRect/>
          </a:stretch>
        </p:blipFill>
        <p:spPr>
          <a:xfrm>
            <a:off x="10387043" y="1697015"/>
            <a:ext cx="1612268" cy="1551338"/>
          </a:xfrm>
          <a:prstGeom prst="rect">
            <a:avLst/>
          </a:prstGeom>
        </p:spPr>
      </p:pic>
      <p:sp>
        <p:nvSpPr>
          <p:cNvPr id="17" name="Oval Callout 16"/>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es</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total gut!</a:t>
            </a:r>
          </a:p>
        </p:txBody>
      </p:sp>
      <p:sp>
        <p:nvSpPr>
          <p:cNvPr id="19" name="TextBox 18"/>
          <p:cNvSpPr txBox="1"/>
          <p:nvPr/>
        </p:nvSpPr>
        <p:spPr>
          <a:xfrm>
            <a:off x="8121731" y="1697015"/>
            <a:ext cx="1204762"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20" name="TextBox 19"/>
          <p:cNvSpPr txBox="1"/>
          <p:nvPr/>
        </p:nvSpPr>
        <p:spPr>
          <a:xfrm>
            <a:off x="8627396"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2054" name="Picture 6" descr="Iphone, Cell Phone, Phone, Mobile Phone, Electronic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0014" y="2281791"/>
            <a:ext cx="610478" cy="12209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7"/>
          <a:stretch>
            <a:fillRect/>
          </a:stretch>
        </p:blipFill>
        <p:spPr>
          <a:xfrm>
            <a:off x="1984347" y="4961136"/>
            <a:ext cx="868154" cy="1027525"/>
          </a:xfrm>
          <a:prstGeom prst="rect">
            <a:avLst/>
          </a:prstGeom>
        </p:spPr>
      </p:pic>
      <p:pic>
        <p:nvPicPr>
          <p:cNvPr id="28" name="Picture 27"/>
          <p:cNvPicPr>
            <a:picLocks noChangeAspect="1"/>
          </p:cNvPicPr>
          <p:nvPr/>
        </p:nvPicPr>
        <p:blipFill>
          <a:blip r:embed="rId7"/>
          <a:stretch>
            <a:fillRect/>
          </a:stretch>
        </p:blipFill>
        <p:spPr>
          <a:xfrm>
            <a:off x="1088308" y="4979659"/>
            <a:ext cx="868154" cy="1027525"/>
          </a:xfrm>
          <a:prstGeom prst="rect">
            <a:avLst/>
          </a:prstGeom>
        </p:spPr>
      </p:pic>
    </p:spTree>
    <p:extLst>
      <p:ext uri="{BB962C8B-B14F-4D97-AF65-F5344CB8AC3E}">
        <p14:creationId xmlns:p14="http://schemas.microsoft.com/office/powerpoint/2010/main" val="352994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0585679" y="4498023"/>
            <a:ext cx="1304925" cy="1495425"/>
          </a:xfrm>
          <a:prstGeom prst="rect">
            <a:avLst/>
          </a:prstGeom>
        </p:spPr>
      </p:pic>
      <p:pic>
        <p:nvPicPr>
          <p:cNvPr id="148" name="Google Shape;148;p2"/>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40944" y="307689"/>
            <a:ext cx="5662247"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Wolfgang?</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476973" y="1726262"/>
            <a:ext cx="1522338" cy="1551338"/>
          </a:xfrm>
          <a:prstGeom prst="rect">
            <a:avLst/>
          </a:prstGeom>
        </p:spPr>
      </p:pic>
      <p:sp>
        <p:nvSpPr>
          <p:cNvPr id="4" name="Oval Callout 3"/>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es</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ziemlich</a:t>
            </a:r>
            <a:r>
              <a:rPr lang="en-GB" sz="3200" dirty="0">
                <a:latin typeface="Century Gothic" panose="020B0502020202020204" pitchFamily="34" charset="0"/>
              </a:rPr>
              <a:t> </a:t>
            </a:r>
            <a:r>
              <a:rPr lang="en-GB" sz="3200" dirty="0" err="1">
                <a:latin typeface="Century Gothic" panose="020B0502020202020204" pitchFamily="34" charset="0"/>
              </a:rPr>
              <a:t>hässlich</a:t>
            </a:r>
            <a:r>
              <a:rPr lang="en-GB" sz="3200" dirty="0">
                <a:latin typeface="Century Gothic" panose="020B0502020202020204" pitchFamily="34" charset="0"/>
              </a:rPr>
              <a:t>!</a:t>
            </a:r>
          </a:p>
        </p:txBody>
      </p:sp>
      <p:sp>
        <p:nvSpPr>
          <p:cNvPr id="9" name="TextBox 8"/>
          <p:cNvSpPr txBox="1"/>
          <p:nvPr/>
        </p:nvSpPr>
        <p:spPr>
          <a:xfrm>
            <a:off x="316090" y="3815862"/>
            <a:ext cx="4446954" cy="1077218"/>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Wolfgangs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Fahrrad</a:t>
            </a:r>
            <a:r>
              <a:rPr lang="en-GB" sz="3200" dirty="0">
                <a:solidFill>
                  <a:schemeClr val="accent1">
                    <a:lumMod val="50000"/>
                  </a:schemeClr>
                </a:solidFill>
                <a:latin typeface="Century Gothic" panose="020B0502020202020204" pitchFamily="34" charset="0"/>
              </a:rPr>
              <a:t>?</a:t>
            </a:r>
          </a:p>
        </p:txBody>
      </p:sp>
      <p:sp>
        <p:nvSpPr>
          <p:cNvPr id="16" name="Oval Callout 15"/>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Er</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a:t>
            </a:r>
            <a:r>
              <a:rPr lang="en-GB" sz="3200" dirty="0">
                <a:latin typeface="Century Gothic" panose="020B0502020202020204" pitchFamily="34" charset="0"/>
              </a:rPr>
              <a:t> </a:t>
            </a:r>
            <a:r>
              <a:rPr lang="en-GB" sz="3200" dirty="0" err="1">
                <a:latin typeface="Century Gothic" panose="020B0502020202020204" pitchFamily="34" charset="0"/>
              </a:rPr>
              <a:t>Fahrrad</a:t>
            </a:r>
            <a:r>
              <a:rPr lang="en-GB" sz="3200" dirty="0">
                <a:latin typeface="Century Gothic" panose="020B0502020202020204" pitchFamily="34" charset="0"/>
              </a:rPr>
              <a:t>.</a:t>
            </a:r>
          </a:p>
        </p:txBody>
      </p:sp>
      <p:sp>
        <p:nvSpPr>
          <p:cNvPr id="13" name="TextBox 12"/>
          <p:cNvSpPr txBox="1"/>
          <p:nvPr/>
        </p:nvSpPr>
        <p:spPr>
          <a:xfrm>
            <a:off x="8044746" y="1666156"/>
            <a:ext cx="1204762"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14" name="TextBox 13"/>
          <p:cNvSpPr txBox="1"/>
          <p:nvPr/>
        </p:nvSpPr>
        <p:spPr>
          <a:xfrm>
            <a:off x="8297578" y="4109822"/>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5124" name="Picture 4" descr="Bik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003" y="2224454"/>
            <a:ext cx="1629824" cy="13799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stretch>
            <a:fillRect/>
          </a:stretch>
        </p:blipFill>
        <p:spPr>
          <a:xfrm>
            <a:off x="1649844" y="5078093"/>
            <a:ext cx="1018742" cy="1068994"/>
          </a:xfrm>
          <a:prstGeom prst="rect">
            <a:avLst/>
          </a:prstGeom>
        </p:spPr>
      </p:pic>
    </p:spTree>
    <p:extLst>
      <p:ext uri="{BB962C8B-B14F-4D97-AF65-F5344CB8AC3E}">
        <p14:creationId xmlns:p14="http://schemas.microsoft.com/office/powerpoint/2010/main" val="376004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7" name="Oval Callout 16"/>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Sie</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einen</a:t>
            </a:r>
            <a:r>
              <a:rPr lang="en-GB" sz="3200" dirty="0">
                <a:latin typeface="Century Gothic" panose="020B0502020202020204" pitchFamily="34" charset="0"/>
              </a:rPr>
              <a:t> </a:t>
            </a:r>
            <a:r>
              <a:rPr lang="en-GB" sz="3200" dirty="0" err="1">
                <a:latin typeface="Century Gothic" panose="020B0502020202020204" pitchFamily="34" charset="0"/>
              </a:rPr>
              <a:t>Gutschein</a:t>
            </a:r>
            <a:r>
              <a:rPr lang="en-GB" sz="3200" dirty="0">
                <a:latin typeface="Century Gothic" panose="020B0502020202020204" pitchFamily="34" charset="0"/>
              </a:rPr>
              <a:t>.</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42825" y="306888"/>
            <a:ext cx="5662247"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Mia?</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sp>
        <p:nvSpPr>
          <p:cNvPr id="9" name="TextBox 8"/>
          <p:cNvSpPr txBox="1"/>
          <p:nvPr/>
        </p:nvSpPr>
        <p:spPr>
          <a:xfrm>
            <a:off x="316090" y="3815862"/>
            <a:ext cx="5170310"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Mias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Gutschein</a:t>
            </a:r>
            <a:r>
              <a:rPr lang="en-GB" sz="3200" dirty="0">
                <a:solidFill>
                  <a:schemeClr val="accent1">
                    <a:lumMod val="50000"/>
                  </a:schemeClr>
                </a:solidFill>
                <a:latin typeface="Century Gothic" panose="020B0502020202020204" pitchFamily="34" charset="0"/>
              </a:rPr>
              <a:t>?</a:t>
            </a:r>
          </a:p>
        </p:txBody>
      </p:sp>
      <p:pic>
        <p:nvPicPr>
          <p:cNvPr id="10" name="Picture 9">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387043" y="1697015"/>
            <a:ext cx="1612268" cy="1551338"/>
          </a:xfrm>
          <a:prstGeom prst="rect">
            <a:avLst/>
          </a:prstGeom>
        </p:spPr>
      </p:pic>
      <p:pic>
        <p:nvPicPr>
          <p:cNvPr id="11" name="Picture 10">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387043" y="4437323"/>
            <a:ext cx="1522338" cy="1551338"/>
          </a:xfrm>
          <a:prstGeom prst="rect">
            <a:avLst/>
          </a:prstGeom>
        </p:spPr>
      </p:pic>
      <p:sp>
        <p:nvSpPr>
          <p:cNvPr id="12" name="Oval Callout 11"/>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er</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toll!</a:t>
            </a:r>
          </a:p>
        </p:txBody>
      </p:sp>
      <p:sp>
        <p:nvSpPr>
          <p:cNvPr id="13" name="TextBox 12"/>
          <p:cNvSpPr txBox="1"/>
          <p:nvPr/>
        </p:nvSpPr>
        <p:spPr>
          <a:xfrm>
            <a:off x="7910346" y="1668315"/>
            <a:ext cx="1204762"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15" name="TextBox 14"/>
          <p:cNvSpPr txBox="1"/>
          <p:nvPr/>
        </p:nvSpPr>
        <p:spPr>
          <a:xfrm>
            <a:off x="8534941"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3" name="Picture 2"/>
          <p:cNvPicPr>
            <a:picLocks noChangeAspect="1"/>
          </p:cNvPicPr>
          <p:nvPr/>
        </p:nvPicPr>
        <p:blipFill>
          <a:blip r:embed="rId6"/>
          <a:stretch>
            <a:fillRect/>
          </a:stretch>
        </p:blipFill>
        <p:spPr>
          <a:xfrm>
            <a:off x="607457" y="2163311"/>
            <a:ext cx="2328248" cy="1296215"/>
          </a:xfrm>
          <a:prstGeom prst="rect">
            <a:avLst/>
          </a:prstGeom>
        </p:spPr>
      </p:pic>
      <p:pic>
        <p:nvPicPr>
          <p:cNvPr id="18" name="Picture 17"/>
          <p:cNvPicPr>
            <a:picLocks noChangeAspect="1"/>
          </p:cNvPicPr>
          <p:nvPr/>
        </p:nvPicPr>
        <p:blipFill>
          <a:blip r:embed="rId7"/>
          <a:stretch>
            <a:fillRect/>
          </a:stretch>
        </p:blipFill>
        <p:spPr>
          <a:xfrm>
            <a:off x="1337490" y="4851976"/>
            <a:ext cx="868183" cy="1027560"/>
          </a:xfrm>
          <a:prstGeom prst="rect">
            <a:avLst/>
          </a:prstGeom>
        </p:spPr>
      </p:pic>
    </p:spTree>
    <p:extLst>
      <p:ext uri="{BB962C8B-B14F-4D97-AF65-F5344CB8AC3E}">
        <p14:creationId xmlns:p14="http://schemas.microsoft.com/office/powerpoint/2010/main" val="348935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3" name="Oval Callout 22"/>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Er</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a:t>
            </a:r>
            <a:r>
              <a:rPr lang="en-GB" sz="3200" dirty="0">
                <a:latin typeface="Century Gothic" panose="020B0502020202020204" pitchFamily="34" charset="0"/>
              </a:rPr>
              <a:t> Spiel.</a:t>
            </a:r>
          </a:p>
        </p:txBody>
      </p:sp>
      <p:pic>
        <p:nvPicPr>
          <p:cNvPr id="11" name="Picture 10">
            <a:extLst>
              <a:ext uri="{FF2B5EF4-FFF2-40B4-BE49-F238E27FC236}">
                <a16:creationId xmlns:a16="http://schemas.microsoft.com/office/drawing/2014/main" id="{438E7C80-D267-4A86-AF3C-B8EB77633156}"/>
              </a:ext>
            </a:extLst>
          </p:cNvPr>
          <p:cNvPicPr>
            <a:picLocks noChangeAspect="1"/>
          </p:cNvPicPr>
          <p:nvPr/>
        </p:nvPicPr>
        <p:blipFill>
          <a:blip r:embed="rId3"/>
          <a:stretch>
            <a:fillRect/>
          </a:stretch>
        </p:blipFill>
        <p:spPr>
          <a:xfrm>
            <a:off x="10387043" y="4437323"/>
            <a:ext cx="1612268" cy="1551338"/>
          </a:xfrm>
          <a:prstGeom prst="rect">
            <a:avLst/>
          </a:prstGeom>
        </p:spPr>
      </p:pic>
      <p:pic>
        <p:nvPicPr>
          <p:cNvPr id="148" name="Google Shape;148;p2"/>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40944" y="301002"/>
            <a:ext cx="5363308"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Wolfgang?</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476973" y="1726262"/>
            <a:ext cx="1522338" cy="1551338"/>
          </a:xfrm>
          <a:prstGeom prst="rect">
            <a:avLst/>
          </a:prstGeom>
        </p:spPr>
      </p:pic>
      <p:sp>
        <p:nvSpPr>
          <p:cNvPr id="9" name="TextBox 8"/>
          <p:cNvSpPr txBox="1"/>
          <p:nvPr/>
        </p:nvSpPr>
        <p:spPr>
          <a:xfrm>
            <a:off x="316090" y="3815862"/>
            <a:ext cx="4446954" cy="1077218"/>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Wolfgangs</a:t>
            </a:r>
            <a:r>
              <a:rPr lang="en-GB" sz="3200" dirty="0">
                <a:solidFill>
                  <a:schemeClr val="accent1">
                    <a:lumMod val="50000"/>
                  </a:schemeClr>
                </a:solidFill>
                <a:latin typeface="Century Gothic" panose="020B0502020202020204" pitchFamily="34" charset="0"/>
              </a:rPr>
              <a:t> Spiel?</a:t>
            </a:r>
          </a:p>
        </p:txBody>
      </p:sp>
      <p:sp>
        <p:nvSpPr>
          <p:cNvPr id="12" name="Oval Callout 11"/>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es</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interessant</a:t>
            </a:r>
            <a:r>
              <a:rPr lang="en-GB" sz="3200" dirty="0">
                <a:latin typeface="Century Gothic" panose="020B0502020202020204" pitchFamily="34" charset="0"/>
              </a:rPr>
              <a:t>!</a:t>
            </a:r>
          </a:p>
        </p:txBody>
      </p:sp>
      <p:sp>
        <p:nvSpPr>
          <p:cNvPr id="18" name="TextBox 17"/>
          <p:cNvSpPr txBox="1"/>
          <p:nvPr/>
        </p:nvSpPr>
        <p:spPr>
          <a:xfrm>
            <a:off x="7366596" y="1932067"/>
            <a:ext cx="799729"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a:t>
            </a:r>
          </a:p>
        </p:txBody>
      </p:sp>
      <p:sp>
        <p:nvSpPr>
          <p:cNvPr id="19" name="TextBox 18"/>
          <p:cNvSpPr txBox="1"/>
          <p:nvPr/>
        </p:nvSpPr>
        <p:spPr>
          <a:xfrm>
            <a:off x="8624093"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6146" name="Picture 2" descr="Joypad Game Controller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4919" y="2224454"/>
            <a:ext cx="1214115" cy="12430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stretch>
            <a:fillRect/>
          </a:stretch>
        </p:blipFill>
        <p:spPr>
          <a:xfrm>
            <a:off x="1597899" y="5059570"/>
            <a:ext cx="868154" cy="1027525"/>
          </a:xfrm>
          <a:prstGeom prst="rect">
            <a:avLst/>
          </a:prstGeom>
        </p:spPr>
      </p:pic>
    </p:spTree>
    <p:extLst>
      <p:ext uri="{BB962C8B-B14F-4D97-AF65-F5344CB8AC3E}">
        <p14:creationId xmlns:p14="http://schemas.microsoft.com/office/powerpoint/2010/main" val="46705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white flower with a face "/>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4110" y="277093"/>
            <a:ext cx="2783779" cy="4196443"/>
          </a:xfrm>
          <a:prstGeom prst="rect">
            <a:avLst/>
          </a:prstGeom>
        </p:spPr>
      </p:pic>
      <p:sp>
        <p:nvSpPr>
          <p:cNvPr id="2" name="Rectangle 1"/>
          <p:cNvSpPr/>
          <p:nvPr/>
        </p:nvSpPr>
        <p:spPr>
          <a:xfrm>
            <a:off x="3772143" y="4381994"/>
            <a:ext cx="466185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537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2" name="Oval Callout 21"/>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Sie</a:t>
            </a:r>
            <a:r>
              <a:rPr lang="en-GB" sz="3200" dirty="0">
                <a:latin typeface="Century Gothic" panose="020B0502020202020204" pitchFamily="34" charset="0"/>
              </a:rPr>
              <a:t> hat </a:t>
            </a:r>
            <a:r>
              <a:rPr lang="en-GB" sz="3200" b="1" dirty="0" err="1">
                <a:solidFill>
                  <a:srgbClr val="EEC100"/>
                </a:solidFill>
                <a:latin typeface="Century Gothic" panose="020B0502020202020204" pitchFamily="34" charset="0"/>
              </a:rPr>
              <a:t>eine</a:t>
            </a:r>
            <a:r>
              <a:rPr lang="en-GB" sz="3200" dirty="0">
                <a:latin typeface="Century Gothic" panose="020B0502020202020204" pitchFamily="34" charset="0"/>
              </a:rPr>
              <a:t> </a:t>
            </a:r>
            <a:r>
              <a:rPr lang="en-GB" sz="3200" dirty="0" err="1">
                <a:latin typeface="Century Gothic" panose="020B0502020202020204" pitchFamily="34" charset="0"/>
              </a:rPr>
              <a:t>Jacke</a:t>
            </a:r>
            <a:r>
              <a:rPr lang="en-GB" sz="3200" dirty="0">
                <a:latin typeface="Century Gothic" panose="020B0502020202020204" pitchFamily="34" charset="0"/>
              </a:rPr>
              <a:t>.</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52813" y="307689"/>
            <a:ext cx="5503984"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Mia?</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sp>
        <p:nvSpPr>
          <p:cNvPr id="9" name="TextBox 8"/>
          <p:cNvSpPr txBox="1"/>
          <p:nvPr/>
        </p:nvSpPr>
        <p:spPr>
          <a:xfrm>
            <a:off x="316090" y="3815862"/>
            <a:ext cx="5170310"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Mias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Jacke</a:t>
            </a:r>
            <a:r>
              <a:rPr lang="en-GB" sz="3200" dirty="0">
                <a:solidFill>
                  <a:schemeClr val="accent1">
                    <a:lumMod val="50000"/>
                  </a:schemeClr>
                </a:solidFill>
                <a:latin typeface="Century Gothic" panose="020B0502020202020204" pitchFamily="34" charset="0"/>
              </a:rPr>
              <a:t>?</a:t>
            </a:r>
          </a:p>
        </p:txBody>
      </p:sp>
      <p:pic>
        <p:nvPicPr>
          <p:cNvPr id="10" name="Picture 9">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387043" y="1697015"/>
            <a:ext cx="1612268" cy="1551338"/>
          </a:xfrm>
          <a:prstGeom prst="rect">
            <a:avLst/>
          </a:prstGeom>
        </p:spPr>
      </p:pic>
      <p:pic>
        <p:nvPicPr>
          <p:cNvPr id="5" name="Picture 4"/>
          <p:cNvPicPr>
            <a:picLocks noChangeAspect="1"/>
          </p:cNvPicPr>
          <p:nvPr/>
        </p:nvPicPr>
        <p:blipFill>
          <a:blip r:embed="rId5"/>
          <a:stretch>
            <a:fillRect/>
          </a:stretch>
        </p:blipFill>
        <p:spPr>
          <a:xfrm>
            <a:off x="10555002" y="4449530"/>
            <a:ext cx="1276350" cy="1476375"/>
          </a:xfrm>
          <a:prstGeom prst="rect">
            <a:avLst/>
          </a:prstGeom>
        </p:spPr>
      </p:pic>
      <p:sp>
        <p:nvSpPr>
          <p:cNvPr id="15" name="Oval Callout 14"/>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sie</a:t>
            </a: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hässlich</a:t>
            </a:r>
            <a:r>
              <a:rPr lang="en-GB" sz="3200" dirty="0">
                <a:latin typeface="Century Gothic" panose="020B0502020202020204" pitchFamily="34" charset="0"/>
              </a:rPr>
              <a:t>!</a:t>
            </a:r>
          </a:p>
        </p:txBody>
      </p:sp>
      <p:sp>
        <p:nvSpPr>
          <p:cNvPr id="16" name="TextBox 15"/>
          <p:cNvSpPr txBox="1"/>
          <p:nvPr/>
        </p:nvSpPr>
        <p:spPr>
          <a:xfrm>
            <a:off x="8012539" y="1684263"/>
            <a:ext cx="1204762"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17" name="TextBox 16"/>
          <p:cNvSpPr txBox="1"/>
          <p:nvPr/>
        </p:nvSpPr>
        <p:spPr>
          <a:xfrm>
            <a:off x="8265371" y="4109822"/>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9218" name="Picture 2" descr="Race Car Driver Jacket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464" y="2269038"/>
            <a:ext cx="1386189" cy="12337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a:stretch>
            <a:fillRect/>
          </a:stretch>
        </p:blipFill>
        <p:spPr>
          <a:xfrm>
            <a:off x="1332187" y="4882324"/>
            <a:ext cx="1018742" cy="1068994"/>
          </a:xfrm>
          <a:prstGeom prst="rect">
            <a:avLst/>
          </a:prstGeom>
        </p:spPr>
      </p:pic>
    </p:spTree>
    <p:extLst>
      <p:ext uri="{BB962C8B-B14F-4D97-AF65-F5344CB8AC3E}">
        <p14:creationId xmlns:p14="http://schemas.microsoft.com/office/powerpoint/2010/main" val="8978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1" name="Oval Callout 20"/>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Er</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a:t>
            </a:r>
            <a:r>
              <a:rPr lang="en-GB" sz="3200" dirty="0">
                <a:latin typeface="Century Gothic" panose="020B0502020202020204" pitchFamily="34" charset="0"/>
              </a:rPr>
              <a:t> iPad.</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41732" y="307689"/>
            <a:ext cx="5662247"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Wolfgang?</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4"/>
          <a:stretch>
            <a:fillRect/>
          </a:stretch>
        </p:blipFill>
        <p:spPr>
          <a:xfrm>
            <a:off x="10476973" y="1726262"/>
            <a:ext cx="1522338" cy="1551338"/>
          </a:xfrm>
          <a:prstGeom prst="rect">
            <a:avLst/>
          </a:prstGeom>
        </p:spPr>
      </p:pic>
      <p:sp>
        <p:nvSpPr>
          <p:cNvPr id="4" name="Oval Callout 3"/>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es</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perfekt</a:t>
            </a:r>
            <a:r>
              <a:rPr lang="en-GB" sz="3200" dirty="0">
                <a:latin typeface="Century Gothic" panose="020B0502020202020204" pitchFamily="34" charset="0"/>
              </a:rPr>
              <a:t>!</a:t>
            </a:r>
          </a:p>
        </p:txBody>
      </p:sp>
      <p:sp>
        <p:nvSpPr>
          <p:cNvPr id="9" name="TextBox 8"/>
          <p:cNvSpPr txBox="1"/>
          <p:nvPr/>
        </p:nvSpPr>
        <p:spPr>
          <a:xfrm>
            <a:off x="316090" y="3815862"/>
            <a:ext cx="4881552"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Wolfgangs</a:t>
            </a:r>
            <a:r>
              <a:rPr lang="en-GB" sz="3200" dirty="0">
                <a:solidFill>
                  <a:schemeClr val="accent1">
                    <a:lumMod val="50000"/>
                  </a:schemeClr>
                </a:solidFill>
                <a:latin typeface="Century Gothic" panose="020B0502020202020204" pitchFamily="34" charset="0"/>
              </a:rPr>
              <a:t> iPad?</a:t>
            </a:r>
          </a:p>
        </p:txBody>
      </p:sp>
      <p:pic>
        <p:nvPicPr>
          <p:cNvPr id="11" name="Picture 10">
            <a:extLst>
              <a:ext uri="{FF2B5EF4-FFF2-40B4-BE49-F238E27FC236}">
                <a16:creationId xmlns:a16="http://schemas.microsoft.com/office/drawing/2014/main" id="{438E7C80-D267-4A86-AF3C-B8EB77633156}"/>
              </a:ext>
            </a:extLst>
          </p:cNvPr>
          <p:cNvPicPr>
            <a:picLocks noChangeAspect="1"/>
          </p:cNvPicPr>
          <p:nvPr/>
        </p:nvPicPr>
        <p:blipFill>
          <a:blip r:embed="rId5"/>
          <a:stretch>
            <a:fillRect/>
          </a:stretch>
        </p:blipFill>
        <p:spPr>
          <a:xfrm>
            <a:off x="10387043" y="4437323"/>
            <a:ext cx="1612268" cy="1551338"/>
          </a:xfrm>
          <a:prstGeom prst="rect">
            <a:avLst/>
          </a:prstGeom>
        </p:spPr>
      </p:pic>
      <p:sp>
        <p:nvSpPr>
          <p:cNvPr id="13" name="TextBox 12"/>
          <p:cNvSpPr txBox="1"/>
          <p:nvPr/>
        </p:nvSpPr>
        <p:spPr>
          <a:xfrm>
            <a:off x="7392742" y="1917156"/>
            <a:ext cx="820416"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a:t>
            </a:r>
          </a:p>
        </p:txBody>
      </p:sp>
      <p:sp>
        <p:nvSpPr>
          <p:cNvPr id="14" name="TextBox 13"/>
          <p:cNvSpPr txBox="1"/>
          <p:nvPr/>
        </p:nvSpPr>
        <p:spPr>
          <a:xfrm>
            <a:off x="8566085"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3074" name="Picture 2" descr="Tablet Pc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2189" y="2367871"/>
            <a:ext cx="1344226" cy="9097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stretch>
            <a:fillRect/>
          </a:stretch>
        </p:blipFill>
        <p:spPr>
          <a:xfrm>
            <a:off x="2298036" y="4885054"/>
            <a:ext cx="868154" cy="1027525"/>
          </a:xfrm>
          <a:prstGeom prst="rect">
            <a:avLst/>
          </a:prstGeom>
        </p:spPr>
      </p:pic>
      <p:pic>
        <p:nvPicPr>
          <p:cNvPr id="20" name="Picture 19"/>
          <p:cNvPicPr>
            <a:picLocks noChangeAspect="1"/>
          </p:cNvPicPr>
          <p:nvPr/>
        </p:nvPicPr>
        <p:blipFill>
          <a:blip r:embed="rId7"/>
          <a:stretch>
            <a:fillRect/>
          </a:stretch>
        </p:blipFill>
        <p:spPr>
          <a:xfrm>
            <a:off x="1396148" y="4885054"/>
            <a:ext cx="868154" cy="1027525"/>
          </a:xfrm>
          <a:prstGeom prst="rect">
            <a:avLst/>
          </a:prstGeom>
        </p:spPr>
      </p:pic>
    </p:spTree>
    <p:extLst>
      <p:ext uri="{BB962C8B-B14F-4D97-AF65-F5344CB8AC3E}">
        <p14:creationId xmlns:p14="http://schemas.microsoft.com/office/powerpoint/2010/main" val="20696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7" name="Oval Callout 16"/>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Sie</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einen</a:t>
            </a:r>
            <a:r>
              <a:rPr lang="en-GB" sz="3200" dirty="0">
                <a:latin typeface="Century Gothic" panose="020B0502020202020204" pitchFamily="34" charset="0"/>
              </a:rPr>
              <a:t> </a:t>
            </a:r>
          </a:p>
          <a:p>
            <a:pPr algn="ctr"/>
            <a:r>
              <a:rPr lang="en-GB" sz="3200" dirty="0">
                <a:latin typeface="Century Gothic" panose="020B0502020202020204" pitchFamily="34" charset="0"/>
              </a:rPr>
              <a:t>Zug.</a:t>
            </a: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40083" y="315973"/>
            <a:ext cx="552156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Mia?</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sp>
        <p:nvSpPr>
          <p:cNvPr id="9" name="TextBox 8"/>
          <p:cNvSpPr txBox="1"/>
          <p:nvPr/>
        </p:nvSpPr>
        <p:spPr>
          <a:xfrm>
            <a:off x="316090" y="3815862"/>
            <a:ext cx="5170310" cy="584775"/>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Mias</a:t>
            </a:r>
            <a:r>
              <a:rPr lang="en-GB" sz="3200" dirty="0">
                <a:solidFill>
                  <a:schemeClr val="accent1">
                    <a:lumMod val="50000"/>
                  </a:schemeClr>
                </a:solidFill>
                <a:latin typeface="Century Gothic" panose="020B0502020202020204" pitchFamily="34" charset="0"/>
              </a:rPr>
              <a:t> Zug?</a:t>
            </a:r>
          </a:p>
        </p:txBody>
      </p:sp>
      <p:pic>
        <p:nvPicPr>
          <p:cNvPr id="10" name="Picture 9">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387043" y="1697015"/>
            <a:ext cx="1612268" cy="1551338"/>
          </a:xfrm>
          <a:prstGeom prst="rect">
            <a:avLst/>
          </a:prstGeom>
        </p:spPr>
      </p:pic>
      <p:pic>
        <p:nvPicPr>
          <p:cNvPr id="11" name="Picture 10">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387043" y="4437323"/>
            <a:ext cx="1522338" cy="1551338"/>
          </a:xfrm>
          <a:prstGeom prst="rect">
            <a:avLst/>
          </a:prstGeom>
        </p:spPr>
      </p:pic>
      <p:sp>
        <p:nvSpPr>
          <p:cNvPr id="12" name="Oval Callout 11"/>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er</a:t>
            </a:r>
            <a:endParaRPr lang="en-GB" sz="3200" b="1" dirty="0">
              <a:solidFill>
                <a:schemeClr val="accent4"/>
              </a:solidFill>
              <a:latin typeface="Century Gothic" panose="020B0502020202020204" pitchFamily="34" charset="0"/>
            </a:endParaRPr>
          </a:p>
          <a:p>
            <a:pPr algn="ctr"/>
            <a:r>
              <a:rPr lang="en-GB" sz="3200" dirty="0">
                <a:latin typeface="Century Gothic" panose="020B0502020202020204" pitchFamily="34" charset="0"/>
              </a:rPr>
              <a:t> </a:t>
            </a:r>
            <a:r>
              <a:rPr lang="en-GB" sz="3200" dirty="0" err="1">
                <a:latin typeface="Century Gothic" panose="020B0502020202020204" pitchFamily="34" charset="0"/>
              </a:rPr>
              <a:t>ist</a:t>
            </a:r>
            <a:r>
              <a:rPr lang="en-GB" sz="3200" dirty="0">
                <a:latin typeface="Century Gothic" panose="020B0502020202020204" pitchFamily="34" charset="0"/>
              </a:rPr>
              <a:t> super!</a:t>
            </a:r>
          </a:p>
        </p:txBody>
      </p:sp>
      <p:sp>
        <p:nvSpPr>
          <p:cNvPr id="13" name="TextBox 12"/>
          <p:cNvSpPr txBox="1"/>
          <p:nvPr/>
        </p:nvSpPr>
        <p:spPr>
          <a:xfrm>
            <a:off x="7868616" y="1630447"/>
            <a:ext cx="1275384"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pic>
        <p:nvPicPr>
          <p:cNvPr id="7172" name="Picture 4" descr="Train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787" y="2215222"/>
            <a:ext cx="2278205" cy="95684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635850" y="4144935"/>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21" name="Picture 20"/>
          <p:cNvPicPr>
            <a:picLocks noChangeAspect="1"/>
          </p:cNvPicPr>
          <p:nvPr/>
        </p:nvPicPr>
        <p:blipFill>
          <a:blip r:embed="rId7"/>
          <a:stretch>
            <a:fillRect/>
          </a:stretch>
        </p:blipFill>
        <p:spPr>
          <a:xfrm>
            <a:off x="1787508" y="4877638"/>
            <a:ext cx="868154" cy="1027525"/>
          </a:xfrm>
          <a:prstGeom prst="rect">
            <a:avLst/>
          </a:prstGeom>
        </p:spPr>
      </p:pic>
      <p:pic>
        <p:nvPicPr>
          <p:cNvPr id="22" name="Picture 21"/>
          <p:cNvPicPr>
            <a:picLocks noChangeAspect="1"/>
          </p:cNvPicPr>
          <p:nvPr/>
        </p:nvPicPr>
        <p:blipFill>
          <a:blip r:embed="rId7"/>
          <a:stretch>
            <a:fillRect/>
          </a:stretch>
        </p:blipFill>
        <p:spPr>
          <a:xfrm>
            <a:off x="885620" y="4877638"/>
            <a:ext cx="868154" cy="1027525"/>
          </a:xfrm>
          <a:prstGeom prst="rect">
            <a:avLst/>
          </a:prstGeom>
        </p:spPr>
      </p:pic>
    </p:spTree>
    <p:extLst>
      <p:ext uri="{BB962C8B-B14F-4D97-AF65-F5344CB8AC3E}">
        <p14:creationId xmlns:p14="http://schemas.microsoft.com/office/powerpoint/2010/main" val="34978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0" name="Oval Callout 19"/>
          <p:cNvSpPr/>
          <p:nvPr/>
        </p:nvSpPr>
        <p:spPr>
          <a:xfrm>
            <a:off x="5293895" y="1345719"/>
            <a:ext cx="4882133"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Er</a:t>
            </a:r>
            <a:r>
              <a:rPr lang="en-GB" sz="3200" dirty="0">
                <a:latin typeface="Century Gothic" panose="020B0502020202020204" pitchFamily="34" charset="0"/>
              </a:rPr>
              <a:t> hat </a:t>
            </a:r>
            <a:r>
              <a:rPr lang="en-GB" sz="3200" b="1" dirty="0" err="1">
                <a:solidFill>
                  <a:schemeClr val="accent4"/>
                </a:solidFill>
                <a:latin typeface="Century Gothic" panose="020B0502020202020204" pitchFamily="34" charset="0"/>
              </a:rPr>
              <a:t>einen</a:t>
            </a:r>
            <a:r>
              <a:rPr lang="en-GB" sz="3200" dirty="0">
                <a:latin typeface="Century Gothic" panose="020B0502020202020204" pitchFamily="34" charset="0"/>
              </a:rPr>
              <a:t> </a:t>
            </a:r>
            <a:r>
              <a:rPr lang="en-GB" sz="3200" dirty="0" err="1">
                <a:latin typeface="Century Gothic" panose="020B0502020202020204" pitchFamily="34" charset="0"/>
              </a:rPr>
              <a:t>Fußball</a:t>
            </a:r>
            <a:r>
              <a:rPr lang="en-GB" sz="3200" dirty="0">
                <a:latin typeface="Century Gothic" panose="020B0502020202020204" pitchFamily="34" charset="0"/>
              </a:rPr>
              <a:t>.</a:t>
            </a:r>
          </a:p>
        </p:txBody>
      </p:sp>
      <p:pic>
        <p:nvPicPr>
          <p:cNvPr id="12" name="Picture 11"/>
          <p:cNvPicPr>
            <a:picLocks noChangeAspect="1"/>
          </p:cNvPicPr>
          <p:nvPr/>
        </p:nvPicPr>
        <p:blipFill>
          <a:blip r:embed="rId3"/>
          <a:stretch>
            <a:fillRect/>
          </a:stretch>
        </p:blipFill>
        <p:spPr>
          <a:xfrm>
            <a:off x="10585679" y="4498023"/>
            <a:ext cx="1304925" cy="1495425"/>
          </a:xfrm>
          <a:prstGeom prst="rect">
            <a:avLst/>
          </a:prstGeom>
        </p:spPr>
      </p:pic>
      <p:pic>
        <p:nvPicPr>
          <p:cNvPr id="148" name="Google Shape;148;p2"/>
          <p:cNvPicPr preferRelativeResize="0"/>
          <p:nvPr/>
        </p:nvPicPr>
        <p:blipFill rotWithShape="1">
          <a:blip r:embed="rId4">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43303" y="296158"/>
            <a:ext cx="5662247"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i="1" dirty="0">
              <a:solidFill>
                <a:schemeClr val="lt1"/>
              </a:solidFill>
            </a:endParaRPr>
          </a:p>
        </p:txBody>
      </p:sp>
      <p:sp>
        <p:nvSpPr>
          <p:cNvPr id="150" name="Google Shape;150;p2"/>
          <p:cNvSpPr/>
          <p:nvPr/>
        </p:nvSpPr>
        <p:spPr>
          <a:xfrm>
            <a:off x="9864969" y="247047"/>
            <a:ext cx="2092358" cy="386000"/>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16090" y="1345719"/>
            <a:ext cx="5539588" cy="3600986"/>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Was hat Wolfgang?</a:t>
            </a: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a:p>
            <a:endParaRPr lang="en-GB" sz="2800" dirty="0">
              <a:solidFill>
                <a:schemeClr val="accent1">
                  <a:lumMod val="50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476973" y="1726262"/>
            <a:ext cx="1522338" cy="1551338"/>
          </a:xfrm>
          <a:prstGeom prst="rect">
            <a:avLst/>
          </a:prstGeom>
        </p:spPr>
      </p:pic>
      <p:sp>
        <p:nvSpPr>
          <p:cNvPr id="4" name="Oval Callout 3"/>
          <p:cNvSpPr/>
          <p:nvPr/>
        </p:nvSpPr>
        <p:spPr>
          <a:xfrm>
            <a:off x="5293895" y="3815862"/>
            <a:ext cx="4970058" cy="1757471"/>
          </a:xfrm>
          <a:prstGeom prst="wedgeEllipseCallout">
            <a:avLst>
              <a:gd name="adj1" fmla="val 56001"/>
              <a:gd name="adj2" fmla="val 33477"/>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entury Gothic" panose="020B0502020202020204" pitchFamily="34" charset="0"/>
              </a:rPr>
              <a:t>Ich</a:t>
            </a:r>
            <a:r>
              <a:rPr lang="en-GB" sz="3200" dirty="0">
                <a:latin typeface="Century Gothic" panose="020B0502020202020204" pitchFamily="34" charset="0"/>
              </a:rPr>
              <a:t> </a:t>
            </a:r>
            <a:r>
              <a:rPr lang="en-GB" sz="3200" dirty="0" err="1">
                <a:latin typeface="Century Gothic" panose="020B0502020202020204" pitchFamily="34" charset="0"/>
              </a:rPr>
              <a:t>denke</a:t>
            </a:r>
            <a:r>
              <a:rPr lang="en-GB" sz="3200" dirty="0">
                <a:latin typeface="Century Gothic" panose="020B0502020202020204" pitchFamily="34" charset="0"/>
              </a:rPr>
              <a:t>, </a:t>
            </a:r>
            <a:r>
              <a:rPr lang="en-GB" sz="3200" b="1" dirty="0" err="1">
                <a:solidFill>
                  <a:schemeClr val="accent4"/>
                </a:solidFill>
                <a:latin typeface="Century Gothic" panose="020B0502020202020204" pitchFamily="34" charset="0"/>
              </a:rPr>
              <a:t>er</a:t>
            </a:r>
            <a:r>
              <a:rPr lang="en-GB" sz="3200" dirty="0">
                <a:latin typeface="Century Gothic" panose="020B0502020202020204" pitchFamily="34" charset="0"/>
              </a:rPr>
              <a:t> </a:t>
            </a:r>
          </a:p>
          <a:p>
            <a:pPr algn="ctr"/>
            <a:r>
              <a:rPr lang="en-GB" sz="3200" dirty="0" err="1">
                <a:latin typeface="Century Gothic" panose="020B0502020202020204" pitchFamily="34" charset="0"/>
              </a:rPr>
              <a:t>ist</a:t>
            </a:r>
            <a:r>
              <a:rPr lang="en-GB" sz="3200" dirty="0">
                <a:latin typeface="Century Gothic" panose="020B0502020202020204" pitchFamily="34" charset="0"/>
              </a:rPr>
              <a:t> </a:t>
            </a:r>
            <a:r>
              <a:rPr lang="en-GB" sz="3200" dirty="0" err="1">
                <a:latin typeface="Century Gothic" panose="020B0502020202020204" pitchFamily="34" charset="0"/>
              </a:rPr>
              <a:t>ganz</a:t>
            </a:r>
            <a:r>
              <a:rPr lang="en-GB" sz="3200" dirty="0">
                <a:latin typeface="Century Gothic" panose="020B0502020202020204" pitchFamily="34" charset="0"/>
              </a:rPr>
              <a:t> </a:t>
            </a:r>
            <a:r>
              <a:rPr lang="en-GB" sz="3200" dirty="0" err="1">
                <a:latin typeface="Century Gothic" panose="020B0502020202020204" pitchFamily="34" charset="0"/>
              </a:rPr>
              <a:t>hässlich</a:t>
            </a:r>
            <a:r>
              <a:rPr lang="en-GB" sz="3200" dirty="0">
                <a:latin typeface="Century Gothic" panose="020B0502020202020204" pitchFamily="34" charset="0"/>
              </a:rPr>
              <a:t>!</a:t>
            </a:r>
          </a:p>
        </p:txBody>
      </p:sp>
      <p:sp>
        <p:nvSpPr>
          <p:cNvPr id="9" name="TextBox 8"/>
          <p:cNvSpPr txBox="1"/>
          <p:nvPr/>
        </p:nvSpPr>
        <p:spPr>
          <a:xfrm>
            <a:off x="316090" y="3815862"/>
            <a:ext cx="4446954" cy="1077218"/>
          </a:xfrm>
          <a:prstGeom prst="rect">
            <a:avLst/>
          </a:prstGeom>
          <a:noFill/>
        </p:spPr>
        <p:txBody>
          <a:bodyPr wrap="square" rtlCol="0">
            <a:spAutoFit/>
          </a:bodyPr>
          <a:lstStyle/>
          <a:p>
            <a:r>
              <a:rPr lang="en-GB" sz="3200" dirty="0" err="1">
                <a:solidFill>
                  <a:schemeClr val="accent1">
                    <a:lumMod val="50000"/>
                  </a:schemeClr>
                </a:solidFill>
                <a:latin typeface="Century Gothic" panose="020B0502020202020204" pitchFamily="34" charset="0"/>
              </a:rPr>
              <a:t>Wie</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ist</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Wolfgangs</a:t>
            </a:r>
            <a:r>
              <a:rPr lang="en-GB" sz="3200" dirty="0">
                <a:solidFill>
                  <a:schemeClr val="accent1">
                    <a:lumMod val="50000"/>
                  </a:schemeClr>
                </a:solidFill>
                <a:latin typeface="Century Gothic" panose="020B0502020202020204" pitchFamily="34" charset="0"/>
              </a:rPr>
              <a:t> </a:t>
            </a:r>
            <a:r>
              <a:rPr lang="en-GB" sz="3200" dirty="0" err="1">
                <a:solidFill>
                  <a:schemeClr val="accent1">
                    <a:lumMod val="50000"/>
                  </a:schemeClr>
                </a:solidFill>
                <a:latin typeface="Century Gothic" panose="020B0502020202020204" pitchFamily="34" charset="0"/>
              </a:rPr>
              <a:t>Fußball</a:t>
            </a:r>
            <a:r>
              <a:rPr lang="en-GB" sz="3200" dirty="0">
                <a:solidFill>
                  <a:schemeClr val="accent1">
                    <a:lumMod val="50000"/>
                  </a:schemeClr>
                </a:solidFill>
                <a:latin typeface="Century Gothic" panose="020B0502020202020204" pitchFamily="34" charset="0"/>
              </a:rPr>
              <a:t>?</a:t>
            </a:r>
          </a:p>
        </p:txBody>
      </p:sp>
      <p:sp>
        <p:nvSpPr>
          <p:cNvPr id="15" name="TextBox 14"/>
          <p:cNvSpPr txBox="1"/>
          <p:nvPr/>
        </p:nvSpPr>
        <p:spPr>
          <a:xfrm>
            <a:off x="7734961" y="1639679"/>
            <a:ext cx="1354016" cy="584775"/>
          </a:xfrm>
          <a:prstGeom prst="rect">
            <a:avLst/>
          </a:prstGeom>
          <a:solidFill>
            <a:schemeClr val="accent5">
              <a:lumMod val="50000"/>
            </a:schemeClr>
          </a:solidFill>
        </p:spPr>
        <p:txBody>
          <a:bodyPr wrap="square" rtlCol="0">
            <a:spAutoFit/>
          </a:bodyPr>
          <a:lstStyle/>
          <a:p>
            <a:r>
              <a:rPr lang="en-GB" sz="3200" dirty="0">
                <a:solidFill>
                  <a:schemeClr val="bg1"/>
                </a:solidFill>
                <a:latin typeface="Century Gothic" panose="020B0502020202020204" pitchFamily="34" charset="0"/>
              </a:rPr>
              <a:t>_____</a:t>
            </a:r>
          </a:p>
        </p:txBody>
      </p:sp>
      <p:sp>
        <p:nvSpPr>
          <p:cNvPr id="17" name="TextBox 16"/>
          <p:cNvSpPr txBox="1"/>
          <p:nvPr/>
        </p:nvSpPr>
        <p:spPr>
          <a:xfrm>
            <a:off x="8619401" y="4109822"/>
            <a:ext cx="699097" cy="584775"/>
          </a:xfrm>
          <a:prstGeom prst="rect">
            <a:avLst/>
          </a:prstGeom>
          <a:solidFill>
            <a:schemeClr val="accent5">
              <a:lumMod val="50000"/>
            </a:schemeClr>
          </a:solidFill>
        </p:spPr>
        <p:txBody>
          <a:bodyPr wrap="square" lIns="0" rIns="0" rtlCol="0">
            <a:spAutoFit/>
          </a:bodyPr>
          <a:lstStyle/>
          <a:p>
            <a:pPr algn="ctr"/>
            <a:r>
              <a:rPr lang="en-GB" sz="3200" dirty="0">
                <a:solidFill>
                  <a:schemeClr val="bg1"/>
                </a:solidFill>
                <a:latin typeface="Century Gothic" panose="020B0502020202020204" pitchFamily="34" charset="0"/>
              </a:rPr>
              <a:t>__</a:t>
            </a:r>
          </a:p>
        </p:txBody>
      </p:sp>
      <p:pic>
        <p:nvPicPr>
          <p:cNvPr id="4098" name="Picture 2" descr="http://www.clker.com/cliparts/2/6/b/b/1194986830921943475ball.svg.m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3603" y="2224454"/>
            <a:ext cx="1224533" cy="12245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a:stretch>
            <a:fillRect/>
          </a:stretch>
        </p:blipFill>
        <p:spPr>
          <a:xfrm>
            <a:off x="1410131" y="5017596"/>
            <a:ext cx="1018742" cy="1068994"/>
          </a:xfrm>
          <a:prstGeom prst="rect">
            <a:avLst/>
          </a:prstGeom>
        </p:spPr>
      </p:pic>
      <p:pic>
        <p:nvPicPr>
          <p:cNvPr id="19" name="Picture 18"/>
          <p:cNvPicPr>
            <a:picLocks noChangeAspect="1"/>
          </p:cNvPicPr>
          <p:nvPr/>
        </p:nvPicPr>
        <p:blipFill>
          <a:blip r:embed="rId7"/>
          <a:stretch>
            <a:fillRect/>
          </a:stretch>
        </p:blipFill>
        <p:spPr>
          <a:xfrm>
            <a:off x="2351466" y="5017596"/>
            <a:ext cx="1018742" cy="1068994"/>
          </a:xfrm>
          <a:prstGeom prst="rect">
            <a:avLst/>
          </a:prstGeom>
        </p:spPr>
      </p:pic>
    </p:spTree>
    <p:extLst>
      <p:ext uri="{BB962C8B-B14F-4D97-AF65-F5344CB8AC3E}">
        <p14:creationId xmlns:p14="http://schemas.microsoft.com/office/powerpoint/2010/main" val="10820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5200"/>
            <a:ext cx="6807200" cy="869950"/>
          </a:xfrm>
          <a:prstGeom prst="rect">
            <a:avLst/>
          </a:prstGeom>
          <a:noFill/>
          <a:ln>
            <a:noFill/>
          </a:ln>
        </p:spPr>
      </p:pic>
      <p:sp>
        <p:nvSpPr>
          <p:cNvPr id="149" name="Google Shape;149;p2"/>
          <p:cNvSpPr txBox="1">
            <a:spLocks noGrp="1"/>
          </p:cNvSpPr>
          <p:nvPr>
            <p:ph type="title"/>
          </p:nvPr>
        </p:nvSpPr>
        <p:spPr>
          <a:xfrm>
            <a:off x="110359" y="294041"/>
            <a:ext cx="374508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Minimal pairs</a:t>
            </a:r>
            <a:endParaRPr sz="3600" b="1" dirty="0">
              <a:solidFill>
                <a:schemeClr val="lt1"/>
              </a:solidFill>
            </a:endParaRPr>
          </a:p>
        </p:txBody>
      </p:sp>
      <p:sp>
        <p:nvSpPr>
          <p:cNvPr id="150" name="Google Shape;150;p2"/>
          <p:cNvSpPr/>
          <p:nvPr/>
        </p:nvSpPr>
        <p:spPr>
          <a:xfrm>
            <a:off x="9823269" y="247046"/>
            <a:ext cx="2134058"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schreiben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224589" y="1224059"/>
            <a:ext cx="11628234" cy="1446550"/>
          </a:xfrm>
          <a:prstGeom prst="rect">
            <a:avLst/>
          </a:prstGeom>
          <a:noFill/>
        </p:spPr>
        <p:txBody>
          <a:bodyPr wrap="square" rtlCol="0">
            <a:spAutoFit/>
          </a:bodyPr>
          <a:lstStyle/>
          <a:p>
            <a:r>
              <a:rPr lang="en-GB" sz="2200" dirty="0">
                <a:solidFill>
                  <a:schemeClr val="accent1">
                    <a:lumMod val="50000"/>
                  </a:schemeClr>
                </a:solidFill>
              </a:rPr>
              <a:t>As you know, many words containing </a:t>
            </a:r>
            <a:r>
              <a:rPr lang="en-GB" sz="2200" b="1" dirty="0">
                <a:solidFill>
                  <a:schemeClr val="accent1">
                    <a:lumMod val="50000"/>
                  </a:schemeClr>
                </a:solidFill>
              </a:rPr>
              <a:t>/a/</a:t>
            </a:r>
            <a:r>
              <a:rPr lang="en-GB" sz="2200" dirty="0">
                <a:solidFill>
                  <a:schemeClr val="accent1">
                    <a:lumMod val="50000"/>
                  </a:schemeClr>
                </a:solidFill>
              </a:rPr>
              <a:t>,</a:t>
            </a:r>
            <a:r>
              <a:rPr lang="en-GB" sz="2200" b="1" dirty="0">
                <a:solidFill>
                  <a:schemeClr val="accent1">
                    <a:lumMod val="50000"/>
                  </a:schemeClr>
                </a:solidFill>
              </a:rPr>
              <a:t> /o/ </a:t>
            </a:r>
            <a:r>
              <a:rPr lang="en-GB" sz="2200" dirty="0">
                <a:solidFill>
                  <a:schemeClr val="accent1">
                    <a:lumMod val="50000"/>
                  </a:schemeClr>
                </a:solidFill>
              </a:rPr>
              <a:t>and </a:t>
            </a:r>
            <a:r>
              <a:rPr lang="en-GB" sz="2200" b="1" dirty="0">
                <a:solidFill>
                  <a:schemeClr val="accent1">
                    <a:lumMod val="50000"/>
                  </a:schemeClr>
                </a:solidFill>
              </a:rPr>
              <a:t>/u/ </a:t>
            </a:r>
            <a:r>
              <a:rPr lang="en-GB" sz="2200" dirty="0">
                <a:solidFill>
                  <a:schemeClr val="accent1">
                    <a:lumMod val="50000"/>
                  </a:schemeClr>
                </a:solidFill>
              </a:rPr>
              <a:t>add an </a:t>
            </a:r>
            <a:r>
              <a:rPr lang="en-GB" sz="2200" b="1" dirty="0">
                <a:solidFill>
                  <a:schemeClr val="accent1">
                    <a:lumMod val="50000"/>
                  </a:schemeClr>
                </a:solidFill>
              </a:rPr>
              <a:t>umlaut</a:t>
            </a:r>
            <a:r>
              <a:rPr lang="en-GB" sz="2200" dirty="0">
                <a:solidFill>
                  <a:schemeClr val="accent1">
                    <a:lumMod val="50000"/>
                  </a:schemeClr>
                </a:solidFill>
              </a:rPr>
              <a:t> in the plural form. Words ending in </a:t>
            </a:r>
            <a:r>
              <a:rPr lang="en-GB" sz="2200" b="1" dirty="0">
                <a:solidFill>
                  <a:schemeClr val="accent1">
                    <a:lumMod val="50000"/>
                  </a:schemeClr>
                </a:solidFill>
              </a:rPr>
              <a:t>–el</a:t>
            </a:r>
            <a:r>
              <a:rPr lang="en-GB" sz="2200" dirty="0">
                <a:solidFill>
                  <a:schemeClr val="accent1">
                    <a:lumMod val="50000"/>
                  </a:schemeClr>
                </a:solidFill>
              </a:rPr>
              <a:t>, </a:t>
            </a:r>
            <a:r>
              <a:rPr lang="en-GB" sz="2200" b="1" dirty="0" err="1">
                <a:solidFill>
                  <a:schemeClr val="accent1">
                    <a:lumMod val="50000"/>
                  </a:schemeClr>
                </a:solidFill>
              </a:rPr>
              <a:t>en</a:t>
            </a:r>
            <a:r>
              <a:rPr lang="en-GB" sz="2200" dirty="0">
                <a:solidFill>
                  <a:schemeClr val="accent1">
                    <a:lumMod val="50000"/>
                  </a:schemeClr>
                </a:solidFill>
              </a:rPr>
              <a:t> and</a:t>
            </a:r>
            <a:r>
              <a:rPr lang="en-GB" sz="2200" b="1" dirty="0">
                <a:solidFill>
                  <a:schemeClr val="accent1">
                    <a:lumMod val="50000"/>
                  </a:schemeClr>
                </a:solidFill>
              </a:rPr>
              <a:t> –</a:t>
            </a:r>
            <a:r>
              <a:rPr lang="en-GB" sz="2200" b="1" dirty="0" err="1">
                <a:solidFill>
                  <a:schemeClr val="accent1">
                    <a:lumMod val="50000"/>
                  </a:schemeClr>
                </a:solidFill>
              </a:rPr>
              <a:t>er</a:t>
            </a:r>
            <a:r>
              <a:rPr lang="en-GB" sz="2200" b="1" dirty="0">
                <a:solidFill>
                  <a:schemeClr val="accent1">
                    <a:lumMod val="50000"/>
                  </a:schemeClr>
                </a:solidFill>
              </a:rPr>
              <a:t> don’t add an ending </a:t>
            </a:r>
            <a:r>
              <a:rPr lang="en-GB" sz="2200" dirty="0">
                <a:solidFill>
                  <a:schemeClr val="accent1">
                    <a:lumMod val="50000"/>
                  </a:schemeClr>
                </a:solidFill>
              </a:rPr>
              <a:t>in the plural form. </a:t>
            </a:r>
          </a:p>
          <a:p>
            <a:endParaRPr lang="en-GB" sz="2200" dirty="0">
              <a:solidFill>
                <a:schemeClr val="accent1">
                  <a:lumMod val="50000"/>
                </a:schemeClr>
              </a:solidFill>
            </a:endParaRPr>
          </a:p>
          <a:p>
            <a:r>
              <a:rPr lang="en-GB" sz="2200" dirty="0">
                <a:solidFill>
                  <a:schemeClr val="accent1">
                    <a:lumMod val="50000"/>
                  </a:schemeClr>
                </a:solidFill>
              </a:rPr>
              <a:t>What is the </a:t>
            </a:r>
            <a:r>
              <a:rPr lang="en-GB" sz="2200" b="1" dirty="0">
                <a:solidFill>
                  <a:schemeClr val="accent1">
                    <a:lumMod val="50000"/>
                  </a:schemeClr>
                </a:solidFill>
              </a:rPr>
              <a:t>plural form</a:t>
            </a:r>
            <a:r>
              <a:rPr lang="en-GB" sz="2200" dirty="0">
                <a:solidFill>
                  <a:schemeClr val="accent1">
                    <a:lumMod val="50000"/>
                  </a:schemeClr>
                </a:solidFill>
              </a:rPr>
              <a:t> of the words below?</a:t>
            </a:r>
          </a:p>
        </p:txBody>
      </p:sp>
      <p:graphicFrame>
        <p:nvGraphicFramePr>
          <p:cNvPr id="4" name="Table 3"/>
          <p:cNvGraphicFramePr>
            <a:graphicFrameLocks noGrp="1"/>
          </p:cNvGraphicFramePr>
          <p:nvPr>
            <p:extLst>
              <p:ext uri="{D42A27DB-BD31-4B8C-83A1-F6EECF244321}">
                <p14:modId xmlns:p14="http://schemas.microsoft.com/office/powerpoint/2010/main" val="3290811036"/>
              </p:ext>
            </p:extLst>
          </p:nvPr>
        </p:nvGraphicFramePr>
        <p:xfrm>
          <a:off x="338638" y="2848724"/>
          <a:ext cx="11514185" cy="1630031"/>
        </p:xfrm>
        <a:graphic>
          <a:graphicData uri="http://schemas.openxmlformats.org/drawingml/2006/table">
            <a:tbl>
              <a:tblPr firstRow="1" bandRow="1">
                <a:tableStyleId>{5940675A-B579-460E-94D1-54222C63F5DA}</a:tableStyleId>
              </a:tblPr>
              <a:tblGrid>
                <a:gridCol w="2302837">
                  <a:extLst>
                    <a:ext uri="{9D8B030D-6E8A-4147-A177-3AD203B41FA5}">
                      <a16:colId xmlns:a16="http://schemas.microsoft.com/office/drawing/2014/main" val="1054296233"/>
                    </a:ext>
                  </a:extLst>
                </a:gridCol>
                <a:gridCol w="2302837">
                  <a:extLst>
                    <a:ext uri="{9D8B030D-6E8A-4147-A177-3AD203B41FA5}">
                      <a16:colId xmlns:a16="http://schemas.microsoft.com/office/drawing/2014/main" val="3570970414"/>
                    </a:ext>
                  </a:extLst>
                </a:gridCol>
                <a:gridCol w="2302837">
                  <a:extLst>
                    <a:ext uri="{9D8B030D-6E8A-4147-A177-3AD203B41FA5}">
                      <a16:colId xmlns:a16="http://schemas.microsoft.com/office/drawing/2014/main" val="2646751600"/>
                    </a:ext>
                  </a:extLst>
                </a:gridCol>
                <a:gridCol w="2302837">
                  <a:extLst>
                    <a:ext uri="{9D8B030D-6E8A-4147-A177-3AD203B41FA5}">
                      <a16:colId xmlns:a16="http://schemas.microsoft.com/office/drawing/2014/main" val="3567338264"/>
                    </a:ext>
                  </a:extLst>
                </a:gridCol>
                <a:gridCol w="2302837">
                  <a:extLst>
                    <a:ext uri="{9D8B030D-6E8A-4147-A177-3AD203B41FA5}">
                      <a16:colId xmlns:a16="http://schemas.microsoft.com/office/drawing/2014/main" val="2966265370"/>
                    </a:ext>
                  </a:extLst>
                </a:gridCol>
              </a:tblGrid>
              <a:tr h="1233791">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1102189635"/>
                  </a:ext>
                </a:extLst>
              </a:tr>
              <a:tr h="377427">
                <a:tc>
                  <a:txBody>
                    <a:bodyPr/>
                    <a:lstStyle/>
                    <a:p>
                      <a:pPr algn="ctr"/>
                      <a:r>
                        <a:rPr lang="en-GB" sz="2000" dirty="0">
                          <a:solidFill>
                            <a:schemeClr val="accent1">
                              <a:lumMod val="50000"/>
                            </a:schemeClr>
                          </a:solidFill>
                        </a:rPr>
                        <a:t>der </a:t>
                      </a:r>
                      <a:r>
                        <a:rPr lang="en-GB" sz="2000" dirty="0" err="1">
                          <a:solidFill>
                            <a:schemeClr val="accent1">
                              <a:lumMod val="50000"/>
                            </a:schemeClr>
                          </a:solidFill>
                        </a:rPr>
                        <a:t>Bogen</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der Vogel</a:t>
                      </a:r>
                    </a:p>
                  </a:txBody>
                  <a:tcPr/>
                </a:tc>
                <a:tc>
                  <a:txBody>
                    <a:bodyPr/>
                    <a:lstStyle/>
                    <a:p>
                      <a:pPr algn="ctr"/>
                      <a:r>
                        <a:rPr lang="en-GB" sz="2000" dirty="0">
                          <a:solidFill>
                            <a:schemeClr val="accent1">
                              <a:lumMod val="50000"/>
                            </a:schemeClr>
                          </a:solidFill>
                        </a:rPr>
                        <a:t>der </a:t>
                      </a:r>
                      <a:r>
                        <a:rPr lang="en-GB" sz="2000" dirty="0" err="1">
                          <a:solidFill>
                            <a:schemeClr val="accent1">
                              <a:lumMod val="50000"/>
                            </a:schemeClr>
                          </a:solidFill>
                        </a:rPr>
                        <a:t>Ofen</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der Boden</a:t>
                      </a:r>
                    </a:p>
                  </a:txBody>
                  <a:tcPr/>
                </a:tc>
                <a:tc>
                  <a:txBody>
                    <a:bodyPr/>
                    <a:lstStyle/>
                    <a:p>
                      <a:pPr algn="ctr"/>
                      <a:r>
                        <a:rPr lang="en-GB" sz="2000" dirty="0">
                          <a:solidFill>
                            <a:schemeClr val="accent1">
                              <a:lumMod val="50000"/>
                            </a:schemeClr>
                          </a:solidFill>
                        </a:rPr>
                        <a:t>die </a:t>
                      </a:r>
                      <a:r>
                        <a:rPr lang="en-GB" sz="2000" dirty="0" err="1">
                          <a:solidFill>
                            <a:schemeClr val="accent1">
                              <a:lumMod val="50000"/>
                            </a:schemeClr>
                          </a:solidFill>
                        </a:rPr>
                        <a:t>Tochter</a:t>
                      </a:r>
                      <a:endParaRPr lang="en-GB" sz="2000" dirty="0">
                        <a:solidFill>
                          <a:schemeClr val="accent1">
                            <a:lumMod val="50000"/>
                          </a:schemeClr>
                        </a:solidFill>
                      </a:endParaRPr>
                    </a:p>
                  </a:txBody>
                  <a:tcPr/>
                </a:tc>
                <a:extLst>
                  <a:ext uri="{0D108BD9-81ED-4DB2-BD59-A6C34878D82A}">
                    <a16:rowId xmlns:a16="http://schemas.microsoft.com/office/drawing/2014/main" val="1374943268"/>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629312434"/>
              </p:ext>
            </p:extLst>
          </p:nvPr>
        </p:nvGraphicFramePr>
        <p:xfrm>
          <a:off x="338638" y="4486836"/>
          <a:ext cx="11514185" cy="1630031"/>
        </p:xfrm>
        <a:graphic>
          <a:graphicData uri="http://schemas.openxmlformats.org/drawingml/2006/table">
            <a:tbl>
              <a:tblPr firstRow="1" bandRow="1">
                <a:tableStyleId>{5940675A-B579-460E-94D1-54222C63F5DA}</a:tableStyleId>
              </a:tblPr>
              <a:tblGrid>
                <a:gridCol w="2302837">
                  <a:extLst>
                    <a:ext uri="{9D8B030D-6E8A-4147-A177-3AD203B41FA5}">
                      <a16:colId xmlns:a16="http://schemas.microsoft.com/office/drawing/2014/main" val="1054296233"/>
                    </a:ext>
                  </a:extLst>
                </a:gridCol>
                <a:gridCol w="2302837">
                  <a:extLst>
                    <a:ext uri="{9D8B030D-6E8A-4147-A177-3AD203B41FA5}">
                      <a16:colId xmlns:a16="http://schemas.microsoft.com/office/drawing/2014/main" val="3570970414"/>
                    </a:ext>
                  </a:extLst>
                </a:gridCol>
                <a:gridCol w="2302837">
                  <a:extLst>
                    <a:ext uri="{9D8B030D-6E8A-4147-A177-3AD203B41FA5}">
                      <a16:colId xmlns:a16="http://schemas.microsoft.com/office/drawing/2014/main" val="2646751600"/>
                    </a:ext>
                  </a:extLst>
                </a:gridCol>
                <a:gridCol w="2302837">
                  <a:extLst>
                    <a:ext uri="{9D8B030D-6E8A-4147-A177-3AD203B41FA5}">
                      <a16:colId xmlns:a16="http://schemas.microsoft.com/office/drawing/2014/main" val="3567338264"/>
                    </a:ext>
                  </a:extLst>
                </a:gridCol>
                <a:gridCol w="2302837">
                  <a:extLst>
                    <a:ext uri="{9D8B030D-6E8A-4147-A177-3AD203B41FA5}">
                      <a16:colId xmlns:a16="http://schemas.microsoft.com/office/drawing/2014/main" val="2966265370"/>
                    </a:ext>
                  </a:extLst>
                </a:gridCol>
              </a:tblGrid>
              <a:tr h="1233791">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a:solidFill>
                          <a:schemeClr val="accent1">
                            <a:lumMod val="50000"/>
                          </a:schemeClr>
                        </a:solidFill>
                      </a:endParaRPr>
                    </a:p>
                  </a:txBody>
                  <a:tcPr/>
                </a:tc>
                <a:tc>
                  <a:txBody>
                    <a:bodyPr/>
                    <a:lstStyle/>
                    <a:p>
                      <a:pPr algn="ctr"/>
                      <a:endParaRPr lang="en-GB">
                        <a:solidFill>
                          <a:schemeClr val="accent1">
                            <a:lumMod val="50000"/>
                          </a:schemeClr>
                        </a:solidFill>
                      </a:endParaRPr>
                    </a:p>
                  </a:txBody>
                  <a:tcPr/>
                </a:tc>
                <a:extLst>
                  <a:ext uri="{0D108BD9-81ED-4DB2-BD59-A6C34878D82A}">
                    <a16:rowId xmlns:a16="http://schemas.microsoft.com/office/drawing/2014/main" val="1102189635"/>
                  </a:ext>
                </a:extLst>
              </a:tr>
              <a:tr h="377427">
                <a:tc>
                  <a:txBody>
                    <a:bodyPr/>
                    <a:lstStyle/>
                    <a:p>
                      <a:pPr algn="ctr"/>
                      <a:r>
                        <a:rPr lang="en-GB" sz="2000" dirty="0">
                          <a:solidFill>
                            <a:schemeClr val="accent1">
                              <a:lumMod val="50000"/>
                            </a:schemeClr>
                          </a:solidFill>
                        </a:rPr>
                        <a:t>die</a:t>
                      </a:r>
                      <a:r>
                        <a:rPr lang="en-GB" sz="2000" baseline="0" dirty="0">
                          <a:solidFill>
                            <a:schemeClr val="accent1">
                              <a:lumMod val="50000"/>
                            </a:schemeClr>
                          </a:solidFill>
                        </a:rPr>
                        <a:t> </a:t>
                      </a:r>
                      <a:r>
                        <a:rPr lang="en-GB" sz="2000" baseline="0" dirty="0" err="1">
                          <a:solidFill>
                            <a:schemeClr val="accent1">
                              <a:lumMod val="50000"/>
                            </a:schemeClr>
                          </a:solidFill>
                        </a:rPr>
                        <a:t>B</a:t>
                      </a:r>
                      <a:r>
                        <a:rPr lang="en-GB" sz="2000" b="1" dirty="0" err="1">
                          <a:solidFill>
                            <a:schemeClr val="accent1">
                              <a:lumMod val="50000"/>
                            </a:schemeClr>
                          </a:solidFill>
                        </a:rPr>
                        <a:t>ö</a:t>
                      </a:r>
                      <a:r>
                        <a:rPr lang="en-GB" sz="2000" b="0" dirty="0" err="1">
                          <a:solidFill>
                            <a:schemeClr val="accent1">
                              <a:lumMod val="50000"/>
                            </a:schemeClr>
                          </a:solidFill>
                        </a:rPr>
                        <a:t>gen</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die </a:t>
                      </a:r>
                      <a:r>
                        <a:rPr lang="en-GB" sz="2000" dirty="0" err="1">
                          <a:solidFill>
                            <a:schemeClr val="accent1">
                              <a:lumMod val="50000"/>
                            </a:schemeClr>
                          </a:solidFill>
                        </a:rPr>
                        <a:t>V</a:t>
                      </a:r>
                      <a:r>
                        <a:rPr lang="en-GB" sz="2000" b="1" dirty="0" err="1">
                          <a:solidFill>
                            <a:schemeClr val="accent1">
                              <a:lumMod val="50000"/>
                            </a:schemeClr>
                          </a:solidFill>
                        </a:rPr>
                        <a:t>ö</a:t>
                      </a:r>
                      <a:r>
                        <a:rPr lang="en-GB" sz="2000" b="0" dirty="0" err="1">
                          <a:solidFill>
                            <a:schemeClr val="accent1">
                              <a:lumMod val="50000"/>
                            </a:schemeClr>
                          </a:solidFill>
                        </a:rPr>
                        <a:t>gel</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die </a:t>
                      </a:r>
                      <a:r>
                        <a:rPr lang="en-GB" sz="2000" b="1" dirty="0" err="1">
                          <a:solidFill>
                            <a:schemeClr val="accent1">
                              <a:lumMod val="50000"/>
                            </a:schemeClr>
                          </a:solidFill>
                        </a:rPr>
                        <a:t>Ö</a:t>
                      </a:r>
                      <a:r>
                        <a:rPr lang="en-GB" sz="2000" dirty="0" err="1">
                          <a:solidFill>
                            <a:schemeClr val="accent1">
                              <a:lumMod val="50000"/>
                            </a:schemeClr>
                          </a:solidFill>
                        </a:rPr>
                        <a:t>fen</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die </a:t>
                      </a:r>
                      <a:r>
                        <a:rPr lang="en-GB" sz="2000" b="0" dirty="0" err="1">
                          <a:solidFill>
                            <a:schemeClr val="accent1">
                              <a:lumMod val="50000"/>
                            </a:schemeClr>
                          </a:solidFill>
                        </a:rPr>
                        <a:t>B</a:t>
                      </a:r>
                      <a:r>
                        <a:rPr lang="en-GB" sz="2000" b="1" dirty="0" err="1">
                          <a:solidFill>
                            <a:schemeClr val="accent1">
                              <a:lumMod val="50000"/>
                            </a:schemeClr>
                          </a:solidFill>
                        </a:rPr>
                        <a:t>ö</a:t>
                      </a:r>
                      <a:r>
                        <a:rPr lang="en-GB" sz="2000" b="0" dirty="0" err="1">
                          <a:solidFill>
                            <a:schemeClr val="accent1">
                              <a:lumMod val="50000"/>
                            </a:schemeClr>
                          </a:solidFill>
                        </a:rPr>
                        <a:t>den</a:t>
                      </a:r>
                      <a:endParaRPr lang="en-GB" sz="2000" b="0" dirty="0">
                        <a:solidFill>
                          <a:schemeClr val="accent1">
                            <a:lumMod val="50000"/>
                          </a:schemeClr>
                        </a:solidFill>
                      </a:endParaRPr>
                    </a:p>
                  </a:txBody>
                  <a:tcPr/>
                </a:tc>
                <a:tc>
                  <a:txBody>
                    <a:bodyPr/>
                    <a:lstStyle/>
                    <a:p>
                      <a:pPr algn="ctr"/>
                      <a:r>
                        <a:rPr lang="en-GB" sz="2000" dirty="0">
                          <a:solidFill>
                            <a:schemeClr val="accent1">
                              <a:lumMod val="50000"/>
                            </a:schemeClr>
                          </a:solidFill>
                        </a:rPr>
                        <a:t>die </a:t>
                      </a:r>
                      <a:r>
                        <a:rPr lang="en-GB" sz="2000" dirty="0" err="1">
                          <a:solidFill>
                            <a:schemeClr val="accent1">
                              <a:lumMod val="50000"/>
                            </a:schemeClr>
                          </a:solidFill>
                        </a:rPr>
                        <a:t>T</a:t>
                      </a:r>
                      <a:r>
                        <a:rPr lang="en-GB" sz="2000" b="1" dirty="0" err="1">
                          <a:solidFill>
                            <a:schemeClr val="accent1">
                              <a:lumMod val="50000"/>
                            </a:schemeClr>
                          </a:solidFill>
                        </a:rPr>
                        <a:t>ö</a:t>
                      </a:r>
                      <a:r>
                        <a:rPr lang="en-GB" sz="2000" b="0" dirty="0" err="1">
                          <a:solidFill>
                            <a:schemeClr val="accent1">
                              <a:lumMod val="50000"/>
                            </a:schemeClr>
                          </a:solidFill>
                        </a:rPr>
                        <a:t>chter</a:t>
                      </a:r>
                      <a:endParaRPr lang="en-GB" sz="2000" dirty="0">
                        <a:solidFill>
                          <a:schemeClr val="accent1">
                            <a:lumMod val="50000"/>
                          </a:schemeClr>
                        </a:solidFill>
                      </a:endParaRPr>
                    </a:p>
                  </a:txBody>
                  <a:tcPr/>
                </a:tc>
                <a:extLst>
                  <a:ext uri="{0D108BD9-81ED-4DB2-BD59-A6C34878D82A}">
                    <a16:rowId xmlns:a16="http://schemas.microsoft.com/office/drawing/2014/main" val="1374943268"/>
                  </a:ext>
                </a:extLst>
              </a:tr>
            </a:tbl>
          </a:graphicData>
        </a:graphic>
      </p:graphicFrame>
      <p:pic>
        <p:nvPicPr>
          <p:cNvPr id="15362" name="Picture 2" descr="Arrow, Bow, Weapon, Medieval Weap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417" y="4651504"/>
            <a:ext cx="750349" cy="8388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Arrow, Bow, Weapon, Medieval Weap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7728" y="4651503"/>
            <a:ext cx="750349" cy="8388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Arrow, Bow, Weapon, Medieval Weap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720" y="3070215"/>
            <a:ext cx="750349" cy="83889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8165" y="4833058"/>
            <a:ext cx="798221" cy="58536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7005" y="4833058"/>
            <a:ext cx="798221" cy="5853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6337" y="3194946"/>
            <a:ext cx="798221" cy="58536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Brick Oven With Flam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463" y="4637008"/>
            <a:ext cx="635676" cy="8678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Brick Oven With Flam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7096" y="4637007"/>
            <a:ext cx="635676" cy="8678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Brick Oven With Flam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3522" y="2993377"/>
            <a:ext cx="635676" cy="867887"/>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Isometric Floor Til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9073" y="5036600"/>
            <a:ext cx="939756" cy="46987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Isometric Floor Til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756" y="5035016"/>
            <a:ext cx="939756" cy="46987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Isometric Floor Til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8163" y="3310430"/>
            <a:ext cx="939756" cy="469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10029295" y="2999301"/>
            <a:ext cx="1055839" cy="976651"/>
          </a:xfrm>
          <a:prstGeom prst="rect">
            <a:avLst/>
          </a:prstGeom>
        </p:spPr>
      </p:pic>
      <p:pic>
        <p:nvPicPr>
          <p:cNvPr id="30" name="Picture 29"/>
          <p:cNvPicPr>
            <a:picLocks noChangeAspect="1"/>
          </p:cNvPicPr>
          <p:nvPr/>
        </p:nvPicPr>
        <p:blipFill>
          <a:blip r:embed="rId9"/>
          <a:stretch>
            <a:fillRect/>
          </a:stretch>
        </p:blipFill>
        <p:spPr>
          <a:xfrm>
            <a:off x="10029295" y="4569681"/>
            <a:ext cx="1525086" cy="1029178"/>
          </a:xfrm>
          <a:prstGeom prst="rect">
            <a:avLst/>
          </a:prstGeom>
        </p:spPr>
      </p:pic>
      <p:sp>
        <p:nvSpPr>
          <p:cNvPr id="31" name="Rectangle 30"/>
          <p:cNvSpPr/>
          <p:nvPr/>
        </p:nvSpPr>
        <p:spPr>
          <a:xfrm>
            <a:off x="1324419" y="5801745"/>
            <a:ext cx="954406" cy="262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3636695" y="5807857"/>
            <a:ext cx="954406" cy="262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5986692" y="5793634"/>
            <a:ext cx="954406" cy="262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240018" y="5791635"/>
            <a:ext cx="899042" cy="288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10460291" y="5771554"/>
            <a:ext cx="1035090" cy="284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066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1" grpId="0" animBg="1"/>
      <p:bldP spid="52" grpId="0" animBg="1"/>
      <p:bldP spid="53" grpId="0" animBg="1"/>
      <p:bldP spid="5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5200"/>
            <a:ext cx="6807200" cy="869950"/>
          </a:xfrm>
          <a:prstGeom prst="rect">
            <a:avLst/>
          </a:prstGeom>
          <a:noFill/>
          <a:ln>
            <a:noFill/>
          </a:ln>
        </p:spPr>
      </p:pic>
      <p:sp>
        <p:nvSpPr>
          <p:cNvPr id="149" name="Google Shape;149;p2"/>
          <p:cNvSpPr txBox="1">
            <a:spLocks noGrp="1"/>
          </p:cNvSpPr>
          <p:nvPr>
            <p:ph type="title"/>
          </p:nvPr>
        </p:nvSpPr>
        <p:spPr>
          <a:xfrm>
            <a:off x="110359" y="294041"/>
            <a:ext cx="374508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Minimal pairs</a:t>
            </a:r>
            <a:endParaRPr sz="3600" b="1" dirty="0">
              <a:solidFill>
                <a:schemeClr val="lt1"/>
              </a:solidFill>
            </a:endParaRPr>
          </a:p>
        </p:txBody>
      </p:sp>
      <p:sp>
        <p:nvSpPr>
          <p:cNvPr id="150" name="Google Shape;150;p2"/>
          <p:cNvSpPr/>
          <p:nvPr/>
        </p:nvSpPr>
        <p:spPr>
          <a:xfrm>
            <a:off x="10959737" y="247046"/>
            <a:ext cx="997590"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hören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112837" y="1184258"/>
            <a:ext cx="11628234" cy="461665"/>
          </a:xfrm>
          <a:prstGeom prst="rect">
            <a:avLst/>
          </a:prstGeom>
          <a:noFill/>
        </p:spPr>
        <p:txBody>
          <a:bodyPr wrap="square" rtlCol="0">
            <a:spAutoFit/>
          </a:bodyPr>
          <a:lstStyle/>
          <a:p>
            <a:r>
              <a:rPr lang="en-GB" sz="2400" b="1" dirty="0" err="1">
                <a:solidFill>
                  <a:schemeClr val="accent1">
                    <a:lumMod val="50000"/>
                  </a:schemeClr>
                </a:solidFill>
              </a:rPr>
              <a:t>Gibt</a:t>
            </a:r>
            <a:r>
              <a:rPr lang="en-GB" sz="2400" b="1" dirty="0">
                <a:solidFill>
                  <a:schemeClr val="accent1">
                    <a:lumMod val="50000"/>
                  </a:schemeClr>
                </a:solidFill>
              </a:rPr>
              <a:t> es </a:t>
            </a:r>
            <a:r>
              <a:rPr lang="en-GB" sz="2400" b="1" dirty="0" err="1">
                <a:solidFill>
                  <a:schemeClr val="accent1">
                    <a:lumMod val="50000"/>
                  </a:schemeClr>
                </a:solidFill>
              </a:rPr>
              <a:t>eine</a:t>
            </a:r>
            <a:r>
              <a:rPr lang="en-GB" sz="2400" b="1" dirty="0">
                <a:solidFill>
                  <a:schemeClr val="accent1">
                    <a:lumMod val="50000"/>
                  </a:schemeClr>
                </a:solidFill>
              </a:rPr>
              <a:t>/</a:t>
            </a:r>
            <a:r>
              <a:rPr lang="en-GB" sz="2400" b="1" dirty="0" err="1">
                <a:solidFill>
                  <a:schemeClr val="accent1">
                    <a:lumMod val="50000"/>
                  </a:schemeClr>
                </a:solidFill>
              </a:rPr>
              <a:t>einen</a:t>
            </a:r>
            <a:r>
              <a:rPr lang="en-GB" sz="2400" b="1" dirty="0">
                <a:solidFill>
                  <a:schemeClr val="accent1">
                    <a:lumMod val="50000"/>
                  </a:schemeClr>
                </a:solidFill>
              </a:rPr>
              <a:t> </a:t>
            </a:r>
            <a:r>
              <a:rPr lang="en-GB" sz="2400" b="1" dirty="0" err="1">
                <a:solidFill>
                  <a:schemeClr val="accent1">
                    <a:lumMod val="50000"/>
                  </a:schemeClr>
                </a:solidFill>
              </a:rPr>
              <a:t>oder</a:t>
            </a:r>
            <a:r>
              <a:rPr lang="en-GB" sz="2400" b="1" dirty="0">
                <a:solidFill>
                  <a:schemeClr val="accent1">
                    <a:lumMod val="50000"/>
                  </a:schemeClr>
                </a:solidFill>
              </a:rPr>
              <a:t> </a:t>
            </a:r>
            <a:r>
              <a:rPr lang="en-GB" sz="2400" b="1" dirty="0" err="1">
                <a:solidFill>
                  <a:schemeClr val="accent1">
                    <a:lumMod val="50000"/>
                  </a:schemeClr>
                </a:solidFill>
              </a:rPr>
              <a:t>viele</a:t>
            </a:r>
            <a:r>
              <a:rPr lang="en-GB" sz="2400" b="1" dirty="0">
                <a:solidFill>
                  <a:schemeClr val="accent1">
                    <a:lumMod val="50000"/>
                  </a:schemeClr>
                </a:solidFill>
              </a:rPr>
              <a:t>?</a:t>
            </a:r>
          </a:p>
        </p:txBody>
      </p:sp>
      <p:graphicFrame>
        <p:nvGraphicFramePr>
          <p:cNvPr id="3" name="Table 2"/>
          <p:cNvGraphicFramePr>
            <a:graphicFrameLocks noGrp="1"/>
          </p:cNvGraphicFramePr>
          <p:nvPr>
            <p:extLst>
              <p:ext uri="{D42A27DB-BD31-4B8C-83A1-F6EECF244321}">
                <p14:modId xmlns:p14="http://schemas.microsoft.com/office/powerpoint/2010/main" val="3231341815"/>
              </p:ext>
            </p:extLst>
          </p:nvPr>
        </p:nvGraphicFramePr>
        <p:xfrm>
          <a:off x="2252617" y="1852629"/>
          <a:ext cx="8231153" cy="4256324"/>
        </p:xfrm>
        <a:graphic>
          <a:graphicData uri="http://schemas.openxmlformats.org/drawingml/2006/table">
            <a:tbl>
              <a:tblPr firstRow="1" bandRow="1">
                <a:tableStyleId>{5940675A-B579-460E-94D1-54222C63F5DA}</a:tableStyleId>
              </a:tblPr>
              <a:tblGrid>
                <a:gridCol w="3719058">
                  <a:extLst>
                    <a:ext uri="{9D8B030D-6E8A-4147-A177-3AD203B41FA5}">
                      <a16:colId xmlns:a16="http://schemas.microsoft.com/office/drawing/2014/main" val="2311079150"/>
                    </a:ext>
                  </a:extLst>
                </a:gridCol>
                <a:gridCol w="2544740">
                  <a:extLst>
                    <a:ext uri="{9D8B030D-6E8A-4147-A177-3AD203B41FA5}">
                      <a16:colId xmlns:a16="http://schemas.microsoft.com/office/drawing/2014/main" val="2843437053"/>
                    </a:ext>
                  </a:extLst>
                </a:gridCol>
                <a:gridCol w="1967355">
                  <a:extLst>
                    <a:ext uri="{9D8B030D-6E8A-4147-A177-3AD203B41FA5}">
                      <a16:colId xmlns:a16="http://schemas.microsoft.com/office/drawing/2014/main" val="1163369409"/>
                    </a:ext>
                  </a:extLst>
                </a:gridCol>
              </a:tblGrid>
              <a:tr h="446324">
                <a:tc>
                  <a:txBody>
                    <a:bodyPr/>
                    <a:lstStyle/>
                    <a:p>
                      <a:endParaRPr lang="en-GB" sz="2200" dirty="0"/>
                    </a:p>
                  </a:txBody>
                  <a:tcPr/>
                </a:tc>
                <a:tc>
                  <a:txBody>
                    <a:bodyPr/>
                    <a:lstStyle/>
                    <a:p>
                      <a:pPr algn="ctr"/>
                      <a:r>
                        <a:rPr lang="en-GB" sz="2200" dirty="0" err="1">
                          <a:solidFill>
                            <a:schemeClr val="accent5">
                              <a:lumMod val="50000"/>
                            </a:schemeClr>
                          </a:solidFill>
                        </a:rPr>
                        <a:t>eine</a:t>
                      </a:r>
                      <a:r>
                        <a:rPr lang="en-GB" sz="2200" dirty="0">
                          <a:solidFill>
                            <a:schemeClr val="accent5">
                              <a:lumMod val="50000"/>
                            </a:schemeClr>
                          </a:solidFill>
                        </a:rPr>
                        <a:t> / </a:t>
                      </a:r>
                      <a:r>
                        <a:rPr lang="en-GB" sz="2200" dirty="0" err="1">
                          <a:solidFill>
                            <a:schemeClr val="accent5">
                              <a:lumMod val="50000"/>
                            </a:schemeClr>
                          </a:solidFill>
                        </a:rPr>
                        <a:t>einen</a:t>
                      </a:r>
                      <a:r>
                        <a:rPr lang="en-GB" sz="2200" dirty="0">
                          <a:solidFill>
                            <a:schemeClr val="accent5">
                              <a:lumMod val="50000"/>
                            </a:schemeClr>
                          </a:solidFill>
                        </a:rPr>
                        <a:t> (</a:t>
                      </a:r>
                      <a:r>
                        <a:rPr lang="en-GB" sz="2200" b="1" dirty="0">
                          <a:solidFill>
                            <a:schemeClr val="accent5">
                              <a:lumMod val="50000"/>
                            </a:schemeClr>
                          </a:solidFill>
                        </a:rPr>
                        <a:t>o</a:t>
                      </a:r>
                      <a:r>
                        <a:rPr lang="en-GB" sz="2200" b="0" dirty="0">
                          <a:solidFill>
                            <a:schemeClr val="accent5">
                              <a:lumMod val="50000"/>
                            </a:schemeClr>
                          </a:solidFill>
                        </a:rPr>
                        <a:t>)</a:t>
                      </a:r>
                      <a:endParaRPr lang="en-GB" sz="2200" dirty="0">
                        <a:solidFill>
                          <a:schemeClr val="accent5">
                            <a:lumMod val="50000"/>
                          </a:schemeClr>
                        </a:solidFill>
                      </a:endParaRPr>
                    </a:p>
                  </a:txBody>
                  <a:tcPr/>
                </a:tc>
                <a:tc>
                  <a:txBody>
                    <a:bodyPr/>
                    <a:lstStyle/>
                    <a:p>
                      <a:pPr algn="ctr"/>
                      <a:r>
                        <a:rPr lang="en-GB" sz="2200" dirty="0" err="1">
                          <a:solidFill>
                            <a:schemeClr val="accent5">
                              <a:lumMod val="50000"/>
                            </a:schemeClr>
                          </a:solidFill>
                        </a:rPr>
                        <a:t>viele</a:t>
                      </a:r>
                      <a:r>
                        <a:rPr lang="en-GB" sz="2200" dirty="0">
                          <a:solidFill>
                            <a:schemeClr val="accent5">
                              <a:lumMod val="50000"/>
                            </a:schemeClr>
                          </a:solidFill>
                        </a:rPr>
                        <a:t> (</a:t>
                      </a:r>
                      <a:r>
                        <a:rPr lang="en-GB" sz="2200" b="1" dirty="0">
                          <a:solidFill>
                            <a:schemeClr val="accent5">
                              <a:lumMod val="50000"/>
                            </a:schemeClr>
                          </a:solidFill>
                        </a:rPr>
                        <a:t>ö</a:t>
                      </a:r>
                      <a:r>
                        <a:rPr lang="en-GB" sz="2200" dirty="0">
                          <a:solidFill>
                            <a:schemeClr val="accent5">
                              <a:lumMod val="50000"/>
                            </a:schemeClr>
                          </a:solidFill>
                        </a:rPr>
                        <a:t>)</a:t>
                      </a:r>
                    </a:p>
                  </a:txBody>
                  <a:tcPr/>
                </a:tc>
                <a:extLst>
                  <a:ext uri="{0D108BD9-81ED-4DB2-BD59-A6C34878D82A}">
                    <a16:rowId xmlns:a16="http://schemas.microsoft.com/office/drawing/2014/main" val="725897421"/>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a:solidFill>
                          <a:schemeClr val="accent5">
                            <a:lumMod val="50000"/>
                          </a:schemeClr>
                        </a:solidFill>
                      </a:endParaRPr>
                    </a:p>
                  </a:txBody>
                  <a:tcPr/>
                </a:tc>
                <a:extLst>
                  <a:ext uri="{0D108BD9-81ED-4DB2-BD59-A6C34878D82A}">
                    <a16:rowId xmlns:a16="http://schemas.microsoft.com/office/drawing/2014/main" val="154016177"/>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2487906895"/>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686546406"/>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09017256"/>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4153766340"/>
                  </a:ext>
                </a:extLst>
              </a:tr>
            </a:tbl>
          </a:graphicData>
        </a:graphic>
      </p:graphicFrame>
      <p:pic>
        <p:nvPicPr>
          <p:cNvPr id="28" name="Picture 2" descr="Arrow, Bow, Weapon, Medieval Weap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7808" y="2338808"/>
            <a:ext cx="598510" cy="6691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808" y="3182696"/>
            <a:ext cx="698366" cy="5083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Brick Oven With Flam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0891" y="3897770"/>
            <a:ext cx="452199" cy="61738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Isometric Floor Til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9465" y="4844620"/>
            <a:ext cx="595052" cy="29752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8"/>
          <a:stretch>
            <a:fillRect/>
          </a:stretch>
        </p:blipFill>
        <p:spPr>
          <a:xfrm>
            <a:off x="2708295" y="5491639"/>
            <a:ext cx="585653" cy="541729"/>
          </a:xfrm>
          <a:prstGeom prst="rect">
            <a:avLst/>
          </a:prstGeom>
        </p:spPr>
      </p:pic>
      <p:sp>
        <p:nvSpPr>
          <p:cNvPr id="22" name="TextBox 21"/>
          <p:cNvSpPr txBox="1"/>
          <p:nvPr/>
        </p:nvSpPr>
        <p:spPr>
          <a:xfrm>
            <a:off x="3855447" y="2453684"/>
            <a:ext cx="1886857" cy="430887"/>
          </a:xfrm>
          <a:prstGeom prst="rect">
            <a:avLst/>
          </a:prstGeom>
          <a:noFill/>
        </p:spPr>
        <p:txBody>
          <a:bodyPr wrap="square" rtlCol="0">
            <a:spAutoFit/>
          </a:bodyPr>
          <a:lstStyle/>
          <a:p>
            <a:r>
              <a:rPr lang="en-GB" sz="2200" dirty="0" err="1">
                <a:solidFill>
                  <a:schemeClr val="accent5">
                    <a:lumMod val="50000"/>
                  </a:schemeClr>
                </a:solidFill>
              </a:rPr>
              <a:t>Bogen</a:t>
            </a:r>
            <a:endParaRPr lang="en-GB" sz="2200" dirty="0">
              <a:solidFill>
                <a:schemeClr val="accent5">
                  <a:lumMod val="50000"/>
                </a:schemeClr>
              </a:solidFill>
            </a:endParaRPr>
          </a:p>
        </p:txBody>
      </p:sp>
      <p:sp>
        <p:nvSpPr>
          <p:cNvPr id="23" name="TextBox 22"/>
          <p:cNvSpPr txBox="1"/>
          <p:nvPr/>
        </p:nvSpPr>
        <p:spPr>
          <a:xfrm>
            <a:off x="3855448" y="3217570"/>
            <a:ext cx="1886857" cy="430887"/>
          </a:xfrm>
          <a:prstGeom prst="rect">
            <a:avLst/>
          </a:prstGeom>
          <a:noFill/>
        </p:spPr>
        <p:txBody>
          <a:bodyPr wrap="square" rtlCol="0">
            <a:spAutoFit/>
          </a:bodyPr>
          <a:lstStyle/>
          <a:p>
            <a:r>
              <a:rPr lang="en-GB" sz="2200" dirty="0">
                <a:solidFill>
                  <a:schemeClr val="accent5">
                    <a:lumMod val="50000"/>
                  </a:schemeClr>
                </a:solidFill>
              </a:rPr>
              <a:t>Vogel</a:t>
            </a:r>
          </a:p>
        </p:txBody>
      </p:sp>
      <p:sp>
        <p:nvSpPr>
          <p:cNvPr id="24" name="TextBox 23"/>
          <p:cNvSpPr txBox="1"/>
          <p:nvPr/>
        </p:nvSpPr>
        <p:spPr>
          <a:xfrm>
            <a:off x="3836101" y="3981456"/>
            <a:ext cx="1886857" cy="430887"/>
          </a:xfrm>
          <a:prstGeom prst="rect">
            <a:avLst/>
          </a:prstGeom>
          <a:noFill/>
        </p:spPr>
        <p:txBody>
          <a:bodyPr wrap="square" rtlCol="0">
            <a:spAutoFit/>
          </a:bodyPr>
          <a:lstStyle/>
          <a:p>
            <a:r>
              <a:rPr lang="en-GB" sz="2200" dirty="0" err="1">
                <a:solidFill>
                  <a:schemeClr val="accent5">
                    <a:lumMod val="50000"/>
                  </a:schemeClr>
                </a:solidFill>
              </a:rPr>
              <a:t>Ofen</a:t>
            </a:r>
            <a:endParaRPr lang="en-GB" sz="2200" dirty="0">
              <a:solidFill>
                <a:schemeClr val="accent5">
                  <a:lumMod val="50000"/>
                </a:schemeClr>
              </a:solidFill>
            </a:endParaRPr>
          </a:p>
        </p:txBody>
      </p:sp>
      <p:sp>
        <p:nvSpPr>
          <p:cNvPr id="25" name="TextBox 24"/>
          <p:cNvSpPr txBox="1"/>
          <p:nvPr/>
        </p:nvSpPr>
        <p:spPr>
          <a:xfrm>
            <a:off x="3836100" y="4745342"/>
            <a:ext cx="1886857" cy="430887"/>
          </a:xfrm>
          <a:prstGeom prst="rect">
            <a:avLst/>
          </a:prstGeom>
          <a:noFill/>
        </p:spPr>
        <p:txBody>
          <a:bodyPr wrap="square" rtlCol="0">
            <a:spAutoFit/>
          </a:bodyPr>
          <a:lstStyle/>
          <a:p>
            <a:r>
              <a:rPr lang="en-GB" sz="2200" dirty="0">
                <a:solidFill>
                  <a:schemeClr val="accent5">
                    <a:lumMod val="50000"/>
                  </a:schemeClr>
                </a:solidFill>
              </a:rPr>
              <a:t>Boden</a:t>
            </a:r>
          </a:p>
        </p:txBody>
      </p:sp>
      <p:sp>
        <p:nvSpPr>
          <p:cNvPr id="26" name="TextBox 25"/>
          <p:cNvSpPr txBox="1"/>
          <p:nvPr/>
        </p:nvSpPr>
        <p:spPr>
          <a:xfrm>
            <a:off x="3855447" y="5509229"/>
            <a:ext cx="1886857" cy="430887"/>
          </a:xfrm>
          <a:prstGeom prst="rect">
            <a:avLst/>
          </a:prstGeom>
          <a:noFill/>
        </p:spPr>
        <p:txBody>
          <a:bodyPr wrap="square" rtlCol="0">
            <a:spAutoFit/>
          </a:bodyPr>
          <a:lstStyle/>
          <a:p>
            <a:r>
              <a:rPr lang="en-GB" sz="2200" dirty="0" err="1">
                <a:solidFill>
                  <a:schemeClr val="accent5">
                    <a:lumMod val="50000"/>
                  </a:schemeClr>
                </a:solidFill>
              </a:rPr>
              <a:t>Tochter</a:t>
            </a:r>
            <a:endParaRPr lang="en-GB" sz="2200" dirty="0">
              <a:solidFill>
                <a:schemeClr val="accent5">
                  <a:lumMod val="50000"/>
                </a:schemeClr>
              </a:solidFill>
            </a:endParaRPr>
          </a:p>
        </p:txBody>
      </p:sp>
      <p:sp>
        <p:nvSpPr>
          <p:cNvPr id="27" name="Google Shape;173;p5">
            <a:hlinkClick r:id="" action="ppaction://noaction">
              <a:snd r:embed="rId9" name="a) Es gibt [beep] Bögen im Museum.wav"/>
            </a:hlinkClick>
          </p:cNvPr>
          <p:cNvSpPr/>
          <p:nvPr/>
        </p:nvSpPr>
        <p:spPr>
          <a:xfrm>
            <a:off x="1595842" y="2569118"/>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A</a:t>
            </a:r>
            <a:endParaRPr dirty="0"/>
          </a:p>
        </p:txBody>
      </p:sp>
      <p:sp>
        <p:nvSpPr>
          <p:cNvPr id="30" name="Google Shape;173;p5">
            <a:hlinkClick r:id="" action="ppaction://noaction">
              <a:snd r:embed="rId10" name="b) Es gibt [BEEP] Vogel im Garten.wav"/>
            </a:hlinkClick>
          </p:cNvPr>
          <p:cNvSpPr/>
          <p:nvPr/>
        </p:nvSpPr>
        <p:spPr>
          <a:xfrm>
            <a:off x="1596297" y="330977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B</a:t>
            </a:r>
            <a:endParaRPr dirty="0"/>
          </a:p>
        </p:txBody>
      </p:sp>
      <p:sp>
        <p:nvSpPr>
          <p:cNvPr id="31" name="Google Shape;173;p5">
            <a:hlinkClick r:id="" action="ppaction://noaction">
              <a:snd r:embed="rId11" name="d) Mia putzt jede Woche [BEEP] Böden..wav"/>
            </a:hlinkClick>
          </p:cNvPr>
          <p:cNvSpPr/>
          <p:nvPr/>
        </p:nvSpPr>
        <p:spPr>
          <a:xfrm>
            <a:off x="1595842" y="4816913"/>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D</a:t>
            </a:r>
            <a:endParaRPr dirty="0"/>
          </a:p>
        </p:txBody>
      </p:sp>
      <p:sp>
        <p:nvSpPr>
          <p:cNvPr id="32" name="Google Shape;173;p5">
            <a:hlinkClick r:id="" action="ppaction://noaction">
              <a:snd r:embed="rId12" name="e) Die Frau hat [BEEP] Tochter..wav"/>
            </a:hlinkClick>
          </p:cNvPr>
          <p:cNvSpPr/>
          <p:nvPr/>
        </p:nvSpPr>
        <p:spPr>
          <a:xfrm>
            <a:off x="1595842" y="5565941"/>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E</a:t>
            </a:r>
            <a:endParaRPr dirty="0"/>
          </a:p>
        </p:txBody>
      </p:sp>
      <p:sp>
        <p:nvSpPr>
          <p:cNvPr id="34" name="Google Shape;173;p5">
            <a:hlinkClick r:id="" action="ppaction://noaction">
              <a:snd r:embed="rId13" name="c) Herr Martin hat [BEEP] Ofen zu Hause.wav"/>
            </a:hlinkClick>
          </p:cNvPr>
          <p:cNvSpPr/>
          <p:nvPr/>
        </p:nvSpPr>
        <p:spPr>
          <a:xfrm>
            <a:off x="1603625" y="4071229"/>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C</a:t>
            </a:r>
            <a:endParaRPr dirty="0"/>
          </a:p>
        </p:txBody>
      </p:sp>
    </p:spTree>
    <p:extLst>
      <p:ext uri="{BB962C8B-B14F-4D97-AF65-F5344CB8AC3E}">
        <p14:creationId xmlns:p14="http://schemas.microsoft.com/office/powerpoint/2010/main" val="547276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30" name="Table 29"/>
          <p:cNvGraphicFramePr>
            <a:graphicFrameLocks noGrp="1"/>
          </p:cNvGraphicFramePr>
          <p:nvPr>
            <p:extLst>
              <p:ext uri="{D42A27DB-BD31-4B8C-83A1-F6EECF244321}">
                <p14:modId xmlns:p14="http://schemas.microsoft.com/office/powerpoint/2010/main" val="3425115605"/>
              </p:ext>
            </p:extLst>
          </p:nvPr>
        </p:nvGraphicFramePr>
        <p:xfrm>
          <a:off x="2252617" y="1852629"/>
          <a:ext cx="8231153" cy="4256324"/>
        </p:xfrm>
        <a:graphic>
          <a:graphicData uri="http://schemas.openxmlformats.org/drawingml/2006/table">
            <a:tbl>
              <a:tblPr firstRow="1" bandRow="1">
                <a:tableStyleId>{5940675A-B579-460E-94D1-54222C63F5DA}</a:tableStyleId>
              </a:tblPr>
              <a:tblGrid>
                <a:gridCol w="3719058">
                  <a:extLst>
                    <a:ext uri="{9D8B030D-6E8A-4147-A177-3AD203B41FA5}">
                      <a16:colId xmlns:a16="http://schemas.microsoft.com/office/drawing/2014/main" val="2311079150"/>
                    </a:ext>
                  </a:extLst>
                </a:gridCol>
                <a:gridCol w="2544740">
                  <a:extLst>
                    <a:ext uri="{9D8B030D-6E8A-4147-A177-3AD203B41FA5}">
                      <a16:colId xmlns:a16="http://schemas.microsoft.com/office/drawing/2014/main" val="2843437053"/>
                    </a:ext>
                  </a:extLst>
                </a:gridCol>
                <a:gridCol w="1967355">
                  <a:extLst>
                    <a:ext uri="{9D8B030D-6E8A-4147-A177-3AD203B41FA5}">
                      <a16:colId xmlns:a16="http://schemas.microsoft.com/office/drawing/2014/main" val="1163369409"/>
                    </a:ext>
                  </a:extLst>
                </a:gridCol>
              </a:tblGrid>
              <a:tr h="446324">
                <a:tc>
                  <a:txBody>
                    <a:bodyPr/>
                    <a:lstStyle/>
                    <a:p>
                      <a:endParaRPr lang="en-GB" sz="2200" dirty="0"/>
                    </a:p>
                  </a:txBody>
                  <a:tcPr/>
                </a:tc>
                <a:tc>
                  <a:txBody>
                    <a:bodyPr/>
                    <a:lstStyle/>
                    <a:p>
                      <a:pPr algn="ctr"/>
                      <a:r>
                        <a:rPr lang="en-GB" sz="2200" dirty="0" err="1">
                          <a:solidFill>
                            <a:schemeClr val="accent5">
                              <a:lumMod val="50000"/>
                            </a:schemeClr>
                          </a:solidFill>
                        </a:rPr>
                        <a:t>eine</a:t>
                      </a:r>
                      <a:r>
                        <a:rPr lang="en-GB" sz="2200" dirty="0">
                          <a:solidFill>
                            <a:schemeClr val="accent5">
                              <a:lumMod val="50000"/>
                            </a:schemeClr>
                          </a:solidFill>
                        </a:rPr>
                        <a:t> / </a:t>
                      </a:r>
                      <a:r>
                        <a:rPr lang="en-GB" sz="2200" dirty="0" err="1">
                          <a:solidFill>
                            <a:schemeClr val="accent5">
                              <a:lumMod val="50000"/>
                            </a:schemeClr>
                          </a:solidFill>
                        </a:rPr>
                        <a:t>einen</a:t>
                      </a:r>
                      <a:r>
                        <a:rPr lang="en-GB" sz="2200" dirty="0">
                          <a:solidFill>
                            <a:schemeClr val="accent5">
                              <a:lumMod val="50000"/>
                            </a:schemeClr>
                          </a:solidFill>
                        </a:rPr>
                        <a:t> (</a:t>
                      </a:r>
                      <a:r>
                        <a:rPr lang="en-GB" sz="2200" b="1" dirty="0">
                          <a:solidFill>
                            <a:schemeClr val="accent5">
                              <a:lumMod val="50000"/>
                            </a:schemeClr>
                          </a:solidFill>
                        </a:rPr>
                        <a:t>o</a:t>
                      </a:r>
                      <a:r>
                        <a:rPr lang="en-GB" sz="2200" b="0" dirty="0">
                          <a:solidFill>
                            <a:schemeClr val="accent5">
                              <a:lumMod val="50000"/>
                            </a:schemeClr>
                          </a:solidFill>
                        </a:rPr>
                        <a:t>)</a:t>
                      </a:r>
                      <a:endParaRPr lang="en-GB" sz="2200" dirty="0">
                        <a:solidFill>
                          <a:schemeClr val="accent5">
                            <a:lumMod val="50000"/>
                          </a:schemeClr>
                        </a:solidFill>
                      </a:endParaRPr>
                    </a:p>
                  </a:txBody>
                  <a:tcPr/>
                </a:tc>
                <a:tc>
                  <a:txBody>
                    <a:bodyPr/>
                    <a:lstStyle/>
                    <a:p>
                      <a:pPr algn="ctr"/>
                      <a:r>
                        <a:rPr lang="en-GB" sz="2200" dirty="0" err="1">
                          <a:solidFill>
                            <a:schemeClr val="accent5">
                              <a:lumMod val="50000"/>
                            </a:schemeClr>
                          </a:solidFill>
                        </a:rPr>
                        <a:t>viele</a:t>
                      </a:r>
                      <a:r>
                        <a:rPr lang="en-GB" sz="2200" dirty="0">
                          <a:solidFill>
                            <a:schemeClr val="accent5">
                              <a:lumMod val="50000"/>
                            </a:schemeClr>
                          </a:solidFill>
                        </a:rPr>
                        <a:t> (</a:t>
                      </a:r>
                      <a:r>
                        <a:rPr lang="en-GB" sz="2200" b="1" dirty="0">
                          <a:solidFill>
                            <a:schemeClr val="accent5">
                              <a:lumMod val="50000"/>
                            </a:schemeClr>
                          </a:solidFill>
                        </a:rPr>
                        <a:t>ö</a:t>
                      </a:r>
                      <a:r>
                        <a:rPr lang="en-GB" sz="2200" dirty="0">
                          <a:solidFill>
                            <a:schemeClr val="accent5">
                              <a:lumMod val="50000"/>
                            </a:schemeClr>
                          </a:solidFill>
                        </a:rPr>
                        <a:t>)</a:t>
                      </a:r>
                    </a:p>
                  </a:txBody>
                  <a:tcPr/>
                </a:tc>
                <a:extLst>
                  <a:ext uri="{0D108BD9-81ED-4DB2-BD59-A6C34878D82A}">
                    <a16:rowId xmlns:a16="http://schemas.microsoft.com/office/drawing/2014/main" val="725897421"/>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154016177"/>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2487906895"/>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686546406"/>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909017256"/>
                  </a:ext>
                </a:extLst>
              </a:tr>
              <a:tr h="731311">
                <a:tc>
                  <a:txBody>
                    <a:bodyPr/>
                    <a:lstStyle/>
                    <a:p>
                      <a:endParaRPr lang="en-GB" sz="2200" dirty="0"/>
                    </a:p>
                    <a:p>
                      <a:endParaRPr lang="en-GB" sz="2200" dirty="0"/>
                    </a:p>
                  </a:txBody>
                  <a:tcPr/>
                </a:tc>
                <a:tc>
                  <a:txBody>
                    <a:bodyPr/>
                    <a:lstStyle/>
                    <a:p>
                      <a:endParaRPr lang="en-GB" sz="2200" dirty="0">
                        <a:solidFill>
                          <a:schemeClr val="accent5">
                            <a:lumMod val="50000"/>
                          </a:schemeClr>
                        </a:solidFill>
                      </a:endParaRPr>
                    </a:p>
                  </a:txBody>
                  <a:tcPr/>
                </a:tc>
                <a:tc>
                  <a:txBody>
                    <a:bodyPr/>
                    <a:lstStyle/>
                    <a:p>
                      <a:endParaRPr lang="en-GB" sz="2200" dirty="0">
                        <a:solidFill>
                          <a:schemeClr val="accent5">
                            <a:lumMod val="50000"/>
                          </a:schemeClr>
                        </a:solidFill>
                      </a:endParaRPr>
                    </a:p>
                  </a:txBody>
                  <a:tcPr/>
                </a:tc>
                <a:extLst>
                  <a:ext uri="{0D108BD9-81ED-4DB2-BD59-A6C34878D82A}">
                    <a16:rowId xmlns:a16="http://schemas.microsoft.com/office/drawing/2014/main" val="4153766340"/>
                  </a:ext>
                </a:extLst>
              </a:tr>
            </a:tbl>
          </a:graphicData>
        </a:graphic>
      </p:graphicFrame>
      <p:pic>
        <p:nvPicPr>
          <p:cNvPr id="148" name="Google Shape;148;p2"/>
          <p:cNvPicPr preferRelativeResize="0"/>
          <p:nvPr/>
        </p:nvPicPr>
        <p:blipFill rotWithShape="1">
          <a:blip r:embed="rId3">
            <a:alphaModFix/>
          </a:blip>
          <a:srcRect/>
          <a:stretch/>
        </p:blipFill>
        <p:spPr>
          <a:xfrm>
            <a:off x="0" y="247046"/>
            <a:ext cx="6807200" cy="869950"/>
          </a:xfrm>
          <a:prstGeom prst="rect">
            <a:avLst/>
          </a:prstGeom>
          <a:noFill/>
          <a:ln>
            <a:noFill/>
          </a:ln>
        </p:spPr>
      </p:pic>
      <p:sp>
        <p:nvSpPr>
          <p:cNvPr id="149" name="Google Shape;149;p2"/>
          <p:cNvSpPr txBox="1">
            <a:spLocks noGrp="1"/>
          </p:cNvSpPr>
          <p:nvPr>
            <p:ph type="title"/>
          </p:nvPr>
        </p:nvSpPr>
        <p:spPr>
          <a:xfrm>
            <a:off x="110359" y="294041"/>
            <a:ext cx="374508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Minimal pairs</a:t>
            </a:r>
            <a:endParaRPr sz="3600" b="1" dirty="0">
              <a:solidFill>
                <a:schemeClr val="lt1"/>
              </a:solidFill>
            </a:endParaRPr>
          </a:p>
        </p:txBody>
      </p:sp>
      <p:sp>
        <p:nvSpPr>
          <p:cNvPr id="150" name="Google Shape;150;p2"/>
          <p:cNvSpPr/>
          <p:nvPr/>
        </p:nvSpPr>
        <p:spPr>
          <a:xfrm>
            <a:off x="10959737" y="247046"/>
            <a:ext cx="997590"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ea typeface="Century Gothic"/>
                <a:cs typeface="Century Gothic"/>
                <a:sym typeface="Century Gothic"/>
              </a:rPr>
              <a:t>hören</a:t>
            </a:r>
            <a:endParaRPr sz="1800" b="1" dirty="0">
              <a:solidFill>
                <a:srgbClr val="FFFFFF"/>
              </a:solidFill>
              <a:latin typeface="Century Gothic"/>
              <a:ea typeface="Century Gothic"/>
              <a:cs typeface="Century Gothic"/>
              <a:sym typeface="Century Gothic"/>
            </a:endParaRPr>
          </a:p>
        </p:txBody>
      </p:sp>
      <p:pic>
        <p:nvPicPr>
          <p:cNvPr id="57" name="Picture 56">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0531" y="2506650"/>
            <a:ext cx="323088" cy="336550"/>
          </a:xfrm>
          <a:prstGeom prst="rect">
            <a:avLst/>
          </a:prstGeom>
        </p:spPr>
      </p:pic>
      <p:pic>
        <p:nvPicPr>
          <p:cNvPr id="58" name="Picture 57">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7951" y="3206048"/>
            <a:ext cx="323088" cy="336550"/>
          </a:xfrm>
          <a:prstGeom prst="rect">
            <a:avLst/>
          </a:prstGeom>
        </p:spPr>
      </p:pic>
      <p:pic>
        <p:nvPicPr>
          <p:cNvPr id="59" name="Picture 58">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39" y="4026855"/>
            <a:ext cx="323088" cy="336550"/>
          </a:xfrm>
          <a:prstGeom prst="rect">
            <a:avLst/>
          </a:prstGeom>
        </p:spPr>
      </p:pic>
      <p:pic>
        <p:nvPicPr>
          <p:cNvPr id="60" name="Picture 59">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0531" y="4794652"/>
            <a:ext cx="323088" cy="336550"/>
          </a:xfrm>
          <a:prstGeom prst="rect">
            <a:avLst/>
          </a:prstGeom>
        </p:spPr>
      </p:pic>
      <p:pic>
        <p:nvPicPr>
          <p:cNvPr id="61" name="Picture 60">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39" y="5548873"/>
            <a:ext cx="323088" cy="336550"/>
          </a:xfrm>
          <a:prstGeom prst="rect">
            <a:avLst/>
          </a:prstGeom>
        </p:spPr>
      </p:pic>
      <p:sp>
        <p:nvSpPr>
          <p:cNvPr id="27" name="TextBox 26">
            <a:extLst>
              <a:ext uri="{FF2B5EF4-FFF2-40B4-BE49-F238E27FC236}">
                <a16:creationId xmlns:a16="http://schemas.microsoft.com/office/drawing/2014/main" id="{3B237A61-8D86-4C61-A6A0-BD4E4D00DA66}"/>
              </a:ext>
            </a:extLst>
          </p:cNvPr>
          <p:cNvSpPr txBox="1"/>
          <p:nvPr/>
        </p:nvSpPr>
        <p:spPr>
          <a:xfrm>
            <a:off x="112837" y="1184258"/>
            <a:ext cx="11628234" cy="461665"/>
          </a:xfrm>
          <a:prstGeom prst="rect">
            <a:avLst/>
          </a:prstGeom>
          <a:noFill/>
        </p:spPr>
        <p:txBody>
          <a:bodyPr wrap="square" rtlCol="0">
            <a:spAutoFit/>
          </a:bodyPr>
          <a:lstStyle/>
          <a:p>
            <a:r>
              <a:rPr lang="en-GB" sz="2400" b="1" dirty="0" err="1">
                <a:solidFill>
                  <a:schemeClr val="accent1">
                    <a:lumMod val="50000"/>
                  </a:schemeClr>
                </a:solidFill>
              </a:rPr>
              <a:t>Gibt</a:t>
            </a:r>
            <a:r>
              <a:rPr lang="en-GB" sz="2400" b="1" dirty="0">
                <a:solidFill>
                  <a:schemeClr val="accent1">
                    <a:lumMod val="50000"/>
                  </a:schemeClr>
                </a:solidFill>
              </a:rPr>
              <a:t> es </a:t>
            </a:r>
            <a:r>
              <a:rPr lang="en-GB" sz="2400" b="1" dirty="0" err="1">
                <a:solidFill>
                  <a:schemeClr val="accent1">
                    <a:lumMod val="50000"/>
                  </a:schemeClr>
                </a:solidFill>
              </a:rPr>
              <a:t>eine</a:t>
            </a:r>
            <a:r>
              <a:rPr lang="en-GB" sz="2400" b="1" dirty="0">
                <a:solidFill>
                  <a:schemeClr val="accent1">
                    <a:lumMod val="50000"/>
                  </a:schemeClr>
                </a:solidFill>
              </a:rPr>
              <a:t>/</a:t>
            </a:r>
            <a:r>
              <a:rPr lang="en-GB" sz="2400" b="1" dirty="0" err="1">
                <a:solidFill>
                  <a:schemeClr val="accent1">
                    <a:lumMod val="50000"/>
                  </a:schemeClr>
                </a:solidFill>
              </a:rPr>
              <a:t>einen</a:t>
            </a:r>
            <a:r>
              <a:rPr lang="en-GB" sz="2400" b="1" dirty="0">
                <a:solidFill>
                  <a:schemeClr val="accent1">
                    <a:lumMod val="50000"/>
                  </a:schemeClr>
                </a:solidFill>
              </a:rPr>
              <a:t> </a:t>
            </a:r>
            <a:r>
              <a:rPr lang="en-GB" sz="2400" b="1" dirty="0" err="1">
                <a:solidFill>
                  <a:schemeClr val="accent1">
                    <a:lumMod val="50000"/>
                  </a:schemeClr>
                </a:solidFill>
              </a:rPr>
              <a:t>oder</a:t>
            </a:r>
            <a:r>
              <a:rPr lang="en-GB" sz="2400" b="1" dirty="0">
                <a:solidFill>
                  <a:schemeClr val="accent1">
                    <a:lumMod val="50000"/>
                  </a:schemeClr>
                </a:solidFill>
              </a:rPr>
              <a:t> </a:t>
            </a:r>
            <a:r>
              <a:rPr lang="en-GB" sz="2400" b="1" dirty="0" err="1">
                <a:solidFill>
                  <a:schemeClr val="accent1">
                    <a:lumMod val="50000"/>
                  </a:schemeClr>
                </a:solidFill>
              </a:rPr>
              <a:t>viele</a:t>
            </a:r>
            <a:r>
              <a:rPr lang="en-GB" sz="2400" b="1" dirty="0">
                <a:solidFill>
                  <a:schemeClr val="accent1">
                    <a:lumMod val="50000"/>
                  </a:schemeClr>
                </a:solidFill>
              </a:rPr>
              <a:t>?</a:t>
            </a:r>
          </a:p>
        </p:txBody>
      </p:sp>
      <p:pic>
        <p:nvPicPr>
          <p:cNvPr id="32" name="Picture 4" descr="Pigeon 1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7808" y="3182696"/>
            <a:ext cx="698366" cy="5083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Isometric Floor Til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9465" y="4844620"/>
            <a:ext cx="595052" cy="2975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7"/>
          <a:stretch>
            <a:fillRect/>
          </a:stretch>
        </p:blipFill>
        <p:spPr>
          <a:xfrm>
            <a:off x="2708295" y="5491639"/>
            <a:ext cx="585653" cy="541729"/>
          </a:xfrm>
          <a:prstGeom prst="rect">
            <a:avLst/>
          </a:prstGeom>
        </p:spPr>
      </p:pic>
      <p:sp>
        <p:nvSpPr>
          <p:cNvPr id="39" name="TextBox 38"/>
          <p:cNvSpPr txBox="1"/>
          <p:nvPr/>
        </p:nvSpPr>
        <p:spPr>
          <a:xfrm>
            <a:off x="3855447" y="2453684"/>
            <a:ext cx="1886857" cy="430887"/>
          </a:xfrm>
          <a:prstGeom prst="rect">
            <a:avLst/>
          </a:prstGeom>
          <a:noFill/>
        </p:spPr>
        <p:txBody>
          <a:bodyPr wrap="square" rtlCol="0">
            <a:spAutoFit/>
          </a:bodyPr>
          <a:lstStyle/>
          <a:p>
            <a:r>
              <a:rPr lang="en-GB" sz="2200" dirty="0" err="1">
                <a:solidFill>
                  <a:schemeClr val="accent5">
                    <a:lumMod val="50000"/>
                  </a:schemeClr>
                </a:solidFill>
              </a:rPr>
              <a:t>Bogen</a:t>
            </a:r>
            <a:endParaRPr lang="en-GB" sz="2200" dirty="0">
              <a:solidFill>
                <a:schemeClr val="accent5">
                  <a:lumMod val="50000"/>
                </a:schemeClr>
              </a:solidFill>
            </a:endParaRPr>
          </a:p>
        </p:txBody>
      </p:sp>
      <p:sp>
        <p:nvSpPr>
          <p:cNvPr id="43" name="TextBox 42"/>
          <p:cNvSpPr txBox="1"/>
          <p:nvPr/>
        </p:nvSpPr>
        <p:spPr>
          <a:xfrm>
            <a:off x="3855448" y="3217570"/>
            <a:ext cx="1886857" cy="430887"/>
          </a:xfrm>
          <a:prstGeom prst="rect">
            <a:avLst/>
          </a:prstGeom>
          <a:noFill/>
        </p:spPr>
        <p:txBody>
          <a:bodyPr wrap="square" rtlCol="0">
            <a:spAutoFit/>
          </a:bodyPr>
          <a:lstStyle/>
          <a:p>
            <a:r>
              <a:rPr lang="en-GB" sz="2200" dirty="0">
                <a:solidFill>
                  <a:schemeClr val="accent5">
                    <a:lumMod val="50000"/>
                  </a:schemeClr>
                </a:solidFill>
              </a:rPr>
              <a:t>Vogel</a:t>
            </a:r>
          </a:p>
        </p:txBody>
      </p:sp>
      <p:sp>
        <p:nvSpPr>
          <p:cNvPr id="44" name="TextBox 43"/>
          <p:cNvSpPr txBox="1"/>
          <p:nvPr/>
        </p:nvSpPr>
        <p:spPr>
          <a:xfrm>
            <a:off x="3836101" y="3981456"/>
            <a:ext cx="1886857" cy="430887"/>
          </a:xfrm>
          <a:prstGeom prst="rect">
            <a:avLst/>
          </a:prstGeom>
          <a:noFill/>
        </p:spPr>
        <p:txBody>
          <a:bodyPr wrap="square" rtlCol="0">
            <a:spAutoFit/>
          </a:bodyPr>
          <a:lstStyle/>
          <a:p>
            <a:r>
              <a:rPr lang="en-GB" sz="2200" dirty="0" err="1">
                <a:solidFill>
                  <a:schemeClr val="accent5">
                    <a:lumMod val="50000"/>
                  </a:schemeClr>
                </a:solidFill>
              </a:rPr>
              <a:t>Ofen</a:t>
            </a:r>
            <a:endParaRPr lang="en-GB" sz="2200" dirty="0">
              <a:solidFill>
                <a:schemeClr val="accent5">
                  <a:lumMod val="50000"/>
                </a:schemeClr>
              </a:solidFill>
            </a:endParaRPr>
          </a:p>
        </p:txBody>
      </p:sp>
      <p:sp>
        <p:nvSpPr>
          <p:cNvPr id="46" name="TextBox 45"/>
          <p:cNvSpPr txBox="1"/>
          <p:nvPr/>
        </p:nvSpPr>
        <p:spPr>
          <a:xfrm>
            <a:off x="3836100" y="4745342"/>
            <a:ext cx="1886857" cy="430887"/>
          </a:xfrm>
          <a:prstGeom prst="rect">
            <a:avLst/>
          </a:prstGeom>
          <a:noFill/>
        </p:spPr>
        <p:txBody>
          <a:bodyPr wrap="square" rtlCol="0">
            <a:spAutoFit/>
          </a:bodyPr>
          <a:lstStyle/>
          <a:p>
            <a:r>
              <a:rPr lang="en-GB" sz="2200" dirty="0">
                <a:solidFill>
                  <a:schemeClr val="accent5">
                    <a:lumMod val="50000"/>
                  </a:schemeClr>
                </a:solidFill>
              </a:rPr>
              <a:t>Boden</a:t>
            </a:r>
          </a:p>
        </p:txBody>
      </p:sp>
      <p:sp>
        <p:nvSpPr>
          <p:cNvPr id="47" name="TextBox 46"/>
          <p:cNvSpPr txBox="1"/>
          <p:nvPr/>
        </p:nvSpPr>
        <p:spPr>
          <a:xfrm>
            <a:off x="3855447" y="5509229"/>
            <a:ext cx="1886857" cy="430887"/>
          </a:xfrm>
          <a:prstGeom prst="rect">
            <a:avLst/>
          </a:prstGeom>
          <a:noFill/>
        </p:spPr>
        <p:txBody>
          <a:bodyPr wrap="square" rtlCol="0">
            <a:spAutoFit/>
          </a:bodyPr>
          <a:lstStyle/>
          <a:p>
            <a:r>
              <a:rPr lang="en-GB" sz="2200" dirty="0" err="1">
                <a:solidFill>
                  <a:schemeClr val="accent5">
                    <a:lumMod val="50000"/>
                  </a:schemeClr>
                </a:solidFill>
              </a:rPr>
              <a:t>Tochter</a:t>
            </a:r>
            <a:endParaRPr lang="en-GB" sz="2200" dirty="0">
              <a:solidFill>
                <a:schemeClr val="accent5">
                  <a:lumMod val="50000"/>
                </a:schemeClr>
              </a:solidFill>
            </a:endParaRPr>
          </a:p>
        </p:txBody>
      </p:sp>
      <p:pic>
        <p:nvPicPr>
          <p:cNvPr id="28" name="Picture 2" descr="Arrow, Bow, Weapon, Medieval Weap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7808" y="2338808"/>
            <a:ext cx="598510" cy="6691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Brick Oven With Flame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40891" y="3897770"/>
            <a:ext cx="452199" cy="617386"/>
          </a:xfrm>
          <a:prstGeom prst="rect">
            <a:avLst/>
          </a:prstGeom>
          <a:noFill/>
          <a:extLst>
            <a:ext uri="{909E8E84-426E-40DD-AFC4-6F175D3DCCD1}">
              <a14:hiddenFill xmlns:a14="http://schemas.microsoft.com/office/drawing/2010/main">
                <a:solidFill>
                  <a:srgbClr val="FFFFFF"/>
                </a:solidFill>
              </a14:hiddenFill>
            </a:ext>
          </a:extLst>
        </p:spPr>
      </p:pic>
      <p:sp>
        <p:nvSpPr>
          <p:cNvPr id="40" name="Google Shape;173;p5">
            <a:hlinkClick r:id="" action="ppaction://noaction">
              <a:snd r:embed="rId10" name="a) Es gibt [viele] Bögen im Museum.wav"/>
            </a:hlinkClick>
          </p:cNvPr>
          <p:cNvSpPr/>
          <p:nvPr/>
        </p:nvSpPr>
        <p:spPr>
          <a:xfrm>
            <a:off x="1595842" y="2569118"/>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A</a:t>
            </a:r>
            <a:endParaRPr dirty="0"/>
          </a:p>
        </p:txBody>
      </p:sp>
      <p:sp>
        <p:nvSpPr>
          <p:cNvPr id="41" name="Google Shape;173;p5">
            <a:hlinkClick r:id="" action="ppaction://noaction">
              <a:snd r:embed="rId11" name="b) Es gibt [einen] Vogel im Garten.wav"/>
            </a:hlinkClick>
          </p:cNvPr>
          <p:cNvSpPr/>
          <p:nvPr/>
        </p:nvSpPr>
        <p:spPr>
          <a:xfrm>
            <a:off x="1596297" y="3309776"/>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B</a:t>
            </a:r>
            <a:endParaRPr dirty="0"/>
          </a:p>
        </p:txBody>
      </p:sp>
      <p:sp>
        <p:nvSpPr>
          <p:cNvPr id="42" name="Google Shape;173;p5">
            <a:hlinkClick r:id="" action="ppaction://noaction">
              <a:snd r:embed="rId12" name="d) Mia putzt jede Woche [die] Böden.wav"/>
            </a:hlinkClick>
          </p:cNvPr>
          <p:cNvSpPr/>
          <p:nvPr/>
        </p:nvSpPr>
        <p:spPr>
          <a:xfrm>
            <a:off x="1595842" y="4816913"/>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D</a:t>
            </a:r>
            <a:endParaRPr dirty="0"/>
          </a:p>
        </p:txBody>
      </p:sp>
      <p:sp>
        <p:nvSpPr>
          <p:cNvPr id="45" name="Google Shape;173;p5">
            <a:hlinkClick r:id="" action="ppaction://noaction">
              <a:snd r:embed="rId13" name="e) Die Frau hat [eine] Tochter.wav"/>
            </a:hlinkClick>
          </p:cNvPr>
          <p:cNvSpPr/>
          <p:nvPr/>
        </p:nvSpPr>
        <p:spPr>
          <a:xfrm>
            <a:off x="1595842" y="5565941"/>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E</a:t>
            </a:r>
            <a:endParaRPr dirty="0"/>
          </a:p>
        </p:txBody>
      </p:sp>
      <p:sp>
        <p:nvSpPr>
          <p:cNvPr id="48" name="Google Shape;173;p5">
            <a:hlinkClick r:id="" action="ppaction://noaction">
              <a:snd r:embed="rId14" name="c) Herr Martin hat [einen] Ofen zu Hause.wav"/>
            </a:hlinkClick>
          </p:cNvPr>
          <p:cNvSpPr/>
          <p:nvPr/>
        </p:nvSpPr>
        <p:spPr>
          <a:xfrm>
            <a:off x="1603625" y="4071229"/>
            <a:ext cx="423089" cy="331962"/>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12700" cap="flat" cmpd="sng">
            <a:solidFill>
              <a:srgbClr val="DAA52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sym typeface="Century Gothic"/>
              </a:rPr>
              <a:t>C</a:t>
            </a:r>
            <a:endParaRPr dirty="0"/>
          </a:p>
        </p:txBody>
      </p:sp>
    </p:spTree>
    <p:extLst>
      <p:ext uri="{BB962C8B-B14F-4D97-AF65-F5344CB8AC3E}">
        <p14:creationId xmlns:p14="http://schemas.microsoft.com/office/powerpoint/2010/main" val="116607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7" name="Text Box 2"/>
          <p:cNvSpPr txBox="1">
            <a:spLocks noChangeArrowheads="1"/>
          </p:cNvSpPr>
          <p:nvPr/>
        </p:nvSpPr>
        <p:spPr bwMode="auto">
          <a:xfrm>
            <a:off x="2237143" y="4077820"/>
            <a:ext cx="671667" cy="521711"/>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05828" y="285286"/>
            <a:ext cx="3745089"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a:solidFill>
                  <a:schemeClr val="lt1"/>
                </a:solidFill>
              </a:rPr>
              <a:t>/o/ </a:t>
            </a:r>
            <a:r>
              <a:rPr lang="en-GB" sz="3600" b="1" dirty="0" err="1">
                <a:solidFill>
                  <a:schemeClr val="lt1"/>
                </a:solidFill>
              </a:rPr>
              <a:t>oder</a:t>
            </a:r>
            <a:r>
              <a:rPr lang="en-GB" sz="3600" b="1" dirty="0">
                <a:solidFill>
                  <a:schemeClr val="lt1"/>
                </a:solidFill>
              </a:rPr>
              <a:t> /ö/?</a:t>
            </a:r>
            <a:endParaRPr sz="3600" b="1" dirty="0">
              <a:solidFill>
                <a:schemeClr val="lt1"/>
              </a:solidFill>
            </a:endParaRPr>
          </a:p>
        </p:txBody>
      </p:sp>
      <p:sp>
        <p:nvSpPr>
          <p:cNvPr id="150" name="Google Shape;150;p2"/>
          <p:cNvSpPr/>
          <p:nvPr/>
        </p:nvSpPr>
        <p:spPr>
          <a:xfrm>
            <a:off x="8101263" y="247046"/>
            <a:ext cx="385606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hören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schreiben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160420" y="1346677"/>
            <a:ext cx="11566358" cy="3970318"/>
          </a:xfrm>
          <a:prstGeom prst="rect">
            <a:avLst/>
          </a:prstGeom>
          <a:noFill/>
        </p:spPr>
        <p:txBody>
          <a:bodyPr wrap="square" rtlCol="0">
            <a:spAutoFit/>
          </a:bodyPr>
          <a:lstStyle/>
          <a:p>
            <a:r>
              <a:rPr lang="en-GB" sz="2100" dirty="0" err="1">
                <a:solidFill>
                  <a:schemeClr val="accent1">
                    <a:lumMod val="50000"/>
                  </a:schemeClr>
                </a:solidFill>
              </a:rPr>
              <a:t>Wie</a:t>
            </a:r>
            <a:r>
              <a:rPr lang="en-GB" sz="2100" dirty="0">
                <a:solidFill>
                  <a:schemeClr val="accent1">
                    <a:lumMod val="50000"/>
                  </a:schemeClr>
                </a:solidFill>
              </a:rPr>
              <a:t> </a:t>
            </a:r>
            <a:r>
              <a:rPr lang="en-GB" sz="2100" dirty="0" err="1">
                <a:solidFill>
                  <a:schemeClr val="accent1">
                    <a:lumMod val="50000"/>
                  </a:schemeClr>
                </a:solidFill>
              </a:rPr>
              <a:t>schreibt</a:t>
            </a:r>
            <a:r>
              <a:rPr lang="en-GB" sz="2100" dirty="0">
                <a:solidFill>
                  <a:schemeClr val="accent1">
                    <a:lumMod val="50000"/>
                  </a:schemeClr>
                </a:solidFill>
              </a:rPr>
              <a:t> man das? </a:t>
            </a:r>
            <a:r>
              <a:rPr lang="en-GB" sz="2100" dirty="0" err="1">
                <a:solidFill>
                  <a:schemeClr val="accent1">
                    <a:lumMod val="50000"/>
                  </a:schemeClr>
                </a:solidFill>
              </a:rPr>
              <a:t>Mit</a:t>
            </a:r>
            <a:r>
              <a:rPr lang="en-GB" sz="2100" dirty="0">
                <a:solidFill>
                  <a:schemeClr val="accent1">
                    <a:lumMod val="50000"/>
                  </a:schemeClr>
                </a:solidFill>
              </a:rPr>
              <a:t> </a:t>
            </a:r>
            <a:r>
              <a:rPr lang="en-GB" sz="2100" b="1" dirty="0">
                <a:solidFill>
                  <a:schemeClr val="accent1">
                    <a:lumMod val="50000"/>
                  </a:schemeClr>
                </a:solidFill>
              </a:rPr>
              <a:t>/o/ </a:t>
            </a:r>
            <a:r>
              <a:rPr lang="en-GB" sz="2100" dirty="0" err="1">
                <a:solidFill>
                  <a:schemeClr val="accent1">
                    <a:lumMod val="50000"/>
                  </a:schemeClr>
                </a:solidFill>
              </a:rPr>
              <a:t>oder</a:t>
            </a:r>
            <a:r>
              <a:rPr lang="en-GB" sz="2100" dirty="0">
                <a:solidFill>
                  <a:schemeClr val="accent1">
                    <a:lumMod val="50000"/>
                  </a:schemeClr>
                </a:solidFill>
              </a:rPr>
              <a:t> </a:t>
            </a:r>
            <a:r>
              <a:rPr lang="en-GB" sz="2100" dirty="0" err="1">
                <a:solidFill>
                  <a:schemeClr val="accent1">
                    <a:lumMod val="50000"/>
                  </a:schemeClr>
                </a:solidFill>
              </a:rPr>
              <a:t>mit</a:t>
            </a:r>
            <a:r>
              <a:rPr lang="en-GB" sz="2100" dirty="0">
                <a:solidFill>
                  <a:schemeClr val="accent1">
                    <a:lumMod val="50000"/>
                  </a:schemeClr>
                </a:solidFill>
              </a:rPr>
              <a:t> </a:t>
            </a:r>
            <a:r>
              <a:rPr lang="en-GB" sz="2100" b="1" dirty="0">
                <a:solidFill>
                  <a:schemeClr val="accent1">
                    <a:lumMod val="50000"/>
                  </a:schemeClr>
                </a:solidFill>
              </a:rPr>
              <a:t>/ö/</a:t>
            </a:r>
            <a:r>
              <a:rPr lang="en-GB" sz="2100" dirty="0">
                <a:solidFill>
                  <a:schemeClr val="accent1">
                    <a:lumMod val="50000"/>
                  </a:schemeClr>
                </a:solidFill>
              </a:rPr>
              <a:t>? </a:t>
            </a:r>
            <a:r>
              <a:rPr lang="en-GB" sz="2100" dirty="0" err="1">
                <a:solidFill>
                  <a:schemeClr val="accent1">
                    <a:lumMod val="50000"/>
                  </a:schemeClr>
                </a:solidFill>
              </a:rPr>
              <a:t>Arbeite</a:t>
            </a:r>
            <a:r>
              <a:rPr lang="en-GB" sz="2100" dirty="0">
                <a:solidFill>
                  <a:schemeClr val="accent1">
                    <a:lumMod val="50000"/>
                  </a:schemeClr>
                </a:solidFill>
              </a:rPr>
              <a:t> </a:t>
            </a:r>
            <a:r>
              <a:rPr lang="en-GB" sz="2100" dirty="0" err="1">
                <a:solidFill>
                  <a:schemeClr val="accent1">
                    <a:lumMod val="50000"/>
                  </a:schemeClr>
                </a:solidFill>
              </a:rPr>
              <a:t>mit</a:t>
            </a:r>
            <a:r>
              <a:rPr lang="en-GB" sz="2100" dirty="0">
                <a:solidFill>
                  <a:schemeClr val="accent1">
                    <a:lumMod val="50000"/>
                  </a:schemeClr>
                </a:solidFill>
              </a:rPr>
              <a:t> </a:t>
            </a:r>
            <a:r>
              <a:rPr lang="en-GB" sz="2100" dirty="0" err="1">
                <a:solidFill>
                  <a:schemeClr val="accent1">
                    <a:lumMod val="50000"/>
                  </a:schemeClr>
                </a:solidFill>
              </a:rPr>
              <a:t>einem</a:t>
            </a:r>
            <a:r>
              <a:rPr lang="en-GB" sz="2100" dirty="0">
                <a:solidFill>
                  <a:schemeClr val="accent1">
                    <a:lumMod val="50000"/>
                  </a:schemeClr>
                </a:solidFill>
              </a:rPr>
              <a:t> Partner/</a:t>
            </a:r>
            <a:r>
              <a:rPr lang="en-GB" sz="2100" dirty="0" err="1">
                <a:solidFill>
                  <a:schemeClr val="accent1">
                    <a:lumMod val="50000"/>
                  </a:schemeClr>
                </a:solidFill>
              </a:rPr>
              <a:t>einer</a:t>
            </a:r>
            <a:r>
              <a:rPr lang="en-GB" sz="2100" dirty="0">
                <a:solidFill>
                  <a:schemeClr val="accent1">
                    <a:lumMod val="50000"/>
                  </a:schemeClr>
                </a:solidFill>
              </a:rPr>
              <a:t> </a:t>
            </a:r>
            <a:r>
              <a:rPr lang="en-GB" sz="2100" dirty="0" err="1">
                <a:solidFill>
                  <a:schemeClr val="accent1">
                    <a:lumMod val="50000"/>
                  </a:schemeClr>
                </a:solidFill>
              </a:rPr>
              <a:t>Partnerin</a:t>
            </a:r>
            <a:r>
              <a:rPr lang="en-GB" sz="2100" dirty="0">
                <a:solidFill>
                  <a:schemeClr val="accent1">
                    <a:lumMod val="50000"/>
                  </a:schemeClr>
                </a:solidFill>
              </a:rPr>
              <a:t>.</a:t>
            </a:r>
          </a:p>
          <a:p>
            <a:endParaRPr lang="en-GB" sz="2100" dirty="0">
              <a:solidFill>
                <a:schemeClr val="accent1">
                  <a:lumMod val="50000"/>
                </a:schemeClr>
              </a:solidFill>
            </a:endParaRPr>
          </a:p>
          <a:p>
            <a:r>
              <a:rPr lang="en-GB" sz="2100" b="1" dirty="0" err="1">
                <a:solidFill>
                  <a:schemeClr val="accent1">
                    <a:lumMod val="50000"/>
                  </a:schemeClr>
                </a:solidFill>
              </a:rPr>
              <a:t>Beispiel</a:t>
            </a:r>
            <a:r>
              <a:rPr lang="en-GB" sz="2100" b="1" dirty="0">
                <a:solidFill>
                  <a:schemeClr val="accent1">
                    <a:lumMod val="50000"/>
                  </a:schemeClr>
                </a:solidFill>
              </a:rPr>
              <a:t>:</a:t>
            </a:r>
            <a:r>
              <a:rPr lang="en-GB" sz="2100" dirty="0">
                <a:solidFill>
                  <a:schemeClr val="accent1">
                    <a:lumMod val="50000"/>
                  </a:schemeClr>
                </a:solidFill>
              </a:rPr>
              <a:t>  </a:t>
            </a: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a:p>
            <a:endParaRPr lang="en-GB" sz="2100" dirty="0">
              <a:solidFill>
                <a:schemeClr val="accent1">
                  <a:lumMod val="50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385726024"/>
              </p:ext>
            </p:extLst>
          </p:nvPr>
        </p:nvGraphicFramePr>
        <p:xfrm>
          <a:off x="679556" y="2639784"/>
          <a:ext cx="5004538" cy="2233002"/>
        </p:xfrm>
        <a:graphic>
          <a:graphicData uri="http://schemas.openxmlformats.org/drawingml/2006/table">
            <a:tbl>
              <a:tblPr firstRow="1" bandRow="1">
                <a:tableStyleId>{5940675A-B579-460E-94D1-54222C63F5DA}</a:tableStyleId>
              </a:tblPr>
              <a:tblGrid>
                <a:gridCol w="2502269">
                  <a:extLst>
                    <a:ext uri="{9D8B030D-6E8A-4147-A177-3AD203B41FA5}">
                      <a16:colId xmlns:a16="http://schemas.microsoft.com/office/drawing/2014/main" val="1084177238"/>
                    </a:ext>
                  </a:extLst>
                </a:gridCol>
                <a:gridCol w="2502269">
                  <a:extLst>
                    <a:ext uri="{9D8B030D-6E8A-4147-A177-3AD203B41FA5}">
                      <a16:colId xmlns:a16="http://schemas.microsoft.com/office/drawing/2014/main" val="2800481229"/>
                    </a:ext>
                  </a:extLst>
                </a:gridCol>
              </a:tblGrid>
              <a:tr h="317792">
                <a:tc gridSpan="2">
                  <a:txBody>
                    <a:bodyPr/>
                    <a:lstStyle/>
                    <a:p>
                      <a:pPr algn="ctr"/>
                      <a:r>
                        <a:rPr lang="en-GB" sz="2100" b="1" kern="1200" dirty="0">
                          <a:solidFill>
                            <a:schemeClr val="accent1">
                              <a:lumMod val="50000"/>
                            </a:schemeClr>
                          </a:solidFill>
                          <a:effectLst/>
                          <a:latin typeface="+mn-lt"/>
                          <a:ea typeface="+mn-ea"/>
                          <a:cs typeface="+mn-cs"/>
                        </a:rPr>
                        <a:t>Person A</a:t>
                      </a:r>
                      <a:endParaRPr lang="en-GB" sz="2100" dirty="0">
                        <a:solidFill>
                          <a:schemeClr val="accent1">
                            <a:lumMod val="50000"/>
                          </a:schemeClr>
                        </a:solidFill>
                      </a:endParaRPr>
                    </a:p>
                  </a:txBody>
                  <a:tcPr/>
                </a:tc>
                <a:tc hMerge="1">
                  <a:txBody>
                    <a:bodyPr/>
                    <a:lstStyle/>
                    <a:p>
                      <a:endParaRPr lang="en-GB" sz="2100" dirty="0"/>
                    </a:p>
                  </a:txBody>
                  <a:tcPr/>
                </a:tc>
                <a:extLst>
                  <a:ext uri="{0D108BD9-81ED-4DB2-BD59-A6C34878D82A}">
                    <a16:rowId xmlns:a16="http://schemas.microsoft.com/office/drawing/2014/main" val="3744775001"/>
                  </a:ext>
                </a:extLst>
              </a:tr>
              <a:tr h="754722">
                <a:tc>
                  <a:txBody>
                    <a:bodyPr/>
                    <a:lstStyle/>
                    <a:p>
                      <a:pPr algn="ctr">
                        <a:lnSpc>
                          <a:spcPct val="107000"/>
                        </a:lnSpc>
                        <a:spcAft>
                          <a:spcPts val="0"/>
                        </a:spcAft>
                      </a:pPr>
                      <a:r>
                        <a:rPr lang="en-GB" sz="14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120068"/>
                  </a:ext>
                </a:extLst>
              </a:tr>
              <a:tr h="754722">
                <a:tc>
                  <a:txBody>
                    <a:bodyPr/>
                    <a:lstStyle/>
                    <a:p>
                      <a:r>
                        <a:rPr lang="en-GB" sz="2000" b="1" kern="1200" dirty="0" err="1">
                          <a:solidFill>
                            <a:schemeClr val="accent1">
                              <a:lumMod val="50000"/>
                            </a:schemeClr>
                          </a:solidFill>
                          <a:effectLst/>
                          <a:latin typeface="+mn-lt"/>
                          <a:ea typeface="+mn-ea"/>
                          <a:cs typeface="+mn-cs"/>
                        </a:rPr>
                        <a:t>Sch</a:t>
                      </a:r>
                      <a:r>
                        <a:rPr lang="en-GB" sz="2000" b="1" u="none" kern="1200" dirty="0" err="1">
                          <a:solidFill>
                            <a:srgbClr val="EEC100"/>
                          </a:solidFill>
                          <a:effectLst/>
                          <a:latin typeface="+mn-lt"/>
                          <a:ea typeface="+mn-ea"/>
                          <a:cs typeface="+mn-cs"/>
                        </a:rPr>
                        <a:t>o</a:t>
                      </a:r>
                      <a:r>
                        <a:rPr lang="en-GB" sz="2000" b="1" kern="1200" dirty="0" err="1">
                          <a:solidFill>
                            <a:schemeClr val="accent1">
                              <a:lumMod val="50000"/>
                            </a:schemeClr>
                          </a:solidFill>
                          <a:effectLst/>
                          <a:latin typeface="+mn-lt"/>
                          <a:ea typeface="+mn-ea"/>
                          <a:cs typeface="+mn-cs"/>
                        </a:rPr>
                        <a:t>ttland</a:t>
                      </a:r>
                      <a:r>
                        <a:rPr lang="en-GB" sz="2000" b="1" kern="1200" dirty="0">
                          <a:solidFill>
                            <a:schemeClr val="accent1">
                              <a:lumMod val="50000"/>
                            </a:schemeClr>
                          </a:solidFill>
                          <a:effectLst/>
                          <a:latin typeface="+mn-lt"/>
                          <a:ea typeface="+mn-ea"/>
                          <a:cs typeface="+mn-cs"/>
                        </a:rPr>
                        <a:t>  </a:t>
                      </a:r>
                    </a:p>
                    <a:p>
                      <a:r>
                        <a:rPr lang="en-GB" sz="2000" b="0" kern="1200" dirty="0">
                          <a:solidFill>
                            <a:schemeClr val="accent1">
                              <a:lumMod val="50000"/>
                            </a:schemeClr>
                          </a:solidFill>
                          <a:effectLst/>
                          <a:latin typeface="+mn-lt"/>
                          <a:ea typeface="+mn-ea"/>
                          <a:cs typeface="+mn-cs"/>
                        </a:rPr>
                        <a:t>(</a:t>
                      </a:r>
                      <a:r>
                        <a:rPr lang="en-GB" sz="2000" b="0" kern="1200" dirty="0" err="1">
                          <a:solidFill>
                            <a:schemeClr val="accent1">
                              <a:lumMod val="50000"/>
                            </a:schemeClr>
                          </a:solidFill>
                          <a:effectLst/>
                          <a:latin typeface="+mn-lt"/>
                          <a:ea typeface="+mn-ea"/>
                          <a:cs typeface="+mn-cs"/>
                        </a:rPr>
                        <a:t>kurz</a:t>
                      </a:r>
                      <a:r>
                        <a:rPr lang="en-GB" sz="2000" b="0" kern="1200" dirty="0">
                          <a:solidFill>
                            <a:schemeClr val="accent1">
                              <a:lumMod val="50000"/>
                            </a:schemeClr>
                          </a:solidFill>
                          <a:effectLst/>
                          <a:latin typeface="+mn-lt"/>
                          <a:ea typeface="+mn-ea"/>
                          <a:cs typeface="+mn-cs"/>
                        </a:rPr>
                        <a:t>)</a:t>
                      </a:r>
                    </a:p>
                    <a:p>
                      <a:pPr algn="ctr"/>
                      <a:endParaRPr lang="en-GB"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chemeClr val="accent1">
                              <a:lumMod val="50000"/>
                            </a:schemeClr>
                          </a:solidFill>
                          <a:effectLst/>
                          <a:latin typeface="+mn-lt"/>
                          <a:ea typeface="+mn-ea"/>
                          <a:cs typeface="+mn-cs"/>
                        </a:rPr>
                        <a:t>öffnen</a:t>
                      </a:r>
                      <a:endParaRPr lang="en-GB" sz="2000" kern="1200" dirty="0">
                        <a:solidFill>
                          <a:schemeClr val="accent1">
                            <a:lumMod val="50000"/>
                          </a:schemeClr>
                        </a:solidFill>
                        <a:effectLst/>
                        <a:latin typeface="+mn-lt"/>
                        <a:ea typeface="+mn-ea"/>
                        <a:cs typeface="+mn-cs"/>
                      </a:endParaRPr>
                    </a:p>
                    <a:p>
                      <a:pPr algn="l"/>
                      <a:r>
                        <a:rPr lang="en-GB" sz="2000" dirty="0">
                          <a:solidFill>
                            <a:schemeClr val="accent1">
                              <a:lumMod val="50000"/>
                            </a:schemeClr>
                          </a:solidFill>
                        </a:rPr>
                        <a:t>(</a:t>
                      </a:r>
                      <a:r>
                        <a:rPr lang="en-GB" sz="2000" dirty="0" err="1">
                          <a:solidFill>
                            <a:schemeClr val="accent1">
                              <a:lumMod val="50000"/>
                            </a:schemeClr>
                          </a:solidFill>
                        </a:rPr>
                        <a:t>kurz</a:t>
                      </a:r>
                      <a:r>
                        <a:rPr lang="en-GB" sz="2000" dirty="0">
                          <a:solidFill>
                            <a:schemeClr val="accent1">
                              <a:lumMod val="50000"/>
                            </a:schemeClr>
                          </a:solidFill>
                        </a:rPr>
                        <a:t>)</a:t>
                      </a:r>
                    </a:p>
                  </a:txBody>
                  <a:tcPr/>
                </a:tc>
                <a:extLst>
                  <a:ext uri="{0D108BD9-81ED-4DB2-BD59-A6C34878D82A}">
                    <a16:rowId xmlns:a16="http://schemas.microsoft.com/office/drawing/2014/main" val="644800548"/>
                  </a:ext>
                </a:extLst>
              </a:tr>
            </a:tbl>
          </a:graphicData>
        </a:graphic>
      </p:graphicFrame>
      <p:sp>
        <p:nvSpPr>
          <p:cNvPr id="9" name="Text Box 2"/>
          <p:cNvSpPr txBox="1">
            <a:spLocks noChangeArrowheads="1"/>
          </p:cNvSpPr>
          <p:nvPr/>
        </p:nvSpPr>
        <p:spPr bwMode="auto">
          <a:xfrm>
            <a:off x="4182085" y="3992990"/>
            <a:ext cx="984518" cy="606542"/>
          </a:xfrm>
          <a:prstGeom prst="rect">
            <a:avLst/>
          </a:prstGeom>
          <a:solidFill>
            <a:srgbClr val="FFFFFF"/>
          </a:solidFill>
          <a:ln w="9525">
            <a:noFill/>
            <a:miter lim="800000"/>
            <a:headEnd/>
            <a:tailEnd/>
          </a:ln>
        </p:spPr>
        <p:txBody>
          <a:bodyPr rot="0" vert="horz" wrap="none" lIns="91440" tIns="45720" rIns="91440" bIns="45720" anchor="t" anchorCtr="0">
            <a:noAutofit/>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7689" y="4137256"/>
            <a:ext cx="984517" cy="606542"/>
          </a:xfrm>
          <a:prstGeom prst="rect">
            <a:avLst/>
          </a:prstGeom>
          <a:noFill/>
          <a:ln>
            <a:noFill/>
          </a:ln>
        </p:spPr>
      </p:pic>
      <p:graphicFrame>
        <p:nvGraphicFramePr>
          <p:cNvPr id="11" name="Table 10"/>
          <p:cNvGraphicFramePr>
            <a:graphicFrameLocks noGrp="1"/>
          </p:cNvGraphicFramePr>
          <p:nvPr>
            <p:extLst>
              <p:ext uri="{D42A27DB-BD31-4B8C-83A1-F6EECF244321}">
                <p14:modId xmlns:p14="http://schemas.microsoft.com/office/powerpoint/2010/main" val="2698480748"/>
              </p:ext>
            </p:extLst>
          </p:nvPr>
        </p:nvGraphicFramePr>
        <p:xfrm>
          <a:off x="6230123" y="2639784"/>
          <a:ext cx="5122786" cy="2233002"/>
        </p:xfrm>
        <a:graphic>
          <a:graphicData uri="http://schemas.openxmlformats.org/drawingml/2006/table">
            <a:tbl>
              <a:tblPr firstRow="1" bandRow="1">
                <a:tableStyleId>{5940675A-B579-460E-94D1-54222C63F5DA}</a:tableStyleId>
              </a:tblPr>
              <a:tblGrid>
                <a:gridCol w="2561393">
                  <a:extLst>
                    <a:ext uri="{9D8B030D-6E8A-4147-A177-3AD203B41FA5}">
                      <a16:colId xmlns:a16="http://schemas.microsoft.com/office/drawing/2014/main" val="1084177238"/>
                    </a:ext>
                  </a:extLst>
                </a:gridCol>
                <a:gridCol w="2561393">
                  <a:extLst>
                    <a:ext uri="{9D8B030D-6E8A-4147-A177-3AD203B41FA5}">
                      <a16:colId xmlns:a16="http://schemas.microsoft.com/office/drawing/2014/main" val="2800481229"/>
                    </a:ext>
                  </a:extLst>
                </a:gridCol>
              </a:tblGrid>
              <a:tr h="317792">
                <a:tc gridSpan="2">
                  <a:txBody>
                    <a:bodyPr/>
                    <a:lstStyle/>
                    <a:p>
                      <a:pPr algn="ctr"/>
                      <a:r>
                        <a:rPr lang="en-GB" sz="2100" b="1" kern="1200" dirty="0">
                          <a:solidFill>
                            <a:schemeClr val="accent1">
                              <a:lumMod val="50000"/>
                            </a:schemeClr>
                          </a:solidFill>
                          <a:effectLst/>
                          <a:latin typeface="+mn-lt"/>
                          <a:ea typeface="+mn-ea"/>
                          <a:cs typeface="+mn-cs"/>
                        </a:rPr>
                        <a:t>Person B</a:t>
                      </a:r>
                      <a:endParaRPr lang="en-GB" sz="2100" dirty="0">
                        <a:solidFill>
                          <a:schemeClr val="accent1">
                            <a:lumMod val="50000"/>
                          </a:schemeClr>
                        </a:solidFill>
                      </a:endParaRPr>
                    </a:p>
                  </a:txBody>
                  <a:tcPr/>
                </a:tc>
                <a:tc hMerge="1">
                  <a:txBody>
                    <a:bodyPr/>
                    <a:lstStyle/>
                    <a:p>
                      <a:endParaRPr lang="en-GB" sz="2100" dirty="0"/>
                    </a:p>
                  </a:txBody>
                  <a:tcPr/>
                </a:tc>
                <a:extLst>
                  <a:ext uri="{0D108BD9-81ED-4DB2-BD59-A6C34878D82A}">
                    <a16:rowId xmlns:a16="http://schemas.microsoft.com/office/drawing/2014/main" val="3744775001"/>
                  </a:ext>
                </a:extLst>
              </a:tr>
              <a:tr h="754722">
                <a:tc>
                  <a:txBody>
                    <a:bodyPr/>
                    <a:lstStyle/>
                    <a:p>
                      <a:pPr algn="ctr">
                        <a:lnSpc>
                          <a:spcPct val="107000"/>
                        </a:lnSpc>
                        <a:spcAft>
                          <a:spcPts val="0"/>
                        </a:spcAft>
                      </a:pPr>
                      <a:r>
                        <a:rPr lang="en-GB" sz="14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zuhören</a:t>
                      </a:r>
                      <a:r>
                        <a:rPr lang="en-GB" sz="20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schreiben</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4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0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sprechen</a:t>
                      </a:r>
                      <a:endParaRPr lang="en-GB"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6120068"/>
                  </a:ext>
                </a:extLst>
              </a:tr>
              <a:tr h="754722">
                <a:tc>
                  <a:txBody>
                    <a:bodyPr/>
                    <a:lstStyle/>
                    <a:p>
                      <a:r>
                        <a:rPr lang="en-GB" sz="2000" b="1" kern="1200" dirty="0" err="1">
                          <a:solidFill>
                            <a:schemeClr val="accent1">
                              <a:lumMod val="50000"/>
                            </a:schemeClr>
                          </a:solidFill>
                          <a:effectLst/>
                          <a:latin typeface="+mn-lt"/>
                          <a:ea typeface="+mn-ea"/>
                          <a:cs typeface="+mn-cs"/>
                        </a:rPr>
                        <a:t>Schottland</a:t>
                      </a:r>
                      <a:r>
                        <a:rPr lang="en-GB" sz="2000" b="1" kern="1200" dirty="0">
                          <a:solidFill>
                            <a:schemeClr val="accent1">
                              <a:lumMod val="50000"/>
                            </a:schemeClr>
                          </a:solidFill>
                          <a:effectLst/>
                          <a:latin typeface="+mn-lt"/>
                          <a:ea typeface="+mn-ea"/>
                          <a:cs typeface="+mn-cs"/>
                        </a:rPr>
                        <a:t>  </a:t>
                      </a:r>
                    </a:p>
                    <a:p>
                      <a:r>
                        <a:rPr lang="en-GB" sz="2000" b="0" kern="1200" dirty="0">
                          <a:solidFill>
                            <a:schemeClr val="accent1">
                              <a:lumMod val="50000"/>
                            </a:schemeClr>
                          </a:solidFill>
                          <a:effectLst/>
                          <a:latin typeface="+mn-lt"/>
                          <a:ea typeface="+mn-ea"/>
                          <a:cs typeface="+mn-cs"/>
                        </a:rPr>
                        <a:t>(</a:t>
                      </a:r>
                      <a:r>
                        <a:rPr lang="en-GB" sz="2000" b="0" kern="1200" dirty="0" err="1">
                          <a:solidFill>
                            <a:schemeClr val="accent1">
                              <a:lumMod val="50000"/>
                            </a:schemeClr>
                          </a:solidFill>
                          <a:effectLst/>
                          <a:latin typeface="+mn-lt"/>
                          <a:ea typeface="+mn-ea"/>
                          <a:cs typeface="+mn-cs"/>
                        </a:rPr>
                        <a:t>kurz</a:t>
                      </a:r>
                      <a:r>
                        <a:rPr lang="en-GB" sz="2000" b="0" kern="1200" dirty="0">
                          <a:solidFill>
                            <a:schemeClr val="accent1">
                              <a:lumMod val="50000"/>
                            </a:schemeClr>
                          </a:solidFill>
                          <a:effectLst/>
                          <a:latin typeface="+mn-lt"/>
                          <a:ea typeface="+mn-ea"/>
                          <a:cs typeface="+mn-cs"/>
                        </a:rPr>
                        <a:t>)</a:t>
                      </a:r>
                    </a:p>
                    <a:p>
                      <a:pPr algn="ctr"/>
                      <a:endParaRPr lang="en-GB"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kern="1200" dirty="0" err="1">
                          <a:solidFill>
                            <a:srgbClr val="EEC100"/>
                          </a:solidFill>
                          <a:effectLst/>
                          <a:latin typeface="+mn-lt"/>
                          <a:ea typeface="+mn-ea"/>
                          <a:cs typeface="+mn-cs"/>
                        </a:rPr>
                        <a:t>ö</a:t>
                      </a:r>
                      <a:r>
                        <a:rPr lang="en-GB" sz="2000" b="1" kern="1200" dirty="0" err="1">
                          <a:solidFill>
                            <a:schemeClr val="accent1">
                              <a:lumMod val="50000"/>
                            </a:schemeClr>
                          </a:solidFill>
                          <a:effectLst/>
                          <a:latin typeface="+mn-lt"/>
                          <a:ea typeface="+mn-ea"/>
                          <a:cs typeface="+mn-cs"/>
                        </a:rPr>
                        <a:t>ffnen</a:t>
                      </a:r>
                      <a:endParaRPr lang="en-GB" sz="2000" kern="1200" dirty="0">
                        <a:solidFill>
                          <a:schemeClr val="accent1">
                            <a:lumMod val="50000"/>
                          </a:schemeClr>
                        </a:solidFill>
                        <a:effectLst/>
                        <a:latin typeface="+mn-lt"/>
                        <a:ea typeface="+mn-ea"/>
                        <a:cs typeface="+mn-cs"/>
                      </a:endParaRPr>
                    </a:p>
                    <a:p>
                      <a:pPr algn="l"/>
                      <a:r>
                        <a:rPr lang="en-GB" sz="2000" dirty="0">
                          <a:solidFill>
                            <a:schemeClr val="accent1">
                              <a:lumMod val="50000"/>
                            </a:schemeClr>
                          </a:solidFill>
                        </a:rPr>
                        <a:t>(</a:t>
                      </a:r>
                      <a:r>
                        <a:rPr lang="en-GB" sz="2000" dirty="0" err="1">
                          <a:solidFill>
                            <a:schemeClr val="accent1">
                              <a:lumMod val="50000"/>
                            </a:schemeClr>
                          </a:solidFill>
                        </a:rPr>
                        <a:t>kurz</a:t>
                      </a:r>
                      <a:r>
                        <a:rPr lang="en-GB" sz="2000" dirty="0">
                          <a:solidFill>
                            <a:schemeClr val="accent1">
                              <a:lumMod val="50000"/>
                            </a:schemeClr>
                          </a:solidFill>
                        </a:rPr>
                        <a:t>)</a:t>
                      </a:r>
                    </a:p>
                  </a:txBody>
                  <a:tcPr/>
                </a:tc>
                <a:extLst>
                  <a:ext uri="{0D108BD9-81ED-4DB2-BD59-A6C34878D82A}">
                    <a16:rowId xmlns:a16="http://schemas.microsoft.com/office/drawing/2014/main" val="644800548"/>
                  </a:ext>
                </a:extLst>
              </a:tr>
            </a:tbl>
          </a:graphicData>
        </a:graphic>
      </p:graphicFrame>
      <p:sp>
        <p:nvSpPr>
          <p:cNvPr id="13" name="Text Box 2"/>
          <p:cNvSpPr txBox="1">
            <a:spLocks noChangeArrowheads="1"/>
          </p:cNvSpPr>
          <p:nvPr/>
        </p:nvSpPr>
        <p:spPr bwMode="auto">
          <a:xfrm>
            <a:off x="10337066" y="4006437"/>
            <a:ext cx="984518" cy="606542"/>
          </a:xfrm>
          <a:prstGeom prst="rect">
            <a:avLst/>
          </a:prstGeom>
          <a:solidFill>
            <a:srgbClr val="FFFFFF"/>
          </a:solidFill>
          <a:ln w="9525">
            <a:noFill/>
            <a:miter lim="800000"/>
            <a:headEnd/>
            <a:tailEnd/>
          </a:ln>
        </p:spPr>
        <p:txBody>
          <a:bodyPr rot="0" vert="horz" wrap="none" lIns="91440" tIns="45720" rIns="91440" bIns="45720" anchor="t" anchorCtr="0">
            <a:noAutofit/>
          </a:bodyPr>
          <a:lstStyle/>
          <a:p>
            <a:pPr>
              <a:lnSpc>
                <a:spcPct val="107000"/>
              </a:lnSpc>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1953" y="4137256"/>
            <a:ext cx="984517" cy="606542"/>
          </a:xfrm>
          <a:prstGeom prst="rect">
            <a:avLst/>
          </a:prstGeom>
          <a:noFill/>
          <a:ln>
            <a:noFill/>
          </a:ln>
        </p:spPr>
      </p:pic>
      <p:sp>
        <p:nvSpPr>
          <p:cNvPr id="4" name="TextBox 3"/>
          <p:cNvSpPr txBox="1"/>
          <p:nvPr/>
        </p:nvSpPr>
        <p:spPr>
          <a:xfrm>
            <a:off x="6194060" y="4974397"/>
            <a:ext cx="5185743" cy="1015663"/>
          </a:xfrm>
          <a:prstGeom prst="rect">
            <a:avLst/>
          </a:prstGeom>
          <a:noFill/>
        </p:spPr>
        <p:txBody>
          <a:bodyPr wrap="square" rtlCol="0">
            <a:spAutoFit/>
          </a:bodyPr>
          <a:lstStyle/>
          <a:p>
            <a:r>
              <a:rPr lang="en-GB" sz="2000" dirty="0">
                <a:solidFill>
                  <a:schemeClr val="accent1">
                    <a:lumMod val="50000"/>
                  </a:schemeClr>
                </a:solidFill>
              </a:rPr>
              <a:t>Person B </a:t>
            </a:r>
            <a:r>
              <a:rPr lang="en-GB" sz="2000" dirty="0" err="1">
                <a:solidFill>
                  <a:schemeClr val="accent1">
                    <a:lumMod val="50000"/>
                  </a:schemeClr>
                </a:solidFill>
              </a:rPr>
              <a:t>fragt</a:t>
            </a:r>
            <a:r>
              <a:rPr lang="en-GB" sz="2000" dirty="0">
                <a:solidFill>
                  <a:schemeClr val="accent1">
                    <a:lumMod val="50000"/>
                  </a:schemeClr>
                </a:solidFill>
              </a:rPr>
              <a:t>: 	„</a:t>
            </a:r>
            <a:r>
              <a:rPr lang="en-GB" sz="2000" dirty="0" err="1">
                <a:solidFill>
                  <a:schemeClr val="accent1">
                    <a:lumMod val="50000"/>
                  </a:schemeClr>
                </a:solidFill>
              </a:rPr>
              <a:t>Wie</a:t>
            </a:r>
            <a:r>
              <a:rPr lang="en-GB" sz="2000" dirty="0">
                <a:solidFill>
                  <a:schemeClr val="accent1">
                    <a:lumMod val="50000"/>
                  </a:schemeClr>
                </a:solidFill>
              </a:rPr>
              <a:t> </a:t>
            </a:r>
            <a:r>
              <a:rPr lang="en-GB" sz="2000" dirty="0" err="1">
                <a:solidFill>
                  <a:schemeClr val="accent1">
                    <a:lumMod val="50000"/>
                  </a:schemeClr>
                </a:solidFill>
              </a:rPr>
              <a:t>sagt</a:t>
            </a:r>
            <a:r>
              <a:rPr lang="en-GB" sz="2000" dirty="0">
                <a:solidFill>
                  <a:schemeClr val="accent1">
                    <a:lumMod val="50000"/>
                  </a:schemeClr>
                </a:solidFill>
              </a:rPr>
              <a:t> man </a:t>
            </a:r>
            <a:r>
              <a:rPr lang="en-GB" sz="2000" i="1" dirty="0">
                <a:solidFill>
                  <a:schemeClr val="accent1">
                    <a:lumMod val="50000"/>
                  </a:schemeClr>
                </a:solidFill>
              </a:rPr>
              <a:t>to open</a:t>
            </a:r>
            <a:r>
              <a:rPr lang="en-GB" sz="2000" dirty="0">
                <a:solidFill>
                  <a:schemeClr val="accent1">
                    <a:lumMod val="50000"/>
                  </a:schemeClr>
                </a:solidFill>
              </a:rPr>
              <a:t>?“</a:t>
            </a:r>
          </a:p>
          <a:p>
            <a:r>
              <a:rPr lang="en-GB" sz="2000" dirty="0">
                <a:solidFill>
                  <a:schemeClr val="accent1">
                    <a:lumMod val="50000"/>
                  </a:schemeClr>
                </a:solidFill>
              </a:rPr>
              <a:t>Person A </a:t>
            </a:r>
            <a:r>
              <a:rPr lang="en-GB" sz="2000" dirty="0" err="1">
                <a:solidFill>
                  <a:schemeClr val="accent1">
                    <a:lumMod val="50000"/>
                  </a:schemeClr>
                </a:solidFill>
              </a:rPr>
              <a:t>antwortet</a:t>
            </a:r>
            <a:r>
              <a:rPr lang="en-GB" sz="2000" dirty="0">
                <a:solidFill>
                  <a:schemeClr val="accent1">
                    <a:lumMod val="50000"/>
                  </a:schemeClr>
                </a:solidFill>
              </a:rPr>
              <a:t>:  „</a:t>
            </a:r>
            <a:r>
              <a:rPr lang="en-GB" sz="2000" dirty="0" err="1">
                <a:solidFill>
                  <a:schemeClr val="accent1">
                    <a:lumMod val="50000"/>
                  </a:schemeClr>
                </a:solidFill>
              </a:rPr>
              <a:t>öffnen</a:t>
            </a:r>
            <a:r>
              <a:rPr lang="en-GB" sz="2000" dirty="0">
                <a:solidFill>
                  <a:schemeClr val="accent1">
                    <a:lumMod val="50000"/>
                  </a:schemeClr>
                </a:solidFill>
              </a:rPr>
              <a:t>“.</a:t>
            </a:r>
          </a:p>
          <a:p>
            <a:r>
              <a:rPr lang="en-GB" sz="2000" dirty="0">
                <a:solidFill>
                  <a:schemeClr val="accent1">
                    <a:lumMod val="50000"/>
                  </a:schemeClr>
                </a:solidFill>
              </a:rPr>
              <a:t>Person B </a:t>
            </a:r>
            <a:r>
              <a:rPr lang="en-GB" sz="2000" dirty="0" err="1">
                <a:solidFill>
                  <a:schemeClr val="accent1">
                    <a:lumMod val="50000"/>
                  </a:schemeClr>
                </a:solidFill>
              </a:rPr>
              <a:t>schreibt</a:t>
            </a:r>
            <a:r>
              <a:rPr lang="en-GB" sz="2000" dirty="0">
                <a:solidFill>
                  <a:schemeClr val="accent1">
                    <a:lumMod val="50000"/>
                  </a:schemeClr>
                </a:solidFill>
              </a:rPr>
              <a:t> „ö”.</a:t>
            </a:r>
          </a:p>
        </p:txBody>
      </p:sp>
      <p:pic>
        <p:nvPicPr>
          <p:cNvPr id="18" name="Picture 17" descr="Scotland Clip Ar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0200" y="4280342"/>
            <a:ext cx="614945" cy="427161"/>
          </a:xfrm>
          <a:prstGeom prst="rect">
            <a:avLst/>
          </a:prstGeom>
          <a:noFill/>
          <a:ln>
            <a:noFill/>
          </a:ln>
        </p:spPr>
      </p:pic>
      <p:pic>
        <p:nvPicPr>
          <p:cNvPr id="19" name="Picture 18" descr="Scotland Clip Ar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3487" y="4280343"/>
            <a:ext cx="614945" cy="427161"/>
          </a:xfrm>
          <a:prstGeom prst="rect">
            <a:avLst/>
          </a:prstGeom>
          <a:noFill/>
          <a:ln>
            <a:noFill/>
          </a:ln>
        </p:spPr>
      </p:pic>
      <p:sp>
        <p:nvSpPr>
          <p:cNvPr id="20" name="TextBox 19"/>
          <p:cNvSpPr txBox="1"/>
          <p:nvPr/>
        </p:nvSpPr>
        <p:spPr>
          <a:xfrm>
            <a:off x="590091" y="4974397"/>
            <a:ext cx="5394292" cy="1015663"/>
          </a:xfrm>
          <a:prstGeom prst="rect">
            <a:avLst/>
          </a:prstGeom>
          <a:noFill/>
        </p:spPr>
        <p:txBody>
          <a:bodyPr wrap="square" rtlCol="0">
            <a:spAutoFit/>
          </a:bodyPr>
          <a:lstStyle/>
          <a:p>
            <a:r>
              <a:rPr lang="en-GB" sz="2000" dirty="0">
                <a:solidFill>
                  <a:schemeClr val="accent1">
                    <a:lumMod val="50000"/>
                  </a:schemeClr>
                </a:solidFill>
              </a:rPr>
              <a:t>Person A </a:t>
            </a:r>
            <a:r>
              <a:rPr lang="en-GB" sz="2000" dirty="0" err="1">
                <a:solidFill>
                  <a:schemeClr val="accent1">
                    <a:lumMod val="50000"/>
                  </a:schemeClr>
                </a:solidFill>
              </a:rPr>
              <a:t>fragt</a:t>
            </a:r>
            <a:r>
              <a:rPr lang="en-GB" sz="2000" dirty="0">
                <a:solidFill>
                  <a:schemeClr val="accent1">
                    <a:lumMod val="50000"/>
                  </a:schemeClr>
                </a:solidFill>
              </a:rPr>
              <a:t>: „</a:t>
            </a:r>
            <a:r>
              <a:rPr lang="en-GB" sz="2000" dirty="0" err="1">
                <a:solidFill>
                  <a:schemeClr val="accent1">
                    <a:lumMod val="50000"/>
                  </a:schemeClr>
                </a:solidFill>
              </a:rPr>
              <a:t>Wie</a:t>
            </a:r>
            <a:r>
              <a:rPr lang="en-GB" sz="2000" dirty="0">
                <a:solidFill>
                  <a:schemeClr val="accent1">
                    <a:lumMod val="50000"/>
                  </a:schemeClr>
                </a:solidFill>
              </a:rPr>
              <a:t> </a:t>
            </a:r>
            <a:r>
              <a:rPr lang="en-GB" sz="2000" dirty="0" err="1">
                <a:solidFill>
                  <a:schemeClr val="accent1">
                    <a:lumMod val="50000"/>
                  </a:schemeClr>
                </a:solidFill>
              </a:rPr>
              <a:t>sagt</a:t>
            </a:r>
            <a:r>
              <a:rPr lang="en-GB" sz="2000" dirty="0">
                <a:solidFill>
                  <a:schemeClr val="accent1">
                    <a:lumMod val="50000"/>
                  </a:schemeClr>
                </a:solidFill>
              </a:rPr>
              <a:t> man </a:t>
            </a:r>
            <a:r>
              <a:rPr lang="en-GB" sz="2000" i="1" dirty="0">
                <a:solidFill>
                  <a:schemeClr val="accent1">
                    <a:lumMod val="50000"/>
                  </a:schemeClr>
                </a:solidFill>
              </a:rPr>
              <a:t>Scotland</a:t>
            </a:r>
            <a:r>
              <a:rPr lang="en-GB" sz="2000" dirty="0">
                <a:solidFill>
                  <a:schemeClr val="accent1">
                    <a:lumMod val="50000"/>
                  </a:schemeClr>
                </a:solidFill>
              </a:rPr>
              <a:t>?“</a:t>
            </a:r>
          </a:p>
          <a:p>
            <a:r>
              <a:rPr lang="en-GB" sz="2000" dirty="0">
                <a:solidFill>
                  <a:schemeClr val="accent1">
                    <a:lumMod val="50000"/>
                  </a:schemeClr>
                </a:solidFill>
              </a:rPr>
              <a:t>Person B </a:t>
            </a:r>
            <a:r>
              <a:rPr lang="en-GB" sz="2000" dirty="0" err="1">
                <a:solidFill>
                  <a:schemeClr val="accent1">
                    <a:lumMod val="50000"/>
                  </a:schemeClr>
                </a:solidFill>
              </a:rPr>
              <a:t>antwortet</a:t>
            </a:r>
            <a:r>
              <a:rPr lang="en-GB" sz="2000" dirty="0">
                <a:solidFill>
                  <a:schemeClr val="accent1">
                    <a:lumMod val="50000"/>
                  </a:schemeClr>
                </a:solidFill>
              </a:rPr>
              <a:t>:  „</a:t>
            </a:r>
            <a:r>
              <a:rPr lang="en-GB" sz="2000" dirty="0" err="1">
                <a:solidFill>
                  <a:schemeClr val="accent1">
                    <a:lumMod val="50000"/>
                  </a:schemeClr>
                </a:solidFill>
              </a:rPr>
              <a:t>Schottland</a:t>
            </a:r>
            <a:r>
              <a:rPr lang="en-GB" sz="2000" dirty="0">
                <a:solidFill>
                  <a:schemeClr val="accent1">
                    <a:lumMod val="50000"/>
                  </a:schemeClr>
                </a:solidFill>
              </a:rPr>
              <a:t>“.</a:t>
            </a:r>
          </a:p>
          <a:p>
            <a:r>
              <a:rPr lang="en-GB" sz="2000" dirty="0">
                <a:solidFill>
                  <a:schemeClr val="accent1">
                    <a:lumMod val="50000"/>
                  </a:schemeClr>
                </a:solidFill>
              </a:rPr>
              <a:t>Person A </a:t>
            </a:r>
            <a:r>
              <a:rPr lang="en-GB" sz="2000" dirty="0" err="1">
                <a:solidFill>
                  <a:schemeClr val="accent1">
                    <a:lumMod val="50000"/>
                  </a:schemeClr>
                </a:solidFill>
              </a:rPr>
              <a:t>schreibt</a:t>
            </a:r>
            <a:r>
              <a:rPr lang="en-GB" sz="2000" dirty="0">
                <a:solidFill>
                  <a:schemeClr val="accent1">
                    <a:lumMod val="50000"/>
                  </a:schemeClr>
                </a:solidFill>
              </a:rPr>
              <a:t> „o”.</a:t>
            </a:r>
          </a:p>
        </p:txBody>
      </p:sp>
      <p:cxnSp>
        <p:nvCxnSpPr>
          <p:cNvPr id="21" name="Straight Connector 20"/>
          <p:cNvCxnSpPr/>
          <p:nvPr/>
        </p:nvCxnSpPr>
        <p:spPr>
          <a:xfrm>
            <a:off x="1170000" y="4130194"/>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851260" y="4135261"/>
            <a:ext cx="216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24000" y="3898800"/>
            <a:ext cx="144000" cy="21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887260" y="3898800"/>
            <a:ext cx="144000" cy="21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64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graphicFrame>
        <p:nvGraphicFramePr>
          <p:cNvPr id="60" name="Table 59"/>
          <p:cNvGraphicFramePr>
            <a:graphicFrameLocks noGrp="1"/>
          </p:cNvGraphicFramePr>
          <p:nvPr>
            <p:extLst>
              <p:ext uri="{D42A27DB-BD31-4B8C-83A1-F6EECF244321}">
                <p14:modId xmlns:p14="http://schemas.microsoft.com/office/powerpoint/2010/main" val="3144095813"/>
              </p:ext>
            </p:extLst>
          </p:nvPr>
        </p:nvGraphicFramePr>
        <p:xfrm>
          <a:off x="565150" y="1443566"/>
          <a:ext cx="11112500" cy="4709586"/>
        </p:xfrm>
        <a:graphic>
          <a:graphicData uri="http://schemas.openxmlformats.org/drawingml/2006/table">
            <a:tbl>
              <a:tblPr firstRow="1" bandRow="1">
                <a:tableStyleId>{5940675A-B579-460E-94D1-54222C63F5DA}</a:tableStyleId>
              </a:tblPr>
              <a:tblGrid>
                <a:gridCol w="5556250">
                  <a:extLst>
                    <a:ext uri="{9D8B030D-6E8A-4147-A177-3AD203B41FA5}">
                      <a16:colId xmlns:a16="http://schemas.microsoft.com/office/drawing/2014/main" val="2902744314"/>
                    </a:ext>
                  </a:extLst>
                </a:gridCol>
                <a:gridCol w="5556250">
                  <a:extLst>
                    <a:ext uri="{9D8B030D-6E8A-4147-A177-3AD203B41FA5}">
                      <a16:colId xmlns:a16="http://schemas.microsoft.com/office/drawing/2014/main" val="1125126273"/>
                    </a:ext>
                  </a:extLst>
                </a:gridCol>
              </a:tblGrid>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189819568"/>
                  </a:ext>
                </a:extLst>
              </a:tr>
              <a:tr h="672798">
                <a:tc>
                  <a:txBody>
                    <a:bodyPr/>
                    <a:lstStyle/>
                    <a:p>
                      <a:endParaRPr lang="en-GB"/>
                    </a:p>
                  </a:txBody>
                  <a:tcPr/>
                </a:tc>
                <a:tc>
                  <a:txBody>
                    <a:bodyPr/>
                    <a:lstStyle/>
                    <a:p>
                      <a:endParaRPr lang="en-GB" dirty="0"/>
                    </a:p>
                  </a:txBody>
                  <a:tcPr/>
                </a:tc>
                <a:extLst>
                  <a:ext uri="{0D108BD9-81ED-4DB2-BD59-A6C34878D82A}">
                    <a16:rowId xmlns:a16="http://schemas.microsoft.com/office/drawing/2014/main" val="1051062931"/>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91685523"/>
                  </a:ext>
                </a:extLst>
              </a:tr>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639934126"/>
                  </a:ext>
                </a:extLst>
              </a:tr>
              <a:tr h="672798">
                <a:tc>
                  <a:txBody>
                    <a:bodyPr/>
                    <a:lstStyle/>
                    <a:p>
                      <a:endParaRPr lang="en-GB"/>
                    </a:p>
                  </a:txBody>
                  <a:tcPr/>
                </a:tc>
                <a:tc>
                  <a:txBody>
                    <a:bodyPr/>
                    <a:lstStyle/>
                    <a:p>
                      <a:endParaRPr lang="en-GB"/>
                    </a:p>
                  </a:txBody>
                  <a:tcPr/>
                </a:tc>
                <a:extLst>
                  <a:ext uri="{0D108BD9-81ED-4DB2-BD59-A6C34878D82A}">
                    <a16:rowId xmlns:a16="http://schemas.microsoft.com/office/drawing/2014/main" val="2594517129"/>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15909646"/>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778887"/>
                  </a:ext>
                </a:extLst>
              </a:tr>
            </a:tbl>
          </a:graphicData>
        </a:graphic>
      </p:graphicFrame>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27296" y="294041"/>
            <a:ext cx="5943600"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Lösungen</a:t>
            </a:r>
            <a:r>
              <a:rPr lang="en-GB" sz="3600" b="1" dirty="0">
                <a:solidFill>
                  <a:schemeClr val="lt1"/>
                </a:solidFill>
              </a:rPr>
              <a:t> - /o/ </a:t>
            </a:r>
            <a:r>
              <a:rPr lang="en-GB" sz="3600" b="1" dirty="0" err="1">
                <a:solidFill>
                  <a:schemeClr val="lt1"/>
                </a:solidFill>
              </a:rPr>
              <a:t>oder</a:t>
            </a:r>
            <a:r>
              <a:rPr lang="en-GB" sz="3600" b="1" dirty="0">
                <a:solidFill>
                  <a:schemeClr val="lt1"/>
                </a:solidFill>
              </a:rPr>
              <a:t> /ö/? </a:t>
            </a:r>
            <a:endParaRPr sz="3600" b="1" dirty="0">
              <a:solidFill>
                <a:schemeClr val="lt1"/>
              </a:solidFill>
            </a:endParaRPr>
          </a:p>
        </p:txBody>
      </p:sp>
      <p:sp>
        <p:nvSpPr>
          <p:cNvPr id="150" name="Google Shape;150;p2"/>
          <p:cNvSpPr/>
          <p:nvPr/>
        </p:nvSpPr>
        <p:spPr>
          <a:xfrm>
            <a:off x="8101263" y="247046"/>
            <a:ext cx="3856064"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hören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sprechen</a:t>
            </a:r>
            <a:r>
              <a:rPr lang="en-GB" sz="1800" b="1" dirty="0">
                <a:solidFill>
                  <a:srgbClr val="FFFFFF"/>
                </a:solidFill>
                <a:latin typeface="Century Gothic"/>
                <a:ea typeface="Century Gothic"/>
                <a:cs typeface="Century Gothic"/>
                <a:sym typeface="Century Gothic"/>
              </a:rPr>
              <a:t> / </a:t>
            </a:r>
            <a:r>
              <a:rPr lang="en-GB" sz="1800" b="1" dirty="0" err="1">
                <a:solidFill>
                  <a:srgbClr val="FFFFFF"/>
                </a:solidFill>
                <a:latin typeface="Century Gothic"/>
                <a:ea typeface="Century Gothic"/>
                <a:cs typeface="Century Gothic"/>
                <a:sym typeface="Century Gothic"/>
              </a:rPr>
              <a:t>schreiben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graphicFrame>
        <p:nvGraphicFramePr>
          <p:cNvPr id="4" name="Table 3"/>
          <p:cNvGraphicFramePr>
            <a:graphicFrameLocks noGrp="1"/>
          </p:cNvGraphicFramePr>
          <p:nvPr>
            <p:extLst>
              <p:ext uri="{D42A27DB-BD31-4B8C-83A1-F6EECF244321}">
                <p14:modId xmlns:p14="http://schemas.microsoft.com/office/powerpoint/2010/main" val="1075281682"/>
              </p:ext>
            </p:extLst>
          </p:nvPr>
        </p:nvGraphicFramePr>
        <p:xfrm>
          <a:off x="565150" y="1443566"/>
          <a:ext cx="11112500" cy="4709586"/>
        </p:xfrm>
        <a:graphic>
          <a:graphicData uri="http://schemas.openxmlformats.org/drawingml/2006/table">
            <a:tbl>
              <a:tblPr firstRow="1" bandRow="1">
                <a:tableStyleId>{5940675A-B579-460E-94D1-54222C63F5DA}</a:tableStyleId>
              </a:tblPr>
              <a:tblGrid>
                <a:gridCol w="5556250">
                  <a:extLst>
                    <a:ext uri="{9D8B030D-6E8A-4147-A177-3AD203B41FA5}">
                      <a16:colId xmlns:a16="http://schemas.microsoft.com/office/drawing/2014/main" val="2902744314"/>
                    </a:ext>
                  </a:extLst>
                </a:gridCol>
                <a:gridCol w="5556250">
                  <a:extLst>
                    <a:ext uri="{9D8B030D-6E8A-4147-A177-3AD203B41FA5}">
                      <a16:colId xmlns:a16="http://schemas.microsoft.com/office/drawing/2014/main" val="1125126273"/>
                    </a:ext>
                  </a:extLst>
                </a:gridCol>
              </a:tblGrid>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189819568"/>
                  </a:ext>
                </a:extLst>
              </a:tr>
              <a:tr h="672798">
                <a:tc>
                  <a:txBody>
                    <a:bodyPr/>
                    <a:lstStyle/>
                    <a:p>
                      <a:endParaRPr lang="en-GB"/>
                    </a:p>
                  </a:txBody>
                  <a:tcPr/>
                </a:tc>
                <a:tc>
                  <a:txBody>
                    <a:bodyPr/>
                    <a:lstStyle/>
                    <a:p>
                      <a:endParaRPr lang="en-GB" dirty="0"/>
                    </a:p>
                  </a:txBody>
                  <a:tcPr/>
                </a:tc>
                <a:extLst>
                  <a:ext uri="{0D108BD9-81ED-4DB2-BD59-A6C34878D82A}">
                    <a16:rowId xmlns:a16="http://schemas.microsoft.com/office/drawing/2014/main" val="1051062931"/>
                  </a:ext>
                </a:extLst>
              </a:tr>
              <a:tr h="672798">
                <a:tc>
                  <a:txBody>
                    <a:bodyPr/>
                    <a:lstStyle/>
                    <a:p>
                      <a:endParaRPr lang="en-GB"/>
                    </a:p>
                  </a:txBody>
                  <a:tcPr/>
                </a:tc>
                <a:tc>
                  <a:txBody>
                    <a:bodyPr/>
                    <a:lstStyle/>
                    <a:p>
                      <a:endParaRPr lang="en-GB" dirty="0"/>
                    </a:p>
                  </a:txBody>
                  <a:tcPr/>
                </a:tc>
                <a:extLst>
                  <a:ext uri="{0D108BD9-81ED-4DB2-BD59-A6C34878D82A}">
                    <a16:rowId xmlns:a16="http://schemas.microsoft.com/office/drawing/2014/main" val="291685523"/>
                  </a:ext>
                </a:extLst>
              </a:tr>
              <a:tr h="672798">
                <a:tc>
                  <a:txBody>
                    <a:bodyPr/>
                    <a:lstStyle/>
                    <a:p>
                      <a:endParaRPr lang="en-GB" dirty="0"/>
                    </a:p>
                  </a:txBody>
                  <a:tcPr/>
                </a:tc>
                <a:tc>
                  <a:txBody>
                    <a:bodyPr/>
                    <a:lstStyle/>
                    <a:p>
                      <a:endParaRPr lang="en-GB"/>
                    </a:p>
                  </a:txBody>
                  <a:tcPr/>
                </a:tc>
                <a:extLst>
                  <a:ext uri="{0D108BD9-81ED-4DB2-BD59-A6C34878D82A}">
                    <a16:rowId xmlns:a16="http://schemas.microsoft.com/office/drawing/2014/main" val="1639934126"/>
                  </a:ext>
                </a:extLst>
              </a:tr>
              <a:tr h="672798">
                <a:tc>
                  <a:txBody>
                    <a:bodyPr/>
                    <a:lstStyle/>
                    <a:p>
                      <a:endParaRPr lang="en-GB"/>
                    </a:p>
                  </a:txBody>
                  <a:tcPr/>
                </a:tc>
                <a:tc>
                  <a:txBody>
                    <a:bodyPr/>
                    <a:lstStyle/>
                    <a:p>
                      <a:endParaRPr lang="en-GB"/>
                    </a:p>
                  </a:txBody>
                  <a:tcPr/>
                </a:tc>
                <a:extLst>
                  <a:ext uri="{0D108BD9-81ED-4DB2-BD59-A6C34878D82A}">
                    <a16:rowId xmlns:a16="http://schemas.microsoft.com/office/drawing/2014/main" val="2594517129"/>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15909646"/>
                  </a:ext>
                </a:extLst>
              </a:tr>
              <a:tr h="672798">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778887"/>
                  </a:ext>
                </a:extLst>
              </a:tr>
            </a:tbl>
          </a:graphicData>
        </a:graphic>
      </p:graphicFrame>
      <p:pic>
        <p:nvPicPr>
          <p:cNvPr id="9" name="Picture 8" descr="Scotland Clip Ar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609650"/>
            <a:ext cx="590550" cy="375682"/>
          </a:xfrm>
          <a:prstGeom prst="rect">
            <a:avLst/>
          </a:prstGeom>
          <a:noFill/>
          <a:ln>
            <a:noFill/>
          </a:ln>
        </p:spPr>
      </p:pic>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7462" y="1515028"/>
            <a:ext cx="859473" cy="522605"/>
          </a:xfrm>
          <a:prstGeom prst="rect">
            <a:avLst/>
          </a:prstGeom>
          <a:noFill/>
          <a:ln>
            <a:noFill/>
          </a:ln>
        </p:spPr>
      </p:pic>
      <p:sp>
        <p:nvSpPr>
          <p:cNvPr id="11" name="Text Box 2"/>
          <p:cNvSpPr txBox="1">
            <a:spLocks noChangeArrowheads="1"/>
          </p:cNvSpPr>
          <p:nvPr/>
        </p:nvSpPr>
        <p:spPr bwMode="auto">
          <a:xfrm>
            <a:off x="892810" y="2264907"/>
            <a:ext cx="535940" cy="4368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4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offin Clip Art"/>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231" y="2210390"/>
            <a:ext cx="263327" cy="545914"/>
          </a:xfrm>
          <a:prstGeom prst="rect">
            <a:avLst/>
          </a:prstGeom>
          <a:noFill/>
          <a:ln>
            <a:noFill/>
          </a:ln>
        </p:spPr>
      </p:pic>
      <p:pic>
        <p:nvPicPr>
          <p:cNvPr id="13" name="Picture 12" descr="Triangle Sandwich Clip Ar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810" y="2844769"/>
            <a:ext cx="535940" cy="483851"/>
          </a:xfrm>
          <a:prstGeom prst="rect">
            <a:avLst/>
          </a:prstGeom>
          <a:noFill/>
          <a:ln>
            <a:noFill/>
          </a:ln>
        </p:spPr>
      </p:pic>
      <p:sp>
        <p:nvSpPr>
          <p:cNvPr id="5" name="TextBox 4"/>
          <p:cNvSpPr txBox="1"/>
          <p:nvPr/>
        </p:nvSpPr>
        <p:spPr>
          <a:xfrm>
            <a:off x="6175157" y="2969529"/>
            <a:ext cx="1713773" cy="400110"/>
          </a:xfrm>
          <a:prstGeom prst="rect">
            <a:avLst/>
          </a:prstGeom>
          <a:noFill/>
        </p:spPr>
        <p:txBody>
          <a:bodyPr wrap="square" rtlCol="0">
            <a:spAutoFit/>
          </a:bodyPr>
          <a:lstStyle/>
          <a:p>
            <a:r>
              <a:rPr lang="en-GB" sz="2000" dirty="0">
                <a:solidFill>
                  <a:schemeClr val="accent1">
                    <a:lumMod val="50000"/>
                  </a:schemeClr>
                </a:solidFill>
              </a:rPr>
              <a:t>[impossible]</a:t>
            </a:r>
          </a:p>
        </p:txBody>
      </p:sp>
      <p:sp>
        <p:nvSpPr>
          <p:cNvPr id="15" name="TextBox 14"/>
          <p:cNvSpPr txBox="1"/>
          <p:nvPr/>
        </p:nvSpPr>
        <p:spPr>
          <a:xfrm>
            <a:off x="679450" y="3626344"/>
            <a:ext cx="2247537" cy="400110"/>
          </a:xfrm>
          <a:prstGeom prst="rect">
            <a:avLst/>
          </a:prstGeom>
          <a:noFill/>
        </p:spPr>
        <p:txBody>
          <a:bodyPr wrap="square" rtlCol="0">
            <a:spAutoFit/>
          </a:bodyPr>
          <a:lstStyle/>
          <a:p>
            <a:r>
              <a:rPr lang="en-GB" sz="2000" dirty="0">
                <a:solidFill>
                  <a:schemeClr val="accent1">
                    <a:lumMod val="50000"/>
                  </a:schemeClr>
                </a:solidFill>
              </a:rPr>
              <a:t>[I would like]</a:t>
            </a:r>
          </a:p>
        </p:txBody>
      </p:sp>
      <p:pic>
        <p:nvPicPr>
          <p:cNvPr id="16" name="Picture 15" descr="French Fries Clip Art"/>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5388" y="3551905"/>
            <a:ext cx="380170" cy="473425"/>
          </a:xfrm>
          <a:prstGeom prst="rect">
            <a:avLst/>
          </a:prstGeom>
          <a:noFill/>
          <a:ln>
            <a:noFill/>
          </a:ln>
        </p:spPr>
      </p:pic>
      <p:pic>
        <p:nvPicPr>
          <p:cNvPr id="17" name="Picture 16" descr="Film, Cinema, Popcorn, Coke, Fun, Entertainment, Media"/>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1395" y="4214343"/>
            <a:ext cx="527355" cy="607712"/>
          </a:xfrm>
          <a:prstGeom prst="rect">
            <a:avLst/>
          </a:prstGeom>
          <a:noFill/>
          <a:ln>
            <a:noFill/>
          </a:ln>
        </p:spPr>
      </p:pic>
      <p:sp>
        <p:nvSpPr>
          <p:cNvPr id="18" name="TextBox 17"/>
          <p:cNvSpPr txBox="1"/>
          <p:nvPr/>
        </p:nvSpPr>
        <p:spPr>
          <a:xfrm>
            <a:off x="6121400" y="4282267"/>
            <a:ext cx="2704737" cy="400110"/>
          </a:xfrm>
          <a:prstGeom prst="rect">
            <a:avLst/>
          </a:prstGeom>
          <a:noFill/>
        </p:spPr>
        <p:txBody>
          <a:bodyPr wrap="square" rtlCol="0">
            <a:spAutoFit/>
          </a:bodyPr>
          <a:lstStyle/>
          <a:p>
            <a:r>
              <a:rPr lang="en-GB" sz="2000" dirty="0">
                <a:solidFill>
                  <a:schemeClr val="accent1">
                    <a:lumMod val="50000"/>
                  </a:schemeClr>
                </a:solidFill>
              </a:rPr>
              <a:t>[to be able to]</a:t>
            </a:r>
          </a:p>
        </p:txBody>
      </p:sp>
      <p:pic>
        <p:nvPicPr>
          <p:cNvPr id="19" name="Picture 18" descr="Fruit Bowl, Fruits, Food, Fresh, Diet, Bowl, Nutrition"/>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0688" y="4937958"/>
            <a:ext cx="681355" cy="426085"/>
          </a:xfrm>
          <a:prstGeom prst="rect">
            <a:avLst/>
          </a:prstGeom>
          <a:noFill/>
          <a:ln>
            <a:noFill/>
          </a:ln>
        </p:spPr>
      </p:pic>
      <p:sp>
        <p:nvSpPr>
          <p:cNvPr id="20" name="TextBox 19"/>
          <p:cNvSpPr txBox="1"/>
          <p:nvPr/>
        </p:nvSpPr>
        <p:spPr>
          <a:xfrm>
            <a:off x="679449" y="4935625"/>
            <a:ext cx="2247537" cy="400110"/>
          </a:xfrm>
          <a:prstGeom prst="rect">
            <a:avLst/>
          </a:prstGeom>
          <a:noFill/>
        </p:spPr>
        <p:txBody>
          <a:bodyPr wrap="square" rtlCol="0">
            <a:spAutoFit/>
          </a:bodyPr>
          <a:lstStyle/>
          <a:p>
            <a:r>
              <a:rPr lang="en-GB" sz="2000" dirty="0">
                <a:solidFill>
                  <a:schemeClr val="accent1">
                    <a:lumMod val="50000"/>
                  </a:schemeClr>
                </a:solidFill>
              </a:rPr>
              <a:t>[public]</a:t>
            </a:r>
          </a:p>
        </p:txBody>
      </p:sp>
      <p:pic>
        <p:nvPicPr>
          <p:cNvPr id="21" name="Picture 20" descr="Oil, Olive Oil, Greek, Italian, Olive, Yellow"/>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6635" y="5514897"/>
            <a:ext cx="412115" cy="579909"/>
          </a:xfrm>
          <a:prstGeom prst="rect">
            <a:avLst/>
          </a:prstGeom>
          <a:noFill/>
          <a:ln>
            <a:noFill/>
          </a:ln>
        </p:spPr>
      </p:pic>
      <p:sp>
        <p:nvSpPr>
          <p:cNvPr id="22" name="TextBox 21"/>
          <p:cNvSpPr txBox="1"/>
          <p:nvPr/>
        </p:nvSpPr>
        <p:spPr>
          <a:xfrm>
            <a:off x="6175157" y="5577619"/>
            <a:ext cx="2704737" cy="400110"/>
          </a:xfrm>
          <a:prstGeom prst="rect">
            <a:avLst/>
          </a:prstGeom>
          <a:noFill/>
        </p:spPr>
        <p:txBody>
          <a:bodyPr wrap="square" rtlCol="0">
            <a:spAutoFit/>
          </a:bodyPr>
          <a:lstStyle/>
          <a:p>
            <a:r>
              <a:rPr lang="en-GB" sz="2000" dirty="0">
                <a:solidFill>
                  <a:schemeClr val="accent1">
                    <a:lumMod val="50000"/>
                  </a:schemeClr>
                </a:solidFill>
              </a:rPr>
              <a:t>[usual]</a:t>
            </a:r>
          </a:p>
        </p:txBody>
      </p:sp>
      <p:sp>
        <p:nvSpPr>
          <p:cNvPr id="7" name="TextBox 6"/>
          <p:cNvSpPr txBox="1"/>
          <p:nvPr/>
        </p:nvSpPr>
        <p:spPr>
          <a:xfrm>
            <a:off x="2926986" y="1515028"/>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Sch</a:t>
            </a:r>
            <a:r>
              <a:rPr lang="en-GB" sz="2600" b="1" dirty="0" err="1">
                <a:solidFill>
                  <a:schemeClr val="accent1">
                    <a:lumMod val="50000"/>
                  </a:schemeClr>
                </a:solidFill>
              </a:rPr>
              <a:t>o</a:t>
            </a:r>
            <a:r>
              <a:rPr lang="en-GB" sz="2600" dirty="0" err="1">
                <a:solidFill>
                  <a:schemeClr val="accent1">
                    <a:lumMod val="50000"/>
                  </a:schemeClr>
                </a:solidFill>
              </a:rPr>
              <a:t>ttland</a:t>
            </a:r>
            <a:endParaRPr lang="en-GB" sz="2600" dirty="0">
              <a:solidFill>
                <a:schemeClr val="accent1">
                  <a:lumMod val="50000"/>
                </a:schemeClr>
              </a:solidFill>
            </a:endParaRPr>
          </a:p>
        </p:txBody>
      </p:sp>
      <p:sp>
        <p:nvSpPr>
          <p:cNvPr id="24" name="TextBox 23"/>
          <p:cNvSpPr txBox="1"/>
          <p:nvPr/>
        </p:nvSpPr>
        <p:spPr>
          <a:xfrm>
            <a:off x="2926986" y="2194021"/>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zw</a:t>
            </a:r>
            <a:r>
              <a:rPr lang="en-GB" sz="2600" b="1" dirty="0" err="1">
                <a:solidFill>
                  <a:schemeClr val="accent1">
                    <a:lumMod val="50000"/>
                  </a:schemeClr>
                </a:solidFill>
              </a:rPr>
              <a:t>ö</a:t>
            </a:r>
            <a:r>
              <a:rPr lang="en-GB" sz="2600" dirty="0" err="1">
                <a:solidFill>
                  <a:schemeClr val="accent1">
                    <a:lumMod val="50000"/>
                  </a:schemeClr>
                </a:solidFill>
              </a:rPr>
              <a:t>lf</a:t>
            </a:r>
            <a:endParaRPr lang="en-GB" sz="2600" dirty="0">
              <a:solidFill>
                <a:schemeClr val="accent1">
                  <a:lumMod val="50000"/>
                </a:schemeClr>
              </a:solidFill>
            </a:endParaRPr>
          </a:p>
        </p:txBody>
      </p:sp>
      <p:sp>
        <p:nvSpPr>
          <p:cNvPr id="25" name="TextBox 24"/>
          <p:cNvSpPr txBox="1"/>
          <p:nvPr/>
        </p:nvSpPr>
        <p:spPr>
          <a:xfrm>
            <a:off x="2926986" y="2873014"/>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a:t>
            </a:r>
            <a:r>
              <a:rPr lang="en-GB" sz="2600" dirty="0" err="1">
                <a:solidFill>
                  <a:schemeClr val="accent1">
                    <a:lumMod val="50000"/>
                  </a:schemeClr>
                </a:solidFill>
              </a:rPr>
              <a:t>Butterbr</a:t>
            </a:r>
            <a:r>
              <a:rPr lang="en-GB" sz="2600" b="1" dirty="0" err="1">
                <a:solidFill>
                  <a:schemeClr val="accent1">
                    <a:lumMod val="50000"/>
                  </a:schemeClr>
                </a:solidFill>
              </a:rPr>
              <a:t>o</a:t>
            </a:r>
            <a:r>
              <a:rPr lang="en-GB" sz="2600" dirty="0" err="1">
                <a:solidFill>
                  <a:schemeClr val="accent1">
                    <a:lumMod val="50000"/>
                  </a:schemeClr>
                </a:solidFill>
              </a:rPr>
              <a:t>t</a:t>
            </a:r>
            <a:endParaRPr lang="en-GB" sz="2600" dirty="0">
              <a:solidFill>
                <a:schemeClr val="accent1">
                  <a:lumMod val="50000"/>
                </a:schemeClr>
              </a:solidFill>
            </a:endParaRPr>
          </a:p>
        </p:txBody>
      </p:sp>
      <p:sp>
        <p:nvSpPr>
          <p:cNvPr id="26" name="TextBox 25"/>
          <p:cNvSpPr txBox="1"/>
          <p:nvPr/>
        </p:nvSpPr>
        <p:spPr>
          <a:xfrm>
            <a:off x="2926986" y="3552007"/>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ich</a:t>
            </a:r>
            <a:r>
              <a:rPr lang="en-GB" sz="2600" dirty="0">
                <a:solidFill>
                  <a:schemeClr val="accent1">
                    <a:lumMod val="50000"/>
                  </a:schemeClr>
                </a:solidFill>
              </a:rPr>
              <a:t> </a:t>
            </a:r>
            <a:r>
              <a:rPr lang="en-GB" sz="2600" dirty="0" err="1">
                <a:solidFill>
                  <a:schemeClr val="accent1">
                    <a:lumMod val="50000"/>
                  </a:schemeClr>
                </a:solidFill>
              </a:rPr>
              <a:t>m</a:t>
            </a:r>
            <a:r>
              <a:rPr lang="en-GB" sz="2600" b="1" dirty="0" err="1">
                <a:solidFill>
                  <a:schemeClr val="accent1">
                    <a:lumMod val="50000"/>
                  </a:schemeClr>
                </a:solidFill>
              </a:rPr>
              <a:t>ö</a:t>
            </a:r>
            <a:r>
              <a:rPr lang="en-GB" sz="2600" dirty="0" err="1">
                <a:solidFill>
                  <a:schemeClr val="accent1">
                    <a:lumMod val="50000"/>
                  </a:schemeClr>
                </a:solidFill>
              </a:rPr>
              <a:t>chte</a:t>
            </a:r>
            <a:endParaRPr lang="en-GB" sz="2600" dirty="0">
              <a:solidFill>
                <a:schemeClr val="accent1">
                  <a:lumMod val="50000"/>
                </a:schemeClr>
              </a:solidFill>
            </a:endParaRPr>
          </a:p>
        </p:txBody>
      </p:sp>
      <p:sp>
        <p:nvSpPr>
          <p:cNvPr id="27" name="TextBox 26"/>
          <p:cNvSpPr txBox="1"/>
          <p:nvPr/>
        </p:nvSpPr>
        <p:spPr>
          <a:xfrm>
            <a:off x="2926986" y="4231000"/>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Kin</a:t>
            </a:r>
            <a:r>
              <a:rPr lang="en-GB" sz="2600" b="1" dirty="0">
                <a:solidFill>
                  <a:schemeClr val="accent1">
                    <a:lumMod val="50000"/>
                  </a:schemeClr>
                </a:solidFill>
              </a:rPr>
              <a:t>o</a:t>
            </a:r>
          </a:p>
        </p:txBody>
      </p:sp>
      <p:sp>
        <p:nvSpPr>
          <p:cNvPr id="28" name="TextBox 27"/>
          <p:cNvSpPr txBox="1"/>
          <p:nvPr/>
        </p:nvSpPr>
        <p:spPr>
          <a:xfrm>
            <a:off x="2926986" y="4909993"/>
            <a:ext cx="2819400" cy="492443"/>
          </a:xfrm>
          <a:prstGeom prst="rect">
            <a:avLst/>
          </a:prstGeom>
          <a:solidFill>
            <a:schemeClr val="bg1"/>
          </a:solidFill>
        </p:spPr>
        <p:txBody>
          <a:bodyPr wrap="square" rtlCol="0">
            <a:spAutoFit/>
          </a:bodyPr>
          <a:lstStyle/>
          <a:p>
            <a:r>
              <a:rPr lang="en-GB" sz="2600" b="1" dirty="0" err="1">
                <a:solidFill>
                  <a:schemeClr val="accent1">
                    <a:lumMod val="50000"/>
                  </a:schemeClr>
                </a:solidFill>
              </a:rPr>
              <a:t>ö</a:t>
            </a:r>
            <a:r>
              <a:rPr lang="en-GB" sz="2600" dirty="0" err="1">
                <a:solidFill>
                  <a:schemeClr val="accent1">
                    <a:lumMod val="50000"/>
                  </a:schemeClr>
                </a:solidFill>
              </a:rPr>
              <a:t>ffentlich</a:t>
            </a:r>
            <a:endParaRPr lang="en-GB" sz="2600" dirty="0">
              <a:solidFill>
                <a:schemeClr val="accent1">
                  <a:lumMod val="50000"/>
                </a:schemeClr>
              </a:solidFill>
            </a:endParaRPr>
          </a:p>
        </p:txBody>
      </p:sp>
      <p:sp>
        <p:nvSpPr>
          <p:cNvPr id="29" name="TextBox 28"/>
          <p:cNvSpPr txBox="1"/>
          <p:nvPr/>
        </p:nvSpPr>
        <p:spPr>
          <a:xfrm>
            <a:off x="2926986" y="5588983"/>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a:t>
            </a:r>
            <a:r>
              <a:rPr lang="en-GB" sz="2600" b="1" dirty="0" err="1">
                <a:solidFill>
                  <a:schemeClr val="accent1">
                    <a:lumMod val="50000"/>
                  </a:schemeClr>
                </a:solidFill>
              </a:rPr>
              <a:t>Ö</a:t>
            </a:r>
            <a:r>
              <a:rPr lang="en-GB" sz="2600" dirty="0" err="1">
                <a:solidFill>
                  <a:schemeClr val="accent1">
                    <a:lumMod val="50000"/>
                  </a:schemeClr>
                </a:solidFill>
              </a:rPr>
              <a:t>l</a:t>
            </a:r>
            <a:endParaRPr lang="en-GB" sz="2600" dirty="0">
              <a:solidFill>
                <a:schemeClr val="accent1">
                  <a:lumMod val="50000"/>
                </a:schemeClr>
              </a:solidFill>
            </a:endParaRPr>
          </a:p>
        </p:txBody>
      </p:sp>
      <p:sp>
        <p:nvSpPr>
          <p:cNvPr id="37" name="TextBox 36"/>
          <p:cNvSpPr txBox="1"/>
          <p:nvPr/>
        </p:nvSpPr>
        <p:spPr>
          <a:xfrm>
            <a:off x="8826137" y="1492889"/>
            <a:ext cx="2819400" cy="492443"/>
          </a:xfrm>
          <a:prstGeom prst="rect">
            <a:avLst/>
          </a:prstGeom>
          <a:solidFill>
            <a:schemeClr val="bg1"/>
          </a:solidFill>
        </p:spPr>
        <p:txBody>
          <a:bodyPr wrap="square" rtlCol="0">
            <a:spAutoFit/>
          </a:bodyPr>
          <a:lstStyle/>
          <a:p>
            <a:r>
              <a:rPr lang="en-GB" sz="2600" b="1" dirty="0" err="1">
                <a:solidFill>
                  <a:schemeClr val="accent1">
                    <a:lumMod val="50000"/>
                  </a:schemeClr>
                </a:solidFill>
              </a:rPr>
              <a:t>ö</a:t>
            </a:r>
            <a:r>
              <a:rPr lang="en-GB" sz="2600" dirty="0" err="1">
                <a:solidFill>
                  <a:schemeClr val="accent1">
                    <a:lumMod val="50000"/>
                  </a:schemeClr>
                </a:solidFill>
              </a:rPr>
              <a:t>ffnen</a:t>
            </a:r>
            <a:endParaRPr lang="en-GB" sz="2600" dirty="0">
              <a:solidFill>
                <a:schemeClr val="accent1">
                  <a:lumMod val="50000"/>
                </a:schemeClr>
              </a:solidFill>
            </a:endParaRPr>
          </a:p>
        </p:txBody>
      </p:sp>
      <p:sp>
        <p:nvSpPr>
          <p:cNvPr id="38" name="TextBox 37"/>
          <p:cNvSpPr txBox="1"/>
          <p:nvPr/>
        </p:nvSpPr>
        <p:spPr>
          <a:xfrm>
            <a:off x="8826137" y="2171882"/>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t</a:t>
            </a:r>
            <a:r>
              <a:rPr lang="en-GB" sz="2600" b="1" dirty="0">
                <a:solidFill>
                  <a:schemeClr val="accent1">
                    <a:lumMod val="50000"/>
                  </a:schemeClr>
                </a:solidFill>
              </a:rPr>
              <a:t>o</a:t>
            </a:r>
            <a:r>
              <a:rPr lang="en-GB" sz="2600" dirty="0">
                <a:solidFill>
                  <a:schemeClr val="accent1">
                    <a:lumMod val="50000"/>
                  </a:schemeClr>
                </a:solidFill>
              </a:rPr>
              <a:t>t</a:t>
            </a:r>
          </a:p>
        </p:txBody>
      </p:sp>
      <p:sp>
        <p:nvSpPr>
          <p:cNvPr id="39" name="TextBox 38"/>
          <p:cNvSpPr txBox="1"/>
          <p:nvPr/>
        </p:nvSpPr>
        <p:spPr>
          <a:xfrm>
            <a:off x="8826137" y="2850875"/>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unm</a:t>
            </a:r>
            <a:r>
              <a:rPr lang="en-GB" sz="2600" b="1" dirty="0" err="1">
                <a:solidFill>
                  <a:schemeClr val="accent1">
                    <a:lumMod val="50000"/>
                  </a:schemeClr>
                </a:solidFill>
              </a:rPr>
              <a:t>ö</a:t>
            </a:r>
            <a:r>
              <a:rPr lang="en-GB" sz="2600" dirty="0" err="1">
                <a:solidFill>
                  <a:schemeClr val="accent1">
                    <a:lumMod val="50000"/>
                  </a:schemeClr>
                </a:solidFill>
              </a:rPr>
              <a:t>glich</a:t>
            </a:r>
            <a:endParaRPr lang="en-GB" sz="2600" dirty="0">
              <a:solidFill>
                <a:schemeClr val="accent1">
                  <a:lumMod val="50000"/>
                </a:schemeClr>
              </a:solidFill>
            </a:endParaRPr>
          </a:p>
        </p:txBody>
      </p:sp>
      <p:sp>
        <p:nvSpPr>
          <p:cNvPr id="40" name="TextBox 39"/>
          <p:cNvSpPr txBox="1"/>
          <p:nvPr/>
        </p:nvSpPr>
        <p:spPr>
          <a:xfrm>
            <a:off x="8826137" y="3529868"/>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die P</a:t>
            </a:r>
            <a:r>
              <a:rPr lang="en-GB" sz="2600" b="1" dirty="0">
                <a:solidFill>
                  <a:schemeClr val="accent1">
                    <a:lumMod val="50000"/>
                  </a:schemeClr>
                </a:solidFill>
              </a:rPr>
              <a:t>o</a:t>
            </a:r>
            <a:r>
              <a:rPr lang="en-GB" sz="2600" dirty="0">
                <a:solidFill>
                  <a:schemeClr val="accent1">
                    <a:lumMod val="50000"/>
                  </a:schemeClr>
                </a:solidFill>
              </a:rPr>
              <a:t>mmes</a:t>
            </a:r>
          </a:p>
        </p:txBody>
      </p:sp>
      <p:sp>
        <p:nvSpPr>
          <p:cNvPr id="41" name="TextBox 40"/>
          <p:cNvSpPr txBox="1"/>
          <p:nvPr/>
        </p:nvSpPr>
        <p:spPr>
          <a:xfrm>
            <a:off x="8826137" y="4208861"/>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k</a:t>
            </a:r>
            <a:r>
              <a:rPr lang="en-GB" sz="2600" b="1" dirty="0" err="1">
                <a:solidFill>
                  <a:schemeClr val="accent1">
                    <a:lumMod val="50000"/>
                  </a:schemeClr>
                </a:solidFill>
              </a:rPr>
              <a:t>ö</a:t>
            </a:r>
            <a:r>
              <a:rPr lang="en-GB" sz="2600" dirty="0" err="1">
                <a:solidFill>
                  <a:schemeClr val="accent1">
                    <a:lumMod val="50000"/>
                  </a:schemeClr>
                </a:solidFill>
              </a:rPr>
              <a:t>nnen</a:t>
            </a:r>
            <a:endParaRPr lang="en-GB" sz="2600" dirty="0">
              <a:solidFill>
                <a:schemeClr val="accent1">
                  <a:lumMod val="50000"/>
                </a:schemeClr>
              </a:solidFill>
            </a:endParaRPr>
          </a:p>
        </p:txBody>
      </p:sp>
      <p:sp>
        <p:nvSpPr>
          <p:cNvPr id="42" name="TextBox 41"/>
          <p:cNvSpPr txBox="1"/>
          <p:nvPr/>
        </p:nvSpPr>
        <p:spPr>
          <a:xfrm>
            <a:off x="8826137" y="4887854"/>
            <a:ext cx="2819400" cy="492443"/>
          </a:xfrm>
          <a:prstGeom prst="rect">
            <a:avLst/>
          </a:prstGeom>
          <a:solidFill>
            <a:schemeClr val="bg1"/>
          </a:solidFill>
        </p:spPr>
        <p:txBody>
          <a:bodyPr wrap="square" rtlCol="0">
            <a:spAutoFit/>
          </a:bodyPr>
          <a:lstStyle/>
          <a:p>
            <a:r>
              <a:rPr lang="en-GB" sz="2600" dirty="0">
                <a:solidFill>
                  <a:schemeClr val="accent1">
                    <a:lumMod val="50000"/>
                  </a:schemeClr>
                </a:solidFill>
              </a:rPr>
              <a:t>das </a:t>
            </a:r>
            <a:r>
              <a:rPr lang="en-GB" sz="2600" b="1" dirty="0" err="1">
                <a:solidFill>
                  <a:schemeClr val="accent1">
                    <a:lumMod val="50000"/>
                  </a:schemeClr>
                </a:solidFill>
              </a:rPr>
              <a:t>O</a:t>
            </a:r>
            <a:r>
              <a:rPr lang="en-GB" sz="2600" dirty="0" err="1">
                <a:solidFill>
                  <a:schemeClr val="accent1">
                    <a:lumMod val="50000"/>
                  </a:schemeClr>
                </a:solidFill>
              </a:rPr>
              <a:t>bst</a:t>
            </a:r>
            <a:endParaRPr lang="en-GB" sz="2600" dirty="0">
              <a:solidFill>
                <a:schemeClr val="accent1">
                  <a:lumMod val="50000"/>
                </a:schemeClr>
              </a:solidFill>
            </a:endParaRPr>
          </a:p>
        </p:txBody>
      </p:sp>
      <p:sp>
        <p:nvSpPr>
          <p:cNvPr id="43" name="TextBox 42"/>
          <p:cNvSpPr txBox="1"/>
          <p:nvPr/>
        </p:nvSpPr>
        <p:spPr>
          <a:xfrm>
            <a:off x="8826137" y="5566844"/>
            <a:ext cx="2819400" cy="492443"/>
          </a:xfrm>
          <a:prstGeom prst="rect">
            <a:avLst/>
          </a:prstGeom>
          <a:solidFill>
            <a:schemeClr val="bg1"/>
          </a:solidFill>
        </p:spPr>
        <p:txBody>
          <a:bodyPr wrap="square" rtlCol="0">
            <a:spAutoFit/>
          </a:bodyPr>
          <a:lstStyle/>
          <a:p>
            <a:r>
              <a:rPr lang="en-GB" sz="2600" dirty="0" err="1">
                <a:solidFill>
                  <a:schemeClr val="accent1">
                    <a:lumMod val="50000"/>
                  </a:schemeClr>
                </a:solidFill>
              </a:rPr>
              <a:t>gew</a:t>
            </a:r>
            <a:r>
              <a:rPr lang="en-GB" sz="2600" b="1" dirty="0" err="1">
                <a:solidFill>
                  <a:schemeClr val="accent1">
                    <a:lumMod val="50000"/>
                  </a:schemeClr>
                </a:solidFill>
              </a:rPr>
              <a:t>ö</a:t>
            </a:r>
            <a:r>
              <a:rPr lang="en-GB" sz="2600" dirty="0" err="1">
                <a:solidFill>
                  <a:schemeClr val="accent1">
                    <a:lumMod val="50000"/>
                  </a:schemeClr>
                </a:solidFill>
              </a:rPr>
              <a:t>hnlich</a:t>
            </a:r>
            <a:endParaRPr lang="en-GB" sz="2600" dirty="0">
              <a:solidFill>
                <a:schemeClr val="accent1">
                  <a:lumMod val="50000"/>
                </a:schemeClr>
              </a:solidFill>
            </a:endParaRPr>
          </a:p>
        </p:txBody>
      </p:sp>
      <p:sp>
        <p:nvSpPr>
          <p:cNvPr id="49" name="Rectangle 48"/>
          <p:cNvSpPr/>
          <p:nvPr/>
        </p:nvSpPr>
        <p:spPr>
          <a:xfrm>
            <a:off x="3593090" y="1678181"/>
            <a:ext cx="216000" cy="21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p:nvPr/>
        </p:nvCxnSpPr>
        <p:spPr>
          <a:xfrm>
            <a:off x="3573232" y="1929912"/>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438000" y="2306252"/>
            <a:ext cx="2052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Connector 52"/>
          <p:cNvCxnSpPr/>
          <p:nvPr/>
        </p:nvCxnSpPr>
        <p:spPr>
          <a:xfrm>
            <a:off x="3420043" y="2618945"/>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4950000" y="2980220"/>
            <a:ext cx="2052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a:off x="4935730" y="3292913"/>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3904342" y="3645794"/>
            <a:ext cx="216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p:cNvCxnSpPr/>
          <p:nvPr/>
        </p:nvCxnSpPr>
        <p:spPr>
          <a:xfrm>
            <a:off x="3882785" y="3958487"/>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4161756" y="4314323"/>
            <a:ext cx="216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p:cNvCxnSpPr/>
          <p:nvPr/>
        </p:nvCxnSpPr>
        <p:spPr>
          <a:xfrm>
            <a:off x="4140199" y="4627016"/>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3019706" y="5017196"/>
            <a:ext cx="216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p:cNvCxnSpPr/>
          <p:nvPr/>
        </p:nvCxnSpPr>
        <p:spPr>
          <a:xfrm>
            <a:off x="2998149" y="5329889"/>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3701090" y="5637675"/>
            <a:ext cx="26131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p:cNvCxnSpPr/>
          <p:nvPr/>
        </p:nvCxnSpPr>
        <p:spPr>
          <a:xfrm>
            <a:off x="3679533" y="5994704"/>
            <a:ext cx="304862"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8900996" y="1583297"/>
            <a:ext cx="216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Straight Connector 81"/>
          <p:cNvCxnSpPr/>
          <p:nvPr/>
        </p:nvCxnSpPr>
        <p:spPr>
          <a:xfrm>
            <a:off x="8879439" y="1895990"/>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9040604" y="2270956"/>
            <a:ext cx="180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Straight Connector 83"/>
          <p:cNvCxnSpPr/>
          <p:nvPr/>
        </p:nvCxnSpPr>
        <p:spPr>
          <a:xfrm>
            <a:off x="9019047" y="2583649"/>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9627559" y="2965115"/>
            <a:ext cx="216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p:cNvCxnSpPr/>
          <p:nvPr/>
        </p:nvCxnSpPr>
        <p:spPr>
          <a:xfrm>
            <a:off x="9606002" y="3277808"/>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9706343" y="3612711"/>
            <a:ext cx="216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p:cNvCxnSpPr/>
          <p:nvPr/>
        </p:nvCxnSpPr>
        <p:spPr>
          <a:xfrm>
            <a:off x="9684786" y="3925404"/>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9086117" y="4304032"/>
            <a:ext cx="216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p:cNvCxnSpPr/>
          <p:nvPr/>
        </p:nvCxnSpPr>
        <p:spPr>
          <a:xfrm>
            <a:off x="9064560" y="4616725"/>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9598342" y="4986843"/>
            <a:ext cx="259659"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2" name="Straight Connector 91"/>
          <p:cNvCxnSpPr/>
          <p:nvPr/>
        </p:nvCxnSpPr>
        <p:spPr>
          <a:xfrm>
            <a:off x="9576786" y="5299536"/>
            <a:ext cx="302936"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9627984" y="5659872"/>
            <a:ext cx="216000" cy="2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4" name="Straight Connector 93"/>
          <p:cNvCxnSpPr/>
          <p:nvPr/>
        </p:nvCxnSpPr>
        <p:spPr>
          <a:xfrm>
            <a:off x="9606427" y="5972565"/>
            <a:ext cx="252000" cy="0"/>
          </a:xfrm>
          <a:prstGeom prst="line">
            <a:avLst/>
          </a:prstGeom>
          <a:ln w="22225">
            <a:solidFill>
              <a:srgbClr val="1F4E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7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9"/>
                                        </p:tgtEl>
                                      </p:cBhvr>
                                    </p:animEffect>
                                    <p:set>
                                      <p:cBhvr>
                                        <p:cTn id="7" dur="1" fill="hold">
                                          <p:stCondLst>
                                            <p:cond delay="499"/>
                                          </p:stCondLst>
                                        </p:cTn>
                                        <p:tgtEl>
                                          <p:spTgt spid="4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1"/>
                                        </p:tgtEl>
                                      </p:cBhvr>
                                    </p:animEffect>
                                    <p:set>
                                      <p:cBhvr>
                                        <p:cTn id="10" dur="1" fill="hold">
                                          <p:stCondLst>
                                            <p:cond delay="499"/>
                                          </p:stCondLst>
                                        </p:cTn>
                                        <p:tgtEl>
                                          <p:spTgt spid="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2"/>
                                        </p:tgtEl>
                                      </p:cBhvr>
                                    </p:animEffect>
                                    <p:set>
                                      <p:cBhvr>
                                        <p:cTn id="15" dur="1" fill="hold">
                                          <p:stCondLst>
                                            <p:cond delay="499"/>
                                          </p:stCondLst>
                                        </p:cTn>
                                        <p:tgtEl>
                                          <p:spTgt spid="5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53"/>
                                        </p:tgtEl>
                                      </p:cBhvr>
                                    </p:animEffect>
                                    <p:set>
                                      <p:cBhvr>
                                        <p:cTn id="18" dur="1" fill="hold">
                                          <p:stCondLst>
                                            <p:cond delay="499"/>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6"/>
                                        </p:tgtEl>
                                      </p:cBhvr>
                                    </p:animEffect>
                                    <p:set>
                                      <p:cBhvr>
                                        <p:cTn id="31" dur="1" fill="hold">
                                          <p:stCondLst>
                                            <p:cond delay="499"/>
                                          </p:stCondLst>
                                        </p:cTn>
                                        <p:tgtEl>
                                          <p:spTgt spid="5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57"/>
                                        </p:tgtEl>
                                      </p:cBhvr>
                                    </p:animEffect>
                                    <p:set>
                                      <p:cBhvr>
                                        <p:cTn id="34" dur="1" fill="hold">
                                          <p:stCondLst>
                                            <p:cond delay="499"/>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58"/>
                                        </p:tgtEl>
                                      </p:cBhvr>
                                    </p:animEffect>
                                    <p:set>
                                      <p:cBhvr>
                                        <p:cTn id="39" dur="1" fill="hold">
                                          <p:stCondLst>
                                            <p:cond delay="499"/>
                                          </p:stCondLst>
                                        </p:cTn>
                                        <p:tgtEl>
                                          <p:spTgt spid="5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59"/>
                                        </p:tgtEl>
                                      </p:cBhvr>
                                    </p:animEffect>
                                    <p:set>
                                      <p:cBhvr>
                                        <p:cTn id="42" dur="1" fill="hold">
                                          <p:stCondLst>
                                            <p:cond delay="499"/>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5"/>
                                        </p:tgtEl>
                                      </p:cBhvr>
                                    </p:animEffect>
                                    <p:set>
                                      <p:cBhvr>
                                        <p:cTn id="47" dur="1" fill="hold">
                                          <p:stCondLst>
                                            <p:cond delay="499"/>
                                          </p:stCondLst>
                                        </p:cTn>
                                        <p:tgtEl>
                                          <p:spTgt spid="7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76"/>
                                        </p:tgtEl>
                                      </p:cBhvr>
                                    </p:animEffect>
                                    <p:set>
                                      <p:cBhvr>
                                        <p:cTn id="50" dur="1" fill="hold">
                                          <p:stCondLst>
                                            <p:cond delay="499"/>
                                          </p:stCondLst>
                                        </p:cTn>
                                        <p:tgtEl>
                                          <p:spTgt spid="7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77"/>
                                        </p:tgtEl>
                                      </p:cBhvr>
                                    </p:animEffect>
                                    <p:set>
                                      <p:cBhvr>
                                        <p:cTn id="55" dur="1" fill="hold">
                                          <p:stCondLst>
                                            <p:cond delay="499"/>
                                          </p:stCondLst>
                                        </p:cTn>
                                        <p:tgtEl>
                                          <p:spTgt spid="7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8"/>
                                        </p:tgtEl>
                                      </p:cBhvr>
                                    </p:animEffect>
                                    <p:set>
                                      <p:cBhvr>
                                        <p:cTn id="58" dur="1" fill="hold">
                                          <p:stCondLst>
                                            <p:cond delay="499"/>
                                          </p:stCondLst>
                                        </p:cTn>
                                        <p:tgtEl>
                                          <p:spTgt spid="7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81"/>
                                        </p:tgtEl>
                                      </p:cBhvr>
                                    </p:animEffect>
                                    <p:set>
                                      <p:cBhvr>
                                        <p:cTn id="63" dur="1" fill="hold">
                                          <p:stCondLst>
                                            <p:cond delay="499"/>
                                          </p:stCondLst>
                                        </p:cTn>
                                        <p:tgtEl>
                                          <p:spTgt spid="8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82"/>
                                        </p:tgtEl>
                                      </p:cBhvr>
                                    </p:animEffect>
                                    <p:set>
                                      <p:cBhvr>
                                        <p:cTn id="66" dur="1" fill="hold">
                                          <p:stCondLst>
                                            <p:cond delay="499"/>
                                          </p:stCondLst>
                                        </p:cTn>
                                        <p:tgtEl>
                                          <p:spTgt spid="8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83"/>
                                        </p:tgtEl>
                                      </p:cBhvr>
                                    </p:animEffect>
                                    <p:set>
                                      <p:cBhvr>
                                        <p:cTn id="71" dur="1" fill="hold">
                                          <p:stCondLst>
                                            <p:cond delay="499"/>
                                          </p:stCondLst>
                                        </p:cTn>
                                        <p:tgtEl>
                                          <p:spTgt spid="83"/>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4"/>
                                        </p:tgtEl>
                                      </p:cBhvr>
                                    </p:animEffect>
                                    <p:set>
                                      <p:cBhvr>
                                        <p:cTn id="74" dur="1" fill="hold">
                                          <p:stCondLst>
                                            <p:cond delay="499"/>
                                          </p:stCondLst>
                                        </p:cTn>
                                        <p:tgtEl>
                                          <p:spTgt spid="8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85"/>
                                        </p:tgtEl>
                                      </p:cBhvr>
                                    </p:animEffect>
                                    <p:set>
                                      <p:cBhvr>
                                        <p:cTn id="79" dur="1" fill="hold">
                                          <p:stCondLst>
                                            <p:cond delay="499"/>
                                          </p:stCondLst>
                                        </p:cTn>
                                        <p:tgtEl>
                                          <p:spTgt spid="8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86"/>
                                        </p:tgtEl>
                                      </p:cBhvr>
                                    </p:animEffect>
                                    <p:set>
                                      <p:cBhvr>
                                        <p:cTn id="82" dur="1" fill="hold">
                                          <p:stCondLst>
                                            <p:cond delay="499"/>
                                          </p:stCondLst>
                                        </p:cTn>
                                        <p:tgtEl>
                                          <p:spTgt spid="8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87"/>
                                        </p:tgtEl>
                                      </p:cBhvr>
                                    </p:animEffect>
                                    <p:set>
                                      <p:cBhvr>
                                        <p:cTn id="87" dur="1" fill="hold">
                                          <p:stCondLst>
                                            <p:cond delay="499"/>
                                          </p:stCondLst>
                                        </p:cTn>
                                        <p:tgtEl>
                                          <p:spTgt spid="87"/>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88"/>
                                        </p:tgtEl>
                                      </p:cBhvr>
                                    </p:animEffect>
                                    <p:set>
                                      <p:cBhvr>
                                        <p:cTn id="90" dur="1" fill="hold">
                                          <p:stCondLst>
                                            <p:cond delay="499"/>
                                          </p:stCondLst>
                                        </p:cTn>
                                        <p:tgtEl>
                                          <p:spTgt spid="8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89"/>
                                        </p:tgtEl>
                                      </p:cBhvr>
                                    </p:animEffect>
                                    <p:set>
                                      <p:cBhvr>
                                        <p:cTn id="95" dur="1" fill="hold">
                                          <p:stCondLst>
                                            <p:cond delay="499"/>
                                          </p:stCondLst>
                                        </p:cTn>
                                        <p:tgtEl>
                                          <p:spTgt spid="89"/>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90"/>
                                        </p:tgtEl>
                                      </p:cBhvr>
                                    </p:animEffect>
                                    <p:set>
                                      <p:cBhvr>
                                        <p:cTn id="98" dur="1" fill="hold">
                                          <p:stCondLst>
                                            <p:cond delay="499"/>
                                          </p:stCondLst>
                                        </p:cTn>
                                        <p:tgtEl>
                                          <p:spTgt spid="9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91"/>
                                        </p:tgtEl>
                                      </p:cBhvr>
                                    </p:animEffect>
                                    <p:set>
                                      <p:cBhvr>
                                        <p:cTn id="103" dur="1" fill="hold">
                                          <p:stCondLst>
                                            <p:cond delay="499"/>
                                          </p:stCondLst>
                                        </p:cTn>
                                        <p:tgtEl>
                                          <p:spTgt spid="9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92"/>
                                        </p:tgtEl>
                                      </p:cBhvr>
                                    </p:animEffect>
                                    <p:set>
                                      <p:cBhvr>
                                        <p:cTn id="106" dur="1" fill="hold">
                                          <p:stCondLst>
                                            <p:cond delay="499"/>
                                          </p:stCondLst>
                                        </p:cTn>
                                        <p:tgtEl>
                                          <p:spTgt spid="92"/>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93"/>
                                        </p:tgtEl>
                                      </p:cBhvr>
                                    </p:animEffect>
                                    <p:set>
                                      <p:cBhvr>
                                        <p:cTn id="111" dur="1" fill="hold">
                                          <p:stCondLst>
                                            <p:cond delay="499"/>
                                          </p:stCondLst>
                                        </p:cTn>
                                        <p:tgtEl>
                                          <p:spTgt spid="93"/>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94"/>
                                        </p:tgtEl>
                                      </p:cBhvr>
                                    </p:animEffect>
                                    <p:set>
                                      <p:cBhvr>
                                        <p:cTn id="114" dur="1" fill="hold">
                                          <p:stCondLst>
                                            <p:cond delay="499"/>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animBg="1"/>
      <p:bldP spid="54" grpId="0" animBg="1"/>
      <p:bldP spid="56" grpId="0" animBg="1"/>
      <p:bldP spid="58" grpId="0" animBg="1"/>
      <p:bldP spid="75" grpId="0" animBg="1"/>
      <p:bldP spid="77" grpId="0" animBg="1"/>
      <p:bldP spid="81" grpId="0" animBg="1"/>
      <p:bldP spid="83" grpId="0" animBg="1"/>
      <p:bldP spid="85" grpId="0" animBg="1"/>
      <p:bldP spid="87" grpId="0" animBg="1"/>
      <p:bldP spid="89" grpId="0" animBg="1"/>
      <p:bldP spid="91" grpId="0" animBg="1"/>
      <p:bldP spid="9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54592" y="294041"/>
            <a:ext cx="5902036"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Subject pronoun (they)</a:t>
            </a:r>
            <a:endParaRPr sz="3600" b="1" dirty="0">
              <a:solidFill>
                <a:schemeClr val="lt1"/>
              </a:solidFill>
            </a:endParaRPr>
          </a:p>
        </p:txBody>
      </p:sp>
      <p:sp>
        <p:nvSpPr>
          <p:cNvPr id="150" name="Google Shape;150;p2"/>
          <p:cNvSpPr/>
          <p:nvPr/>
        </p:nvSpPr>
        <p:spPr>
          <a:xfrm>
            <a:off x="10321636" y="247046"/>
            <a:ext cx="1635691"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1" dirty="0">
                <a:solidFill>
                  <a:srgbClr val="FFFFFF"/>
                </a:solidFill>
                <a:latin typeface="Century Gothic"/>
                <a:ea typeface="Century Gothic"/>
                <a:cs typeface="Century Gothic"/>
                <a:sym typeface="Century Gothic"/>
              </a:rPr>
              <a:t>Grammatik</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47429" y="1163991"/>
            <a:ext cx="11609898" cy="5078313"/>
          </a:xfrm>
          <a:prstGeom prst="rect">
            <a:avLst/>
          </a:prstGeom>
          <a:noFill/>
        </p:spPr>
        <p:txBody>
          <a:bodyPr wrap="square" rtlCol="0">
            <a:spAutoFit/>
          </a:bodyPr>
          <a:lstStyle/>
          <a:p>
            <a:pPr lvl="0"/>
            <a:r>
              <a:rPr lang="en-GB" sz="2000" dirty="0">
                <a:solidFill>
                  <a:srgbClr val="5B9BD5">
                    <a:lumMod val="50000"/>
                  </a:srgbClr>
                </a:solidFill>
                <a:latin typeface="Century Gothic" panose="020B0502020202020204" pitchFamily="34" charset="0"/>
              </a:rPr>
              <a:t>As we know, subject pronouns tell us the </a:t>
            </a:r>
            <a:r>
              <a:rPr lang="en-GB" sz="2000" b="1" dirty="0">
                <a:solidFill>
                  <a:srgbClr val="5B9BD5">
                    <a:lumMod val="50000"/>
                  </a:srgbClr>
                </a:solidFill>
                <a:latin typeface="Century Gothic" panose="020B0502020202020204" pitchFamily="34" charset="0"/>
              </a:rPr>
              <a:t>grammatical gender</a:t>
            </a:r>
            <a:r>
              <a:rPr lang="en-GB" sz="2000" dirty="0">
                <a:solidFill>
                  <a:srgbClr val="5B9BD5">
                    <a:lumMod val="50000"/>
                  </a:srgbClr>
                </a:solidFill>
                <a:latin typeface="Century Gothic" panose="020B0502020202020204" pitchFamily="34" charset="0"/>
              </a:rPr>
              <a:t> of the subject.</a:t>
            </a:r>
          </a:p>
          <a:p>
            <a:pPr lvl="0"/>
            <a:endParaRPr lang="en-GB" sz="2000" dirty="0">
              <a:solidFill>
                <a:srgbClr val="5B9BD5">
                  <a:lumMod val="50000"/>
                </a:srgbClr>
              </a:solidFill>
              <a:latin typeface="Century Gothic" panose="020B0502020202020204" pitchFamily="34" charset="0"/>
            </a:endParaRPr>
          </a:p>
          <a:p>
            <a:pPr lvl="0"/>
            <a:r>
              <a:rPr lang="en-GB" sz="2000" b="1" dirty="0" err="1">
                <a:solidFill>
                  <a:srgbClr val="EEC100"/>
                </a:solidFill>
                <a:latin typeface="Century Gothic" panose="020B0502020202020204" pitchFamily="34" charset="0"/>
              </a:rPr>
              <a:t>er</a:t>
            </a:r>
            <a:r>
              <a:rPr lang="en-GB" sz="2000" dirty="0">
                <a:solidFill>
                  <a:srgbClr val="DAA521"/>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 masculine		</a:t>
            </a:r>
            <a:r>
              <a:rPr lang="en-GB" sz="2000" b="1" dirty="0">
                <a:solidFill>
                  <a:schemeClr val="accent1">
                    <a:lumMod val="50000"/>
                  </a:schemeClr>
                </a:solidFill>
                <a:latin typeface="Century Gothic" panose="020B0502020202020204" pitchFamily="34" charset="0"/>
              </a:rPr>
              <a:t>D</a:t>
            </a:r>
            <a:r>
              <a:rPr lang="en-GB" sz="2000" b="1" dirty="0">
                <a:solidFill>
                  <a:srgbClr val="EEC100"/>
                </a:solidFill>
                <a:latin typeface="Century Gothic" panose="020B0502020202020204" pitchFamily="34" charset="0"/>
              </a:rPr>
              <a:t>er</a:t>
            </a:r>
            <a:r>
              <a:rPr lang="en-GB" sz="2000" b="1" dirty="0">
                <a:solidFill>
                  <a:srgbClr val="4472C4">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Gutschein</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ist</a:t>
            </a:r>
            <a:r>
              <a:rPr lang="en-GB" sz="2000" dirty="0">
                <a:solidFill>
                  <a:srgbClr val="5B9BD5">
                    <a:lumMod val="50000"/>
                  </a:srgbClr>
                </a:solidFill>
                <a:latin typeface="Century Gothic" panose="020B0502020202020204" pitchFamily="34" charset="0"/>
              </a:rPr>
              <a:t> toll!		</a:t>
            </a:r>
            <a:r>
              <a:rPr lang="en-GB" sz="2000" b="1" dirty="0" err="1">
                <a:solidFill>
                  <a:srgbClr val="EEC100"/>
                </a:solidFill>
                <a:latin typeface="Century Gothic" panose="020B0502020202020204" pitchFamily="34" charset="0"/>
              </a:rPr>
              <a:t>Er</a:t>
            </a:r>
            <a:r>
              <a:rPr lang="en-GB" sz="2000" b="1"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ist</a:t>
            </a:r>
            <a:r>
              <a:rPr lang="en-GB" sz="2000" dirty="0">
                <a:solidFill>
                  <a:srgbClr val="5B9BD5">
                    <a:lumMod val="50000"/>
                  </a:srgbClr>
                </a:solidFill>
                <a:latin typeface="Century Gothic" panose="020B0502020202020204" pitchFamily="34" charset="0"/>
              </a:rPr>
              <a:t> toll!	</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It </a:t>
            </a:r>
            <a:r>
              <a:rPr lang="en-GB" sz="2000" dirty="0">
                <a:solidFill>
                  <a:srgbClr val="5B9BD5">
                    <a:lumMod val="50000"/>
                  </a:srgbClr>
                </a:solidFill>
                <a:latin typeface="Century Gothic" panose="020B0502020202020204" pitchFamily="34" charset="0"/>
              </a:rPr>
              <a:t>is great.</a:t>
            </a:r>
            <a:endParaRPr lang="en-GB" sz="2000" b="1" dirty="0">
              <a:solidFill>
                <a:srgbClr val="5B9BD5">
                  <a:lumMod val="50000"/>
                </a:srgbClr>
              </a:solidFill>
              <a:latin typeface="Century Gothic" panose="020B0502020202020204" pitchFamily="34" charset="0"/>
            </a:endParaRPr>
          </a:p>
          <a:p>
            <a:pPr lvl="0"/>
            <a:r>
              <a:rPr lang="en-GB" sz="2000" b="1" dirty="0" err="1">
                <a:solidFill>
                  <a:srgbClr val="EEC100"/>
                </a:solidFill>
                <a:latin typeface="Century Gothic" panose="020B0502020202020204" pitchFamily="34" charset="0"/>
              </a:rPr>
              <a:t>sie</a:t>
            </a:r>
            <a:r>
              <a:rPr lang="en-GB" sz="2000" dirty="0">
                <a:solidFill>
                  <a:srgbClr val="5B9BD5">
                    <a:lumMod val="50000"/>
                  </a:srgbClr>
                </a:solidFill>
                <a:latin typeface="Century Gothic" panose="020B0502020202020204" pitchFamily="34" charset="0"/>
              </a:rPr>
              <a:t> - feminine		</a:t>
            </a:r>
            <a:r>
              <a:rPr lang="en-GB" sz="2000" b="1" dirty="0">
                <a:solidFill>
                  <a:schemeClr val="accent1">
                    <a:lumMod val="50000"/>
                  </a:schemeClr>
                </a:solidFill>
                <a:latin typeface="Century Gothic" panose="020B0502020202020204" pitchFamily="34" charset="0"/>
              </a:rPr>
              <a:t>D</a:t>
            </a:r>
            <a:r>
              <a:rPr lang="en-GB" sz="2000" b="1" dirty="0">
                <a:solidFill>
                  <a:srgbClr val="EEC100"/>
                </a:solidFill>
                <a:latin typeface="Century Gothic" panose="020B0502020202020204" pitchFamily="34" charset="0"/>
              </a:rPr>
              <a:t>ie</a:t>
            </a:r>
            <a:r>
              <a:rPr lang="en-GB" sz="2000" b="1"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Jacke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gelb</a:t>
            </a:r>
            <a:r>
              <a:rPr lang="en-GB" sz="2000" dirty="0">
                <a:solidFill>
                  <a:srgbClr val="4472C4">
                    <a:lumMod val="50000"/>
                  </a:srgbClr>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Sie</a:t>
            </a:r>
            <a:r>
              <a:rPr lang="en-GB" sz="2000" dirty="0">
                <a:solidFill>
                  <a:srgbClr val="EEC100"/>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gelb</a:t>
            </a:r>
            <a:r>
              <a:rPr lang="en-GB" sz="2000" dirty="0">
                <a:solidFill>
                  <a:srgbClr val="4472C4">
                    <a:lumMod val="50000"/>
                  </a:srgbClr>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It </a:t>
            </a:r>
            <a:r>
              <a:rPr lang="en-GB" sz="2000" dirty="0">
                <a:solidFill>
                  <a:srgbClr val="5B9BD5">
                    <a:lumMod val="50000"/>
                  </a:srgbClr>
                </a:solidFill>
                <a:latin typeface="Century Gothic" panose="020B0502020202020204" pitchFamily="34" charset="0"/>
              </a:rPr>
              <a:t>is yellow.</a:t>
            </a:r>
            <a:endParaRPr lang="en-GB" sz="2000" b="1" dirty="0">
              <a:solidFill>
                <a:srgbClr val="5B9BD5">
                  <a:lumMod val="50000"/>
                </a:srgbClr>
              </a:solidFill>
              <a:latin typeface="Century Gothic" panose="020B0502020202020204" pitchFamily="34" charset="0"/>
            </a:endParaRPr>
          </a:p>
          <a:p>
            <a:pPr lvl="0"/>
            <a:r>
              <a:rPr lang="en-GB" sz="2000" b="1" dirty="0" err="1">
                <a:solidFill>
                  <a:srgbClr val="EEC100"/>
                </a:solidFill>
                <a:latin typeface="Century Gothic" panose="020B0502020202020204" pitchFamily="34" charset="0"/>
              </a:rPr>
              <a:t>es</a:t>
            </a:r>
            <a:r>
              <a:rPr lang="en-GB" sz="2000" b="1"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rPr>
              <a:t>- neuter		</a:t>
            </a:r>
            <a:r>
              <a:rPr lang="en-GB" sz="2000" b="1" dirty="0">
                <a:solidFill>
                  <a:schemeClr val="accent1">
                    <a:lumMod val="50000"/>
                  </a:schemeClr>
                </a:solidFill>
                <a:latin typeface="Century Gothic" panose="020B0502020202020204" pitchFamily="34" charset="0"/>
              </a:rPr>
              <a:t>D</a:t>
            </a:r>
            <a:r>
              <a:rPr lang="en-GB" sz="2000" b="1" dirty="0">
                <a:solidFill>
                  <a:srgbClr val="EEC100"/>
                </a:solidFill>
                <a:latin typeface="Century Gothic" panose="020B0502020202020204" pitchFamily="34" charset="0"/>
              </a:rPr>
              <a:t>as</a:t>
            </a:r>
            <a:r>
              <a:rPr lang="en-GB" sz="2000" b="1" dirty="0">
                <a:solidFill>
                  <a:srgbClr val="DAA521"/>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Fahrrad</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groß</a:t>
            </a:r>
            <a:r>
              <a:rPr lang="en-GB" sz="2000" dirty="0">
                <a:solidFill>
                  <a:srgbClr val="4472C4">
                    <a:lumMod val="50000"/>
                  </a:srgbClr>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err="1">
                <a:solidFill>
                  <a:srgbClr val="EEC100"/>
                </a:solidFill>
                <a:latin typeface="Century Gothic" panose="020B0502020202020204" pitchFamily="34" charset="0"/>
              </a:rPr>
              <a:t>Es</a:t>
            </a:r>
            <a:r>
              <a:rPr lang="en-GB" sz="2000" dirty="0">
                <a:solidFill>
                  <a:srgbClr val="EEC100"/>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ist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groß</a:t>
            </a:r>
            <a:r>
              <a:rPr lang="en-GB" sz="2000" dirty="0">
                <a:solidFill>
                  <a:srgbClr val="4472C4">
                    <a:lumMod val="50000"/>
                  </a:srgbClr>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It </a:t>
            </a:r>
            <a:r>
              <a:rPr lang="en-GB" sz="2000" dirty="0">
                <a:solidFill>
                  <a:srgbClr val="5B9BD5">
                    <a:lumMod val="50000"/>
                  </a:srgbClr>
                </a:solidFill>
                <a:latin typeface="Century Gothic" panose="020B0502020202020204" pitchFamily="34" charset="0"/>
              </a:rPr>
              <a:t>is big.</a:t>
            </a:r>
          </a:p>
          <a:p>
            <a:endParaRPr lang="en-GB" sz="2200" b="1" dirty="0">
              <a:solidFill>
                <a:schemeClr val="accent1">
                  <a:lumMod val="50000"/>
                </a:schemeClr>
              </a:solidFill>
              <a:latin typeface="Century Gothic" panose="020B0502020202020204" pitchFamily="34" charset="0"/>
            </a:endParaRPr>
          </a:p>
          <a:p>
            <a:r>
              <a:rPr lang="en-GB" sz="2000" dirty="0">
                <a:solidFill>
                  <a:srgbClr val="5B9BD5">
                    <a:lumMod val="50000"/>
                  </a:srgbClr>
                </a:solidFill>
                <a:latin typeface="Century Gothic" panose="020B0502020202020204" pitchFamily="34" charset="0"/>
              </a:rPr>
              <a:t>This is </a:t>
            </a:r>
            <a:r>
              <a:rPr lang="en-GB" sz="2000" b="1" dirty="0">
                <a:solidFill>
                  <a:srgbClr val="5B9BD5">
                    <a:lumMod val="50000"/>
                  </a:srgbClr>
                </a:solidFill>
                <a:latin typeface="Century Gothic" panose="020B0502020202020204" pitchFamily="34" charset="0"/>
              </a:rPr>
              <a:t>not</a:t>
            </a:r>
            <a:r>
              <a:rPr lang="en-GB" sz="2000" dirty="0">
                <a:solidFill>
                  <a:srgbClr val="5B9BD5">
                    <a:lumMod val="50000"/>
                  </a:srgbClr>
                </a:solidFill>
                <a:latin typeface="Century Gothic" panose="020B0502020202020204" pitchFamily="34" charset="0"/>
              </a:rPr>
              <a:t> the case in the plural form. To say ‘</a:t>
            </a:r>
            <a:r>
              <a:rPr lang="en-GB" sz="2000" b="1" dirty="0">
                <a:solidFill>
                  <a:srgbClr val="5B9BD5">
                    <a:lumMod val="50000"/>
                  </a:srgbClr>
                </a:solidFill>
                <a:latin typeface="Century Gothic" panose="020B0502020202020204" pitchFamily="34" charset="0"/>
              </a:rPr>
              <a:t>they</a:t>
            </a:r>
            <a:r>
              <a:rPr lang="en-GB" sz="2000"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sie</a:t>
            </a:r>
            <a:r>
              <a:rPr lang="en-GB" sz="2000" dirty="0">
                <a:solidFill>
                  <a:srgbClr val="5B9BD5">
                    <a:lumMod val="50000"/>
                  </a:srgbClr>
                </a:solidFill>
                <a:latin typeface="Century Gothic" panose="020B0502020202020204" pitchFamily="34" charset="0"/>
              </a:rPr>
              <a:t>’ is used for </a:t>
            </a:r>
            <a:r>
              <a:rPr lang="en-GB" sz="2000" b="1" dirty="0">
                <a:solidFill>
                  <a:srgbClr val="5B9BD5">
                    <a:lumMod val="50000"/>
                  </a:srgbClr>
                </a:solidFill>
                <a:latin typeface="Century Gothic" panose="020B0502020202020204" pitchFamily="34" charset="0"/>
              </a:rPr>
              <a:t>all genders.</a:t>
            </a:r>
          </a:p>
          <a:p>
            <a:endParaRPr lang="en-GB" sz="2000" b="1" dirty="0">
              <a:solidFill>
                <a:srgbClr val="5B9BD5">
                  <a:lumMod val="50000"/>
                </a:srgbClr>
              </a:solidFill>
              <a:latin typeface="Century Gothic" panose="020B0502020202020204" pitchFamily="34" charset="0"/>
            </a:endParaRPr>
          </a:p>
          <a:p>
            <a:r>
              <a:rPr lang="en-GB" sz="2000" dirty="0">
                <a:solidFill>
                  <a:srgbClr val="5B9BD5">
                    <a:lumMod val="50000"/>
                  </a:srgbClr>
                </a:solidFill>
                <a:latin typeface="Century Gothic" panose="020B0502020202020204" pitchFamily="34" charset="0"/>
              </a:rPr>
              <a:t>			</a:t>
            </a:r>
            <a:r>
              <a:rPr lang="en-GB" sz="2000" b="1" dirty="0">
                <a:solidFill>
                  <a:srgbClr val="5B9BD5">
                    <a:lumMod val="50000"/>
                  </a:srgbClr>
                </a:solidFill>
                <a:latin typeface="Century Gothic" panose="020B0502020202020204" pitchFamily="34" charset="0"/>
              </a:rPr>
              <a:t>Die</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Gutschein</a:t>
            </a:r>
            <a:r>
              <a:rPr lang="en-GB" sz="2000" b="1" dirty="0" err="1">
                <a:solidFill>
                  <a:srgbClr val="5B9BD5">
                    <a:lumMod val="50000"/>
                  </a:srgbClr>
                </a:solidFill>
                <a:latin typeface="Century Gothic" panose="020B0502020202020204" pitchFamily="34" charset="0"/>
              </a:rPr>
              <a:t>e</a:t>
            </a:r>
            <a:r>
              <a:rPr lang="en-GB" sz="2000" b="1" dirty="0">
                <a:solidFill>
                  <a:srgbClr val="5B9BD5">
                    <a:lumMod val="50000"/>
                  </a:srgbClr>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sind</a:t>
            </a:r>
            <a:r>
              <a:rPr lang="en-GB" sz="2000" dirty="0">
                <a:solidFill>
                  <a:srgbClr val="5B9BD5">
                    <a:lumMod val="50000"/>
                  </a:srgbClr>
                </a:solidFill>
                <a:latin typeface="Century Gothic" panose="020B0502020202020204" pitchFamily="34" charset="0"/>
              </a:rPr>
              <a:t> toll!     </a:t>
            </a:r>
            <a:r>
              <a:rPr lang="en-GB" sz="2000" dirty="0">
                <a:solidFill>
                  <a:srgbClr val="DAA521"/>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Sie</a:t>
            </a:r>
            <a:r>
              <a:rPr lang="en-GB" sz="2000" dirty="0">
                <a:solidFill>
                  <a:srgbClr val="EEC100"/>
                </a:solidFill>
                <a:latin typeface="Century Gothic" panose="020B0502020202020204" pitchFamily="34" charset="0"/>
              </a:rPr>
              <a:t> </a:t>
            </a:r>
            <a:r>
              <a:rPr lang="en-GB" sz="2000" b="1" dirty="0" err="1">
                <a:solidFill>
                  <a:srgbClr val="5B9BD5">
                    <a:lumMod val="50000"/>
                  </a:srgbClr>
                </a:solidFill>
                <a:latin typeface="Century Gothic" panose="020B0502020202020204" pitchFamily="34" charset="0"/>
              </a:rPr>
              <a:t>sind</a:t>
            </a:r>
            <a:r>
              <a:rPr lang="en-GB" sz="2000" dirty="0">
                <a:solidFill>
                  <a:srgbClr val="5B9BD5">
                    <a:lumMod val="50000"/>
                  </a:srgbClr>
                </a:solidFill>
                <a:latin typeface="Century Gothic" panose="020B0502020202020204" pitchFamily="34" charset="0"/>
              </a:rPr>
              <a:t> toll!	      </a:t>
            </a:r>
            <a:r>
              <a:rPr lang="en-GB" sz="2000" dirty="0">
                <a:solidFill>
                  <a:srgbClr val="DAA521"/>
                </a:solidFill>
                <a:latin typeface="Century Gothic" panose="020B0502020202020204" pitchFamily="34" charset="0"/>
              </a:rPr>
              <a:t> </a:t>
            </a:r>
            <a:r>
              <a:rPr lang="en-GB" sz="2000" b="1" dirty="0">
                <a:solidFill>
                  <a:srgbClr val="EEC100"/>
                </a:solidFill>
                <a:latin typeface="Century Gothic" panose="020B0502020202020204" pitchFamily="34" charset="0"/>
              </a:rPr>
              <a:t>They </a:t>
            </a:r>
            <a:r>
              <a:rPr lang="en-GB" sz="2000" b="1" dirty="0">
                <a:solidFill>
                  <a:srgbClr val="5B9BD5">
                    <a:lumMod val="50000"/>
                  </a:srgbClr>
                </a:solidFill>
                <a:latin typeface="Century Gothic" panose="020B0502020202020204" pitchFamily="34" charset="0"/>
              </a:rPr>
              <a:t>are </a:t>
            </a:r>
            <a:r>
              <a:rPr lang="en-GB" sz="2000" dirty="0">
                <a:solidFill>
                  <a:srgbClr val="5B9BD5">
                    <a:lumMod val="50000"/>
                  </a:srgbClr>
                </a:solidFill>
                <a:latin typeface="Century Gothic" panose="020B0502020202020204" pitchFamily="34" charset="0"/>
              </a:rPr>
              <a:t>great!</a:t>
            </a:r>
          </a:p>
          <a:p>
            <a:r>
              <a:rPr lang="en-GB" sz="2000" dirty="0">
                <a:solidFill>
                  <a:srgbClr val="5B9BD5">
                    <a:lumMod val="50000"/>
                  </a:srgbClr>
                </a:solidFill>
                <a:latin typeface="Century Gothic" panose="020B0502020202020204" pitchFamily="34" charset="0"/>
              </a:rPr>
              <a:t>			</a:t>
            </a:r>
            <a:r>
              <a:rPr lang="de-DE" sz="2000" b="1" dirty="0">
                <a:solidFill>
                  <a:srgbClr val="5B9BD5">
                    <a:lumMod val="50000"/>
                  </a:srgbClr>
                </a:solidFill>
                <a:latin typeface="Century Gothic" panose="020B0502020202020204" pitchFamily="34" charset="0"/>
              </a:rPr>
              <a:t>Die</a:t>
            </a:r>
            <a:r>
              <a:rPr lang="de-DE" sz="2000" dirty="0">
                <a:solidFill>
                  <a:srgbClr val="5B9BD5">
                    <a:lumMod val="50000"/>
                  </a:srgbClr>
                </a:solidFill>
                <a:latin typeface="Century Gothic" panose="020B0502020202020204" pitchFamily="34" charset="0"/>
              </a:rPr>
              <a:t> Jack</a:t>
            </a:r>
            <a:r>
              <a:rPr lang="de-DE" sz="2000" b="1" dirty="0">
                <a:solidFill>
                  <a:srgbClr val="5B9BD5">
                    <a:lumMod val="50000"/>
                  </a:srgbClr>
                </a:solidFill>
                <a:latin typeface="Century Gothic" panose="020B0502020202020204" pitchFamily="34" charset="0"/>
              </a:rPr>
              <a:t>en</a:t>
            </a:r>
            <a:r>
              <a:rPr lang="de-DE" sz="2000" dirty="0">
                <a:solidFill>
                  <a:srgbClr val="5B9BD5">
                    <a:lumMod val="50000"/>
                  </a:srgbClr>
                </a:solidFill>
                <a:latin typeface="Century Gothic" panose="020B0502020202020204" pitchFamily="34" charset="0"/>
              </a:rPr>
              <a:t> sind gelb.	       </a:t>
            </a:r>
            <a:r>
              <a:rPr lang="de-DE" sz="2000" dirty="0">
                <a:solidFill>
                  <a:srgbClr val="DAA521"/>
                </a:solidFill>
                <a:latin typeface="Century Gothic" panose="020B0502020202020204" pitchFamily="34" charset="0"/>
              </a:rPr>
              <a:t>   </a:t>
            </a:r>
            <a:r>
              <a:rPr lang="de-DE" sz="2000" dirty="0">
                <a:solidFill>
                  <a:srgbClr val="EEC100"/>
                </a:solidFill>
                <a:latin typeface="Century Gothic" panose="020B0502020202020204" pitchFamily="34" charset="0"/>
              </a:rPr>
              <a:t> </a:t>
            </a:r>
            <a:r>
              <a:rPr lang="de-DE" sz="2000" b="1" dirty="0">
                <a:solidFill>
                  <a:srgbClr val="EEC100"/>
                </a:solidFill>
                <a:latin typeface="Century Gothic" panose="020B0502020202020204" pitchFamily="34" charset="0"/>
              </a:rPr>
              <a:t>Sie</a:t>
            </a:r>
            <a:r>
              <a:rPr lang="de-DE" sz="2000" dirty="0">
                <a:solidFill>
                  <a:srgbClr val="EEC100"/>
                </a:solidFill>
                <a:latin typeface="Century Gothic" panose="020B0502020202020204" pitchFamily="34" charset="0"/>
              </a:rPr>
              <a:t> </a:t>
            </a:r>
            <a:r>
              <a:rPr lang="de-DE" sz="2000" b="1" dirty="0">
                <a:solidFill>
                  <a:srgbClr val="5B9BD5">
                    <a:lumMod val="50000"/>
                  </a:srgbClr>
                </a:solidFill>
                <a:latin typeface="Century Gothic" panose="020B0502020202020204" pitchFamily="34" charset="0"/>
              </a:rPr>
              <a:t>sind</a:t>
            </a:r>
            <a:r>
              <a:rPr lang="de-DE" sz="2000" dirty="0">
                <a:solidFill>
                  <a:srgbClr val="5B9BD5">
                    <a:lumMod val="50000"/>
                  </a:srgbClr>
                </a:solidFill>
                <a:latin typeface="Century Gothic" panose="020B0502020202020204" pitchFamily="34" charset="0"/>
              </a:rPr>
              <a:t> gelb.	    </a:t>
            </a:r>
            <a:r>
              <a:rPr lang="de-DE" sz="2000" dirty="0">
                <a:solidFill>
                  <a:srgbClr val="DAA521"/>
                </a:solidFill>
                <a:latin typeface="Century Gothic" panose="020B0502020202020204" pitchFamily="34" charset="0"/>
              </a:rPr>
              <a:t> </a:t>
            </a:r>
            <a:r>
              <a:rPr lang="de-DE" sz="2000" dirty="0">
                <a:solidFill>
                  <a:srgbClr val="EEC100"/>
                </a:solidFill>
                <a:latin typeface="Century Gothic" panose="020B0502020202020204" pitchFamily="34" charset="0"/>
              </a:rPr>
              <a:t>  </a:t>
            </a:r>
            <a:r>
              <a:rPr lang="de-DE" sz="2000" b="1" dirty="0">
                <a:solidFill>
                  <a:srgbClr val="EEC100"/>
                </a:solidFill>
                <a:latin typeface="Century Gothic" panose="020B0502020202020204" pitchFamily="34" charset="0"/>
              </a:rPr>
              <a:t>They</a:t>
            </a:r>
            <a:r>
              <a:rPr lang="de-DE" sz="2000" b="1" dirty="0">
                <a:solidFill>
                  <a:srgbClr val="DAA521"/>
                </a:solidFill>
                <a:latin typeface="Century Gothic" panose="020B0502020202020204" pitchFamily="34" charset="0"/>
              </a:rPr>
              <a:t> </a:t>
            </a:r>
            <a:r>
              <a:rPr lang="de-DE" sz="2000" b="1" dirty="0">
                <a:solidFill>
                  <a:srgbClr val="5B9BD5">
                    <a:lumMod val="50000"/>
                  </a:srgbClr>
                </a:solidFill>
                <a:latin typeface="Century Gothic" panose="020B0502020202020204" pitchFamily="34" charset="0"/>
              </a:rPr>
              <a:t>are </a:t>
            </a:r>
            <a:r>
              <a:rPr lang="de-DE" sz="2000" dirty="0">
                <a:solidFill>
                  <a:srgbClr val="5B9BD5">
                    <a:lumMod val="50000"/>
                  </a:srgbClr>
                </a:solidFill>
                <a:latin typeface="Century Gothic" panose="020B0502020202020204" pitchFamily="34" charset="0"/>
              </a:rPr>
              <a:t>yellow.</a:t>
            </a:r>
          </a:p>
          <a:p>
            <a:r>
              <a:rPr lang="de-DE" sz="2000" dirty="0">
                <a:solidFill>
                  <a:srgbClr val="5B9BD5">
                    <a:lumMod val="50000"/>
                  </a:srgbClr>
                </a:solidFill>
                <a:latin typeface="Century Gothic" panose="020B0502020202020204" pitchFamily="34" charset="0"/>
              </a:rPr>
              <a:t>			</a:t>
            </a:r>
            <a:r>
              <a:rPr lang="de-DE" sz="2000" b="1" dirty="0">
                <a:solidFill>
                  <a:srgbClr val="5B9BD5">
                    <a:lumMod val="50000"/>
                  </a:srgbClr>
                </a:solidFill>
                <a:latin typeface="Century Gothic" panose="020B0502020202020204" pitchFamily="34" charset="0"/>
              </a:rPr>
              <a:t>Die</a:t>
            </a:r>
            <a:r>
              <a:rPr lang="de-DE" sz="2000" dirty="0">
                <a:solidFill>
                  <a:srgbClr val="5B9BD5">
                    <a:lumMod val="50000"/>
                  </a:srgbClr>
                </a:solidFill>
                <a:latin typeface="Century Gothic" panose="020B0502020202020204" pitchFamily="34" charset="0"/>
              </a:rPr>
              <a:t> Fahrr</a:t>
            </a:r>
            <a:r>
              <a:rPr lang="de-DE" sz="2000" b="1" dirty="0">
                <a:solidFill>
                  <a:srgbClr val="5B9BD5">
                    <a:lumMod val="50000"/>
                  </a:srgbClr>
                </a:solidFill>
                <a:latin typeface="Century Gothic" panose="020B0502020202020204" pitchFamily="34" charset="0"/>
              </a:rPr>
              <a:t>ä</a:t>
            </a:r>
            <a:r>
              <a:rPr lang="de-DE" sz="2000" dirty="0">
                <a:solidFill>
                  <a:srgbClr val="5B9BD5">
                    <a:lumMod val="50000"/>
                  </a:srgbClr>
                </a:solidFill>
                <a:latin typeface="Century Gothic" panose="020B0502020202020204" pitchFamily="34" charset="0"/>
              </a:rPr>
              <a:t>d</a:t>
            </a:r>
            <a:r>
              <a:rPr lang="de-DE" sz="2000" b="1" dirty="0">
                <a:solidFill>
                  <a:srgbClr val="5B9BD5">
                    <a:lumMod val="50000"/>
                  </a:srgbClr>
                </a:solidFill>
                <a:latin typeface="Century Gothic" panose="020B0502020202020204" pitchFamily="34" charset="0"/>
              </a:rPr>
              <a:t>er </a:t>
            </a:r>
            <a:r>
              <a:rPr lang="de-DE" sz="2000" dirty="0">
                <a:solidFill>
                  <a:srgbClr val="5B9BD5">
                    <a:lumMod val="50000"/>
                  </a:srgbClr>
                </a:solidFill>
                <a:latin typeface="Century Gothic" panose="020B0502020202020204" pitchFamily="34" charset="0"/>
              </a:rPr>
              <a:t>sind </a:t>
            </a:r>
            <a:r>
              <a:rPr lang="en-GB" sz="2000" dirty="0" err="1">
                <a:solidFill>
                  <a:srgbClr val="4472C4">
                    <a:lumMod val="50000"/>
                  </a:srgbClr>
                </a:solidFill>
                <a:latin typeface="Century Gothic" panose="020B0502020202020204" pitchFamily="34" charset="0"/>
              </a:rPr>
              <a:t>groß</a:t>
            </a:r>
            <a:r>
              <a:rPr lang="en-GB" sz="2000" dirty="0">
                <a:solidFill>
                  <a:srgbClr val="4472C4">
                    <a:lumMod val="50000"/>
                  </a:srgbClr>
                </a:solidFill>
                <a:latin typeface="Century Gothic" panose="020B0502020202020204" pitchFamily="34" charset="0"/>
              </a:rPr>
              <a:t>.    </a:t>
            </a:r>
            <a:r>
              <a:rPr lang="en-GB" sz="2000" dirty="0">
                <a:solidFill>
                  <a:srgbClr val="DAA521"/>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Sie </a:t>
            </a:r>
            <a:r>
              <a:rPr lang="en-GB" sz="2000" b="1" dirty="0" err="1">
                <a:solidFill>
                  <a:schemeClr val="accent1">
                    <a:lumMod val="50000"/>
                  </a:schemeClr>
                </a:solidFill>
                <a:latin typeface="Century Gothic" panose="020B0502020202020204" pitchFamily="34" charset="0"/>
              </a:rPr>
              <a:t>sind</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groß</a:t>
            </a:r>
            <a:r>
              <a:rPr lang="en-GB" sz="2000" dirty="0">
                <a:solidFill>
                  <a:schemeClr val="accent1">
                    <a:lumMod val="50000"/>
                  </a:schemeClr>
                </a:solidFill>
                <a:latin typeface="Century Gothic" panose="020B0502020202020204" pitchFamily="34" charset="0"/>
              </a:rPr>
              <a:t>.	     </a:t>
            </a:r>
            <a:r>
              <a:rPr lang="en-GB" sz="2000" dirty="0">
                <a:solidFill>
                  <a:srgbClr val="DAA521"/>
                </a:solidFill>
                <a:latin typeface="Century Gothic" panose="020B0502020202020204" pitchFamily="34" charset="0"/>
              </a:rPr>
              <a:t> </a:t>
            </a:r>
            <a:r>
              <a:rPr lang="en-GB" sz="2000" dirty="0">
                <a:solidFill>
                  <a:srgbClr val="EEC100"/>
                </a:solidFill>
                <a:latin typeface="Century Gothic" panose="020B0502020202020204" pitchFamily="34" charset="0"/>
              </a:rPr>
              <a:t> </a:t>
            </a:r>
            <a:r>
              <a:rPr lang="en-GB" sz="2000" b="1" dirty="0">
                <a:solidFill>
                  <a:srgbClr val="EEC100"/>
                </a:solidFill>
                <a:latin typeface="Century Gothic" panose="020B0502020202020204" pitchFamily="34" charset="0"/>
              </a:rPr>
              <a:t>They </a:t>
            </a:r>
            <a:r>
              <a:rPr lang="en-GB" sz="2000" b="1" dirty="0">
                <a:solidFill>
                  <a:schemeClr val="accent1">
                    <a:lumMod val="50000"/>
                  </a:schemeClr>
                </a:solidFill>
                <a:latin typeface="Century Gothic" panose="020B0502020202020204" pitchFamily="34" charset="0"/>
              </a:rPr>
              <a:t>are </a:t>
            </a:r>
            <a:r>
              <a:rPr lang="en-GB" sz="2000" dirty="0">
                <a:solidFill>
                  <a:schemeClr val="accent1">
                    <a:lumMod val="50000"/>
                  </a:schemeClr>
                </a:solidFill>
                <a:latin typeface="Century Gothic" panose="020B0502020202020204" pitchFamily="34" charset="0"/>
              </a:rPr>
              <a:t>big.</a:t>
            </a:r>
          </a:p>
          <a:p>
            <a:endParaRPr lang="en-GB" sz="2000" b="1"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Note that </a:t>
            </a:r>
            <a:r>
              <a:rPr lang="en-GB" sz="2000" b="1" dirty="0" err="1">
                <a:solidFill>
                  <a:schemeClr val="accent1">
                    <a:lumMod val="50000"/>
                  </a:schemeClr>
                </a:solidFill>
                <a:latin typeface="Century Gothic" panose="020B0502020202020204" pitchFamily="34" charset="0"/>
              </a:rPr>
              <a:t>sie</a:t>
            </a:r>
            <a:r>
              <a:rPr lang="en-GB" sz="2000" dirty="0">
                <a:solidFill>
                  <a:schemeClr val="accent1">
                    <a:lumMod val="50000"/>
                  </a:schemeClr>
                </a:solidFill>
                <a:latin typeface="Century Gothic" panose="020B0502020202020204" pitchFamily="34" charset="0"/>
              </a:rPr>
              <a:t> means both ‘it (feminine)’ and ‘they’. The </a:t>
            </a:r>
            <a:r>
              <a:rPr lang="en-GB" sz="2000" b="1" dirty="0">
                <a:solidFill>
                  <a:schemeClr val="accent1">
                    <a:lumMod val="50000"/>
                  </a:schemeClr>
                </a:solidFill>
                <a:latin typeface="Century Gothic" panose="020B0502020202020204" pitchFamily="34" charset="0"/>
              </a:rPr>
              <a:t>verb form</a:t>
            </a:r>
            <a:r>
              <a:rPr lang="en-GB" sz="2000" dirty="0">
                <a:solidFill>
                  <a:schemeClr val="accent1">
                    <a:lumMod val="50000"/>
                  </a:schemeClr>
                </a:solidFill>
                <a:latin typeface="Century Gothic" panose="020B0502020202020204" pitchFamily="34" charset="0"/>
              </a:rPr>
              <a:t> tells you what is being talked about.</a:t>
            </a:r>
            <a:endParaRPr lang="de-DE" sz="2000" dirty="0">
              <a:solidFill>
                <a:schemeClr val="accent4">
                  <a:lumMod val="75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			</a:t>
            </a:r>
            <a:r>
              <a:rPr lang="en-GB" sz="2000" b="1" dirty="0">
                <a:solidFill>
                  <a:srgbClr val="EEC100"/>
                </a:solidFill>
                <a:latin typeface="Century Gothic" panose="020B0502020202020204" pitchFamily="34" charset="0"/>
              </a:rPr>
              <a:t>Sie</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ist</a:t>
            </a:r>
            <a:r>
              <a:rPr lang="en-GB" sz="2000" b="1" dirty="0">
                <a:solidFill>
                  <a:schemeClr val="accent4">
                    <a:lumMod val="75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gelb</a:t>
            </a:r>
            <a:r>
              <a:rPr lang="en-GB" sz="2000" dirty="0">
                <a:solidFill>
                  <a:schemeClr val="accent1">
                    <a:lumMod val="50000"/>
                  </a:schemeClr>
                </a:solidFill>
                <a:latin typeface="Century Gothic" panose="020B0502020202020204" pitchFamily="34" charset="0"/>
              </a:rPr>
              <a:t>.</a:t>
            </a:r>
            <a:r>
              <a:rPr lang="en-GB" sz="2000" b="1" dirty="0">
                <a:solidFill>
                  <a:schemeClr val="accent1">
                    <a:lumMod val="50000"/>
                  </a:schemeClr>
                </a:solidFill>
                <a:latin typeface="Century Gothic" panose="020B0502020202020204" pitchFamily="34" charset="0"/>
              </a:rPr>
              <a:t> 	</a:t>
            </a:r>
            <a:r>
              <a:rPr lang="en-GB" sz="2000" b="1" dirty="0">
                <a:solidFill>
                  <a:srgbClr val="EEC100"/>
                </a:solidFill>
                <a:latin typeface="Century Gothic" panose="020B0502020202020204" pitchFamily="34" charset="0"/>
              </a:rPr>
              <a:t>		 It </a:t>
            </a:r>
            <a:r>
              <a:rPr lang="en-GB" sz="2000" b="1" dirty="0">
                <a:solidFill>
                  <a:schemeClr val="accent1">
                    <a:lumMod val="50000"/>
                  </a:schemeClr>
                </a:solidFill>
                <a:latin typeface="Century Gothic" panose="020B0502020202020204" pitchFamily="34" charset="0"/>
              </a:rPr>
              <a:t>is </a:t>
            </a:r>
            <a:r>
              <a:rPr lang="en-GB" sz="2000" dirty="0">
                <a:solidFill>
                  <a:schemeClr val="accent1">
                    <a:lumMod val="50000"/>
                  </a:schemeClr>
                </a:solidFill>
                <a:latin typeface="Century Gothic" panose="020B0502020202020204" pitchFamily="34" charset="0"/>
              </a:rPr>
              <a:t>yellow.	</a:t>
            </a:r>
          </a:p>
          <a:p>
            <a:r>
              <a:rPr lang="en-GB" sz="2000" b="1" dirty="0">
                <a:solidFill>
                  <a:schemeClr val="accent1">
                    <a:lumMod val="50000"/>
                  </a:schemeClr>
                </a:solidFill>
                <a:latin typeface="Century Gothic" panose="020B0502020202020204" pitchFamily="34" charset="0"/>
              </a:rPr>
              <a:t>			</a:t>
            </a:r>
            <a:r>
              <a:rPr lang="en-GB" sz="2000" b="1" dirty="0">
                <a:solidFill>
                  <a:srgbClr val="EEC100"/>
                </a:solidFill>
                <a:latin typeface="Century Gothic" panose="020B0502020202020204" pitchFamily="34" charset="0"/>
              </a:rPr>
              <a:t>Sie</a:t>
            </a:r>
            <a:r>
              <a:rPr lang="en-GB" sz="2000" b="1"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sind</a:t>
            </a:r>
            <a:r>
              <a:rPr lang="en-GB" sz="2000" b="1" dirty="0">
                <a:solidFill>
                  <a:schemeClr val="accent4">
                    <a:lumMod val="75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gelb</a:t>
            </a:r>
            <a:r>
              <a:rPr lang="en-GB" sz="2000" dirty="0">
                <a:solidFill>
                  <a:schemeClr val="accent1">
                    <a:lumMod val="50000"/>
                  </a:schemeClr>
                </a:solidFill>
                <a:latin typeface="Century Gothic" panose="020B0502020202020204" pitchFamily="34" charset="0"/>
              </a:rPr>
              <a:t>. 		        </a:t>
            </a:r>
            <a:r>
              <a:rPr lang="en-GB" sz="2000" b="1" dirty="0">
                <a:solidFill>
                  <a:srgbClr val="EEC100"/>
                </a:solidFill>
                <a:latin typeface="Century Gothic" panose="020B0502020202020204" pitchFamily="34" charset="0"/>
              </a:rPr>
              <a:t>They</a:t>
            </a:r>
            <a:r>
              <a:rPr lang="en-GB" sz="2000" dirty="0">
                <a:solidFill>
                  <a:srgbClr val="EEC100"/>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are</a:t>
            </a:r>
            <a:r>
              <a:rPr lang="en-GB" sz="2000" dirty="0">
                <a:solidFill>
                  <a:schemeClr val="accent1">
                    <a:lumMod val="50000"/>
                  </a:schemeClr>
                </a:solidFill>
                <a:latin typeface="Century Gothic" panose="020B0502020202020204" pitchFamily="34" charset="0"/>
              </a:rPr>
              <a:t> yellow.</a:t>
            </a:r>
          </a:p>
        </p:txBody>
      </p:sp>
      <p:sp>
        <p:nvSpPr>
          <p:cNvPr id="4" name="TextBox 3">
            <a:extLst>
              <a:ext uri="{FF2B5EF4-FFF2-40B4-BE49-F238E27FC236}">
                <a16:creationId xmlns:a16="http://schemas.microsoft.com/office/drawing/2014/main" id="{5EA0D4FA-5C9E-44B8-8E3D-593213F8CF71}"/>
              </a:ext>
            </a:extLst>
          </p:cNvPr>
          <p:cNvSpPr txBox="1"/>
          <p:nvPr/>
        </p:nvSpPr>
        <p:spPr>
          <a:xfrm>
            <a:off x="6629400" y="1837317"/>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5" name="TextBox 24">
            <a:extLst>
              <a:ext uri="{FF2B5EF4-FFF2-40B4-BE49-F238E27FC236}">
                <a16:creationId xmlns:a16="http://schemas.microsoft.com/office/drawing/2014/main" id="{1C40B28F-6655-4076-A6D5-B958A49908AC}"/>
              </a:ext>
            </a:extLst>
          </p:cNvPr>
          <p:cNvSpPr txBox="1"/>
          <p:nvPr/>
        </p:nvSpPr>
        <p:spPr>
          <a:xfrm>
            <a:off x="6629399" y="2435474"/>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6" name="TextBox 25">
            <a:extLst>
              <a:ext uri="{FF2B5EF4-FFF2-40B4-BE49-F238E27FC236}">
                <a16:creationId xmlns:a16="http://schemas.microsoft.com/office/drawing/2014/main" id="{92BF4151-1E3F-48DB-84E3-137D2931FFF3}"/>
              </a:ext>
            </a:extLst>
          </p:cNvPr>
          <p:cNvSpPr txBox="1"/>
          <p:nvPr/>
        </p:nvSpPr>
        <p:spPr>
          <a:xfrm>
            <a:off x="6629399" y="2136395"/>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7" name="TextBox 26">
            <a:extLst>
              <a:ext uri="{FF2B5EF4-FFF2-40B4-BE49-F238E27FC236}">
                <a16:creationId xmlns:a16="http://schemas.microsoft.com/office/drawing/2014/main" id="{5224946D-CB58-4A6D-84C6-63864974C951}"/>
              </a:ext>
            </a:extLst>
          </p:cNvPr>
          <p:cNvSpPr txBox="1"/>
          <p:nvPr/>
        </p:nvSpPr>
        <p:spPr>
          <a:xfrm>
            <a:off x="9254475" y="1837317"/>
            <a:ext cx="502620"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8" name="TextBox 27">
            <a:extLst>
              <a:ext uri="{FF2B5EF4-FFF2-40B4-BE49-F238E27FC236}">
                <a16:creationId xmlns:a16="http://schemas.microsoft.com/office/drawing/2014/main" id="{7973CFB7-AA06-41BC-BD5E-6F2AA0813CA4}"/>
              </a:ext>
            </a:extLst>
          </p:cNvPr>
          <p:cNvSpPr txBox="1"/>
          <p:nvPr/>
        </p:nvSpPr>
        <p:spPr>
          <a:xfrm>
            <a:off x="9254474" y="2435474"/>
            <a:ext cx="502620"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29" name="TextBox 28">
            <a:extLst>
              <a:ext uri="{FF2B5EF4-FFF2-40B4-BE49-F238E27FC236}">
                <a16:creationId xmlns:a16="http://schemas.microsoft.com/office/drawing/2014/main" id="{0E4B8F12-ECA3-4649-A1FD-2D80AA63EE04}"/>
              </a:ext>
            </a:extLst>
          </p:cNvPr>
          <p:cNvSpPr txBox="1"/>
          <p:nvPr/>
        </p:nvSpPr>
        <p:spPr>
          <a:xfrm>
            <a:off x="9254474" y="2136395"/>
            <a:ext cx="502620"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30" name="TextBox 29">
            <a:extLst>
              <a:ext uri="{FF2B5EF4-FFF2-40B4-BE49-F238E27FC236}">
                <a16:creationId xmlns:a16="http://schemas.microsoft.com/office/drawing/2014/main" id="{047B7426-D256-459C-8A5B-8E756068580C}"/>
              </a:ext>
            </a:extLst>
          </p:cNvPr>
          <p:cNvSpPr txBox="1"/>
          <p:nvPr/>
        </p:nvSpPr>
        <p:spPr>
          <a:xfrm>
            <a:off x="6629399" y="3725940"/>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31" name="TextBox 30">
            <a:extLst>
              <a:ext uri="{FF2B5EF4-FFF2-40B4-BE49-F238E27FC236}">
                <a16:creationId xmlns:a16="http://schemas.microsoft.com/office/drawing/2014/main" id="{2DD7C77C-1568-4D38-9382-C3560451B56C}"/>
              </a:ext>
            </a:extLst>
          </p:cNvPr>
          <p:cNvSpPr txBox="1"/>
          <p:nvPr/>
        </p:nvSpPr>
        <p:spPr>
          <a:xfrm>
            <a:off x="6629398" y="4324097"/>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32" name="TextBox 31">
            <a:extLst>
              <a:ext uri="{FF2B5EF4-FFF2-40B4-BE49-F238E27FC236}">
                <a16:creationId xmlns:a16="http://schemas.microsoft.com/office/drawing/2014/main" id="{D4018E95-8E5E-4B02-8751-3D566B476657}"/>
              </a:ext>
            </a:extLst>
          </p:cNvPr>
          <p:cNvSpPr txBox="1"/>
          <p:nvPr/>
        </p:nvSpPr>
        <p:spPr>
          <a:xfrm>
            <a:off x="6629398" y="4025018"/>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
        <p:nvSpPr>
          <p:cNvPr id="33" name="TextBox 32">
            <a:extLst>
              <a:ext uri="{FF2B5EF4-FFF2-40B4-BE49-F238E27FC236}">
                <a16:creationId xmlns:a16="http://schemas.microsoft.com/office/drawing/2014/main" id="{50CE3D86-1ACA-44E2-A287-15AD96C46A0E}"/>
              </a:ext>
            </a:extLst>
          </p:cNvPr>
          <p:cNvSpPr txBox="1"/>
          <p:nvPr/>
        </p:nvSpPr>
        <p:spPr>
          <a:xfrm>
            <a:off x="9103058" y="3708850"/>
            <a:ext cx="654036"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  ____</a:t>
            </a:r>
          </a:p>
        </p:txBody>
      </p:sp>
      <p:sp>
        <p:nvSpPr>
          <p:cNvPr id="36" name="TextBox 35">
            <a:extLst>
              <a:ext uri="{FF2B5EF4-FFF2-40B4-BE49-F238E27FC236}">
                <a16:creationId xmlns:a16="http://schemas.microsoft.com/office/drawing/2014/main" id="{8699B914-E40D-436E-89F6-2CE0627FC554}"/>
              </a:ext>
            </a:extLst>
          </p:cNvPr>
          <p:cNvSpPr txBox="1"/>
          <p:nvPr/>
        </p:nvSpPr>
        <p:spPr>
          <a:xfrm>
            <a:off x="9103058" y="4284928"/>
            <a:ext cx="654036" cy="458757"/>
          </a:xfrm>
          <a:prstGeom prst="rect">
            <a:avLst/>
          </a:prstGeom>
          <a:solidFill>
            <a:schemeClr val="bg1"/>
          </a:solidFill>
        </p:spPr>
        <p:txBody>
          <a:bodyPr wrap="square" lIns="0" tIns="0" rIns="0" bIns="180000" rtlCol="0">
            <a:spAutoFit/>
          </a:bodyPr>
          <a:lstStyle/>
          <a:p>
            <a:r>
              <a:rPr lang="en-GB" dirty="0">
                <a:solidFill>
                  <a:schemeClr val="accent1">
                    <a:lumMod val="50000"/>
                  </a:schemeClr>
                </a:solidFill>
              </a:rPr>
              <a:t>  ____</a:t>
            </a:r>
          </a:p>
        </p:txBody>
      </p:sp>
      <p:sp>
        <p:nvSpPr>
          <p:cNvPr id="37" name="TextBox 36">
            <a:extLst>
              <a:ext uri="{FF2B5EF4-FFF2-40B4-BE49-F238E27FC236}">
                <a16:creationId xmlns:a16="http://schemas.microsoft.com/office/drawing/2014/main" id="{A60E9794-A2AB-4C2E-B224-5D8E3C6E56AB}"/>
              </a:ext>
            </a:extLst>
          </p:cNvPr>
          <p:cNvSpPr txBox="1"/>
          <p:nvPr/>
        </p:nvSpPr>
        <p:spPr>
          <a:xfrm>
            <a:off x="9103057" y="3990929"/>
            <a:ext cx="654036" cy="295175"/>
          </a:xfrm>
          <a:prstGeom prst="rect">
            <a:avLst/>
          </a:prstGeom>
          <a:solidFill>
            <a:schemeClr val="bg1"/>
          </a:solidFill>
        </p:spPr>
        <p:txBody>
          <a:bodyPr wrap="square" lIns="0" tIns="0" rIns="0" bIns="18000" rtlCol="0">
            <a:spAutoFit/>
          </a:bodyPr>
          <a:lstStyle/>
          <a:p>
            <a:r>
              <a:rPr lang="en-GB" dirty="0">
                <a:solidFill>
                  <a:schemeClr val="accent1">
                    <a:lumMod val="50000"/>
                  </a:schemeClr>
                </a:solidFill>
              </a:rPr>
              <a:t>  ____</a:t>
            </a:r>
          </a:p>
        </p:txBody>
      </p:sp>
      <p:sp>
        <p:nvSpPr>
          <p:cNvPr id="41" name="TextBox 40">
            <a:extLst>
              <a:ext uri="{FF2B5EF4-FFF2-40B4-BE49-F238E27FC236}">
                <a16:creationId xmlns:a16="http://schemas.microsoft.com/office/drawing/2014/main" id="{49B82C15-3D58-4252-BBB3-4678378C50F4}"/>
              </a:ext>
            </a:extLst>
          </p:cNvPr>
          <p:cNvSpPr txBox="1"/>
          <p:nvPr/>
        </p:nvSpPr>
        <p:spPr>
          <a:xfrm>
            <a:off x="6489698" y="5854587"/>
            <a:ext cx="603431" cy="458757"/>
          </a:xfrm>
          <a:prstGeom prst="rect">
            <a:avLst/>
          </a:prstGeom>
          <a:solidFill>
            <a:schemeClr val="bg1"/>
          </a:solidFill>
        </p:spPr>
        <p:txBody>
          <a:bodyPr wrap="square" lIns="0" tIns="0" rIns="0" bIns="180000" rtlCol="0">
            <a:spAutoFit/>
          </a:bodyPr>
          <a:lstStyle/>
          <a:p>
            <a:r>
              <a:rPr lang="en-GB" dirty="0">
                <a:solidFill>
                  <a:schemeClr val="accent1">
                    <a:lumMod val="50000"/>
                  </a:schemeClr>
                </a:solidFill>
              </a:rPr>
              <a:t>  ____</a:t>
            </a:r>
          </a:p>
        </p:txBody>
      </p:sp>
      <p:sp>
        <p:nvSpPr>
          <p:cNvPr id="42" name="TextBox 41">
            <a:extLst>
              <a:ext uri="{FF2B5EF4-FFF2-40B4-BE49-F238E27FC236}">
                <a16:creationId xmlns:a16="http://schemas.microsoft.com/office/drawing/2014/main" id="{E10374D5-24C2-4147-A0A0-8E3C3C60B92A}"/>
              </a:ext>
            </a:extLst>
          </p:cNvPr>
          <p:cNvSpPr txBox="1"/>
          <p:nvPr/>
        </p:nvSpPr>
        <p:spPr>
          <a:xfrm>
            <a:off x="6629398" y="5555509"/>
            <a:ext cx="463731" cy="276999"/>
          </a:xfrm>
          <a:prstGeom prst="rect">
            <a:avLst/>
          </a:prstGeom>
          <a:solidFill>
            <a:schemeClr val="bg1"/>
          </a:solidFill>
        </p:spPr>
        <p:txBody>
          <a:bodyPr wrap="square" lIns="0" tIns="0" rIns="0" bIns="0" rtlCol="0">
            <a:spAutoFit/>
          </a:bodyPr>
          <a:lstStyle/>
          <a:p>
            <a:r>
              <a:rPr lang="en-GB" dirty="0">
                <a:solidFill>
                  <a:schemeClr val="accent1">
                    <a:lumMod val="50000"/>
                  </a:schemeClr>
                </a:solidFill>
              </a:rPr>
              <a:t>____</a:t>
            </a:r>
          </a:p>
        </p:txBody>
      </p:sp>
    </p:spTree>
    <p:extLst>
      <p:ext uri="{BB962C8B-B14F-4D97-AF65-F5344CB8AC3E}">
        <p14:creationId xmlns:p14="http://schemas.microsoft.com/office/powerpoint/2010/main" val="372450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2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
                                            <p:txEl>
                                              <p:pRg st="8" end="8"/>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3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
                                            <p:txEl>
                                              <p:pRg st="9" end="9"/>
                                            </p:tx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3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3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2">
                                            <p:txEl>
                                              <p:pRg st="10" end="10"/>
                                            </p:txEl>
                                          </p:spTgt>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3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3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2">
                                            <p:txEl>
                                              <p:pRg st="13" end="13"/>
                                            </p:txEl>
                                          </p:spTgt>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42"/>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4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2">
                                            <p:txEl>
                                              <p:pRg st="14" end="14"/>
                                            </p:txEl>
                                          </p:spTgt>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grpId="1" nodeType="clickEffect">
                                  <p:stCondLst>
                                    <p:cond delay="0"/>
                                  </p:stCondLst>
                                  <p:childTnLst>
                                    <p:set>
                                      <p:cBhvr>
                                        <p:cTn id="127"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41" grpId="0" animBg="1"/>
      <p:bldP spid="41" grpId="1" animBg="1"/>
      <p:bldP spid="42" grpId="0" animBg="1"/>
      <p:bldP spid="4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6172-09DA-7E48-87A7-01FCD6F6226C}"/>
              </a:ext>
            </a:extLst>
          </p:cNvPr>
          <p:cNvSpPr>
            <a:spLocks noGrp="1"/>
          </p:cNvSpPr>
          <p:nvPr>
            <p:ph type="title"/>
          </p:nvPr>
        </p:nvSpPr>
        <p:spPr>
          <a:xfrm>
            <a:off x="5198103" y="304174"/>
            <a:ext cx="1795794" cy="1325563"/>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4271110" y="1967925"/>
            <a:ext cx="3802879" cy="29221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66488" y="3189191"/>
            <a:ext cx="379943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sisch</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08842" y="3189191"/>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rper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559878" y="5024710"/>
            <a:ext cx="307224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306731" y="108561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sung</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866917" y="1097782"/>
            <a:ext cx="262604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white flower with a fac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
        <p:nvSpPr>
          <p:cNvPr id="3" name="Oval Callout 2" descr="speech bubble"/>
          <p:cNvSpPr/>
          <p:nvPr/>
        </p:nvSpPr>
        <p:spPr>
          <a:xfrm>
            <a:off x="929932" y="4362734"/>
            <a:ext cx="2063478" cy="1356510"/>
          </a:xfrm>
          <a:prstGeom prst="wedgeEllipseCallout">
            <a:avLst/>
          </a:prstGeom>
          <a:solidFill>
            <a:schemeClr val="bg1"/>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French flag in a speech bubbl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7975" y="4679705"/>
            <a:ext cx="1035016" cy="690009"/>
          </a:xfrm>
          <a:prstGeom prst="rect">
            <a:avLst/>
          </a:prstGeom>
        </p:spPr>
      </p:pic>
      <p:pic>
        <p:nvPicPr>
          <p:cNvPr id="12" name="Picture 4" descr="bod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67578" y="4206299"/>
            <a:ext cx="527550" cy="19614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896320" y="1854655"/>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a:t>
            </a:r>
          </a:p>
        </p:txBody>
      </p:sp>
      <p:sp>
        <p:nvSpPr>
          <p:cNvPr id="14" name="TextBox 13"/>
          <p:cNvSpPr txBox="1"/>
          <p:nvPr/>
        </p:nvSpPr>
        <p:spPr>
          <a:xfrm>
            <a:off x="4813214" y="5829079"/>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[possible]</a:t>
            </a:r>
          </a:p>
        </p:txBody>
      </p:sp>
      <p:sp>
        <p:nvSpPr>
          <p:cNvPr id="15" name="TextBox 14"/>
          <p:cNvSpPr txBox="1"/>
          <p:nvPr/>
        </p:nvSpPr>
        <p:spPr>
          <a:xfrm>
            <a:off x="857401" y="1799951"/>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[solution]</a:t>
            </a:r>
          </a:p>
        </p:txBody>
      </p:sp>
    </p:spTree>
    <p:extLst>
      <p:ext uri="{BB962C8B-B14F-4D97-AF65-F5344CB8AC3E}">
        <p14:creationId xmlns:p14="http://schemas.microsoft.com/office/powerpoint/2010/main" val="86011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Lösu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5" name="Lösun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mög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6" name="mög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7" name="Französisch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Französisch new.wav"/>
                                        </p:tgtEl>
                                      </p:cMediaNode>
                                    </p:audio>
                                  </p:sub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möglich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8" name="möglich new.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Körper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Körp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3" grpId="0" animBg="1"/>
      <p:bldP spid="13"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40944" y="294041"/>
            <a:ext cx="374508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Vokabeln</a:t>
            </a:r>
            <a:endParaRPr sz="3600" b="1" dirty="0">
              <a:solidFill>
                <a:schemeClr val="lt1"/>
              </a:solidFill>
            </a:endParaRPr>
          </a:p>
        </p:txBody>
      </p:sp>
      <p:sp>
        <p:nvSpPr>
          <p:cNvPr id="150" name="Google Shape;150;p2"/>
          <p:cNvSpPr/>
          <p:nvPr/>
        </p:nvSpPr>
        <p:spPr>
          <a:xfrm>
            <a:off x="10259568" y="277186"/>
            <a:ext cx="1606319" cy="393034"/>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lesen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86862" y="1264239"/>
            <a:ext cx="10832123"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Wer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was? Die </a:t>
            </a:r>
            <a:r>
              <a:rPr lang="en-GB" sz="2200" dirty="0" err="1">
                <a:solidFill>
                  <a:schemeClr val="accent1">
                    <a:lumMod val="50000"/>
                  </a:schemeClr>
                </a:solidFill>
                <a:latin typeface="Century Gothic" panose="020B0502020202020204" pitchFamily="34" charset="0"/>
              </a:rPr>
              <a:t>Katze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oder</a:t>
            </a:r>
            <a:r>
              <a:rPr lang="en-GB" sz="2200" dirty="0">
                <a:solidFill>
                  <a:schemeClr val="accent1">
                    <a:lumMod val="50000"/>
                  </a:schemeClr>
                </a:solidFill>
                <a:latin typeface="Century Gothic" panose="020B0502020202020204" pitchFamily="34" charset="0"/>
              </a:rPr>
              <a:t> die </a:t>
            </a:r>
            <a:r>
              <a:rPr lang="en-GB" sz="2200" dirty="0" err="1">
                <a:solidFill>
                  <a:schemeClr val="accent1">
                    <a:lumMod val="50000"/>
                  </a:schemeClr>
                </a:solidFill>
                <a:latin typeface="Century Gothic" panose="020B0502020202020204" pitchFamily="34" charset="0"/>
              </a:rPr>
              <a:t>Hunde</a:t>
            </a:r>
            <a:r>
              <a:rPr lang="en-GB" sz="2200" dirty="0">
                <a:solidFill>
                  <a:schemeClr val="accent1">
                    <a:lumMod val="50000"/>
                  </a:schemeClr>
                </a:solidFill>
                <a:latin typeface="Century Gothic" panose="020B0502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905674284"/>
              </p:ext>
            </p:extLst>
          </p:nvPr>
        </p:nvGraphicFramePr>
        <p:xfrm>
          <a:off x="1430265" y="1957612"/>
          <a:ext cx="9354916" cy="4023546"/>
        </p:xfrm>
        <a:graphic>
          <a:graphicData uri="http://schemas.openxmlformats.org/drawingml/2006/table">
            <a:tbl>
              <a:tblPr firstRow="1" bandRow="1">
                <a:tableStyleId>{5940675A-B579-460E-94D1-54222C63F5DA}</a:tableStyleId>
              </a:tblPr>
              <a:tblGrid>
                <a:gridCol w="775053">
                  <a:extLst>
                    <a:ext uri="{9D8B030D-6E8A-4147-A177-3AD203B41FA5}">
                      <a16:colId xmlns:a16="http://schemas.microsoft.com/office/drawing/2014/main" val="1627150103"/>
                    </a:ext>
                  </a:extLst>
                </a:gridCol>
                <a:gridCol w="4034117">
                  <a:extLst>
                    <a:ext uri="{9D8B030D-6E8A-4147-A177-3AD203B41FA5}">
                      <a16:colId xmlns:a16="http://schemas.microsoft.com/office/drawing/2014/main" val="4214818630"/>
                    </a:ext>
                  </a:extLst>
                </a:gridCol>
                <a:gridCol w="2272873">
                  <a:extLst>
                    <a:ext uri="{9D8B030D-6E8A-4147-A177-3AD203B41FA5}">
                      <a16:colId xmlns:a16="http://schemas.microsoft.com/office/drawing/2014/main" val="508425366"/>
                    </a:ext>
                  </a:extLst>
                </a:gridCol>
                <a:gridCol w="2272873">
                  <a:extLst>
                    <a:ext uri="{9D8B030D-6E8A-4147-A177-3AD203B41FA5}">
                      <a16:colId xmlns:a16="http://schemas.microsoft.com/office/drawing/2014/main" val="286686188"/>
                    </a:ext>
                  </a:extLst>
                </a:gridCol>
              </a:tblGrid>
              <a:tr h="487711">
                <a:tc>
                  <a:txBody>
                    <a:bodyPr/>
                    <a:lstStyle/>
                    <a:p>
                      <a:endParaRPr lang="en-GB" sz="2200" dirty="0"/>
                    </a:p>
                  </a:txBody>
                  <a:tcPr>
                    <a:noFill/>
                  </a:tcPr>
                </a:tc>
                <a:tc>
                  <a:txBody>
                    <a:bodyPr/>
                    <a:lstStyle/>
                    <a:p>
                      <a:endParaRPr lang="en-GB" sz="2200" dirty="0"/>
                    </a:p>
                    <a:p>
                      <a:endParaRPr lang="en-GB" sz="2200" dirty="0"/>
                    </a:p>
                    <a:p>
                      <a:endParaRPr lang="en-GB" sz="2200" dirty="0"/>
                    </a:p>
                  </a:txBody>
                  <a:tcPr>
                    <a:noFill/>
                  </a:tcPr>
                </a:tc>
                <a:tc>
                  <a:txBody>
                    <a:bodyPr/>
                    <a:lstStyle/>
                    <a:p>
                      <a:endParaRPr lang="en-GB" dirty="0"/>
                    </a:p>
                    <a:p>
                      <a:endParaRPr lang="en-GB" dirty="0"/>
                    </a:p>
                  </a:txBody>
                  <a:tcPr>
                    <a:noFill/>
                  </a:tcPr>
                </a:tc>
                <a:tc>
                  <a:txBody>
                    <a:bodyPr/>
                    <a:lstStyle/>
                    <a:p>
                      <a:endParaRPr lang="en-GB"/>
                    </a:p>
                  </a:txBody>
                  <a:tcPr>
                    <a:noFill/>
                  </a:tcPr>
                </a:tc>
                <a:extLst>
                  <a:ext uri="{0D108BD9-81ED-4DB2-BD59-A6C34878D82A}">
                    <a16:rowId xmlns:a16="http://schemas.microsoft.com/office/drawing/2014/main" val="3689964421"/>
                  </a:ext>
                </a:extLst>
              </a:tr>
              <a:tr h="487711">
                <a:tc>
                  <a:txBody>
                    <a:bodyPr/>
                    <a:lstStyle/>
                    <a:p>
                      <a:pPr algn="ctr"/>
                      <a:r>
                        <a:rPr lang="en-GB" sz="2200" dirty="0">
                          <a:solidFill>
                            <a:schemeClr val="accent5">
                              <a:lumMod val="50000"/>
                            </a:schemeClr>
                          </a:solidFill>
                          <a:latin typeface="Century Gothic" panose="020B0502020202020204" pitchFamily="34" charset="0"/>
                        </a:rPr>
                        <a:t>F</a:t>
                      </a: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ist</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ganz</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groß</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a:p>
                  </a:txBody>
                  <a:tcPr>
                    <a:noFill/>
                  </a:tcPr>
                </a:tc>
                <a:extLst>
                  <a:ext uri="{0D108BD9-81ED-4DB2-BD59-A6C34878D82A}">
                    <a16:rowId xmlns:a16="http://schemas.microsoft.com/office/drawing/2014/main" val="3214457902"/>
                  </a:ext>
                </a:extLst>
              </a:tr>
              <a:tr h="487711">
                <a:tc>
                  <a:txBody>
                    <a:bodyPr/>
                    <a:lstStyle/>
                    <a:p>
                      <a:pPr algn="ctr"/>
                      <a:r>
                        <a:rPr lang="en-GB" sz="2200" dirty="0">
                          <a:solidFill>
                            <a:schemeClr val="accent5">
                              <a:lumMod val="50000"/>
                            </a:schemeClr>
                          </a:solidFill>
                          <a:latin typeface="Century Gothic" panose="020B0502020202020204" pitchFamily="34" charset="0"/>
                        </a:rPr>
                        <a:t>G</a:t>
                      </a: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sind</a:t>
                      </a:r>
                      <a:r>
                        <a:rPr lang="en-GB" sz="2200" baseline="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sehr</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schön</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2364461831"/>
                  </a:ext>
                </a:extLst>
              </a:tr>
              <a:tr h="487711">
                <a:tc>
                  <a:txBody>
                    <a:bodyPr/>
                    <a:lstStyle/>
                    <a:p>
                      <a:pPr algn="ctr"/>
                      <a:r>
                        <a:rPr lang="en-GB" sz="2200" dirty="0">
                          <a:solidFill>
                            <a:schemeClr val="accent5">
                              <a:lumMod val="50000"/>
                            </a:schemeClr>
                          </a:solidFill>
                          <a:latin typeface="Century Gothic" panose="020B0502020202020204" pitchFamily="34" charset="0"/>
                        </a:rPr>
                        <a:t>H</a:t>
                      </a: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ist</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kaum</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zu</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Hause</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a:p>
                  </a:txBody>
                  <a:tcPr>
                    <a:noFill/>
                  </a:tcPr>
                </a:tc>
                <a:extLst>
                  <a:ext uri="{0D108BD9-81ED-4DB2-BD59-A6C34878D82A}">
                    <a16:rowId xmlns:a16="http://schemas.microsoft.com/office/drawing/2014/main" val="2020275910"/>
                  </a:ext>
                </a:extLst>
              </a:tr>
              <a:tr h="487711">
                <a:tc>
                  <a:txBody>
                    <a:bodyPr/>
                    <a:lstStyle/>
                    <a:p>
                      <a:pPr algn="ctr"/>
                      <a:r>
                        <a:rPr lang="en-GB" sz="2200" dirty="0">
                          <a:solidFill>
                            <a:schemeClr val="accent5">
                              <a:lumMod val="50000"/>
                            </a:schemeClr>
                          </a:solidFill>
                          <a:latin typeface="Century Gothic" panose="020B0502020202020204" pitchFamily="34" charset="0"/>
                        </a:rPr>
                        <a:t>I</a:t>
                      </a: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sind</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ziemlich</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klein</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4027831378"/>
                  </a:ext>
                </a:extLst>
              </a:tr>
              <a:tr h="4877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J</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sind</a:t>
                      </a:r>
                      <a:r>
                        <a:rPr lang="en-GB" sz="2200" baseline="0" dirty="0">
                          <a:solidFill>
                            <a:schemeClr val="accent5">
                              <a:lumMod val="50000"/>
                            </a:schemeClr>
                          </a:solidFill>
                          <a:latin typeface="Century Gothic" panose="020B0502020202020204" pitchFamily="34" charset="0"/>
                        </a:rPr>
                        <a:t> oft </a:t>
                      </a:r>
                      <a:r>
                        <a:rPr lang="en-GB" sz="2200" baseline="0" dirty="0" err="1">
                          <a:solidFill>
                            <a:schemeClr val="accent5">
                              <a:lumMod val="50000"/>
                            </a:schemeClr>
                          </a:solidFill>
                          <a:latin typeface="Century Gothic" panose="020B0502020202020204" pitchFamily="34" charset="0"/>
                        </a:rPr>
                        <a:t>im</a:t>
                      </a:r>
                      <a:r>
                        <a:rPr lang="en-GB" sz="2200" baseline="0" dirty="0">
                          <a:solidFill>
                            <a:schemeClr val="accent5">
                              <a:lumMod val="50000"/>
                            </a:schemeClr>
                          </a:solidFill>
                          <a:latin typeface="Century Gothic" panose="020B0502020202020204" pitchFamily="34" charset="0"/>
                        </a:rPr>
                        <a:t> Garten.</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444887739"/>
                  </a:ext>
                </a:extLst>
              </a:tr>
              <a:tr h="487711">
                <a:tc>
                  <a:txBody>
                    <a:bodyPr/>
                    <a:lstStyle/>
                    <a:p>
                      <a:pPr algn="ctr"/>
                      <a:r>
                        <a:rPr lang="en-GB" sz="2200">
                          <a:solidFill>
                            <a:schemeClr val="accent5">
                              <a:lumMod val="50000"/>
                            </a:schemeClr>
                          </a:solidFill>
                          <a:latin typeface="Century Gothic" panose="020B0502020202020204" pitchFamily="34" charset="0"/>
                        </a:rPr>
                        <a:t>K</a:t>
                      </a:r>
                      <a:endParaRPr lang="en-GB" sz="2200" dirty="0">
                        <a:solidFill>
                          <a:schemeClr val="accent5">
                            <a:lumMod val="50000"/>
                          </a:schemeClr>
                        </a:solidFill>
                        <a:latin typeface="Century Gothic" panose="020B0502020202020204" pitchFamily="34" charset="0"/>
                      </a:endParaRPr>
                    </a:p>
                  </a:txBody>
                  <a:tcPr>
                    <a:noFill/>
                  </a:tcPr>
                </a:tc>
                <a:tc>
                  <a:txBody>
                    <a:bodyPr/>
                    <a:lstStyle/>
                    <a:p>
                      <a:r>
                        <a:rPr lang="en-GB" sz="2200" dirty="0" err="1">
                          <a:solidFill>
                            <a:schemeClr val="accent5">
                              <a:lumMod val="50000"/>
                            </a:schemeClr>
                          </a:solidFill>
                          <a:latin typeface="Century Gothic" panose="020B0502020202020204" pitchFamily="34" charset="0"/>
                        </a:rPr>
                        <a:t>Sie</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ist</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Mias</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Haustier</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oFill/>
                  </a:tcPr>
                </a:tc>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2432853965"/>
                  </a:ext>
                </a:extLst>
              </a:tr>
            </a:tbl>
          </a:graphicData>
        </a:graphic>
      </p:graphicFrame>
      <p:pic>
        <p:nvPicPr>
          <p:cNvPr id="10" name="Picture 2" descr="Cartoon Cat 3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3026" y="2119086"/>
            <a:ext cx="812801" cy="7582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9045418" y="2169237"/>
            <a:ext cx="759475" cy="619514"/>
          </a:xfrm>
          <a:prstGeom prst="rect">
            <a:avLst/>
          </a:prstGeom>
        </p:spPr>
      </p:pic>
      <p:pic>
        <p:nvPicPr>
          <p:cNvPr id="15" name="Picture 14"/>
          <p:cNvPicPr>
            <a:picLocks noChangeAspect="1"/>
          </p:cNvPicPr>
          <p:nvPr/>
        </p:nvPicPr>
        <p:blipFill>
          <a:blip r:embed="rId5"/>
          <a:stretch>
            <a:fillRect/>
          </a:stretch>
        </p:blipFill>
        <p:spPr>
          <a:xfrm>
            <a:off x="9804893" y="2169237"/>
            <a:ext cx="759475" cy="619514"/>
          </a:xfrm>
          <a:prstGeom prst="rect">
            <a:avLst/>
          </a:prstGeom>
        </p:spPr>
      </p:pic>
      <p:pic>
        <p:nvPicPr>
          <p:cNvPr id="16" name="Picture 15">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874" y="3139854"/>
            <a:ext cx="323088" cy="336550"/>
          </a:xfrm>
          <a:prstGeom prst="rect">
            <a:avLst/>
          </a:prstGeom>
        </p:spPr>
      </p:pic>
      <p:pic>
        <p:nvPicPr>
          <p:cNvPr id="17" name="Picture 16">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1805" y="3636250"/>
            <a:ext cx="323088" cy="336550"/>
          </a:xfrm>
          <a:prstGeom prst="rect">
            <a:avLst/>
          </a:prstGeom>
        </p:spPr>
      </p:pic>
      <p:pic>
        <p:nvPicPr>
          <p:cNvPr id="18" name="Picture 17">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874" y="4092713"/>
            <a:ext cx="323088" cy="336550"/>
          </a:xfrm>
          <a:prstGeom prst="rect">
            <a:avLst/>
          </a:prstGeom>
        </p:spPr>
      </p:pic>
      <p:pic>
        <p:nvPicPr>
          <p:cNvPr id="19" name="Picture 18">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1805" y="4575584"/>
            <a:ext cx="323088" cy="336550"/>
          </a:xfrm>
          <a:prstGeom prst="rect">
            <a:avLst/>
          </a:prstGeom>
        </p:spPr>
      </p:pic>
      <p:pic>
        <p:nvPicPr>
          <p:cNvPr id="20" name="Picture 19">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1805" y="5072872"/>
            <a:ext cx="323088" cy="336550"/>
          </a:xfrm>
          <a:prstGeom prst="rect">
            <a:avLst/>
          </a:prstGeom>
        </p:spPr>
      </p:pic>
      <p:pic>
        <p:nvPicPr>
          <p:cNvPr id="21" name="Picture 20">
            <a:extLst>
              <a:ext uri="{FF2B5EF4-FFF2-40B4-BE49-F238E27FC236}">
                <a16:creationId xmlns:a16="http://schemas.microsoft.com/office/drawing/2014/main" id="{F317B3F5-E6E0-4092-ACEF-C9F84D945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874" y="5559951"/>
            <a:ext cx="323088" cy="336550"/>
          </a:xfrm>
          <a:prstGeom prst="rect">
            <a:avLst/>
          </a:prstGeom>
        </p:spPr>
      </p:pic>
    </p:spTree>
    <p:extLst>
      <p:ext uri="{BB962C8B-B14F-4D97-AF65-F5344CB8AC3E}">
        <p14:creationId xmlns:p14="http://schemas.microsoft.com/office/powerpoint/2010/main" val="112842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27296" y="294041"/>
            <a:ext cx="5760720" cy="707849"/>
          </a:xfrm>
          <a:prstGeom prst="rect">
            <a:avLst/>
          </a:prstGeom>
          <a:noFill/>
          <a:ln>
            <a:noFill/>
          </a:ln>
        </p:spPr>
        <p:txBody>
          <a:bodyPr spcFirstLastPara="1" wrap="square" lIns="91425" tIns="45700" rIns="91425" bIns="45700" anchor="ctr" anchorCtr="0">
            <a:normAutofit/>
          </a:bodyPr>
          <a:lstStyle/>
          <a:p>
            <a:r>
              <a:rPr lang="en-GB" sz="3600" b="1" dirty="0" err="1">
                <a:solidFill>
                  <a:schemeClr val="bg1"/>
                </a:solidFill>
              </a:rPr>
              <a:t>Weihnachten</a:t>
            </a:r>
            <a:r>
              <a:rPr lang="en-GB" sz="3600" b="1" dirty="0">
                <a:solidFill>
                  <a:schemeClr val="bg1"/>
                </a:solidFill>
              </a:rPr>
              <a:t> in Berlin!</a:t>
            </a:r>
          </a:p>
        </p:txBody>
      </p:sp>
      <p:sp>
        <p:nvSpPr>
          <p:cNvPr id="150" name="Google Shape;150;p2"/>
          <p:cNvSpPr/>
          <p:nvPr/>
        </p:nvSpPr>
        <p:spPr>
          <a:xfrm>
            <a:off x="8403771" y="247046"/>
            <a:ext cx="355355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1" dirty="0" err="1">
                <a:solidFill>
                  <a:srgbClr val="FFFFFF"/>
                </a:solidFill>
                <a:latin typeface="Century Gothic"/>
                <a:ea typeface="Century Gothic"/>
                <a:cs typeface="Century Gothic"/>
                <a:sym typeface="Century Gothic"/>
              </a:rPr>
              <a:t>l</a:t>
            </a:r>
            <a:r>
              <a:rPr lang="en-GB" sz="1800" b="1" dirty="0" err="1">
                <a:solidFill>
                  <a:srgbClr val="FFFFFF"/>
                </a:solidFill>
                <a:latin typeface="Century Gothic"/>
                <a:ea typeface="Century Gothic"/>
                <a:cs typeface="Century Gothic"/>
                <a:sym typeface="Century Gothic"/>
              </a:rPr>
              <a:t>esen</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hören</a:t>
            </a:r>
            <a:r>
              <a:rPr lang="en-GB" sz="1800" b="1" dirty="0">
                <a:solidFill>
                  <a:srgbClr val="FFFFFF"/>
                </a:solidFill>
                <a:latin typeface="Century Gothic"/>
                <a:ea typeface="Century Gothic"/>
                <a:cs typeface="Century Gothic"/>
                <a:sym typeface="Century Gothic"/>
              </a:rPr>
              <a:t> </a:t>
            </a:r>
            <a:r>
              <a:rPr lang="en-GB" b="1" dirty="0">
                <a:solidFill>
                  <a:srgbClr val="FFFFFF"/>
                </a:solidFill>
                <a:latin typeface="Century Gothic"/>
                <a:ea typeface="Century Gothic"/>
                <a:cs typeface="Century Gothic"/>
                <a:sym typeface="Century Gothic"/>
              </a:rPr>
              <a:t>und</a:t>
            </a:r>
            <a:r>
              <a:rPr lang="en-GB" sz="1800" b="1" dirty="0">
                <a:solidFill>
                  <a:srgbClr val="FFFFFF"/>
                </a:solidFill>
                <a:latin typeface="Century Gothic"/>
                <a:ea typeface="Century Gothic"/>
                <a:cs typeface="Century Gothic"/>
                <a:sym typeface="Century Gothic"/>
              </a:rPr>
              <a:t> </a:t>
            </a:r>
            <a:r>
              <a:rPr lang="en-GB" b="1" dirty="0" err="1">
                <a:solidFill>
                  <a:srgbClr val="FFFFFF"/>
                </a:solidFill>
                <a:latin typeface="Century Gothic"/>
                <a:ea typeface="Century Gothic"/>
                <a:cs typeface="Century Gothic"/>
                <a:sym typeface="Century Gothic"/>
              </a:rPr>
              <a:t>sprech</a:t>
            </a:r>
            <a:r>
              <a:rPr lang="en-GB" sz="1800" b="1" dirty="0" err="1">
                <a:solidFill>
                  <a:srgbClr val="FFFFFF"/>
                </a:solidFill>
                <a:latin typeface="Century Gothic"/>
                <a:ea typeface="Century Gothic"/>
                <a:cs typeface="Century Gothic"/>
                <a:sym typeface="Century Gothic"/>
              </a:rPr>
              <a:t>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679461" y="3344026"/>
            <a:ext cx="1277866" cy="1229573"/>
          </a:xfrm>
          <a:prstGeom prst="rect">
            <a:avLst/>
          </a:prstGeom>
        </p:spPr>
      </p:pic>
      <p:pic>
        <p:nvPicPr>
          <p:cNvPr id="7" name="Picture 6">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9331464" y="3347037"/>
            <a:ext cx="1203633" cy="1226562"/>
          </a:xfrm>
          <a:prstGeom prst="rect">
            <a:avLst/>
          </a:prstGeom>
        </p:spPr>
      </p:pic>
      <p:pic>
        <p:nvPicPr>
          <p:cNvPr id="8" name="Picture 2" descr="Cartoon Cat 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45729" y="4932504"/>
            <a:ext cx="1049735" cy="97932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ristmas Tre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4753" y="1834410"/>
            <a:ext cx="1150711" cy="11507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6564" y="1510623"/>
            <a:ext cx="9249386" cy="4401205"/>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Weihnachten</a:t>
            </a:r>
            <a:r>
              <a:rPr lang="en-GB" sz="2000" dirty="0">
                <a:solidFill>
                  <a:schemeClr val="accent5">
                    <a:lumMod val="50000"/>
                  </a:schemeClr>
                </a:solidFill>
                <a:latin typeface="Century Gothic" panose="020B0502020202020204" pitchFamily="34" charset="0"/>
              </a:rPr>
              <a:t> in Berlin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schön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einen</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Weihnachtsmarkt</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am </a:t>
            </a:r>
            <a:r>
              <a:rPr lang="en-GB" sz="2000" dirty="0" err="1">
                <a:solidFill>
                  <a:schemeClr val="accent5">
                    <a:lumMod val="50000"/>
                  </a:schemeClr>
                </a:solidFill>
                <a:latin typeface="Century Gothic" panose="020B0502020202020204" pitchFamily="34" charset="0"/>
              </a:rPr>
              <a:t>Marktplatz</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Weihnachtsbaum</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mit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Kerzen</a:t>
            </a:r>
            <a:r>
              <a:rPr lang="en-GB" sz="2000" dirty="0">
                <a:solidFill>
                  <a:schemeClr val="accent5">
                    <a:lumMod val="50000"/>
                  </a:schemeClr>
                </a:solidFill>
                <a:latin typeface="Century Gothic" panose="020B0502020202020204" pitchFamily="34" charset="0"/>
              </a:rPr>
              <a:t> in der </a:t>
            </a:r>
            <a:r>
              <a:rPr lang="en-GB" sz="2000" dirty="0" err="1">
                <a:solidFill>
                  <a:schemeClr val="accent5">
                    <a:lumMod val="50000"/>
                  </a:schemeClr>
                </a:solidFill>
                <a:latin typeface="Century Gothic" panose="020B0502020202020204" pitchFamily="34" charset="0"/>
              </a:rPr>
              <a:t>Schule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Bonbons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Unterricht</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keine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Hausaufgaben</a:t>
            </a:r>
            <a:r>
              <a:rPr lang="en-GB" sz="2000" dirty="0">
                <a:solidFill>
                  <a:schemeClr val="accent5">
                    <a:lumMod val="50000"/>
                  </a:schemeClr>
                </a:solidFill>
                <a:latin typeface="Century Gothic" panose="020B0502020202020204" pitchFamily="34" charset="0"/>
              </a:rPr>
              <a:t>! </a:t>
            </a:r>
          </a:p>
          <a:p>
            <a:endParaRPr lang="en-GB" sz="2000" dirty="0">
              <a:solidFill>
                <a:schemeClr val="accent5">
                  <a:lumMod val="50000"/>
                </a:schemeClr>
              </a:solidFill>
              <a:latin typeface="Century Gothic" panose="020B0502020202020204" pitchFamily="34" charset="0"/>
            </a:endParaRPr>
          </a:p>
          <a:p>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der 24. </a:t>
            </a:r>
            <a:r>
              <a:rPr lang="en-GB" sz="2000" dirty="0" err="1">
                <a:solidFill>
                  <a:schemeClr val="accent5">
                    <a:lumMod val="50000"/>
                  </a:schemeClr>
                </a:solidFill>
                <a:latin typeface="Century Gothic" panose="020B0502020202020204" pitchFamily="34" charset="0"/>
              </a:rPr>
              <a:t>Dezember</a:t>
            </a:r>
            <a:r>
              <a:rPr lang="en-GB" sz="2000" dirty="0">
                <a:solidFill>
                  <a:schemeClr val="accent5">
                    <a:lumMod val="50000"/>
                  </a:schemeClr>
                </a:solidFill>
                <a:latin typeface="Century Gothic" panose="020B0502020202020204" pitchFamily="34" charset="0"/>
              </a:rPr>
              <a:t> und Wolfgang und Mia </a:t>
            </a:r>
            <a:r>
              <a:rPr lang="en-GB" sz="2000" dirty="0" err="1">
                <a:solidFill>
                  <a:schemeClr val="accent5">
                    <a:lumMod val="50000"/>
                  </a:schemeClr>
                </a:solidFill>
                <a:latin typeface="Century Gothic" panose="020B0502020202020204" pitchFamily="34" charset="0"/>
              </a:rPr>
              <a:t>sind</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zu</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Hause</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singt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Weihnachtslieder</a:t>
            </a:r>
            <a:r>
              <a:rPr lang="en-GB" sz="2000" dirty="0">
                <a:solidFill>
                  <a:schemeClr val="accent5">
                    <a:lumMod val="50000"/>
                  </a:schemeClr>
                </a:solidFill>
                <a:latin typeface="Century Gothic" panose="020B0502020202020204" pitchFamily="34" charset="0"/>
              </a:rPr>
              <a:t> und Wolfgang </a:t>
            </a:r>
            <a:r>
              <a:rPr lang="en-GB" sz="2000" dirty="0" err="1">
                <a:solidFill>
                  <a:schemeClr val="accent5">
                    <a:lumMod val="50000"/>
                  </a:schemeClr>
                </a:solidFill>
                <a:latin typeface="Century Gothic" panose="020B0502020202020204" pitchFamily="34" charset="0"/>
              </a:rPr>
              <a:t>kocht</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Suppe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jetzt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Geschenke</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gelb</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und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groß</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ganz</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hässlich</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Handy. Mia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das Handy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toll</a:t>
            </a:r>
            <a:r>
              <a:rPr lang="en-GB" sz="2000" dirty="0">
                <a:solidFill>
                  <a:schemeClr val="accent5">
                    <a:lumMod val="50000"/>
                  </a:schemeClr>
                </a:solidFill>
                <a:latin typeface="Century Gothic" panose="020B0502020202020204" pitchFamily="34" charset="0"/>
              </a:rPr>
              <a:t>!</a:t>
            </a:r>
          </a:p>
          <a:p>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Wolfgang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Spiel und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iPad. Wolfgang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das Spiel und das iPad </a:t>
            </a:r>
            <a:r>
              <a:rPr lang="en-GB" sz="2000" dirty="0" err="1">
                <a:solidFill>
                  <a:schemeClr val="accent5">
                    <a:lumMod val="50000"/>
                  </a:schemeClr>
                </a:solidFill>
                <a:latin typeface="Century Gothic" panose="020B0502020202020204" pitchFamily="34" charset="0"/>
              </a:rPr>
              <a:t>sind</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super</a:t>
            </a:r>
            <a:r>
              <a:rPr lang="en-GB" sz="2000" dirty="0">
                <a:solidFill>
                  <a:schemeClr val="accent5">
                    <a:lumMod val="50000"/>
                  </a:schemeClr>
                </a:solidFill>
                <a:latin typeface="Century Gothic" panose="020B0502020202020204" pitchFamily="34" charset="0"/>
              </a:rPr>
              <a:t>! Wolfgang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der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total </a:t>
            </a:r>
            <a:r>
              <a:rPr lang="en-GB" sz="2000" dirty="0" err="1">
                <a:solidFill>
                  <a:schemeClr val="accent5">
                    <a:lumMod val="50000"/>
                  </a:schemeClr>
                </a:solidFill>
                <a:latin typeface="Century Gothic" panose="020B0502020202020204" pitchFamily="34" charset="0"/>
              </a:rPr>
              <a:t>hässlich</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Farbe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nicht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schön</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Katze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der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ganz</a:t>
            </a:r>
            <a:r>
              <a:rPr lang="en-GB" sz="2000" dirty="0">
                <a:solidFill>
                  <a:schemeClr val="accent5">
                    <a:lumMod val="50000"/>
                  </a:schemeClr>
                </a:solidFill>
                <a:latin typeface="Century Gothic" panose="020B0502020202020204" pitchFamily="34" charset="0"/>
              </a:rPr>
              <a:t> toll. Die </a:t>
            </a:r>
            <a:r>
              <a:rPr lang="en-GB" sz="2000" dirty="0" err="1">
                <a:solidFill>
                  <a:schemeClr val="accent5">
                    <a:lumMod val="50000"/>
                  </a:schemeClr>
                </a:solidFill>
                <a:latin typeface="Century Gothic" panose="020B0502020202020204" pitchFamily="34" charset="0"/>
              </a:rPr>
              <a:t>Katze</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spielt</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oft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Garten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p>
        </p:txBody>
      </p:sp>
      <p:sp>
        <p:nvSpPr>
          <p:cNvPr id="5" name="Action Button: Forward or Next 4">
            <a:hlinkClick r:id="" action="ppaction://noaction" highlightClick="1">
              <a:snd r:embed="rId8" name="Listening 4.wav"/>
            </a:hlinkClick>
          </p:cNvPr>
          <p:cNvSpPr/>
          <p:nvPr/>
        </p:nvSpPr>
        <p:spPr>
          <a:xfrm>
            <a:off x="7726018" y="247046"/>
            <a:ext cx="490330" cy="40091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4144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109184" y="334985"/>
            <a:ext cx="5760720" cy="707849"/>
          </a:xfrm>
          <a:prstGeom prst="rect">
            <a:avLst/>
          </a:prstGeom>
          <a:noFill/>
          <a:ln>
            <a:noFill/>
          </a:ln>
        </p:spPr>
        <p:txBody>
          <a:bodyPr spcFirstLastPara="1" wrap="square" lIns="91425" tIns="45700" rIns="91425" bIns="45700" anchor="ctr" anchorCtr="0">
            <a:normAutofit/>
          </a:bodyPr>
          <a:lstStyle/>
          <a:p>
            <a:r>
              <a:rPr lang="en-GB" sz="3600" b="1" dirty="0" err="1">
                <a:solidFill>
                  <a:schemeClr val="bg1"/>
                </a:solidFill>
              </a:rPr>
              <a:t>Weihnachten</a:t>
            </a:r>
            <a:r>
              <a:rPr lang="en-GB" sz="3600" b="1" dirty="0">
                <a:solidFill>
                  <a:schemeClr val="bg1"/>
                </a:solidFill>
              </a:rPr>
              <a:t> in Berlin!</a:t>
            </a:r>
          </a:p>
        </p:txBody>
      </p:sp>
      <p:sp>
        <p:nvSpPr>
          <p:cNvPr id="150" name="Google Shape;150;p2"/>
          <p:cNvSpPr/>
          <p:nvPr/>
        </p:nvSpPr>
        <p:spPr>
          <a:xfrm>
            <a:off x="8403771" y="247046"/>
            <a:ext cx="355355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1" dirty="0" err="1">
                <a:solidFill>
                  <a:srgbClr val="FFFFFF"/>
                </a:solidFill>
                <a:latin typeface="Century Gothic"/>
                <a:ea typeface="Century Gothic"/>
                <a:cs typeface="Century Gothic"/>
                <a:sym typeface="Century Gothic"/>
              </a:rPr>
              <a:t>l</a:t>
            </a:r>
            <a:r>
              <a:rPr lang="en-GB" sz="1800" b="1" dirty="0" err="1">
                <a:solidFill>
                  <a:srgbClr val="FFFFFF"/>
                </a:solidFill>
                <a:latin typeface="Century Gothic"/>
                <a:ea typeface="Century Gothic"/>
                <a:cs typeface="Century Gothic"/>
                <a:sym typeface="Century Gothic"/>
              </a:rPr>
              <a:t>esen</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hören</a:t>
            </a:r>
            <a:r>
              <a:rPr lang="en-GB" sz="1800" b="1" dirty="0">
                <a:solidFill>
                  <a:srgbClr val="FFFFFF"/>
                </a:solidFill>
                <a:latin typeface="Century Gothic"/>
                <a:ea typeface="Century Gothic"/>
                <a:cs typeface="Century Gothic"/>
                <a:sym typeface="Century Gothic"/>
              </a:rPr>
              <a:t> und </a:t>
            </a:r>
            <a:r>
              <a:rPr lang="en-GB" b="1" dirty="0" err="1">
                <a:solidFill>
                  <a:srgbClr val="FFFFFF"/>
                </a:solidFill>
                <a:latin typeface="Century Gothic"/>
                <a:ea typeface="Century Gothic"/>
                <a:cs typeface="Century Gothic"/>
                <a:sym typeface="Century Gothic"/>
              </a:rPr>
              <a:t>sprech</a:t>
            </a:r>
            <a:r>
              <a:rPr lang="en-GB" sz="1800" b="1" dirty="0" err="1">
                <a:solidFill>
                  <a:srgbClr val="FFFFFF"/>
                </a:solidFill>
                <a:latin typeface="Century Gothic"/>
                <a:ea typeface="Century Gothic"/>
                <a:cs typeface="Century Gothic"/>
                <a:sym typeface="Century Gothic"/>
              </a:rPr>
              <a:t>en</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10679461" y="3344026"/>
            <a:ext cx="1277866" cy="1229573"/>
          </a:xfrm>
          <a:prstGeom prst="rect">
            <a:avLst/>
          </a:prstGeom>
        </p:spPr>
      </p:pic>
      <p:pic>
        <p:nvPicPr>
          <p:cNvPr id="7" name="Picture 6">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9331464" y="3347037"/>
            <a:ext cx="1203633" cy="1226562"/>
          </a:xfrm>
          <a:prstGeom prst="rect">
            <a:avLst/>
          </a:prstGeom>
        </p:spPr>
      </p:pic>
      <p:pic>
        <p:nvPicPr>
          <p:cNvPr id="8" name="Picture 2" descr="Cartoon Cat 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45729" y="4932504"/>
            <a:ext cx="1049735" cy="97932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hristmas Tree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4753" y="1834410"/>
            <a:ext cx="1150711" cy="11507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1910" y="1834410"/>
            <a:ext cx="9211723" cy="4401205"/>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Weihnachten</a:t>
            </a:r>
            <a:r>
              <a:rPr lang="en-GB" sz="2000" dirty="0">
                <a:solidFill>
                  <a:schemeClr val="accent5">
                    <a:lumMod val="50000"/>
                  </a:schemeClr>
                </a:solidFill>
                <a:latin typeface="Century Gothic" panose="020B0502020202020204" pitchFamily="34" charset="0"/>
              </a:rPr>
              <a:t> in Berlin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schön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Weihnachtsmarkt</a:t>
            </a:r>
            <a:r>
              <a:rPr lang="en-GB" sz="2000" dirty="0">
                <a:solidFill>
                  <a:schemeClr val="accent5">
                    <a:lumMod val="50000"/>
                  </a:schemeClr>
                </a:solidFill>
                <a:latin typeface="Century Gothic" panose="020B0502020202020204" pitchFamily="34" charset="0"/>
              </a:rPr>
              <a:t> am </a:t>
            </a:r>
            <a:r>
              <a:rPr lang="en-GB" sz="2000" dirty="0" err="1">
                <a:solidFill>
                  <a:schemeClr val="accent5">
                    <a:lumMod val="50000"/>
                  </a:schemeClr>
                </a:solidFill>
                <a:latin typeface="Century Gothic" panose="020B0502020202020204" pitchFamily="34" charset="0"/>
              </a:rPr>
              <a:t>Marktplatz</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Weihnachtsbaum</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mit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Kerzen</a:t>
            </a:r>
            <a:r>
              <a:rPr lang="en-GB" sz="2000" dirty="0">
                <a:solidFill>
                  <a:schemeClr val="accent5">
                    <a:lumMod val="50000"/>
                  </a:schemeClr>
                </a:solidFill>
                <a:latin typeface="Century Gothic" panose="020B0502020202020204" pitchFamily="34" charset="0"/>
              </a:rPr>
              <a:t> in der </a:t>
            </a:r>
            <a:r>
              <a:rPr lang="en-GB" sz="2000" dirty="0" err="1">
                <a:solidFill>
                  <a:schemeClr val="accent5">
                    <a:lumMod val="50000"/>
                  </a:schemeClr>
                </a:solidFill>
                <a:latin typeface="Century Gothic" panose="020B0502020202020204" pitchFamily="34" charset="0"/>
              </a:rPr>
              <a:t>Schule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Bonbons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Unterricht</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keine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Hausaufgaben</a:t>
            </a:r>
            <a:r>
              <a:rPr lang="en-GB" sz="2000" dirty="0">
                <a:solidFill>
                  <a:schemeClr val="accent5">
                    <a:lumMod val="50000"/>
                  </a:schemeClr>
                </a:solidFill>
                <a:latin typeface="Century Gothic" panose="020B0502020202020204" pitchFamily="34" charset="0"/>
              </a:rPr>
              <a:t>! </a:t>
            </a:r>
          </a:p>
          <a:p>
            <a:endParaRPr lang="en-GB" sz="2000" dirty="0">
              <a:solidFill>
                <a:schemeClr val="accent5">
                  <a:lumMod val="50000"/>
                </a:schemeClr>
              </a:solidFill>
              <a:latin typeface="Century Gothic" panose="020B0502020202020204" pitchFamily="34" charset="0"/>
            </a:endParaRPr>
          </a:p>
          <a:p>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der 24. </a:t>
            </a:r>
            <a:r>
              <a:rPr lang="en-GB" sz="2000" dirty="0" err="1">
                <a:solidFill>
                  <a:schemeClr val="accent5">
                    <a:lumMod val="50000"/>
                  </a:schemeClr>
                </a:solidFill>
                <a:latin typeface="Century Gothic" panose="020B0502020202020204" pitchFamily="34" charset="0"/>
              </a:rPr>
              <a:t>Dezember</a:t>
            </a:r>
            <a:r>
              <a:rPr lang="en-GB" sz="2000" dirty="0">
                <a:solidFill>
                  <a:schemeClr val="accent5">
                    <a:lumMod val="50000"/>
                  </a:schemeClr>
                </a:solidFill>
                <a:latin typeface="Century Gothic" panose="020B0502020202020204" pitchFamily="34" charset="0"/>
              </a:rPr>
              <a:t> und Wolfgang und Mia </a:t>
            </a:r>
            <a:r>
              <a:rPr lang="en-GB" sz="2000" dirty="0" err="1">
                <a:solidFill>
                  <a:schemeClr val="accent5">
                    <a:lumMod val="50000"/>
                  </a:schemeClr>
                </a:solidFill>
                <a:latin typeface="Century Gothic" panose="020B0502020202020204" pitchFamily="34" charset="0"/>
              </a:rPr>
              <a:t>sind</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zu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Hause</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singt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Weihnachtslieder</a:t>
            </a:r>
            <a:r>
              <a:rPr lang="en-GB" sz="2000" dirty="0">
                <a:solidFill>
                  <a:schemeClr val="accent5">
                    <a:lumMod val="50000"/>
                  </a:schemeClr>
                </a:solidFill>
                <a:latin typeface="Century Gothic" panose="020B0502020202020204" pitchFamily="34" charset="0"/>
              </a:rPr>
              <a:t> und Wolfgang </a:t>
            </a:r>
            <a:r>
              <a:rPr lang="en-GB" sz="2000" dirty="0" err="1">
                <a:solidFill>
                  <a:schemeClr val="accent5">
                    <a:lumMod val="50000"/>
                  </a:schemeClr>
                </a:solidFill>
                <a:latin typeface="Century Gothic" panose="020B0502020202020204" pitchFamily="34" charset="0"/>
              </a:rPr>
              <a:t>kocht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Suppe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gibt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jetzt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Geschenke</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Die </a:t>
            </a:r>
            <a:r>
              <a:rPr lang="en-GB" sz="2000" b="1" dirty="0" err="1">
                <a:solidFill>
                  <a:schemeClr val="accent5">
                    <a:lumMod val="50000"/>
                  </a:schemeClr>
                </a:solidFill>
                <a:latin typeface="Century Gothic" panose="020B0502020202020204" pitchFamily="34" charset="0"/>
              </a:rPr>
              <a:t>Jacke</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gelb</a:t>
            </a:r>
            <a:r>
              <a:rPr lang="en-GB" sz="2000" dirty="0">
                <a:solidFill>
                  <a:schemeClr val="accent5">
                    <a:lumMod val="50000"/>
                  </a:schemeClr>
                </a:solidFill>
                <a:latin typeface="Century Gothic" panose="020B0502020202020204" pitchFamily="34" charset="0"/>
              </a:rPr>
              <a:t> und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groß</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Jacke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ganz</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hässlich</a:t>
            </a:r>
            <a:r>
              <a:rPr lang="en-GB" sz="2000" dirty="0">
                <a:solidFill>
                  <a:schemeClr val="accent5">
                    <a:lumMod val="50000"/>
                  </a:schemeClr>
                </a:solidFill>
                <a:latin typeface="Century Gothic" panose="020B0502020202020204" pitchFamily="34" charset="0"/>
              </a:rPr>
              <a:t>! Mia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Handy. </a:t>
            </a:r>
            <a:r>
              <a:rPr lang="en-GB" sz="2000" b="1" dirty="0">
                <a:solidFill>
                  <a:schemeClr val="accent5">
                    <a:lumMod val="50000"/>
                  </a:schemeClr>
                </a:solidFill>
                <a:latin typeface="Century Gothic" panose="020B0502020202020204" pitchFamily="34" charset="0"/>
              </a:rPr>
              <a:t>Mia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das Handy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toll!</a:t>
            </a:r>
          </a:p>
          <a:p>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Wolfgang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Spiel und </a:t>
            </a:r>
            <a:r>
              <a:rPr lang="en-GB" sz="2000" dirty="0" err="1">
                <a:solidFill>
                  <a:schemeClr val="accent5">
                    <a:lumMod val="50000"/>
                  </a:schemeClr>
                </a:solidFill>
                <a:latin typeface="Century Gothic" panose="020B0502020202020204" pitchFamily="34" charset="0"/>
              </a:rPr>
              <a:t>ein</a:t>
            </a:r>
            <a:r>
              <a:rPr lang="en-GB" sz="2000" dirty="0">
                <a:solidFill>
                  <a:schemeClr val="accent5">
                    <a:lumMod val="50000"/>
                  </a:schemeClr>
                </a:solidFill>
                <a:latin typeface="Century Gothic" panose="020B0502020202020204" pitchFamily="34" charset="0"/>
              </a:rPr>
              <a:t> iPad. </a:t>
            </a:r>
            <a:r>
              <a:rPr lang="en-GB" sz="2000" dirty="0" err="1">
                <a:solidFill>
                  <a:schemeClr val="accent5">
                    <a:lumMod val="50000"/>
                  </a:schemeClr>
                </a:solidFill>
                <a:latin typeface="Century Gothic" panose="020B0502020202020204" pitchFamily="34" charset="0"/>
              </a:rPr>
              <a:t>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das Spiel und das iPad</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sind</a:t>
            </a:r>
            <a:r>
              <a:rPr lang="en-GB" sz="2000" dirty="0">
                <a:solidFill>
                  <a:schemeClr val="accent5">
                    <a:lumMod val="50000"/>
                  </a:schemeClr>
                </a:solidFill>
                <a:latin typeface="Century Gothic" panose="020B0502020202020204" pitchFamily="34" charset="0"/>
              </a:rPr>
              <a:t> super! Wolfgang </a:t>
            </a:r>
            <a:r>
              <a:rPr lang="en-GB" sz="2000" dirty="0" err="1">
                <a:solidFill>
                  <a:schemeClr val="accent5">
                    <a:lumMod val="50000"/>
                  </a:schemeClr>
                </a:solidFill>
                <a:latin typeface="Century Gothic" panose="020B0502020202020204" pitchFamily="34" charset="0"/>
              </a:rPr>
              <a:t>bekommt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aber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auch</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einen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Wolfgang</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der </a:t>
            </a:r>
            <a:r>
              <a:rPr lang="en-GB" sz="2000" b="1" dirty="0" err="1">
                <a:solidFill>
                  <a:schemeClr val="accent5">
                    <a:lumMod val="50000"/>
                  </a:schemeClr>
                </a:solidFill>
                <a:latin typeface="Century Gothic" panose="020B0502020202020204" pitchFamily="34" charset="0"/>
              </a:rPr>
              <a:t>Fußball</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total </a:t>
            </a:r>
            <a:r>
              <a:rPr lang="en-GB" sz="2000" dirty="0" err="1">
                <a:solidFill>
                  <a:schemeClr val="accent5">
                    <a:lumMod val="50000"/>
                  </a:schemeClr>
                </a:solidFill>
                <a:latin typeface="Century Gothic" panose="020B0502020202020204" pitchFamily="34" charset="0"/>
              </a:rPr>
              <a:t>hässlich</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Farbe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nicht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schön</a:t>
            </a:r>
            <a:r>
              <a:rPr lang="en-GB" sz="2000" dirty="0">
                <a:solidFill>
                  <a:schemeClr val="accent5">
                    <a:lumMod val="50000"/>
                  </a:schemeClr>
                </a:solidFill>
                <a:latin typeface="Century Gothic" panose="020B0502020202020204" pitchFamily="34" charset="0"/>
              </a:rPr>
              <a:t>. Die </a:t>
            </a:r>
            <a:r>
              <a:rPr lang="en-GB" sz="2000" dirty="0" err="1">
                <a:solidFill>
                  <a:schemeClr val="accent5">
                    <a:lumMod val="50000"/>
                  </a:schemeClr>
                </a:solidFill>
                <a:latin typeface="Century Gothic" panose="020B0502020202020204" pitchFamily="34" charset="0"/>
              </a:rPr>
              <a:t>Katze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denkt</a:t>
            </a:r>
            <a:r>
              <a:rPr lang="en-GB" sz="2000" dirty="0">
                <a:solidFill>
                  <a:schemeClr val="accent5">
                    <a:lumMod val="50000"/>
                  </a:schemeClr>
                </a:solidFill>
                <a:latin typeface="Century Gothic" panose="020B0502020202020204" pitchFamily="34" charset="0"/>
              </a:rPr>
              <a:t>, der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ist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ganz</a:t>
            </a:r>
            <a:r>
              <a:rPr lang="en-GB" sz="2000" dirty="0">
                <a:solidFill>
                  <a:schemeClr val="accent5">
                    <a:lumMod val="50000"/>
                  </a:schemeClr>
                </a:solidFill>
                <a:latin typeface="Century Gothic" panose="020B0502020202020204" pitchFamily="34" charset="0"/>
              </a:rPr>
              <a:t> toll. </a:t>
            </a:r>
            <a:r>
              <a:rPr lang="en-GB" sz="2000" b="1" dirty="0">
                <a:solidFill>
                  <a:schemeClr val="accent5">
                    <a:lumMod val="50000"/>
                  </a:schemeClr>
                </a:solidFill>
                <a:latin typeface="Century Gothic" panose="020B0502020202020204" pitchFamily="34" charset="0"/>
              </a:rPr>
              <a:t>Die </a:t>
            </a:r>
            <a:r>
              <a:rPr lang="en-GB" sz="2000" b="1" dirty="0" err="1">
                <a:solidFill>
                  <a:schemeClr val="accent5">
                    <a:lumMod val="50000"/>
                  </a:schemeClr>
                </a:solidFill>
                <a:latin typeface="Century Gothic" panose="020B0502020202020204" pitchFamily="34" charset="0"/>
              </a:rPr>
              <a:t>Katze</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spielt</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sehr</a:t>
            </a:r>
            <a:r>
              <a:rPr lang="en-GB" sz="2000" dirty="0">
                <a:solidFill>
                  <a:schemeClr val="accent5">
                    <a:lumMod val="50000"/>
                  </a:schemeClr>
                </a:solidFill>
                <a:latin typeface="Century Gothic" panose="020B0502020202020204" pitchFamily="34" charset="0"/>
              </a:rPr>
              <a:t> oft </a:t>
            </a:r>
            <a:r>
              <a:rPr lang="en-GB" sz="2000" dirty="0" err="1">
                <a:solidFill>
                  <a:schemeClr val="accent5">
                    <a:lumMod val="50000"/>
                  </a:schemeClr>
                </a:solidFill>
                <a:latin typeface="Century Gothic" panose="020B0502020202020204" pitchFamily="34" charset="0"/>
              </a:rPr>
              <a:t>im</a:t>
            </a:r>
            <a:r>
              <a:rPr lang="en-GB" sz="2000" dirty="0">
                <a:solidFill>
                  <a:schemeClr val="accent5">
                    <a:lumMod val="50000"/>
                  </a:schemeClr>
                </a:solidFill>
                <a:latin typeface="Century Gothic" panose="020B0502020202020204" pitchFamily="34" charset="0"/>
              </a:rPr>
              <a:t> Garten </a:t>
            </a:r>
            <a:r>
              <a:rPr lang="en-GB" sz="2000" dirty="0" err="1">
                <a:solidFill>
                  <a:schemeClr val="accent5">
                    <a:lumMod val="50000"/>
                  </a:schemeClr>
                </a:solidFill>
                <a:latin typeface="Century Gothic" panose="020B0502020202020204" pitchFamily="34" charset="0"/>
              </a:rPr>
              <a:t>Fußball</a:t>
            </a:r>
            <a:r>
              <a:rPr lang="en-GB" sz="2000" dirty="0">
                <a:solidFill>
                  <a:schemeClr val="accent5">
                    <a:lumMod val="50000"/>
                  </a:schemeClr>
                </a:solidFill>
                <a:latin typeface="Century Gothic" panose="020B0502020202020204" pitchFamily="34" charset="0"/>
              </a:rPr>
              <a:t>! </a:t>
            </a:r>
          </a:p>
        </p:txBody>
      </p:sp>
      <p:sp>
        <p:nvSpPr>
          <p:cNvPr id="2" name="TextBox 1"/>
          <p:cNvSpPr txBox="1"/>
          <p:nvPr/>
        </p:nvSpPr>
        <p:spPr>
          <a:xfrm>
            <a:off x="271910" y="1268934"/>
            <a:ext cx="10088845"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Replace the </a:t>
            </a:r>
            <a:r>
              <a:rPr lang="en-GB" sz="2200" b="1" dirty="0">
                <a:solidFill>
                  <a:schemeClr val="accent5">
                    <a:lumMod val="50000"/>
                  </a:schemeClr>
                </a:solidFill>
                <a:latin typeface="Century Gothic" panose="020B0502020202020204" pitchFamily="34" charset="0"/>
              </a:rPr>
              <a:t>repeated subjects</a:t>
            </a:r>
            <a:r>
              <a:rPr lang="en-GB" sz="2200" dirty="0">
                <a:solidFill>
                  <a:schemeClr val="accent5">
                    <a:lumMod val="50000"/>
                  </a:schemeClr>
                </a:solidFill>
                <a:latin typeface="Century Gothic" panose="020B0502020202020204" pitchFamily="34" charset="0"/>
              </a:rPr>
              <a:t> with a subject pronoun (</a:t>
            </a:r>
            <a:r>
              <a:rPr lang="en-GB" sz="2200" i="1" dirty="0" err="1">
                <a:solidFill>
                  <a:schemeClr val="accent5">
                    <a:lumMod val="50000"/>
                  </a:schemeClr>
                </a:solidFill>
                <a:latin typeface="Century Gothic" panose="020B0502020202020204" pitchFamily="34" charset="0"/>
              </a:rPr>
              <a:t>er</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sie</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es</a:t>
            </a:r>
            <a:r>
              <a:rPr lang="en-GB" sz="2200" i="1" dirty="0">
                <a:solidFill>
                  <a:schemeClr val="accent5">
                    <a:lumMod val="50000"/>
                  </a:schemeClr>
                </a:solidFill>
                <a:latin typeface="Century Gothic" panose="020B0502020202020204" pitchFamily="34" charset="0"/>
              </a:rPr>
              <a:t> </a:t>
            </a:r>
            <a:r>
              <a:rPr lang="en-GB" sz="2200" dirty="0">
                <a:solidFill>
                  <a:schemeClr val="accent5">
                    <a:lumMod val="50000"/>
                  </a:schemeClr>
                </a:solidFill>
                <a:latin typeface="Century Gothic" panose="020B0502020202020204" pitchFamily="34" charset="0"/>
              </a:rPr>
              <a:t>or</a:t>
            </a:r>
            <a:r>
              <a:rPr lang="en-GB" sz="2200" i="1" dirty="0">
                <a:solidFill>
                  <a:schemeClr val="accent5">
                    <a:lumMod val="50000"/>
                  </a:schemeClr>
                </a:solidFill>
                <a:latin typeface="Century Gothic" panose="020B0502020202020204" pitchFamily="34" charset="0"/>
              </a:rPr>
              <a:t> </a:t>
            </a:r>
            <a:r>
              <a:rPr lang="en-GB" sz="2200" i="1" dirty="0" err="1">
                <a:solidFill>
                  <a:schemeClr val="accent5">
                    <a:lumMod val="50000"/>
                  </a:schemeClr>
                </a:solidFill>
                <a:latin typeface="Century Gothic" panose="020B0502020202020204" pitchFamily="34" charset="0"/>
              </a:rPr>
              <a:t>sie</a:t>
            </a:r>
            <a:r>
              <a:rPr lang="en-GB" sz="2200" dirty="0">
                <a:solidFill>
                  <a:schemeClr val="accent5">
                    <a:lumMod val="50000"/>
                  </a:schemeClr>
                </a:solidFill>
                <a:latin typeface="Century Gothic" panose="020B0502020202020204" pitchFamily="34" charset="0"/>
              </a:rPr>
              <a:t>). </a:t>
            </a:r>
          </a:p>
        </p:txBody>
      </p:sp>
      <p:sp>
        <p:nvSpPr>
          <p:cNvPr id="4" name="TextBox 3"/>
          <p:cNvSpPr txBox="1"/>
          <p:nvPr/>
        </p:nvSpPr>
        <p:spPr>
          <a:xfrm>
            <a:off x="3617843" y="3702860"/>
            <a:ext cx="1259928" cy="307777"/>
          </a:xfrm>
          <a:prstGeom prst="rect">
            <a:avLst/>
          </a:prstGeom>
          <a:solidFill>
            <a:schemeClr val="bg1"/>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Sie</a:t>
            </a:r>
            <a:endParaRPr lang="en-GB" sz="2000" b="1" dirty="0">
              <a:solidFill>
                <a:srgbClr val="EEC100"/>
              </a:solidFill>
              <a:latin typeface="Century Gothic" panose="020B0502020202020204" pitchFamily="34" charset="0"/>
            </a:endParaRPr>
          </a:p>
        </p:txBody>
      </p:sp>
      <p:sp>
        <p:nvSpPr>
          <p:cNvPr id="13" name="TextBox 12"/>
          <p:cNvSpPr txBox="1"/>
          <p:nvPr/>
        </p:nvSpPr>
        <p:spPr>
          <a:xfrm>
            <a:off x="8246628" y="4016574"/>
            <a:ext cx="750806" cy="311701"/>
          </a:xfrm>
          <a:prstGeom prst="rect">
            <a:avLst/>
          </a:prstGeom>
          <a:solidFill>
            <a:schemeClr val="bg1"/>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Sie</a:t>
            </a:r>
            <a:endParaRPr lang="en-GB" sz="2000" b="1" dirty="0">
              <a:solidFill>
                <a:srgbClr val="EEC100"/>
              </a:solidFill>
              <a:latin typeface="Century Gothic" panose="020B0502020202020204" pitchFamily="34" charset="0"/>
            </a:endParaRPr>
          </a:p>
        </p:txBody>
      </p:sp>
      <p:sp>
        <p:nvSpPr>
          <p:cNvPr id="15" name="TextBox 14"/>
          <p:cNvSpPr txBox="1"/>
          <p:nvPr/>
        </p:nvSpPr>
        <p:spPr>
          <a:xfrm>
            <a:off x="1130162" y="4328275"/>
            <a:ext cx="1435376" cy="307777"/>
          </a:xfrm>
          <a:prstGeom prst="rect">
            <a:avLst/>
          </a:prstGeom>
          <a:solidFill>
            <a:schemeClr val="bg1"/>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es</a:t>
            </a:r>
            <a:endParaRPr lang="en-GB" sz="2000" b="1" dirty="0">
              <a:solidFill>
                <a:srgbClr val="EEC100"/>
              </a:solidFill>
              <a:latin typeface="Century Gothic" panose="020B0502020202020204" pitchFamily="34" charset="0"/>
            </a:endParaRPr>
          </a:p>
        </p:txBody>
      </p:sp>
      <p:grpSp>
        <p:nvGrpSpPr>
          <p:cNvPr id="5" name="Group 4"/>
          <p:cNvGrpSpPr/>
          <p:nvPr/>
        </p:nvGrpSpPr>
        <p:grpSpPr>
          <a:xfrm>
            <a:off x="271910" y="4931058"/>
            <a:ext cx="8767290" cy="640252"/>
            <a:chOff x="271910" y="4931058"/>
            <a:chExt cx="8767290" cy="640252"/>
          </a:xfrm>
        </p:grpSpPr>
        <p:sp>
          <p:nvSpPr>
            <p:cNvPr id="16" name="TextBox 15"/>
            <p:cNvSpPr txBox="1"/>
            <p:nvPr/>
          </p:nvSpPr>
          <p:spPr>
            <a:xfrm>
              <a:off x="6755642" y="4931058"/>
              <a:ext cx="2283558" cy="307777"/>
            </a:xfrm>
            <a:prstGeom prst="rect">
              <a:avLst/>
            </a:prstGeom>
            <a:solidFill>
              <a:schemeClr val="bg1"/>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sie</a:t>
              </a:r>
              <a:endParaRPr lang="en-GB" sz="2000" b="1" dirty="0">
                <a:solidFill>
                  <a:srgbClr val="EEC100"/>
                </a:solidFill>
                <a:latin typeface="Century Gothic" panose="020B0502020202020204" pitchFamily="34" charset="0"/>
              </a:endParaRPr>
            </a:p>
          </p:txBody>
        </p:sp>
        <p:sp>
          <p:nvSpPr>
            <p:cNvPr id="17" name="TextBox 16"/>
            <p:cNvSpPr txBox="1"/>
            <p:nvPr/>
          </p:nvSpPr>
          <p:spPr>
            <a:xfrm>
              <a:off x="271910" y="5240281"/>
              <a:ext cx="655742" cy="331029"/>
            </a:xfrm>
            <a:prstGeom prst="rect">
              <a:avLst/>
            </a:prstGeom>
            <a:solidFill>
              <a:schemeClr val="bg1"/>
            </a:solidFill>
          </p:spPr>
          <p:txBody>
            <a:bodyPr wrap="square" lIns="0" tIns="0" rIns="0" bIns="0" rtlCol="0">
              <a:spAutoFit/>
            </a:bodyPr>
            <a:lstStyle/>
            <a:p>
              <a:pPr algn="ctr"/>
              <a:endParaRPr lang="en-GB" sz="2000" b="1" dirty="0">
                <a:solidFill>
                  <a:srgbClr val="DAA521"/>
                </a:solidFill>
                <a:latin typeface="Century Gothic" panose="020B0502020202020204" pitchFamily="34" charset="0"/>
              </a:endParaRPr>
            </a:p>
          </p:txBody>
        </p:sp>
      </p:grpSp>
      <p:sp>
        <p:nvSpPr>
          <p:cNvPr id="19" name="TextBox 18"/>
          <p:cNvSpPr txBox="1"/>
          <p:nvPr/>
        </p:nvSpPr>
        <p:spPr>
          <a:xfrm>
            <a:off x="1193938" y="5533210"/>
            <a:ext cx="1371600" cy="307777"/>
          </a:xfrm>
          <a:prstGeom prst="rect">
            <a:avLst/>
          </a:prstGeom>
          <a:solidFill>
            <a:schemeClr val="bg1"/>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er</a:t>
            </a:r>
            <a:endParaRPr lang="en-GB" sz="2000" b="1" dirty="0">
              <a:solidFill>
                <a:srgbClr val="EEC100"/>
              </a:solidFill>
              <a:latin typeface="Century Gothic" panose="020B0502020202020204" pitchFamily="34" charset="0"/>
            </a:endParaRPr>
          </a:p>
        </p:txBody>
      </p:sp>
      <p:sp>
        <p:nvSpPr>
          <p:cNvPr id="20" name="TextBox 19"/>
          <p:cNvSpPr txBox="1"/>
          <p:nvPr/>
        </p:nvSpPr>
        <p:spPr>
          <a:xfrm>
            <a:off x="4073202" y="5852674"/>
            <a:ext cx="1198471" cy="307777"/>
          </a:xfrm>
          <a:prstGeom prst="rect">
            <a:avLst/>
          </a:prstGeom>
          <a:solidFill>
            <a:schemeClr val="bg1"/>
          </a:solidFill>
        </p:spPr>
        <p:txBody>
          <a:bodyPr wrap="square" lIns="0" tIns="0" rIns="0" bIns="0" rtlCol="0">
            <a:spAutoFit/>
          </a:bodyPr>
          <a:lstStyle/>
          <a:p>
            <a:pPr algn="ctr"/>
            <a:r>
              <a:rPr lang="en-GB" sz="2000" b="1" dirty="0" err="1">
                <a:solidFill>
                  <a:srgbClr val="EEC100"/>
                </a:solidFill>
                <a:latin typeface="Century Gothic" panose="020B0502020202020204" pitchFamily="34" charset="0"/>
              </a:rPr>
              <a:t>Sie</a:t>
            </a:r>
            <a:endParaRPr lang="en-GB" sz="2000" b="1" dirty="0">
              <a:solidFill>
                <a:srgbClr val="EEC100"/>
              </a:solidFill>
              <a:latin typeface="Century Gothic" panose="020B0502020202020204" pitchFamily="34" charset="0"/>
            </a:endParaRPr>
          </a:p>
        </p:txBody>
      </p:sp>
    </p:spTree>
    <p:extLst>
      <p:ext uri="{BB962C8B-B14F-4D97-AF65-F5344CB8AC3E}">
        <p14:creationId xmlns:p14="http://schemas.microsoft.com/office/powerpoint/2010/main" val="186577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5" grpId="0" animBg="1"/>
      <p:bldP spid="19" grpId="0" animBg="1"/>
      <p:bldP spid="2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40944" y="294041"/>
            <a:ext cx="5810250"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Weihnachtsgeschenke</a:t>
            </a:r>
            <a:endParaRPr sz="3600" b="1" dirty="0">
              <a:solidFill>
                <a:schemeClr val="lt1"/>
              </a:solidFill>
            </a:endParaRPr>
          </a:p>
        </p:txBody>
      </p:sp>
      <p:sp>
        <p:nvSpPr>
          <p:cNvPr id="150" name="Google Shape;150;p2"/>
          <p:cNvSpPr/>
          <p:nvPr/>
        </p:nvSpPr>
        <p:spPr>
          <a:xfrm>
            <a:off x="10344150" y="247047"/>
            <a:ext cx="1613177" cy="34350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err="1">
                <a:solidFill>
                  <a:srgbClr val="FFFFFF"/>
                </a:solidFill>
                <a:latin typeface="Century Gothic"/>
                <a:ea typeface="Century Gothic"/>
                <a:cs typeface="Century Gothic"/>
                <a:sym typeface="Century Gothic"/>
              </a:rPr>
              <a:t>schreiben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86862" y="1441938"/>
            <a:ext cx="10832123" cy="4493538"/>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Und was </a:t>
            </a:r>
            <a:r>
              <a:rPr lang="en-GB" sz="2200" dirty="0" err="1">
                <a:solidFill>
                  <a:schemeClr val="accent1">
                    <a:lumMod val="50000"/>
                  </a:schemeClr>
                </a:solidFill>
                <a:latin typeface="Century Gothic" panose="020B0502020202020204" pitchFamily="34" charset="0"/>
              </a:rPr>
              <a:t>denkst</a:t>
            </a:r>
            <a:r>
              <a:rPr lang="en-GB" sz="2200" dirty="0">
                <a:solidFill>
                  <a:schemeClr val="accent1">
                    <a:lumMod val="50000"/>
                  </a:schemeClr>
                </a:solidFill>
                <a:latin typeface="Century Gothic" panose="020B0502020202020204" pitchFamily="34" charset="0"/>
              </a:rPr>
              <a:t> du? Give opinions on four Christmas presents.</a:t>
            </a:r>
          </a:p>
          <a:p>
            <a:endParaRPr lang="en-GB" sz="2200" dirty="0">
              <a:solidFill>
                <a:schemeClr val="accent1">
                  <a:lumMod val="50000"/>
                </a:schemeClr>
              </a:solidFill>
              <a:latin typeface="Century Gothic" panose="020B0502020202020204" pitchFamily="34" charset="0"/>
            </a:endParaRPr>
          </a:p>
          <a:p>
            <a:r>
              <a:rPr lang="en-GB" sz="2200" b="1" dirty="0" err="1">
                <a:solidFill>
                  <a:schemeClr val="accent1">
                    <a:lumMod val="50000"/>
                  </a:schemeClr>
                </a:solidFill>
                <a:latin typeface="Century Gothic" panose="020B0502020202020204" pitchFamily="34" charset="0"/>
              </a:rPr>
              <a:t>Beispiel</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Ich</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habe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jetzt</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eine</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Jacke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Ich</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denke</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sie</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super!</a:t>
            </a:r>
          </a:p>
          <a:p>
            <a:endParaRPr lang="en-GB" sz="2200" dirty="0">
              <a:solidFill>
                <a:schemeClr val="accent1">
                  <a:lumMod val="50000"/>
                </a:schemeClr>
              </a:solidFill>
              <a:latin typeface="Century Gothic" panose="020B0502020202020204" pitchFamily="34" charset="0"/>
            </a:endParaRP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1.</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2.</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3.</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4.</a:t>
            </a:r>
          </a:p>
          <a:p>
            <a:endParaRPr lang="en-GB" sz="22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717851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
          <p:cNvPicPr preferRelativeResize="0"/>
          <p:nvPr/>
        </p:nvPicPr>
        <p:blipFill rotWithShape="1">
          <a:blip r:embed="rId3">
            <a:alphaModFix/>
          </a:blip>
          <a:srcRect/>
          <a:stretch/>
        </p:blipFill>
        <p:spPr>
          <a:xfrm>
            <a:off x="0" y="294041"/>
            <a:ext cx="6807200" cy="869950"/>
          </a:xfrm>
          <a:prstGeom prst="rect">
            <a:avLst/>
          </a:prstGeom>
          <a:noFill/>
          <a:ln>
            <a:noFill/>
          </a:ln>
        </p:spPr>
      </p:pic>
      <p:sp>
        <p:nvSpPr>
          <p:cNvPr id="149" name="Google Shape;149;p2"/>
          <p:cNvSpPr txBox="1">
            <a:spLocks noGrp="1"/>
          </p:cNvSpPr>
          <p:nvPr>
            <p:ph type="title"/>
          </p:nvPr>
        </p:nvSpPr>
        <p:spPr>
          <a:xfrm>
            <a:off x="54589" y="294041"/>
            <a:ext cx="5791200" cy="707849"/>
          </a:xfrm>
          <a:prstGeom prst="rect">
            <a:avLst/>
          </a:prstGeom>
          <a:noFill/>
          <a:ln>
            <a:noFill/>
          </a:ln>
        </p:spPr>
        <p:txBody>
          <a:bodyPr spcFirstLastPara="1" wrap="square" lIns="91425" tIns="45700" rIns="91425" bIns="45700" anchor="ctr" anchorCtr="0">
            <a:normAutofit/>
          </a:bodyPr>
          <a:lstStyle/>
          <a:p>
            <a:pPr lvl="0">
              <a:spcBef>
                <a:spcPts val="0"/>
              </a:spcBef>
              <a:buClr>
                <a:schemeClr val="lt1"/>
              </a:buClr>
              <a:buSzPts val="3600"/>
            </a:pPr>
            <a:r>
              <a:rPr lang="en-GB" sz="3600" b="1" dirty="0" err="1">
                <a:solidFill>
                  <a:schemeClr val="lt1"/>
                </a:solidFill>
              </a:rPr>
              <a:t>Weihnachtsgeschenke</a:t>
            </a:r>
            <a:endParaRPr sz="3600" b="1" dirty="0">
              <a:solidFill>
                <a:schemeClr val="lt1"/>
              </a:solidFill>
            </a:endParaRPr>
          </a:p>
        </p:txBody>
      </p:sp>
      <p:sp>
        <p:nvSpPr>
          <p:cNvPr id="150" name="Google Shape;150;p2"/>
          <p:cNvSpPr/>
          <p:nvPr/>
        </p:nvSpPr>
        <p:spPr>
          <a:xfrm>
            <a:off x="8667750" y="247047"/>
            <a:ext cx="3289577" cy="438753"/>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GB" b="1" dirty="0" err="1">
                <a:solidFill>
                  <a:srgbClr val="FFFFFF"/>
                </a:solidFill>
                <a:latin typeface="Century Gothic"/>
                <a:ea typeface="Century Gothic"/>
                <a:cs typeface="Century Gothic"/>
                <a:sym typeface="Century Gothic"/>
              </a:rPr>
              <a:t>sprechen</a:t>
            </a:r>
            <a:r>
              <a:rPr lang="en-GB" b="1" dirty="0">
                <a:solidFill>
                  <a:srgbClr val="FFFFFF"/>
                </a:solidFill>
                <a:latin typeface="Century Gothic"/>
                <a:ea typeface="Century Gothic"/>
                <a:cs typeface="Century Gothic"/>
                <a:sym typeface="Century Gothic"/>
              </a:rPr>
              <a:t>, </a:t>
            </a:r>
            <a:r>
              <a:rPr lang="en-GB" b="1" dirty="0" err="1">
                <a:solidFill>
                  <a:srgbClr val="FFFFFF"/>
                </a:solidFill>
                <a:latin typeface="Century Gothic"/>
                <a:ea typeface="Century Gothic"/>
                <a:cs typeface="Century Gothic"/>
                <a:sym typeface="Century Gothic"/>
              </a:rPr>
              <a:t>hören</a:t>
            </a:r>
            <a:r>
              <a:rPr lang="en-GB" b="1" dirty="0">
                <a:solidFill>
                  <a:srgbClr val="FFFFFF"/>
                </a:solidFill>
                <a:latin typeface="Century Gothic"/>
                <a:ea typeface="Century Gothic"/>
                <a:cs typeface="Century Gothic"/>
                <a:sym typeface="Century Gothic"/>
              </a:rPr>
              <a:t>, </a:t>
            </a:r>
            <a:r>
              <a:rPr lang="en-GB" b="1" dirty="0" err="1">
                <a:solidFill>
                  <a:srgbClr val="FFFFFF"/>
                </a:solidFill>
                <a:latin typeface="Century Gothic"/>
                <a:ea typeface="Century Gothic"/>
                <a:cs typeface="Century Gothic"/>
                <a:sym typeface="Century Gothic"/>
              </a:rPr>
              <a:t>s</a:t>
            </a:r>
            <a:r>
              <a:rPr lang="en-GB" sz="1800" b="1" dirty="0" err="1">
                <a:solidFill>
                  <a:srgbClr val="FFFFFF"/>
                </a:solidFill>
                <a:latin typeface="Century Gothic"/>
                <a:ea typeface="Century Gothic"/>
                <a:cs typeface="Century Gothic"/>
                <a:sym typeface="Century Gothic"/>
              </a:rPr>
              <a:t>chreiben</a:t>
            </a:r>
            <a:endParaRPr sz="1800" b="1" dirty="0">
              <a:solidFill>
                <a:srgbClr val="FFFFFF"/>
              </a:solidFill>
              <a:latin typeface="Century Gothic"/>
              <a:ea typeface="Century Gothic"/>
              <a:cs typeface="Century Gothic"/>
              <a:sym typeface="Century Gothic"/>
            </a:endParaRPr>
          </a:p>
        </p:txBody>
      </p:sp>
      <p:sp>
        <p:nvSpPr>
          <p:cNvPr id="2" name="TextBox 1"/>
          <p:cNvSpPr txBox="1"/>
          <p:nvPr/>
        </p:nvSpPr>
        <p:spPr>
          <a:xfrm>
            <a:off x="375138" y="1346688"/>
            <a:ext cx="10832123" cy="5170646"/>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Now, read your sentences to a partner.</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Was hat </a:t>
            </a:r>
            <a:r>
              <a:rPr lang="en-GB" sz="2200" dirty="0" err="1">
                <a:solidFill>
                  <a:schemeClr val="accent1">
                    <a:lumMod val="50000"/>
                  </a:schemeClr>
                </a:solidFill>
                <a:latin typeface="Century Gothic" panose="020B0502020202020204" pitchFamily="34" charset="0"/>
              </a:rPr>
              <a:t>dein</a:t>
            </a:r>
            <a:r>
              <a:rPr lang="en-GB" sz="2200" dirty="0">
                <a:solidFill>
                  <a:schemeClr val="accent1">
                    <a:lumMod val="50000"/>
                  </a:schemeClr>
                </a:solidFill>
                <a:latin typeface="Century Gothic" panose="020B0502020202020204" pitchFamily="34" charset="0"/>
              </a:rPr>
              <a:t>(e) Partner(in)? Was </a:t>
            </a:r>
            <a:r>
              <a:rPr lang="en-GB" sz="2200" dirty="0" err="1">
                <a:solidFill>
                  <a:schemeClr val="accent1">
                    <a:lumMod val="50000"/>
                  </a:schemeClr>
                </a:solidFill>
                <a:latin typeface="Century Gothic" panose="020B0502020202020204" pitchFamily="34" charset="0"/>
              </a:rPr>
              <a:t>denkt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er</a:t>
            </a: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Schreib</a:t>
            </a:r>
            <a:r>
              <a:rPr lang="en-GB" sz="2200" dirty="0">
                <a:solidFill>
                  <a:schemeClr val="accent1">
                    <a:lumMod val="50000"/>
                  </a:schemeClr>
                </a:solidFill>
                <a:latin typeface="Century Gothic" panose="020B0502020202020204" pitchFamily="34" charset="0"/>
              </a:rPr>
              <a:t> 4 </a:t>
            </a:r>
            <a:r>
              <a:rPr lang="en-GB" sz="2200" dirty="0" err="1">
                <a:solidFill>
                  <a:schemeClr val="accent1">
                    <a:lumMod val="50000"/>
                  </a:schemeClr>
                </a:solidFill>
                <a:latin typeface="Century Gothic" panose="020B0502020202020204" pitchFamily="34" charset="0"/>
              </a:rPr>
              <a:t>Sätze</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b="1" dirty="0" err="1">
                <a:solidFill>
                  <a:schemeClr val="accent1">
                    <a:lumMod val="50000"/>
                  </a:schemeClr>
                </a:solidFill>
                <a:latin typeface="Century Gothic" panose="020B0502020202020204" pitchFamily="34" charset="0"/>
              </a:rPr>
              <a:t>Beispiel</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Mark hat </a:t>
            </a:r>
            <a:r>
              <a:rPr lang="en-GB" sz="2200" dirty="0" err="1">
                <a:solidFill>
                  <a:schemeClr val="accent1">
                    <a:lumMod val="50000"/>
                  </a:schemeClr>
                </a:solidFill>
                <a:latin typeface="Century Gothic" panose="020B0502020202020204" pitchFamily="34" charset="0"/>
              </a:rPr>
              <a:t>jetzt</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einen</a:t>
            </a:r>
            <a:r>
              <a:rPr lang="en-GB" sz="2200" b="1" dirty="0">
                <a:solidFill>
                  <a:schemeClr val="accent1">
                    <a:lumMod val="50000"/>
                  </a:schemeClr>
                </a:solidFill>
                <a:latin typeface="Century Gothic" panose="020B0502020202020204" pitchFamily="34" charset="0"/>
              </a:rPr>
              <a:t> Computer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denkt</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er</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ganz</a:t>
            </a:r>
            <a:r>
              <a:rPr lang="en-GB" sz="2200" dirty="0">
                <a:solidFill>
                  <a:schemeClr val="accent1">
                    <a:lumMod val="50000"/>
                  </a:schemeClr>
                </a:solidFill>
                <a:latin typeface="Century Gothic" panose="020B0502020202020204" pitchFamily="34" charset="0"/>
              </a:rPr>
              <a:t> toll.</a:t>
            </a:r>
          </a:p>
          <a:p>
            <a:endParaRPr lang="en-GB" sz="2200" dirty="0">
              <a:solidFill>
                <a:schemeClr val="accent1">
                  <a:lumMod val="50000"/>
                </a:schemeClr>
              </a:solidFill>
              <a:latin typeface="Century Gothic" panose="020B0502020202020204" pitchFamily="34" charset="0"/>
            </a:endParaRP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1.</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2.</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3.</a:t>
            </a:r>
          </a:p>
          <a:p>
            <a:endParaRPr lang="en-GB" sz="2200" b="1"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4.</a:t>
            </a:r>
          </a:p>
          <a:p>
            <a:endParaRPr lang="en-GB" sz="22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4274356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5200"/>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51653" y="283285"/>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2)</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 </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1.1 Week 7</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10"/>
              </a:rPr>
              <a:t>Term 1.2 Week </a:t>
            </a:r>
            <a:r>
              <a:rPr lang="en-GB" sz="2000" dirty="0">
                <a:solidFill>
                  <a:srgbClr val="5B9BD5">
                    <a:lumMod val="50000"/>
                  </a:srgbClr>
                </a:solidFill>
                <a:latin typeface="Century Gothic" panose="020B0502020202020204" pitchFamily="34" charset="0"/>
                <a:hlinkClick r:id="rId10"/>
              </a:rPr>
              <a:t>6</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68255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585CF-27AD-944F-9F69-F7624E577C80}"/>
              </a:ext>
            </a:extLst>
          </p:cNvPr>
          <p:cNvSpPr>
            <a:spLocks noGrp="1"/>
          </p:cNvSpPr>
          <p:nvPr>
            <p:ph type="title"/>
          </p:nvPr>
        </p:nvSpPr>
        <p:spPr>
          <a:xfrm>
            <a:off x="4991271" y="324000"/>
            <a:ext cx="2193758" cy="1274534"/>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4271110" y="1967925"/>
            <a:ext cx="3802879" cy="29221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sch</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n</a:t>
            </a:r>
            <a:endParaRPr lang="en-GB" sz="6600" dirty="0">
              <a:solidFill>
                <a:srgbClr val="002060"/>
              </a:solidFill>
              <a:latin typeface="Century Gothic" panose="020B0502020202020204" pitchFamily="34" charset="0"/>
            </a:endParaRPr>
          </a:p>
        </p:txBody>
      </p:sp>
      <p:sp>
        <p:nvSpPr>
          <p:cNvPr id="5" name="Rectangle 4"/>
          <p:cNvSpPr/>
          <p:nvPr/>
        </p:nvSpPr>
        <p:spPr>
          <a:xfrm>
            <a:off x="166488" y="3189191"/>
            <a:ext cx="37994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franz</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sisch</a:t>
            </a:r>
            <a:endParaRPr lang="en-GB" sz="5400" dirty="0">
              <a:solidFill>
                <a:srgbClr val="FFCC00"/>
              </a:solidFill>
              <a:latin typeface="Century Gothic" panose="020B0502020202020204" pitchFamily="34" charset="0"/>
            </a:endParaRPr>
          </a:p>
        </p:txBody>
      </p:sp>
      <p:sp>
        <p:nvSpPr>
          <p:cNvPr id="6" name="Rectangle 5"/>
          <p:cNvSpPr/>
          <p:nvPr/>
        </p:nvSpPr>
        <p:spPr>
          <a:xfrm>
            <a:off x="8508842" y="318919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rper</a:t>
            </a:r>
            <a:endParaRPr lang="en-GB" sz="5400" dirty="0">
              <a:solidFill>
                <a:srgbClr val="002060"/>
              </a:solidFill>
              <a:latin typeface="Century Gothic" panose="020B0502020202020204" pitchFamily="34" charset="0"/>
            </a:endParaRPr>
          </a:p>
        </p:txBody>
      </p:sp>
      <p:sp>
        <p:nvSpPr>
          <p:cNvPr id="7" name="Rectangle 6"/>
          <p:cNvSpPr/>
          <p:nvPr/>
        </p:nvSpPr>
        <p:spPr>
          <a:xfrm>
            <a:off x="4559878" y="5024710"/>
            <a:ext cx="307224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glich</a:t>
            </a:r>
            <a:endParaRPr lang="en-GB" sz="5400" i="1" dirty="0">
              <a:solidFill>
                <a:srgbClr val="002060"/>
              </a:solidFill>
              <a:latin typeface="Century Gothic" panose="020B0502020202020204" pitchFamily="34" charset="0"/>
            </a:endParaRPr>
          </a:p>
        </p:txBody>
      </p:sp>
      <p:sp>
        <p:nvSpPr>
          <p:cNvPr id="8" name="Rectangle 7"/>
          <p:cNvSpPr/>
          <p:nvPr/>
        </p:nvSpPr>
        <p:spPr>
          <a:xfrm>
            <a:off x="306731" y="108561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sung</a:t>
            </a:r>
            <a:endParaRPr lang="en-GB" sz="5400" dirty="0">
              <a:solidFill>
                <a:srgbClr val="002060"/>
              </a:solidFill>
              <a:latin typeface="Century Gothic" panose="020B0502020202020204" pitchFamily="34" charset="0"/>
            </a:endParaRPr>
          </a:p>
        </p:txBody>
      </p:sp>
      <p:sp>
        <p:nvSpPr>
          <p:cNvPr id="9" name="Rectangle 8"/>
          <p:cNvSpPr/>
          <p:nvPr/>
        </p:nvSpPr>
        <p:spPr>
          <a:xfrm>
            <a:off x="8866917" y="1097782"/>
            <a:ext cx="262604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white flower with a fac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Tree>
    <p:extLst>
      <p:ext uri="{BB962C8B-B14F-4D97-AF65-F5344CB8AC3E}">
        <p14:creationId xmlns:p14="http://schemas.microsoft.com/office/powerpoint/2010/main" val="134935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ö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chö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Lösun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ög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Französisch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mögli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Körp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2FE23-FDA1-8647-B224-42D844398719}"/>
              </a:ext>
            </a:extLst>
          </p:cNvPr>
          <p:cNvSpPr>
            <a:spLocks noGrp="1"/>
          </p:cNvSpPr>
          <p:nvPr>
            <p:ph type="title"/>
          </p:nvPr>
        </p:nvSpPr>
        <p:spPr>
          <a:xfrm>
            <a:off x="5007141" y="322924"/>
            <a:ext cx="2177716" cy="1274534"/>
          </a:xfrm>
        </p:spPr>
        <p:txBody>
          <a:bodyPr>
            <a:noAutofit/>
          </a:bodyPr>
          <a:lstStyle/>
          <a:p>
            <a:pPr algn="ctr"/>
            <a:r>
              <a:rPr lang="en-GB" sz="9600" b="1" dirty="0" err="1">
                <a:solidFill>
                  <a:srgbClr val="002060"/>
                </a:solidFill>
              </a:rPr>
              <a:t>ö</a:t>
            </a:r>
            <a:endParaRPr lang="en-US" sz="9600" dirty="0"/>
          </a:p>
        </p:txBody>
      </p:sp>
      <p:sp>
        <p:nvSpPr>
          <p:cNvPr id="4" name="Rounded Rectangle 3"/>
          <p:cNvSpPr/>
          <p:nvPr/>
        </p:nvSpPr>
        <p:spPr>
          <a:xfrm>
            <a:off x="4271110" y="1967925"/>
            <a:ext cx="3802879" cy="29221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sch</a:t>
            </a:r>
            <a:r>
              <a:rPr lang="en-GB" sz="6600" dirty="0" err="1">
                <a:solidFill>
                  <a:srgbClr val="FFCC00"/>
                </a:solidFill>
                <a:latin typeface="Century Gothic" panose="020B0502020202020204" pitchFamily="34" charset="0"/>
              </a:rPr>
              <a:t>ö</a:t>
            </a:r>
            <a:r>
              <a:rPr lang="en-GB" sz="6600" dirty="0" err="1">
                <a:solidFill>
                  <a:srgbClr val="002060"/>
                </a:solidFill>
                <a:latin typeface="Century Gothic" panose="020B0502020202020204" pitchFamily="34" charset="0"/>
              </a:rPr>
              <a:t>n</a:t>
            </a:r>
            <a:endParaRPr lang="en-GB" sz="6600" dirty="0">
              <a:solidFill>
                <a:srgbClr val="002060"/>
              </a:solidFill>
              <a:latin typeface="Century Gothic" panose="020B0502020202020204" pitchFamily="34" charset="0"/>
            </a:endParaRPr>
          </a:p>
        </p:txBody>
      </p:sp>
      <p:sp>
        <p:nvSpPr>
          <p:cNvPr id="5" name="Rectangle 4"/>
          <p:cNvSpPr/>
          <p:nvPr/>
        </p:nvSpPr>
        <p:spPr>
          <a:xfrm>
            <a:off x="166488" y="3189191"/>
            <a:ext cx="379943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franz</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sisch</a:t>
            </a:r>
            <a:endParaRPr lang="en-GB" sz="5400" dirty="0">
              <a:solidFill>
                <a:srgbClr val="FFCC00"/>
              </a:solidFill>
              <a:latin typeface="Century Gothic" panose="020B0502020202020204" pitchFamily="34" charset="0"/>
            </a:endParaRPr>
          </a:p>
        </p:txBody>
      </p:sp>
      <p:sp>
        <p:nvSpPr>
          <p:cNvPr id="6" name="Rectangle 5"/>
          <p:cNvSpPr/>
          <p:nvPr/>
        </p:nvSpPr>
        <p:spPr>
          <a:xfrm>
            <a:off x="8508842" y="318919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rper</a:t>
            </a:r>
            <a:endParaRPr lang="en-GB" sz="5400" dirty="0">
              <a:solidFill>
                <a:srgbClr val="002060"/>
              </a:solidFill>
              <a:latin typeface="Century Gothic" panose="020B0502020202020204" pitchFamily="34" charset="0"/>
            </a:endParaRPr>
          </a:p>
        </p:txBody>
      </p:sp>
      <p:sp>
        <p:nvSpPr>
          <p:cNvPr id="7" name="Rectangle 6"/>
          <p:cNvSpPr/>
          <p:nvPr/>
        </p:nvSpPr>
        <p:spPr>
          <a:xfrm>
            <a:off x="4559878" y="5024710"/>
            <a:ext cx="307224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glich</a:t>
            </a:r>
            <a:endParaRPr lang="en-GB" sz="5400" i="1" dirty="0">
              <a:solidFill>
                <a:srgbClr val="002060"/>
              </a:solidFill>
              <a:latin typeface="Century Gothic" panose="020B0502020202020204" pitchFamily="34" charset="0"/>
            </a:endParaRPr>
          </a:p>
        </p:txBody>
      </p:sp>
      <p:sp>
        <p:nvSpPr>
          <p:cNvPr id="8" name="Rectangle 7"/>
          <p:cNvSpPr/>
          <p:nvPr/>
        </p:nvSpPr>
        <p:spPr>
          <a:xfrm>
            <a:off x="306731" y="108561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sung</a:t>
            </a:r>
            <a:endParaRPr lang="en-GB" sz="5400" dirty="0">
              <a:solidFill>
                <a:srgbClr val="002060"/>
              </a:solidFill>
              <a:latin typeface="Century Gothic" panose="020B0502020202020204" pitchFamily="34" charset="0"/>
            </a:endParaRPr>
          </a:p>
        </p:txBody>
      </p:sp>
      <p:sp>
        <p:nvSpPr>
          <p:cNvPr id="9" name="Rectangle 8"/>
          <p:cNvSpPr/>
          <p:nvPr/>
        </p:nvSpPr>
        <p:spPr>
          <a:xfrm>
            <a:off x="8866917" y="1097782"/>
            <a:ext cx="262604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gen</a:t>
            </a:r>
            <a:endParaRPr lang="en-GB" sz="5400" dirty="0">
              <a:solidFill>
                <a:srgbClr val="002060"/>
              </a:solidFill>
              <a:latin typeface="Century Gothic" panose="020B0502020202020204" pitchFamily="34" charset="0"/>
            </a:endParaRPr>
          </a:p>
        </p:txBody>
      </p:sp>
      <p:pic>
        <p:nvPicPr>
          <p:cNvPr id="10" name="Picture 9" descr="white flower with a fac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8774" y="2212031"/>
            <a:ext cx="1090450" cy="1643813"/>
          </a:xfrm>
          <a:prstGeom prst="rect">
            <a:avLst/>
          </a:prstGeom>
        </p:spPr>
      </p:pic>
    </p:spTree>
    <p:extLst>
      <p:ext uri="{BB962C8B-B14F-4D97-AF65-F5344CB8AC3E}">
        <p14:creationId xmlns:p14="http://schemas.microsoft.com/office/powerpoint/2010/main" val="393417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pic>
        <p:nvPicPr>
          <p:cNvPr id="4" name="Picture 3" descr="man suddenly having to stop"/>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392" y="127462"/>
            <a:ext cx="3105216" cy="4545028"/>
          </a:xfrm>
          <a:prstGeom prst="rect">
            <a:avLst/>
          </a:prstGeom>
        </p:spPr>
      </p:pic>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989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plötzl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sp>
        <p:nvSpPr>
          <p:cNvPr id="2" name="Rectangle 1"/>
          <p:cNvSpPr/>
          <p:nvPr/>
        </p:nvSpPr>
        <p:spPr>
          <a:xfrm>
            <a:off x="2958763" y="4270565"/>
            <a:ext cx="627447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ö</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966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ö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plötzl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13961</TotalTime>
  <Words>8868</Words>
  <Application>Microsoft Macintosh PowerPoint</Application>
  <PresentationFormat>Widescreen</PresentationFormat>
  <Paragraphs>1074</Paragraphs>
  <Slides>55</Slides>
  <Notes>55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55</vt:i4>
      </vt:variant>
    </vt:vector>
  </HeadingPairs>
  <TitlesOfParts>
    <vt:vector size="65" baseType="lpstr">
      <vt:lpstr>arial</vt:lpstr>
      <vt:lpstr>Calibri</vt:lpstr>
      <vt:lpstr>Century Gothic</vt:lpstr>
      <vt:lpstr>Lucida Handwriting</vt:lpstr>
      <vt:lpstr>Tw Cen MT</vt:lpstr>
      <vt:lpstr>1_Office Theme</vt:lpstr>
      <vt:lpstr>Office Theme</vt:lpstr>
      <vt:lpstr>2_Office Theme</vt:lpstr>
      <vt:lpstr>4_Office Theme</vt:lpstr>
      <vt:lpstr>5_Office Theme</vt:lpstr>
      <vt:lpstr>Christmas Talking about what you and others have, and what it is like</vt:lpstr>
      <vt:lpstr>ö </vt:lpstr>
      <vt:lpstr>ö </vt:lpstr>
      <vt:lpstr>ö </vt:lpstr>
      <vt:lpstr>ö</vt:lpstr>
      <vt:lpstr>ö</vt:lpstr>
      <vt:lpstr>ö</vt:lpstr>
      <vt:lpstr>ö </vt:lpstr>
      <vt:lpstr>ö </vt:lpstr>
      <vt:lpstr>ö </vt:lpstr>
      <vt:lpstr>ö</vt:lpstr>
      <vt:lpstr>ö</vt:lpstr>
      <vt:lpstr>ö</vt:lpstr>
      <vt:lpstr>Lang oder kurz?</vt:lpstr>
      <vt:lpstr>denken</vt:lpstr>
      <vt:lpstr>denken</vt:lpstr>
      <vt:lpstr>denkt</vt:lpstr>
      <vt:lpstr>denken</vt:lpstr>
      <vt:lpstr>denkt</vt:lpstr>
      <vt:lpstr>denken</vt:lpstr>
      <vt:lpstr>Vokabeln</vt:lpstr>
      <vt:lpstr>Vokabeln</vt:lpstr>
      <vt:lpstr>Vokabeln</vt:lpstr>
      <vt:lpstr>Vokabeln</vt:lpstr>
      <vt:lpstr>Vokabeln</vt:lpstr>
      <vt:lpstr>Subject pronouns (it)</vt:lpstr>
      <vt:lpstr>Was ist das? [1/2]</vt:lpstr>
      <vt:lpstr>Was ist das? [2/2]</vt:lpstr>
      <vt:lpstr>Antworten [1/2]</vt:lpstr>
      <vt:lpstr>Antworten [2/2]</vt:lpstr>
      <vt:lpstr>Wie sind die Dinge? [1/3]</vt:lpstr>
      <vt:lpstr>Wie sind die Dinge? [2/3]</vt:lpstr>
      <vt:lpstr>Wie sind die Dinge? [3/3]</vt:lpstr>
      <vt:lpstr>Vokabeln</vt:lpstr>
      <vt:lpstr>Christmas Talking about what you and others have, and what it is like</vt:lpstr>
      <vt:lpstr>Weihnachtsgeschenke</vt:lpstr>
      <vt:lpstr>Weihnachtsgeschenke</vt:lpstr>
      <vt:lpstr>Weihnachtsgeschenke</vt:lpstr>
      <vt:lpstr>Weihnachtsgeschenke</vt:lpstr>
      <vt:lpstr>Weihnachtsgeschenke</vt:lpstr>
      <vt:lpstr>Weihnachtsgeschenke</vt:lpstr>
      <vt:lpstr>Weihnachtsgeschenke</vt:lpstr>
      <vt:lpstr>Weihnachtsgeschenke</vt:lpstr>
      <vt:lpstr>Minimal pairs</vt:lpstr>
      <vt:lpstr>Minimal pairs</vt:lpstr>
      <vt:lpstr>Minimal pairs</vt:lpstr>
      <vt:lpstr>/o/ oder /ö/?</vt:lpstr>
      <vt:lpstr>Lösungen - /o/ oder /ö/? </vt:lpstr>
      <vt:lpstr>Subject pronoun (they)</vt:lpstr>
      <vt:lpstr>Vokabeln</vt:lpstr>
      <vt:lpstr>Weihnachten in Berlin!</vt:lpstr>
      <vt:lpstr>Weihnachten in Berlin!</vt:lpstr>
      <vt:lpstr>Weihnachtsgeschenke</vt:lpstr>
      <vt:lpstr>Weihnachtsgeschenke</vt:lpstr>
      <vt:lpstr>Hausaufgaben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Mary Richardson</cp:lastModifiedBy>
  <cp:revision>534</cp:revision>
  <dcterms:created xsi:type="dcterms:W3CDTF">2019-11-01T18:00:28Z</dcterms:created>
  <dcterms:modified xsi:type="dcterms:W3CDTF">2021-12-20T11:17:42Z</dcterms:modified>
</cp:coreProperties>
</file>