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83" r:id="rId3"/>
    <p:sldId id="536" r:id="rId4"/>
    <p:sldId id="537" r:id="rId5"/>
    <p:sldId id="538" r:id="rId6"/>
    <p:sldId id="539" r:id="rId7"/>
    <p:sldId id="540" r:id="rId8"/>
    <p:sldId id="541" r:id="rId9"/>
    <p:sldId id="542" r:id="rId10"/>
    <p:sldId id="543" r:id="rId11"/>
    <p:sldId id="544" r:id="rId12"/>
    <p:sldId id="545" r:id="rId13"/>
    <p:sldId id="5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64496" autoAdjust="0"/>
  </p:normalViewPr>
  <p:slideViewPr>
    <p:cSldViewPr snapToGrid="0">
      <p:cViewPr varScale="1">
        <p:scale>
          <a:sx n="47" d="100"/>
          <a:sy n="47" d="100"/>
        </p:scale>
        <p:origin x="1584" y="4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05/01/2020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Phonics learning </a:t>
            </a:r>
            <a:r>
              <a:rPr lang="en-GB" dirty="0"/>
              <a:t>aims for </a:t>
            </a:r>
            <a:r>
              <a:rPr lang="en-GB" dirty="0" smtClean="0"/>
              <a:t>Term </a:t>
            </a:r>
            <a:r>
              <a:rPr lang="en-GB" dirty="0" smtClean="0"/>
              <a:t>1.1, </a:t>
            </a:r>
            <a:r>
              <a:rPr lang="en-GB" smtClean="0"/>
              <a:t>Week </a:t>
            </a:r>
            <a:r>
              <a:rPr lang="en-GB" smtClean="0"/>
              <a:t>2:</a:t>
            </a:r>
            <a:endParaRPr lang="en-GB" dirty="0"/>
          </a:p>
          <a:p>
            <a:pPr marL="0" indent="0">
              <a:buFontTx/>
              <a:buNone/>
            </a:pPr>
            <a:r>
              <a:rPr lang="en-GB" sz="1200" b="0" i="0" u="none" strike="noStrike" kern="1200" dirty="0" smtClean="0">
                <a:solidFill>
                  <a:schemeClr val="tx1"/>
                </a:solidFill>
                <a:effectLst/>
                <a:latin typeface="+mn-lt"/>
                <a:ea typeface="+mn-ea"/>
                <a:cs typeface="+mn-cs"/>
              </a:rPr>
              <a:t>‘</a:t>
            </a:r>
            <a:r>
              <a:rPr lang="en-GB" sz="1200" b="0" i="0" u="none" strike="noStrike" kern="1200" dirty="0" err="1" smtClean="0">
                <a:solidFill>
                  <a:schemeClr val="tx1"/>
                </a:solidFill>
                <a:effectLst/>
                <a:latin typeface="+mn-lt"/>
                <a:ea typeface="+mn-ea"/>
                <a:cs typeface="+mn-cs"/>
              </a:rPr>
              <a:t>i</a:t>
            </a:r>
            <a:r>
              <a:rPr lang="en-GB" sz="1200" b="0" i="0" u="none" strike="noStrike" kern="120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a:t>
            </a:r>
            <a:r>
              <a:rPr lang="en-GB" sz="1200" b="0" i="0" u="none" strike="noStrike" kern="1200" baseline="0" dirty="0" err="1" smtClean="0">
                <a:solidFill>
                  <a:schemeClr val="tx1"/>
                </a:solidFill>
                <a:effectLst/>
                <a:latin typeface="+mn-lt"/>
                <a:ea typeface="+mn-ea"/>
                <a:cs typeface="+mn-cs"/>
              </a:rPr>
              <a:t>eu</a:t>
            </a:r>
            <a:r>
              <a:rPr lang="en-GB" sz="1200" b="0" i="0" u="none" strike="noStrike" kern="1200" baseline="0" dirty="0" smtClean="0">
                <a:solidFill>
                  <a:schemeClr val="tx1"/>
                </a:solidFill>
                <a:effectLst/>
                <a:latin typeface="+mn-lt"/>
                <a:ea typeface="+mn-ea"/>
                <a:cs typeface="+mn-cs"/>
              </a:rPr>
              <a:t>’.</a:t>
            </a:r>
            <a:endParaRPr lang="en-GB" sz="1200" b="0" i="0" u="none" strike="noStrike" kern="1200" baseline="0" dirty="0" smtClean="0">
              <a:solidFill>
                <a:schemeClr val="tx1"/>
              </a:solidFill>
              <a:effectLst/>
              <a:latin typeface="+mn-lt"/>
              <a:ea typeface="+mn-ea"/>
              <a:cs typeface="+mn-cs"/>
            </a:endParaRPr>
          </a:p>
          <a:p>
            <a:pPr marL="0" indent="0">
              <a:buFontTx/>
              <a:buNone/>
            </a:pPr>
            <a:endParaRPr lang="en-GB" sz="1200" b="0" i="0" u="none" strike="noStrike" kern="1200" baseline="0" dirty="0" smtClean="0">
              <a:solidFill>
                <a:schemeClr val="tx1"/>
              </a:solidFill>
              <a:effectLst/>
              <a:latin typeface="+mn-lt"/>
              <a:ea typeface="+mn-ea"/>
              <a:cs typeface="+mn-cs"/>
            </a:endParaRPr>
          </a:p>
          <a:p>
            <a:pPr marL="0" indent="0">
              <a:buFontTx/>
              <a:buNone/>
            </a:pPr>
            <a:r>
              <a:rPr lang="en-GB" dirty="0" smtClean="0"/>
              <a:t>All pictures selected are available</a:t>
            </a:r>
            <a:r>
              <a:rPr lang="en-GB" baseline="0" dirty="0" smtClean="0"/>
              <a:t> under a Creative Commons license; no attribution required.</a:t>
            </a:r>
            <a:br>
              <a:rPr lang="en-GB" baseline="0" dirty="0" smtClean="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‘EU’ </a:t>
            </a:r>
            <a:r>
              <a:rPr lang="en-GB" baseline="0" dirty="0" smtClean="0"/>
              <a:t>and then the </a:t>
            </a:r>
            <a:r>
              <a:rPr lang="en-GB" b="1" baseline="0" dirty="0" smtClean="0"/>
              <a:t>source</a:t>
            </a:r>
            <a:r>
              <a:rPr lang="en-GB" baseline="0" dirty="0" smtClean="0"/>
              <a:t> word </a:t>
            </a:r>
            <a:r>
              <a:rPr lang="en-GB" b="1" baseline="0" dirty="0" smtClean="0"/>
              <a:t>‘</a:t>
            </a:r>
            <a:r>
              <a:rPr lang="en-GB" b="1" baseline="0" dirty="0" err="1" smtClean="0"/>
              <a:t>deux</a:t>
            </a:r>
            <a:r>
              <a:rPr lang="en-GB" b="1" baseline="0" dirty="0" smtClean="0"/>
              <a:t>’ </a:t>
            </a:r>
            <a:r>
              <a:rPr lang="en-GB" baseline="0" dirty="0" smtClean="0"/>
              <a:t>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jeudi</a:t>
            </a:r>
            <a:r>
              <a:rPr lang="en-GB" baseline="0" dirty="0" smtClean="0"/>
              <a:t>[1112]; </a:t>
            </a:r>
            <a:r>
              <a:rPr lang="en-GB" b="1" baseline="0" dirty="0" smtClean="0"/>
              <a:t>lieu </a:t>
            </a:r>
            <a:r>
              <a:rPr lang="en-GB" b="0" baseline="0" dirty="0" smtClean="0"/>
              <a:t>[117]</a:t>
            </a:r>
            <a:r>
              <a:rPr lang="en-GB" baseline="0" dirty="0" smtClean="0"/>
              <a:t> </a:t>
            </a:r>
            <a:r>
              <a:rPr lang="en-GB" b="1" baseline="0" dirty="0" smtClean="0"/>
              <a:t>feu</a:t>
            </a:r>
            <a:r>
              <a:rPr lang="en-GB" baseline="0" dirty="0" smtClean="0"/>
              <a:t> [786]; </a:t>
            </a:r>
            <a:r>
              <a:rPr lang="en-GB" b="1" baseline="0" dirty="0" smtClean="0"/>
              <a:t>un </a:t>
            </a:r>
            <a:r>
              <a:rPr lang="en-GB" b="1" baseline="0" dirty="0" err="1" smtClean="0"/>
              <a:t>peu</a:t>
            </a:r>
            <a:r>
              <a:rPr lang="en-GB" baseline="0" dirty="0" smtClean="0"/>
              <a:t> [138/91]; </a:t>
            </a:r>
            <a:r>
              <a:rPr lang="en-GB" b="1" baseline="0" dirty="0" err="1" smtClean="0"/>
              <a:t>jeu</a:t>
            </a:r>
            <a:r>
              <a:rPr lang="en-GB" baseline="0" dirty="0" smtClean="0"/>
              <a:t> [291]; </a:t>
            </a:r>
            <a:r>
              <a:rPr lang="en-GB" b="1" baseline="0" dirty="0" err="1" smtClean="0"/>
              <a:t>deux</a:t>
            </a:r>
            <a:r>
              <a:rPr lang="en-GB" b="1" baseline="0" dirty="0" smtClean="0"/>
              <a:t> </a:t>
            </a:r>
            <a:r>
              <a:rPr lang="en-GB" baseline="0" dirty="0" smtClean="0"/>
              <a:t>[41].</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01560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‘EU’ </a:t>
            </a:r>
            <a:r>
              <a:rPr lang="en-GB" baseline="0" dirty="0" smtClean="0"/>
              <a:t>and then the </a:t>
            </a:r>
            <a:r>
              <a:rPr lang="en-GB" b="1" baseline="0" dirty="0" smtClean="0"/>
              <a:t>source</a:t>
            </a:r>
            <a:r>
              <a:rPr lang="en-GB" baseline="0" dirty="0" smtClean="0"/>
              <a:t> word </a:t>
            </a:r>
            <a:r>
              <a:rPr lang="en-GB" b="1" baseline="0" dirty="0" smtClean="0"/>
              <a:t>‘</a:t>
            </a:r>
            <a:r>
              <a:rPr lang="en-GB" b="1" baseline="0" dirty="0" err="1" smtClean="0"/>
              <a:t>deux</a:t>
            </a:r>
            <a:r>
              <a:rPr lang="en-GB" b="1" baseline="0" dirty="0" smtClean="0"/>
              <a:t>’ </a:t>
            </a:r>
            <a:r>
              <a:rPr lang="en-GB" baseline="0" dirty="0" smtClean="0"/>
              <a:t>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jeudi</a:t>
            </a:r>
            <a:r>
              <a:rPr lang="en-GB" baseline="0" dirty="0" smtClean="0"/>
              <a:t>[1112]; </a:t>
            </a:r>
            <a:r>
              <a:rPr lang="en-GB" b="1" baseline="0" dirty="0" smtClean="0"/>
              <a:t>lieu </a:t>
            </a:r>
            <a:r>
              <a:rPr lang="en-GB" b="0" baseline="0" dirty="0" smtClean="0"/>
              <a:t>[117]</a:t>
            </a:r>
            <a:r>
              <a:rPr lang="en-GB" baseline="0" dirty="0" smtClean="0"/>
              <a:t> </a:t>
            </a:r>
            <a:r>
              <a:rPr lang="en-GB" b="1" baseline="0" dirty="0" smtClean="0"/>
              <a:t>feu</a:t>
            </a:r>
            <a:r>
              <a:rPr lang="en-GB" baseline="0" dirty="0" smtClean="0"/>
              <a:t> [786]; </a:t>
            </a:r>
            <a:r>
              <a:rPr lang="en-GB" b="1" baseline="0" dirty="0" smtClean="0"/>
              <a:t>un </a:t>
            </a:r>
            <a:r>
              <a:rPr lang="en-GB" b="1" baseline="0" dirty="0" err="1" smtClean="0"/>
              <a:t>peu</a:t>
            </a:r>
            <a:r>
              <a:rPr lang="en-GB" baseline="0" dirty="0" smtClean="0"/>
              <a:t> [138/91]; </a:t>
            </a:r>
            <a:r>
              <a:rPr lang="en-GB" b="1" baseline="0" dirty="0" err="1" smtClean="0"/>
              <a:t>jeu</a:t>
            </a:r>
            <a:r>
              <a:rPr lang="en-GB" baseline="0" dirty="0" smtClean="0"/>
              <a:t> [291]; </a:t>
            </a:r>
            <a:r>
              <a:rPr lang="en-GB" b="1" baseline="0" dirty="0" err="1" smtClean="0"/>
              <a:t>deux</a:t>
            </a:r>
            <a:r>
              <a:rPr lang="en-GB" b="1" baseline="0" dirty="0" smtClean="0"/>
              <a:t> </a:t>
            </a:r>
            <a:r>
              <a:rPr lang="en-GB" baseline="0" dirty="0" smtClean="0"/>
              <a:t>[41].</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386594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audio</a:t>
            </a:r>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12561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a:t>
            </a:r>
            <a:r>
              <a:rPr lang="en-GB" b="1" baseline="0" dirty="0" err="1" smtClean="0"/>
              <a:t>i</a:t>
            </a:r>
            <a:r>
              <a:rPr lang="en-GB" b="1" baseline="0" dirty="0" smtClean="0"/>
              <a:t>’ </a:t>
            </a:r>
            <a:r>
              <a:rPr lang="en-GB" baseline="0" dirty="0" smtClean="0"/>
              <a:t>and then present and practise the pronunciation of the </a:t>
            </a:r>
            <a:r>
              <a:rPr lang="en-GB" b="1" baseline="0" dirty="0" smtClean="0"/>
              <a:t>source word ‘midi’.</a:t>
            </a:r>
            <a:r>
              <a:rPr lang="en-GB" baseline="0" dirty="0" smtClean="0"/>
              <a:t/>
            </a:r>
            <a:br>
              <a:rPr lang="en-GB" baseline="0" dirty="0" smtClean="0"/>
            </a:br>
            <a:r>
              <a:rPr lang="en-GB" dirty="0" smtClean="0"/>
              <a:t>A possible gesture for this </a:t>
            </a:r>
            <a:r>
              <a:rPr lang="en-GB" b="1" dirty="0" smtClean="0"/>
              <a:t>source</a:t>
            </a:r>
            <a:r>
              <a:rPr lang="en-GB" dirty="0" smtClean="0"/>
              <a:t> word</a:t>
            </a:r>
            <a:r>
              <a:rPr lang="en-GB" baseline="0" dirty="0" smtClean="0"/>
              <a:t> </a:t>
            </a:r>
            <a:r>
              <a:rPr lang="en-GB" dirty="0" smtClean="0"/>
              <a:t>would be to draw a circle representing a clock face with one hand, with the other arm and hand pointing</a:t>
            </a:r>
            <a:r>
              <a:rPr lang="en-GB" baseline="0" dirty="0" smtClean="0"/>
              <a:t> straight up (representing the hands on 12) within the circle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48019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a:t>
            </a:r>
            <a:r>
              <a:rPr lang="en-GB" b="1" baseline="0" dirty="0" err="1" smtClean="0"/>
              <a:t>i</a:t>
            </a:r>
            <a:r>
              <a:rPr lang="en-GB" b="1" baseline="0" dirty="0" smtClean="0"/>
              <a:t>’ </a:t>
            </a:r>
            <a:r>
              <a:rPr lang="en-GB" baseline="0" dirty="0" smtClean="0"/>
              <a:t>and then present and practise the pronunciation of the </a:t>
            </a:r>
            <a:r>
              <a:rPr lang="en-GB" b="1" baseline="0" dirty="0" smtClean="0"/>
              <a:t>source word ‘midi’.</a:t>
            </a:r>
            <a:r>
              <a:rPr lang="en-GB" baseline="0" dirty="0" smtClean="0"/>
              <a:t/>
            </a:r>
            <a:br>
              <a:rPr lang="en-GB" baseline="0" dirty="0" smtClean="0"/>
            </a:br>
            <a:r>
              <a:rPr lang="en-GB" dirty="0" smtClean="0"/>
              <a:t>A possible gesture for this </a:t>
            </a:r>
            <a:r>
              <a:rPr lang="en-GB" b="1" dirty="0" smtClean="0"/>
              <a:t>source</a:t>
            </a:r>
            <a:r>
              <a:rPr lang="en-GB" dirty="0" smtClean="0"/>
              <a:t> word</a:t>
            </a:r>
            <a:r>
              <a:rPr lang="en-GB" baseline="0" dirty="0" smtClean="0"/>
              <a:t> </a:t>
            </a:r>
            <a:r>
              <a:rPr lang="en-GB" dirty="0" smtClean="0"/>
              <a:t>would be to draw a circle representing a clock face with one hand, with the other arm and hand pointing</a:t>
            </a:r>
            <a:r>
              <a:rPr lang="en-GB" baseline="0" dirty="0" smtClean="0"/>
              <a:t> straight up (representing the hands on 12) within the circle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4753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t>
            </a:r>
            <a:r>
              <a:rPr lang="en-GB" b="1" baseline="0" dirty="0" err="1" smtClean="0"/>
              <a:t>i</a:t>
            </a:r>
            <a:r>
              <a:rPr lang="en-GB" b="1" baseline="0" dirty="0" smtClean="0"/>
              <a:t>’ </a:t>
            </a:r>
            <a:r>
              <a:rPr lang="en-GB" baseline="0" dirty="0" smtClean="0"/>
              <a:t>and then the </a:t>
            </a:r>
            <a:r>
              <a:rPr lang="en-GB" b="1" baseline="0" dirty="0" smtClean="0"/>
              <a:t>source</a:t>
            </a:r>
            <a:r>
              <a:rPr lang="en-GB" baseline="0" dirty="0" smtClean="0"/>
              <a:t> word ‘</a:t>
            </a:r>
            <a:r>
              <a:rPr lang="en-GB" b="1" baseline="0" dirty="0" smtClean="0"/>
              <a:t>midi</a:t>
            </a:r>
            <a:r>
              <a:rPr lang="en-GB" baseline="0" dirty="0" smtClean="0"/>
              <a:t>’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petit</a:t>
            </a:r>
            <a:r>
              <a:rPr lang="en-GB" baseline="0" dirty="0" smtClean="0"/>
              <a:t> [138]; </a:t>
            </a:r>
            <a:r>
              <a:rPr lang="en-GB" b="1" baseline="0" dirty="0" smtClean="0"/>
              <a:t>lit </a:t>
            </a:r>
            <a:r>
              <a:rPr lang="en-GB" b="0" baseline="0" dirty="0" smtClean="0"/>
              <a:t>[1837]</a:t>
            </a:r>
            <a:r>
              <a:rPr lang="en-GB" baseline="0" dirty="0" smtClean="0"/>
              <a:t> </a:t>
            </a:r>
            <a:r>
              <a:rPr lang="en-GB" b="1" baseline="0" dirty="0" err="1" smtClean="0"/>
              <a:t>ici</a:t>
            </a:r>
            <a:r>
              <a:rPr lang="en-GB" baseline="0" dirty="0" smtClean="0"/>
              <a:t> [167]; </a:t>
            </a:r>
            <a:r>
              <a:rPr lang="en-GB" b="1" baseline="0" dirty="0" err="1" smtClean="0"/>
              <a:t>il</a:t>
            </a:r>
            <a:r>
              <a:rPr lang="en-GB" baseline="0" dirty="0" smtClean="0"/>
              <a:t>[13]; </a:t>
            </a:r>
            <a:r>
              <a:rPr lang="en-GB" b="1" baseline="0" dirty="0" smtClean="0"/>
              <a:t>qui</a:t>
            </a:r>
            <a:r>
              <a:rPr lang="en-GB" baseline="0" dirty="0" smtClean="0"/>
              <a:t> [14]; </a:t>
            </a:r>
            <a:r>
              <a:rPr lang="en-GB" b="1" baseline="0" dirty="0" smtClean="0"/>
              <a:t>midi </a:t>
            </a:r>
            <a:r>
              <a:rPr lang="en-GB" baseline="0" dirty="0" smtClean="0"/>
              <a:t>[2483].</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17256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t>
            </a:r>
            <a:r>
              <a:rPr lang="en-GB" b="1" baseline="0" dirty="0" err="1" smtClean="0"/>
              <a:t>i</a:t>
            </a:r>
            <a:r>
              <a:rPr lang="en-GB" b="1" baseline="0" dirty="0" smtClean="0"/>
              <a:t>’ </a:t>
            </a:r>
            <a:r>
              <a:rPr lang="en-GB" baseline="0" dirty="0" smtClean="0"/>
              <a:t>and then the </a:t>
            </a:r>
            <a:r>
              <a:rPr lang="en-GB" b="1" baseline="0" dirty="0" smtClean="0"/>
              <a:t>source</a:t>
            </a:r>
            <a:r>
              <a:rPr lang="en-GB" baseline="0" dirty="0" smtClean="0"/>
              <a:t> word ‘</a:t>
            </a:r>
            <a:r>
              <a:rPr lang="en-GB" b="1" baseline="0" dirty="0" smtClean="0"/>
              <a:t>midi</a:t>
            </a:r>
            <a:r>
              <a:rPr lang="en-GB" baseline="0" dirty="0" smtClean="0"/>
              <a:t>’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petit</a:t>
            </a:r>
            <a:r>
              <a:rPr lang="en-GB" baseline="0" dirty="0" smtClean="0"/>
              <a:t> [138]; </a:t>
            </a:r>
            <a:r>
              <a:rPr lang="en-GB" b="1" baseline="0" dirty="0" smtClean="0"/>
              <a:t>lit </a:t>
            </a:r>
            <a:r>
              <a:rPr lang="en-GB" b="0" baseline="0" dirty="0" smtClean="0"/>
              <a:t>[1837]</a:t>
            </a:r>
            <a:r>
              <a:rPr lang="en-GB" baseline="0" dirty="0" smtClean="0"/>
              <a:t> </a:t>
            </a:r>
            <a:r>
              <a:rPr lang="en-GB" b="1" baseline="0" dirty="0" err="1" smtClean="0"/>
              <a:t>ici</a:t>
            </a:r>
            <a:r>
              <a:rPr lang="en-GB" baseline="0" dirty="0" smtClean="0"/>
              <a:t> [167]; </a:t>
            </a:r>
            <a:r>
              <a:rPr lang="en-GB" b="1" baseline="0" dirty="0" err="1" smtClean="0"/>
              <a:t>il</a:t>
            </a:r>
            <a:r>
              <a:rPr lang="en-GB" baseline="0" dirty="0" smtClean="0"/>
              <a:t>[13]; </a:t>
            </a:r>
            <a:r>
              <a:rPr lang="en-GB" b="1" baseline="0" dirty="0" smtClean="0"/>
              <a:t>qui</a:t>
            </a:r>
            <a:r>
              <a:rPr lang="en-GB" baseline="0" dirty="0" smtClean="0"/>
              <a:t> [14]; </a:t>
            </a:r>
            <a:r>
              <a:rPr lang="en-GB" b="1" baseline="0" dirty="0" smtClean="0"/>
              <a:t>midi </a:t>
            </a:r>
            <a:r>
              <a:rPr lang="en-GB" baseline="0" dirty="0" smtClean="0"/>
              <a:t>[2483].</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9884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audio</a:t>
            </a:r>
            <a:endParaRPr lang="en-GB" sz="1200" kern="1200" dirty="0" smtClean="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6</a:t>
            </a:fld>
            <a:endParaRPr lang="en-GB" dirty="0"/>
          </a:p>
        </p:txBody>
      </p:sp>
    </p:spTree>
    <p:extLst>
      <p:ext uri="{BB962C8B-B14F-4D97-AF65-F5344CB8AC3E}">
        <p14:creationId xmlns:p14="http://schemas.microsoft.com/office/powerpoint/2010/main" val="96679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You will notice</a:t>
            </a:r>
            <a:r>
              <a:rPr lang="en-GB" baseline="0" dirty="0"/>
              <a:t> that this activity uses two cognates (cool and sporty) and also two adjectives that are not yet in the NCELP </a:t>
            </a:r>
            <a:r>
              <a:rPr lang="en-GB" baseline="0" dirty="0" err="1"/>
              <a:t>SoW</a:t>
            </a:r>
            <a:r>
              <a:rPr lang="en-GB" baseline="0" dirty="0"/>
              <a:t> for week 1, but do appear in week 2. As this is a grammar activity, it is fine to have these words appear here – they may be explained briefly in passing, and the students may learn them incidentally, but they are not the focus of this activity. </a:t>
            </a:r>
          </a:p>
          <a:p>
            <a:pPr marL="0" indent="0">
              <a:buNone/>
            </a:pPr>
            <a:r>
              <a:rPr lang="en-GB" baseline="0" dirty="0"/>
              <a:t>We have chosen to have just masculine adjectival agreement, to keep the language simple at this stage. Adjectival agreement is introduced later. This means that we have to have ‘He’ in the partner column.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92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‘EU’ </a:t>
            </a:r>
            <a:r>
              <a:rPr lang="en-GB" baseline="0" dirty="0" smtClean="0"/>
              <a:t>and then present and practise the pronunciation of the </a:t>
            </a:r>
            <a:r>
              <a:rPr lang="en-GB" b="1" baseline="0" dirty="0" smtClean="0"/>
              <a:t>source word ‘</a:t>
            </a:r>
            <a:r>
              <a:rPr lang="en-GB" b="1" baseline="0" dirty="0" err="1" smtClean="0"/>
              <a:t>deux</a:t>
            </a:r>
            <a:r>
              <a:rPr lang="en-GB" b="1" baseline="0" dirty="0" smtClean="0"/>
              <a:t>’.</a:t>
            </a:r>
            <a:r>
              <a:rPr lang="en-GB" baseline="0" dirty="0" smtClean="0"/>
              <a:t/>
            </a:r>
            <a:br>
              <a:rPr lang="en-GB" baseline="0" dirty="0" smtClean="0"/>
            </a:br>
            <a:r>
              <a:rPr lang="en-GB" dirty="0" smtClean="0"/>
              <a:t>A possible gesture for this</a:t>
            </a:r>
            <a:r>
              <a:rPr lang="en-GB" b="1" dirty="0" smtClean="0"/>
              <a:t> source </a:t>
            </a:r>
            <a:r>
              <a:rPr lang="en-GB" dirty="0" smtClean="0"/>
              <a:t>word</a:t>
            </a:r>
            <a:r>
              <a:rPr lang="en-GB" baseline="0" dirty="0" smtClean="0"/>
              <a:t> </a:t>
            </a:r>
            <a:r>
              <a:rPr lang="en-GB" dirty="0" smtClean="0"/>
              <a:t>would be to hold up two fingers (N.B. palm</a:t>
            </a:r>
            <a:r>
              <a:rPr lang="en-GB" baseline="0" dirty="0" smtClean="0"/>
              <a:t> of the hand facing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937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‘EU’ </a:t>
            </a:r>
            <a:r>
              <a:rPr lang="en-GB" baseline="0" dirty="0" smtClean="0"/>
              <a:t>and then present and practise the pronunciation of the </a:t>
            </a:r>
            <a:r>
              <a:rPr lang="en-GB" b="1" baseline="0" dirty="0" smtClean="0"/>
              <a:t>source word ‘</a:t>
            </a:r>
            <a:r>
              <a:rPr lang="en-GB" b="1" baseline="0" dirty="0" err="1" smtClean="0"/>
              <a:t>deux</a:t>
            </a:r>
            <a:r>
              <a:rPr lang="en-GB" b="1" baseline="0" dirty="0" smtClean="0"/>
              <a:t>’.</a:t>
            </a:r>
            <a:r>
              <a:rPr lang="en-GB" baseline="0" dirty="0" smtClean="0"/>
              <a:t/>
            </a:r>
            <a:br>
              <a:rPr lang="en-GB" baseline="0" dirty="0" smtClean="0"/>
            </a:br>
            <a:r>
              <a:rPr lang="en-GB" dirty="0" smtClean="0"/>
              <a:t>A possible gesture for this</a:t>
            </a:r>
            <a:r>
              <a:rPr lang="en-GB" b="1" dirty="0" smtClean="0"/>
              <a:t> source </a:t>
            </a:r>
            <a:r>
              <a:rPr lang="en-GB" dirty="0" smtClean="0"/>
              <a:t>word</a:t>
            </a:r>
            <a:r>
              <a:rPr lang="en-GB" baseline="0" dirty="0" smtClean="0"/>
              <a:t> </a:t>
            </a:r>
            <a:r>
              <a:rPr lang="en-GB" dirty="0" smtClean="0"/>
              <a:t>would be to hold up two fingers (N.B. palm</a:t>
            </a:r>
            <a:r>
              <a:rPr lang="en-GB" baseline="0" dirty="0" smtClean="0"/>
              <a:t> of the hand facing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5514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396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484399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5941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57025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8.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6.png"/><Relationship Id="rId5" Type="http://schemas.openxmlformats.org/officeDocument/2006/relationships/audio" Target="../media/audio10.wav"/><Relationship Id="rId10" Type="http://schemas.openxmlformats.org/officeDocument/2006/relationships/image" Target="../media/image15.png"/><Relationship Id="rId4" Type="http://schemas.openxmlformats.org/officeDocument/2006/relationships/audio" Target="../media/audio9.wav"/><Relationship Id="rId9" Type="http://schemas.openxmlformats.org/officeDocument/2006/relationships/audio" Target="../media/audio14.wav"/></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185383" y="2105561"/>
            <a:ext cx="7879645" cy="707886"/>
          </a:xfrm>
          <a:prstGeom prst="rect">
            <a:avLst/>
          </a:prstGeom>
          <a:noFill/>
        </p:spPr>
        <p:txBody>
          <a:bodyPr wrap="square" rtlCol="0">
            <a:spAutoFit/>
          </a:bodyPr>
          <a:lstStyle/>
          <a:p>
            <a:pPr lvl="0">
              <a:defRPr/>
            </a:pPr>
            <a:r>
              <a:rPr lang="en-GB" sz="4000" b="1" dirty="0" smtClean="0">
                <a:solidFill>
                  <a:prstClr val="white"/>
                </a:solidFill>
                <a:latin typeface="Century Gothic" panose="020B0502020202020204" pitchFamily="34" charset="0"/>
              </a:rPr>
              <a:t>Phonics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a:t>
              </a:r>
              <a:r>
                <a:rPr lang="en-GB" sz="2200" dirty="0" smtClean="0">
                  <a:solidFill>
                    <a:prstClr val="white"/>
                  </a:solidFill>
                  <a:latin typeface="Century Gothic" panose="020B0502020202020204" pitchFamily="34" charset="0"/>
                </a:rPr>
                <a:t>1.1 </a:t>
              </a:r>
              <a:r>
                <a:rPr lang="en-GB" sz="2200" dirty="0">
                  <a:solidFill>
                    <a:prstClr val="white"/>
                  </a:solidFill>
                  <a:latin typeface="Century Gothic" panose="020B0502020202020204" pitchFamily="34" charset="0"/>
                </a:rPr>
                <a:t>- Week </a:t>
              </a:r>
              <a:r>
                <a:rPr lang="en-GB" sz="2200" dirty="0" smtClean="0">
                  <a:solidFill>
                    <a:prstClr val="white"/>
                  </a:solidFill>
                  <a:latin typeface="Century Gothic" panose="020B0502020202020204" pitchFamily="34" charset="0"/>
                </a:rPr>
                <a:t>2</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smtClean="0">
                <a:solidFill>
                  <a:prstClr val="white"/>
                </a:solidFill>
                <a:latin typeface="Century Gothic" panose="020B0502020202020204" pitchFamily="34" charset="0"/>
              </a:endParaRPr>
            </a:p>
            <a:p>
              <a:r>
                <a:rPr lang="en-GB" sz="1600" dirty="0" smtClean="0">
                  <a:solidFill>
                    <a:prstClr val="white"/>
                  </a:solidFill>
                  <a:latin typeface="Century Gothic" panose="020B0502020202020204" pitchFamily="34" charset="0"/>
                </a:rPr>
                <a:t>Stephen </a:t>
              </a:r>
              <a:r>
                <a:rPr lang="en-GB" sz="1600" dirty="0" smtClean="0">
                  <a:solidFill>
                    <a:prstClr val="white"/>
                  </a:solidFill>
                  <a:latin typeface="Century Gothic" panose="020B0502020202020204" pitchFamily="34" charset="0"/>
                </a:rPr>
                <a:t>Owen / Rachel Hawkes</a:t>
              </a:r>
              <a:endParaRPr lang="en-GB" sz="1600" dirty="0" smtClean="0">
                <a:solidFill>
                  <a:prstClr val="white"/>
                </a:solidFill>
                <a:latin typeface="Century Gothic" panose="020B0502020202020204" pitchFamily="34" charset="0"/>
              </a:endParaRPr>
            </a:p>
            <a:p>
              <a:endParaRPr lang="en-GB" sz="1600" dirty="0">
                <a:solidFill>
                  <a:prstClr val="white"/>
                </a:solidFill>
                <a:latin typeface="Century Gothic" panose="020B0502020202020204" pitchFamily="34" charset="0"/>
              </a:endParaRPr>
            </a:p>
            <a:p>
              <a:r>
                <a:rPr lang="en-GB" sz="1600" dirty="0" smtClean="0">
                  <a:solidFill>
                    <a:prstClr val="white"/>
                  </a:solidFill>
                  <a:latin typeface="Century Gothic" panose="020B0502020202020204" pitchFamily="34" charset="0"/>
                </a:rPr>
                <a:t>Date updated: 05/01/20</a:t>
              </a:r>
              <a:endParaRPr lang="en-GB" sz="1600" dirty="0">
                <a:solidFill>
                  <a:prstClr val="white"/>
                </a:solidFill>
                <a:latin typeface="Century Gothic" panose="020B0502020202020204" pitchFamily="34" charset="0"/>
              </a:endParaRPr>
            </a:p>
          </p:txBody>
        </p:sp>
      </p:grpSp>
    </p:spTree>
    <p:extLst>
      <p:ext uri="{BB962C8B-B14F-4D97-AF65-F5344CB8AC3E}">
        <p14:creationId xmlns:p14="http://schemas.microsoft.com/office/powerpoint/2010/main" val="45670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smtClean="0">
                <a:solidFill>
                  <a:srgbClr val="115076"/>
                </a:solidFill>
                <a:latin typeface="Century Gothic" panose="020B0502020202020204" pitchFamily="34" charset="0"/>
                <a:cs typeface="Calibri" panose="020F0502020204030204" pitchFamily="34" charset="0"/>
              </a:rPr>
              <a:t>d</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li</a:t>
            </a:r>
            <a:r>
              <a:rPr lang="en-GB" sz="6000" dirty="0" smtClean="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pic>
        <p:nvPicPr>
          <p:cNvPr id="3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77119" y="2174558"/>
            <a:ext cx="1190079" cy="11878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a:t>
            </a:r>
            <a:r>
              <a:rPr lang="en-GB" sz="6000" dirty="0" smtClean="0">
                <a:solidFill>
                  <a:srgbClr val="115076"/>
                </a:solidFill>
                <a:latin typeface="Century Gothic" panose="020B0502020202020204" pitchFamily="34" charset="0"/>
                <a:cs typeface="Calibri" panose="020F0502020204030204" pitchFamily="34" charset="0"/>
              </a:rPr>
              <a:t>n</a:t>
            </a:r>
            <a:r>
              <a:rPr lang="en-GB" sz="6000" dirty="0" smtClean="0">
                <a:solidFill>
                  <a:prstClr val="black"/>
                </a:solidFill>
                <a:latin typeface="Century Gothic" panose="020B0502020202020204" pitchFamily="34" charset="0"/>
                <a:cs typeface="Calibri" panose="020F0502020204030204" pitchFamily="34" charset="0"/>
              </a:rPr>
              <a:t> </a:t>
            </a:r>
            <a:r>
              <a:rPr lang="en-GB" sz="6000" dirty="0" err="1" smtClean="0">
                <a:solidFill>
                  <a:srgbClr val="115076"/>
                </a:solidFill>
                <a:latin typeface="Century Gothic" panose="020B0502020202020204" pitchFamily="34" charset="0"/>
                <a:cs typeface="Calibri" panose="020F0502020204030204" pitchFamily="34" charset="0"/>
              </a:rPr>
              <a:t>p</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smtClean="0">
              <a:solidFill>
                <a:srgbClr val="E65D00"/>
              </a:solidFill>
              <a:latin typeface="Century Gothic" panose="020B0502020202020204" pitchFamily="34" charset="0"/>
              <a:cs typeface="Calibri" panose="020F0502020204030204" pitchFamily="34" charset="0"/>
            </a:endParaRPr>
          </a:p>
        </p:txBody>
      </p:sp>
      <p:sp>
        <p:nvSpPr>
          <p:cNvPr id="42" name="TextBox 41"/>
          <p:cNvSpPr txBox="1"/>
          <p:nvPr/>
        </p:nvSpPr>
        <p:spPr>
          <a:xfrm>
            <a:off x="4819458" y="-246472"/>
            <a:ext cx="2553084"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eu</a:t>
            </a:r>
            <a:endParaRPr lang="en-GB" sz="12000" b="1" dirty="0">
              <a:solidFill>
                <a:srgbClr val="115076"/>
              </a:solidFill>
              <a:latin typeface="Century Gothic" panose="020B0502020202020204" pitchFamily="34" charset="0"/>
              <a:cs typeface="Calibri" panose="020F0502020204030204" pitchFamily="34" charset="0"/>
            </a:endParaRPr>
          </a:p>
        </p:txBody>
      </p:sp>
      <p:grpSp>
        <p:nvGrpSpPr>
          <p:cNvPr id="6" name="Group 5"/>
          <p:cNvGrpSpPr/>
          <p:nvPr/>
        </p:nvGrpSpPr>
        <p:grpSpPr>
          <a:xfrm>
            <a:off x="1718011" y="1457503"/>
            <a:ext cx="1882602" cy="1341044"/>
            <a:chOff x="1718011" y="1457503"/>
            <a:chExt cx="1882602" cy="1341044"/>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8011" y="1457503"/>
              <a:ext cx="1404371" cy="1341044"/>
            </a:xfrm>
            <a:prstGeom prst="rect">
              <a:avLst/>
            </a:prstGeom>
          </p:spPr>
        </p:pic>
        <p:cxnSp>
          <p:nvCxnSpPr>
            <p:cNvPr id="4" name="Straight Arrow Connector 3"/>
            <p:cNvCxnSpPr/>
            <p:nvPr/>
          </p:nvCxnSpPr>
          <p:spPr>
            <a:xfrm flipH="1">
              <a:off x="2686454" y="1701267"/>
              <a:ext cx="914159" cy="469398"/>
            </a:xfrm>
            <a:prstGeom prst="straightConnector1">
              <a:avLst/>
            </a:prstGeom>
            <a:ln w="57150">
              <a:solidFill>
                <a:srgbClr val="E65D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3525" y="4340702"/>
            <a:ext cx="1597439" cy="2178906"/>
          </a:xfrm>
          <a:prstGeom prst="rect">
            <a:avLst/>
          </a:prstGeom>
        </p:spPr>
      </p:pic>
      <p:sp>
        <p:nvSpPr>
          <p:cNvPr id="20" name="TextBox 19"/>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
        <p:nvSpPr>
          <p:cNvPr id="7" name="Rectangle 6"/>
          <p:cNvSpPr/>
          <p:nvPr/>
        </p:nvSpPr>
        <p:spPr>
          <a:xfrm>
            <a:off x="9032842" y="1423780"/>
            <a:ext cx="2012090" cy="707886"/>
          </a:xfrm>
          <a:prstGeom prst="rect">
            <a:avLst/>
          </a:prstGeom>
        </p:spPr>
        <p:txBody>
          <a:bodyPr wrap="none">
            <a:spAutoFit/>
          </a:bodyPr>
          <a:lstStyle/>
          <a:p>
            <a:pPr algn="ctr"/>
            <a:r>
              <a:rPr lang="en-GB" sz="4000" dirty="0">
                <a:solidFill>
                  <a:srgbClr val="115076"/>
                </a:solidFill>
                <a:latin typeface="Century Gothic" panose="020B0502020202020204" pitchFamily="34" charset="0"/>
                <a:cs typeface="Calibri" panose="020F0502020204030204" pitchFamily="34" charset="0"/>
              </a:rPr>
              <a:t>[place]</a:t>
            </a:r>
            <a:endParaRPr lang="en-GB" sz="6600" dirty="0">
              <a:solidFill>
                <a:srgbClr val="115076"/>
              </a:solidFill>
              <a:latin typeface="Century Gothic" panose="020B0502020202020204" pitchFamily="34" charset="0"/>
              <a:cs typeface="Calibri" panose="020F0502020204030204" pitchFamily="34" charset="0"/>
            </a:endParaRPr>
          </a:p>
        </p:txBody>
      </p:sp>
      <p:sp>
        <p:nvSpPr>
          <p:cNvPr id="8" name="Rectangle 7"/>
          <p:cNvSpPr/>
          <p:nvPr/>
        </p:nvSpPr>
        <p:spPr>
          <a:xfrm>
            <a:off x="5130376" y="5563726"/>
            <a:ext cx="1845378" cy="646331"/>
          </a:xfrm>
          <a:prstGeom prst="rect">
            <a:avLst/>
          </a:prstGeom>
        </p:spPr>
        <p:txBody>
          <a:bodyPr wrap="none">
            <a:spAutoFit/>
          </a:bodyPr>
          <a:lstStyle/>
          <a:p>
            <a:pPr algn="ctr"/>
            <a:r>
              <a:rPr lang="en-GB" sz="3600" dirty="0">
                <a:solidFill>
                  <a:srgbClr val="115076"/>
                </a:solidFill>
                <a:latin typeface="Century Gothic" panose="020B0502020202020204" pitchFamily="34" charset="0"/>
                <a:cs typeface="Calibri" panose="020F0502020204030204" pitchFamily="34" charset="0"/>
              </a:rPr>
              <a:t>[a little]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9635" y="4654544"/>
            <a:ext cx="1560897" cy="1420791"/>
          </a:xfrm>
          <a:prstGeom prst="rect">
            <a:avLst/>
          </a:prstGeom>
        </p:spPr>
      </p:pic>
    </p:spTree>
    <p:extLst>
      <p:ext uri="{BB962C8B-B14F-4D97-AF65-F5344CB8AC3E}">
        <p14:creationId xmlns:p14="http://schemas.microsoft.com/office/powerpoint/2010/main" val="37705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5" name="jeu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subTnLst>
                                    <p:audio>
                                      <p:cMediaNode>
                                        <p:cTn display="0" masterRel="sameClick">
                                          <p:stCondLst>
                                            <p:cond evt="begin" delay="0">
                                              <p:tn val="31"/>
                                            </p:cond>
                                          </p:stCondLst>
                                          <p:endCondLst>
                                            <p:cond evt="onStopAudio" delay="0">
                                              <p:tgtEl>
                                                <p:sldTgt/>
                                              </p:tgtEl>
                                            </p:cond>
                                          </p:endCondLst>
                                        </p:cTn>
                                        <p:tgtEl>
                                          <p:sndTgt r:embed="rId6" name="lieu.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subTnLst>
                                    <p:audio>
                                      <p:cMediaNode>
                                        <p:cTn display="0" masterRel="sameClick">
                                          <p:stCondLst>
                                            <p:cond evt="begin" delay="0">
                                              <p:tn val="41"/>
                                            </p:cond>
                                          </p:stCondLst>
                                          <p:endCondLst>
                                            <p:cond evt="onStopAudio" delay="0">
                                              <p:tgtEl>
                                                <p:sldTgt/>
                                              </p:tgtEl>
                                            </p:cond>
                                          </p:endCondLst>
                                        </p:cTn>
                                        <p:tgtEl>
                                          <p:sndTgt r:embed="rId7" name="feu.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subTnLst>
                                    <p:audio>
                                      <p:cMediaNode>
                                        <p:cTn display="0" masterRel="sameClick">
                                          <p:stCondLst>
                                            <p:cond evt="begin" delay="0">
                                              <p:tn val="51"/>
                                            </p:cond>
                                          </p:stCondLst>
                                          <p:endCondLst>
                                            <p:cond evt="onStopAudio" delay="0">
                                              <p:tgtEl>
                                                <p:sldTgt/>
                                              </p:tgtEl>
                                            </p:cond>
                                          </p:endCondLst>
                                        </p:cTn>
                                        <p:tgtEl>
                                          <p:sndTgt r:embed="rId8" name="un_peu.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subTnLst>
                                    <p:audio>
                                      <p:cMediaNode>
                                        <p:cTn display="0" masterRel="sameClick">
                                          <p:stCondLst>
                                            <p:cond evt="begin" delay="0">
                                              <p:tn val="61"/>
                                            </p:cond>
                                          </p:stCondLst>
                                          <p:endCondLst>
                                            <p:cond evt="onStopAudio" delay="0">
                                              <p:tgtEl>
                                                <p:sldTgt/>
                                              </p:tgtEl>
                                            </p:cond>
                                          </p:endCondLst>
                                        </p:cTn>
                                        <p:tgtEl>
                                          <p:sndTgt r:embed="rId9" name="jeu.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P spid="4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smtClean="0">
                <a:solidFill>
                  <a:srgbClr val="115076"/>
                </a:solidFill>
                <a:latin typeface="Century Gothic" panose="020B0502020202020204" pitchFamily="34" charset="0"/>
                <a:cs typeface="Calibri" panose="020F0502020204030204" pitchFamily="34" charset="0"/>
              </a:rPr>
              <a:t>d</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li</a:t>
            </a:r>
            <a:r>
              <a:rPr lang="en-GB" sz="6000" dirty="0" smtClean="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a:t>
            </a:r>
            <a:r>
              <a:rPr lang="en-GB" sz="6000" dirty="0" smtClean="0">
                <a:solidFill>
                  <a:srgbClr val="115076"/>
                </a:solidFill>
                <a:latin typeface="Century Gothic" panose="020B0502020202020204" pitchFamily="34" charset="0"/>
                <a:cs typeface="Calibri" panose="020F0502020204030204" pitchFamily="34" charset="0"/>
              </a:rPr>
              <a:t>n</a:t>
            </a:r>
            <a:r>
              <a:rPr lang="en-GB" sz="6000" dirty="0" smtClean="0">
                <a:solidFill>
                  <a:prstClr val="black"/>
                </a:solidFill>
                <a:latin typeface="Century Gothic" panose="020B0502020202020204" pitchFamily="34" charset="0"/>
                <a:cs typeface="Calibri" panose="020F0502020204030204" pitchFamily="34" charset="0"/>
              </a:rPr>
              <a:t> </a:t>
            </a:r>
            <a:r>
              <a:rPr lang="en-GB" sz="6000" dirty="0" err="1" smtClean="0">
                <a:solidFill>
                  <a:srgbClr val="115076"/>
                </a:solidFill>
                <a:latin typeface="Century Gothic" panose="020B0502020202020204" pitchFamily="34" charset="0"/>
                <a:cs typeface="Calibri" panose="020F0502020204030204" pitchFamily="34" charset="0"/>
              </a:rPr>
              <a:t>p</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smtClean="0">
              <a:solidFill>
                <a:srgbClr val="E65D00"/>
              </a:solidFill>
              <a:latin typeface="Century Gothic" panose="020B0502020202020204" pitchFamily="34" charset="0"/>
              <a:cs typeface="Calibri" panose="020F0502020204030204" pitchFamily="34" charset="0"/>
            </a:endParaRPr>
          </a:p>
        </p:txBody>
      </p:sp>
      <p:sp>
        <p:nvSpPr>
          <p:cNvPr id="42" name="TextBox 41"/>
          <p:cNvSpPr txBox="1"/>
          <p:nvPr/>
        </p:nvSpPr>
        <p:spPr>
          <a:xfrm>
            <a:off x="4819458" y="-246472"/>
            <a:ext cx="2553084"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eu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Tree>
    <p:extLst>
      <p:ext uri="{BB962C8B-B14F-4D97-AF65-F5344CB8AC3E}">
        <p14:creationId xmlns:p14="http://schemas.microsoft.com/office/powerpoint/2010/main" val="19015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subTnLst>
                                    <p:audio>
                                      <p:cMediaNode>
                                        <p:cTn display="0" masterRel="sameClick">
                                          <p:stCondLst>
                                            <p:cond evt="begin" delay="0">
                                              <p:tn val="18"/>
                                            </p:cond>
                                          </p:stCondLst>
                                          <p:endCondLst>
                                            <p:cond evt="onStopAudio" delay="0">
                                              <p:tgtEl>
                                                <p:sldTgt/>
                                              </p:tgtEl>
                                            </p:cond>
                                          </p:endCondLst>
                                        </p:cTn>
                                        <p:tgtEl>
                                          <p:sndTgt r:embed="rId5" name="jeudi.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audio>
                                      <p:cMediaNode>
                                        <p:cTn display="0" masterRel="sameClick">
                                          <p:stCondLst>
                                            <p:cond evt="begin" delay="0">
                                              <p:tn val="23"/>
                                            </p:cond>
                                          </p:stCondLst>
                                          <p:endCondLst>
                                            <p:cond evt="onStopAudio" delay="0">
                                              <p:tgtEl>
                                                <p:sldTgt/>
                                              </p:tgtEl>
                                            </p:cond>
                                          </p:endCondLst>
                                        </p:cTn>
                                        <p:tgtEl>
                                          <p:sndTgt r:embed="rId6" name="lieu.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subTnLst>
                                    <p:audio>
                                      <p:cMediaNode>
                                        <p:cTn display="0" masterRel="sameClick">
                                          <p:stCondLst>
                                            <p:cond evt="begin" delay="0">
                                              <p:tn val="28"/>
                                            </p:cond>
                                          </p:stCondLst>
                                          <p:endCondLst>
                                            <p:cond evt="onStopAudio" delay="0">
                                              <p:tgtEl>
                                                <p:sldTgt/>
                                              </p:tgtEl>
                                            </p:cond>
                                          </p:endCondLst>
                                        </p:cTn>
                                        <p:tgtEl>
                                          <p:sndTgt r:embed="rId7" name="feu.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subTnLst>
                                    <p:audio>
                                      <p:cMediaNode>
                                        <p:cTn display="0" masterRel="sameClick">
                                          <p:stCondLst>
                                            <p:cond evt="begin" delay="0">
                                              <p:tn val="33"/>
                                            </p:cond>
                                          </p:stCondLst>
                                          <p:endCondLst>
                                            <p:cond evt="onStopAudio" delay="0">
                                              <p:tgtEl>
                                                <p:sldTgt/>
                                              </p:tgtEl>
                                            </p:cond>
                                          </p:endCondLst>
                                        </p:cTn>
                                        <p:tgtEl>
                                          <p:sndTgt r:embed="rId8" name="un_peu.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subTnLst>
                                    <p:audio>
                                      <p:cMediaNode>
                                        <p:cTn display="0" masterRel="sameClick">
                                          <p:stCondLst>
                                            <p:cond evt="begin" delay="0">
                                              <p:tn val="38"/>
                                            </p:cond>
                                          </p:stCondLst>
                                          <p:endCondLst>
                                            <p:cond evt="onStopAudio" delay="0">
                                              <p:tgtEl>
                                                <p:sldTgt/>
                                              </p:tgtEl>
                                            </p:cond>
                                          </p:endCondLst>
                                        </p:cTn>
                                        <p:tgtEl>
                                          <p:sndTgt r:embed="rId9" name="j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smtClean="0">
                <a:solidFill>
                  <a:srgbClr val="115076"/>
                </a:solidFill>
                <a:latin typeface="Century Gothic" panose="020B0502020202020204" pitchFamily="34" charset="0"/>
                <a:cs typeface="Calibri" panose="020F0502020204030204" pitchFamily="34" charset="0"/>
              </a:rPr>
              <a:t>d</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li</a:t>
            </a:r>
            <a:r>
              <a:rPr lang="en-GB" sz="6000" dirty="0" smtClean="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a:t>
            </a:r>
            <a:r>
              <a:rPr lang="en-GB" sz="6000" dirty="0" smtClean="0">
                <a:solidFill>
                  <a:srgbClr val="115076"/>
                </a:solidFill>
                <a:latin typeface="Century Gothic" panose="020B0502020202020204" pitchFamily="34" charset="0"/>
                <a:cs typeface="Calibri" panose="020F0502020204030204" pitchFamily="34" charset="0"/>
              </a:rPr>
              <a:t>n</a:t>
            </a:r>
            <a:r>
              <a:rPr lang="en-GB" sz="6000" dirty="0" smtClean="0">
                <a:solidFill>
                  <a:prstClr val="black"/>
                </a:solidFill>
                <a:latin typeface="Century Gothic" panose="020B0502020202020204" pitchFamily="34" charset="0"/>
                <a:cs typeface="Calibri" panose="020F0502020204030204" pitchFamily="34" charset="0"/>
              </a:rPr>
              <a:t> </a:t>
            </a:r>
            <a:r>
              <a:rPr lang="en-GB" sz="6000" dirty="0" err="1" smtClean="0">
                <a:solidFill>
                  <a:srgbClr val="115076"/>
                </a:solidFill>
                <a:latin typeface="Century Gothic" panose="020B0502020202020204" pitchFamily="34" charset="0"/>
                <a:cs typeface="Calibri" panose="020F0502020204030204" pitchFamily="34" charset="0"/>
              </a:rPr>
              <a:t>p</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smtClean="0">
              <a:solidFill>
                <a:srgbClr val="E65D00"/>
              </a:solidFill>
              <a:latin typeface="Century Gothic" panose="020B0502020202020204" pitchFamily="34" charset="0"/>
              <a:cs typeface="Calibri" panose="020F0502020204030204" pitchFamily="34" charset="0"/>
            </a:endParaRPr>
          </a:p>
        </p:txBody>
      </p:sp>
      <p:sp>
        <p:nvSpPr>
          <p:cNvPr id="42" name="TextBox 41"/>
          <p:cNvSpPr txBox="1"/>
          <p:nvPr/>
        </p:nvSpPr>
        <p:spPr>
          <a:xfrm>
            <a:off x="4819458" y="-246472"/>
            <a:ext cx="2553084"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eu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Tree>
    <p:extLst>
      <p:ext uri="{BB962C8B-B14F-4D97-AF65-F5344CB8AC3E}">
        <p14:creationId xmlns:p14="http://schemas.microsoft.com/office/powerpoint/2010/main" val="27114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248" y="-687599"/>
            <a:ext cx="862148"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i</a:t>
            </a:r>
            <a:endParaRPr lang="en-GB" sz="24000" b="1" dirty="0">
              <a:solidFill>
                <a:srgbClr val="1F4E79"/>
              </a:solidFill>
              <a:cs typeface="Calibri" panose="020F0502020204030204" pitchFamily="34" charset="0"/>
            </a:endParaRPr>
          </a:p>
        </p:txBody>
      </p:sp>
      <p:sp>
        <p:nvSpPr>
          <p:cNvPr id="6" name="TextBox 5"/>
          <p:cNvSpPr txBox="1"/>
          <p:nvPr/>
        </p:nvSpPr>
        <p:spPr>
          <a:xfrm>
            <a:off x="2994131" y="4275767"/>
            <a:ext cx="6203734" cy="1938992"/>
          </a:xfrm>
          <a:prstGeom prst="rect">
            <a:avLst/>
          </a:prstGeom>
          <a:noFill/>
        </p:spPr>
        <p:txBody>
          <a:bodyPr wrap="square" rtlCol="0">
            <a:spAutoFit/>
          </a:bodyPr>
          <a:lstStyle/>
          <a:p>
            <a:pPr algn="ctr"/>
            <a:r>
              <a:rPr lang="en-GB" sz="12000" dirty="0">
                <a:solidFill>
                  <a:srgbClr val="1F4E79"/>
                </a:solidFill>
                <a:cs typeface="Calibri" panose="020F0502020204030204" pitchFamily="34" charset="0"/>
              </a:rPr>
              <a:t>m</a:t>
            </a:r>
            <a:r>
              <a:rPr lang="en-GB" sz="12000" b="1" dirty="0">
                <a:solidFill>
                  <a:srgbClr val="FA6500"/>
                </a:solidFill>
                <a:cs typeface="Calibri" panose="020F0502020204030204" pitchFamily="34" charset="0"/>
              </a:rPr>
              <a:t>i</a:t>
            </a:r>
            <a:r>
              <a:rPr lang="en-GB" sz="12000" dirty="0">
                <a:solidFill>
                  <a:srgbClr val="1F4E79"/>
                </a:solidFill>
                <a:cs typeface="Calibri" panose="020F0502020204030204" pitchFamily="34" charset="0"/>
              </a:rPr>
              <a:t>d</a:t>
            </a:r>
            <a:r>
              <a:rPr lang="en-GB" sz="12000" b="1" dirty="0">
                <a:solidFill>
                  <a:srgbClr val="FA6500"/>
                </a:solidFill>
                <a:cs typeface="Calibri" panose="020F0502020204030204" pitchFamily="34" charset="0"/>
              </a:rPr>
              <a:t>i</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9394" y="998568"/>
            <a:ext cx="3233209" cy="3277199"/>
          </a:xfrm>
          <a:prstGeom prst="rect">
            <a:avLst/>
          </a:prstGeom>
        </p:spPr>
      </p:pic>
      <p:sp>
        <p:nvSpPr>
          <p:cNvPr id="8" name="TextBox 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41938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mid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248" y="-687599"/>
            <a:ext cx="862148"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i</a:t>
            </a:r>
            <a:endParaRPr lang="en-GB" sz="24000" b="1" dirty="0">
              <a:solidFill>
                <a:srgbClr val="1F4E79"/>
              </a:solidFill>
              <a:cs typeface="Calibri" panose="020F0502020204030204" pitchFamily="34" charset="0"/>
            </a:endParaRPr>
          </a:p>
        </p:txBody>
      </p:sp>
      <p:sp>
        <p:nvSpPr>
          <p:cNvPr id="6" name="TextBox 5"/>
          <p:cNvSpPr txBox="1"/>
          <p:nvPr/>
        </p:nvSpPr>
        <p:spPr>
          <a:xfrm>
            <a:off x="2994133" y="1908347"/>
            <a:ext cx="6203734" cy="1938992"/>
          </a:xfrm>
          <a:prstGeom prst="rect">
            <a:avLst/>
          </a:prstGeom>
          <a:noFill/>
        </p:spPr>
        <p:txBody>
          <a:bodyPr wrap="square" rtlCol="0">
            <a:spAutoFit/>
          </a:bodyPr>
          <a:lstStyle/>
          <a:p>
            <a:pPr algn="ctr"/>
            <a:r>
              <a:rPr lang="en-GB" sz="12000" dirty="0">
                <a:solidFill>
                  <a:srgbClr val="1F4E79"/>
                </a:solidFill>
                <a:cs typeface="Calibri" panose="020F0502020204030204" pitchFamily="34" charset="0"/>
              </a:rPr>
              <a:t>m</a:t>
            </a:r>
            <a:r>
              <a:rPr lang="en-GB" sz="12000" b="1" dirty="0">
                <a:solidFill>
                  <a:srgbClr val="FA6500"/>
                </a:solidFill>
                <a:cs typeface="Calibri" panose="020F0502020204030204" pitchFamily="34" charset="0"/>
              </a:rPr>
              <a:t>i</a:t>
            </a:r>
            <a:r>
              <a:rPr lang="en-GB" sz="12000" dirty="0">
                <a:solidFill>
                  <a:srgbClr val="1F4E79"/>
                </a:solidFill>
                <a:cs typeface="Calibri" panose="020F0502020204030204" pitchFamily="34" charset="0"/>
              </a:rPr>
              <a:t>d</a:t>
            </a:r>
            <a:r>
              <a:rPr lang="en-GB" sz="12000" b="1" dirty="0">
                <a:solidFill>
                  <a:srgbClr val="FA6500"/>
                </a:solidFill>
                <a:cs typeface="Calibri" panose="020F0502020204030204" pitchFamily="34" charset="0"/>
              </a:rPr>
              <a:t>i</a:t>
            </a:r>
          </a:p>
        </p:txBody>
      </p:sp>
      <p:sp>
        <p:nvSpPr>
          <p:cNvPr id="8" name="TextBox 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41012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m</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d</a:t>
            </a:r>
            <a:r>
              <a:rPr lang="en-GB" sz="6000" dirty="0"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0117" y="1920916"/>
            <a:ext cx="1111765" cy="1126891"/>
          </a:xfrm>
          <a:prstGeom prst="rect">
            <a:avLst/>
          </a:prstGeom>
        </p:spPr>
      </p:pic>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pet</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c</a:t>
            </a:r>
            <a:r>
              <a:rPr lang="en-GB" sz="6000" dirty="0" err="1"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qu</a:t>
            </a:r>
            <a:r>
              <a:rPr lang="en-GB" sz="6000" dirty="0" smtClean="0">
                <a:solidFill>
                  <a:srgbClr val="E65D00"/>
                </a:solidFill>
                <a:latin typeface="Century Gothic" panose="020B0502020202020204" pitchFamily="34" charset="0"/>
                <a:cs typeface="Calibri" panose="020F0502020204030204" pitchFamily="34" charset="0"/>
              </a:rPr>
              <a:t>i </a:t>
            </a:r>
            <a:r>
              <a:rPr lang="en-GB" sz="6000" dirty="0" smtClean="0">
                <a:solidFill>
                  <a:srgbClr val="115076"/>
                </a:solidFill>
                <a:latin typeface="Century Gothic" panose="020B0502020202020204" pitchFamily="34" charset="0"/>
                <a:cs typeface="Calibri" panose="020F0502020204030204" pitchFamily="34" charset="0"/>
              </a:rPr>
              <a: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1" name="Picture 2" descr="C:\Users\wdj\Google Drive\Primary\Y5 SoW\From Tracy\Pronouns\h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1070" y="4995244"/>
            <a:ext cx="1732792" cy="12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l</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5425965" y="-144874"/>
            <a:ext cx="1340069"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i</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grpSp>
        <p:nvGrpSpPr>
          <p:cNvPr id="22" name="Group 21"/>
          <p:cNvGrpSpPr/>
          <p:nvPr/>
        </p:nvGrpSpPr>
        <p:grpSpPr>
          <a:xfrm>
            <a:off x="1408102" y="1507602"/>
            <a:ext cx="1423730" cy="1953518"/>
            <a:chOff x="1199148" y="1347764"/>
            <a:chExt cx="1423730" cy="1953518"/>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9148" y="1347764"/>
              <a:ext cx="976759" cy="1953518"/>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96404" y="2048334"/>
              <a:ext cx="626474" cy="1252948"/>
            </a:xfrm>
            <a:prstGeom prst="rect">
              <a:avLst/>
            </a:prstGeom>
          </p:spPr>
        </p:pic>
        <p:sp>
          <p:nvSpPr>
            <p:cNvPr id="25" name="Down Arrow 24"/>
            <p:cNvSpPr/>
            <p:nvPr/>
          </p:nvSpPr>
          <p:spPr>
            <a:xfrm>
              <a:off x="2151840" y="1347764"/>
              <a:ext cx="315601" cy="635876"/>
            </a:xfrm>
            <a:prstGeom prst="downArrow">
              <a:avLst/>
            </a:prstGeom>
            <a:solidFill>
              <a:srgbClr val="E65D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8" name="Group 27"/>
          <p:cNvGrpSpPr/>
          <p:nvPr/>
        </p:nvGrpSpPr>
        <p:grpSpPr>
          <a:xfrm>
            <a:off x="9487647" y="4253667"/>
            <a:ext cx="1404929" cy="1934599"/>
            <a:chOff x="9211285" y="4302750"/>
            <a:chExt cx="1404929" cy="1934599"/>
          </a:xfrm>
        </p:grpSpPr>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11285" y="5040188"/>
              <a:ext cx="598581" cy="1197161"/>
            </a:xfrm>
            <a:prstGeom prst="rect">
              <a:avLst/>
            </a:prstGeom>
          </p:spPr>
        </p:pic>
        <p:sp>
          <p:nvSpPr>
            <p:cNvPr id="27" name="TextBox 26"/>
            <p:cNvSpPr txBox="1"/>
            <p:nvPr/>
          </p:nvSpPr>
          <p:spPr>
            <a:xfrm>
              <a:off x="9211285" y="4302750"/>
              <a:ext cx="1404929" cy="923330"/>
            </a:xfrm>
            <a:prstGeom prst="rect">
              <a:avLst/>
            </a:prstGeom>
            <a:noFill/>
          </p:spPr>
          <p:txBody>
            <a:bodyPr wrap="square" rtlCol="0">
              <a:spAutoFit/>
            </a:bodyPr>
            <a:lstStyle/>
            <a:p>
              <a:r>
                <a:rPr lang="en-GB" sz="5400" b="1" dirty="0" smtClean="0">
                  <a:solidFill>
                    <a:srgbClr val="E65D00"/>
                  </a:solidFill>
                  <a:latin typeface="Century Gothic" panose="020B0502020202020204" pitchFamily="34" charset="0"/>
                </a:rPr>
                <a:t>?</a:t>
              </a:r>
              <a:endParaRPr lang="en-GB" sz="5400" b="1" dirty="0">
                <a:solidFill>
                  <a:srgbClr val="E65D00"/>
                </a:solidFill>
                <a:latin typeface="Century Gothic" panose="020B0502020202020204" pitchFamily="34" charset="0"/>
              </a:endParaRPr>
            </a:p>
          </p:txBody>
        </p:sp>
      </p:grpSp>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16799" y="4557396"/>
            <a:ext cx="1713765" cy="1719535"/>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94005" y="1462886"/>
            <a:ext cx="2517273" cy="1419899"/>
          </a:xfrm>
          <a:prstGeom prst="rect">
            <a:avLst/>
          </a:prstGeom>
        </p:spPr>
      </p:pic>
    </p:spTree>
    <p:extLst>
      <p:ext uri="{BB962C8B-B14F-4D97-AF65-F5344CB8AC3E}">
        <p14:creationId xmlns:p14="http://schemas.microsoft.com/office/powerpoint/2010/main" val="11380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5" name="petit.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6" name="lit.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ici.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8" name="il.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qui.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m</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d</a:t>
            </a:r>
            <a:r>
              <a:rPr lang="en-GB" sz="6000" dirty="0"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pet</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c</a:t>
            </a:r>
            <a:r>
              <a:rPr lang="en-GB" sz="6000" dirty="0" err="1"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qu</a:t>
            </a:r>
            <a:r>
              <a:rPr lang="en-GB" sz="6000" dirty="0" smtClean="0">
                <a:solidFill>
                  <a:srgbClr val="E65D00"/>
                </a:solidFill>
                <a:latin typeface="Century Gothic" panose="020B0502020202020204" pitchFamily="34" charset="0"/>
                <a:cs typeface="Calibri" panose="020F0502020204030204" pitchFamily="34" charset="0"/>
              </a:rPr>
              <a:t>i </a:t>
            </a:r>
            <a:r>
              <a:rPr lang="en-GB" sz="6000" dirty="0" smtClean="0">
                <a:solidFill>
                  <a:srgbClr val="115076"/>
                </a:solidFill>
                <a:latin typeface="Century Gothic" panose="020B0502020202020204" pitchFamily="34" charset="0"/>
                <a:cs typeface="Calibri" panose="020F0502020204030204" pitchFamily="34" charset="0"/>
              </a:rPr>
              <a: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l</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5425965" y="-144874"/>
            <a:ext cx="1340069"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i</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Tree>
    <p:extLst>
      <p:ext uri="{BB962C8B-B14F-4D97-AF65-F5344CB8AC3E}">
        <p14:creationId xmlns:p14="http://schemas.microsoft.com/office/powerpoint/2010/main" val="33963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petit.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6" name="lit.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ici.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i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qu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m</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d</a:t>
            </a:r>
            <a:r>
              <a:rPr lang="en-GB" sz="6000" dirty="0"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pet</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c</a:t>
            </a:r>
            <a:r>
              <a:rPr lang="en-GB" sz="6000" dirty="0" err="1" smtClean="0">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qu</a:t>
            </a:r>
            <a:r>
              <a:rPr lang="en-GB" sz="6000" dirty="0" smtClean="0">
                <a:solidFill>
                  <a:srgbClr val="E65D00"/>
                </a:solidFill>
                <a:latin typeface="Century Gothic" panose="020B0502020202020204" pitchFamily="34" charset="0"/>
                <a:cs typeface="Calibri" panose="020F0502020204030204" pitchFamily="34" charset="0"/>
              </a:rPr>
              <a:t>i </a:t>
            </a:r>
            <a:r>
              <a:rPr lang="en-GB" sz="6000" dirty="0" smtClean="0">
                <a:solidFill>
                  <a:srgbClr val="115076"/>
                </a:solidFill>
                <a:latin typeface="Century Gothic" panose="020B0502020202020204" pitchFamily="34" charset="0"/>
                <a:cs typeface="Calibri" panose="020F0502020204030204" pitchFamily="34" charset="0"/>
              </a:rPr>
              <a: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smtClean="0">
                <a:solidFill>
                  <a:srgbClr val="E65D00"/>
                </a:solidFill>
                <a:latin typeface="Century Gothic" panose="020B0502020202020204" pitchFamily="34" charset="0"/>
                <a:cs typeface="Calibri" panose="020F0502020204030204" pitchFamily="34" charset="0"/>
              </a:rPr>
              <a:t>i</a:t>
            </a:r>
            <a:r>
              <a:rPr lang="en-GB" sz="6000" dirty="0" err="1" smtClean="0">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l</a:t>
            </a:r>
            <a:r>
              <a:rPr lang="en-GB" sz="6000" dirty="0" smtClean="0">
                <a:solidFill>
                  <a:srgbClr val="E65D00"/>
                </a:solidFill>
                <a:latin typeface="Century Gothic" panose="020B0502020202020204" pitchFamily="34" charset="0"/>
                <a:cs typeface="Calibri" panose="020F0502020204030204" pitchFamily="34" charset="0"/>
              </a:rPr>
              <a:t>i</a:t>
            </a:r>
            <a:r>
              <a:rPr lang="en-GB" sz="6000" dirty="0" smtClean="0">
                <a:solidFill>
                  <a:srgbClr val="115076"/>
                </a:solidFill>
                <a:latin typeface="Century Gothic" panose="020B0502020202020204" pitchFamily="34" charset="0"/>
                <a:cs typeface="Calibri" panose="020F0502020204030204" pitchFamily="34" charset="0"/>
              </a:rPr>
              <a:t>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5425965" y="-144874"/>
            <a:ext cx="1340069"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i</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Tree>
    <p:extLst>
      <p:ext uri="{BB962C8B-B14F-4D97-AF65-F5344CB8AC3E}">
        <p14:creationId xmlns:p14="http://schemas.microsoft.com/office/powerpoint/2010/main" val="2296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nvPr>
        </p:nvGraphicFramePr>
        <p:xfrm>
          <a:off x="433527" y="1481330"/>
          <a:ext cx="11009534" cy="4460820"/>
        </p:xfrm>
        <a:graphic>
          <a:graphicData uri="http://schemas.openxmlformats.org/drawingml/2006/table">
            <a:tbl>
              <a:tblPr firstRow="1" bandRow="1">
                <a:tableStyleId>{5C22544A-7EE6-4342-B048-85BDC9FD1C3A}</a:tableStyleId>
              </a:tblPr>
              <a:tblGrid>
                <a:gridCol w="508052">
                  <a:extLst>
                    <a:ext uri="{9D8B030D-6E8A-4147-A177-3AD203B41FA5}">
                      <a16:colId xmlns:a16="http://schemas.microsoft.com/office/drawing/2014/main" val="2548973513"/>
                    </a:ext>
                  </a:extLst>
                </a:gridCol>
                <a:gridCol w="3324495">
                  <a:extLst>
                    <a:ext uri="{9D8B030D-6E8A-4147-A177-3AD203B41FA5}">
                      <a16:colId xmlns:a16="http://schemas.microsoft.com/office/drawing/2014/main" val="2775102314"/>
                    </a:ext>
                  </a:extLst>
                </a:gridCol>
                <a:gridCol w="755663">
                  <a:extLst>
                    <a:ext uri="{9D8B030D-6E8A-4147-A177-3AD203B41FA5}">
                      <a16:colId xmlns:a16="http://schemas.microsoft.com/office/drawing/2014/main" val="3902884597"/>
                    </a:ext>
                  </a:extLst>
                </a:gridCol>
                <a:gridCol w="711702">
                  <a:extLst>
                    <a:ext uri="{9D8B030D-6E8A-4147-A177-3AD203B41FA5}">
                      <a16:colId xmlns:a16="http://schemas.microsoft.com/office/drawing/2014/main" val="1052690634"/>
                    </a:ext>
                  </a:extLst>
                </a:gridCol>
                <a:gridCol w="1020048">
                  <a:extLst>
                    <a:ext uri="{9D8B030D-6E8A-4147-A177-3AD203B41FA5}">
                      <a16:colId xmlns:a16="http://schemas.microsoft.com/office/drawing/2014/main" val="3028703937"/>
                    </a:ext>
                  </a:extLst>
                </a:gridCol>
                <a:gridCol w="3213200">
                  <a:extLst>
                    <a:ext uri="{9D8B030D-6E8A-4147-A177-3AD203B41FA5}">
                      <a16:colId xmlns:a16="http://schemas.microsoft.com/office/drawing/2014/main" val="1859025906"/>
                    </a:ext>
                  </a:extLst>
                </a:gridCol>
                <a:gridCol w="729148">
                  <a:extLst>
                    <a:ext uri="{9D8B030D-6E8A-4147-A177-3AD203B41FA5}">
                      <a16:colId xmlns:a16="http://schemas.microsoft.com/office/drawing/2014/main" val="3106900947"/>
                    </a:ext>
                  </a:extLst>
                </a:gridCol>
                <a:gridCol w="747226">
                  <a:extLst>
                    <a:ext uri="{9D8B030D-6E8A-4147-A177-3AD203B41FA5}">
                      <a16:colId xmlns:a16="http://schemas.microsoft.com/office/drawing/2014/main" val="3605606657"/>
                    </a:ext>
                  </a:extLst>
                </a:gridCol>
              </a:tblGrid>
              <a:tr h="1150055">
                <a:tc gridSpan="8">
                  <a:txBody>
                    <a:bodyPr/>
                    <a:lstStyle/>
                    <a:p>
                      <a:r>
                        <a:rPr lang="en-GB" sz="2000" b="0" dirty="0" smtClean="0">
                          <a:solidFill>
                            <a:schemeClr val="accent5">
                              <a:lumMod val="50000"/>
                            </a:schemeClr>
                          </a:solidFill>
                          <a:latin typeface="Century Gothic" panose="020B0502020202020204" pitchFamily="34" charset="0"/>
                        </a:rPr>
                        <a:t>You </a:t>
                      </a:r>
                      <a:r>
                        <a:rPr lang="en-GB" sz="2000" b="0" dirty="0">
                          <a:solidFill>
                            <a:schemeClr val="accent5">
                              <a:lumMod val="50000"/>
                            </a:schemeClr>
                          </a:solidFill>
                          <a:latin typeface="Century Gothic" panose="020B0502020202020204" pitchFamily="34" charset="0"/>
                        </a:rPr>
                        <a:t>are reading a </a:t>
                      </a:r>
                      <a:r>
                        <a:rPr lang="en-GB" sz="2000" b="0" dirty="0" smtClean="0">
                          <a:solidFill>
                            <a:schemeClr val="accent5">
                              <a:lumMod val="50000"/>
                            </a:schemeClr>
                          </a:solidFill>
                          <a:latin typeface="Century Gothic" panose="020B0502020202020204" pitchFamily="34" charset="0"/>
                        </a:rPr>
                        <a:t>blog.</a:t>
                      </a:r>
                      <a:r>
                        <a:rPr lang="en-GB" sz="2000" b="0" baseline="0" dirty="0" smtClean="0">
                          <a:solidFill>
                            <a:schemeClr val="accent5">
                              <a:lumMod val="50000"/>
                            </a:schemeClr>
                          </a:solidFill>
                          <a:latin typeface="Century Gothic" panose="020B0502020202020204" pitchFamily="34" charset="0"/>
                        </a:rPr>
                        <a:t> Some </a:t>
                      </a:r>
                      <a:r>
                        <a:rPr lang="en-GB" sz="2000" b="0" baseline="0" dirty="0">
                          <a:solidFill>
                            <a:schemeClr val="accent5">
                              <a:lumMod val="50000"/>
                            </a:schemeClr>
                          </a:solidFill>
                          <a:latin typeface="Century Gothic" panose="020B0502020202020204" pitchFamily="34" charset="0"/>
                        </a:rPr>
                        <a:t>of the text has not downloaded properly.  </a:t>
                      </a:r>
                      <a:r>
                        <a:rPr lang="en-GB" sz="2000" b="0" baseline="0" dirty="0" smtClean="0">
                          <a:solidFill>
                            <a:schemeClr val="accent5">
                              <a:lumMod val="50000"/>
                            </a:schemeClr>
                          </a:solidFill>
                          <a:latin typeface="Century Gothic" panose="020B0502020202020204" pitchFamily="34" charset="0"/>
                        </a:rPr>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Is the </a:t>
                      </a:r>
                      <a:r>
                        <a:rPr lang="en-GB" sz="2000" b="0" baseline="0" dirty="0">
                          <a:solidFill>
                            <a:schemeClr val="accent5">
                              <a:lumMod val="50000"/>
                            </a:schemeClr>
                          </a:solidFill>
                          <a:latin typeface="Century Gothic" panose="020B0502020202020204" pitchFamily="34" charset="0"/>
                        </a:rPr>
                        <a:t>person is talking about </a:t>
                      </a:r>
                      <a:r>
                        <a:rPr lang="en-GB" sz="2000" b="0" baseline="0" dirty="0" smtClean="0">
                          <a:solidFill>
                            <a:schemeClr val="accent5">
                              <a:lumMod val="50000"/>
                            </a:schemeClr>
                          </a:solidFill>
                          <a:latin typeface="Century Gothic" panose="020B0502020202020204" pitchFamily="34" charset="0"/>
                        </a:rPr>
                        <a:t>himself </a:t>
                      </a:r>
                      <a:r>
                        <a:rPr lang="en-GB" sz="2000" b="0" baseline="0" dirty="0">
                          <a:solidFill>
                            <a:schemeClr val="accent5">
                              <a:lumMod val="50000"/>
                            </a:schemeClr>
                          </a:solidFill>
                          <a:latin typeface="Century Gothic" panose="020B0502020202020204" pitchFamily="34" charset="0"/>
                        </a:rPr>
                        <a:t>or </a:t>
                      </a:r>
                      <a:r>
                        <a:rPr lang="en-GB" sz="2000" b="0" baseline="0" dirty="0" smtClean="0">
                          <a:solidFill>
                            <a:schemeClr val="accent5">
                              <a:lumMod val="50000"/>
                            </a:schemeClr>
                          </a:solidFill>
                          <a:latin typeface="Century Gothic" panose="020B0502020202020204" pitchFamily="34" charset="0"/>
                        </a:rPr>
                        <a:t>his ideal penfriend?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Look </a:t>
                      </a:r>
                      <a:r>
                        <a:rPr lang="en-GB" sz="2000" b="0" baseline="0" dirty="0">
                          <a:solidFill>
                            <a:schemeClr val="accent5">
                              <a:lumMod val="50000"/>
                            </a:schemeClr>
                          </a:solidFill>
                          <a:latin typeface="Century Gothic" panose="020B0502020202020204" pitchFamily="34" charset="0"/>
                        </a:rPr>
                        <a:t>carefully at the verb</a:t>
                      </a:r>
                      <a:r>
                        <a:rPr lang="en-GB" sz="2000" b="0" baseline="0" dirty="0" smtClean="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1482725"/>
                  </a:ext>
                </a:extLst>
              </a:tr>
              <a:tr h="662153">
                <a:tc gridSpan="4">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1875790"/>
                  </a:ext>
                </a:extLst>
              </a:tr>
              <a:tr h="662153">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err="1"/>
                        <a:t>đĦĦċđø</a:t>
                      </a:r>
                      <a:r>
                        <a:rPr lang="en-GB" sz="3200" dirty="0"/>
                        <a:t> </a:t>
                      </a:r>
                      <a:r>
                        <a:rPr lang="en-GB" sz="2000" dirty="0" err="1">
                          <a:latin typeface="Century Gothic" panose="020B0502020202020204" pitchFamily="34" charset="0"/>
                        </a:rPr>
                        <a:t>est</a:t>
                      </a:r>
                      <a:r>
                        <a:rPr lang="en-GB" sz="2000" dirty="0">
                          <a:latin typeface="Century Gothic" panose="020B0502020202020204" pitchFamily="34" charset="0"/>
                        </a:rPr>
                        <a:t> cool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grand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662153">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err="1"/>
                        <a:t>đĦĦċđø</a:t>
                      </a:r>
                      <a:r>
                        <a:rPr lang="en-GB" sz="3200" dirty="0"/>
                        <a:t> </a:t>
                      </a:r>
                      <a:r>
                        <a:rPr lang="en-GB" sz="2000" dirty="0" err="1">
                          <a:latin typeface="Century Gothic" panose="020B0502020202020204" pitchFamily="34" charset="0"/>
                        </a:rPr>
                        <a:t>est</a:t>
                      </a:r>
                      <a:r>
                        <a:rPr lang="en-GB" sz="2000" dirty="0">
                          <a:latin typeface="Century Gothic" panose="020B0502020202020204" pitchFamily="34" charset="0"/>
                        </a:rPr>
                        <a:t> </a:t>
                      </a:r>
                      <a:r>
                        <a:rPr lang="en-GB" sz="2000" dirty="0" err="1">
                          <a:latin typeface="Century Gothic" panose="020B0502020202020204" pitchFamily="34" charset="0"/>
                        </a:rPr>
                        <a:t>français</a:t>
                      </a:r>
                      <a:endParaRPr lang="en-GB" sz="2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est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grand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662153">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anglais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aimable</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662153">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est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sportif</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amusant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sp>
        <p:nvSpPr>
          <p:cNvPr id="4" name="TextBox 3"/>
          <p:cNvSpPr txBox="1"/>
          <p:nvPr/>
        </p:nvSpPr>
        <p:spPr>
          <a:xfrm>
            <a:off x="8458200" y="55811"/>
            <a:ext cx="3733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rgbClr val="4472C4">
                    <a:lumMod val="50000"/>
                  </a:srgbClr>
                </a:solidFill>
                <a:latin typeface="Century Gothic" panose="020B0502020202020204" pitchFamily="34" charset="0"/>
              </a:rPr>
              <a:t>Lire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3" name="Oval Callout 32"/>
          <p:cNvSpPr/>
          <p:nvPr/>
        </p:nvSpPr>
        <p:spPr>
          <a:xfrm>
            <a:off x="4321553" y="2845799"/>
            <a:ext cx="651444" cy="491987"/>
          </a:xfrm>
          <a:prstGeom prst="wedgeEllipseCallout">
            <a:avLst>
              <a:gd name="adj1" fmla="val -33124"/>
              <a:gd name="adj2" fmla="val 30755"/>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I</a:t>
            </a:r>
          </a:p>
        </p:txBody>
      </p:sp>
      <p:sp>
        <p:nvSpPr>
          <p:cNvPr id="34" name="Oval Callout 33"/>
          <p:cNvSpPr/>
          <p:nvPr/>
        </p:nvSpPr>
        <p:spPr>
          <a:xfrm>
            <a:off x="4886724" y="2271609"/>
            <a:ext cx="1527140" cy="1066177"/>
          </a:xfrm>
          <a:prstGeom prst="wedgeEllipseCallout">
            <a:avLst>
              <a:gd name="adj1" fmla="val 31129"/>
              <a:gd name="adj2" fmla="val 2505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He </a:t>
            </a:r>
            <a:r>
              <a:rPr lang="en-GB" sz="2000" b="1" dirty="0" smtClean="0">
                <a:latin typeface="Century Gothic" panose="020B0502020202020204" pitchFamily="34" charset="0"/>
              </a:rPr>
              <a:t>(friend)</a:t>
            </a:r>
            <a:endParaRPr lang="en-GB" sz="2000" b="1" dirty="0">
              <a:latin typeface="Century Gothic" panose="020B0502020202020204" pitchFamily="34" charset="0"/>
            </a:endParaRPr>
          </a:p>
        </p:txBody>
      </p:sp>
      <p:sp>
        <p:nvSpPr>
          <p:cNvPr id="38" name="Oval Callout 37"/>
          <p:cNvSpPr/>
          <p:nvPr/>
        </p:nvSpPr>
        <p:spPr>
          <a:xfrm>
            <a:off x="9976129" y="2817064"/>
            <a:ext cx="651444" cy="491987"/>
          </a:xfrm>
          <a:prstGeom prst="wedgeEllipseCallout">
            <a:avLst>
              <a:gd name="adj1" fmla="val -39653"/>
              <a:gd name="adj2" fmla="val 2211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I</a:t>
            </a:r>
          </a:p>
        </p:txBody>
      </p:sp>
      <p:sp>
        <p:nvSpPr>
          <p:cNvPr id="45" name="Title 3"/>
          <p:cNvSpPr>
            <a:spLocks noGrp="1"/>
          </p:cNvSpPr>
          <p:nvPr>
            <p:ph type="title"/>
          </p:nvPr>
        </p:nvSpPr>
        <p:spPr>
          <a:xfrm>
            <a:off x="135513" y="221556"/>
            <a:ext cx="5265384" cy="707849"/>
          </a:xfrm>
        </p:spPr>
        <p:txBody>
          <a:bodyPr>
            <a:normAutofit fontScale="90000"/>
          </a:bodyPr>
          <a:lstStyle/>
          <a:p>
            <a:r>
              <a:rPr lang="en-GB" sz="3600" b="1" dirty="0">
                <a:solidFill>
                  <a:schemeClr val="bg1"/>
                </a:solidFill>
                <a:latin typeface="Century Gothic" panose="020B0502020202020204" pitchFamily="34" charset="0"/>
              </a:rPr>
              <a:t>Mon </a:t>
            </a:r>
            <a:r>
              <a:rPr lang="en-GB" sz="3600" b="1" dirty="0" err="1">
                <a:solidFill>
                  <a:schemeClr val="bg1"/>
                </a:solidFill>
                <a:latin typeface="Century Gothic" panose="020B0502020202020204" pitchFamily="34" charset="0"/>
              </a:rPr>
              <a:t>compagnon</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idéal</a:t>
            </a:r>
            <a:endParaRPr lang="en-GB" sz="3600" b="1" dirty="0">
              <a:solidFill>
                <a:schemeClr val="bg1"/>
              </a:solidFill>
              <a:latin typeface="Century Gothic" panose="020B0502020202020204" pitchFamily="34" charset="0"/>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3378902"/>
            <a:ext cx="498794" cy="519576"/>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4060126"/>
            <a:ext cx="498794" cy="519576"/>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524" y="4701950"/>
            <a:ext cx="498794" cy="519576"/>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5390616"/>
            <a:ext cx="498794" cy="519576"/>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3363665"/>
            <a:ext cx="498794" cy="519576"/>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6397" y="3985647"/>
            <a:ext cx="498794" cy="519576"/>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4710688"/>
            <a:ext cx="498794" cy="519576"/>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5390616"/>
            <a:ext cx="498794" cy="519576"/>
          </a:xfrm>
          <a:prstGeom prst="rect">
            <a:avLst/>
          </a:prstGeom>
        </p:spPr>
      </p:pic>
      <p:sp>
        <p:nvSpPr>
          <p:cNvPr id="19" name="Oval Callout 18"/>
          <p:cNvSpPr/>
          <p:nvPr/>
        </p:nvSpPr>
        <p:spPr>
          <a:xfrm>
            <a:off x="10529477" y="2287505"/>
            <a:ext cx="1527140" cy="1066177"/>
          </a:xfrm>
          <a:prstGeom prst="wedgeEllipseCallout">
            <a:avLst>
              <a:gd name="adj1" fmla="val 31129"/>
              <a:gd name="adj2" fmla="val 2505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He </a:t>
            </a:r>
            <a:r>
              <a:rPr lang="en-GB" sz="2000" b="1" dirty="0" smtClean="0">
                <a:latin typeface="Century Gothic" panose="020B0502020202020204" pitchFamily="34" charset="0"/>
              </a:rPr>
              <a:t>(friend)</a:t>
            </a:r>
            <a:endParaRPr lang="en-GB" sz="2000" b="1" dirty="0">
              <a:latin typeface="Century Gothic" panose="020B0502020202020204" pitchFamily="34" charset="0"/>
            </a:endParaRPr>
          </a:p>
        </p:txBody>
      </p:sp>
      <p:sp>
        <p:nvSpPr>
          <p:cNvPr id="21" name="TextBox 8"/>
          <p:cNvSpPr txBox="1"/>
          <p:nvPr/>
        </p:nvSpPr>
        <p:spPr>
          <a:xfrm>
            <a:off x="6993313" y="279702"/>
            <a:ext cx="429973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entury Gothic" panose="020B0502020202020204" pitchFamily="34" charset="0"/>
              </a:rPr>
              <a:t>‘</a:t>
            </a:r>
            <a:r>
              <a:rPr lang="en-GB" sz="3200" b="1" dirty="0" err="1" smtClean="0">
                <a:solidFill>
                  <a:schemeClr val="bg1"/>
                </a:solidFill>
                <a:latin typeface="Century Gothic" panose="020B0502020202020204" pitchFamily="34" charset="0"/>
              </a:rPr>
              <a:t>Je</a:t>
            </a:r>
            <a:r>
              <a:rPr lang="en-GB" sz="3200" b="1" dirty="0" err="1" smtClean="0">
                <a:solidFill>
                  <a:schemeClr val="accent5">
                    <a:lumMod val="50000"/>
                  </a:schemeClr>
                </a:solidFill>
                <a:latin typeface="Century Gothic" panose="020B0502020202020204" pitchFamily="34" charset="0"/>
              </a:rPr>
              <a:t>Je</a:t>
            </a:r>
            <a:r>
              <a:rPr lang="en-GB" sz="3200" b="1" dirty="0" smtClean="0">
                <a:solidFill>
                  <a:schemeClr val="accent5">
                    <a:lumMod val="50000"/>
                  </a:schemeClr>
                </a:solidFill>
                <a:latin typeface="Century Gothic" panose="020B0502020202020204" pitchFamily="34" charset="0"/>
              </a:rPr>
              <a:t> </a:t>
            </a:r>
            <a:r>
              <a:rPr lang="en-GB" sz="3200" b="1" dirty="0" err="1" smtClean="0">
                <a:solidFill>
                  <a:schemeClr val="accent5">
                    <a:lumMod val="50000"/>
                  </a:schemeClr>
                </a:solidFill>
                <a:latin typeface="Century Gothic" panose="020B0502020202020204" pitchFamily="34" charset="0"/>
              </a:rPr>
              <a:t>ou</a:t>
            </a:r>
            <a:r>
              <a:rPr lang="en-GB" sz="3200" b="1" dirty="0" smtClean="0">
                <a:solidFill>
                  <a:schemeClr val="accent5">
                    <a:lumMod val="50000"/>
                  </a:schemeClr>
                </a:solidFill>
                <a:latin typeface="Century Gothic" panose="020B0502020202020204" pitchFamily="34" charset="0"/>
              </a:rPr>
              <a:t> </a:t>
            </a:r>
            <a:r>
              <a:rPr lang="en-GB" sz="3200" b="1" dirty="0" err="1" smtClean="0">
                <a:solidFill>
                  <a:schemeClr val="accent5">
                    <a:lumMod val="50000"/>
                  </a:schemeClr>
                </a:solidFill>
                <a:latin typeface="Century Gothic" panose="020B0502020202020204" pitchFamily="34" charset="0"/>
              </a:rPr>
              <a:t>il</a:t>
            </a:r>
            <a:r>
              <a:rPr lang="en-GB" sz="3200" b="1" dirty="0" smtClean="0">
                <a:solidFill>
                  <a:schemeClr val="accent5">
                    <a:lumMod val="50000"/>
                  </a:schemeClr>
                </a:solidFill>
                <a:latin typeface="Century Gothic" panose="020B0502020202020204" pitchFamily="34" charset="0"/>
              </a:rPr>
              <a:t> </a:t>
            </a:r>
            <a:r>
              <a:rPr lang="en-GB" sz="3200" b="1" dirty="0">
                <a:solidFill>
                  <a:schemeClr val="accent5">
                    <a:lumMod val="50000"/>
                  </a:schemeClr>
                </a:solidFill>
                <a:latin typeface="Century Gothic" panose="020B0502020202020204" pitchFamily="34" charset="0"/>
              </a:rPr>
              <a:t>?</a:t>
            </a:r>
            <a:endParaRPr lang="en-GB" sz="3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4252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91" y="-1182287"/>
            <a:ext cx="4010890"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eu</a:t>
            </a:r>
            <a:endParaRPr lang="en-GB" sz="24000" b="1" dirty="0">
              <a:solidFill>
                <a:srgbClr val="1F4E79"/>
              </a:solidFill>
              <a:cs typeface="Calibri" panose="020F0502020204030204" pitchFamily="34" charset="0"/>
            </a:endParaRPr>
          </a:p>
        </p:txBody>
      </p:sp>
      <p:sp>
        <p:nvSpPr>
          <p:cNvPr id="5" name="TextBox 4"/>
          <p:cNvSpPr txBox="1"/>
          <p:nvPr/>
        </p:nvSpPr>
        <p:spPr>
          <a:xfrm>
            <a:off x="4107381" y="4398146"/>
            <a:ext cx="3914854" cy="1938992"/>
          </a:xfrm>
          <a:prstGeom prst="rect">
            <a:avLst/>
          </a:prstGeom>
          <a:noFill/>
        </p:spPr>
        <p:txBody>
          <a:bodyPr wrap="none" rtlCol="0">
            <a:spAutoFit/>
          </a:bodyPr>
          <a:lstStyle/>
          <a:p>
            <a:r>
              <a:rPr lang="en-GB" sz="12000" dirty="0" err="1">
                <a:solidFill>
                  <a:srgbClr val="1F4E79"/>
                </a:solidFill>
                <a:cs typeface="Calibri" panose="020F0502020204030204" pitchFamily="34" charset="0"/>
              </a:rPr>
              <a:t>d</a:t>
            </a:r>
            <a:r>
              <a:rPr lang="en-GB" sz="12000" b="1" dirty="0" err="1">
                <a:solidFill>
                  <a:srgbClr val="FA6500"/>
                </a:solidFill>
                <a:cs typeface="Calibri" panose="020F0502020204030204" pitchFamily="34" charset="0"/>
              </a:rPr>
              <a:t>eu</a:t>
            </a:r>
            <a:r>
              <a:rPr lang="en-GB" sz="12000" dirty="0" err="1">
                <a:solidFill>
                  <a:srgbClr val="1F4E79"/>
                </a:solidFill>
                <a:cs typeface="Calibri" panose="020F0502020204030204" pitchFamily="34" charset="0"/>
              </a:rPr>
              <a:t>x</a:t>
            </a:r>
            <a:endParaRPr lang="en-GB" sz="12000" dirty="0">
              <a:solidFill>
                <a:srgbClr val="1F4E79"/>
              </a:solidFill>
              <a:cs typeface="Calibri" panose="020F0502020204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671" y="1317489"/>
            <a:ext cx="3080657" cy="3080657"/>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29196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91" y="-1182287"/>
            <a:ext cx="4010890"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eu</a:t>
            </a:r>
            <a:endParaRPr lang="en-GB" sz="24000" b="1" dirty="0">
              <a:solidFill>
                <a:srgbClr val="1F4E79"/>
              </a:solidFill>
              <a:cs typeface="Calibri" panose="020F0502020204030204" pitchFamily="34" charset="0"/>
            </a:endParaRPr>
          </a:p>
        </p:txBody>
      </p:sp>
      <p:sp>
        <p:nvSpPr>
          <p:cNvPr id="5" name="TextBox 4"/>
          <p:cNvSpPr txBox="1"/>
          <p:nvPr/>
        </p:nvSpPr>
        <p:spPr>
          <a:xfrm>
            <a:off x="4138573" y="1867888"/>
            <a:ext cx="3914854" cy="1938992"/>
          </a:xfrm>
          <a:prstGeom prst="rect">
            <a:avLst/>
          </a:prstGeom>
          <a:noFill/>
        </p:spPr>
        <p:txBody>
          <a:bodyPr wrap="none" rtlCol="0">
            <a:spAutoFit/>
          </a:bodyPr>
          <a:lstStyle/>
          <a:p>
            <a:r>
              <a:rPr lang="en-GB" sz="12000" dirty="0" err="1">
                <a:solidFill>
                  <a:srgbClr val="1F4E79"/>
                </a:solidFill>
                <a:cs typeface="Calibri" panose="020F0502020204030204" pitchFamily="34" charset="0"/>
              </a:rPr>
              <a:t>d</a:t>
            </a:r>
            <a:r>
              <a:rPr lang="en-GB" sz="12000" b="1" dirty="0" err="1">
                <a:solidFill>
                  <a:srgbClr val="FA6500"/>
                </a:solidFill>
                <a:cs typeface="Calibri" panose="020F0502020204030204" pitchFamily="34" charset="0"/>
              </a:rPr>
              <a:t>eu</a:t>
            </a:r>
            <a:r>
              <a:rPr lang="en-GB" sz="12000" dirty="0" err="1">
                <a:solidFill>
                  <a:srgbClr val="1F4E79"/>
                </a:solidFill>
                <a:cs typeface="Calibri" panose="020F0502020204030204" pitchFamily="34" charset="0"/>
              </a:rPr>
              <a:t>x</a:t>
            </a:r>
            <a:endParaRPr lang="en-GB" sz="12000" dirty="0">
              <a:solidFill>
                <a:srgbClr val="1F4E79"/>
              </a:solidFill>
              <a:cs typeface="Calibri" panose="020F0502020204030204" pitchFamily="34" charset="0"/>
            </a:endParaRPr>
          </a:p>
        </p:txBody>
      </p:sp>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79154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583</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Mon compagnon idéal</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Stephen Owen</cp:lastModifiedBy>
  <cp:revision>312</cp:revision>
  <dcterms:created xsi:type="dcterms:W3CDTF">2019-10-14T11:05:21Z</dcterms:created>
  <dcterms:modified xsi:type="dcterms:W3CDTF">2020-01-05T20:52:10Z</dcterms:modified>
</cp:coreProperties>
</file>