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Lst>
  <p:notesMasterIdLst>
    <p:notesMasterId r:id="rId56"/>
  </p:notesMasterIdLst>
  <p:sldIdLst>
    <p:sldId id="258" r:id="rId5"/>
    <p:sldId id="328" r:id="rId6"/>
    <p:sldId id="329" r:id="rId7"/>
    <p:sldId id="361" r:id="rId8"/>
    <p:sldId id="275" r:id="rId9"/>
    <p:sldId id="298" r:id="rId10"/>
    <p:sldId id="389" r:id="rId11"/>
    <p:sldId id="313" r:id="rId12"/>
    <p:sldId id="394" r:id="rId13"/>
    <p:sldId id="395" r:id="rId14"/>
    <p:sldId id="396" r:id="rId15"/>
    <p:sldId id="397" r:id="rId16"/>
    <p:sldId id="398" r:id="rId17"/>
    <p:sldId id="399" r:id="rId18"/>
    <p:sldId id="316" r:id="rId19"/>
    <p:sldId id="317" r:id="rId20"/>
    <p:sldId id="410" r:id="rId21"/>
    <p:sldId id="411" r:id="rId22"/>
    <p:sldId id="262" r:id="rId23"/>
    <p:sldId id="264" r:id="rId24"/>
    <p:sldId id="300" r:id="rId25"/>
    <p:sldId id="268" r:id="rId26"/>
    <p:sldId id="265" r:id="rId27"/>
    <p:sldId id="301" r:id="rId28"/>
    <p:sldId id="326" r:id="rId29"/>
    <p:sldId id="330" r:id="rId30"/>
    <p:sldId id="447" r:id="rId31"/>
    <p:sldId id="362" r:id="rId32"/>
    <p:sldId id="267" r:id="rId33"/>
    <p:sldId id="299" r:id="rId34"/>
    <p:sldId id="390" r:id="rId35"/>
    <p:sldId id="400" r:id="rId36"/>
    <p:sldId id="401" r:id="rId37"/>
    <p:sldId id="419" r:id="rId38"/>
    <p:sldId id="270" r:id="rId39"/>
    <p:sldId id="319" r:id="rId40"/>
    <p:sldId id="403" r:id="rId41"/>
    <p:sldId id="404" r:id="rId42"/>
    <p:sldId id="405" r:id="rId43"/>
    <p:sldId id="406" r:id="rId44"/>
    <p:sldId id="407" r:id="rId45"/>
    <p:sldId id="408" r:id="rId46"/>
    <p:sldId id="409" r:id="rId47"/>
    <p:sldId id="297" r:id="rId48"/>
    <p:sldId id="324" r:id="rId49"/>
    <p:sldId id="322" r:id="rId50"/>
    <p:sldId id="412" r:id="rId51"/>
    <p:sldId id="331" r:id="rId52"/>
    <p:sldId id="414" r:id="rId53"/>
    <p:sldId id="446" r:id="rId54"/>
    <p:sldId id="325"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Owen" initials="SO" lastIdx="22" clrIdx="1">
    <p:extLst>
      <p:ext uri="{19B8F6BF-5375-455C-9EA6-DF929625EA0E}">
        <p15:presenceInfo xmlns:p15="http://schemas.microsoft.com/office/powerpoint/2012/main" userId="Stephen Owen" providerId="None"/>
      </p:ext>
    </p:extLst>
  </p:cmAuthor>
  <p:cmAuthor id="2" name="Rachel Hawkes" initials="RH" lastIdx="5" clrIdx="0">
    <p:extLst>
      <p:ext uri="{19B8F6BF-5375-455C-9EA6-DF929625EA0E}">
        <p15:presenceInfo xmlns:p15="http://schemas.microsoft.com/office/powerpoint/2012/main" userId="Rachel Hawkes" providerId="None"/>
      </p:ext>
    </p:extLst>
  </p:cmAuthor>
  <p:cmAuthor id="3" name="Emma Marsden" initials="EM" lastIdx="13" clrIdx="2">
    <p:extLst>
      <p:ext uri="{19B8F6BF-5375-455C-9EA6-DF929625EA0E}">
        <p15:presenceInfo xmlns:p15="http://schemas.microsoft.com/office/powerpoint/2012/main" userId="Emma Marsden" providerId="None"/>
      </p:ext>
    </p:extLst>
  </p:cmAuthor>
  <p:cmAuthor id="4" name="Microsoft Office User" initials="MOU" lastIdx="23" clrIdx="3">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6500"/>
    <a:srgbClr val="115076"/>
    <a:srgbClr val="EAEFF7"/>
    <a:srgbClr val="D2DEEF"/>
    <a:srgbClr val="DAA520"/>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52" autoAdjust="0"/>
    <p:restoredTop sz="89252" autoAdjust="0"/>
  </p:normalViewPr>
  <p:slideViewPr>
    <p:cSldViewPr snapToGrid="0">
      <p:cViewPr varScale="1">
        <p:scale>
          <a:sx n="73" d="100"/>
          <a:sy n="73" d="100"/>
        </p:scale>
        <p:origin x="734" y="62"/>
      </p:cViewPr>
      <p:guideLst/>
    </p:cSldViewPr>
  </p:slideViewPr>
  <p:outlineViewPr>
    <p:cViewPr>
      <p:scale>
        <a:sx n="33" d="100"/>
        <a:sy n="33" d="100"/>
      </p:scale>
      <p:origin x="0" y="-120"/>
    </p:cViewPr>
  </p:outlineViewPr>
  <p:notesTextViewPr>
    <p:cViewPr>
      <p:scale>
        <a:sx n="1" d="1"/>
        <a:sy n="1" d="1"/>
      </p:scale>
      <p:origin x="0" y="0"/>
    </p:cViewPr>
  </p:notesTextViewPr>
  <p:sorterViewPr>
    <p:cViewPr>
      <p:scale>
        <a:sx n="100" d="100"/>
        <a:sy n="100" d="100"/>
      </p:scale>
      <p:origin x="0" y="-52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06/11/2021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a:t>
            </a:r>
            <a:r>
              <a:rPr lang="en-GB" b="1" dirty="0" err="1"/>
              <a:t>SFe</a:t>
            </a:r>
            <a:r>
              <a:rPr lang="en-GB"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dirty="0"/>
              <a:t>feminisation of agent nouns and job titles (-e)</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prstClr val="white"/>
                </a:solidFill>
                <a:latin typeface="Calibri" panose="020F0502020204030204" pitchFamily="34" charset="0"/>
                <a:cs typeface="Calibri" panose="020F0502020204030204" pitchFamily="34" charset="0"/>
              </a:rPr>
              <a:t>Consolidaton</a:t>
            </a:r>
            <a:r>
              <a:rPr lang="en-GB" sz="1200" b="0" i="0" dirty="0">
                <a:solidFill>
                  <a:prstClr val="white"/>
                </a:solidFill>
                <a:latin typeface="Calibri" panose="020F0502020204030204" pitchFamily="34" charset="0"/>
                <a:cs typeface="Calibri" panose="020F0502020204030204" pitchFamily="34" charset="0"/>
              </a:rPr>
              <a:t> of </a:t>
            </a:r>
            <a:r>
              <a:rPr lang="en-GB" sz="1200" b="1" i="1" dirty="0" err="1">
                <a:solidFill>
                  <a:prstClr val="white"/>
                </a:solidFill>
                <a:latin typeface="Calibri" panose="020F0502020204030204" pitchFamily="34" charset="0"/>
                <a:cs typeface="Calibri" panose="020F0502020204030204" pitchFamily="34" charset="0"/>
              </a:rPr>
              <a:t>être</a:t>
            </a:r>
            <a:r>
              <a:rPr lang="en-GB" sz="1200" b="1" i="0" dirty="0">
                <a:solidFill>
                  <a:prstClr val="white"/>
                </a:solidFill>
                <a:latin typeface="Calibri" panose="020F0502020204030204" pitchFamily="34" charset="0"/>
                <a:cs typeface="Calibri" panose="020F0502020204030204" pitchFamily="34" charset="0"/>
              </a:rPr>
              <a:t> and </a:t>
            </a:r>
            <a:r>
              <a:rPr lang="en-GB" sz="1200" b="1" i="1" dirty="0" err="1">
                <a:solidFill>
                  <a:prstClr val="white"/>
                </a:solidFill>
                <a:latin typeface="Calibri" panose="020F0502020204030204" pitchFamily="34" charset="0"/>
                <a:cs typeface="Calibri" panose="020F0502020204030204" pitchFamily="34" charset="0"/>
              </a:rPr>
              <a:t>avoir</a:t>
            </a:r>
            <a:r>
              <a:rPr lang="en-GB" sz="1200" b="1" i="1" dirty="0">
                <a:solidFill>
                  <a:prstClr val="white"/>
                </a:solidFill>
                <a:latin typeface="Calibri" panose="020F0502020204030204" pitchFamily="34" charset="0"/>
                <a:cs typeface="Calibri" panose="020F0502020204030204" pitchFamily="34" charset="0"/>
              </a:rPr>
              <a:t> </a:t>
            </a:r>
            <a:r>
              <a:rPr lang="en-GB" sz="1200" b="1" i="0" dirty="0">
                <a:solidFill>
                  <a:prstClr val="white"/>
                </a:solidFill>
                <a:latin typeface="Calibri" panose="020F0502020204030204" pitchFamily="34" charset="0"/>
                <a:cs typeface="Calibri" panose="020F0502020204030204" pitchFamily="34" charset="0"/>
              </a:rPr>
              <a:t>(je, </a:t>
            </a:r>
            <a:r>
              <a:rPr lang="en-GB" sz="1200" b="1" i="0" dirty="0" err="1">
                <a:solidFill>
                  <a:prstClr val="white"/>
                </a:solidFill>
                <a:latin typeface="Calibri" panose="020F0502020204030204" pitchFamily="34" charset="0"/>
                <a:cs typeface="Calibri" panose="020F0502020204030204" pitchFamily="34" charset="0"/>
              </a:rPr>
              <a:t>tu</a:t>
            </a:r>
            <a:r>
              <a:rPr lang="en-GB" sz="1200" b="1" i="0" dirty="0">
                <a:solidFill>
                  <a:prstClr val="white"/>
                </a:solidFill>
                <a:latin typeface="Calibri" panose="020F0502020204030204" pitchFamily="34" charset="0"/>
                <a:cs typeface="Calibri" panose="020F0502020204030204" pitchFamily="34" charset="0"/>
              </a:rPr>
              <a:t>, </a:t>
            </a:r>
            <a:r>
              <a:rPr lang="en-GB" sz="1200" b="1" i="0" dirty="0" err="1">
                <a:solidFill>
                  <a:prstClr val="white"/>
                </a:solidFill>
                <a:latin typeface="Calibri" panose="020F0502020204030204" pitchFamily="34" charset="0"/>
                <a:cs typeface="Calibri" panose="020F0502020204030204" pitchFamily="34" charset="0"/>
              </a:rPr>
              <a:t>il</a:t>
            </a:r>
            <a:r>
              <a:rPr lang="en-GB" sz="1200" b="1" i="0" dirty="0">
                <a:solidFill>
                  <a:prstClr val="white"/>
                </a:solidFill>
                <a:latin typeface="Calibri" panose="020F0502020204030204" pitchFamily="34" charset="0"/>
                <a:cs typeface="Calibri" panose="020F0502020204030204" pitchFamily="34" charset="0"/>
              </a:rPr>
              <a:t>/</a:t>
            </a:r>
            <a:r>
              <a:rPr lang="en-GB" sz="1200" b="1" i="0" dirty="0" err="1">
                <a:solidFill>
                  <a:prstClr val="white"/>
                </a:solidFill>
                <a:latin typeface="Calibri" panose="020F0502020204030204" pitchFamily="34" charset="0"/>
                <a:cs typeface="Calibri" panose="020F0502020204030204" pitchFamily="34" charset="0"/>
              </a:rPr>
              <a:t>elle</a:t>
            </a:r>
            <a:r>
              <a:rPr lang="en-GB" sz="1200" b="1" i="0" dirty="0">
                <a:solidFill>
                  <a:prstClr val="white"/>
                </a:solidFill>
                <a:latin typeface="Calibri" panose="020F0502020204030204" pitchFamily="34" charset="0"/>
                <a:cs typeface="Calibri" panose="020F0502020204030204" pitchFamily="34" charset="0"/>
              </a:rPr>
              <a:t>)</a:t>
            </a:r>
            <a:endParaRPr lang="en-GB" sz="1200" b="0" i="1"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Introduce:  il</a:t>
            </a:r>
            <a:r>
              <a:rPr lang="en-GB" sz="1200" b="0" i="0" u="none" strike="noStrike" kern="1200" cap="none" baseline="30000" dirty="0">
                <a:solidFill>
                  <a:schemeClr val="tx1"/>
                </a:solidFill>
                <a:effectLst/>
                <a:latin typeface="+mn-lt"/>
                <a:ea typeface="Calibri"/>
                <a:cs typeface="Calibri"/>
                <a:sym typeface="Calibri"/>
              </a:rPr>
              <a:t>2</a:t>
            </a:r>
            <a:r>
              <a:rPr lang="en-GB" sz="1200" b="0" i="0" u="none" strike="noStrike" kern="1200" cap="none" dirty="0">
                <a:solidFill>
                  <a:schemeClr val="tx1"/>
                </a:solidFill>
                <a:effectLst/>
                <a:latin typeface="+mn-lt"/>
                <a:ea typeface="Calibri"/>
                <a:cs typeface="Calibri"/>
                <a:sym typeface="Calibri"/>
              </a:rPr>
              <a:t> [13], elle</a:t>
            </a:r>
            <a:r>
              <a:rPr lang="en-GB" sz="1200" b="0" i="0" u="none" strike="noStrike" kern="1200" cap="none" baseline="30000" dirty="0">
                <a:solidFill>
                  <a:schemeClr val="tx1"/>
                </a:solidFill>
                <a:effectLst/>
                <a:latin typeface="+mn-lt"/>
                <a:ea typeface="Calibri"/>
                <a:cs typeface="Calibri"/>
                <a:sym typeface="Calibri"/>
              </a:rPr>
              <a:t>2</a:t>
            </a:r>
            <a:r>
              <a:rPr lang="en-GB" sz="1200" b="0" i="0" u="none" strike="noStrike" kern="1200" cap="none" dirty="0">
                <a:solidFill>
                  <a:schemeClr val="tx1"/>
                </a:solidFill>
                <a:effectLst/>
                <a:latin typeface="+mn-lt"/>
                <a:ea typeface="Calibri"/>
                <a:cs typeface="Calibri"/>
                <a:sym typeface="Calibri"/>
              </a:rPr>
              <a:t> [38], </a:t>
            </a:r>
            <a:r>
              <a:rPr lang="fr-FR" sz="1200" b="0" i="0" u="none" strike="noStrike" kern="1200" cap="none" dirty="0">
                <a:solidFill>
                  <a:schemeClr val="tx1"/>
                </a:solidFill>
                <a:effectLst/>
                <a:latin typeface="+mn-lt"/>
                <a:ea typeface="Calibri"/>
                <a:cs typeface="Calibri"/>
                <a:sym typeface="Calibri"/>
              </a:rPr>
              <a:t>ami [467], amie [467], chanteur [3251], chanteuse [3251], femme [154], homme [136], professeur [1150], professeure [1150], drôle [2166], intéressant [1244], faux [555], sympa(</a:t>
            </a:r>
            <a:r>
              <a:rPr lang="fr-FR" sz="1200" b="0" i="0" u="none" strike="noStrike" kern="1200" cap="none" dirty="0" err="1">
                <a:solidFill>
                  <a:schemeClr val="tx1"/>
                </a:solidFill>
                <a:effectLst/>
                <a:latin typeface="+mn-lt"/>
                <a:ea typeface="Calibri"/>
                <a:cs typeface="Calibri"/>
                <a:sym typeface="Calibri"/>
              </a:rPr>
              <a:t>thique</a:t>
            </a:r>
            <a:r>
              <a:rPr lang="fr-FR" sz="1200" b="0" i="0" u="none" strike="noStrike" kern="1200" cap="none" dirty="0">
                <a:solidFill>
                  <a:schemeClr val="tx1"/>
                </a:solidFill>
                <a:effectLst/>
                <a:latin typeface="+mn-lt"/>
                <a:ea typeface="Calibri"/>
                <a:cs typeface="Calibri"/>
                <a:sym typeface="Calibri"/>
              </a:rPr>
              <a:t>) [4164], vrai [292]</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dirty="0" err="1">
                <a:solidFill>
                  <a:schemeClr val="tx1"/>
                </a:solidFill>
                <a:effectLst/>
                <a:latin typeface="+mn-lt"/>
                <a:ea typeface="Calibri"/>
                <a:cs typeface="Calibri"/>
                <a:sym typeface="Calibri"/>
              </a:rPr>
              <a:t>Revisit</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dirty="0">
                <a:solidFill>
                  <a:schemeClr val="tx1"/>
                </a:solidFill>
                <a:effectLst/>
                <a:latin typeface="+mn-lt"/>
                <a:ea typeface="+mn-ea"/>
                <a:cs typeface="+mn-cs"/>
              </a:rPr>
              <a:t>est [5],  il [13], elle [38], amusant [4695], calme [1731], content [1841], excellent [1225], intelligent [2509], malade [1066], méchant [3184], triste [1843], mais [30], ou [33], merci [1070]</a:t>
            </a:r>
            <a:r>
              <a:rPr lang="fr-FR" dirty="0"/>
              <a:t>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trente</a:t>
            </a:r>
            <a:r>
              <a:rPr lang="en-GB" baseline="0" dirty="0"/>
              <a:t> [1646], </a:t>
            </a:r>
            <a:r>
              <a:rPr lang="en-GB" baseline="0" dirty="0" err="1"/>
              <a:t>froid</a:t>
            </a:r>
            <a:r>
              <a:rPr lang="en-GB" baseline="0" dirty="0"/>
              <a:t> [1307]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03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main [418], </a:t>
            </a:r>
            <a:r>
              <a:rPr lang="en-GB" baseline="0" dirty="0" err="1"/>
              <a:t>timide</a:t>
            </a:r>
            <a:r>
              <a:rPr lang="en-GB" baseline="0" dirty="0"/>
              <a:t> [3835]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68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riz</a:t>
            </a:r>
            <a:r>
              <a:rPr lang="en-GB" baseline="0" dirty="0"/>
              <a:t> [&gt;5000], </a:t>
            </a:r>
            <a:r>
              <a:rPr lang="en-GB" baseline="0" dirty="0" err="1"/>
              <a:t>soupe</a:t>
            </a:r>
            <a:r>
              <a:rPr lang="en-GB" baseline="0" dirty="0"/>
              <a:t> [4563]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50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(1 is the most frequent word in French): </a:t>
            </a:r>
            <a:br>
              <a:rPr lang="en-GB" baseline="0" dirty="0"/>
            </a:br>
            <a:r>
              <a:rPr lang="en-GB" baseline="0" dirty="0" err="1"/>
              <a:t>aube</a:t>
            </a:r>
            <a:r>
              <a:rPr lang="en-GB" baseline="0" dirty="0"/>
              <a:t> [2728], prix [310]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238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oral production of SSC [</a:t>
            </a:r>
            <a:r>
              <a:rPr lang="en-US" b="0" dirty="0" err="1"/>
              <a:t>SFe</a:t>
            </a:r>
            <a:r>
              <a:rPr lang="en-US" b="0" dirty="0"/>
              <a:t>]</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sz="1200" b="0" kern="1200" baseline="0" dirty="0">
                <a:solidFill>
                  <a:schemeClr val="tx1"/>
                </a:solidFill>
                <a:effectLst/>
                <a:latin typeface="+mn-lt"/>
                <a:ea typeface="+mn-ea"/>
                <a:cs typeface="+mn-cs"/>
              </a:rPr>
              <a:t>Individually pupils read out the words but in </a:t>
            </a:r>
            <a:r>
              <a:rPr lang="en-GB" sz="1200" b="1" kern="1200" baseline="0" dirty="0">
                <a:solidFill>
                  <a:schemeClr val="tx1"/>
                </a:solidFill>
                <a:effectLst/>
                <a:latin typeface="+mn-lt"/>
                <a:ea typeface="+mn-ea"/>
                <a:cs typeface="+mn-cs"/>
              </a:rPr>
              <a:t>alphabetical order</a:t>
            </a:r>
            <a:r>
              <a:rPr lang="en-GB" sz="1200" b="0" kern="1200" baseline="0" dirty="0">
                <a:solidFill>
                  <a:schemeClr val="tx1"/>
                </a:solidFill>
                <a:effectLst/>
                <a:latin typeface="+mn-lt"/>
                <a:ea typeface="+mn-ea"/>
                <a:cs typeface="+mn-cs"/>
              </a:rPr>
              <a:t>.  They keep going for one minute.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sz="1200" kern="1200" dirty="0">
                <a:solidFill>
                  <a:schemeClr val="tx1"/>
                </a:solidFill>
                <a:effectLst/>
                <a:latin typeface="+mn-lt"/>
                <a:ea typeface="+mn-ea"/>
                <a:cs typeface="+mn-cs"/>
              </a:rPr>
              <a:t>Teacher can circulate to listen into their SSC knowledge.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3. Click on words to check pronunciation. Students repeat.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4. Clarify meanings of cognate words.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rapide</a:t>
            </a:r>
            <a:r>
              <a:rPr lang="en-GB" baseline="0" dirty="0"/>
              <a:t> [672], portable [4002], </a:t>
            </a:r>
            <a:r>
              <a:rPr lang="en-GB" baseline="0" dirty="0" err="1"/>
              <a:t>elle</a:t>
            </a:r>
            <a:r>
              <a:rPr lang="en-GB" baseline="0" dirty="0"/>
              <a:t> [38], triste [1843], prime [2094], coupe [2925], phrase [2074], belle [393]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28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comprehension of the vocabulary introduced this week</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sz="1200" b="0" i="0" kern="1200" baseline="0" dirty="0">
                <a:solidFill>
                  <a:schemeClr val="tx1"/>
                </a:solidFill>
                <a:effectLst/>
                <a:latin typeface="+mn-lt"/>
                <a:ea typeface="+mn-ea"/>
                <a:cs typeface="+mn-cs"/>
              </a:rPr>
              <a:t>Class repetition of the French modelled by the teacher, each French word followed by the teacher showing the written English equivalent.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sz="1200" b="0" i="0" kern="1200" baseline="0" dirty="0">
                <a:solidFill>
                  <a:schemeClr val="tx1"/>
                </a:solidFill>
                <a:effectLst/>
                <a:latin typeface="+mn-lt"/>
                <a:ea typeface="+mn-ea"/>
                <a:cs typeface="+mn-cs"/>
              </a:rPr>
              <a:t>Animations illustrate the articles (or determiners), plus nouns, and the adjectives.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sz="1200" b="0" i="0" kern="1200" baseline="0" dirty="0">
                <a:solidFill>
                  <a:schemeClr val="tx1"/>
                </a:solidFill>
                <a:effectLst/>
                <a:latin typeface="+mn-lt"/>
                <a:ea typeface="+mn-ea"/>
                <a:cs typeface="+mn-cs"/>
              </a:rPr>
              <a:t>French to English practice. This should provide lots of opportunities to hear and read the French. Some practice will use this slide i.e., providing the written form. Animations are provided in the slide for this. Critically, however, some practice should be AURAL INPUT only: teacher says the French, and the students either say or write down the English – the students do not see the French written at all – this allows them to practise relying on just the aural input.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sz="1200" b="0" i="0" kern="1200" baseline="0" dirty="0">
                <a:solidFill>
                  <a:schemeClr val="tx1"/>
                </a:solidFill>
                <a:effectLst/>
                <a:latin typeface="+mn-lt"/>
                <a:ea typeface="+mn-ea"/>
                <a:cs typeface="+mn-cs"/>
              </a:rPr>
              <a:t>(See next slide for animations for English to French practice)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sz="1200" b="0" i="0" u="none" strike="noStrike" kern="1200" cap="none" dirty="0">
                <a:solidFill>
                  <a:schemeClr val="tx1"/>
                </a:solidFill>
                <a:effectLst/>
                <a:latin typeface="+mn-lt"/>
                <a:ea typeface="Calibri"/>
                <a:cs typeface="Calibri"/>
                <a:sym typeface="Calibri"/>
              </a:rPr>
              <a:t>ami [467] chanteur [3251], femme [154], homme [136], professeur [1150], drôle [2166], intéressant [1244], faux [555], sympa(</a:t>
            </a:r>
            <a:r>
              <a:rPr lang="fr-FR" sz="1200" b="0" i="0" u="none" strike="noStrike" kern="1200" cap="none" dirty="0" err="1">
                <a:solidFill>
                  <a:schemeClr val="tx1"/>
                </a:solidFill>
                <a:effectLst/>
                <a:latin typeface="+mn-lt"/>
                <a:ea typeface="Calibri"/>
                <a:cs typeface="Calibri"/>
                <a:sym typeface="Calibri"/>
              </a:rPr>
              <a:t>thique</a:t>
            </a:r>
            <a:r>
              <a:rPr lang="fr-FR" sz="1200" b="0" i="0" u="none" strike="noStrike" kern="1200" cap="none" dirty="0">
                <a:solidFill>
                  <a:schemeClr val="tx1"/>
                </a:solidFill>
                <a:effectLst/>
                <a:latin typeface="+mn-lt"/>
                <a:ea typeface="Calibri"/>
                <a:cs typeface="Calibri"/>
                <a:sym typeface="Calibri"/>
              </a:rPr>
              <a:t>) [4164], vrai [292]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production of the vocabulary introduced this week</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aseline="0" dirty="0"/>
              <a:t>Write A-J in books.</a:t>
            </a:r>
            <a:endParaRPr lang="en-US" b="0" dirty="0"/>
          </a:p>
          <a:p>
            <a:r>
              <a:rPr lang="en-US" b="0" dirty="0"/>
              <a:t>2. </a:t>
            </a:r>
            <a:r>
              <a:rPr lang="en-GB" baseline="0" dirty="0"/>
              <a:t>Click or press enter to flash a picture. It will disappear after 3 seconds. Note that the pictures do not appear in alphabetical order to increase the challenge.</a:t>
            </a:r>
            <a:endParaRPr lang="en-US" b="0" dirty="0"/>
          </a:p>
          <a:p>
            <a:r>
              <a:rPr lang="en-US" b="0" dirty="0"/>
              <a:t>3. </a:t>
            </a:r>
            <a:r>
              <a:rPr lang="en-GB" baseline="0" dirty="0"/>
              <a:t>Write down the French word before the picture has faded away.</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baseline="0" dirty="0"/>
              <a:t>Ensure that gender/definite articles are known for any words that are nouns.</a:t>
            </a:r>
            <a:endParaRPr lang="en-US" b="0" dirty="0"/>
          </a:p>
          <a:p>
            <a:endParaRPr lang="en-US" b="1" dirty="0"/>
          </a:p>
          <a:p>
            <a:r>
              <a:rPr lang="en-GB" sz="1200" b="1" kern="1200" dirty="0">
                <a:solidFill>
                  <a:schemeClr val="tx1"/>
                </a:solidFill>
                <a:effectLst/>
                <a:latin typeface="+mn-lt"/>
                <a:ea typeface="+mn-ea"/>
                <a:cs typeface="+mn-cs"/>
              </a:rPr>
              <a:t>Answers:</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 </a:t>
            </a:r>
            <a:r>
              <a:rPr lang="en-GB" sz="1200" kern="1200" dirty="0" err="1">
                <a:solidFill>
                  <a:schemeClr val="tx1"/>
                </a:solidFill>
                <a:effectLst/>
                <a:latin typeface="+mn-lt"/>
                <a:ea typeface="+mn-ea"/>
                <a:cs typeface="+mn-cs"/>
              </a:rPr>
              <a:t>dr</a:t>
            </a:r>
            <a:r>
              <a:rPr lang="en-GB" sz="1200" kern="1200" dirty="0" err="1">
                <a:solidFill>
                  <a:schemeClr val="tx1"/>
                </a:solidFill>
                <a:effectLst/>
                <a:latin typeface="Arial" panose="020B0604020202020204" pitchFamily="34" charset="0"/>
                <a:ea typeface="+mn-ea"/>
                <a:cs typeface="Arial" panose="020B0604020202020204" pitchFamily="34" charset="0"/>
              </a:rPr>
              <a:t>ô</a:t>
            </a:r>
            <a:r>
              <a:rPr lang="en-GB" sz="1200" kern="1200" dirty="0" err="1">
                <a:solidFill>
                  <a:schemeClr val="tx1"/>
                </a:solidFill>
                <a:effectLst/>
                <a:latin typeface="+mn-lt"/>
                <a:ea typeface="+mn-ea"/>
                <a:cs typeface="+mn-cs"/>
              </a:rPr>
              <a:t>le</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B. un chanteur</a:t>
            </a:r>
          </a:p>
          <a:p>
            <a:r>
              <a:rPr lang="en-GB" sz="1200" kern="1200" dirty="0">
                <a:solidFill>
                  <a:schemeClr val="tx1"/>
                </a:solidFill>
                <a:effectLst/>
                <a:latin typeface="+mn-lt"/>
                <a:ea typeface="+mn-ea"/>
                <a:cs typeface="+mn-cs"/>
              </a:rPr>
              <a:t>C. </a:t>
            </a:r>
            <a:r>
              <a:rPr lang="en-GB" sz="1200" kern="1200" dirty="0" err="1">
                <a:solidFill>
                  <a:schemeClr val="tx1"/>
                </a:solidFill>
                <a:effectLst/>
                <a:latin typeface="+mn-lt"/>
                <a:ea typeface="+mn-ea"/>
                <a:cs typeface="+mn-cs"/>
              </a:rPr>
              <a:t>une</a:t>
            </a:r>
            <a:r>
              <a:rPr lang="en-GB" sz="1200" kern="1200" dirty="0">
                <a:solidFill>
                  <a:schemeClr val="tx1"/>
                </a:solidFill>
                <a:effectLst/>
                <a:latin typeface="+mn-lt"/>
                <a:ea typeface="+mn-ea"/>
                <a:cs typeface="+mn-cs"/>
              </a:rPr>
              <a:t> femme</a:t>
            </a:r>
          </a:p>
          <a:p>
            <a:r>
              <a:rPr lang="en-GB" sz="1200" kern="1200" dirty="0">
                <a:solidFill>
                  <a:schemeClr val="tx1"/>
                </a:solidFill>
                <a:effectLst/>
                <a:latin typeface="+mn-lt"/>
                <a:ea typeface="+mn-ea"/>
                <a:cs typeface="+mn-cs"/>
              </a:rPr>
              <a:t>D. </a:t>
            </a:r>
            <a:r>
              <a:rPr lang="en-GB" sz="1200" kern="1200" dirty="0" err="1">
                <a:solidFill>
                  <a:schemeClr val="tx1"/>
                </a:solidFill>
                <a:effectLst/>
                <a:latin typeface="+mn-lt"/>
                <a:ea typeface="+mn-ea"/>
                <a:cs typeface="+mn-cs"/>
              </a:rPr>
              <a:t>intéressant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 </a:t>
            </a:r>
            <a:r>
              <a:rPr lang="en-GB" sz="1200" kern="1200" dirty="0" err="1">
                <a:solidFill>
                  <a:schemeClr val="tx1"/>
                </a:solidFill>
                <a:effectLst/>
                <a:latin typeface="+mn-lt"/>
                <a:ea typeface="+mn-ea"/>
                <a:cs typeface="+mn-cs"/>
              </a:rPr>
              <a:t>vrai</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 un </a:t>
            </a:r>
            <a:r>
              <a:rPr lang="en-GB" sz="1200" kern="1200" dirty="0" err="1">
                <a:solidFill>
                  <a:schemeClr val="tx1"/>
                </a:solidFill>
                <a:effectLst/>
                <a:latin typeface="+mn-lt"/>
                <a:ea typeface="+mn-ea"/>
                <a:cs typeface="+mn-cs"/>
              </a:rPr>
              <a:t>ami</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 un </a:t>
            </a:r>
            <a:r>
              <a:rPr lang="en-GB" sz="1200" kern="1200" dirty="0" err="1">
                <a:solidFill>
                  <a:schemeClr val="tx1"/>
                </a:solidFill>
                <a:effectLst/>
                <a:latin typeface="+mn-lt"/>
                <a:ea typeface="+mn-ea"/>
                <a:cs typeface="+mn-cs"/>
              </a:rPr>
              <a:t>professeur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 </a:t>
            </a:r>
            <a:r>
              <a:rPr lang="en-GB" sz="1200" kern="1200" dirty="0" err="1">
                <a:solidFill>
                  <a:schemeClr val="tx1"/>
                </a:solidFill>
                <a:effectLst/>
                <a:latin typeface="+mn-lt"/>
                <a:ea typeface="+mn-ea"/>
                <a:cs typeface="+mn-cs"/>
              </a:rPr>
              <a:t>sympa</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thique</a:t>
            </a:r>
            <a:r>
              <a:rPr lang="en-GB" sz="1200" kern="1200" dirty="0">
                <a:solidFill>
                  <a:schemeClr val="tx1"/>
                </a:solidFill>
                <a:effectLst/>
                <a:latin typeface="+mn-lt"/>
                <a:ea typeface="+mn-ea"/>
                <a:cs typeface="+mn-cs"/>
              </a:rPr>
              <a:t>)</a:t>
            </a:r>
          </a:p>
          <a:p>
            <a:pPr marL="0" indent="0">
              <a:buNone/>
            </a:pPr>
            <a:r>
              <a:rPr lang="en-GB" sz="1200" b="0" kern="1200" dirty="0">
                <a:solidFill>
                  <a:schemeClr val="tx1"/>
                </a:solidFill>
                <a:effectLst/>
                <a:latin typeface="+mn-lt"/>
                <a:ea typeface="+mn-ea"/>
                <a:cs typeface="+mn-cs"/>
              </a:rPr>
              <a:t>I. faux</a:t>
            </a:r>
          </a:p>
          <a:p>
            <a:pPr marL="0" indent="0">
              <a:buFontTx/>
              <a:buNone/>
            </a:pPr>
            <a:r>
              <a:rPr lang="en-US" b="0" dirty="0"/>
              <a:t>J. un homme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sz="1200" b="0" i="0" u="none" strike="noStrike" kern="1200" cap="none" dirty="0">
                <a:solidFill>
                  <a:schemeClr val="tx1"/>
                </a:solidFill>
                <a:effectLst/>
                <a:latin typeface="+mn-lt"/>
                <a:ea typeface="Calibri"/>
                <a:cs typeface="Calibri"/>
                <a:sym typeface="Calibri"/>
              </a:rPr>
              <a:t>ami [467] chanteur [3251], femme [154], homme [136], professeur [1150], drôle [2166], intéressant [1244], faux [555], sympa(</a:t>
            </a:r>
            <a:r>
              <a:rPr lang="fr-FR" sz="1200" b="0" i="0" u="none" strike="noStrike" kern="1200" cap="none" dirty="0" err="1">
                <a:solidFill>
                  <a:schemeClr val="tx1"/>
                </a:solidFill>
                <a:effectLst/>
                <a:latin typeface="+mn-lt"/>
                <a:ea typeface="Calibri"/>
                <a:cs typeface="Calibri"/>
                <a:sym typeface="Calibri"/>
              </a:rPr>
              <a:t>thique</a:t>
            </a:r>
            <a:r>
              <a:rPr lang="fr-FR" sz="1200" b="0" i="0" u="none" strike="noStrike" kern="1200" cap="none" dirty="0">
                <a:solidFill>
                  <a:schemeClr val="tx1"/>
                </a:solidFill>
                <a:effectLst/>
                <a:latin typeface="+mn-lt"/>
                <a:ea typeface="Calibri"/>
                <a:cs typeface="Calibri"/>
                <a:sym typeface="Calibri"/>
              </a:rPr>
              <a:t>) [4164], vrai [292]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introducing the </a:t>
            </a:r>
            <a:r>
              <a:rPr lang="en-US" b="0" dirty="0" err="1"/>
              <a:t>feminisation</a:t>
            </a:r>
            <a:r>
              <a:rPr lang="en-US" b="0" dirty="0"/>
              <a:t> of agent nouns by adding ‘e’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written recognition of masculine and feminine forms of agent nouns</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noProof="0" dirty="0">
                <a:solidFill>
                  <a:schemeClr val="tx1"/>
                </a:solidFill>
                <a:effectLst/>
                <a:latin typeface="+mn-lt"/>
                <a:ea typeface="+mn-ea"/>
                <a:cs typeface="+mn-cs"/>
              </a:rPr>
              <a:t>1. Students write 1-6 and choose </a:t>
            </a:r>
            <a:r>
              <a:rPr lang="en-GB" sz="1200" b="0" i="1" u="none" strike="noStrike" kern="1200" baseline="0" noProof="0" dirty="0">
                <a:solidFill>
                  <a:schemeClr val="tx1"/>
                </a:solidFill>
                <a:effectLst/>
                <a:latin typeface="+mn-lt"/>
                <a:ea typeface="+mn-ea"/>
                <a:cs typeface="+mn-cs"/>
              </a:rPr>
              <a:t>‘un homme’ </a:t>
            </a:r>
            <a:r>
              <a:rPr lang="en-GB" sz="1200" b="0" i="0" u="none" strike="noStrike" kern="1200" baseline="0" noProof="0" dirty="0">
                <a:solidFill>
                  <a:schemeClr val="tx1"/>
                </a:solidFill>
                <a:effectLst/>
                <a:latin typeface="+mn-lt"/>
                <a:ea typeface="+mn-ea"/>
                <a:cs typeface="+mn-cs"/>
              </a:rPr>
              <a:t>or </a:t>
            </a:r>
            <a:r>
              <a:rPr lang="en-GB" sz="1200" b="0" i="1" u="none" strike="noStrike" kern="1200" baseline="0" noProof="0" dirty="0">
                <a:solidFill>
                  <a:schemeClr val="tx1"/>
                </a:solidFill>
                <a:effectLst/>
                <a:latin typeface="+mn-lt"/>
                <a:ea typeface="+mn-ea"/>
                <a:cs typeface="+mn-cs"/>
              </a:rPr>
              <a:t>‘</a:t>
            </a:r>
            <a:r>
              <a:rPr lang="en-GB" sz="1200" b="0" i="1" u="none" strike="noStrike" kern="1200" baseline="0" noProof="0" dirty="0" err="1">
                <a:solidFill>
                  <a:schemeClr val="tx1"/>
                </a:solidFill>
                <a:effectLst/>
                <a:latin typeface="+mn-lt"/>
                <a:ea typeface="+mn-ea"/>
                <a:cs typeface="+mn-cs"/>
              </a:rPr>
              <a:t>une</a:t>
            </a:r>
            <a:r>
              <a:rPr lang="en-GB" sz="1200" b="0" i="1" u="none" strike="noStrike" kern="1200" baseline="0" noProof="0" dirty="0">
                <a:solidFill>
                  <a:schemeClr val="tx1"/>
                </a:solidFill>
                <a:effectLst/>
                <a:latin typeface="+mn-lt"/>
                <a:ea typeface="+mn-ea"/>
                <a:cs typeface="+mn-cs"/>
              </a:rPr>
              <a:t> femme’</a:t>
            </a:r>
            <a:r>
              <a:rPr lang="en-GB" sz="1200" b="0" i="0" u="none" strike="noStrike" kern="1200" baseline="0" noProof="0" dirty="0">
                <a:solidFill>
                  <a:schemeClr val="tx1"/>
                </a:solidFill>
                <a:effectLst/>
                <a:latin typeface="+mn-lt"/>
                <a:ea typeface="+mn-ea"/>
                <a:cs typeface="+mn-cs"/>
              </a:rPr>
              <a:t> for each.</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2. Click to </a:t>
            </a:r>
            <a:r>
              <a:rPr lang="fr-FR" sz="1200" b="0" i="0" u="none" strike="noStrike" kern="1200" dirty="0" err="1">
                <a:solidFill>
                  <a:schemeClr val="tx1"/>
                </a:solidFill>
                <a:effectLst/>
                <a:latin typeface="+mn-lt"/>
                <a:ea typeface="+mn-ea"/>
                <a:cs typeface="+mn-cs"/>
              </a:rPr>
              <a:t>reveal</a:t>
            </a:r>
            <a:r>
              <a:rPr lang="fr-FR" sz="1200" b="0" i="0" u="none" strike="noStrike" kern="1200" dirty="0">
                <a:solidFill>
                  <a:schemeClr val="tx1"/>
                </a:solidFill>
                <a:effectLst/>
                <a:latin typeface="+mn-lt"/>
                <a:ea typeface="+mn-ea"/>
                <a:cs typeface="+mn-cs"/>
              </a:rPr>
              <a:t> the </a:t>
            </a:r>
            <a:r>
              <a:rPr lang="fr-FR" sz="1200" b="0" i="0" u="none" strike="noStrike" kern="1200" dirty="0" err="1">
                <a:solidFill>
                  <a:schemeClr val="tx1"/>
                </a:solidFill>
                <a:effectLst/>
                <a:latin typeface="+mn-lt"/>
                <a:ea typeface="+mn-ea"/>
                <a:cs typeface="+mn-cs"/>
              </a:rPr>
              <a:t>answers</a:t>
            </a:r>
            <a:r>
              <a:rPr lang="fr-FR" sz="1200" b="0" i="0" u="none" strike="noStrike" kern="1200" dirty="0">
                <a:solidFill>
                  <a:schemeClr val="tx1"/>
                </a:solidFill>
                <a:effectLst/>
                <a:latin typeface="+mn-lt"/>
                <a:ea typeface="+mn-ea"/>
                <a:cs typeface="+mn-cs"/>
              </a:rPr>
              <a:t>. The correct article </a:t>
            </a:r>
            <a:r>
              <a:rPr lang="fr-FR" sz="1200" b="0" i="0" u="none" strike="noStrike" kern="1200" dirty="0" err="1">
                <a:solidFill>
                  <a:schemeClr val="tx1"/>
                </a:solidFill>
                <a:effectLst/>
                <a:latin typeface="+mn-lt"/>
                <a:ea typeface="+mn-ea"/>
                <a:cs typeface="+mn-cs"/>
              </a:rPr>
              <a:t>appears</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with</a:t>
            </a:r>
            <a:r>
              <a:rPr lang="fr-FR" sz="1200" b="0" i="0" u="none" strike="noStrike" kern="1200" dirty="0">
                <a:solidFill>
                  <a:schemeClr val="tx1"/>
                </a:solidFill>
                <a:effectLst/>
                <a:latin typeface="+mn-lt"/>
                <a:ea typeface="+mn-ea"/>
                <a:cs typeface="+mn-cs"/>
              </a:rPr>
              <a:t> the </a:t>
            </a:r>
            <a:r>
              <a:rPr lang="fr-FR" sz="1200" b="0" i="0" u="none" strike="noStrike" kern="1200" dirty="0" err="1">
                <a:solidFill>
                  <a:schemeClr val="tx1"/>
                </a:solidFill>
                <a:effectLst/>
                <a:latin typeface="+mn-lt"/>
                <a:ea typeface="+mn-ea"/>
                <a:cs typeface="+mn-cs"/>
              </a:rPr>
              <a:t>answer</a:t>
            </a:r>
            <a:r>
              <a:rPr lang="fr-FR" sz="1200" b="0" i="0" u="none" strike="noStrike" kern="1200" dirty="0">
                <a:solidFill>
                  <a:schemeClr val="tx1"/>
                </a:solidFill>
                <a:effectLst/>
                <a:latin typeface="+mn-lt"/>
                <a:ea typeface="+mn-ea"/>
                <a:cs typeface="+mn-cs"/>
              </a:rPr>
              <a:t>.</a:t>
            </a: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681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GB" dirty="0"/>
              <a:t>re-cap</a:t>
            </a:r>
            <a:r>
              <a:rPr lang="en-GB" baseline="0" dirty="0"/>
              <a:t> of the use of </a:t>
            </a:r>
            <a:r>
              <a:rPr lang="en-GB" i="1" baseline="0" dirty="0" err="1"/>
              <a:t>être</a:t>
            </a:r>
            <a:r>
              <a:rPr lang="en-GB" baseline="0" dirty="0"/>
              <a:t> and </a:t>
            </a:r>
            <a:r>
              <a:rPr lang="en-GB" i="1" baseline="0" dirty="0" err="1"/>
              <a:t>avoir</a:t>
            </a:r>
            <a:r>
              <a:rPr lang="en-GB" baseline="0" dirty="0"/>
              <a:t>, which have both previously been introduced and practised (in the 1</a:t>
            </a:r>
            <a:r>
              <a:rPr lang="en-GB" baseline="30000" dirty="0"/>
              <a:t>st</a:t>
            </a:r>
            <a:r>
              <a:rPr lang="en-GB" baseline="0" dirty="0"/>
              <a:t>, 2</a:t>
            </a:r>
            <a:r>
              <a:rPr lang="en-GB" baseline="30000" dirty="0"/>
              <a:t>nd</a:t>
            </a:r>
            <a:r>
              <a:rPr lang="en-GB" baseline="0" dirty="0"/>
              <a:t> and 3</a:t>
            </a:r>
            <a:r>
              <a:rPr lang="en-GB" baseline="30000" dirty="0"/>
              <a:t>rd</a:t>
            </a:r>
            <a:r>
              <a:rPr lang="en-GB" baseline="0" dirty="0"/>
              <a:t> person singular)</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aseline="0" dirty="0"/>
              <a:t>This slide should be read out, so that learners are reminded that the ‘</a:t>
            </a:r>
            <a:r>
              <a:rPr lang="en-GB" baseline="0" dirty="0" err="1"/>
              <a:t>il</a:t>
            </a:r>
            <a:r>
              <a:rPr lang="en-GB" baseline="0" dirty="0"/>
              <a:t>’ and ‘</a:t>
            </a:r>
            <a:r>
              <a:rPr lang="en-GB" baseline="0" dirty="0" err="1"/>
              <a:t>elle</a:t>
            </a:r>
            <a:r>
              <a:rPr lang="en-GB" baseline="0" dirty="0"/>
              <a:t>’ forms (within each verb) are the same form – they should practise imitating these sounds (</a:t>
            </a:r>
            <a:r>
              <a:rPr lang="en-GB" baseline="0" dirty="0" err="1"/>
              <a:t>il</a:t>
            </a:r>
            <a:r>
              <a:rPr lang="en-GB" baseline="0" dirty="0"/>
              <a:t> </a:t>
            </a:r>
            <a:r>
              <a:rPr lang="en-GB" baseline="0" dirty="0" err="1"/>
              <a:t>est</a:t>
            </a:r>
            <a:r>
              <a:rPr lang="en-GB" baseline="0" dirty="0"/>
              <a:t>, </a:t>
            </a:r>
            <a:r>
              <a:rPr lang="en-GB" baseline="0" dirty="0" err="1"/>
              <a:t>elle</a:t>
            </a:r>
            <a:r>
              <a:rPr lang="en-GB" baseline="0" dirty="0"/>
              <a:t> </a:t>
            </a:r>
            <a:r>
              <a:rPr lang="en-GB" baseline="0" dirty="0" err="1"/>
              <a:t>est</a:t>
            </a:r>
            <a:r>
              <a:rPr lang="en-GB" baseline="0" dirty="0"/>
              <a:t>).</a:t>
            </a:r>
            <a:endParaRPr lang="en-US" b="0" dirty="0"/>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1589228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[SFE]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[SFE]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timide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cower and</a:t>
            </a:r>
            <a:r>
              <a:rPr lang="en-GB" baseline="0" dirty="0"/>
              <a:t> cover one’s face slightly, simulating shyness</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[SFE] </a:t>
            </a:r>
            <a:r>
              <a:rPr lang="en-GB" baseline="0" dirty="0"/>
              <a:t>sound, pronouncing </a:t>
            </a:r>
            <a:r>
              <a:rPr lang="en-GB" b="0" baseline="0" dirty="0"/>
              <a:t>”</a:t>
            </a:r>
            <a:r>
              <a:rPr lang="en-GB" b="1" baseline="0" dirty="0" err="1"/>
              <a:t>timide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timide</a:t>
            </a:r>
            <a:r>
              <a:rPr lang="en-GB" b="1" baseline="0" dirty="0"/>
              <a:t> </a:t>
            </a:r>
            <a:r>
              <a:rPr lang="en-GB" baseline="0" dirty="0"/>
              <a:t>[3835]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40406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2 slides</a:t>
            </a:r>
            <a:endParaRPr lang="en-US" b="1" dirty="0"/>
          </a:p>
          <a:p>
            <a:endParaRPr lang="en-US" b="1" dirty="0"/>
          </a:p>
          <a:p>
            <a:r>
              <a:rPr lang="en-US" b="1" dirty="0"/>
              <a:t>Aim: </a:t>
            </a:r>
            <a:r>
              <a:rPr lang="en-US" b="0" dirty="0"/>
              <a:t>written recognition of forms of </a:t>
            </a:r>
            <a:r>
              <a:rPr lang="en-US" b="0" i="1" dirty="0" err="1"/>
              <a:t>avoir</a:t>
            </a:r>
            <a:r>
              <a:rPr lang="en-US" b="0" i="1" dirty="0"/>
              <a:t> </a:t>
            </a:r>
            <a:r>
              <a:rPr lang="en-US" b="0" i="0" dirty="0"/>
              <a:t>and </a:t>
            </a:r>
            <a:r>
              <a:rPr lang="en-US" b="0" i="1" dirty="0" err="1"/>
              <a:t>être</a:t>
            </a:r>
            <a:r>
              <a:rPr lang="en-US" b="0" i="0" dirty="0"/>
              <a:t> in all three persons (singular) </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US" sz="1200" b="0" i="0" u="none" strike="noStrike" kern="1200" baseline="0" noProof="0" dirty="0">
                <a:solidFill>
                  <a:schemeClr val="tx1"/>
                </a:solidFill>
                <a:effectLst/>
                <a:latin typeface="+mn-lt"/>
                <a:ea typeface="+mn-ea"/>
                <a:cs typeface="+mn-cs"/>
              </a:rPr>
              <a:t>Students should first tick the appropriate column, then provide the English translation of each sentence, to ensure that they engage with the vocabulary as well as the grammar.</a:t>
            </a:r>
            <a:endParaRPr lang="fr-FR" sz="1200" b="1" i="0" u="none" strike="noStrike" kern="1200" dirty="0">
              <a:solidFill>
                <a:schemeClr val="tx1"/>
              </a:solidFill>
              <a:effectLst/>
              <a:latin typeface="+mn-lt"/>
              <a:ea typeface="+mn-ea"/>
              <a:cs typeface="+mn-cs"/>
            </a:endParaRP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809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noProof="0" dirty="0">
                <a:solidFill>
                  <a:schemeClr val="tx1"/>
                </a:solidFill>
                <a:effectLst/>
                <a:latin typeface="+mn-lt"/>
                <a:ea typeface="+mn-ea"/>
                <a:cs typeface="+mn-cs"/>
              </a:rPr>
              <a:t>This slide is the continuation of the activity on the previous slide.</a:t>
            </a:r>
            <a:endParaRPr lang="fr-FR" sz="1200" b="1" i="0" u="none" strike="noStrike" kern="1200" dirty="0">
              <a:solidFill>
                <a:schemeClr val="tx1"/>
              </a:solidFill>
              <a:effectLst/>
              <a:latin typeface="+mn-lt"/>
              <a:ea typeface="+mn-ea"/>
              <a:cs typeface="+mn-cs"/>
            </a:endParaRP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360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forms of </a:t>
            </a:r>
            <a:r>
              <a:rPr lang="en-US" b="0" i="1" dirty="0" err="1"/>
              <a:t>avoir</a:t>
            </a:r>
            <a:r>
              <a:rPr lang="en-US" b="0" i="1" dirty="0"/>
              <a:t> </a:t>
            </a:r>
            <a:r>
              <a:rPr lang="en-US" b="0" i="0" dirty="0"/>
              <a:t>and </a:t>
            </a:r>
            <a:r>
              <a:rPr lang="en-US" b="0" i="1" dirty="0" err="1"/>
              <a:t>être</a:t>
            </a:r>
            <a:r>
              <a:rPr lang="en-US" b="0" i="0" dirty="0"/>
              <a:t> in all three persons (singular), and connecting them to meaning in context</a:t>
            </a:r>
            <a:endParaRPr lang="en-US" b="1" dirty="0"/>
          </a:p>
          <a:p>
            <a:endParaRPr lang="en-US" b="1" dirty="0"/>
          </a:p>
          <a:p>
            <a:r>
              <a:rPr lang="en-US" b="1" dirty="0"/>
              <a:t>Procedure:</a:t>
            </a:r>
          </a:p>
          <a:p>
            <a:r>
              <a:rPr lang="en-US" b="0" dirty="0"/>
              <a:t>1. Students first choose if the sentence signifies ‘having’ or ‘being’.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US" sz="1200" b="0" i="0" u="none" strike="noStrike" kern="1200" baseline="0" noProof="0" dirty="0">
                <a:solidFill>
                  <a:schemeClr val="tx1"/>
                </a:solidFill>
                <a:effectLst/>
                <a:latin typeface="+mn-lt"/>
                <a:ea typeface="+mn-ea"/>
                <a:cs typeface="+mn-cs"/>
              </a:rPr>
              <a:t>The second column is to ensure that students understand the whole sentence including the noun or adjective, but also reinforces the importance of grammar. ‘Normal’ and ‘bizarre’ might sometimes both seem possible – there are no necessarily right or wrong answers for the final column (for example, in a ‘cartoon’ world, the world of children’s TV (think Beauty and the Beast!), it might well be possible for a character to say ‘She is a mobile phone!’ or ‘I am a cat’.) You could explain to the class: the grammar tells us the meaning – not guess work by just using the nouns! Grammar determines meaning - not guess work about 'what might be likely in the real world’.</a:t>
            </a:r>
            <a:endParaRPr lang="fr-FR" sz="1200" b="1" i="0" u="none" strike="noStrike" kern="1200" dirty="0">
              <a:solidFill>
                <a:schemeClr val="tx1"/>
              </a:solidFill>
              <a:effectLst/>
              <a:latin typeface="+mn-lt"/>
              <a:ea typeface="+mn-ea"/>
              <a:cs typeface="+mn-cs"/>
            </a:endParaRP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0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forms of </a:t>
            </a:r>
            <a:r>
              <a:rPr lang="en-US" b="0" i="1" dirty="0" err="1"/>
              <a:t>avoir</a:t>
            </a:r>
            <a:r>
              <a:rPr lang="en-US" b="0" i="1" dirty="0"/>
              <a:t> </a:t>
            </a:r>
            <a:r>
              <a:rPr lang="en-US" b="0" i="0" dirty="0"/>
              <a:t>and </a:t>
            </a:r>
            <a:r>
              <a:rPr lang="en-US" b="0" i="1" dirty="0" err="1"/>
              <a:t>être</a:t>
            </a:r>
            <a:r>
              <a:rPr lang="en-US" b="0" i="0" dirty="0"/>
              <a:t> in all three persons (singular), and connecting them to meaning in context</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sz="1200" b="0" i="0" u="none" strike="noStrike" kern="1200" baseline="0" noProof="0" dirty="0">
                <a:solidFill>
                  <a:schemeClr val="tx1"/>
                </a:solidFill>
                <a:effectLst/>
                <a:latin typeface="+mn-lt"/>
                <a:ea typeface="+mn-ea"/>
                <a:cs typeface="+mn-cs"/>
              </a:rPr>
              <a:t>Before the task begins, explain to learners that ‘</a:t>
            </a:r>
            <a:r>
              <a:rPr lang="en-GB" sz="1200" b="0" i="0" u="none" strike="noStrike" kern="1200" baseline="0" noProof="0" dirty="0" err="1">
                <a:solidFill>
                  <a:schemeClr val="tx1"/>
                </a:solidFill>
                <a:effectLst/>
                <a:latin typeface="+mn-lt"/>
                <a:ea typeface="+mn-ea"/>
                <a:cs typeface="+mn-cs"/>
              </a:rPr>
              <a:t>C’est</a:t>
            </a:r>
            <a:r>
              <a:rPr lang="en-GB" sz="1200" b="0" i="0" u="none" strike="noStrike" kern="1200" baseline="0" noProof="0" dirty="0">
                <a:solidFill>
                  <a:schemeClr val="tx1"/>
                </a:solidFill>
                <a:effectLst/>
                <a:latin typeface="+mn-lt"/>
                <a:ea typeface="+mn-ea"/>
                <a:cs typeface="+mn-cs"/>
              </a:rPr>
              <a:t>’ is used with people as well as things, when saying who/what they are. ‘</a:t>
            </a:r>
            <a:r>
              <a:rPr lang="en-GB" sz="1200" b="0" i="0" u="none" strike="noStrike" kern="1200" baseline="0" noProof="0" dirty="0" err="1">
                <a:solidFill>
                  <a:schemeClr val="tx1"/>
                </a:solidFill>
                <a:effectLst/>
                <a:latin typeface="+mn-lt"/>
                <a:ea typeface="+mn-ea"/>
                <a:cs typeface="+mn-cs"/>
              </a:rPr>
              <a:t>C’est</a:t>
            </a:r>
            <a:r>
              <a:rPr lang="en-GB" sz="1200" b="0" i="0" u="none" strike="noStrike" kern="1200" baseline="0" noProof="0" dirty="0">
                <a:solidFill>
                  <a:schemeClr val="tx1"/>
                </a:solidFill>
                <a:effectLst/>
                <a:latin typeface="+mn-lt"/>
                <a:ea typeface="+mn-ea"/>
                <a:cs typeface="+mn-cs"/>
              </a:rPr>
              <a:t>’ (a contraction of ‘</a:t>
            </a:r>
            <a:r>
              <a:rPr lang="en-GB" sz="1200" b="0" i="0" u="none" strike="noStrike" kern="1200" baseline="0" noProof="0" dirty="0" err="1">
                <a:solidFill>
                  <a:schemeClr val="tx1"/>
                </a:solidFill>
                <a:effectLst/>
                <a:latin typeface="+mn-lt"/>
                <a:ea typeface="+mn-ea"/>
                <a:cs typeface="+mn-cs"/>
              </a:rPr>
              <a:t>ce</a:t>
            </a:r>
            <a:r>
              <a:rPr lang="en-GB" sz="1200" b="0" i="0" u="none" strike="noStrike" kern="1200" baseline="0" noProof="0" dirty="0">
                <a:solidFill>
                  <a:schemeClr val="tx1"/>
                </a:solidFill>
                <a:effectLst/>
                <a:latin typeface="+mn-lt"/>
                <a:ea typeface="+mn-ea"/>
                <a:cs typeface="+mn-cs"/>
              </a:rPr>
              <a:t> </a:t>
            </a:r>
            <a:r>
              <a:rPr lang="en-GB" sz="1200" b="0" i="0" u="none" strike="noStrike" kern="1200" baseline="0" noProof="0" dirty="0" err="1">
                <a:solidFill>
                  <a:schemeClr val="tx1"/>
                </a:solidFill>
                <a:effectLst/>
                <a:latin typeface="+mn-lt"/>
                <a:ea typeface="+mn-ea"/>
                <a:cs typeface="+mn-cs"/>
              </a:rPr>
              <a:t>est</a:t>
            </a:r>
            <a:r>
              <a:rPr lang="en-GB" sz="1200" b="0" i="0" u="none" strike="noStrike" kern="1200" baseline="0" noProof="0" dirty="0">
                <a:solidFill>
                  <a:schemeClr val="tx1"/>
                </a:solidFill>
                <a:effectLst/>
                <a:latin typeface="+mn-lt"/>
                <a:ea typeface="+mn-ea"/>
                <a:cs typeface="+mn-cs"/>
              </a:rPr>
              <a:t>’) literally means ‘this is’, but when referring to people can be taken to mean ‘s/he is’.</a:t>
            </a:r>
            <a:r>
              <a:rPr lang="en-US" b="0" dirty="0"/>
              <a:t> </a:t>
            </a:r>
          </a:p>
          <a:p>
            <a:r>
              <a:rPr lang="en-US" b="0" dirty="0"/>
              <a:t>2. </a:t>
            </a:r>
            <a:r>
              <a:rPr lang="en-GB" sz="1200" b="0" i="0" u="none" strike="noStrike" kern="1200" baseline="0" noProof="0" dirty="0">
                <a:solidFill>
                  <a:schemeClr val="tx1"/>
                </a:solidFill>
                <a:effectLst/>
                <a:latin typeface="+mn-lt"/>
                <a:ea typeface="+mn-ea"/>
                <a:cs typeface="+mn-cs"/>
              </a:rPr>
              <a:t>Each item could be played twice, to break it down for the students. </a:t>
            </a:r>
            <a:endParaRPr lang="en-US" b="0" dirty="0"/>
          </a:p>
          <a:p>
            <a:r>
              <a:rPr lang="en-US" b="0" dirty="0"/>
              <a:t>3. </a:t>
            </a:r>
            <a:r>
              <a:rPr lang="en-GB" sz="1200" b="0" i="0" u="none" strike="noStrike" kern="1200" baseline="0" noProof="0" dirty="0">
                <a:solidFill>
                  <a:schemeClr val="tx1"/>
                </a:solidFill>
                <a:effectLst/>
                <a:latin typeface="+mn-lt"/>
                <a:ea typeface="+mn-ea"/>
                <a:cs typeface="+mn-cs"/>
              </a:rPr>
              <a:t>The first time, learners could just put a tick in the correct column (having or 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noProof="0" dirty="0">
                <a:solidFill>
                  <a:schemeClr val="tx1"/>
                </a:solidFill>
                <a:effectLst/>
                <a:latin typeface="+mn-lt"/>
                <a:ea typeface="+mn-ea"/>
                <a:cs typeface="+mn-cs"/>
              </a:rPr>
              <a:t>4. On the second hearing of each item, learners could then provide the oral translation.</a:t>
            </a:r>
          </a:p>
          <a:p>
            <a:pPr rtl="0" eaLnBrk="1" fontAlgn="ctr" latinLnBrk="0" hangingPunct="1"/>
            <a:endParaRPr lang="fr-FR" sz="1200" b="1" i="0" u="none" strike="noStrike" kern="1200" dirty="0">
              <a:solidFill>
                <a:schemeClr val="tx1"/>
              </a:solidFill>
              <a:effectLst/>
              <a:latin typeface="+mn-lt"/>
              <a:ea typeface="+mn-ea"/>
              <a:cs typeface="+mn-cs"/>
            </a:endParaRPr>
          </a:p>
          <a:p>
            <a:pPr rtl="0" eaLnBrk="1" fontAlgn="ctr" latinLnBrk="0" hangingPunct="1"/>
            <a:r>
              <a:rPr lang="fr-FR" sz="1200" b="1" i="0" u="none" strike="noStrike" kern="1200" dirty="0" err="1">
                <a:solidFill>
                  <a:schemeClr val="tx1"/>
                </a:solidFill>
                <a:effectLst/>
                <a:latin typeface="+mn-lt"/>
                <a:ea typeface="+mn-ea"/>
                <a:cs typeface="+mn-cs"/>
              </a:rPr>
              <a:t>Transcript</a:t>
            </a:r>
            <a:endParaRPr lang="fr-FR" sz="1200" b="1" i="0" u="none" strike="noStrike" kern="1200" dirty="0">
              <a:solidFill>
                <a:schemeClr val="tx1"/>
              </a:solidFill>
              <a:effectLst/>
              <a:latin typeface="+mn-lt"/>
              <a:ea typeface="+mn-ea"/>
              <a:cs typeface="+mn-cs"/>
            </a:endParaRPr>
          </a:p>
          <a:p>
            <a:pPr rtl="0" eaLnBrk="1" fontAlgn="ctr" latinLnBrk="0" hangingPunct="1"/>
            <a:r>
              <a:rPr lang="fr-FR" sz="1200" b="0" i="0" u="none" strike="noStrike" kern="1200" dirty="0">
                <a:solidFill>
                  <a:schemeClr val="tx1"/>
                </a:solidFill>
                <a:effectLst/>
                <a:latin typeface="+mn-lt"/>
                <a:ea typeface="+mn-ea"/>
                <a:cs typeface="+mn-cs"/>
              </a:rPr>
              <a:t>1) C’</a:t>
            </a:r>
            <a:r>
              <a:rPr lang="fr-FR" sz="1200" b="0" i="0" u="none" strike="noStrike" kern="1200" baseline="0" dirty="0">
                <a:solidFill>
                  <a:schemeClr val="tx1"/>
                </a:solidFill>
                <a:effectLst/>
                <a:latin typeface="+mn-lt"/>
                <a:ea typeface="+mn-ea"/>
                <a:cs typeface="+mn-cs"/>
              </a:rPr>
              <a:t>est</a:t>
            </a:r>
            <a:r>
              <a:rPr lang="fr-FR" sz="1200" b="0" i="0" u="none" strike="noStrike" kern="1200" dirty="0">
                <a:solidFill>
                  <a:schemeClr val="tx1"/>
                </a:solidFill>
                <a:effectLst/>
                <a:latin typeface="+mn-lt"/>
                <a:ea typeface="+mn-ea"/>
                <a:cs typeface="+mn-cs"/>
              </a:rPr>
              <a:t> un professeur</a:t>
            </a:r>
            <a:r>
              <a:rPr lang="fr-FR"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sympathique</a:t>
            </a:r>
            <a:r>
              <a:rPr lang="fr-FR" sz="1200" b="0" i="0" u="none" strike="noStrike" kern="1200" baseline="0" dirty="0">
                <a:solidFill>
                  <a:schemeClr val="tx1"/>
                </a:solidFill>
                <a:effectLst/>
                <a:latin typeface="+mn-lt"/>
                <a:ea typeface="+mn-ea"/>
                <a:cs typeface="+mn-cs"/>
              </a:rPr>
              <a:t>.</a:t>
            </a:r>
            <a:endParaRPr lang="en-GB" sz="1200" b="0" i="0" u="none" strike="noStrike" kern="1200" dirty="0">
              <a:solidFill>
                <a:schemeClr val="tx1"/>
              </a:solidFill>
              <a:effectLst/>
              <a:latin typeface="+mn-lt"/>
              <a:ea typeface="+mn-ea"/>
              <a:cs typeface="+mn-cs"/>
            </a:endParaRPr>
          </a:p>
          <a:p>
            <a:pPr rtl="0" eaLnBrk="1" fontAlgn="auto" latinLnBrk="0" hangingPunct="1"/>
            <a:r>
              <a:rPr lang="fr-FR" sz="1200" b="0" i="0" u="none" strike="noStrike" kern="1200" dirty="0">
                <a:solidFill>
                  <a:schemeClr val="tx1"/>
                </a:solidFill>
                <a:effectLst/>
                <a:latin typeface="+mn-lt"/>
                <a:ea typeface="+mn-ea"/>
                <a:cs typeface="+mn-cs"/>
              </a:rPr>
              <a:t>2) Il a un professeur intéressant.</a:t>
            </a:r>
            <a:endParaRPr lang="en-GB" sz="1200" b="0" i="0" u="none" strike="noStrike" kern="1200" dirty="0">
              <a:solidFill>
                <a:schemeClr val="tx1"/>
              </a:solidFill>
              <a:effectLst/>
              <a:latin typeface="+mn-lt"/>
              <a:ea typeface="+mn-ea"/>
              <a:cs typeface="+mn-cs"/>
            </a:endParaRPr>
          </a:p>
          <a:p>
            <a:pPr rtl="0" eaLnBrk="1" fontAlgn="ctr" latinLnBrk="0" hangingPunct="1"/>
            <a:r>
              <a:rPr lang="fr-FR" sz="1200" b="0" i="0" u="none" strike="noStrike" kern="1200" dirty="0">
                <a:solidFill>
                  <a:schemeClr val="tx1"/>
                </a:solidFill>
                <a:effectLst/>
                <a:latin typeface="+mn-lt"/>
                <a:ea typeface="+mn-ea"/>
                <a:cs typeface="+mn-cs"/>
              </a:rPr>
              <a:t>3) Elle</a:t>
            </a:r>
            <a:r>
              <a:rPr lang="fr-FR"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a</a:t>
            </a:r>
            <a:r>
              <a:rPr lang="fr-FR" sz="1200" b="0" i="0" u="none" strike="noStrike" kern="1200" baseline="0" dirty="0">
                <a:solidFill>
                  <a:schemeClr val="tx1"/>
                </a:solidFill>
                <a:effectLst/>
                <a:latin typeface="+mn-lt"/>
                <a:ea typeface="+mn-ea"/>
                <a:cs typeface="+mn-cs"/>
              </a:rPr>
              <a:t> u</a:t>
            </a:r>
            <a:r>
              <a:rPr lang="fr-FR" sz="1200" b="0" i="0" u="none" strike="noStrike" kern="1200" dirty="0">
                <a:solidFill>
                  <a:schemeClr val="tx1"/>
                </a:solidFill>
                <a:effectLst/>
                <a:latin typeface="+mn-lt"/>
                <a:ea typeface="+mn-ea"/>
                <a:cs typeface="+mn-cs"/>
              </a:rPr>
              <a:t>ne amie </a:t>
            </a:r>
            <a:r>
              <a:rPr lang="fr-FR" sz="1200" b="0" i="0" kern="1200" dirty="0">
                <a:solidFill>
                  <a:schemeClr val="tx1"/>
                </a:solidFill>
                <a:effectLst/>
                <a:latin typeface="+mn-lt"/>
                <a:ea typeface="+mn-ea"/>
                <a:cs typeface="+mn-cs"/>
              </a:rPr>
              <a:t>drôle</a:t>
            </a:r>
            <a:r>
              <a:rPr lang="fr-FR" sz="1200" b="0" i="0" u="none" strike="noStrike" kern="1200" dirty="0">
                <a:solidFill>
                  <a:schemeClr val="tx1"/>
                </a:solidFill>
                <a:effectLst/>
                <a:latin typeface="+mn-lt"/>
                <a:ea typeface="+mn-ea"/>
                <a:cs typeface="+mn-cs"/>
              </a:rPr>
              <a:t>.</a:t>
            </a:r>
          </a:p>
          <a:p>
            <a:pPr marL="0" marR="0" lvl="0" indent="0" algn="l" defTabSz="914400" rtl="0" eaLnBrk="1" fontAlgn="ctr"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4) Je</a:t>
            </a:r>
            <a:r>
              <a:rPr lang="fr-FR" sz="1200" b="0" i="0" u="none" strike="noStrike" kern="1200" baseline="0" dirty="0">
                <a:solidFill>
                  <a:schemeClr val="tx1"/>
                </a:solidFill>
                <a:effectLst/>
                <a:latin typeface="+mn-lt"/>
                <a:ea typeface="+mn-ea"/>
                <a:cs typeface="+mn-cs"/>
              </a:rPr>
              <a:t> suis </a:t>
            </a:r>
            <a:r>
              <a:rPr lang="fr-FR" sz="1200" b="0" i="0" kern="1200" dirty="0">
                <a:solidFill>
                  <a:schemeClr val="tx1"/>
                </a:solidFill>
                <a:effectLst/>
                <a:latin typeface="+mn-lt"/>
                <a:ea typeface="+mn-ea"/>
                <a:cs typeface="+mn-cs"/>
              </a:rPr>
              <a:t>française. </a:t>
            </a:r>
          </a:p>
          <a:p>
            <a:pPr marL="0" marR="0" lvl="0" indent="0" algn="l" defTabSz="914400" rtl="0" eaLnBrk="1" fontAlgn="ctr"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5) Tu as un ami </a:t>
            </a:r>
            <a:r>
              <a:rPr lang="fr-FR" sz="1200" b="0" i="0" u="none" strike="noStrike" kern="1200" baseline="0" dirty="0">
                <a:solidFill>
                  <a:schemeClr val="tx1"/>
                </a:solidFill>
                <a:effectLst/>
                <a:latin typeface="+mn-lt"/>
                <a:ea typeface="+mn-ea"/>
                <a:cs typeface="+mn-cs"/>
              </a:rPr>
              <a:t>anglais ?</a:t>
            </a:r>
            <a:endParaRPr lang="en-GB" sz="1200" b="0" i="0" u="none" strike="noStrike" kern="1200" dirty="0">
              <a:solidFill>
                <a:schemeClr val="tx1"/>
              </a:solidFill>
              <a:effectLst/>
              <a:latin typeface="+mn-lt"/>
              <a:ea typeface="+mn-ea"/>
              <a:cs typeface="+mn-cs"/>
            </a:endParaRPr>
          </a:p>
          <a:p>
            <a:pPr rtl="0" eaLnBrk="1" fontAlgn="ctr" latinLnBrk="0" hangingPunct="1"/>
            <a:r>
              <a:rPr lang="fr-FR" sz="1200" b="0" i="0" u="none" strike="noStrike" kern="1200" dirty="0">
                <a:solidFill>
                  <a:schemeClr val="tx1"/>
                </a:solidFill>
                <a:effectLst/>
                <a:latin typeface="+mn-lt"/>
                <a:ea typeface="+mn-ea"/>
                <a:cs typeface="+mn-cs"/>
              </a:rPr>
              <a:t>6) C’</a:t>
            </a:r>
            <a:r>
              <a:rPr lang="fr-FR" sz="1200" b="0" i="0" u="none" strike="noStrike" kern="1200" baseline="0" dirty="0">
                <a:solidFill>
                  <a:schemeClr val="tx1"/>
                </a:solidFill>
                <a:effectLst/>
                <a:latin typeface="+mn-lt"/>
                <a:ea typeface="+mn-ea"/>
                <a:cs typeface="+mn-cs"/>
              </a:rPr>
              <a:t>est</a:t>
            </a:r>
            <a:r>
              <a:rPr lang="fr-FR" sz="1200" b="0" i="0" u="none" strike="noStrike" kern="1200" dirty="0">
                <a:solidFill>
                  <a:schemeClr val="tx1"/>
                </a:solidFill>
                <a:effectLst/>
                <a:latin typeface="+mn-lt"/>
                <a:ea typeface="+mn-ea"/>
                <a:cs typeface="+mn-cs"/>
              </a:rPr>
              <a:t> une femme sympathique.</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196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oral production of forms of </a:t>
            </a:r>
            <a:r>
              <a:rPr lang="en-US" b="0" i="1" dirty="0" err="1"/>
              <a:t>avoir</a:t>
            </a:r>
            <a:r>
              <a:rPr lang="en-US" b="0" i="1" dirty="0"/>
              <a:t> </a:t>
            </a:r>
            <a:r>
              <a:rPr lang="en-US" b="0" i="0" dirty="0"/>
              <a:t>and </a:t>
            </a:r>
            <a:r>
              <a:rPr lang="en-US" b="0" i="1" dirty="0" err="1"/>
              <a:t>être</a:t>
            </a:r>
            <a:r>
              <a:rPr lang="en-US" b="0" i="0" dirty="0"/>
              <a:t> in all three persons (singular), and connecting them to meaning in context</a:t>
            </a:r>
            <a:endParaRPr lang="en-US" b="1" dirty="0"/>
          </a:p>
          <a:p>
            <a:endParaRPr lang="en-US" b="1" dirty="0"/>
          </a:p>
          <a:p>
            <a:r>
              <a:rPr lang="en-US" b="1" dirty="0"/>
              <a:t>Procedure:</a:t>
            </a:r>
          </a:p>
          <a:p>
            <a:r>
              <a:rPr lang="en-US" b="0" dirty="0"/>
              <a:t>1. </a:t>
            </a:r>
            <a:r>
              <a:rPr lang="en-GB" sz="1200" b="0" i="0" u="none" strike="noStrike" kern="1200" noProof="0" dirty="0">
                <a:solidFill>
                  <a:schemeClr val="tx1"/>
                </a:solidFill>
                <a:effectLst/>
                <a:latin typeface="+mn-lt"/>
                <a:ea typeface="+mn-ea"/>
                <a:cs typeface="+mn-cs"/>
              </a:rPr>
              <a:t>Learners are now challenged</a:t>
            </a:r>
            <a:r>
              <a:rPr lang="en-GB" sz="1200" b="0" i="0" u="none" strike="noStrike" kern="1200" baseline="0" noProof="0" dirty="0">
                <a:solidFill>
                  <a:schemeClr val="tx1"/>
                </a:solidFill>
                <a:effectLst/>
                <a:latin typeface="+mn-lt"/>
                <a:ea typeface="+mn-ea"/>
                <a:cs typeface="+mn-cs"/>
              </a:rPr>
              <a:t> to retranslate the sentences into French, listening to the audio again if necessary.</a:t>
            </a:r>
          </a:p>
          <a:p>
            <a:pPr rtl="0" eaLnBrk="1" fontAlgn="ctr" latinLnBrk="0" hangingPunct="1"/>
            <a:r>
              <a:rPr lang="en-GB" sz="1200" b="0" i="0" u="none" strike="noStrike" kern="1200" baseline="0" noProof="0" dirty="0">
                <a:solidFill>
                  <a:schemeClr val="tx1"/>
                </a:solidFill>
                <a:effectLst/>
                <a:latin typeface="+mn-lt"/>
                <a:ea typeface="+mn-ea"/>
                <a:cs typeface="+mn-cs"/>
              </a:rPr>
              <a:t>2. This can be done orally, then in writing.</a:t>
            </a:r>
          </a:p>
          <a:p>
            <a:pPr rtl="0" eaLnBrk="1" fontAlgn="ctr" latinLnBrk="0" hangingPunct="1"/>
            <a:endParaRPr lang="fr-FR" sz="1200" b="1" i="0" u="none" strike="noStrike" kern="1200" dirty="0">
              <a:solidFill>
                <a:schemeClr val="tx1"/>
              </a:solidFill>
              <a:effectLst/>
              <a:latin typeface="+mn-lt"/>
              <a:ea typeface="+mn-ea"/>
              <a:cs typeface="+mn-cs"/>
            </a:endParaRPr>
          </a:p>
          <a:p>
            <a:pPr rtl="0" eaLnBrk="1" fontAlgn="ctr" latinLnBrk="0" hangingPunct="1"/>
            <a:r>
              <a:rPr lang="fr-FR" sz="2000" b="1" i="0" u="none" strike="noStrike" kern="1200" dirty="0" err="1">
                <a:solidFill>
                  <a:schemeClr val="tx1"/>
                </a:solidFill>
                <a:effectLst/>
                <a:latin typeface="Century Gothic" panose="020B0502020202020204" pitchFamily="34" charset="0"/>
                <a:ea typeface="+mn-ea"/>
                <a:cs typeface="+mn-cs"/>
              </a:rPr>
              <a:t>Transcript</a:t>
            </a:r>
            <a:endParaRPr lang="fr-FR" sz="2000" b="1" i="0" u="none" strike="noStrike" kern="1200" dirty="0">
              <a:solidFill>
                <a:schemeClr val="tx1"/>
              </a:solidFill>
              <a:effectLst/>
              <a:latin typeface="Century Gothic" panose="020B0502020202020204" pitchFamily="34" charset="0"/>
              <a:ea typeface="+mn-ea"/>
              <a:cs typeface="+mn-cs"/>
            </a:endParaRPr>
          </a:p>
          <a:p>
            <a:pPr rtl="0" eaLnBrk="1" fontAlgn="ctr" latinLnBrk="0" hangingPunct="1"/>
            <a:r>
              <a:rPr lang="fr-FR" sz="2000" b="0" i="0" u="none" strike="noStrike" kern="1200" dirty="0">
                <a:solidFill>
                  <a:schemeClr val="tx1"/>
                </a:solidFill>
                <a:effectLst/>
                <a:latin typeface="Century Gothic" panose="020B0502020202020204" pitchFamily="34" charset="0"/>
                <a:ea typeface="+mn-ea"/>
                <a:cs typeface="+mn-cs"/>
              </a:rPr>
              <a:t>1) C’</a:t>
            </a:r>
            <a:r>
              <a:rPr lang="fr-FR" sz="2000" b="0" i="0" u="none" strike="noStrike" kern="1200" baseline="0" dirty="0">
                <a:solidFill>
                  <a:schemeClr val="tx1"/>
                </a:solidFill>
                <a:effectLst/>
                <a:latin typeface="Century Gothic" panose="020B0502020202020204" pitchFamily="34" charset="0"/>
                <a:ea typeface="+mn-ea"/>
                <a:cs typeface="+mn-cs"/>
              </a:rPr>
              <a:t>est</a:t>
            </a:r>
            <a:r>
              <a:rPr lang="fr-FR" sz="2000" b="0" i="0" u="none" strike="noStrike" kern="1200" dirty="0">
                <a:solidFill>
                  <a:schemeClr val="tx1"/>
                </a:solidFill>
                <a:effectLst/>
                <a:latin typeface="Century Gothic" panose="020B0502020202020204" pitchFamily="34" charset="0"/>
                <a:ea typeface="+mn-ea"/>
                <a:cs typeface="+mn-cs"/>
              </a:rPr>
              <a:t> un professeur</a:t>
            </a:r>
            <a:r>
              <a:rPr lang="fr-FR" sz="2000" b="0" i="0" u="none" strike="noStrike" kern="1200" baseline="0" dirty="0">
                <a:solidFill>
                  <a:schemeClr val="tx1"/>
                </a:solidFill>
                <a:effectLst/>
                <a:latin typeface="Century Gothic" panose="020B0502020202020204" pitchFamily="34" charset="0"/>
                <a:ea typeface="+mn-ea"/>
                <a:cs typeface="+mn-cs"/>
              </a:rPr>
              <a:t> </a:t>
            </a:r>
            <a:r>
              <a:rPr lang="fr-FR" sz="2000" b="0" i="0" u="none" strike="noStrike" kern="1200" dirty="0">
                <a:solidFill>
                  <a:schemeClr val="tx1"/>
                </a:solidFill>
                <a:effectLst/>
                <a:latin typeface="Century Gothic" panose="020B0502020202020204" pitchFamily="34" charset="0"/>
                <a:ea typeface="+mn-ea"/>
                <a:cs typeface="+mn-cs"/>
              </a:rPr>
              <a:t>sympathique</a:t>
            </a:r>
            <a:r>
              <a:rPr lang="fr-FR" sz="2000" b="0" i="0" u="none" strike="noStrike" kern="1200" baseline="0" dirty="0">
                <a:solidFill>
                  <a:schemeClr val="tx1"/>
                </a:solidFill>
                <a:effectLst/>
                <a:latin typeface="Century Gothic" panose="020B0502020202020204" pitchFamily="34" charset="0"/>
                <a:ea typeface="+mn-ea"/>
                <a:cs typeface="+mn-cs"/>
              </a:rPr>
              <a:t>*</a:t>
            </a:r>
            <a:endParaRPr lang="en-GB" sz="2000" b="0" i="0" u="none" strike="noStrike" kern="1200" dirty="0">
              <a:solidFill>
                <a:schemeClr val="tx1"/>
              </a:solidFill>
              <a:effectLst/>
              <a:latin typeface="Century Gothic" panose="020B0502020202020204" pitchFamily="34" charset="0"/>
              <a:ea typeface="+mn-ea"/>
              <a:cs typeface="+mn-cs"/>
            </a:endParaRPr>
          </a:p>
          <a:p>
            <a:pPr rtl="0" eaLnBrk="1" fontAlgn="auto" latinLnBrk="0" hangingPunct="1"/>
            <a:r>
              <a:rPr lang="fr-FR" sz="2000" b="0" i="0" u="none" strike="noStrike" kern="1200" dirty="0">
                <a:solidFill>
                  <a:schemeClr val="tx1"/>
                </a:solidFill>
                <a:effectLst/>
                <a:latin typeface="Century Gothic" panose="020B0502020202020204" pitchFamily="34" charset="0"/>
                <a:ea typeface="+mn-ea"/>
                <a:cs typeface="+mn-cs"/>
              </a:rPr>
              <a:t>2) Il a un professeur intéressant.</a:t>
            </a:r>
            <a:endParaRPr lang="en-GB" sz="2000" b="0" i="0" u="none" strike="noStrike" kern="1200" dirty="0">
              <a:solidFill>
                <a:schemeClr val="tx1"/>
              </a:solidFill>
              <a:effectLst/>
              <a:latin typeface="Century Gothic" panose="020B0502020202020204" pitchFamily="34" charset="0"/>
              <a:ea typeface="+mn-ea"/>
              <a:cs typeface="+mn-cs"/>
            </a:endParaRPr>
          </a:p>
          <a:p>
            <a:pPr rtl="0" eaLnBrk="1" fontAlgn="ctr" latinLnBrk="0" hangingPunct="1"/>
            <a:r>
              <a:rPr lang="fr-FR" sz="2000" b="0" i="0" u="none" strike="noStrike" kern="1200" dirty="0">
                <a:solidFill>
                  <a:schemeClr val="tx1"/>
                </a:solidFill>
                <a:effectLst/>
                <a:latin typeface="Century Gothic" panose="020B0502020202020204" pitchFamily="34" charset="0"/>
                <a:ea typeface="+mn-ea"/>
                <a:cs typeface="+mn-cs"/>
              </a:rPr>
              <a:t>3) Elle</a:t>
            </a:r>
            <a:r>
              <a:rPr lang="fr-FR" sz="2000" b="0" i="0" u="none" strike="noStrike" kern="1200" baseline="0" dirty="0">
                <a:solidFill>
                  <a:schemeClr val="tx1"/>
                </a:solidFill>
                <a:effectLst/>
                <a:latin typeface="Century Gothic" panose="020B0502020202020204" pitchFamily="34" charset="0"/>
                <a:ea typeface="+mn-ea"/>
                <a:cs typeface="+mn-cs"/>
              </a:rPr>
              <a:t> </a:t>
            </a:r>
            <a:r>
              <a:rPr lang="fr-FR" sz="2000" b="0" i="0" u="none" strike="noStrike" kern="1200" dirty="0">
                <a:solidFill>
                  <a:schemeClr val="tx1"/>
                </a:solidFill>
                <a:effectLst/>
                <a:latin typeface="Century Gothic" panose="020B0502020202020204" pitchFamily="34" charset="0"/>
                <a:ea typeface="+mn-ea"/>
                <a:cs typeface="+mn-cs"/>
              </a:rPr>
              <a:t>a</a:t>
            </a:r>
            <a:r>
              <a:rPr lang="fr-FR" sz="2000" b="0" i="0" u="none" strike="noStrike" kern="1200" baseline="0" dirty="0">
                <a:solidFill>
                  <a:schemeClr val="tx1"/>
                </a:solidFill>
                <a:effectLst/>
                <a:latin typeface="Century Gothic" panose="020B0502020202020204" pitchFamily="34" charset="0"/>
                <a:ea typeface="+mn-ea"/>
                <a:cs typeface="+mn-cs"/>
              </a:rPr>
              <a:t> u</a:t>
            </a:r>
            <a:r>
              <a:rPr lang="fr-FR" sz="2000" b="0" i="0" u="none" strike="noStrike" kern="1200" dirty="0">
                <a:solidFill>
                  <a:schemeClr val="tx1"/>
                </a:solidFill>
                <a:effectLst/>
                <a:latin typeface="Century Gothic" panose="020B0502020202020204" pitchFamily="34" charset="0"/>
                <a:ea typeface="+mn-ea"/>
                <a:cs typeface="+mn-cs"/>
              </a:rPr>
              <a:t>ne amie </a:t>
            </a:r>
            <a:r>
              <a:rPr lang="fr-FR" sz="2000" b="0" i="0" kern="1200" dirty="0">
                <a:solidFill>
                  <a:schemeClr val="tx1"/>
                </a:solidFill>
                <a:effectLst/>
                <a:latin typeface="Century Gothic" panose="020B0502020202020204" pitchFamily="34" charset="0"/>
                <a:ea typeface="+mn-ea"/>
                <a:cs typeface="+mn-cs"/>
              </a:rPr>
              <a:t>drôle</a:t>
            </a:r>
            <a:r>
              <a:rPr lang="fr-FR" sz="2000" b="0" i="0" u="none" strike="noStrike" kern="1200" dirty="0">
                <a:solidFill>
                  <a:schemeClr val="tx1"/>
                </a:solidFill>
                <a:effectLst/>
                <a:latin typeface="Century Gothic" panose="020B0502020202020204" pitchFamily="34" charset="0"/>
                <a:ea typeface="+mn-ea"/>
                <a:cs typeface="+mn-cs"/>
              </a:rPr>
              <a:t>.</a:t>
            </a:r>
          </a:p>
          <a:p>
            <a:pPr marL="0" marR="0" lvl="0" indent="0" algn="l" defTabSz="914400" rtl="0" eaLnBrk="1" fontAlgn="ctr" latinLnBrk="0" hangingPunct="1">
              <a:lnSpc>
                <a:spcPct val="100000"/>
              </a:lnSpc>
              <a:spcBef>
                <a:spcPts val="0"/>
              </a:spcBef>
              <a:spcAft>
                <a:spcPts val="0"/>
              </a:spcAft>
              <a:buClrTx/>
              <a:buSzTx/>
              <a:buFontTx/>
              <a:buNone/>
              <a:tabLst/>
              <a:defRPr/>
            </a:pPr>
            <a:r>
              <a:rPr lang="fr-FR" sz="2000" b="0" i="0" u="none" strike="noStrike" kern="1200" dirty="0">
                <a:solidFill>
                  <a:schemeClr val="tx1"/>
                </a:solidFill>
                <a:effectLst/>
                <a:latin typeface="Century Gothic" panose="020B0502020202020204" pitchFamily="34" charset="0"/>
                <a:ea typeface="+mn-ea"/>
                <a:cs typeface="+mn-cs"/>
              </a:rPr>
              <a:t>4) Je</a:t>
            </a:r>
            <a:r>
              <a:rPr lang="fr-FR" sz="2000" b="0" i="0" u="none" strike="noStrike" kern="1200" baseline="0" dirty="0">
                <a:solidFill>
                  <a:schemeClr val="tx1"/>
                </a:solidFill>
                <a:effectLst/>
                <a:latin typeface="Century Gothic" panose="020B0502020202020204" pitchFamily="34" charset="0"/>
                <a:ea typeface="+mn-ea"/>
                <a:cs typeface="+mn-cs"/>
              </a:rPr>
              <a:t> suis </a:t>
            </a:r>
            <a:r>
              <a:rPr lang="fr-FR" sz="2000" b="0" i="0" kern="1200" dirty="0">
                <a:solidFill>
                  <a:schemeClr val="tx1"/>
                </a:solidFill>
                <a:effectLst/>
                <a:latin typeface="Century Gothic" panose="020B0502020202020204" pitchFamily="34" charset="0"/>
                <a:ea typeface="+mn-ea"/>
                <a:cs typeface="+mn-cs"/>
              </a:rPr>
              <a:t>française. </a:t>
            </a:r>
          </a:p>
          <a:p>
            <a:pPr marL="0" marR="0" lvl="0" indent="0" algn="l" defTabSz="914400" rtl="0" eaLnBrk="1" fontAlgn="ctr" latinLnBrk="0" hangingPunct="1">
              <a:lnSpc>
                <a:spcPct val="100000"/>
              </a:lnSpc>
              <a:spcBef>
                <a:spcPts val="0"/>
              </a:spcBef>
              <a:spcAft>
                <a:spcPts val="0"/>
              </a:spcAft>
              <a:buClrTx/>
              <a:buSzTx/>
              <a:buFontTx/>
              <a:buNone/>
              <a:tabLst/>
              <a:defRPr/>
            </a:pPr>
            <a:r>
              <a:rPr lang="fr-FR" sz="2000" b="0" i="0" u="none" strike="noStrike" kern="1200" dirty="0">
                <a:solidFill>
                  <a:schemeClr val="tx1"/>
                </a:solidFill>
                <a:effectLst/>
                <a:latin typeface="Century Gothic" panose="020B0502020202020204" pitchFamily="34" charset="0"/>
                <a:ea typeface="+mn-ea"/>
                <a:cs typeface="+mn-cs"/>
              </a:rPr>
              <a:t>5) Tu as un ami </a:t>
            </a:r>
            <a:r>
              <a:rPr lang="fr-FR" sz="2000" b="0" i="0" u="none" strike="noStrike" kern="1200" baseline="0" dirty="0">
                <a:solidFill>
                  <a:schemeClr val="tx1"/>
                </a:solidFill>
                <a:effectLst/>
                <a:latin typeface="Century Gothic" panose="020B0502020202020204" pitchFamily="34" charset="0"/>
                <a:ea typeface="+mn-ea"/>
                <a:cs typeface="+mn-cs"/>
              </a:rPr>
              <a:t>anglais ?</a:t>
            </a:r>
            <a:endParaRPr lang="en-GB" sz="2000" b="0" i="0" u="none" strike="noStrike" kern="1200" dirty="0">
              <a:solidFill>
                <a:schemeClr val="tx1"/>
              </a:solidFill>
              <a:effectLst/>
              <a:latin typeface="Century Gothic" panose="020B0502020202020204" pitchFamily="34" charset="0"/>
              <a:ea typeface="+mn-ea"/>
              <a:cs typeface="+mn-cs"/>
            </a:endParaRPr>
          </a:p>
          <a:p>
            <a:pPr rtl="0" eaLnBrk="1" fontAlgn="ctr" latinLnBrk="0" hangingPunct="1"/>
            <a:r>
              <a:rPr lang="fr-FR" sz="2000" b="0" i="0" u="none" strike="noStrike" kern="1200" dirty="0">
                <a:solidFill>
                  <a:schemeClr val="tx1"/>
                </a:solidFill>
                <a:effectLst/>
                <a:latin typeface="Century Gothic" panose="020B0502020202020204" pitchFamily="34" charset="0"/>
                <a:ea typeface="+mn-ea"/>
                <a:cs typeface="+mn-cs"/>
              </a:rPr>
              <a:t>6) C’</a:t>
            </a:r>
            <a:r>
              <a:rPr lang="fr-FR" sz="2000" b="0" i="0" u="none" strike="noStrike" kern="1200" baseline="0" dirty="0">
                <a:solidFill>
                  <a:schemeClr val="tx1"/>
                </a:solidFill>
                <a:effectLst/>
                <a:latin typeface="Century Gothic" panose="020B0502020202020204" pitchFamily="34" charset="0"/>
                <a:ea typeface="+mn-ea"/>
                <a:cs typeface="+mn-cs"/>
              </a:rPr>
              <a:t>est</a:t>
            </a:r>
            <a:r>
              <a:rPr lang="fr-FR" sz="2000" b="0" i="0" u="none" strike="noStrike" kern="1200" dirty="0">
                <a:solidFill>
                  <a:schemeClr val="tx1"/>
                </a:solidFill>
                <a:effectLst/>
                <a:latin typeface="Century Gothic" panose="020B0502020202020204" pitchFamily="34" charset="0"/>
                <a:ea typeface="+mn-ea"/>
                <a:cs typeface="+mn-cs"/>
              </a:rPr>
              <a:t> une femme sympathique.*</a:t>
            </a:r>
            <a:endParaRPr lang="en-GB" sz="2000" b="0" i="0" u="none" strike="noStrike" kern="1200" dirty="0">
              <a:solidFill>
                <a:schemeClr val="tx1"/>
              </a:solidFill>
              <a:effectLst/>
              <a:latin typeface="Century Gothic" panose="020B0502020202020204" pitchFamily="34" charset="0"/>
              <a:ea typeface="+mn-ea"/>
              <a:cs typeface="+mn-cs"/>
            </a:endParaRPr>
          </a:p>
          <a:p>
            <a:endParaRPr lang="fr-FR" sz="1200" b="1"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fr-FR" sz="1200" b="0" i="0" u="none" strike="noStrike" kern="1200" dirty="0">
                <a:solidFill>
                  <a:schemeClr val="tx1"/>
                </a:solidFill>
                <a:effectLst/>
                <a:latin typeface="+mn-lt"/>
                <a:ea typeface="+mn-ea"/>
                <a:cs typeface="+mn-cs"/>
              </a:rPr>
              <a:t>*</a:t>
            </a:r>
            <a:r>
              <a:rPr lang="fr-FR" sz="1200" b="0" i="0" u="none" strike="noStrike" kern="1200" baseline="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Accept</a:t>
            </a:r>
            <a:r>
              <a:rPr lang="fr-FR" sz="1200" b="0" i="0" u="none" strike="noStrike" kern="1200" dirty="0">
                <a:solidFill>
                  <a:schemeClr val="tx1"/>
                </a:solidFill>
                <a:effectLst/>
                <a:latin typeface="+mn-lt"/>
                <a:ea typeface="+mn-ea"/>
                <a:cs typeface="+mn-cs"/>
              </a:rPr>
              <a:t> ‘Il</a:t>
            </a:r>
            <a:r>
              <a:rPr lang="fr-FR" sz="1200" b="0" i="0" u="none" strike="noStrike" kern="1200" baseline="0" dirty="0">
                <a:solidFill>
                  <a:schemeClr val="tx1"/>
                </a:solidFill>
                <a:effectLst/>
                <a:latin typeface="+mn-lt"/>
                <a:ea typeface="+mn-ea"/>
                <a:cs typeface="+mn-cs"/>
              </a:rPr>
              <a:t> est...’ in place of ‘C’est...’ in (1) and </a:t>
            </a:r>
            <a:r>
              <a:rPr lang="fr-FR" sz="1200" b="0" i="0" u="none" strike="noStrike" kern="1200" dirty="0">
                <a:solidFill>
                  <a:schemeClr val="tx1"/>
                </a:solidFill>
                <a:effectLst/>
                <a:latin typeface="+mn-lt"/>
                <a:ea typeface="+mn-ea"/>
                <a:cs typeface="+mn-cs"/>
              </a:rPr>
              <a:t>‘Elle</a:t>
            </a:r>
            <a:r>
              <a:rPr lang="fr-FR" sz="1200" b="0" i="0" u="none" strike="noStrike" kern="1200" baseline="0" dirty="0">
                <a:solidFill>
                  <a:schemeClr val="tx1"/>
                </a:solidFill>
                <a:effectLst/>
                <a:latin typeface="+mn-lt"/>
                <a:ea typeface="+mn-ea"/>
                <a:cs typeface="+mn-cs"/>
              </a:rPr>
              <a:t> est...’ in place of ‘C’est...’ in (2).</a:t>
            </a:r>
            <a:endParaRPr lang="fr-FR" sz="1200" b="1" i="0" u="none" strike="noStrike" kern="1200" dirty="0">
              <a:solidFill>
                <a:schemeClr val="tx1"/>
              </a:solidFill>
              <a:effectLst/>
              <a:latin typeface="+mn-lt"/>
              <a:ea typeface="+mn-ea"/>
              <a:cs typeface="+mn-cs"/>
            </a:endParaRP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830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[é / -</a:t>
            </a:r>
            <a:r>
              <a:rPr lang="en-GB" b="1" dirty="0" err="1"/>
              <a:t>er</a:t>
            </a:r>
            <a:r>
              <a:rPr lang="en-GB" b="1" dirty="0"/>
              <a:t> / -</a:t>
            </a:r>
            <a:r>
              <a:rPr lang="en-GB" b="1" dirty="0" err="1"/>
              <a:t>ez</a:t>
            </a:r>
            <a:r>
              <a:rPr lang="en-GB"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1" dirty="0"/>
              <a:t>indefinite articles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Introduction of </a:t>
            </a:r>
            <a:r>
              <a:rPr lang="en-GB" sz="1200" b="1" i="0" dirty="0">
                <a:solidFill>
                  <a:prstClr val="white"/>
                </a:solidFill>
                <a:latin typeface="Calibri" panose="020F0502020204030204" pitchFamily="34" charset="0"/>
                <a:cs typeface="Calibri" panose="020F0502020204030204" pitchFamily="34" charset="0"/>
              </a:rPr>
              <a:t>subject pronoun ‘it’</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1.1.5 (introduce) </a:t>
            </a:r>
            <a:r>
              <a:rPr lang="en-GB" sz="1200" b="0" i="0" u="none" strike="noStrike" kern="1200" cap="none" dirty="0">
                <a:solidFill>
                  <a:schemeClr val="tx1"/>
                </a:solidFill>
                <a:effectLst/>
                <a:latin typeface="+mn-lt"/>
                <a:ea typeface="Calibri"/>
                <a:cs typeface="Calibri"/>
                <a:sym typeface="Calibri"/>
              </a:rPr>
              <a:t>il</a:t>
            </a:r>
            <a:r>
              <a:rPr lang="en-GB" sz="1200" b="0" i="0" u="none" strike="noStrike" kern="1200" cap="none" baseline="30000" dirty="0">
                <a:solidFill>
                  <a:schemeClr val="tx1"/>
                </a:solidFill>
                <a:effectLst/>
                <a:latin typeface="+mn-lt"/>
                <a:ea typeface="Calibri"/>
                <a:cs typeface="Calibri"/>
                <a:sym typeface="Calibri"/>
              </a:rPr>
              <a:t>2</a:t>
            </a:r>
            <a:r>
              <a:rPr lang="en-GB" sz="1200" b="0" i="0" u="none" strike="noStrike" kern="1200" cap="none" dirty="0">
                <a:solidFill>
                  <a:schemeClr val="tx1"/>
                </a:solidFill>
                <a:effectLst/>
                <a:latin typeface="+mn-lt"/>
                <a:ea typeface="Calibri"/>
                <a:cs typeface="Calibri"/>
                <a:sym typeface="Calibri"/>
              </a:rPr>
              <a:t> [13], elle</a:t>
            </a:r>
            <a:r>
              <a:rPr lang="en-GB" sz="1200" b="0" i="0" u="none" strike="noStrike" kern="1200" cap="none" baseline="30000" dirty="0">
                <a:solidFill>
                  <a:schemeClr val="tx1"/>
                </a:solidFill>
                <a:effectLst/>
                <a:latin typeface="+mn-lt"/>
                <a:ea typeface="Calibri"/>
                <a:cs typeface="Calibri"/>
                <a:sym typeface="Calibri"/>
              </a:rPr>
              <a:t>2</a:t>
            </a:r>
            <a:r>
              <a:rPr lang="en-GB" sz="1200" b="0" i="0" u="none" strike="noStrike" kern="1200" cap="none" dirty="0">
                <a:solidFill>
                  <a:schemeClr val="tx1"/>
                </a:solidFill>
                <a:effectLst/>
                <a:latin typeface="+mn-lt"/>
                <a:ea typeface="Calibri"/>
                <a:cs typeface="Calibri"/>
                <a:sym typeface="Calibri"/>
              </a:rPr>
              <a:t> [38], </a:t>
            </a:r>
            <a:r>
              <a:rPr lang="fr-FR" sz="1200" b="0" i="0" u="none" strike="noStrike" kern="1200" dirty="0">
                <a:solidFill>
                  <a:schemeClr val="tx1"/>
                </a:solidFill>
                <a:effectLst/>
                <a:latin typeface="+mn-lt"/>
                <a:ea typeface="+mn-ea"/>
                <a:cs typeface="+mn-cs"/>
              </a:rPr>
              <a:t>ami [467], amie [467], chanteur [3251], chanteuse [3251], femme [154], homme [136], professeur [1150], professeure [1150], drôle [2166], intéressant [1244], faux [555], sympa(</a:t>
            </a:r>
            <a:r>
              <a:rPr lang="fr-FR" sz="1200" b="0" i="0" u="none" strike="noStrike" kern="1200" dirty="0" err="1">
                <a:solidFill>
                  <a:schemeClr val="tx1"/>
                </a:solidFill>
                <a:effectLst/>
                <a:latin typeface="+mn-lt"/>
                <a:ea typeface="+mn-ea"/>
                <a:cs typeface="+mn-cs"/>
              </a:rPr>
              <a:t>thique</a:t>
            </a:r>
            <a:r>
              <a:rPr lang="fr-FR" sz="1200" b="0" i="0" u="none" strike="noStrike" kern="1200" dirty="0">
                <a:solidFill>
                  <a:schemeClr val="tx1"/>
                </a:solidFill>
                <a:effectLst/>
                <a:latin typeface="+mn-lt"/>
                <a:ea typeface="+mn-ea"/>
                <a:cs typeface="+mn-cs"/>
              </a:rPr>
              <a:t>) [4164], vrai [292]</a:t>
            </a:r>
            <a:r>
              <a:rPr lang="fr-FR"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1.1.2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dirty="0">
                <a:solidFill>
                  <a:schemeClr val="tx1"/>
                </a:solidFill>
                <a:effectLst/>
                <a:latin typeface="+mn-lt"/>
                <a:ea typeface="+mn-ea"/>
                <a:cs typeface="+mn-cs"/>
              </a:rPr>
              <a:t>est [5],  il [13], elle [38], amusant [4695], calme [1731], content [1841], excellent [1225], intelligent [2509], malade [1066], méchant [3184], triste [1843], mais [30], ou [33], merci [1070]</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688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é</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écrire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the act of writing (on</a:t>
            </a:r>
            <a:r>
              <a:rPr lang="en-GB" baseline="0" dirty="0"/>
              <a:t>to the palm of the other hand perhaps</a:t>
            </a:r>
            <a:r>
              <a:rPr lang="en-GB" b="1" baseline="0" dirty="0"/>
              <a:t>)</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[é] </a:t>
            </a:r>
            <a:r>
              <a:rPr lang="en-GB" baseline="0" dirty="0"/>
              <a:t>sound, pronouncing </a:t>
            </a:r>
            <a:r>
              <a:rPr lang="en-GB" b="0" baseline="0" dirty="0"/>
              <a:t>”</a:t>
            </a:r>
            <a:r>
              <a:rPr lang="en-GB" b="1" baseline="0" dirty="0"/>
              <a:t>écrire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écrire </a:t>
            </a:r>
            <a:r>
              <a:rPr lang="en-GB" baseline="0" dirty="0"/>
              <a:t>[382]</a:t>
            </a:r>
            <a:br>
              <a:rPr lang="en-GB" sz="1200" kern="1200" dirty="0">
                <a:solidFill>
                  <a:schemeClr val="tx1"/>
                </a:solidFill>
                <a:effectLst/>
                <a:ea typeface="+mn-ea"/>
                <a:cs typeface="+mn-cs"/>
              </a:rPr>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C4764-0B5C-4A95-8BE3-D72EFF2FC56B}"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02184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C4764-0B5C-4A95-8BE3-D72EFF2FC56B}"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65537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C4764-0B5C-4A95-8BE3-D72EFF2FC56B}"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370703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é</a:t>
            </a:r>
            <a:r>
              <a:rPr lang="en-GB" b="1" baseline="0" dirty="0"/>
              <a:t>] </a:t>
            </a:r>
            <a:r>
              <a:rPr lang="en-GB" baseline="0" dirty="0"/>
              <a:t>and then the </a:t>
            </a:r>
            <a:r>
              <a:rPr lang="en-GB" b="1" baseline="0" dirty="0"/>
              <a:t>source</a:t>
            </a:r>
            <a:r>
              <a:rPr lang="en-GB" baseline="0" dirty="0"/>
              <a:t> word again ‘</a:t>
            </a:r>
            <a:r>
              <a:rPr lang="en-GB" b="1" baseline="0" dirty="0" err="1"/>
              <a:t>écrire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écrire </a:t>
            </a:r>
            <a:r>
              <a:rPr lang="en-GB" baseline="0" dirty="0"/>
              <a:t>[382]; </a:t>
            </a:r>
            <a:r>
              <a:rPr lang="en-GB" b="1" baseline="0" dirty="0" err="1"/>
              <a:t>bébé</a:t>
            </a:r>
            <a:r>
              <a:rPr lang="en-GB" baseline="0" dirty="0"/>
              <a:t> [&gt;5000]; </a:t>
            </a:r>
            <a:r>
              <a:rPr lang="en-GB" b="1" baseline="0" dirty="0" err="1"/>
              <a:t>aller</a:t>
            </a:r>
            <a:r>
              <a:rPr lang="en-GB" b="1" baseline="0" dirty="0"/>
              <a:t> </a:t>
            </a:r>
            <a:r>
              <a:rPr lang="en-GB" b="0" baseline="0" dirty="0"/>
              <a:t>[55]</a:t>
            </a:r>
            <a:r>
              <a:rPr lang="en-GB" baseline="0" dirty="0"/>
              <a:t> </a:t>
            </a:r>
            <a:r>
              <a:rPr lang="en-GB" b="1" baseline="0" dirty="0"/>
              <a:t>donner </a:t>
            </a:r>
            <a:r>
              <a:rPr lang="en-GB" baseline="0" dirty="0"/>
              <a:t>[46]; </a:t>
            </a:r>
            <a:r>
              <a:rPr lang="en-GB" b="1" baseline="0" dirty="0" err="1"/>
              <a:t>nez</a:t>
            </a:r>
            <a:r>
              <a:rPr lang="en-GB" baseline="0" dirty="0"/>
              <a:t> [2661]; </a:t>
            </a:r>
            <a:r>
              <a:rPr lang="en-GB" b="1" baseline="0" dirty="0" err="1"/>
              <a:t>parler</a:t>
            </a:r>
            <a:r>
              <a:rPr lang="en-GB" baseline="0" dirty="0"/>
              <a:t> [106]</a:t>
            </a:r>
            <a:r>
              <a:rPr lang="en-GB" sz="1200" kern="1200" baseline="0" dirty="0">
                <a:solidFill>
                  <a:schemeClr val="tx1"/>
                </a:solidFill>
                <a:effectLst/>
                <a:ea typeface="+mn-ea"/>
                <a:cs typeface="+mn-cs"/>
              </a:rPr>
              <a:t>.</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1751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914319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239837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br>
              <a:rPr lang="en-GB" baseline="0" dirty="0"/>
            </a:b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20317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aural recognition of SSCs [</a:t>
            </a:r>
            <a:r>
              <a:rPr lang="en-US" b="0" dirty="0" err="1"/>
              <a:t>SFe</a:t>
            </a:r>
            <a:r>
              <a:rPr lang="en-US" b="0" dirty="0"/>
              <a:t>] and [é / -</a:t>
            </a:r>
            <a:r>
              <a:rPr lang="en-US" b="0" dirty="0" err="1"/>
              <a:t>er</a:t>
            </a:r>
            <a:r>
              <a:rPr lang="en-US" b="0" dirty="0"/>
              <a:t> / -et]</a:t>
            </a:r>
            <a:endParaRPr lang="en-US" b="1" dirty="0"/>
          </a:p>
          <a:p>
            <a:endParaRPr lang="en-US" b="1" dirty="0"/>
          </a:p>
          <a:p>
            <a:r>
              <a:rPr lang="en-US" b="1" dirty="0"/>
              <a:t>Procedure:</a:t>
            </a:r>
          </a:p>
          <a:p>
            <a:r>
              <a:rPr lang="en-US" b="0" dirty="0"/>
              <a:t>1. Click the letters to play the audio.</a:t>
            </a:r>
          </a:p>
          <a:p>
            <a:r>
              <a:rPr lang="en-US" b="0" dirty="0"/>
              <a:t>2. Students write ‘1’ beside the first word they hear, and ‘2’ beside the second</a:t>
            </a:r>
          </a:p>
          <a:p>
            <a:r>
              <a:rPr lang="en-US" b="0" dirty="0"/>
              <a:t>3. Click to reveal the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5948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oral production of SSC [é / -</a:t>
            </a:r>
            <a:r>
              <a:rPr lang="en-US" b="0" dirty="0" err="1"/>
              <a:t>er</a:t>
            </a:r>
            <a:r>
              <a:rPr lang="en-US" b="0" dirty="0"/>
              <a:t> / -</a:t>
            </a:r>
            <a:r>
              <a:rPr lang="en-US" b="0" dirty="0" err="1"/>
              <a:t>ez</a:t>
            </a:r>
            <a:r>
              <a:rPr lang="en-US" b="0" dirty="0"/>
              <a:t>]</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 Students say the words alternately out loud with a partner, building up speed, over 1 minute’s intensive practice. They call in any order they like, students are not allowed to repeat the one they said in their last turn.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sz="1200" kern="1200" dirty="0">
                <a:solidFill>
                  <a:schemeClr val="tx1"/>
                </a:solidFill>
                <a:effectLst/>
                <a:latin typeface="+mn-lt"/>
                <a:ea typeface="+mn-ea"/>
                <a:cs typeface="+mn-cs"/>
              </a:rPr>
              <a:t>Teacher can circulate to listen into their SSC knowledge.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3. </a:t>
            </a:r>
            <a:r>
              <a:rPr lang="en-GB" sz="1200" kern="1200" dirty="0">
                <a:solidFill>
                  <a:schemeClr val="tx1"/>
                </a:solidFill>
                <a:effectLst/>
                <a:latin typeface="+mn-lt"/>
                <a:ea typeface="+mn-ea"/>
                <a:cs typeface="+mn-cs"/>
              </a:rPr>
              <a:t>Click on </a:t>
            </a:r>
            <a:r>
              <a:rPr lang="en-GB" sz="1200" i="1" kern="1200" dirty="0">
                <a:solidFill>
                  <a:schemeClr val="tx1"/>
                </a:solidFill>
                <a:effectLst/>
                <a:latin typeface="+mn-lt"/>
                <a:ea typeface="+mn-ea"/>
                <a:cs typeface="+mn-cs"/>
              </a:rPr>
              <a:t>début</a:t>
            </a:r>
            <a:r>
              <a:rPr lang="en-GB" sz="1200" kern="1200" baseline="0" dirty="0">
                <a:solidFill>
                  <a:schemeClr val="tx1"/>
                </a:solidFill>
                <a:effectLst/>
                <a:latin typeface="+mn-lt"/>
                <a:ea typeface="+mn-ea"/>
                <a:cs typeface="+mn-cs"/>
              </a:rPr>
              <a:t> to start a one-minute timer on the screen.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4. Click on the words to hear them said by a native speaker. Students repeat.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assez</a:t>
            </a:r>
            <a:r>
              <a:rPr lang="en-GB" baseline="0" dirty="0"/>
              <a:t> [321], papier [951], </a:t>
            </a:r>
            <a:r>
              <a:rPr lang="en-GB" baseline="0" dirty="0" err="1"/>
              <a:t>réalité</a:t>
            </a:r>
            <a:r>
              <a:rPr lang="en-GB" baseline="0" dirty="0"/>
              <a:t> [532], </a:t>
            </a:r>
            <a:r>
              <a:rPr lang="en-GB" baseline="0" dirty="0" err="1"/>
              <a:t>bébé</a:t>
            </a:r>
            <a:r>
              <a:rPr lang="en-GB" baseline="0" dirty="0"/>
              <a:t> [2271], </a:t>
            </a:r>
            <a:r>
              <a:rPr lang="en-GB" baseline="0" dirty="0" err="1"/>
              <a:t>voler</a:t>
            </a:r>
            <a:r>
              <a:rPr lang="en-GB" baseline="0" dirty="0"/>
              <a:t> [1610], </a:t>
            </a:r>
            <a:r>
              <a:rPr lang="en-GB" baseline="0" dirty="0" err="1"/>
              <a:t>médical</a:t>
            </a:r>
            <a:r>
              <a:rPr lang="en-GB" baseline="0" dirty="0"/>
              <a:t> [1566], </a:t>
            </a:r>
            <a:r>
              <a:rPr lang="en-GB" baseline="0" dirty="0" err="1"/>
              <a:t>médias</a:t>
            </a:r>
            <a:r>
              <a:rPr lang="en-GB" baseline="0" dirty="0"/>
              <a:t> [1585], </a:t>
            </a:r>
            <a:r>
              <a:rPr lang="en-GB" baseline="0" dirty="0" err="1"/>
              <a:t>éviter</a:t>
            </a:r>
            <a:r>
              <a:rPr lang="en-GB" baseline="0" dirty="0"/>
              <a:t> [396], </a:t>
            </a:r>
            <a:r>
              <a:rPr lang="en-GB" baseline="0" dirty="0" err="1"/>
              <a:t>février</a:t>
            </a:r>
            <a:r>
              <a:rPr lang="en-GB" baseline="0" dirty="0"/>
              <a:t> [1136]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168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oral production of SSC [é / -</a:t>
            </a:r>
            <a:r>
              <a:rPr lang="en-US" b="0" dirty="0" err="1"/>
              <a:t>er</a:t>
            </a:r>
            <a:r>
              <a:rPr lang="en-US" b="0" dirty="0"/>
              <a:t> / -</a:t>
            </a:r>
            <a:r>
              <a:rPr lang="en-US" b="0" dirty="0" err="1"/>
              <a:t>ez</a:t>
            </a:r>
            <a:r>
              <a:rPr lang="en-US" b="0" dirty="0"/>
              <a:t>]</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 </a:t>
            </a:r>
            <a:r>
              <a:rPr lang="en-GB" sz="1200" b="0" kern="1200" baseline="0" dirty="0">
                <a:solidFill>
                  <a:schemeClr val="tx1"/>
                </a:solidFill>
                <a:effectLst/>
                <a:latin typeface="+mn-lt"/>
                <a:ea typeface="+mn-ea"/>
                <a:cs typeface="+mn-cs"/>
              </a:rPr>
              <a:t>Individually, students read out the words but in </a:t>
            </a:r>
            <a:r>
              <a:rPr lang="en-GB" sz="1200" b="1" kern="1200" baseline="0" dirty="0">
                <a:solidFill>
                  <a:schemeClr val="tx1"/>
                </a:solidFill>
                <a:effectLst/>
                <a:latin typeface="+mn-lt"/>
                <a:ea typeface="+mn-ea"/>
                <a:cs typeface="+mn-cs"/>
              </a:rPr>
              <a:t>alphabetical order</a:t>
            </a:r>
            <a:r>
              <a:rPr lang="en-GB" sz="1200" b="0" kern="1200" baseline="0" dirty="0">
                <a:solidFill>
                  <a:schemeClr val="tx1"/>
                </a:solidFill>
                <a:effectLst/>
                <a:latin typeface="+mn-lt"/>
                <a:ea typeface="+mn-ea"/>
                <a:cs typeface="+mn-cs"/>
              </a:rPr>
              <a:t>.  They keep going for one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sz="1200" kern="1200" dirty="0">
                <a:solidFill>
                  <a:schemeClr val="tx1"/>
                </a:solidFill>
                <a:effectLst/>
                <a:latin typeface="+mn-lt"/>
                <a:ea typeface="+mn-ea"/>
                <a:cs typeface="+mn-cs"/>
              </a:rPr>
              <a:t>Teacher can circulate to listen into their SSC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assez</a:t>
            </a:r>
            <a:r>
              <a:rPr lang="en-GB" baseline="0" dirty="0"/>
              <a:t> [321], papier [951], </a:t>
            </a:r>
            <a:r>
              <a:rPr lang="en-GB" baseline="0" dirty="0" err="1"/>
              <a:t>réalité</a:t>
            </a:r>
            <a:r>
              <a:rPr lang="en-GB" baseline="0" dirty="0"/>
              <a:t> [532], </a:t>
            </a:r>
            <a:r>
              <a:rPr lang="en-GB" baseline="0" dirty="0" err="1"/>
              <a:t>bébé</a:t>
            </a:r>
            <a:r>
              <a:rPr lang="en-GB" baseline="0" dirty="0"/>
              <a:t> [2271], </a:t>
            </a:r>
            <a:r>
              <a:rPr lang="en-GB" baseline="0" dirty="0" err="1"/>
              <a:t>voler</a:t>
            </a:r>
            <a:r>
              <a:rPr lang="en-GB" baseline="0" dirty="0"/>
              <a:t> [1610], </a:t>
            </a:r>
            <a:r>
              <a:rPr lang="en-GB" baseline="0" dirty="0" err="1"/>
              <a:t>médical</a:t>
            </a:r>
            <a:r>
              <a:rPr lang="en-GB" baseline="0" dirty="0"/>
              <a:t> [1566], </a:t>
            </a:r>
            <a:r>
              <a:rPr lang="en-GB" baseline="0" dirty="0" err="1"/>
              <a:t>médias</a:t>
            </a:r>
            <a:r>
              <a:rPr lang="en-GB" baseline="0" dirty="0"/>
              <a:t> [1585], </a:t>
            </a:r>
            <a:r>
              <a:rPr lang="en-GB" baseline="0" dirty="0" err="1"/>
              <a:t>éviter</a:t>
            </a:r>
            <a:r>
              <a:rPr lang="en-GB" baseline="0" dirty="0"/>
              <a:t> [396], </a:t>
            </a:r>
            <a:r>
              <a:rPr lang="en-GB" baseline="0" dirty="0" err="1"/>
              <a:t>février</a:t>
            </a:r>
            <a:r>
              <a:rPr lang="en-GB" baseline="0" dirty="0"/>
              <a:t> [1136]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4280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dirty="0"/>
          </a:p>
          <a:p>
            <a:r>
              <a:rPr lang="en-GB" b="1" dirty="0"/>
              <a:t>Aim: </a:t>
            </a:r>
            <a:r>
              <a:rPr lang="en-GB" dirty="0"/>
              <a:t>revising </a:t>
            </a:r>
            <a:r>
              <a:rPr lang="en-GB" baseline="0" dirty="0"/>
              <a:t>two things introduced previously: the construction ‘</a:t>
            </a:r>
            <a:r>
              <a:rPr lang="en-GB" baseline="0" dirty="0" err="1"/>
              <a:t>c’est</a:t>
            </a:r>
            <a:r>
              <a:rPr lang="en-GB" baseline="0" dirty="0"/>
              <a:t>’, and the use of the indefinite article, taking account of the gender of nouns</a:t>
            </a:r>
          </a:p>
          <a:p>
            <a:endParaRPr lang="en-GB" baseline="0" dirty="0"/>
          </a:p>
          <a:p>
            <a:r>
              <a:rPr lang="en-GB" baseline="0" dirty="0"/>
              <a:t>The following slides provide some practice in applying these two things to vocabulary previously encountered, thereby also providing useful vocabulary revision.</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35293235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8 slides</a:t>
            </a:r>
            <a:endParaRPr lang="en-US" b="1" dirty="0"/>
          </a:p>
          <a:p>
            <a:endParaRPr lang="en-US" b="1" dirty="0"/>
          </a:p>
          <a:p>
            <a:r>
              <a:rPr lang="en-US" b="1" dirty="0"/>
              <a:t>Aim: </a:t>
            </a:r>
            <a:r>
              <a:rPr lang="en-US" b="0" dirty="0"/>
              <a:t>oral recall of previously taught vocabulary</a:t>
            </a:r>
            <a:endParaRPr lang="en-US" b="1" dirty="0"/>
          </a:p>
          <a:p>
            <a:endParaRPr lang="en-US" b="1" dirty="0"/>
          </a:p>
          <a:p>
            <a:r>
              <a:rPr lang="en-US" b="1" dirty="0"/>
              <a:t>Procedure:</a:t>
            </a:r>
          </a:p>
          <a:p>
            <a:r>
              <a:rPr lang="en-US" b="0" dirty="0"/>
              <a:t>1. </a:t>
            </a:r>
            <a:r>
              <a:rPr lang="en-GB" dirty="0"/>
              <a:t>This</a:t>
            </a:r>
            <a:r>
              <a:rPr lang="en-GB" baseline="0" dirty="0"/>
              <a:t> slide, along with the six slides which follow it, slowly reveal the image of one of the items of vocabulary just introduced.</a:t>
            </a:r>
            <a:endParaRPr lang="en-US" b="0" dirty="0"/>
          </a:p>
          <a:p>
            <a:r>
              <a:rPr lang="en-US" b="0" dirty="0"/>
              <a:t>2. </a:t>
            </a:r>
            <a:r>
              <a:rPr lang="en-GB" baseline="0" dirty="0"/>
              <a:t>Learners can be challenged to guess the item (in French) at the earliest opportunity, gaining more ‘points’, for example, the earlier they do so.</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dirty="0"/>
              <a:t>Encourage the pupils to say the full phrase “ </a:t>
            </a:r>
            <a:r>
              <a:rPr lang="en-GB" dirty="0" err="1"/>
              <a:t>c’est</a:t>
            </a:r>
            <a:r>
              <a:rPr lang="en-GB" dirty="0"/>
              <a:t> … un / </a:t>
            </a:r>
            <a:r>
              <a:rPr lang="en-GB" dirty="0" err="1"/>
              <a:t>une</a:t>
            </a:r>
            <a:r>
              <a:rPr lang="en-GB" dirty="0"/>
              <a:t> ..” each time, with liaison if possible.</a:t>
            </a:r>
            <a:endParaRPr lang="en-US" b="0" dirty="0"/>
          </a:p>
          <a:p>
            <a:r>
              <a:rPr lang="en-US" b="0" dirty="0"/>
              <a:t>4. </a:t>
            </a:r>
            <a:r>
              <a:rPr lang="en-GB" dirty="0"/>
              <a:t>The notes for each slide state the vocabulary item sought, e.g. (for this</a:t>
            </a:r>
            <a:r>
              <a:rPr lang="en-GB" baseline="0" dirty="0"/>
              <a:t> slide):</a:t>
            </a:r>
          </a:p>
          <a:p>
            <a:endParaRPr lang="en-GB" dirty="0"/>
          </a:p>
          <a:p>
            <a:r>
              <a:rPr lang="en-GB" dirty="0" err="1"/>
              <a:t>C’est</a:t>
            </a:r>
            <a:r>
              <a:rPr lang="en-GB" dirty="0"/>
              <a:t> un </a:t>
            </a:r>
            <a:r>
              <a:rPr lang="en-GB" dirty="0" err="1"/>
              <a:t>ordinateur</a:t>
            </a:r>
            <a:r>
              <a:rPr lang="en-GB" dirty="0"/>
              <a: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C’est</a:t>
            </a:r>
            <a:r>
              <a:rPr lang="en-GB" dirty="0"/>
              <a:t> </a:t>
            </a:r>
            <a:r>
              <a:rPr lang="en-GB" dirty="0" err="1"/>
              <a:t>une</a:t>
            </a:r>
            <a:r>
              <a:rPr lang="en-GB" dirty="0"/>
              <a:t> </a:t>
            </a:r>
            <a:r>
              <a:rPr lang="en-GB" dirty="0" err="1"/>
              <a:t>voiture</a:t>
            </a:r>
            <a:r>
              <a:rPr lang="en-GB"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6863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baseline="0" dirty="0" err="1">
                <a:solidFill>
                  <a:schemeClr val="tx1"/>
                </a:solidFill>
                <a:effectLst/>
                <a:latin typeface="+mn-lt"/>
                <a:ea typeface="+mn-ea"/>
                <a:cs typeface="+mn-cs"/>
              </a:rPr>
              <a:t>C’est</a:t>
            </a:r>
            <a:r>
              <a:rPr lang="en-GB" sz="1200" b="0" kern="1200" baseline="0" dirty="0">
                <a:solidFill>
                  <a:schemeClr val="tx1"/>
                </a:solidFill>
                <a:effectLst/>
                <a:latin typeface="+mn-lt"/>
                <a:ea typeface="+mn-ea"/>
                <a:cs typeface="+mn-cs"/>
              </a:rPr>
              <a:t> un </a:t>
            </a:r>
            <a:r>
              <a:rPr lang="en-GB" sz="1200" b="0" kern="1200" baseline="0" dirty="0" err="1">
                <a:solidFill>
                  <a:schemeClr val="tx1"/>
                </a:solidFill>
                <a:effectLst/>
                <a:latin typeface="+mn-lt"/>
                <a:ea typeface="+mn-ea"/>
                <a:cs typeface="+mn-cs"/>
              </a:rPr>
              <a:t>vélo</a:t>
            </a:r>
            <a:r>
              <a:rPr lang="en-GB" sz="1200" b="0" kern="1200" baseline="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7989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C’est</a:t>
            </a:r>
            <a:r>
              <a:rPr lang="en-GB" dirty="0"/>
              <a:t> </a:t>
            </a:r>
            <a:r>
              <a:rPr lang="en-GB" dirty="0" err="1"/>
              <a:t>une</a:t>
            </a:r>
            <a:r>
              <a:rPr lang="en-GB" dirty="0"/>
              <a:t> </a:t>
            </a:r>
            <a:r>
              <a:rPr lang="en-GB" dirty="0" err="1"/>
              <a:t>règle</a:t>
            </a:r>
            <a:r>
              <a:rPr lang="en-GB"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391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52984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C’est</a:t>
            </a:r>
            <a:r>
              <a:rPr lang="en-GB" dirty="0"/>
              <a:t> un portable.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7642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C’est</a:t>
            </a:r>
            <a:r>
              <a:rPr lang="en-GB" dirty="0"/>
              <a:t> </a:t>
            </a:r>
            <a:r>
              <a:rPr lang="en-GB" dirty="0" err="1"/>
              <a:t>une</a:t>
            </a:r>
            <a:r>
              <a:rPr lang="en-GB" dirty="0"/>
              <a:t> </a:t>
            </a:r>
            <a:r>
              <a:rPr lang="en-GB" dirty="0" err="1"/>
              <a:t>chambre</a:t>
            </a:r>
            <a:r>
              <a:rPr lang="en-GB"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8559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C’est</a:t>
            </a:r>
            <a:r>
              <a:rPr lang="en-GB" dirty="0"/>
              <a:t> un </a:t>
            </a:r>
            <a:r>
              <a:rPr lang="en-GB" dirty="0" err="1"/>
              <a:t>chien</a:t>
            </a:r>
            <a:r>
              <a:rPr lang="en-GB"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2962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C’est</a:t>
            </a:r>
            <a:r>
              <a:rPr lang="en-GB" dirty="0"/>
              <a:t> un livre.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27067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aural comprehension and production of previously taught vocabulary</a:t>
            </a:r>
            <a:endParaRPr lang="en-US" b="1" dirty="0"/>
          </a:p>
          <a:p>
            <a:endParaRPr lang="en-US" b="1" dirty="0"/>
          </a:p>
          <a:p>
            <a:r>
              <a:rPr lang="en-US" b="1" dirty="0"/>
              <a:t>Procedure:</a:t>
            </a:r>
          </a:p>
          <a:p>
            <a:r>
              <a:rPr lang="en-US" b="0" dirty="0"/>
              <a:t>1. </a:t>
            </a:r>
            <a:r>
              <a:rPr lang="en-GB" dirty="0"/>
              <a:t>Learners</a:t>
            </a:r>
            <a:r>
              <a:rPr lang="en-GB" baseline="0" dirty="0"/>
              <a:t> practise using the previously introduced construction “</a:t>
            </a:r>
            <a:r>
              <a:rPr lang="en-GB" baseline="0" dirty="0" err="1"/>
              <a:t>C’est</a:t>
            </a:r>
            <a:r>
              <a:rPr lang="en-GB" baseline="0" dirty="0"/>
              <a:t>...”, plus the indefinite article and noun, to describe to a partner what is pictured on their card.</a:t>
            </a:r>
            <a:endParaRPr lang="en-US" b="0" dirty="0"/>
          </a:p>
          <a:p>
            <a:r>
              <a:rPr lang="en-US" b="0" dirty="0"/>
              <a:t>2. </a:t>
            </a:r>
            <a:r>
              <a:rPr lang="en-GB" baseline="0" dirty="0"/>
              <a:t>They have to listen and write the English for what their partner tells them is on their card.</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baseline="0" dirty="0"/>
              <a:t>Letters, rather than numbers, are used to designate the items, since in the scheme of work Notes we have the alphabet presented in Week 4. Learners are also likely to have encountered the alphabet in primary school, if they have studied French in KS1 or KS2. Letters a-h could be practised prior to this activity.</a:t>
            </a:r>
            <a:endParaRPr lang="en-US" b="0" dirty="0"/>
          </a:p>
        </p:txBody>
      </p:sp>
      <p:sp>
        <p:nvSpPr>
          <p:cNvPr id="4" name="Slide Number Placeholder 3"/>
          <p:cNvSpPr>
            <a:spLocks noGrp="1"/>
          </p:cNvSpPr>
          <p:nvPr>
            <p:ph type="sldNum" sz="quarter" idx="10"/>
          </p:nvPr>
        </p:nvSpPr>
        <p:spPr/>
        <p:txBody>
          <a:bodyPr/>
          <a:lstStyle/>
          <a:p>
            <a:fld id="{4064E2A9-A970-48BE-B31A-B4EAD540047D}" type="slidenum">
              <a:rPr lang="en-GB" smtClean="0"/>
              <a:t>44</a:t>
            </a:fld>
            <a:endParaRPr lang="en-GB" dirty="0"/>
          </a:p>
        </p:txBody>
      </p:sp>
    </p:spTree>
    <p:extLst>
      <p:ext uri="{BB962C8B-B14F-4D97-AF65-F5344CB8AC3E}">
        <p14:creationId xmlns:p14="http://schemas.microsoft.com/office/powerpoint/2010/main" val="26431820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This is Partner B’s card. Explanatory notes are on previous slide.</a:t>
            </a:r>
          </a:p>
        </p:txBody>
      </p:sp>
      <p:sp>
        <p:nvSpPr>
          <p:cNvPr id="4" name="Slide Number Placeholder 3"/>
          <p:cNvSpPr>
            <a:spLocks noGrp="1"/>
          </p:cNvSpPr>
          <p:nvPr>
            <p:ph type="sldNum" sz="quarter" idx="10"/>
          </p:nvPr>
        </p:nvSpPr>
        <p:spPr/>
        <p:txBody>
          <a:bodyPr/>
          <a:lstStyle/>
          <a:p>
            <a:fld id="{4064E2A9-A970-48BE-B31A-B4EAD540047D}" type="slidenum">
              <a:rPr lang="en-GB" smtClean="0"/>
              <a:t>45</a:t>
            </a:fld>
            <a:endParaRPr lang="en-GB" dirty="0"/>
          </a:p>
        </p:txBody>
      </p:sp>
    </p:spTree>
    <p:extLst>
      <p:ext uri="{BB962C8B-B14F-4D97-AF65-F5344CB8AC3E}">
        <p14:creationId xmlns:p14="http://schemas.microsoft.com/office/powerpoint/2010/main" val="16035782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written production of previously taught vocabulary</a:t>
            </a:r>
            <a:endParaRPr lang="en-US" b="1" dirty="0"/>
          </a:p>
          <a:p>
            <a:endParaRPr lang="en-US" b="1" dirty="0"/>
          </a:p>
          <a:p>
            <a:r>
              <a:rPr lang="en-US" b="1" dirty="0"/>
              <a:t>Procedure:</a:t>
            </a:r>
          </a:p>
          <a:p>
            <a:r>
              <a:rPr lang="en-US" b="0" dirty="0"/>
              <a:t>1. </a:t>
            </a:r>
            <a:r>
              <a:rPr lang="en-GB" baseline="0" dirty="0"/>
              <a:t>This task challenges learners to produce the language needed for the speaking task on the previous slides in written form.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aseline="0" dirty="0"/>
              <a:t>They could annotate their card (if printed) for the speaking task; alternatively, they could write the sentences in their exercise books.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introducing the use of </a:t>
            </a:r>
            <a:r>
              <a:rPr lang="en-US" b="0" i="1" dirty="0" err="1"/>
              <a:t>il</a:t>
            </a:r>
            <a:r>
              <a:rPr lang="en-US" b="0" i="1" dirty="0"/>
              <a:t> </a:t>
            </a:r>
            <a:r>
              <a:rPr lang="en-US" b="0" i="0" dirty="0"/>
              <a:t>/ </a:t>
            </a:r>
            <a:r>
              <a:rPr lang="en-US" b="0" i="1" dirty="0" err="1"/>
              <a:t>elle</a:t>
            </a:r>
            <a:r>
              <a:rPr lang="en-US" b="0" i="0" dirty="0"/>
              <a:t> to mean ‘it’ with masculine / feminine nouns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9456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raising awareness that the word for ‘it’ in French varies depending on the noun it replaces, while in English it does not</a:t>
            </a:r>
            <a:endParaRPr lang="en-US" b="1" dirty="0"/>
          </a:p>
          <a:p>
            <a:endParaRPr lang="en-US" b="1" dirty="0"/>
          </a:p>
          <a:p>
            <a:r>
              <a:rPr lang="en-US" b="1" dirty="0"/>
              <a:t>Procedure:</a:t>
            </a:r>
          </a:p>
          <a:p>
            <a:r>
              <a:rPr lang="en-US" b="0" dirty="0"/>
              <a:t>1. Students identify the noun that ‘it’ replaces in each of the English sentences.</a:t>
            </a:r>
          </a:p>
          <a:p>
            <a:r>
              <a:rPr lang="en-US" b="0" dirty="0"/>
              <a:t>2. Do the same for the French sentences.</a:t>
            </a:r>
          </a:p>
          <a:p>
            <a:r>
              <a:rPr lang="en-US" b="0" dirty="0"/>
              <a:t>3. Teacher highlights the difference between the two languages and </a:t>
            </a:r>
            <a:r>
              <a:rPr lang="en-US" b="0" dirty="0" err="1"/>
              <a:t>emphasises</a:t>
            </a:r>
            <a:r>
              <a:rPr lang="en-US" b="0" dirty="0"/>
              <a:t> the need to think about the gender of the noun being replaced in French.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gender agreement with </a:t>
            </a:r>
            <a:r>
              <a:rPr lang="en-US" b="0" i="1" dirty="0" err="1"/>
              <a:t>il</a:t>
            </a:r>
            <a:r>
              <a:rPr lang="en-US" b="0" i="1" dirty="0"/>
              <a:t>(s) </a:t>
            </a:r>
            <a:r>
              <a:rPr lang="en-US" b="0" i="0" dirty="0"/>
              <a:t>/ </a:t>
            </a:r>
            <a:r>
              <a:rPr lang="en-US" b="0" i="1" dirty="0" err="1"/>
              <a:t>elle</a:t>
            </a:r>
            <a:r>
              <a:rPr lang="en-US" b="0" i="1" dirty="0"/>
              <a:t>(s)</a:t>
            </a:r>
            <a:r>
              <a:rPr lang="en-US" b="0" i="0" dirty="0"/>
              <a:t> meaning ‘it’ / ‘they’</a:t>
            </a:r>
            <a:endParaRPr lang="en-US" b="1" dirty="0"/>
          </a:p>
          <a:p>
            <a:endParaRPr lang="en-US" b="1" dirty="0"/>
          </a:p>
          <a:p>
            <a:r>
              <a:rPr lang="en-US" b="1" dirty="0"/>
              <a:t>Procedure:</a:t>
            </a:r>
          </a:p>
          <a:p>
            <a:r>
              <a:rPr lang="en-US" b="0" dirty="0"/>
              <a:t>1. Teacher to check students know the gender of nouns before students do the task.</a:t>
            </a:r>
          </a:p>
          <a:p>
            <a:r>
              <a:rPr lang="en-US" b="0" dirty="0"/>
              <a:t>2. Write 1-8 and choose if the pronoun refers to the noun in picture ‘a’ or ‘b’.</a:t>
            </a:r>
          </a:p>
          <a:p>
            <a:r>
              <a:rPr lang="en-US" b="0" dirty="0"/>
              <a:t>3. Click to reveal the answers.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[SFE]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[SFE] </a:t>
            </a:r>
            <a:r>
              <a:rPr lang="en-GB" baseline="0" dirty="0"/>
              <a:t>and then the </a:t>
            </a:r>
            <a:r>
              <a:rPr lang="en-GB" b="1" baseline="0" dirty="0"/>
              <a:t>source</a:t>
            </a:r>
            <a:r>
              <a:rPr lang="en-GB" baseline="0" dirty="0"/>
              <a:t> word again ‘</a:t>
            </a:r>
            <a:r>
              <a:rPr lang="en-GB" b="1" baseline="0" dirty="0" err="1"/>
              <a:t>timide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monde</a:t>
            </a:r>
            <a:r>
              <a:rPr lang="en-GB" baseline="0" dirty="0"/>
              <a:t> [77]; </a:t>
            </a:r>
            <a:r>
              <a:rPr lang="en-GB" b="1" baseline="0" dirty="0" err="1"/>
              <a:t>moderne</a:t>
            </a:r>
            <a:r>
              <a:rPr lang="en-GB" b="1" baseline="0" dirty="0"/>
              <a:t> </a:t>
            </a:r>
            <a:r>
              <a:rPr lang="en-GB" b="0" baseline="0" dirty="0"/>
              <a:t>[1239]</a:t>
            </a:r>
            <a:r>
              <a:rPr lang="en-GB" baseline="0" dirty="0"/>
              <a:t> </a:t>
            </a:r>
            <a:r>
              <a:rPr lang="en-GB" b="1" baseline="0" dirty="0"/>
              <a:t>centre </a:t>
            </a:r>
            <a:r>
              <a:rPr lang="en-GB" baseline="0" dirty="0"/>
              <a:t>[491]; </a:t>
            </a:r>
            <a:r>
              <a:rPr lang="en-GB" b="1" baseline="0" dirty="0"/>
              <a:t>vie</a:t>
            </a:r>
            <a:r>
              <a:rPr lang="en-GB" baseline="0" dirty="0"/>
              <a:t> [132]; </a:t>
            </a:r>
            <a:r>
              <a:rPr lang="en-GB" b="1" baseline="0" dirty="0" err="1"/>
              <a:t>douze</a:t>
            </a:r>
            <a:r>
              <a:rPr lang="en-GB" baseline="0" dirty="0"/>
              <a:t> [1664]; </a:t>
            </a:r>
            <a:r>
              <a:rPr lang="en-GB" b="1" baseline="0" dirty="0" err="1"/>
              <a:t>timide</a:t>
            </a:r>
            <a:r>
              <a:rPr lang="en-GB" b="1" baseline="0" dirty="0"/>
              <a:t> </a:t>
            </a:r>
            <a:r>
              <a:rPr lang="en-GB" baseline="0" dirty="0"/>
              <a:t>[3835].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56338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421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12952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19110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 </a:t>
            </a:r>
            <a:r>
              <a:rPr lang="en-US" b="0" dirty="0"/>
              <a:t>for 6 slides</a:t>
            </a:r>
            <a:endParaRPr lang="en-US" b="1" dirty="0"/>
          </a:p>
          <a:p>
            <a:endParaRPr lang="en-US" b="1" dirty="0"/>
          </a:p>
          <a:p>
            <a:r>
              <a:rPr lang="en-US" b="1" dirty="0"/>
              <a:t>Aim: </a:t>
            </a:r>
            <a:r>
              <a:rPr lang="en-US" b="0" dirty="0"/>
              <a:t>aural recognition of SSC [</a:t>
            </a:r>
            <a:r>
              <a:rPr lang="en-US" b="0" dirty="0" err="1"/>
              <a:t>SFe</a:t>
            </a:r>
            <a:r>
              <a:rPr lang="en-US" b="0" dirty="0"/>
              <a:t>]</a:t>
            </a:r>
            <a:endParaRPr lang="en-US" b="1" dirty="0"/>
          </a:p>
          <a:p>
            <a:endParaRPr lang="en-US" b="1" dirty="0"/>
          </a:p>
          <a:p>
            <a:r>
              <a:rPr lang="en-US" b="1" dirty="0"/>
              <a:t>Procedure:</a:t>
            </a:r>
          </a:p>
          <a:p>
            <a:r>
              <a:rPr lang="en-US" b="0" dirty="0"/>
              <a:t>1. Click the words to play the audio.</a:t>
            </a:r>
          </a:p>
          <a:p>
            <a:r>
              <a:rPr lang="en-US" b="0" dirty="0"/>
              <a:t>2. Students choose which word has an </a:t>
            </a:r>
            <a:r>
              <a:rPr lang="en-US" b="0" dirty="0" err="1"/>
              <a:t>SFe</a:t>
            </a:r>
            <a:r>
              <a:rPr lang="en-US" b="0"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pelouse</a:t>
            </a:r>
            <a:r>
              <a:rPr lang="en-GB" baseline="0" dirty="0"/>
              <a:t> [&gt;5000], </a:t>
            </a:r>
            <a:r>
              <a:rPr lang="en-GB" baseline="0" dirty="0" err="1"/>
              <a:t>pont</a:t>
            </a:r>
            <a:r>
              <a:rPr lang="en-GB" baseline="0" dirty="0"/>
              <a:t> [1889]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cuisine [2618], </a:t>
            </a:r>
            <a:r>
              <a:rPr lang="en-GB" baseline="0" dirty="0" err="1"/>
              <a:t>loup</a:t>
            </a:r>
            <a:r>
              <a:rPr lang="en-GB" baseline="0" dirty="0"/>
              <a:t> [3927]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906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06/11/2021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06/11/2021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84794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0906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16062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4371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0491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1267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12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64532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87631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32959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2412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169590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54088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508636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3948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0087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2060140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050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06/11/2021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7734888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06/11/2021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7122876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06/11/2021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831398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06/11/2021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647651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440482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7581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15006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93215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65553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215816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9598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06/11/2021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549802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06/11/2021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689171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06/11/2021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0475060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06/11/2021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305258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06/11/2021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06/11/2021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06/11/2021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29912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6154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13323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audio" Target="../media/audio13.wav"/><Relationship Id="rId4" Type="http://schemas.openxmlformats.org/officeDocument/2006/relationships/audio" Target="../media/audio12.wav"/></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audio" Target="../media/audio15.wav"/><Relationship Id="rId4" Type="http://schemas.openxmlformats.org/officeDocument/2006/relationships/audio" Target="../media/audio14.wav"/></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audio" Target="../media/audio17.wav"/><Relationship Id="rId4" Type="http://schemas.openxmlformats.org/officeDocument/2006/relationships/audio" Target="../media/audio16.wav"/></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audio" Target="../media/audio19.wav"/><Relationship Id="rId4" Type="http://schemas.openxmlformats.org/officeDocument/2006/relationships/audio" Target="../media/audio18.wav"/></Relationships>
</file>

<file path=ppt/slides/_rels/slide14.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8.wav"/><Relationship Id="rId3" Type="http://schemas.openxmlformats.org/officeDocument/2006/relationships/image" Target="../media/image15.png"/><Relationship Id="rId7" Type="http://schemas.openxmlformats.org/officeDocument/2006/relationships/audio" Target="../media/audio22.wav"/><Relationship Id="rId12" Type="http://schemas.openxmlformats.org/officeDocument/2006/relationships/audio" Target="../media/audio27.wav"/><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audio" Target="../media/audio21.wav"/><Relationship Id="rId11" Type="http://schemas.openxmlformats.org/officeDocument/2006/relationships/audio" Target="../media/audio26.wav"/><Relationship Id="rId5" Type="http://schemas.openxmlformats.org/officeDocument/2006/relationships/audio" Target="../media/audio20.wav"/><Relationship Id="rId10" Type="http://schemas.openxmlformats.org/officeDocument/2006/relationships/audio" Target="../media/audio25.wav"/><Relationship Id="rId4" Type="http://schemas.openxmlformats.org/officeDocument/2006/relationships/image" Target="../media/image28.png"/><Relationship Id="rId9" Type="http://schemas.openxmlformats.org/officeDocument/2006/relationships/audio" Target="../media/audio24.wav"/></Relationships>
</file>

<file path=ppt/slides/_rels/slide15.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image" Target="../media/image15.png"/><Relationship Id="rId3" Type="http://schemas.openxmlformats.org/officeDocument/2006/relationships/audio" Target="../media/audio29.wav"/><Relationship Id="rId7" Type="http://schemas.openxmlformats.org/officeDocument/2006/relationships/audio" Target="../media/audio33.wav"/><Relationship Id="rId12" Type="http://schemas.openxmlformats.org/officeDocument/2006/relationships/audio" Target="../media/audio38.wav"/><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audio" Target="../media/audio32.wav"/><Relationship Id="rId11" Type="http://schemas.openxmlformats.org/officeDocument/2006/relationships/audio" Target="../media/audio37.wav"/><Relationship Id="rId5" Type="http://schemas.openxmlformats.org/officeDocument/2006/relationships/audio" Target="../media/audio31.wav"/><Relationship Id="rId10" Type="http://schemas.openxmlformats.org/officeDocument/2006/relationships/audio" Target="../media/audio36.wav"/><Relationship Id="rId4" Type="http://schemas.openxmlformats.org/officeDocument/2006/relationships/audio" Target="../media/audio30.wav"/><Relationship Id="rId9" Type="http://schemas.openxmlformats.org/officeDocument/2006/relationships/audio" Target="../media/audio35.wav"/></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5.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5.pn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audio" Target="../media/audio43.wav"/><Relationship Id="rId3" Type="http://schemas.openxmlformats.org/officeDocument/2006/relationships/audio" Target="../media/audio39.wav"/><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audio" Target="../media/audio42.wav"/><Relationship Id="rId5" Type="http://schemas.openxmlformats.org/officeDocument/2006/relationships/audio" Target="../media/audio41.wav"/><Relationship Id="rId10" Type="http://schemas.openxmlformats.org/officeDocument/2006/relationships/image" Target="../media/image15.png"/><Relationship Id="rId4" Type="http://schemas.openxmlformats.org/officeDocument/2006/relationships/audio" Target="../media/audio40.wav"/><Relationship Id="rId9" Type="http://schemas.openxmlformats.org/officeDocument/2006/relationships/audio" Target="../media/audio44.wav"/></Relationships>
</file>

<file path=ppt/slides/_rels/slide24.xml.rels><?xml version="1.0" encoding="UTF-8" standalone="yes"?>
<Relationships xmlns="http://schemas.openxmlformats.org/package/2006/relationships"><Relationship Id="rId8" Type="http://schemas.openxmlformats.org/officeDocument/2006/relationships/audio" Target="../media/audio43.wav"/><Relationship Id="rId3" Type="http://schemas.openxmlformats.org/officeDocument/2006/relationships/image" Target="../media/image15.png"/><Relationship Id="rId7" Type="http://schemas.openxmlformats.org/officeDocument/2006/relationships/audio" Target="../media/audio42.wav"/><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audio" Target="../media/audio41.wav"/><Relationship Id="rId5" Type="http://schemas.openxmlformats.org/officeDocument/2006/relationships/audio" Target="../media/audio40.wav"/><Relationship Id="rId4" Type="http://schemas.openxmlformats.org/officeDocument/2006/relationships/audio" Target="../media/audio39.wav"/><Relationship Id="rId9" Type="http://schemas.openxmlformats.org/officeDocument/2006/relationships/audio" Target="../media/audio44.wav"/></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notesSlide" Target="../notesSlides/notesSlide26.xml"/><Relationship Id="rId1" Type="http://schemas.openxmlformats.org/officeDocument/2006/relationships/slideLayout" Target="../slideLayouts/slideLayout28.xml"/><Relationship Id="rId5" Type="http://schemas.openxmlformats.org/officeDocument/2006/relationships/image" Target="../media/image42.png"/><Relationship Id="rId4" Type="http://schemas.openxmlformats.org/officeDocument/2006/relationships/audio" Target="../media/audio46.wav"/></Relationships>
</file>

<file path=ppt/slides/_rels/slide27.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notesSlide" Target="../notesSlides/notesSlide27.xml"/><Relationship Id="rId1" Type="http://schemas.openxmlformats.org/officeDocument/2006/relationships/slideLayout" Target="../slideLayouts/slideLayout28.xml"/><Relationship Id="rId4" Type="http://schemas.openxmlformats.org/officeDocument/2006/relationships/audio" Target="../media/audio46.wav"/></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image" Target="../media/image45.jpeg"/><Relationship Id="rId3" Type="http://schemas.openxmlformats.org/officeDocument/2006/relationships/audio" Target="../media/audio45.wav"/><Relationship Id="rId7" Type="http://schemas.openxmlformats.org/officeDocument/2006/relationships/audio" Target="../media/audio49.wav"/><Relationship Id="rId12"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audio" Target="../media/audio48.wav"/><Relationship Id="rId11" Type="http://schemas.openxmlformats.org/officeDocument/2006/relationships/image" Target="../media/image43.png"/><Relationship Id="rId5" Type="http://schemas.openxmlformats.org/officeDocument/2006/relationships/audio" Target="../media/audio46.wav"/><Relationship Id="rId15" Type="http://schemas.openxmlformats.org/officeDocument/2006/relationships/image" Target="../media/image47.png"/><Relationship Id="rId10" Type="http://schemas.openxmlformats.org/officeDocument/2006/relationships/audio" Target="../media/audio52.wav"/><Relationship Id="rId4" Type="http://schemas.openxmlformats.org/officeDocument/2006/relationships/audio" Target="../media/audio47.wav"/><Relationship Id="rId9" Type="http://schemas.openxmlformats.org/officeDocument/2006/relationships/audio" Target="../media/audio51.wav"/><Relationship Id="rId1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audio" Target="../media/audio50.wav"/><Relationship Id="rId3" Type="http://schemas.openxmlformats.org/officeDocument/2006/relationships/audio" Target="../media/audio45.wav"/><Relationship Id="rId7" Type="http://schemas.openxmlformats.org/officeDocument/2006/relationships/audio" Target="../media/audio49.wav"/><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audio" Target="../media/audio48.wav"/><Relationship Id="rId11" Type="http://schemas.openxmlformats.org/officeDocument/2006/relationships/image" Target="../media/image43.png"/><Relationship Id="rId5" Type="http://schemas.openxmlformats.org/officeDocument/2006/relationships/audio" Target="../media/audio46.wav"/><Relationship Id="rId10" Type="http://schemas.openxmlformats.org/officeDocument/2006/relationships/audio" Target="../media/audio52.wav"/><Relationship Id="rId4" Type="http://schemas.openxmlformats.org/officeDocument/2006/relationships/audio" Target="../media/audio47.wav"/><Relationship Id="rId9" Type="http://schemas.openxmlformats.org/officeDocument/2006/relationships/audio" Target="../media/audio51.wav"/></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audio" Target="../media/audio57.wav"/><Relationship Id="rId3" Type="http://schemas.openxmlformats.org/officeDocument/2006/relationships/image" Target="../media/image15.png"/><Relationship Id="rId7" Type="http://schemas.openxmlformats.org/officeDocument/2006/relationships/audio" Target="../media/audio56.wav"/><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audio" Target="../media/audio55.wav"/><Relationship Id="rId5" Type="http://schemas.openxmlformats.org/officeDocument/2006/relationships/audio" Target="../media/audio54.wav"/><Relationship Id="rId4" Type="http://schemas.openxmlformats.org/officeDocument/2006/relationships/audio" Target="../media/audio53.wav"/></Relationships>
</file>

<file path=ppt/slides/_rels/slide33.xml.rels><?xml version="1.0" encoding="UTF-8" standalone="yes"?>
<Relationships xmlns="http://schemas.openxmlformats.org/package/2006/relationships"><Relationship Id="rId8" Type="http://schemas.openxmlformats.org/officeDocument/2006/relationships/audio" Target="../media/audio59.wav"/><Relationship Id="rId13" Type="http://schemas.openxmlformats.org/officeDocument/2006/relationships/audio" Target="../media/audio64.wav"/><Relationship Id="rId3" Type="http://schemas.openxmlformats.org/officeDocument/2006/relationships/image" Target="../media/image15.png"/><Relationship Id="rId7" Type="http://schemas.openxmlformats.org/officeDocument/2006/relationships/audio" Target="../media/audio58.wav"/><Relationship Id="rId12" Type="http://schemas.openxmlformats.org/officeDocument/2006/relationships/audio" Target="../media/audio63.wav"/><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49.png"/><Relationship Id="rId11" Type="http://schemas.openxmlformats.org/officeDocument/2006/relationships/audio" Target="../media/audio62.wav"/><Relationship Id="rId5" Type="http://schemas.microsoft.com/office/2007/relationships/hdphoto" Target="../media/hdphoto1.wdp"/><Relationship Id="rId15" Type="http://schemas.openxmlformats.org/officeDocument/2006/relationships/audio" Target="../media/audio66.wav"/><Relationship Id="rId10" Type="http://schemas.openxmlformats.org/officeDocument/2006/relationships/audio" Target="../media/audio61.wav"/><Relationship Id="rId4" Type="http://schemas.openxmlformats.org/officeDocument/2006/relationships/image" Target="../media/image48.png"/><Relationship Id="rId9" Type="http://schemas.openxmlformats.org/officeDocument/2006/relationships/audio" Target="../media/audio60.wav"/><Relationship Id="rId14" Type="http://schemas.openxmlformats.org/officeDocument/2006/relationships/audio" Target="../media/audio65.wav"/></Relationships>
</file>

<file path=ppt/slides/_rels/slide34.xml.rels><?xml version="1.0" encoding="UTF-8" standalone="yes"?>
<Relationships xmlns="http://schemas.openxmlformats.org/package/2006/relationships"><Relationship Id="rId8" Type="http://schemas.openxmlformats.org/officeDocument/2006/relationships/audio" Target="../media/audio62.wav"/><Relationship Id="rId13"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audio" Target="../media/audio61.wav"/><Relationship Id="rId12" Type="http://schemas.openxmlformats.org/officeDocument/2006/relationships/audio" Target="../media/audio66.wav"/><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audio" Target="../media/audio60.wav"/><Relationship Id="rId11" Type="http://schemas.openxmlformats.org/officeDocument/2006/relationships/audio" Target="../media/audio65.wav"/><Relationship Id="rId5" Type="http://schemas.openxmlformats.org/officeDocument/2006/relationships/audio" Target="../media/audio59.wav"/><Relationship Id="rId10" Type="http://schemas.openxmlformats.org/officeDocument/2006/relationships/audio" Target="../media/audio64.wav"/><Relationship Id="rId4" Type="http://schemas.openxmlformats.org/officeDocument/2006/relationships/audio" Target="../media/audio58.wav"/><Relationship Id="rId9" Type="http://schemas.openxmlformats.org/officeDocument/2006/relationships/audio" Target="../media/audio63.wav"/></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png"/><Relationship Id="rId7"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1.png"/><Relationship Id="rId5" Type="http://schemas.openxmlformats.org/officeDocument/2006/relationships/image" Target="../media/image55.pn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15.png"/></Relationships>
</file>

<file path=ppt/slides/_rels/slide4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2.png"/><Relationship Id="rId7"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1.png"/><Relationship Id="rId5" Type="http://schemas.openxmlformats.org/officeDocument/2006/relationships/image" Target="../media/image55.pn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15.png"/></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4.png"/><Relationship Id="rId3" Type="http://schemas.openxmlformats.org/officeDocument/2006/relationships/image" Target="../media/image15.png"/><Relationship Id="rId7" Type="http://schemas.openxmlformats.org/officeDocument/2006/relationships/image" Target="../media/image63.png"/><Relationship Id="rId12"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62.png"/><Relationship Id="rId11" Type="http://schemas.openxmlformats.org/officeDocument/2006/relationships/image" Target="../media/image59.png"/><Relationship Id="rId5" Type="http://schemas.openxmlformats.org/officeDocument/2006/relationships/image" Target="../media/image55.png"/><Relationship Id="rId10" Type="http://schemas.openxmlformats.org/officeDocument/2006/relationships/image" Target="../media/image51.png"/><Relationship Id="rId4" Type="http://schemas.openxmlformats.org/officeDocument/2006/relationships/image" Target="../media/image56.png"/><Relationship Id="rId9" Type="http://schemas.openxmlformats.org/officeDocument/2006/relationships/image" Target="../media/image60.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audio" Target="../media/audio5.wav"/><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notesSlide" Target="../notesSlides/notesSlide5.xml"/><Relationship Id="rId16"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audio" Target="../media/audio7.wav"/><Relationship Id="rId1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0.xml"/><Relationship Id="rId1" Type="http://schemas.openxmlformats.org/officeDocument/2006/relationships/slideLayout" Target="../slideLayouts/slideLayout17.xml"/><Relationship Id="rId5" Type="http://schemas.openxmlformats.org/officeDocument/2006/relationships/image" Target="../media/image65.JPG"/><Relationship Id="rId4" Type="http://schemas.openxmlformats.org/officeDocument/2006/relationships/hyperlink" Target="https://www.gaminggrammar.com/"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quizlet.com/gb/422584580/year-7-french-term-11-week-3-flash-cards/" TargetMode="External"/><Relationship Id="rId3" Type="http://schemas.openxmlformats.org/officeDocument/2006/relationships/image" Target="../media/image15.png"/><Relationship Id="rId7" Type="http://schemas.openxmlformats.org/officeDocument/2006/relationships/hyperlink" Target="https://quizlet.com/gb/436201966/year-7-french-term-11-week-6-flash-cards/"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hyperlink" Target="https://resources.ncelp.org/concern/resources/t435gd42h?locale=en" TargetMode="External"/><Relationship Id="rId4" Type="http://schemas.openxmlformats.org/officeDocument/2006/relationships/image" Target="../media/image66.png"/><Relationship Id="rId9" Type="http://schemas.openxmlformats.org/officeDocument/2006/relationships/image" Target="../media/image68.png"/></Relationships>
</file>

<file path=ppt/slides/_rels/slide6.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7.png"/><Relationship Id="rId4" Type="http://schemas.openxmlformats.org/officeDocument/2006/relationships/audio" Target="../media/audio3.wav"/><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audio" Target="../media/audio9.wav"/><Relationship Id="rId4" Type="http://schemas.openxmlformats.org/officeDocument/2006/relationships/audio" Target="../media/audio8.wav"/></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audio" Target="../media/audio11.wav"/><Relationship Id="rId4" Type="http://schemas.openxmlformats.org/officeDocument/2006/relationships/audio" Target="../media/audio10.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Distinguishing between having and being</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5858310" cy="886062"/>
          </a:xfrm>
        </p:spPr>
        <p:txBody>
          <a:bodyPr>
            <a:noAutofit/>
          </a:bodyPr>
          <a:lstStyle/>
          <a:p>
            <a:pPr algn="l"/>
            <a:r>
              <a:rPr lang="en-GB" sz="3000" dirty="0" err="1">
                <a:solidFill>
                  <a:prstClr val="white"/>
                </a:solidFill>
              </a:rPr>
              <a:t>être</a:t>
            </a:r>
            <a:r>
              <a:rPr lang="en-GB" sz="3000" dirty="0">
                <a:solidFill>
                  <a:prstClr val="white"/>
                </a:solidFill>
              </a:rPr>
              <a:t> &amp; </a:t>
            </a:r>
            <a:r>
              <a:rPr lang="en-GB" sz="3000" dirty="0" err="1">
                <a:solidFill>
                  <a:prstClr val="white"/>
                </a:solidFill>
              </a:rPr>
              <a:t>avoir</a:t>
            </a:r>
            <a:r>
              <a:rPr lang="en-GB" sz="3000" dirty="0">
                <a:solidFill>
                  <a:prstClr val="white"/>
                </a:solidFill>
              </a:rPr>
              <a:t> (je, </a:t>
            </a:r>
            <a:r>
              <a:rPr lang="en-GB" sz="3000" dirty="0" err="1">
                <a:solidFill>
                  <a:prstClr val="white"/>
                </a:solidFill>
              </a:rPr>
              <a:t>tu</a:t>
            </a:r>
            <a:r>
              <a:rPr lang="en-GB" sz="3000" dirty="0">
                <a:solidFill>
                  <a:prstClr val="white"/>
                </a:solidFill>
              </a:rPr>
              <a:t>, </a:t>
            </a:r>
            <a:r>
              <a:rPr lang="en-GB" sz="3000" dirty="0" err="1">
                <a:solidFill>
                  <a:prstClr val="white"/>
                </a:solidFill>
              </a:rPr>
              <a:t>il</a:t>
            </a:r>
            <a:r>
              <a:rPr lang="en-GB" sz="3000" dirty="0">
                <a:solidFill>
                  <a:prstClr val="white"/>
                </a:solidFill>
              </a:rPr>
              <a:t>/</a:t>
            </a:r>
            <a:r>
              <a:rPr lang="en-GB" sz="3000" dirty="0" err="1">
                <a:solidFill>
                  <a:prstClr val="white"/>
                </a:solidFill>
              </a:rPr>
              <a:t>elle</a:t>
            </a:r>
            <a:r>
              <a:rPr lang="en-GB" sz="3000" dirty="0">
                <a:solidFill>
                  <a:prstClr val="white"/>
                </a:solidFill>
              </a:rPr>
              <a:t>)</a:t>
            </a:r>
          </a:p>
          <a:p>
            <a:pPr algn="l"/>
            <a:r>
              <a:rPr lang="en-GB" sz="3000" dirty="0">
                <a:solidFill>
                  <a:prstClr val="white"/>
                </a:solidFill>
              </a:rPr>
              <a:t>feminisation of agent nouns and job titles (-e)</a:t>
            </a:r>
          </a:p>
          <a:p>
            <a:pPr algn="l"/>
            <a:r>
              <a:rPr lang="en-GB" sz="3000" dirty="0">
                <a:solidFill>
                  <a:prstClr val="white"/>
                </a:solidFill>
              </a:rPr>
              <a:t>[</a:t>
            </a:r>
            <a:r>
              <a:rPr lang="en-GB" sz="3000" dirty="0" err="1">
                <a:solidFill>
                  <a:prstClr val="white"/>
                </a:solidFill>
              </a:rPr>
              <a:t>SFe</a:t>
            </a:r>
            <a:r>
              <a:rPr lang="en-GB" sz="3000" dirty="0">
                <a:solidFill>
                  <a:prstClr val="white"/>
                </a:solidFill>
              </a:rPr>
              <a:t>]</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5 - Lesson 9</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4800823"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Kirsten Somerville / Catherine Morris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28</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/07/21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hlinkClick r:id="" action="ppaction://noaction">
              <a:snd r:embed="rId4" name="10. trente.wav"/>
            </a:hlinkClick>
            <a:extLst>
              <a:ext uri="{FF2B5EF4-FFF2-40B4-BE49-F238E27FC236}">
                <a16:creationId xmlns:a16="http://schemas.microsoft.com/office/drawing/2014/main" id="{44D674B4-C0FE-49E2-81D2-BD0D290B24E1}"/>
              </a:ext>
            </a:extLst>
          </p:cNvPr>
          <p:cNvSpPr txBox="1"/>
          <p:nvPr/>
        </p:nvSpPr>
        <p:spPr>
          <a:xfrm>
            <a:off x="323953" y="4682620"/>
            <a:ext cx="5041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trent</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a:t>
            </a:r>
            <a:endPar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15" name="TextBox 14">
            <a:hlinkClick r:id="" action="ppaction://noaction">
              <a:snd r:embed="rId5" name="10. froid.wav"/>
            </a:hlinkClick>
            <a:extLst>
              <a:ext uri="{FF2B5EF4-FFF2-40B4-BE49-F238E27FC236}">
                <a16:creationId xmlns:a16="http://schemas.microsoft.com/office/drawing/2014/main" id="{B753ACDA-152E-46AC-AC23-4A68667000B7}"/>
              </a:ext>
            </a:extLst>
          </p:cNvPr>
          <p:cNvSpPr txBox="1"/>
          <p:nvPr/>
        </p:nvSpPr>
        <p:spPr>
          <a:xfrm>
            <a:off x="6069509" y="4589768"/>
            <a:ext cx="31375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dirty="0" err="1">
                <a:solidFill>
                  <a:schemeClr val="accent1">
                    <a:lumMod val="50000"/>
                  </a:schemeClr>
                </a:solidFill>
                <a:latin typeface="Century Gothic" panose="020B0502020202020204" pitchFamily="34" charset="0"/>
                <a:cs typeface="Calibri" panose="020F0502020204030204" pitchFamily="34" charset="0"/>
              </a:rPr>
              <a:t>froid</a:t>
            </a:r>
            <a:endParaRPr kumimoji="0" lang="en-GB" sz="7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8218F637-04AB-4B57-B0E7-FFF727DA380D}"/>
              </a:ext>
            </a:extLst>
          </p:cNvPr>
          <p:cNvSpPr/>
          <p:nvPr/>
        </p:nvSpPr>
        <p:spPr>
          <a:xfrm>
            <a:off x="8602993" y="4840052"/>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TextBox 16">
            <a:extLst>
              <a:ext uri="{FF2B5EF4-FFF2-40B4-BE49-F238E27FC236}">
                <a16:creationId xmlns:a16="http://schemas.microsoft.com/office/drawing/2014/main" id="{2B0F399F-378C-4A67-A796-7A117980D642}"/>
              </a:ext>
            </a:extLst>
          </p:cNvPr>
          <p:cNvSpPr txBox="1"/>
          <p:nvPr/>
        </p:nvSpPr>
        <p:spPr>
          <a:xfrm>
            <a:off x="3713639" y="1230578"/>
            <a:ext cx="50850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SFe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27" name="Rectangle 26">
            <a:extLst>
              <a:ext uri="{FF2B5EF4-FFF2-40B4-BE49-F238E27FC236}">
                <a16:creationId xmlns:a16="http://schemas.microsoft.com/office/drawing/2014/main" id="{5A383F87-299C-41B2-8A48-45722116ECB1}"/>
              </a:ext>
            </a:extLst>
          </p:cNvPr>
          <p:cNvSpPr/>
          <p:nvPr/>
        </p:nvSpPr>
        <p:spPr>
          <a:xfrm>
            <a:off x="3475137" y="4840052"/>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 name="TextBox 27">
            <a:extLst>
              <a:ext uri="{FF2B5EF4-FFF2-40B4-BE49-F238E27FC236}">
                <a16:creationId xmlns:a16="http://schemas.microsoft.com/office/drawing/2014/main" id="{247E253C-FCA3-4798-AFA8-254ED6C19C3E}"/>
              </a:ext>
            </a:extLst>
          </p:cNvPr>
          <p:cNvSpPr txBox="1"/>
          <p:nvPr/>
        </p:nvSpPr>
        <p:spPr>
          <a:xfrm>
            <a:off x="9119440" y="4532078"/>
            <a:ext cx="162647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[cold]</a:t>
            </a:r>
          </a:p>
        </p:txBody>
      </p:sp>
      <p:pic>
        <p:nvPicPr>
          <p:cNvPr id="29" name="Picture 6" descr="Animal, Animals Play Dress-Up">
            <a:extLst>
              <a:ext uri="{FF2B5EF4-FFF2-40B4-BE49-F238E27FC236}">
                <a16:creationId xmlns:a16="http://schemas.microsoft.com/office/drawing/2014/main" id="{A9498586-915B-423E-B861-4282943E2A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6081" y="2385509"/>
            <a:ext cx="1704368" cy="208698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Green Rounded Rectangle With Number 30 Clip Art">
            <a:extLst>
              <a:ext uri="{FF2B5EF4-FFF2-40B4-BE49-F238E27FC236}">
                <a16:creationId xmlns:a16="http://schemas.microsoft.com/office/drawing/2014/main" id="{76B55A6D-6212-4873-90AB-8918272E5B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9486" y="2420813"/>
            <a:ext cx="2646867" cy="2108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83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7"/>
                                        </p:tgtEl>
                                      </p:cBhvr>
                                    </p:animEffect>
                                    <p:set>
                                      <p:cBhvr>
                                        <p:cTn id="10"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hlinkClick r:id="" action="ppaction://noaction">
              <a:snd r:embed="rId4" name="11. main.wav"/>
            </a:hlinkClick>
            <a:extLst>
              <a:ext uri="{FF2B5EF4-FFF2-40B4-BE49-F238E27FC236}">
                <a16:creationId xmlns:a16="http://schemas.microsoft.com/office/drawing/2014/main" id="{B62CCB8A-C806-48B9-B344-C540A39156A7}"/>
              </a:ext>
            </a:extLst>
          </p:cNvPr>
          <p:cNvSpPr txBox="1"/>
          <p:nvPr/>
        </p:nvSpPr>
        <p:spPr>
          <a:xfrm>
            <a:off x="323953" y="4669471"/>
            <a:ext cx="5041123" cy="1200329"/>
          </a:xfrm>
          <a:prstGeom prst="rect">
            <a:avLst/>
          </a:prstGeom>
          <a:noFill/>
        </p:spPr>
        <p:txBody>
          <a:bodyPr wrap="square" rtlCol="0">
            <a:spAutoFit/>
          </a:bodyPr>
          <a:lstStyle/>
          <a:p>
            <a:pPr lvl="0" algn="ct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main</a:t>
            </a:r>
            <a:endParaRPr kumimoji="0" lang="en-GB" sz="72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endParaRPr>
          </a:p>
        </p:txBody>
      </p:sp>
      <p:sp>
        <p:nvSpPr>
          <p:cNvPr id="18" name="TextBox 17">
            <a:hlinkClick r:id="" action="ppaction://noaction">
              <a:snd r:embed="rId5" name="11. timide.wav"/>
            </a:hlinkClick>
            <a:extLst>
              <a:ext uri="{FF2B5EF4-FFF2-40B4-BE49-F238E27FC236}">
                <a16:creationId xmlns:a16="http://schemas.microsoft.com/office/drawing/2014/main" id="{7579B823-9571-4FEA-8035-4E3A8BA2BA88}"/>
              </a:ext>
            </a:extLst>
          </p:cNvPr>
          <p:cNvSpPr txBox="1"/>
          <p:nvPr/>
        </p:nvSpPr>
        <p:spPr>
          <a:xfrm>
            <a:off x="6256162" y="4739220"/>
            <a:ext cx="31375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timid</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a:t>
            </a:r>
            <a:endPar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19" name="Rectangle 18">
            <a:extLst>
              <a:ext uri="{FF2B5EF4-FFF2-40B4-BE49-F238E27FC236}">
                <a16:creationId xmlns:a16="http://schemas.microsoft.com/office/drawing/2014/main" id="{C0BFBC83-66BB-414F-B807-51D143DB082C}"/>
              </a:ext>
            </a:extLst>
          </p:cNvPr>
          <p:cNvSpPr/>
          <p:nvPr/>
        </p:nvSpPr>
        <p:spPr>
          <a:xfrm>
            <a:off x="3940936" y="4862042"/>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Rectangle 19">
            <a:extLst>
              <a:ext uri="{FF2B5EF4-FFF2-40B4-BE49-F238E27FC236}">
                <a16:creationId xmlns:a16="http://schemas.microsoft.com/office/drawing/2014/main" id="{51C15185-A59F-4500-B89F-106B1BE8EEF5}"/>
              </a:ext>
            </a:extLst>
          </p:cNvPr>
          <p:cNvSpPr/>
          <p:nvPr/>
        </p:nvSpPr>
        <p:spPr>
          <a:xfrm>
            <a:off x="8621451" y="4862041"/>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1" name="TextBox 20">
            <a:extLst>
              <a:ext uri="{FF2B5EF4-FFF2-40B4-BE49-F238E27FC236}">
                <a16:creationId xmlns:a16="http://schemas.microsoft.com/office/drawing/2014/main" id="{D068220D-1E55-4EF0-AA17-435B6017993C}"/>
              </a:ext>
            </a:extLst>
          </p:cNvPr>
          <p:cNvSpPr txBox="1"/>
          <p:nvPr/>
        </p:nvSpPr>
        <p:spPr>
          <a:xfrm>
            <a:off x="3713639" y="1230578"/>
            <a:ext cx="50850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SFe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22" name="TextBox 21">
            <a:extLst>
              <a:ext uri="{FF2B5EF4-FFF2-40B4-BE49-F238E27FC236}">
                <a16:creationId xmlns:a16="http://schemas.microsoft.com/office/drawing/2014/main" id="{D6CA6882-E2CA-46D2-80F1-84C3C6E79D07}"/>
              </a:ext>
            </a:extLst>
          </p:cNvPr>
          <p:cNvSpPr txBox="1"/>
          <p:nvPr/>
        </p:nvSpPr>
        <p:spPr>
          <a:xfrm>
            <a:off x="3850810" y="4262697"/>
            <a:ext cx="2144604"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[hand]</a:t>
            </a:r>
          </a:p>
        </p:txBody>
      </p:sp>
      <p:sp>
        <p:nvSpPr>
          <p:cNvPr id="23" name="TextBox 22">
            <a:extLst>
              <a:ext uri="{FF2B5EF4-FFF2-40B4-BE49-F238E27FC236}">
                <a16:creationId xmlns:a16="http://schemas.microsoft.com/office/drawing/2014/main" id="{F4A5B1C4-E3CC-4ED3-893A-E0526DE2DF38}"/>
              </a:ext>
            </a:extLst>
          </p:cNvPr>
          <p:cNvSpPr txBox="1"/>
          <p:nvPr/>
        </p:nvSpPr>
        <p:spPr>
          <a:xfrm>
            <a:off x="9070015" y="4262166"/>
            <a:ext cx="162647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pic>
        <p:nvPicPr>
          <p:cNvPr id="24" name="Picture 2" descr="Clown Hat, Hat Smiley, Embarrassed, Shy, Embarrassment">
            <a:extLst>
              <a:ext uri="{FF2B5EF4-FFF2-40B4-BE49-F238E27FC236}">
                <a16:creationId xmlns:a16="http://schemas.microsoft.com/office/drawing/2014/main" id="{5364BE72-8107-442D-BC8C-FDAB60FE1B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56162" y="2312164"/>
            <a:ext cx="2656631" cy="218852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C883F6B6-65C4-4D7D-8176-2CA7F6375A4F}"/>
              </a:ext>
            </a:extLst>
          </p:cNvPr>
          <p:cNvPicPr>
            <a:picLocks noChangeAspect="1"/>
          </p:cNvPicPr>
          <p:nvPr/>
        </p:nvPicPr>
        <p:blipFill>
          <a:blip r:embed="rId7"/>
          <a:stretch>
            <a:fillRect/>
          </a:stretch>
        </p:blipFill>
        <p:spPr>
          <a:xfrm>
            <a:off x="1689238" y="2579347"/>
            <a:ext cx="2310551" cy="1856016"/>
          </a:xfrm>
          <a:prstGeom prst="rect">
            <a:avLst/>
          </a:prstGeom>
        </p:spPr>
      </p:pic>
    </p:spTree>
    <p:extLst>
      <p:ext uri="{BB962C8B-B14F-4D97-AF65-F5344CB8AC3E}">
        <p14:creationId xmlns:p14="http://schemas.microsoft.com/office/powerpoint/2010/main" val="188589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hlinkClick r:id="" action="ppaction://noaction">
              <a:snd r:embed="rId4" name="12. riz.wav"/>
            </a:hlinkClick>
            <a:extLst>
              <a:ext uri="{FF2B5EF4-FFF2-40B4-BE49-F238E27FC236}">
                <a16:creationId xmlns:a16="http://schemas.microsoft.com/office/drawing/2014/main" id="{A1A30F56-4182-416D-88B4-B4B9C49A32BB}"/>
              </a:ext>
            </a:extLst>
          </p:cNvPr>
          <p:cNvSpPr txBox="1"/>
          <p:nvPr/>
        </p:nvSpPr>
        <p:spPr>
          <a:xfrm>
            <a:off x="370769" y="4589769"/>
            <a:ext cx="5041123"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riz</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15" name="TextBox 14">
            <a:hlinkClick r:id="" action="ppaction://noaction">
              <a:snd r:embed="rId5" name="12. soupe.wav"/>
            </a:hlinkClick>
            <a:extLst>
              <a:ext uri="{FF2B5EF4-FFF2-40B4-BE49-F238E27FC236}">
                <a16:creationId xmlns:a16="http://schemas.microsoft.com/office/drawing/2014/main" id="{3A22006C-5D03-4E6C-AB11-2355F59C64CC}"/>
              </a:ext>
            </a:extLst>
          </p:cNvPr>
          <p:cNvSpPr txBox="1"/>
          <p:nvPr/>
        </p:nvSpPr>
        <p:spPr>
          <a:xfrm>
            <a:off x="6259691" y="4589765"/>
            <a:ext cx="3137513"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soup</a:t>
            </a:r>
            <a:r>
              <a:rPr lang="en-GB" sz="7200" dirty="0" err="1">
                <a:solidFill>
                  <a:srgbClr val="FA6500"/>
                </a:solidFill>
                <a:latin typeface="Century Gothic" panose="020B0502020202020204" pitchFamily="34" charset="0"/>
                <a:cs typeface="Calibri" panose="020F0502020204030204" pitchFamily="34" charset="0"/>
              </a:rPr>
              <a:t>e</a:t>
            </a:r>
            <a:endParaRPr lang="en-GB" sz="7200" dirty="0">
              <a:solidFill>
                <a:srgbClr val="FA6500"/>
              </a:solidFill>
              <a:latin typeface="Century Gothic" panose="020B050202020202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348DAB33-C037-4C60-A546-1CF6687FE1CE}"/>
              </a:ext>
            </a:extLst>
          </p:cNvPr>
          <p:cNvSpPr/>
          <p:nvPr/>
        </p:nvSpPr>
        <p:spPr>
          <a:xfrm>
            <a:off x="3353031" y="4840052"/>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7724F30-16B0-4193-8DAC-AE309325AA06}"/>
              </a:ext>
            </a:extLst>
          </p:cNvPr>
          <p:cNvSpPr/>
          <p:nvPr/>
        </p:nvSpPr>
        <p:spPr>
          <a:xfrm>
            <a:off x="8602993" y="4840052"/>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8845FEFC-4DDD-48D5-96A4-AF2377C01CA1}"/>
              </a:ext>
            </a:extLst>
          </p:cNvPr>
          <p:cNvSpPr txBox="1"/>
          <p:nvPr/>
        </p:nvSpPr>
        <p:spPr>
          <a:xfrm>
            <a:off x="3713639" y="1230578"/>
            <a:ext cx="50850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lang="en-GB" sz="4000" b="1" kern="0" noProof="0" dirty="0" err="1">
                <a:solidFill>
                  <a:srgbClr val="4472C4">
                    <a:lumMod val="50000"/>
                  </a:srgbClr>
                </a:solidFill>
                <a:latin typeface="Century Gothic" panose="020F0302020204030204"/>
                <a:cs typeface="Arial"/>
                <a:sym typeface="Arial"/>
              </a:rPr>
              <a:t>SFe</a:t>
            </a:r>
            <a:r>
              <a:rPr lang="en-GB" sz="4000" kern="0" dirty="0">
                <a:solidFill>
                  <a:srgbClr val="4472C4">
                    <a:lumMod val="50000"/>
                  </a:srgbClr>
                </a:solidFill>
                <a:latin typeface="Century Gothic" panose="020F0302020204030204"/>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pic>
        <p:nvPicPr>
          <p:cNvPr id="27" name="Picture 2" descr="Rice Clip Art">
            <a:extLst>
              <a:ext uri="{FF2B5EF4-FFF2-40B4-BE49-F238E27FC236}">
                <a16:creationId xmlns:a16="http://schemas.microsoft.com/office/drawing/2014/main" id="{AC9EAF2B-5227-4570-8FC2-41A09FA256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9454" y="2502705"/>
            <a:ext cx="2409076" cy="195135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Soup Clip Art">
            <a:extLst>
              <a:ext uri="{FF2B5EF4-FFF2-40B4-BE49-F238E27FC236}">
                <a16:creationId xmlns:a16="http://schemas.microsoft.com/office/drawing/2014/main" id="{8C346A92-DC8A-4749-813F-51D51C417C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4245" y="2424683"/>
            <a:ext cx="2549268" cy="2107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62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a:hlinkClick r:id="" action="ppaction://noaction">
              <a:snd r:embed="rId4" name="13. aube.wav"/>
            </a:hlinkClick>
            <a:extLst>
              <a:ext uri="{FF2B5EF4-FFF2-40B4-BE49-F238E27FC236}">
                <a16:creationId xmlns:a16="http://schemas.microsoft.com/office/drawing/2014/main" id="{17F9B74B-D172-40C0-851A-F8028D9206B7}"/>
              </a:ext>
            </a:extLst>
          </p:cNvPr>
          <p:cNvSpPr txBox="1"/>
          <p:nvPr/>
        </p:nvSpPr>
        <p:spPr>
          <a:xfrm>
            <a:off x="370769" y="4589769"/>
            <a:ext cx="5041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aub</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a:t>
            </a:r>
            <a:endPar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AEA71EDB-E705-42D9-B262-BF5627EC537E}"/>
              </a:ext>
            </a:extLst>
          </p:cNvPr>
          <p:cNvSpPr txBox="1"/>
          <p:nvPr/>
        </p:nvSpPr>
        <p:spPr>
          <a:xfrm>
            <a:off x="4038015" y="4532078"/>
            <a:ext cx="162647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[dawn]</a:t>
            </a:r>
          </a:p>
        </p:txBody>
      </p:sp>
      <p:sp>
        <p:nvSpPr>
          <p:cNvPr id="18" name="TextBox 17">
            <a:hlinkClick r:id="" action="ppaction://noaction">
              <a:snd r:embed="rId5" name="13. prix.wav"/>
            </a:hlinkClick>
            <a:extLst>
              <a:ext uri="{FF2B5EF4-FFF2-40B4-BE49-F238E27FC236}">
                <a16:creationId xmlns:a16="http://schemas.microsoft.com/office/drawing/2014/main" id="{DBF41EB9-FD91-403D-BFA2-6DB96C610E71}"/>
              </a:ext>
            </a:extLst>
          </p:cNvPr>
          <p:cNvSpPr txBox="1"/>
          <p:nvPr/>
        </p:nvSpPr>
        <p:spPr>
          <a:xfrm>
            <a:off x="6069509" y="4589768"/>
            <a:ext cx="31375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prix</a:t>
            </a:r>
          </a:p>
        </p:txBody>
      </p:sp>
      <p:sp>
        <p:nvSpPr>
          <p:cNvPr id="19" name="Rectangle 18">
            <a:extLst>
              <a:ext uri="{FF2B5EF4-FFF2-40B4-BE49-F238E27FC236}">
                <a16:creationId xmlns:a16="http://schemas.microsoft.com/office/drawing/2014/main" id="{D2A84A94-8178-482C-9A07-840E58AA8883}"/>
              </a:ext>
            </a:extLst>
          </p:cNvPr>
          <p:cNvSpPr/>
          <p:nvPr/>
        </p:nvSpPr>
        <p:spPr>
          <a:xfrm>
            <a:off x="3366066" y="3472054"/>
            <a:ext cx="218142" cy="2995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Rectangle 19">
            <a:extLst>
              <a:ext uri="{FF2B5EF4-FFF2-40B4-BE49-F238E27FC236}">
                <a16:creationId xmlns:a16="http://schemas.microsoft.com/office/drawing/2014/main" id="{3CC9CC6E-8B49-45C8-BF01-890997ED3BE7}"/>
              </a:ext>
            </a:extLst>
          </p:cNvPr>
          <p:cNvSpPr/>
          <p:nvPr/>
        </p:nvSpPr>
        <p:spPr>
          <a:xfrm>
            <a:off x="8438077" y="4840052"/>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 name="TextBox 20">
            <a:extLst>
              <a:ext uri="{FF2B5EF4-FFF2-40B4-BE49-F238E27FC236}">
                <a16:creationId xmlns:a16="http://schemas.microsoft.com/office/drawing/2014/main" id="{9CEB0655-328E-4396-8ACD-05476800708F}"/>
              </a:ext>
            </a:extLst>
          </p:cNvPr>
          <p:cNvSpPr txBox="1"/>
          <p:nvPr/>
        </p:nvSpPr>
        <p:spPr>
          <a:xfrm>
            <a:off x="3713639" y="1230578"/>
            <a:ext cx="50850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SFe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pic>
        <p:nvPicPr>
          <p:cNvPr id="22" name="Picture 4" descr="Sunset, Island, Mar, Dusk, Brain, Imagination">
            <a:extLst>
              <a:ext uri="{FF2B5EF4-FFF2-40B4-BE49-F238E27FC236}">
                <a16:creationId xmlns:a16="http://schemas.microsoft.com/office/drawing/2014/main" id="{83623B76-1842-445E-B1F3-81DB5741A46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7244" y="2472643"/>
            <a:ext cx="2859636" cy="194812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D175EB97-A1F3-4103-A65E-466B1A235F8C}"/>
              </a:ext>
            </a:extLst>
          </p:cNvPr>
          <p:cNvSpPr/>
          <p:nvPr/>
        </p:nvSpPr>
        <p:spPr>
          <a:xfrm>
            <a:off x="3475137" y="4840052"/>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 name="TextBox 23">
            <a:extLst>
              <a:ext uri="{FF2B5EF4-FFF2-40B4-BE49-F238E27FC236}">
                <a16:creationId xmlns:a16="http://schemas.microsoft.com/office/drawing/2014/main" id="{CD5F06DC-7B94-45D0-9424-1A5ECE0DD4A6}"/>
              </a:ext>
            </a:extLst>
          </p:cNvPr>
          <p:cNvSpPr txBox="1"/>
          <p:nvPr/>
        </p:nvSpPr>
        <p:spPr>
          <a:xfrm>
            <a:off x="9119440" y="4532078"/>
            <a:ext cx="162647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[prize]</a:t>
            </a:r>
          </a:p>
        </p:txBody>
      </p:sp>
      <p:pic>
        <p:nvPicPr>
          <p:cNvPr id="25" name="Picture 4" descr="Red Ribbon Clip Art">
            <a:extLst>
              <a:ext uri="{FF2B5EF4-FFF2-40B4-BE49-F238E27FC236}">
                <a16:creationId xmlns:a16="http://schemas.microsoft.com/office/drawing/2014/main" id="{17F025C3-DD8E-47BB-AA90-5FE53D7564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6146" y="2268232"/>
            <a:ext cx="1317951" cy="2416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22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pic>
        <p:nvPicPr>
          <p:cNvPr id="15" name="Picture 14">
            <a:extLst>
              <a:ext uri="{FF2B5EF4-FFF2-40B4-BE49-F238E27FC236}">
                <a16:creationId xmlns:a16="http://schemas.microsoft.com/office/drawing/2014/main" id="{CF7206D0-AA42-4171-9291-369B9C79985D}"/>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95408" y="1477729"/>
            <a:ext cx="923697" cy="1021198"/>
          </a:xfrm>
          <a:prstGeom prst="rect">
            <a:avLst/>
          </a:prstGeom>
        </p:spPr>
      </p:pic>
      <p:sp>
        <p:nvSpPr>
          <p:cNvPr id="16" name="Rectangle 2">
            <a:extLst>
              <a:ext uri="{FF2B5EF4-FFF2-40B4-BE49-F238E27FC236}">
                <a16:creationId xmlns:a16="http://schemas.microsoft.com/office/drawing/2014/main" id="{326BBB1C-1573-450B-973C-631F6EEF550E}"/>
              </a:ext>
            </a:extLst>
          </p:cNvPr>
          <p:cNvSpPr>
            <a:spLocks noChangeArrowheads="1"/>
          </p:cNvSpPr>
          <p:nvPr/>
        </p:nvSpPr>
        <p:spPr bwMode="auto">
          <a:xfrm>
            <a:off x="10057576" y="122553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7" name="Rectangle 3">
            <a:extLst>
              <a:ext uri="{FF2B5EF4-FFF2-40B4-BE49-F238E27FC236}">
                <a16:creationId xmlns:a16="http://schemas.microsoft.com/office/drawing/2014/main" id="{B8144F03-305C-4408-A972-4C8852AC0961}"/>
              </a:ext>
            </a:extLst>
          </p:cNvPr>
          <p:cNvSpPr>
            <a:spLocks noChangeArrowheads="1"/>
          </p:cNvSpPr>
          <p:nvPr/>
        </p:nvSpPr>
        <p:spPr bwMode="auto">
          <a:xfrm>
            <a:off x="10055210" y="122553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26" name="Line 4">
            <a:extLst>
              <a:ext uri="{FF2B5EF4-FFF2-40B4-BE49-F238E27FC236}">
                <a16:creationId xmlns:a16="http://schemas.microsoft.com/office/drawing/2014/main" id="{C72F53F6-94FD-44DE-8CAE-8068A8085E9F}"/>
              </a:ext>
            </a:extLst>
          </p:cNvPr>
          <p:cNvSpPr>
            <a:spLocks noChangeShapeType="1"/>
          </p:cNvSpPr>
          <p:nvPr/>
        </p:nvSpPr>
        <p:spPr bwMode="auto">
          <a:xfrm>
            <a:off x="10740949" y="121410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27" name="Line 7">
            <a:extLst>
              <a:ext uri="{FF2B5EF4-FFF2-40B4-BE49-F238E27FC236}">
                <a16:creationId xmlns:a16="http://schemas.microsoft.com/office/drawing/2014/main" id="{A51E950D-BB87-48EF-B977-0CCD9DB35E17}"/>
              </a:ext>
            </a:extLst>
          </p:cNvPr>
          <p:cNvSpPr>
            <a:spLocks noChangeShapeType="1"/>
          </p:cNvSpPr>
          <p:nvPr/>
        </p:nvSpPr>
        <p:spPr bwMode="auto">
          <a:xfrm>
            <a:off x="10765637" y="121410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28" name="Line 9">
            <a:extLst>
              <a:ext uri="{FF2B5EF4-FFF2-40B4-BE49-F238E27FC236}">
                <a16:creationId xmlns:a16="http://schemas.microsoft.com/office/drawing/2014/main" id="{F457FA12-A6F3-48B2-BB4A-11AE5F9F9F62}"/>
              </a:ext>
            </a:extLst>
          </p:cNvPr>
          <p:cNvSpPr>
            <a:spLocks noChangeShapeType="1"/>
          </p:cNvSpPr>
          <p:nvPr/>
        </p:nvSpPr>
        <p:spPr bwMode="auto">
          <a:xfrm>
            <a:off x="10740949" y="537036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29" name="Text Box 10">
            <a:extLst>
              <a:ext uri="{FF2B5EF4-FFF2-40B4-BE49-F238E27FC236}">
                <a16:creationId xmlns:a16="http://schemas.microsoft.com/office/drawing/2014/main" id="{7E71566C-B527-4400-9763-F9C7F0D954B1}"/>
              </a:ext>
            </a:extLst>
          </p:cNvPr>
          <p:cNvSpPr txBox="1">
            <a:spLocks noChangeArrowheads="1"/>
          </p:cNvSpPr>
          <p:nvPr/>
        </p:nvSpPr>
        <p:spPr bwMode="auto">
          <a:xfrm>
            <a:off x="10740949" y="3198006"/>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30" name="Text Box 12">
            <a:extLst>
              <a:ext uri="{FF2B5EF4-FFF2-40B4-BE49-F238E27FC236}">
                <a16:creationId xmlns:a16="http://schemas.microsoft.com/office/drawing/2014/main" id="{C51E11EC-BC5A-4E63-8BF4-9AA2F8D4492C}"/>
              </a:ext>
            </a:extLst>
          </p:cNvPr>
          <p:cNvSpPr txBox="1">
            <a:spLocks noChangeArrowheads="1"/>
          </p:cNvSpPr>
          <p:nvPr/>
        </p:nvSpPr>
        <p:spPr bwMode="auto">
          <a:xfrm>
            <a:off x="10982428" y="105625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45</a:t>
            </a:r>
          </a:p>
        </p:txBody>
      </p:sp>
      <p:sp>
        <p:nvSpPr>
          <p:cNvPr id="31" name="Text Box 14">
            <a:extLst>
              <a:ext uri="{FF2B5EF4-FFF2-40B4-BE49-F238E27FC236}">
                <a16:creationId xmlns:a16="http://schemas.microsoft.com/office/drawing/2014/main" id="{83467CB5-1172-4E92-9DDE-DCBC0C6EA329}"/>
              </a:ext>
            </a:extLst>
          </p:cNvPr>
          <p:cNvSpPr txBox="1">
            <a:spLocks noChangeArrowheads="1"/>
          </p:cNvSpPr>
          <p:nvPr/>
        </p:nvSpPr>
        <p:spPr bwMode="auto">
          <a:xfrm>
            <a:off x="10957740" y="518983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32" name="Rectangle 31">
            <a:extLst>
              <a:ext uri="{FF2B5EF4-FFF2-40B4-BE49-F238E27FC236}">
                <a16:creationId xmlns:a16="http://schemas.microsoft.com/office/drawing/2014/main" id="{FFF197F0-9289-4BF9-B254-BD5535B26D87}"/>
              </a:ext>
            </a:extLst>
          </p:cNvPr>
          <p:cNvSpPr/>
          <p:nvPr/>
        </p:nvSpPr>
        <p:spPr>
          <a:xfrm>
            <a:off x="9903982" y="538178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3" name="AutoShape 11">
            <a:hlinkClick r:id="" action="ppaction://noaction" highlightClick="1"/>
            <a:extLst>
              <a:ext uri="{FF2B5EF4-FFF2-40B4-BE49-F238E27FC236}">
                <a16:creationId xmlns:a16="http://schemas.microsoft.com/office/drawing/2014/main" id="{8DA9390D-1AA5-4FB5-B23D-34F349839B5C}"/>
              </a:ext>
            </a:extLst>
          </p:cNvPr>
          <p:cNvSpPr>
            <a:spLocks noChangeArrowheads="1"/>
          </p:cNvSpPr>
          <p:nvPr/>
        </p:nvSpPr>
        <p:spPr bwMode="auto">
          <a:xfrm>
            <a:off x="9794312" y="560078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sp>
        <p:nvSpPr>
          <p:cNvPr id="34" name="TextBox 33">
            <a:hlinkClick r:id="" action="ppaction://noaction">
              <a:snd r:embed="rId5" name="14. capable.wav"/>
            </a:hlinkClick>
            <a:extLst>
              <a:ext uri="{FF2B5EF4-FFF2-40B4-BE49-F238E27FC236}">
                <a16:creationId xmlns:a16="http://schemas.microsoft.com/office/drawing/2014/main" id="{3F67D0BD-58FF-4666-84E9-49DE1382C6C0}"/>
              </a:ext>
            </a:extLst>
          </p:cNvPr>
          <p:cNvSpPr txBox="1"/>
          <p:nvPr/>
        </p:nvSpPr>
        <p:spPr>
          <a:xfrm>
            <a:off x="157115" y="4958678"/>
            <a:ext cx="4257923" cy="1200329"/>
          </a:xfrm>
          <a:prstGeom prst="rect">
            <a:avLst/>
          </a:prstGeom>
          <a:noFill/>
        </p:spPr>
        <p:txBody>
          <a:bodyPr wrap="square" rtlCol="0">
            <a:spAutoFit/>
          </a:bodyPr>
          <a:lstStyle/>
          <a:p>
            <a:pPr algn="ctr"/>
            <a:r>
              <a:rPr lang="en-GB" sz="7200" dirty="0">
                <a:solidFill>
                  <a:srgbClr val="115076"/>
                </a:solidFill>
                <a:latin typeface="Century Gothic" panose="020B0502020202020204" pitchFamily="34" charset="0"/>
                <a:cs typeface="Calibri" panose="020F0502020204030204" pitchFamily="34" charset="0"/>
              </a:rPr>
              <a:t>capabl</a:t>
            </a:r>
            <a:r>
              <a:rPr lang="en-GB" sz="7200" dirty="0">
                <a:solidFill>
                  <a:srgbClr val="FA6500"/>
                </a:solidFill>
                <a:latin typeface="Century Gothic" panose="020B0502020202020204" pitchFamily="34" charset="0"/>
                <a:cs typeface="Calibri" panose="020F0502020204030204" pitchFamily="34" charset="0"/>
              </a:rPr>
              <a:t>e</a:t>
            </a:r>
            <a:endParaRPr lang="en-GB" sz="7200" b="1" dirty="0">
              <a:solidFill>
                <a:schemeClr val="accent2"/>
              </a:solidFill>
              <a:latin typeface="Century Gothic" panose="020B0502020202020204" pitchFamily="34" charset="0"/>
              <a:cs typeface="Calibri" panose="020F0502020204030204" pitchFamily="34" charset="0"/>
            </a:endParaRPr>
          </a:p>
        </p:txBody>
      </p:sp>
      <p:sp>
        <p:nvSpPr>
          <p:cNvPr id="35" name="TextBox 34">
            <a:hlinkClick r:id="" action="ppaction://noaction">
              <a:snd r:embed="rId6" name="14. malade.wav"/>
            </a:hlinkClick>
            <a:extLst>
              <a:ext uri="{FF2B5EF4-FFF2-40B4-BE49-F238E27FC236}">
                <a16:creationId xmlns:a16="http://schemas.microsoft.com/office/drawing/2014/main" id="{4B1A486B-9D19-4D7B-9680-B9689936946B}"/>
              </a:ext>
            </a:extLst>
          </p:cNvPr>
          <p:cNvSpPr txBox="1"/>
          <p:nvPr/>
        </p:nvSpPr>
        <p:spPr>
          <a:xfrm>
            <a:off x="1604376" y="1293123"/>
            <a:ext cx="3896812"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malad</a:t>
            </a:r>
            <a:r>
              <a:rPr lang="en-GB" sz="7200" dirty="0" err="1">
                <a:solidFill>
                  <a:srgbClr val="FA6500"/>
                </a:solidFill>
                <a:latin typeface="Century Gothic" panose="020B0502020202020204" pitchFamily="34" charset="0"/>
                <a:cs typeface="Calibri" panose="020F0502020204030204" pitchFamily="34" charset="0"/>
              </a:rPr>
              <a:t>e</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36" name="TextBox 35">
            <a:hlinkClick r:id="" action="ppaction://noaction">
              <a:snd r:embed="rId7" name="14. texte.wav"/>
            </a:hlinkClick>
            <a:extLst>
              <a:ext uri="{FF2B5EF4-FFF2-40B4-BE49-F238E27FC236}">
                <a16:creationId xmlns:a16="http://schemas.microsoft.com/office/drawing/2014/main" id="{FE3C6ED8-3C58-4D1F-803A-146E11632AC2}"/>
              </a:ext>
            </a:extLst>
          </p:cNvPr>
          <p:cNvSpPr txBox="1"/>
          <p:nvPr/>
        </p:nvSpPr>
        <p:spPr>
          <a:xfrm>
            <a:off x="3177766" y="2620272"/>
            <a:ext cx="3007386"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text</a:t>
            </a:r>
            <a:r>
              <a:rPr lang="en-GB" sz="7200" dirty="0" err="1">
                <a:solidFill>
                  <a:srgbClr val="FA6500"/>
                </a:solidFill>
                <a:latin typeface="Century Gothic" panose="020B0502020202020204" pitchFamily="34" charset="0"/>
                <a:cs typeface="Calibri" panose="020F0502020204030204" pitchFamily="34" charset="0"/>
              </a:rPr>
              <a:t>e</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37" name="TextBox 36">
            <a:hlinkClick r:id="" action="ppaction://noaction">
              <a:snd r:embed="rId8" name="14. lettre.wav"/>
            </a:hlinkClick>
            <a:extLst>
              <a:ext uri="{FF2B5EF4-FFF2-40B4-BE49-F238E27FC236}">
                <a16:creationId xmlns:a16="http://schemas.microsoft.com/office/drawing/2014/main" id="{B09446CD-75EB-492A-9984-A4DE303ACBBD}"/>
              </a:ext>
            </a:extLst>
          </p:cNvPr>
          <p:cNvSpPr txBox="1"/>
          <p:nvPr/>
        </p:nvSpPr>
        <p:spPr>
          <a:xfrm>
            <a:off x="6318913" y="2139336"/>
            <a:ext cx="4301405"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lettr</a:t>
            </a:r>
            <a:r>
              <a:rPr lang="en-GB" sz="7200" dirty="0" err="1">
                <a:solidFill>
                  <a:srgbClr val="FA6500"/>
                </a:solidFill>
                <a:latin typeface="Century Gothic" panose="020B0502020202020204" pitchFamily="34" charset="0"/>
                <a:cs typeface="Calibri" panose="020F0502020204030204" pitchFamily="34" charset="0"/>
              </a:rPr>
              <a:t>e</a:t>
            </a:r>
            <a:endParaRPr lang="en-GB" sz="7200" dirty="0">
              <a:solidFill>
                <a:srgbClr val="FA6500"/>
              </a:solidFill>
              <a:latin typeface="Century Gothic" panose="020B0502020202020204" pitchFamily="34" charset="0"/>
              <a:cs typeface="Calibri" panose="020F0502020204030204" pitchFamily="34" charset="0"/>
            </a:endParaRPr>
          </a:p>
        </p:txBody>
      </p:sp>
      <p:sp>
        <p:nvSpPr>
          <p:cNvPr id="38" name="TextBox 37">
            <a:hlinkClick r:id="" action="ppaction://noaction">
              <a:snd r:embed="rId9" name="14. pilote.wav"/>
            </a:hlinkClick>
            <a:extLst>
              <a:ext uri="{FF2B5EF4-FFF2-40B4-BE49-F238E27FC236}">
                <a16:creationId xmlns:a16="http://schemas.microsoft.com/office/drawing/2014/main" id="{EF341D5F-1E8C-489A-9E2C-1D10AE6A76B4}"/>
              </a:ext>
            </a:extLst>
          </p:cNvPr>
          <p:cNvSpPr txBox="1"/>
          <p:nvPr/>
        </p:nvSpPr>
        <p:spPr>
          <a:xfrm>
            <a:off x="6373508" y="625365"/>
            <a:ext cx="3137513"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pilot</a:t>
            </a:r>
            <a:r>
              <a:rPr lang="en-GB" sz="7200" dirty="0" err="1">
                <a:solidFill>
                  <a:srgbClr val="FA6500"/>
                </a:solidFill>
                <a:latin typeface="Century Gothic" panose="020B0502020202020204" pitchFamily="34" charset="0"/>
                <a:cs typeface="Calibri" panose="020F0502020204030204" pitchFamily="34" charset="0"/>
              </a:rPr>
              <a:t>e</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39" name="TextBox 38">
            <a:hlinkClick r:id="" action="ppaction://noaction">
              <a:snd r:embed="rId10" name="14. belle.wav"/>
            </a:hlinkClick>
            <a:extLst>
              <a:ext uri="{FF2B5EF4-FFF2-40B4-BE49-F238E27FC236}">
                <a16:creationId xmlns:a16="http://schemas.microsoft.com/office/drawing/2014/main" id="{A29D893D-2073-494E-9A63-D82AC763BC49}"/>
              </a:ext>
            </a:extLst>
          </p:cNvPr>
          <p:cNvSpPr txBox="1"/>
          <p:nvPr/>
        </p:nvSpPr>
        <p:spPr>
          <a:xfrm>
            <a:off x="-546327" y="3084878"/>
            <a:ext cx="4301405" cy="1200329"/>
          </a:xfrm>
          <a:prstGeom prst="rect">
            <a:avLst/>
          </a:prstGeom>
          <a:noFill/>
        </p:spPr>
        <p:txBody>
          <a:bodyPr wrap="square" rtlCol="0">
            <a:spAutoFit/>
          </a:bodyPr>
          <a:lstStyle/>
          <a:p>
            <a:pPr algn="ctr"/>
            <a:r>
              <a:rPr lang="en-GB" sz="7200" dirty="0">
                <a:solidFill>
                  <a:srgbClr val="115076"/>
                </a:solidFill>
                <a:latin typeface="Century Gothic" panose="020B0502020202020204" pitchFamily="34" charset="0"/>
                <a:cs typeface="Calibri" panose="020F0502020204030204" pitchFamily="34" charset="0"/>
              </a:rPr>
              <a:t>bell</a:t>
            </a:r>
            <a:r>
              <a:rPr lang="en-GB" sz="7200" dirty="0">
                <a:solidFill>
                  <a:srgbClr val="FA6500"/>
                </a:solidFill>
                <a:latin typeface="Century Gothic" panose="020B0502020202020204" pitchFamily="34" charset="0"/>
                <a:cs typeface="Calibri" panose="020F0502020204030204" pitchFamily="34" charset="0"/>
              </a:rPr>
              <a:t>e</a:t>
            </a:r>
          </a:p>
        </p:txBody>
      </p:sp>
      <p:sp>
        <p:nvSpPr>
          <p:cNvPr id="40" name="Rounded Rectangle 46">
            <a:extLst>
              <a:ext uri="{FF2B5EF4-FFF2-40B4-BE49-F238E27FC236}">
                <a16:creationId xmlns:a16="http://schemas.microsoft.com/office/drawing/2014/main" id="{C4A7C48B-A572-4D36-A637-C69AC35F6890}"/>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TextBox 40">
            <a:hlinkClick r:id="" action="ppaction://noaction">
              <a:snd r:embed="rId11" name="14. coupe.wav"/>
            </a:hlinkClick>
            <a:extLst>
              <a:ext uri="{FF2B5EF4-FFF2-40B4-BE49-F238E27FC236}">
                <a16:creationId xmlns:a16="http://schemas.microsoft.com/office/drawing/2014/main" id="{5A08953A-57EE-479B-A2CC-F1E34BB888B0}"/>
              </a:ext>
            </a:extLst>
          </p:cNvPr>
          <p:cNvSpPr txBox="1"/>
          <p:nvPr/>
        </p:nvSpPr>
        <p:spPr>
          <a:xfrm>
            <a:off x="6394339" y="3466446"/>
            <a:ext cx="3462433" cy="1200329"/>
          </a:xfrm>
          <a:prstGeom prst="rect">
            <a:avLst/>
          </a:prstGeom>
          <a:noFill/>
        </p:spPr>
        <p:txBody>
          <a:bodyPr wrap="square" rtlCol="0">
            <a:spAutoFit/>
          </a:bodyPr>
          <a:lstStyle/>
          <a:p>
            <a:pPr algn="ctr"/>
            <a:r>
              <a:rPr lang="en-GB" sz="7200" dirty="0">
                <a:solidFill>
                  <a:srgbClr val="115076"/>
                </a:solidFill>
                <a:latin typeface="Century Gothic" panose="020B0502020202020204" pitchFamily="34" charset="0"/>
                <a:cs typeface="Calibri" panose="020F0502020204030204" pitchFamily="34" charset="0"/>
              </a:rPr>
              <a:t>coup</a:t>
            </a:r>
            <a:r>
              <a:rPr lang="en-GB" sz="7200" dirty="0">
                <a:solidFill>
                  <a:srgbClr val="FA6500"/>
                </a:solidFill>
                <a:latin typeface="Century Gothic" panose="020B0502020202020204" pitchFamily="34" charset="0"/>
                <a:cs typeface="Calibri" panose="020F0502020204030204" pitchFamily="34" charset="0"/>
              </a:rPr>
              <a:t>e</a:t>
            </a:r>
            <a:endParaRPr lang="en-GB" sz="7200" b="1" dirty="0">
              <a:solidFill>
                <a:schemeClr val="accent2"/>
              </a:solidFill>
              <a:latin typeface="Century Gothic" panose="020B0502020202020204" pitchFamily="34" charset="0"/>
              <a:cs typeface="Calibri" panose="020F0502020204030204" pitchFamily="34" charset="0"/>
            </a:endParaRPr>
          </a:p>
        </p:txBody>
      </p:sp>
      <p:sp>
        <p:nvSpPr>
          <p:cNvPr id="42" name="TextBox 41">
            <a:hlinkClick r:id="" action="ppaction://noaction">
              <a:snd r:embed="rId12" name="phrase.wav"/>
            </a:hlinkClick>
            <a:extLst>
              <a:ext uri="{FF2B5EF4-FFF2-40B4-BE49-F238E27FC236}">
                <a16:creationId xmlns:a16="http://schemas.microsoft.com/office/drawing/2014/main" id="{9BA4B3F2-5AD7-4925-9BA2-790C5DFAEA8E}"/>
              </a:ext>
            </a:extLst>
          </p:cNvPr>
          <p:cNvSpPr txBox="1"/>
          <p:nvPr/>
        </p:nvSpPr>
        <p:spPr>
          <a:xfrm>
            <a:off x="2944970" y="3922298"/>
            <a:ext cx="3462433" cy="1200329"/>
          </a:xfrm>
          <a:prstGeom prst="rect">
            <a:avLst/>
          </a:prstGeom>
          <a:noFill/>
        </p:spPr>
        <p:txBody>
          <a:bodyPr wrap="square" rtlCol="0">
            <a:spAutoFit/>
          </a:bodyPr>
          <a:lstStyle/>
          <a:p>
            <a:pPr algn="ctr"/>
            <a:r>
              <a:rPr lang="en-GB" sz="7200" dirty="0">
                <a:solidFill>
                  <a:srgbClr val="115076"/>
                </a:solidFill>
                <a:latin typeface="Century Gothic" panose="020B0502020202020204" pitchFamily="34" charset="0"/>
                <a:cs typeface="Calibri" panose="020F0502020204030204" pitchFamily="34" charset="0"/>
              </a:rPr>
              <a:t>phras</a:t>
            </a:r>
            <a:r>
              <a:rPr lang="en-GB" sz="7200" dirty="0">
                <a:solidFill>
                  <a:srgbClr val="FA6500"/>
                </a:solidFill>
                <a:latin typeface="Century Gothic" panose="020B0502020202020204" pitchFamily="34" charset="0"/>
                <a:cs typeface="Calibri" panose="020F0502020204030204" pitchFamily="34" charset="0"/>
              </a:rPr>
              <a:t>e</a:t>
            </a:r>
            <a:endParaRPr lang="en-GB" sz="7200" b="1" dirty="0">
              <a:solidFill>
                <a:schemeClr val="accent2"/>
              </a:solidFill>
              <a:latin typeface="Century Gothic" panose="020B0502020202020204" pitchFamily="34" charset="0"/>
              <a:cs typeface="Calibri" panose="020F0502020204030204" pitchFamily="34" charset="0"/>
            </a:endParaRPr>
          </a:p>
        </p:txBody>
      </p:sp>
      <p:sp>
        <p:nvSpPr>
          <p:cNvPr id="43" name="TextBox 42">
            <a:hlinkClick r:id="" action="ppaction://noaction">
              <a:snd r:embed="rId13" name="14. usine.wav"/>
            </a:hlinkClick>
            <a:extLst>
              <a:ext uri="{FF2B5EF4-FFF2-40B4-BE49-F238E27FC236}">
                <a16:creationId xmlns:a16="http://schemas.microsoft.com/office/drawing/2014/main" id="{D5846163-2BD5-4800-BAE8-4FDD17D2820A}"/>
              </a:ext>
            </a:extLst>
          </p:cNvPr>
          <p:cNvSpPr txBox="1"/>
          <p:nvPr/>
        </p:nvSpPr>
        <p:spPr>
          <a:xfrm>
            <a:off x="5662221" y="4942474"/>
            <a:ext cx="3462433"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usin</a:t>
            </a:r>
            <a:r>
              <a:rPr lang="en-GB" sz="7200" dirty="0" err="1">
                <a:solidFill>
                  <a:srgbClr val="FA6500"/>
                </a:solidFill>
                <a:latin typeface="Century Gothic" panose="020B0502020202020204" pitchFamily="34" charset="0"/>
                <a:cs typeface="Calibri" panose="020F0502020204030204" pitchFamily="34" charset="0"/>
              </a:rPr>
              <a:t>e</a:t>
            </a:r>
            <a:endParaRPr lang="en-GB" sz="7200" b="1" dirty="0">
              <a:solidFill>
                <a:schemeClr val="accent2"/>
              </a:solidFill>
              <a:latin typeface="Century Gothic" panose="020B0502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57F544A-55F7-46AA-A488-7F4596C42AFC}"/>
              </a:ext>
            </a:extLst>
          </p:cNvPr>
          <p:cNvSpPr txBox="1"/>
          <p:nvPr/>
        </p:nvSpPr>
        <p:spPr>
          <a:xfrm>
            <a:off x="7355717" y="4486622"/>
            <a:ext cx="1547843" cy="461665"/>
          </a:xfrm>
          <a:prstGeom prst="rect">
            <a:avLst/>
          </a:prstGeom>
          <a:noFill/>
        </p:spPr>
        <p:txBody>
          <a:bodyPr wrap="square" rtlCol="0">
            <a:spAutoFit/>
          </a:bodyPr>
          <a:lstStyle/>
          <a:p>
            <a:pPr algn="ctr"/>
            <a:r>
              <a:rPr lang="en-GB" sz="2400" dirty="0">
                <a:solidFill>
                  <a:schemeClr val="accent5">
                    <a:lumMod val="50000"/>
                  </a:schemeClr>
                </a:solidFill>
              </a:rPr>
              <a:t>trophy</a:t>
            </a:r>
          </a:p>
        </p:txBody>
      </p:sp>
      <p:sp>
        <p:nvSpPr>
          <p:cNvPr id="44" name="TextBox 43">
            <a:extLst>
              <a:ext uri="{FF2B5EF4-FFF2-40B4-BE49-F238E27FC236}">
                <a16:creationId xmlns:a16="http://schemas.microsoft.com/office/drawing/2014/main" id="{05475C62-ABBD-4C23-BE86-C297272A5F49}"/>
              </a:ext>
            </a:extLst>
          </p:cNvPr>
          <p:cNvSpPr txBox="1"/>
          <p:nvPr/>
        </p:nvSpPr>
        <p:spPr>
          <a:xfrm>
            <a:off x="305709" y="4053471"/>
            <a:ext cx="2638292" cy="461665"/>
          </a:xfrm>
          <a:prstGeom prst="rect">
            <a:avLst/>
          </a:prstGeom>
          <a:noFill/>
        </p:spPr>
        <p:txBody>
          <a:bodyPr wrap="square" rtlCol="0">
            <a:spAutoFit/>
          </a:bodyPr>
          <a:lstStyle/>
          <a:p>
            <a:pPr algn="ctr"/>
            <a:r>
              <a:rPr lang="en-GB" sz="2400" dirty="0">
                <a:solidFill>
                  <a:schemeClr val="accent5">
                    <a:lumMod val="50000"/>
                  </a:schemeClr>
                </a:solidFill>
              </a:rPr>
              <a:t>beautiful (f)</a:t>
            </a:r>
          </a:p>
        </p:txBody>
      </p:sp>
      <p:sp>
        <p:nvSpPr>
          <p:cNvPr id="45" name="TextBox 44">
            <a:extLst>
              <a:ext uri="{FF2B5EF4-FFF2-40B4-BE49-F238E27FC236}">
                <a16:creationId xmlns:a16="http://schemas.microsoft.com/office/drawing/2014/main" id="{ABB3BC2D-65EE-46B6-A776-CB47998A9756}"/>
              </a:ext>
            </a:extLst>
          </p:cNvPr>
          <p:cNvSpPr txBox="1"/>
          <p:nvPr/>
        </p:nvSpPr>
        <p:spPr>
          <a:xfrm>
            <a:off x="6185152" y="5911970"/>
            <a:ext cx="2638292" cy="461665"/>
          </a:xfrm>
          <a:prstGeom prst="rect">
            <a:avLst/>
          </a:prstGeom>
          <a:noFill/>
        </p:spPr>
        <p:txBody>
          <a:bodyPr wrap="square" rtlCol="0">
            <a:spAutoFit/>
          </a:bodyPr>
          <a:lstStyle/>
          <a:p>
            <a:pPr algn="ctr"/>
            <a:r>
              <a:rPr lang="en-GB" sz="2400" dirty="0">
                <a:solidFill>
                  <a:schemeClr val="accent5">
                    <a:lumMod val="50000"/>
                  </a:schemeClr>
                </a:solidFill>
              </a:rPr>
              <a:t>factory</a:t>
            </a:r>
          </a:p>
        </p:txBody>
      </p:sp>
    </p:spTree>
    <p:extLst>
      <p:ext uri="{BB962C8B-B14F-4D97-AF65-F5344CB8AC3E}">
        <p14:creationId xmlns:p14="http://schemas.microsoft.com/office/powerpoint/2010/main" val="26444624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17"/>
                                        </p:tgtEl>
                                      </p:cBhvr>
                                    </p:animEffect>
                                    <p:set>
                                      <p:cBhvr>
                                        <p:cTn id="7" dur="1" fill="hold">
                                          <p:stCondLst>
                                            <p:cond delay="44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9" name="Rectangle 8">
            <a:extLst>
              <a:ext uri="{FF2B5EF4-FFF2-40B4-BE49-F238E27FC236}">
                <a16:creationId xmlns:a16="http://schemas.microsoft.com/office/drawing/2014/main" id="{97387E97-7A66-4502-A469-7F3AAB43A99A}"/>
              </a:ext>
            </a:extLst>
          </p:cNvPr>
          <p:cNvSpPr/>
          <p:nvPr/>
        </p:nvSpPr>
        <p:spPr>
          <a:xfrm>
            <a:off x="4218071" y="1110261"/>
            <a:ext cx="1447832"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rPr>
              <a:t>French</a:t>
            </a:r>
          </a:p>
        </p:txBody>
      </p:sp>
      <p:sp>
        <p:nvSpPr>
          <p:cNvPr id="10" name="TextBox 9">
            <a:extLst>
              <a:ext uri="{FF2B5EF4-FFF2-40B4-BE49-F238E27FC236}">
                <a16:creationId xmlns:a16="http://schemas.microsoft.com/office/drawing/2014/main" id="{1336DC7C-A61B-4DF9-BC9F-19BAFC9BD765}"/>
              </a:ext>
            </a:extLst>
          </p:cNvPr>
          <p:cNvSpPr txBox="1"/>
          <p:nvPr/>
        </p:nvSpPr>
        <p:spPr>
          <a:xfrm>
            <a:off x="4109366" y="1663202"/>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professeur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C47DDE51-F6C4-4901-A85D-0BA3EC789A48}"/>
              </a:ext>
            </a:extLst>
          </p:cNvPr>
          <p:cNvSpPr txBox="1"/>
          <p:nvPr/>
        </p:nvSpPr>
        <p:spPr>
          <a:xfrm>
            <a:off x="4114878" y="2144254"/>
            <a:ext cx="41329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chanteur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C98F4BF7-4B7A-4723-8AB4-9B65A101917B}"/>
              </a:ext>
            </a:extLst>
          </p:cNvPr>
          <p:cNvSpPr txBox="1"/>
          <p:nvPr/>
        </p:nvSpPr>
        <p:spPr>
          <a:xfrm>
            <a:off x="4109366" y="2625306"/>
            <a:ext cx="4083212"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un </a:t>
            </a:r>
            <a:r>
              <a:rPr lang="en-GB" sz="2400" noProof="0" dirty="0" err="1">
                <a:solidFill>
                  <a:srgbClr val="4472C4">
                    <a:lumMod val="50000"/>
                  </a:srgbClr>
                </a:solidFill>
                <a:latin typeface="Century Gothic" panose="020B0502020202020204" pitchFamily="34" charset="0"/>
              </a:rPr>
              <a:t>ami</a:t>
            </a:r>
            <a:endParaRPr lang="en-GB" sz="2400" dirty="0">
              <a:solidFill>
                <a:srgbClr val="4472C4">
                  <a:lumMod val="50000"/>
                </a:srgbClr>
              </a:solidFill>
              <a:latin typeface="Century Gothic" panose="020B0502020202020204" pitchFamily="34" charset="0"/>
            </a:endParaRPr>
          </a:p>
        </p:txBody>
      </p:sp>
      <p:sp>
        <p:nvSpPr>
          <p:cNvPr id="13" name="TextBox 12">
            <a:extLst>
              <a:ext uri="{FF2B5EF4-FFF2-40B4-BE49-F238E27FC236}">
                <a16:creationId xmlns:a16="http://schemas.microsoft.com/office/drawing/2014/main" id="{A08502F7-5D0E-4444-8AE6-4B42C971B362}"/>
              </a:ext>
            </a:extLst>
          </p:cNvPr>
          <p:cNvSpPr txBox="1"/>
          <p:nvPr/>
        </p:nvSpPr>
        <p:spPr>
          <a:xfrm>
            <a:off x="4109366" y="3106358"/>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un homme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B0E4DF16-7B33-4933-B0DA-0B8F4D8954CA}"/>
              </a:ext>
            </a:extLst>
          </p:cNvPr>
          <p:cNvSpPr txBox="1"/>
          <p:nvPr/>
        </p:nvSpPr>
        <p:spPr>
          <a:xfrm>
            <a:off x="4109366" y="4044510"/>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B0502020202020204" pitchFamily="34" charset="0"/>
              </a:rPr>
              <a:t>dr</a:t>
            </a:r>
            <a:r>
              <a:rPr lang="en-GB" sz="2400" dirty="0" err="1">
                <a:solidFill>
                  <a:srgbClr val="4472C4">
                    <a:lumMod val="50000"/>
                  </a:srgbClr>
                </a:solidFill>
                <a:latin typeface="Century Gothic" panose="020B0502020202020204" pitchFamily="34" charset="0"/>
                <a:cs typeface="Calibri" panose="020F0502020204030204" pitchFamily="34" charset="0"/>
              </a:rPr>
              <a:t>ôle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5" name="TextBox 14">
            <a:extLst>
              <a:ext uri="{FF2B5EF4-FFF2-40B4-BE49-F238E27FC236}">
                <a16:creationId xmlns:a16="http://schemas.microsoft.com/office/drawing/2014/main" id="{089B8FB1-CD11-40AD-B426-32855645B285}"/>
              </a:ext>
            </a:extLst>
          </p:cNvPr>
          <p:cNvSpPr txBox="1"/>
          <p:nvPr/>
        </p:nvSpPr>
        <p:spPr>
          <a:xfrm>
            <a:off x="4109366" y="4502593"/>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int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cs typeface="Calibri" panose="020F0502020204030204" pitchFamily="34" charset="0"/>
              </a:rPr>
              <a:t>éressant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6" name="Rectangle 15">
            <a:extLst>
              <a:ext uri="{FF2B5EF4-FFF2-40B4-BE49-F238E27FC236}">
                <a16:creationId xmlns:a16="http://schemas.microsoft.com/office/drawing/2014/main" id="{EEF5B040-4767-4634-9F10-FCF58A3B0FC4}"/>
              </a:ext>
            </a:extLst>
          </p:cNvPr>
          <p:cNvSpPr/>
          <p:nvPr/>
        </p:nvSpPr>
        <p:spPr>
          <a:xfrm>
            <a:off x="7367674" y="1149775"/>
            <a:ext cx="1455848"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rgbClr val="4472C4">
                    <a:lumMod val="50000"/>
                  </a:srgbClr>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rPr>
              <a:t>English</a:t>
            </a:r>
          </a:p>
        </p:txBody>
      </p:sp>
      <p:sp>
        <p:nvSpPr>
          <p:cNvPr id="17" name="TextBox 16">
            <a:extLst>
              <a:ext uri="{FF2B5EF4-FFF2-40B4-BE49-F238E27FC236}">
                <a16:creationId xmlns:a16="http://schemas.microsoft.com/office/drawing/2014/main" id="{D6259A3E-77B7-44DE-9462-8BA4E161006E}"/>
              </a:ext>
            </a:extLst>
          </p:cNvPr>
          <p:cNvSpPr txBox="1"/>
          <p:nvPr/>
        </p:nvSpPr>
        <p:spPr>
          <a:xfrm>
            <a:off x="7328418" y="1669588"/>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a </a:t>
            </a:r>
            <a:r>
              <a:rPr lang="en-GB" sz="2400" dirty="0" err="1">
                <a:solidFill>
                  <a:srgbClr val="4472C4">
                    <a:lumMod val="50000"/>
                  </a:srgbClr>
                </a:solidFill>
                <a:latin typeface="Century Gothic" panose="020B0502020202020204" pitchFamily="34" charset="0"/>
              </a:rPr>
              <a:t>teache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r</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9C177532-1A29-4A71-BAC3-3DF3885399FE}"/>
              </a:ext>
            </a:extLst>
          </p:cNvPr>
          <p:cNvSpPr txBox="1"/>
          <p:nvPr/>
        </p:nvSpPr>
        <p:spPr>
          <a:xfrm>
            <a:off x="7330003" y="2209641"/>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a </a:t>
            </a:r>
            <a:r>
              <a:rPr lang="en-GB" sz="2400" dirty="0">
                <a:solidFill>
                  <a:srgbClr val="4472C4">
                    <a:lumMod val="50000"/>
                  </a:srgbClr>
                </a:solidFill>
                <a:latin typeface="Century Gothic" panose="020B0502020202020204" pitchFamily="34" charset="0"/>
              </a:rPr>
              <a:t>singer</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301AA7E3-459F-4D99-89A4-70C7861C8E8D}"/>
              </a:ext>
            </a:extLst>
          </p:cNvPr>
          <p:cNvSpPr txBox="1"/>
          <p:nvPr/>
        </p:nvSpPr>
        <p:spPr>
          <a:xfrm>
            <a:off x="7326834" y="2668151"/>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friend</a:t>
            </a:r>
          </a:p>
        </p:txBody>
      </p:sp>
      <p:sp>
        <p:nvSpPr>
          <p:cNvPr id="20" name="TextBox 19">
            <a:extLst>
              <a:ext uri="{FF2B5EF4-FFF2-40B4-BE49-F238E27FC236}">
                <a16:creationId xmlns:a16="http://schemas.microsoft.com/office/drawing/2014/main" id="{69AFFD71-A4FF-4E31-8984-6058ACA49AE1}"/>
              </a:ext>
            </a:extLst>
          </p:cNvPr>
          <p:cNvSpPr txBox="1"/>
          <p:nvPr/>
        </p:nvSpPr>
        <p:spPr>
          <a:xfrm>
            <a:off x="7325250" y="3119676"/>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a man</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E81FFA0D-7B28-4ACE-B91C-62F7BC53DE27}"/>
              </a:ext>
            </a:extLst>
          </p:cNvPr>
          <p:cNvSpPr txBox="1"/>
          <p:nvPr/>
        </p:nvSpPr>
        <p:spPr>
          <a:xfrm>
            <a:off x="7323666" y="4031764"/>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4472C4">
                    <a:lumMod val="50000"/>
                  </a:srgbClr>
                </a:solidFill>
                <a:latin typeface="Century Gothic" panose="020B0502020202020204" pitchFamily="34" charset="0"/>
              </a:rPr>
              <a:t>funny</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ndParaRPr>
          </a:p>
        </p:txBody>
      </p:sp>
      <p:sp>
        <p:nvSpPr>
          <p:cNvPr id="22" name="TextBox 21">
            <a:extLst>
              <a:ext uri="{FF2B5EF4-FFF2-40B4-BE49-F238E27FC236}">
                <a16:creationId xmlns:a16="http://schemas.microsoft.com/office/drawing/2014/main" id="{45E4C2E3-190D-44DD-930B-FB77420E1D80}"/>
              </a:ext>
            </a:extLst>
          </p:cNvPr>
          <p:cNvSpPr txBox="1"/>
          <p:nvPr/>
        </p:nvSpPr>
        <p:spPr>
          <a:xfrm>
            <a:off x="7323666" y="4496226"/>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4472C4">
                    <a:lumMod val="50000"/>
                  </a:srgbClr>
                </a:solidFill>
                <a:latin typeface="Century Gothic" panose="020B0502020202020204" pitchFamily="34" charset="0"/>
              </a:rPr>
              <a:t>interesting</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0A064CBB-6EA8-4B24-AA9A-D4171B3230AB}"/>
              </a:ext>
            </a:extLst>
          </p:cNvPr>
          <p:cNvSpPr txBox="1"/>
          <p:nvPr/>
        </p:nvSpPr>
        <p:spPr>
          <a:xfrm>
            <a:off x="4109366" y="4960676"/>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B0502020202020204" pitchFamily="34" charset="0"/>
              </a:rPr>
              <a:t>sympa</a:t>
            </a:r>
            <a:r>
              <a:rPr lang="en-GB" sz="2400" dirty="0">
                <a:solidFill>
                  <a:srgbClr val="4472C4">
                    <a:lumMod val="50000"/>
                  </a:srgbClr>
                </a:solidFill>
                <a:latin typeface="Century Gothic" panose="020B0502020202020204" pitchFamily="34" charset="0"/>
              </a:rPr>
              <a:t>(</a:t>
            </a:r>
            <a:r>
              <a:rPr lang="en-GB" sz="2400" dirty="0" err="1">
                <a:solidFill>
                  <a:srgbClr val="4472C4">
                    <a:lumMod val="50000"/>
                  </a:srgbClr>
                </a:solidFill>
                <a:latin typeface="Century Gothic" panose="020B0502020202020204" pitchFamily="34" charset="0"/>
              </a:rPr>
              <a:t>thique</a:t>
            </a:r>
            <a:r>
              <a:rPr lang="en-GB" sz="2400" dirty="0">
                <a:solidFill>
                  <a:srgbClr val="4472C4">
                    <a:lumMod val="50000"/>
                  </a:srgbClr>
                </a:solidFill>
                <a:latin typeface="Century Gothic" panose="020B0502020202020204" pitchFamily="34" charset="0"/>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24" name="TextBox 23">
            <a:extLst>
              <a:ext uri="{FF2B5EF4-FFF2-40B4-BE49-F238E27FC236}">
                <a16:creationId xmlns:a16="http://schemas.microsoft.com/office/drawing/2014/main" id="{D63B9E85-FA77-4BC9-99B0-902A2C609065}"/>
              </a:ext>
            </a:extLst>
          </p:cNvPr>
          <p:cNvSpPr txBox="1"/>
          <p:nvPr/>
        </p:nvSpPr>
        <p:spPr>
          <a:xfrm>
            <a:off x="7323666" y="4960688"/>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4472C4">
                    <a:lumMod val="50000"/>
                  </a:srgbClr>
                </a:solidFill>
                <a:latin typeface="Century Gothic" panose="020B0502020202020204" pitchFamily="34" charset="0"/>
              </a:rPr>
              <a:t>nice, pleasant</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59FE4CB1-8D35-4EF2-BDC9-6A988D03CD0B}"/>
              </a:ext>
            </a:extLst>
          </p:cNvPr>
          <p:cNvSpPr txBox="1"/>
          <p:nvPr/>
        </p:nvSpPr>
        <p:spPr>
          <a:xfrm>
            <a:off x="42304" y="2348989"/>
            <a:ext cx="3186318" cy="1200329"/>
          </a:xfrm>
          <a:prstGeom prst="rect">
            <a:avLst/>
          </a:prstGeom>
          <a:noFill/>
        </p:spPr>
        <p:txBody>
          <a:bodyPr wrap="square" rtlCol="0">
            <a:spAutoFit/>
          </a:bodyPr>
          <a:lstStyle/>
          <a:p>
            <a:pPr algn="ctr"/>
            <a:r>
              <a:rPr lang="en-US" sz="2400" b="1" dirty="0">
                <a:solidFill>
                  <a:srgbClr val="115076"/>
                </a:solidFill>
                <a:latin typeface="Century Gothic" panose="020B0502020202020204" pitchFamily="34" charset="0"/>
              </a:rPr>
              <a:t>article + noun </a:t>
            </a:r>
          </a:p>
          <a:p>
            <a:pPr algn="ctr"/>
            <a:r>
              <a:rPr lang="en-US" sz="2400" b="1" dirty="0">
                <a:solidFill>
                  <a:srgbClr val="115076"/>
                </a:solidFill>
                <a:latin typeface="Century Gothic" panose="020B0502020202020204" pitchFamily="34" charset="0"/>
              </a:rPr>
              <a:t>(or determiner + noun)</a:t>
            </a:r>
          </a:p>
        </p:txBody>
      </p:sp>
      <p:sp>
        <p:nvSpPr>
          <p:cNvPr id="27" name="TextBox 26">
            <a:extLst>
              <a:ext uri="{FF2B5EF4-FFF2-40B4-BE49-F238E27FC236}">
                <a16:creationId xmlns:a16="http://schemas.microsoft.com/office/drawing/2014/main" id="{39B3C08A-5239-4F40-BBC2-688CB9FE1373}"/>
              </a:ext>
            </a:extLst>
          </p:cNvPr>
          <p:cNvSpPr txBox="1"/>
          <p:nvPr/>
        </p:nvSpPr>
        <p:spPr>
          <a:xfrm>
            <a:off x="1116007" y="5039005"/>
            <a:ext cx="1870832" cy="461665"/>
          </a:xfrm>
          <a:prstGeom prst="rect">
            <a:avLst/>
          </a:prstGeom>
          <a:noFill/>
        </p:spPr>
        <p:txBody>
          <a:bodyPr wrap="square" rtlCol="0">
            <a:spAutoFit/>
          </a:bodyPr>
          <a:lstStyle/>
          <a:p>
            <a:r>
              <a:rPr lang="en-US" sz="2400" b="1" dirty="0">
                <a:solidFill>
                  <a:srgbClr val="115076"/>
                </a:solidFill>
                <a:latin typeface="Century Gothic" panose="020B0502020202020204" pitchFamily="34" charset="0"/>
              </a:rPr>
              <a:t>adjective</a:t>
            </a:r>
          </a:p>
        </p:txBody>
      </p:sp>
      <p:sp>
        <p:nvSpPr>
          <p:cNvPr id="28" name="Left Brace 27">
            <a:extLst>
              <a:ext uri="{FF2B5EF4-FFF2-40B4-BE49-F238E27FC236}">
                <a16:creationId xmlns:a16="http://schemas.microsoft.com/office/drawing/2014/main" id="{91DF6981-F3AB-4046-BE8C-959045EE2FD9}"/>
              </a:ext>
            </a:extLst>
          </p:cNvPr>
          <p:cNvSpPr/>
          <p:nvPr/>
        </p:nvSpPr>
        <p:spPr>
          <a:xfrm>
            <a:off x="3192655" y="1810224"/>
            <a:ext cx="806769" cy="22215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Left Brace 28">
            <a:extLst>
              <a:ext uri="{FF2B5EF4-FFF2-40B4-BE49-F238E27FC236}">
                <a16:creationId xmlns:a16="http://schemas.microsoft.com/office/drawing/2014/main" id="{C28252B9-1767-4EB2-83CB-32F12865FEA7}"/>
              </a:ext>
            </a:extLst>
          </p:cNvPr>
          <p:cNvSpPr/>
          <p:nvPr/>
        </p:nvSpPr>
        <p:spPr>
          <a:xfrm>
            <a:off x="3136009" y="4267200"/>
            <a:ext cx="806769" cy="200527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E78F74A2-7886-40F9-AD15-EAE64EDDBAF7}"/>
              </a:ext>
            </a:extLst>
          </p:cNvPr>
          <p:cNvSpPr txBox="1"/>
          <p:nvPr/>
        </p:nvSpPr>
        <p:spPr>
          <a:xfrm>
            <a:off x="4109366" y="3587409"/>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B0502020202020204" pitchFamily="34" charset="0"/>
              </a:rPr>
              <a:t>une</a:t>
            </a:r>
            <a:r>
              <a:rPr lang="en-GB" sz="2400" dirty="0">
                <a:solidFill>
                  <a:srgbClr val="4472C4">
                    <a:lumMod val="50000"/>
                  </a:srgbClr>
                </a:solidFill>
                <a:latin typeface="Century Gothic" panose="020B0502020202020204" pitchFamily="34" charset="0"/>
              </a:rPr>
              <a:t> femme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94395022-E151-47C0-AAC2-629DBBC7CCBF}"/>
              </a:ext>
            </a:extLst>
          </p:cNvPr>
          <p:cNvSpPr txBox="1"/>
          <p:nvPr/>
        </p:nvSpPr>
        <p:spPr>
          <a:xfrm>
            <a:off x="7323666" y="3560406"/>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a woman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32" name="TextBox 31">
            <a:extLst>
              <a:ext uri="{FF2B5EF4-FFF2-40B4-BE49-F238E27FC236}">
                <a16:creationId xmlns:a16="http://schemas.microsoft.com/office/drawing/2014/main" id="{C89A4E1A-E225-4903-B242-F2DA72FC4DE3}"/>
              </a:ext>
            </a:extLst>
          </p:cNvPr>
          <p:cNvSpPr txBox="1"/>
          <p:nvPr/>
        </p:nvSpPr>
        <p:spPr>
          <a:xfrm>
            <a:off x="4109366" y="5418759"/>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B0502020202020204" pitchFamily="34" charset="0"/>
              </a:rPr>
              <a:t>vrai</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33" name="TextBox 32">
            <a:extLst>
              <a:ext uri="{FF2B5EF4-FFF2-40B4-BE49-F238E27FC236}">
                <a16:creationId xmlns:a16="http://schemas.microsoft.com/office/drawing/2014/main" id="{847ACA6C-ABBF-4D7D-B375-4EC3F44DE3E8}"/>
              </a:ext>
            </a:extLst>
          </p:cNvPr>
          <p:cNvSpPr txBox="1"/>
          <p:nvPr/>
        </p:nvSpPr>
        <p:spPr>
          <a:xfrm>
            <a:off x="4109366" y="5876842"/>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faux</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34" name="TextBox 33">
            <a:extLst>
              <a:ext uri="{FF2B5EF4-FFF2-40B4-BE49-F238E27FC236}">
                <a16:creationId xmlns:a16="http://schemas.microsoft.com/office/drawing/2014/main" id="{F22B9FBB-55E6-43E3-9308-544448809EA1}"/>
              </a:ext>
            </a:extLst>
          </p:cNvPr>
          <p:cNvSpPr txBox="1"/>
          <p:nvPr/>
        </p:nvSpPr>
        <p:spPr>
          <a:xfrm>
            <a:off x="7323666" y="5425151"/>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true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35" name="TextBox 34">
            <a:extLst>
              <a:ext uri="{FF2B5EF4-FFF2-40B4-BE49-F238E27FC236}">
                <a16:creationId xmlns:a16="http://schemas.microsoft.com/office/drawing/2014/main" id="{C0BA6CB6-A030-4A42-BE2D-D82DC7FED92C}"/>
              </a:ext>
            </a:extLst>
          </p:cNvPr>
          <p:cNvSpPr txBox="1"/>
          <p:nvPr/>
        </p:nvSpPr>
        <p:spPr>
          <a:xfrm>
            <a:off x="7323666" y="5889614"/>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false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15. un professeu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15. un chanteur.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15. un ami.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15. un homme.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15. une femme.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8" name="15. drole.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9" name="15. intéressant.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0" name="15. sympa tique.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11" name="15. vrai.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12" name="15. faux.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24"/>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2" nodeType="clickEffect">
                                  <p:stCondLst>
                                    <p:cond delay="0"/>
                                  </p:stCondLst>
                                  <p:childTnLst>
                                    <p:set>
                                      <p:cBhvr>
                                        <p:cTn id="114" dur="1" fill="hold">
                                          <p:stCondLst>
                                            <p:cond delay="0"/>
                                          </p:stCondLst>
                                        </p:cTn>
                                        <p:tgtEl>
                                          <p:spTgt spid="2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1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2" nodeType="clickEffect">
                                  <p:stCondLst>
                                    <p:cond delay="0"/>
                                  </p:stCondLst>
                                  <p:childTnLst>
                                    <p:set>
                                      <p:cBhvr>
                                        <p:cTn id="122" dur="1" fill="hold">
                                          <p:stCondLst>
                                            <p:cond delay="0"/>
                                          </p:stCondLst>
                                        </p:cTn>
                                        <p:tgtEl>
                                          <p:spTgt spid="19"/>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20"/>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2" nodeType="clickEffect">
                                  <p:stCondLst>
                                    <p:cond delay="0"/>
                                  </p:stCondLst>
                                  <p:childTnLst>
                                    <p:set>
                                      <p:cBhvr>
                                        <p:cTn id="130" dur="1" fill="hold">
                                          <p:stCondLst>
                                            <p:cond delay="0"/>
                                          </p:stCondLst>
                                        </p:cTn>
                                        <p:tgtEl>
                                          <p:spTgt spid="2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2" nodeType="clickEffect">
                                  <p:stCondLst>
                                    <p:cond delay="0"/>
                                  </p:stCondLst>
                                  <p:childTnLst>
                                    <p:set>
                                      <p:cBhvr>
                                        <p:cTn id="134" dur="1" fill="hold">
                                          <p:stCondLst>
                                            <p:cond delay="0"/>
                                          </p:stCondLst>
                                        </p:cTn>
                                        <p:tgtEl>
                                          <p:spTgt spid="17"/>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1" nodeType="clickEffect">
                                  <p:stCondLst>
                                    <p:cond delay="0"/>
                                  </p:stCondLst>
                                  <p:childTnLst>
                                    <p:set>
                                      <p:cBhvr>
                                        <p:cTn id="138" dur="1" fill="hold">
                                          <p:stCondLst>
                                            <p:cond delay="0"/>
                                          </p:stCondLst>
                                        </p:cTn>
                                        <p:tgtEl>
                                          <p:spTgt spid="17"/>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1" nodeType="clickEffect">
                                  <p:stCondLst>
                                    <p:cond delay="0"/>
                                  </p:stCondLst>
                                  <p:childTnLst>
                                    <p:set>
                                      <p:cBhvr>
                                        <p:cTn id="142" dur="1" fill="hold">
                                          <p:stCondLst>
                                            <p:cond delay="0"/>
                                          </p:stCondLst>
                                        </p:cTn>
                                        <p:tgtEl>
                                          <p:spTgt spid="21"/>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2" nodeType="clickEffect">
                                  <p:stCondLst>
                                    <p:cond delay="0"/>
                                  </p:stCondLst>
                                  <p:childTnLst>
                                    <p:set>
                                      <p:cBhvr>
                                        <p:cTn id="146" dur="1" fill="hold">
                                          <p:stCondLst>
                                            <p:cond delay="0"/>
                                          </p:stCondLst>
                                        </p:cTn>
                                        <p:tgtEl>
                                          <p:spTgt spid="21"/>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2" nodeType="clickEffect">
                                  <p:stCondLst>
                                    <p:cond delay="0"/>
                                  </p:stCondLst>
                                  <p:childTnLst>
                                    <p:set>
                                      <p:cBhvr>
                                        <p:cTn id="150" dur="1" fill="hold">
                                          <p:stCondLst>
                                            <p:cond delay="0"/>
                                          </p:stCondLst>
                                        </p:cTn>
                                        <p:tgtEl>
                                          <p:spTgt spid="22"/>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1" nodeType="clickEffect">
                                  <p:stCondLst>
                                    <p:cond delay="0"/>
                                  </p:stCondLst>
                                  <p:childTnLst>
                                    <p:set>
                                      <p:cBhvr>
                                        <p:cTn id="154" dur="1" fill="hold">
                                          <p:stCondLst>
                                            <p:cond delay="0"/>
                                          </p:stCondLst>
                                        </p:cTn>
                                        <p:tgtEl>
                                          <p:spTgt spid="22"/>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18"/>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2" nodeType="clickEffect">
                                  <p:stCondLst>
                                    <p:cond delay="0"/>
                                  </p:stCondLst>
                                  <p:childTnLst>
                                    <p:set>
                                      <p:cBhvr>
                                        <p:cTn id="162" dur="1" fill="hold">
                                          <p:stCondLst>
                                            <p:cond delay="0"/>
                                          </p:stCondLst>
                                        </p:cTn>
                                        <p:tgtEl>
                                          <p:spTgt spid="18"/>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1" nodeType="clickEffect">
                                  <p:stCondLst>
                                    <p:cond delay="0"/>
                                  </p:stCondLst>
                                  <p:childTnLst>
                                    <p:set>
                                      <p:cBhvr>
                                        <p:cTn id="166" dur="1" fill="hold">
                                          <p:stCondLst>
                                            <p:cond delay="0"/>
                                          </p:stCondLst>
                                        </p:cTn>
                                        <p:tgtEl>
                                          <p:spTgt spid="31"/>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2" nodeType="clickEffect">
                                  <p:stCondLst>
                                    <p:cond delay="0"/>
                                  </p:stCondLst>
                                  <p:childTnLst>
                                    <p:set>
                                      <p:cBhvr>
                                        <p:cTn id="170" dur="1" fill="hold">
                                          <p:stCondLst>
                                            <p:cond delay="0"/>
                                          </p:stCondLst>
                                        </p:cTn>
                                        <p:tgtEl>
                                          <p:spTgt spid="31"/>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1" nodeType="clickEffect">
                                  <p:stCondLst>
                                    <p:cond delay="0"/>
                                  </p:stCondLst>
                                  <p:childTnLst>
                                    <p:set>
                                      <p:cBhvr>
                                        <p:cTn id="174" dur="1" fill="hold">
                                          <p:stCondLst>
                                            <p:cond delay="0"/>
                                          </p:stCondLst>
                                        </p:cTn>
                                        <p:tgtEl>
                                          <p:spTgt spid="35"/>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2" nodeType="clickEffect">
                                  <p:stCondLst>
                                    <p:cond delay="0"/>
                                  </p:stCondLst>
                                  <p:childTnLst>
                                    <p:set>
                                      <p:cBhvr>
                                        <p:cTn id="178" dur="1" fill="hold">
                                          <p:stCondLst>
                                            <p:cond delay="0"/>
                                          </p:stCondLst>
                                        </p:cTn>
                                        <p:tgtEl>
                                          <p:spTgt spid="35"/>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1" nodeType="clickEffect">
                                  <p:stCondLst>
                                    <p:cond delay="0"/>
                                  </p:stCondLst>
                                  <p:childTnLst>
                                    <p:set>
                                      <p:cBhvr>
                                        <p:cTn id="182" dur="1" fill="hold">
                                          <p:stCondLst>
                                            <p:cond delay="0"/>
                                          </p:stCondLst>
                                        </p:cTn>
                                        <p:tgtEl>
                                          <p:spTgt spid="34"/>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2" nodeType="clickEffect">
                                  <p:stCondLst>
                                    <p:cond delay="0"/>
                                  </p:stCondLst>
                                  <p:childTnLst>
                                    <p:set>
                                      <p:cBhvr>
                                        <p:cTn id="18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4" grpId="0"/>
      <p:bldP spid="24" grpId="1"/>
      <p:bldP spid="24" grpId="2"/>
      <p:bldP spid="26" grpId="0"/>
      <p:bldP spid="27" grpId="0"/>
      <p:bldP spid="28" grpId="0" animBg="1"/>
      <p:bldP spid="29" grpId="0" animBg="1"/>
      <p:bldP spid="30" grpId="0"/>
      <p:bldP spid="31" grpId="0"/>
      <p:bldP spid="31" grpId="1"/>
      <p:bldP spid="31" grpId="2"/>
      <p:bldP spid="32" grpId="0"/>
      <p:bldP spid="33" grpId="0"/>
      <p:bldP spid="34" grpId="0"/>
      <p:bldP spid="34" grpId="1"/>
      <p:bldP spid="34" grpId="2"/>
      <p:bldP spid="35" grpId="0"/>
      <p:bldP spid="35" grpId="1"/>
      <p:bldP spid="35" grpId="2"/>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ounded Rectangle 44">
            <a:extLst>
              <a:ext uri="{FF2B5EF4-FFF2-40B4-BE49-F238E27FC236}">
                <a16:creationId xmlns:a16="http://schemas.microsoft.com/office/drawing/2014/main" id="{BB270862-B5CF-44BB-8189-5C24CEE03C80}"/>
              </a:ext>
            </a:extLst>
          </p:cNvPr>
          <p:cNvSpPr/>
          <p:nvPr/>
        </p:nvSpPr>
        <p:spPr>
          <a:xfrm>
            <a:off x="2950300" y="367974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ounded Rectangle 35">
            <a:extLst>
              <a:ext uri="{FF2B5EF4-FFF2-40B4-BE49-F238E27FC236}">
                <a16:creationId xmlns:a16="http://schemas.microsoft.com/office/drawing/2014/main" id="{9970FAEA-54DB-4C70-B7E9-6ABA3E0133BF}"/>
              </a:ext>
            </a:extLst>
          </p:cNvPr>
          <p:cNvSpPr/>
          <p:nvPr/>
        </p:nvSpPr>
        <p:spPr>
          <a:xfrm>
            <a:off x="693043" y="3671660"/>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ounded Rectangle 1">
            <a:extLst>
              <a:ext uri="{FF2B5EF4-FFF2-40B4-BE49-F238E27FC236}">
                <a16:creationId xmlns:a16="http://schemas.microsoft.com/office/drawing/2014/main" id="{0843198F-F861-44A9-BA8E-3BB65D7D2157}"/>
              </a:ext>
            </a:extLst>
          </p:cNvPr>
          <p:cNvSpPr/>
          <p:nvPr/>
        </p:nvSpPr>
        <p:spPr>
          <a:xfrm>
            <a:off x="683351" y="1756880"/>
            <a:ext cx="1725502"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ounded Rectangle 34">
            <a:extLst>
              <a:ext uri="{FF2B5EF4-FFF2-40B4-BE49-F238E27FC236}">
                <a16:creationId xmlns:a16="http://schemas.microsoft.com/office/drawing/2014/main" id="{DCEE26E5-6E3D-46BD-BF15-25D05713B6AC}"/>
              </a:ext>
            </a:extLst>
          </p:cNvPr>
          <p:cNvSpPr/>
          <p:nvPr/>
        </p:nvSpPr>
        <p:spPr>
          <a:xfrm>
            <a:off x="2908098" y="176504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ounded Rectangle 55">
            <a:extLst>
              <a:ext uri="{FF2B5EF4-FFF2-40B4-BE49-F238E27FC236}">
                <a16:creationId xmlns:a16="http://schemas.microsoft.com/office/drawing/2014/main" id="{55D488CA-F448-42E6-98E7-250DDBABC086}"/>
              </a:ext>
            </a:extLst>
          </p:cNvPr>
          <p:cNvSpPr/>
          <p:nvPr/>
        </p:nvSpPr>
        <p:spPr>
          <a:xfrm>
            <a:off x="5132841" y="1756878"/>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ounded Rectangle 56">
            <a:extLst>
              <a:ext uri="{FF2B5EF4-FFF2-40B4-BE49-F238E27FC236}">
                <a16:creationId xmlns:a16="http://schemas.microsoft.com/office/drawing/2014/main" id="{C9780C99-04AA-4318-84A6-961C5C2FEF09}"/>
              </a:ext>
            </a:extLst>
          </p:cNvPr>
          <p:cNvSpPr/>
          <p:nvPr/>
        </p:nvSpPr>
        <p:spPr>
          <a:xfrm>
            <a:off x="7357584" y="176504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ounded Rectangle 57">
            <a:extLst>
              <a:ext uri="{FF2B5EF4-FFF2-40B4-BE49-F238E27FC236}">
                <a16:creationId xmlns:a16="http://schemas.microsoft.com/office/drawing/2014/main" id="{8AF925F2-0D74-4386-AE35-C7CB076945D1}"/>
              </a:ext>
            </a:extLst>
          </p:cNvPr>
          <p:cNvSpPr/>
          <p:nvPr/>
        </p:nvSpPr>
        <p:spPr>
          <a:xfrm>
            <a:off x="5251910" y="363221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ounded Rectangle 58">
            <a:extLst>
              <a:ext uri="{FF2B5EF4-FFF2-40B4-BE49-F238E27FC236}">
                <a16:creationId xmlns:a16="http://schemas.microsoft.com/office/drawing/2014/main" id="{2F19776A-D1B5-486E-9D1B-41FB8FFFC713}"/>
              </a:ext>
            </a:extLst>
          </p:cNvPr>
          <p:cNvSpPr/>
          <p:nvPr/>
        </p:nvSpPr>
        <p:spPr>
          <a:xfrm>
            <a:off x="7508621" y="3610668"/>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2CBAA7A5-EBE7-4F3F-87C2-23770926707F}"/>
              </a:ext>
            </a:extLst>
          </p:cNvPr>
          <p:cNvSpPr txBox="1"/>
          <p:nvPr/>
        </p:nvSpPr>
        <p:spPr>
          <a:xfrm>
            <a:off x="7080833" y="2365632"/>
            <a:ext cx="2306190" cy="523220"/>
          </a:xfrm>
          <a:prstGeom prst="rect">
            <a:avLst/>
          </a:prstGeom>
          <a:noFill/>
        </p:spPr>
        <p:txBody>
          <a:bodyPr wrap="square" rtlCol="0">
            <a:spAutoFit/>
          </a:bodyPr>
          <a:lstStyle/>
          <a:p>
            <a:pPr lvl="0" algn="ctr">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500" dirty="0">
                <a:solidFill>
                  <a:srgbClr val="4472C4">
                    <a:lumMod val="50000"/>
                  </a:srgbClr>
                </a:solidFill>
                <a:latin typeface="Century Gothic" panose="020B0502020202020204" pitchFamily="34" charset="0"/>
              </a:rPr>
              <a:t>interesting</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8" name="Rounded Rectangle 38">
            <a:extLst>
              <a:ext uri="{FF2B5EF4-FFF2-40B4-BE49-F238E27FC236}">
                <a16:creationId xmlns:a16="http://schemas.microsoft.com/office/drawing/2014/main" id="{091EB024-A1F5-4D82-ABE7-C73A42DA4490}"/>
              </a:ext>
            </a:extLst>
          </p:cNvPr>
          <p:cNvSpPr/>
          <p:nvPr/>
        </p:nvSpPr>
        <p:spPr>
          <a:xfrm>
            <a:off x="7321889" y="1551215"/>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19" name="TextBox 18">
            <a:extLst>
              <a:ext uri="{FF2B5EF4-FFF2-40B4-BE49-F238E27FC236}">
                <a16:creationId xmlns:a16="http://schemas.microsoft.com/office/drawing/2014/main" id="{454C31A3-2CEF-4F36-B212-7339073E84FA}"/>
              </a:ext>
            </a:extLst>
          </p:cNvPr>
          <p:cNvSpPr txBox="1"/>
          <p:nvPr/>
        </p:nvSpPr>
        <p:spPr>
          <a:xfrm>
            <a:off x="669318" y="2092359"/>
            <a:ext cx="1757168" cy="954107"/>
          </a:xfrm>
          <a:prstGeom prst="rect">
            <a:avLst/>
          </a:prstGeom>
          <a:noFill/>
        </p:spPr>
        <p:txBody>
          <a:bodyPr wrap="square" rtlCol="0">
            <a:spAutoFit/>
          </a:bodyPr>
          <a:lstStyle/>
          <a:p>
            <a:pPr algn="ctr">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800" dirty="0">
                <a:solidFill>
                  <a:srgbClr val="4472C4">
                    <a:lumMod val="50000"/>
                  </a:srgbClr>
                </a:solidFill>
                <a:latin typeface="Century Gothic" panose="020B0502020202020204" pitchFamily="34" charset="0"/>
              </a:rPr>
              <a:t>funny, strange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6C2D768D-6471-4D36-B307-7CF2BEF7FE05}"/>
              </a:ext>
            </a:extLst>
          </p:cNvPr>
          <p:cNvSpPr txBox="1"/>
          <p:nvPr/>
        </p:nvSpPr>
        <p:spPr>
          <a:xfrm>
            <a:off x="5207011" y="3991744"/>
            <a:ext cx="1836430" cy="954107"/>
          </a:xfrm>
          <a:prstGeom prst="rect">
            <a:avLst/>
          </a:prstGeom>
          <a:noFill/>
        </p:spPr>
        <p:txBody>
          <a:bodyPr wrap="square" rtlCol="0">
            <a:spAutoFit/>
          </a:bodyPr>
          <a:lstStyle/>
          <a:p>
            <a:pPr algn="ctr">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800" dirty="0">
                <a:solidFill>
                  <a:srgbClr val="4472C4">
                    <a:lumMod val="50000"/>
                  </a:srgbClr>
                </a:solidFill>
                <a:latin typeface="Century Gothic" panose="020B0502020202020204" pitchFamily="34" charset="0"/>
              </a:rPr>
              <a:t>nice, pleasant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1" name="Rounded Rectangle 2">
            <a:extLst>
              <a:ext uri="{FF2B5EF4-FFF2-40B4-BE49-F238E27FC236}">
                <a16:creationId xmlns:a16="http://schemas.microsoft.com/office/drawing/2014/main" id="{949E9929-4F96-42D4-B7F5-C4D43FD10D0F}"/>
              </a:ext>
            </a:extLst>
          </p:cNvPr>
          <p:cNvSpPr/>
          <p:nvPr/>
        </p:nvSpPr>
        <p:spPr>
          <a:xfrm>
            <a:off x="535258" y="1566424"/>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p>
        </p:txBody>
      </p:sp>
      <p:sp>
        <p:nvSpPr>
          <p:cNvPr id="22" name="Rounded Rectangle 41">
            <a:extLst>
              <a:ext uri="{FF2B5EF4-FFF2-40B4-BE49-F238E27FC236}">
                <a16:creationId xmlns:a16="http://schemas.microsoft.com/office/drawing/2014/main" id="{7244038B-984F-47CF-8BA8-819FDF5D957E}"/>
              </a:ext>
            </a:extLst>
          </p:cNvPr>
          <p:cNvSpPr/>
          <p:nvPr/>
        </p:nvSpPr>
        <p:spPr>
          <a:xfrm>
            <a:off x="5094125" y="3529904"/>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H</a:t>
            </a:r>
          </a:p>
        </p:txBody>
      </p:sp>
      <p:pic>
        <p:nvPicPr>
          <p:cNvPr id="23" name="Picture 2" descr="Teacher Silhouette Clip Art">
            <a:extLst>
              <a:ext uri="{FF2B5EF4-FFF2-40B4-BE49-F238E27FC236}">
                <a16:creationId xmlns:a16="http://schemas.microsoft.com/office/drawing/2014/main" id="{60B07008-C052-4C58-BA47-AB02868CCD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3657" y="3895482"/>
            <a:ext cx="1414463" cy="1185863"/>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40">
            <a:extLst>
              <a:ext uri="{FF2B5EF4-FFF2-40B4-BE49-F238E27FC236}">
                <a16:creationId xmlns:a16="http://schemas.microsoft.com/office/drawing/2014/main" id="{CD0AC3EB-5A7C-4DE6-8135-62F3C0DC4142}"/>
              </a:ext>
            </a:extLst>
          </p:cNvPr>
          <p:cNvSpPr/>
          <p:nvPr/>
        </p:nvSpPr>
        <p:spPr>
          <a:xfrm>
            <a:off x="2808467" y="3531513"/>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G</a:t>
            </a:r>
          </a:p>
        </p:txBody>
      </p:sp>
      <p:pic>
        <p:nvPicPr>
          <p:cNvPr id="25" name="Picture 4" descr="Woman Fashion Clip Art">
            <a:extLst>
              <a:ext uri="{FF2B5EF4-FFF2-40B4-BE49-F238E27FC236}">
                <a16:creationId xmlns:a16="http://schemas.microsoft.com/office/drawing/2014/main" id="{80FD8EE1-A088-4A92-BFF6-9BDFB558FA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7748" y="1708614"/>
            <a:ext cx="675930" cy="1721599"/>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37">
            <a:extLst>
              <a:ext uri="{FF2B5EF4-FFF2-40B4-BE49-F238E27FC236}">
                <a16:creationId xmlns:a16="http://schemas.microsoft.com/office/drawing/2014/main" id="{0DCA7A17-F52F-49B1-8EF4-C208724A5124}"/>
              </a:ext>
            </a:extLst>
          </p:cNvPr>
          <p:cNvSpPr/>
          <p:nvPr/>
        </p:nvSpPr>
        <p:spPr>
          <a:xfrm>
            <a:off x="5085253" y="1540759"/>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pic>
        <p:nvPicPr>
          <p:cNvPr id="27" name="Picture 6" descr="Black Couple Hugging Clip Art">
            <a:extLst>
              <a:ext uri="{FF2B5EF4-FFF2-40B4-BE49-F238E27FC236}">
                <a16:creationId xmlns:a16="http://schemas.microsoft.com/office/drawing/2014/main" id="{3FB4B6F4-5AD8-42A0-ADCB-01441E62AD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969" y="3963385"/>
            <a:ext cx="1170981" cy="130255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F597774B-0644-4A55-981F-CA1E539057A4}"/>
              </a:ext>
            </a:extLst>
          </p:cNvPr>
          <p:cNvSpPr txBox="1"/>
          <p:nvPr/>
        </p:nvSpPr>
        <p:spPr>
          <a:xfrm>
            <a:off x="977492" y="3895482"/>
            <a:ext cx="175716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[friend]</a:t>
            </a:r>
          </a:p>
        </p:txBody>
      </p:sp>
      <p:sp>
        <p:nvSpPr>
          <p:cNvPr id="29" name="Rounded Rectangle 39">
            <a:extLst>
              <a:ext uri="{FF2B5EF4-FFF2-40B4-BE49-F238E27FC236}">
                <a16:creationId xmlns:a16="http://schemas.microsoft.com/office/drawing/2014/main" id="{07181596-2BD4-4575-ADF5-50A31326433B}"/>
              </a:ext>
            </a:extLst>
          </p:cNvPr>
          <p:cNvSpPr/>
          <p:nvPr/>
        </p:nvSpPr>
        <p:spPr>
          <a:xfrm>
            <a:off x="525566" y="3549520"/>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F</a:t>
            </a:r>
          </a:p>
        </p:txBody>
      </p:sp>
      <p:pic>
        <p:nvPicPr>
          <p:cNvPr id="30" name="Picture 8" descr="Karaoke Singer Clip Art">
            <a:extLst>
              <a:ext uri="{FF2B5EF4-FFF2-40B4-BE49-F238E27FC236}">
                <a16:creationId xmlns:a16="http://schemas.microsoft.com/office/drawing/2014/main" id="{8C820BBE-9650-4F18-A9C7-5FAE2038EE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0297" y="1787128"/>
            <a:ext cx="1609108" cy="1609108"/>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36">
            <a:extLst>
              <a:ext uri="{FF2B5EF4-FFF2-40B4-BE49-F238E27FC236}">
                <a16:creationId xmlns:a16="http://schemas.microsoft.com/office/drawing/2014/main" id="{554C2D34-5C59-4E9F-8BF0-FAD537986471}"/>
              </a:ext>
            </a:extLst>
          </p:cNvPr>
          <p:cNvSpPr/>
          <p:nvPr/>
        </p:nvSpPr>
        <p:spPr>
          <a:xfrm>
            <a:off x="2784315" y="1535056"/>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B</a:t>
            </a:r>
          </a:p>
        </p:txBody>
      </p:sp>
      <p:sp>
        <p:nvSpPr>
          <p:cNvPr id="32" name="Rounded Rectangle 56">
            <a:extLst>
              <a:ext uri="{FF2B5EF4-FFF2-40B4-BE49-F238E27FC236}">
                <a16:creationId xmlns:a16="http://schemas.microsoft.com/office/drawing/2014/main" id="{74AE649B-C817-404E-A6BF-4F133EDF1789}"/>
              </a:ext>
            </a:extLst>
          </p:cNvPr>
          <p:cNvSpPr/>
          <p:nvPr/>
        </p:nvSpPr>
        <p:spPr>
          <a:xfrm>
            <a:off x="9736424" y="178243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ounded Rectangle 58">
            <a:extLst>
              <a:ext uri="{FF2B5EF4-FFF2-40B4-BE49-F238E27FC236}">
                <a16:creationId xmlns:a16="http://schemas.microsoft.com/office/drawing/2014/main" id="{0A8883FB-109C-408A-A20B-59AB22C5B81D}"/>
              </a:ext>
            </a:extLst>
          </p:cNvPr>
          <p:cNvSpPr/>
          <p:nvPr/>
        </p:nvSpPr>
        <p:spPr>
          <a:xfrm>
            <a:off x="9736424" y="362930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4" name="Picture 10" descr="Bald Happy Man Clip Art">
            <a:extLst>
              <a:ext uri="{FF2B5EF4-FFF2-40B4-BE49-F238E27FC236}">
                <a16:creationId xmlns:a16="http://schemas.microsoft.com/office/drawing/2014/main" id="{D6F33FE0-276D-46A5-B9F0-663B32A6F4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32419" y="3677977"/>
            <a:ext cx="1533512" cy="1564808"/>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le 42">
            <a:extLst>
              <a:ext uri="{FF2B5EF4-FFF2-40B4-BE49-F238E27FC236}">
                <a16:creationId xmlns:a16="http://schemas.microsoft.com/office/drawing/2014/main" id="{3A6C3F3B-C091-47F7-A771-CC9AAF8D0F6D}"/>
              </a:ext>
            </a:extLst>
          </p:cNvPr>
          <p:cNvSpPr/>
          <p:nvPr/>
        </p:nvSpPr>
        <p:spPr>
          <a:xfrm>
            <a:off x="9609511" y="3549520"/>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J</a:t>
            </a:r>
          </a:p>
        </p:txBody>
      </p:sp>
      <p:sp>
        <p:nvSpPr>
          <p:cNvPr id="36" name="TextBox 35">
            <a:extLst>
              <a:ext uri="{FF2B5EF4-FFF2-40B4-BE49-F238E27FC236}">
                <a16:creationId xmlns:a16="http://schemas.microsoft.com/office/drawing/2014/main" id="{A72818EF-14AF-4BA2-B86C-7F1AD695F035}"/>
              </a:ext>
            </a:extLst>
          </p:cNvPr>
          <p:cNvSpPr txBox="1"/>
          <p:nvPr/>
        </p:nvSpPr>
        <p:spPr>
          <a:xfrm>
            <a:off x="9476951" y="2365632"/>
            <a:ext cx="2306190" cy="523220"/>
          </a:xfrm>
          <a:prstGeom prst="rect">
            <a:avLst/>
          </a:prstGeom>
          <a:noFill/>
        </p:spPr>
        <p:txBody>
          <a:bodyPr wrap="square" rtlCol="0">
            <a:spAutoFit/>
          </a:bodyPr>
          <a:lstStyle/>
          <a:p>
            <a:pPr lvl="0" algn="ctr">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500" dirty="0">
                <a:solidFill>
                  <a:srgbClr val="4472C4">
                    <a:lumMod val="50000"/>
                  </a:srgbClr>
                </a:solidFill>
                <a:latin typeface="Century Gothic" panose="020B0502020202020204" pitchFamily="34" charset="0"/>
              </a:rPr>
              <a:t>true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Rounded Rectangle 38">
            <a:extLst>
              <a:ext uri="{FF2B5EF4-FFF2-40B4-BE49-F238E27FC236}">
                <a16:creationId xmlns:a16="http://schemas.microsoft.com/office/drawing/2014/main" id="{AD72F276-E6CB-4EF6-861A-3BE0C32A46DE}"/>
              </a:ext>
            </a:extLst>
          </p:cNvPr>
          <p:cNvSpPr/>
          <p:nvPr/>
        </p:nvSpPr>
        <p:spPr>
          <a:xfrm>
            <a:off x="9609512" y="1547877"/>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38" name="TextBox 37">
            <a:extLst>
              <a:ext uri="{FF2B5EF4-FFF2-40B4-BE49-F238E27FC236}">
                <a16:creationId xmlns:a16="http://schemas.microsoft.com/office/drawing/2014/main" id="{A3A631D0-4CC9-459D-BCFF-9F25610D9DFD}"/>
              </a:ext>
            </a:extLst>
          </p:cNvPr>
          <p:cNvSpPr txBox="1"/>
          <p:nvPr/>
        </p:nvSpPr>
        <p:spPr>
          <a:xfrm>
            <a:off x="7232090" y="4173738"/>
            <a:ext cx="2306190" cy="523220"/>
          </a:xfrm>
          <a:prstGeom prst="rect">
            <a:avLst/>
          </a:prstGeom>
          <a:noFill/>
        </p:spPr>
        <p:txBody>
          <a:bodyPr wrap="square" rtlCol="0">
            <a:spAutoFit/>
          </a:bodyPr>
          <a:lstStyle/>
          <a:p>
            <a:pPr lvl="0" algn="ctr">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500" dirty="0">
                <a:solidFill>
                  <a:srgbClr val="4472C4">
                    <a:lumMod val="50000"/>
                  </a:srgbClr>
                </a:solidFill>
                <a:latin typeface="Century Gothic" panose="020B0502020202020204" pitchFamily="34" charset="0"/>
              </a:rPr>
              <a:t>false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9" name="Rounded Rectangle 42">
            <a:extLst>
              <a:ext uri="{FF2B5EF4-FFF2-40B4-BE49-F238E27FC236}">
                <a16:creationId xmlns:a16="http://schemas.microsoft.com/office/drawing/2014/main" id="{ABA2AD62-73C6-4956-82A4-FAE831077C8F}"/>
              </a:ext>
            </a:extLst>
          </p:cNvPr>
          <p:cNvSpPr/>
          <p:nvPr/>
        </p:nvSpPr>
        <p:spPr>
          <a:xfrm>
            <a:off x="7342462" y="3537924"/>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I</a:t>
            </a:r>
          </a:p>
        </p:txBody>
      </p:sp>
    </p:spTree>
    <p:extLst>
      <p:ext uri="{BB962C8B-B14F-4D97-AF65-F5344CB8AC3E}">
        <p14:creationId xmlns:p14="http://schemas.microsoft.com/office/powerpoint/2010/main" val="19626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3000"/>
                                        <p:tgtEl>
                                          <p:spTgt spid="21"/>
                                        </p:tgtEl>
                                        <p:attrNameLst>
                                          <p:attrName>style.opacity</p:attrName>
                                        </p:attrNameLst>
                                      </p:cBhvr>
                                      <p:to>
                                        <p:strVal val="0"/>
                                      </p:to>
                                    </p:set>
                                    <p:animEffect filter="image" prLst="opacity: 0">
                                      <p:cBhvr rctx="IE">
                                        <p:cTn id="7" dur="3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3000"/>
                                        <p:tgtEl>
                                          <p:spTgt spid="22"/>
                                        </p:tgtEl>
                                        <p:attrNameLst>
                                          <p:attrName>style.opacity</p:attrName>
                                        </p:attrNameLst>
                                      </p:cBhvr>
                                      <p:to>
                                        <p:strVal val="0"/>
                                      </p:to>
                                    </p:set>
                                    <p:animEffect filter="image" prLst="opacity: 0">
                                      <p:cBhvr rctx="IE">
                                        <p:cTn id="12" dur="3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0" nodeType="clickEffect">
                                  <p:stCondLst>
                                    <p:cond delay="0"/>
                                  </p:stCondLst>
                                  <p:childTnLst>
                                    <p:set>
                                      <p:cBhvr>
                                        <p:cTn id="16" dur="3000"/>
                                        <p:tgtEl>
                                          <p:spTgt spid="18"/>
                                        </p:tgtEl>
                                        <p:attrNameLst>
                                          <p:attrName>style.opacity</p:attrName>
                                        </p:attrNameLst>
                                      </p:cBhvr>
                                      <p:to>
                                        <p:strVal val="0"/>
                                      </p:to>
                                    </p:set>
                                    <p:animEffect filter="image" prLst="opacity: 0">
                                      <p:cBhvr rctx="IE">
                                        <p:cTn id="17" dur="3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3000"/>
                                        <p:tgtEl>
                                          <p:spTgt spid="31"/>
                                        </p:tgtEl>
                                        <p:attrNameLst>
                                          <p:attrName>style.opacity</p:attrName>
                                        </p:attrNameLst>
                                      </p:cBhvr>
                                      <p:to>
                                        <p:strVal val="0"/>
                                      </p:to>
                                    </p:set>
                                    <p:animEffect filter="image" prLst="opacity: 0">
                                      <p:cBhvr rctx="IE">
                                        <p:cTn id="22" dur="30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0" nodeType="clickEffect">
                                  <p:stCondLst>
                                    <p:cond delay="0"/>
                                  </p:stCondLst>
                                  <p:childTnLst>
                                    <p:set>
                                      <p:cBhvr>
                                        <p:cTn id="26" dur="3000"/>
                                        <p:tgtEl>
                                          <p:spTgt spid="39"/>
                                        </p:tgtEl>
                                        <p:attrNameLst>
                                          <p:attrName>style.opacity</p:attrName>
                                        </p:attrNameLst>
                                      </p:cBhvr>
                                      <p:to>
                                        <p:strVal val="0"/>
                                      </p:to>
                                    </p:set>
                                    <p:animEffect filter="image" prLst="opacity: 0">
                                      <p:cBhvr rctx="IE">
                                        <p:cTn id="27" dur="30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3000"/>
                                        <p:tgtEl>
                                          <p:spTgt spid="26"/>
                                        </p:tgtEl>
                                        <p:attrNameLst>
                                          <p:attrName>style.opacity</p:attrName>
                                        </p:attrNameLst>
                                      </p:cBhvr>
                                      <p:to>
                                        <p:strVal val="0"/>
                                      </p:to>
                                    </p:set>
                                    <p:animEffect filter="image" prLst="opacity: 0">
                                      <p:cBhvr rctx="IE">
                                        <p:cTn id="32" dur="30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3000"/>
                                        <p:tgtEl>
                                          <p:spTgt spid="29"/>
                                        </p:tgtEl>
                                        <p:attrNameLst>
                                          <p:attrName>style.opacity</p:attrName>
                                        </p:attrNameLst>
                                      </p:cBhvr>
                                      <p:to>
                                        <p:strVal val="0"/>
                                      </p:to>
                                    </p:set>
                                    <p:animEffect filter="image" prLst="opacity: 0">
                                      <p:cBhvr rctx="IE">
                                        <p:cTn id="37" dur="30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0" nodeType="clickEffect">
                                  <p:stCondLst>
                                    <p:cond delay="0"/>
                                  </p:stCondLst>
                                  <p:childTnLst>
                                    <p:set>
                                      <p:cBhvr>
                                        <p:cTn id="41" dur="3000"/>
                                        <p:tgtEl>
                                          <p:spTgt spid="24"/>
                                        </p:tgtEl>
                                        <p:attrNameLst>
                                          <p:attrName>style.opacity</p:attrName>
                                        </p:attrNameLst>
                                      </p:cBhvr>
                                      <p:to>
                                        <p:strVal val="0"/>
                                      </p:to>
                                    </p:set>
                                    <p:animEffect filter="image" prLst="opacity: 0">
                                      <p:cBhvr rctx="IE">
                                        <p:cTn id="42" dur="30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3000"/>
                                        <p:tgtEl>
                                          <p:spTgt spid="37"/>
                                        </p:tgtEl>
                                        <p:attrNameLst>
                                          <p:attrName>style.opacity</p:attrName>
                                        </p:attrNameLst>
                                      </p:cBhvr>
                                      <p:to>
                                        <p:strVal val="0"/>
                                      </p:to>
                                    </p:set>
                                    <p:animEffect filter="image" prLst="opacity: 0">
                                      <p:cBhvr rctx="IE">
                                        <p:cTn id="47" dur="30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3000"/>
                                        <p:tgtEl>
                                          <p:spTgt spid="35"/>
                                        </p:tgtEl>
                                        <p:attrNameLst>
                                          <p:attrName>style.opacity</p:attrName>
                                        </p:attrNameLst>
                                      </p:cBhvr>
                                      <p:to>
                                        <p:strVal val="0"/>
                                      </p:to>
                                    </p:set>
                                    <p:animEffect filter="image" prLst="opacity: 0">
                                      <p:cBhvr rctx="IE">
                                        <p:cTn id="52" dur="3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animBg="1"/>
      <p:bldP spid="24" grpId="0" animBg="1"/>
      <p:bldP spid="26" grpId="0" animBg="1"/>
      <p:bldP spid="29" grpId="0" animBg="1"/>
      <p:bldP spid="31" grpId="0" animBg="1"/>
      <p:bldP spid="35" grpId="0" animBg="1"/>
      <p:bldP spid="37" grpId="0" animBg="1"/>
      <p:bldP spid="3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201200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We know that we add an ‘</a:t>
            </a:r>
            <a:r>
              <a:rPr kumimoji="0" lang="en-US" sz="2400" b="1" i="0" u="none" strike="noStrike" kern="1200" cap="none" spc="0" normalizeH="0" baseline="0" noProof="0" dirty="0">
                <a:ln>
                  <a:noFill/>
                </a:ln>
                <a:solidFill>
                  <a:srgbClr val="FA6500"/>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to an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adjective</a:t>
            </a:r>
            <a:r>
              <a:rPr lang="en-US" sz="2400" b="1" dirty="0">
                <a:solidFill>
                  <a:srgbClr val="115076"/>
                </a:solidFill>
                <a:latin typeface="Century Gothic" panose="020F0302020204030204"/>
              </a:rPr>
              <a:t> </a:t>
            </a:r>
            <a:r>
              <a:rPr lang="en-US" sz="2400" dirty="0">
                <a:solidFill>
                  <a:srgbClr val="115076"/>
                </a:solidFill>
                <a:latin typeface="Century Gothic" panose="020F0302020204030204"/>
              </a:rPr>
              <a:t>when it refers to a </a:t>
            </a:r>
            <a:r>
              <a:rPr lang="en-US" sz="2400" b="1" dirty="0">
                <a:solidFill>
                  <a:srgbClr val="115076"/>
                </a:solidFill>
                <a:latin typeface="Century Gothic" panose="020F0302020204030204"/>
              </a:rPr>
              <a:t>feminine noun</a:t>
            </a:r>
            <a:r>
              <a:rPr lang="en-US" sz="2400" dirty="0">
                <a:solidFill>
                  <a:srgbClr val="115076"/>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115076"/>
                </a:solidFill>
                <a:latin typeface="Century Gothic" panose="020F0302020204030204"/>
              </a:rPr>
              <a:t>Il </a:t>
            </a:r>
            <a:r>
              <a:rPr lang="en-US" sz="2400" b="1" dirty="0" err="1">
                <a:solidFill>
                  <a:srgbClr val="115076"/>
                </a:solidFill>
                <a:latin typeface="Century Gothic" panose="020F0302020204030204"/>
              </a:rPr>
              <a:t>est</a:t>
            </a:r>
            <a:r>
              <a:rPr lang="en-US" sz="2400" b="1" dirty="0">
                <a:solidFill>
                  <a:srgbClr val="115076"/>
                </a:solidFill>
                <a:latin typeface="Century Gothic" panose="020F0302020204030204"/>
              </a:rPr>
              <a:t> </a:t>
            </a:r>
            <a:r>
              <a:rPr lang="en-US" sz="2400" b="1" dirty="0" err="1">
                <a:solidFill>
                  <a:srgbClr val="115076"/>
                </a:solidFill>
                <a:latin typeface="Century Gothic" panose="020F0302020204030204"/>
              </a:rPr>
              <a:t>anglais</a:t>
            </a:r>
            <a:r>
              <a:rPr lang="en-US" sz="2400" b="1" dirty="0">
                <a:solidFill>
                  <a:srgbClr val="115076"/>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115076"/>
                </a:solidFill>
                <a:latin typeface="Century Gothic" panose="020F0302020204030204"/>
              </a:rPr>
              <a:t>Elle </a:t>
            </a:r>
            <a:r>
              <a:rPr lang="en-US" sz="2400" b="1" dirty="0" err="1">
                <a:solidFill>
                  <a:srgbClr val="115076"/>
                </a:solidFill>
                <a:latin typeface="Century Gothic" panose="020F0302020204030204"/>
              </a:rPr>
              <a:t>est</a:t>
            </a:r>
            <a:r>
              <a:rPr lang="en-US" sz="2400" b="1" dirty="0">
                <a:solidFill>
                  <a:srgbClr val="115076"/>
                </a:solidFill>
                <a:latin typeface="Century Gothic" panose="020F0302020204030204"/>
              </a:rPr>
              <a:t> anglais</a:t>
            </a:r>
            <a:r>
              <a:rPr lang="en-US" sz="2400" b="1" dirty="0">
                <a:solidFill>
                  <a:srgbClr val="FA6500"/>
                </a:solidFill>
                <a:latin typeface="Century Gothic" panose="020F0302020204030204"/>
              </a:rPr>
              <a:t>e</a:t>
            </a:r>
            <a:r>
              <a:rPr lang="en-US" sz="2400" b="1" dirty="0">
                <a:solidFill>
                  <a:srgbClr val="115076"/>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115076"/>
                </a:solidFill>
                <a:effectLst/>
                <a:uLnTx/>
                <a:uFillTx/>
                <a:latin typeface="Century Gothic" panose="020F0302020204030204"/>
              </a:rPr>
              <a:t>We can also add an ‘</a:t>
            </a:r>
            <a:r>
              <a:rPr kumimoji="0" lang="en-US" sz="2400" b="1" i="0" u="none" strike="noStrike" kern="1200" cap="none" spc="0" normalizeH="0" baseline="0" noProof="0" dirty="0">
                <a:ln>
                  <a:noFill/>
                </a:ln>
                <a:solidFill>
                  <a:srgbClr val="FA6500"/>
                </a:solidFill>
                <a:effectLst/>
                <a:uLnTx/>
                <a:uFillTx/>
                <a:latin typeface="Century Gothic" panose="020F0302020204030204"/>
              </a:rPr>
              <a:t>e</a:t>
            </a:r>
            <a:r>
              <a:rPr kumimoji="0" lang="en-US" sz="2400" i="0" u="none" strike="noStrike" kern="1200" cap="none" spc="0" normalizeH="0" baseline="0" noProof="0" dirty="0">
                <a:ln>
                  <a:noFill/>
                </a:ln>
                <a:solidFill>
                  <a:srgbClr val="115076"/>
                </a:solidFill>
                <a:effectLst/>
                <a:uLnTx/>
                <a:uFillTx/>
                <a:latin typeface="Century Gothic" panose="020F0302020204030204"/>
              </a:rPr>
              <a:t>’ to some </a:t>
            </a:r>
            <a:r>
              <a:rPr kumimoji="0" lang="en-US" sz="2400" b="1" i="0" u="none" strike="noStrike" kern="1200" cap="none" spc="0" normalizeH="0" baseline="0" noProof="0" dirty="0">
                <a:ln>
                  <a:noFill/>
                </a:ln>
                <a:solidFill>
                  <a:srgbClr val="115076"/>
                </a:solidFill>
                <a:effectLst/>
                <a:uLnTx/>
                <a:uFillTx/>
                <a:latin typeface="Century Gothic" panose="020F0302020204030204"/>
              </a:rPr>
              <a:t>nouns </a:t>
            </a:r>
            <a:r>
              <a:rPr kumimoji="0" lang="en-US" sz="2400" i="0" u="none" strike="noStrike" kern="1200" cap="none" spc="0" normalizeH="0" baseline="0" noProof="0" dirty="0">
                <a:ln>
                  <a:noFill/>
                </a:ln>
                <a:solidFill>
                  <a:srgbClr val="115076"/>
                </a:solidFill>
                <a:effectLst/>
                <a:uLnTx/>
                <a:uFillTx/>
                <a:latin typeface="Century Gothic" panose="020F0302020204030204"/>
              </a:rPr>
              <a:t>when they refer to a </a:t>
            </a:r>
            <a:r>
              <a:rPr kumimoji="0" lang="en-US" sz="2400" b="1" i="0" u="none" strike="noStrike" kern="1200" cap="none" spc="0" normalizeH="0" baseline="0" noProof="0" dirty="0">
                <a:ln>
                  <a:noFill/>
                </a:ln>
                <a:solidFill>
                  <a:srgbClr val="115076"/>
                </a:solidFill>
                <a:effectLst/>
                <a:uLnTx/>
                <a:uFillTx/>
                <a:latin typeface="Century Gothic" panose="020F0302020204030204"/>
              </a:rPr>
              <a:t>female person</a:t>
            </a:r>
            <a:r>
              <a:rPr kumimoji="0" lang="en-US" sz="2400" i="0" u="none" strike="noStrike" kern="1200" cap="none" spc="0" normalizeH="0" baseline="0" noProof="0" dirty="0">
                <a:ln>
                  <a:noFill/>
                </a:ln>
                <a:solidFill>
                  <a:srgbClr val="115076"/>
                </a:solidFill>
                <a:effectLst/>
                <a:uLnTx/>
                <a:uFillTx/>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115076"/>
                </a:solidFill>
                <a:latin typeface="Century Gothic" panose="020F0302020204030204"/>
              </a:rPr>
              <a:t>un </a:t>
            </a:r>
            <a:r>
              <a:rPr lang="en-US" sz="2400" b="1" dirty="0" err="1">
                <a:solidFill>
                  <a:srgbClr val="115076"/>
                </a:solidFill>
                <a:latin typeface="Century Gothic" panose="020F0302020204030204"/>
              </a:rPr>
              <a:t>ami</a:t>
            </a:r>
            <a:endParaRPr lang="en-US" sz="2400" b="1" dirty="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15076"/>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15076"/>
                </a:solidFill>
                <a:effectLst/>
                <a:uLnTx/>
                <a:uFillTx/>
                <a:latin typeface="Century Gothic" panose="020F0302020204030204"/>
              </a:rPr>
              <a:t>une</a:t>
            </a:r>
            <a:r>
              <a:rPr kumimoji="0" lang="en-US" sz="2400" b="1" i="0" u="none" strike="noStrike" kern="1200" cap="none" spc="0" normalizeH="0" baseline="0" noProof="0" dirty="0">
                <a:ln>
                  <a:noFill/>
                </a:ln>
                <a:solidFill>
                  <a:srgbClr val="115076"/>
                </a:solidFill>
                <a:effectLst/>
                <a:uLnTx/>
                <a:uFillTx/>
                <a:latin typeface="Century Gothic" panose="020F0302020204030204"/>
              </a:rPr>
              <a:t> </a:t>
            </a:r>
            <a:r>
              <a:rPr kumimoji="0" lang="en-US" sz="2400" b="1" i="0" u="none" strike="noStrike" kern="1200" cap="none" spc="0" normalizeH="0" baseline="0" noProof="0" dirty="0" err="1">
                <a:ln>
                  <a:noFill/>
                </a:ln>
                <a:solidFill>
                  <a:srgbClr val="115076"/>
                </a:solidFill>
                <a:effectLst/>
                <a:uLnTx/>
                <a:uFillTx/>
                <a:latin typeface="Century Gothic" panose="020F0302020204030204"/>
              </a:rPr>
              <a:t>ami</a:t>
            </a:r>
            <a:r>
              <a:rPr kumimoji="0" lang="en-US" sz="2400" b="1" i="0" u="none" strike="noStrike" kern="1200" cap="none" spc="0" normalizeH="0" baseline="0" noProof="0" dirty="0" err="1">
                <a:ln>
                  <a:noFill/>
                </a:ln>
                <a:solidFill>
                  <a:srgbClr val="FA6500"/>
                </a:solidFill>
                <a:effectLst/>
                <a:uLnTx/>
                <a:uFillTx/>
                <a:latin typeface="Century Gothic" panose="020F0302020204030204"/>
              </a:rPr>
              <a:t>e</a:t>
            </a:r>
            <a:endParaRPr kumimoji="0" lang="en-US" sz="2400" b="1" i="0" u="none" strike="noStrike" kern="1200" cap="none" spc="0" normalizeH="0" baseline="0" noProof="0" dirty="0">
              <a:ln>
                <a:noFill/>
              </a:ln>
              <a:solidFill>
                <a:srgbClr val="FA6500"/>
              </a:solidFill>
              <a:effectLst/>
              <a:uLnTx/>
              <a:uFillTx/>
              <a:latin typeface="Century Gothic" panose="020F0302020204030204"/>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Feminine noun forms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DAB8BD20-3BE9-4F6A-AB0D-065D9348525E}"/>
              </a:ext>
            </a:extLst>
          </p:cNvPr>
          <p:cNvSpPr/>
          <p:nvPr/>
        </p:nvSpPr>
        <p:spPr>
          <a:xfrm>
            <a:off x="4213842" y="4230816"/>
            <a:ext cx="2170787" cy="461665"/>
          </a:xfrm>
          <a:prstGeom prst="rect">
            <a:avLst/>
          </a:prstGeom>
        </p:spPr>
        <p:txBody>
          <a:bodyPr wrap="none">
            <a:spAutoFit/>
          </a:bodyPr>
          <a:lstStyle/>
          <a:p>
            <a:pPr lvl="0">
              <a:defRPr/>
            </a:pPr>
            <a:r>
              <a:rPr lang="en-US" sz="2400" b="1" dirty="0">
                <a:solidFill>
                  <a:srgbClr val="115076"/>
                </a:solidFill>
              </a:rPr>
              <a:t>un </a:t>
            </a:r>
            <a:r>
              <a:rPr lang="en-US" sz="2400" b="1" dirty="0" err="1">
                <a:solidFill>
                  <a:srgbClr val="115076"/>
                </a:solidFill>
              </a:rPr>
              <a:t>professeur</a:t>
            </a:r>
            <a:endParaRPr lang="en-US" sz="2400" b="1" dirty="0">
              <a:solidFill>
                <a:srgbClr val="115076"/>
              </a:solidFill>
            </a:endParaRPr>
          </a:p>
        </p:txBody>
      </p:sp>
      <p:sp>
        <p:nvSpPr>
          <p:cNvPr id="9" name="Rectangle 8">
            <a:extLst>
              <a:ext uri="{FF2B5EF4-FFF2-40B4-BE49-F238E27FC236}">
                <a16:creationId xmlns:a16="http://schemas.microsoft.com/office/drawing/2014/main" id="{72E8354B-BB0E-4187-990C-0B4C6BFDA380}"/>
              </a:ext>
            </a:extLst>
          </p:cNvPr>
          <p:cNvSpPr/>
          <p:nvPr/>
        </p:nvSpPr>
        <p:spPr>
          <a:xfrm>
            <a:off x="4213842" y="4989317"/>
            <a:ext cx="2565126" cy="461665"/>
          </a:xfrm>
          <a:prstGeom prst="rect">
            <a:avLst/>
          </a:prstGeom>
        </p:spPr>
        <p:txBody>
          <a:bodyPr wrap="none">
            <a:spAutoFit/>
          </a:bodyPr>
          <a:lstStyle/>
          <a:p>
            <a:pPr lvl="0">
              <a:defRPr/>
            </a:pPr>
            <a:r>
              <a:rPr lang="en-US" sz="2400" b="1" dirty="0" err="1">
                <a:solidFill>
                  <a:srgbClr val="115076"/>
                </a:solidFill>
              </a:rPr>
              <a:t>une</a:t>
            </a:r>
            <a:r>
              <a:rPr lang="en-US" sz="2400" b="1" dirty="0">
                <a:solidFill>
                  <a:srgbClr val="115076"/>
                </a:solidFill>
              </a:rPr>
              <a:t> </a:t>
            </a:r>
            <a:r>
              <a:rPr lang="en-US" sz="2400" b="1" dirty="0" err="1">
                <a:solidFill>
                  <a:srgbClr val="115076"/>
                </a:solidFill>
              </a:rPr>
              <a:t>professeur</a:t>
            </a:r>
            <a:r>
              <a:rPr lang="en-US" sz="2400" b="1" dirty="0" err="1">
                <a:solidFill>
                  <a:srgbClr val="FA6500"/>
                </a:solidFill>
              </a:rPr>
              <a:t>e</a:t>
            </a:r>
            <a:endParaRPr lang="en-US" sz="2400" b="1" dirty="0">
              <a:solidFill>
                <a:srgbClr val="FA6500"/>
              </a:solidFill>
            </a:endParaRPr>
          </a:p>
        </p:txBody>
      </p:sp>
      <p:sp>
        <p:nvSpPr>
          <p:cNvPr id="10" name="Rectangle 9">
            <a:extLst>
              <a:ext uri="{FF2B5EF4-FFF2-40B4-BE49-F238E27FC236}">
                <a16:creationId xmlns:a16="http://schemas.microsoft.com/office/drawing/2014/main" id="{CA64FCC0-F2E5-4274-ABD5-4563CFCD2F57}"/>
              </a:ext>
            </a:extLst>
          </p:cNvPr>
          <p:cNvSpPr/>
          <p:nvPr/>
        </p:nvSpPr>
        <p:spPr>
          <a:xfrm>
            <a:off x="8558964" y="4230816"/>
            <a:ext cx="1981633" cy="461665"/>
          </a:xfrm>
          <a:prstGeom prst="rect">
            <a:avLst/>
          </a:prstGeom>
        </p:spPr>
        <p:txBody>
          <a:bodyPr wrap="none">
            <a:spAutoFit/>
          </a:bodyPr>
          <a:lstStyle/>
          <a:p>
            <a:pPr lvl="0">
              <a:defRPr/>
            </a:pPr>
            <a:r>
              <a:rPr lang="en-US" sz="2400" b="1" dirty="0">
                <a:solidFill>
                  <a:srgbClr val="115076"/>
                </a:solidFill>
              </a:rPr>
              <a:t>un chanteur</a:t>
            </a:r>
          </a:p>
        </p:txBody>
      </p:sp>
      <p:sp>
        <p:nvSpPr>
          <p:cNvPr id="11" name="Rectangle 10">
            <a:extLst>
              <a:ext uri="{FF2B5EF4-FFF2-40B4-BE49-F238E27FC236}">
                <a16:creationId xmlns:a16="http://schemas.microsoft.com/office/drawing/2014/main" id="{0FA57B8C-D825-4BB1-8CB9-2D8C6673839B}"/>
              </a:ext>
            </a:extLst>
          </p:cNvPr>
          <p:cNvSpPr/>
          <p:nvPr/>
        </p:nvSpPr>
        <p:spPr>
          <a:xfrm>
            <a:off x="8558964" y="4989318"/>
            <a:ext cx="2412840" cy="461665"/>
          </a:xfrm>
          <a:prstGeom prst="rect">
            <a:avLst/>
          </a:prstGeom>
        </p:spPr>
        <p:txBody>
          <a:bodyPr wrap="none">
            <a:spAutoFit/>
          </a:bodyPr>
          <a:lstStyle/>
          <a:p>
            <a:pPr lvl="0">
              <a:defRPr/>
            </a:pPr>
            <a:r>
              <a:rPr lang="en-US" sz="2400" b="1" dirty="0" err="1">
                <a:solidFill>
                  <a:srgbClr val="115076"/>
                </a:solidFill>
              </a:rPr>
              <a:t>une</a:t>
            </a:r>
            <a:r>
              <a:rPr lang="en-US" sz="2400" b="1" dirty="0">
                <a:solidFill>
                  <a:srgbClr val="115076"/>
                </a:solidFill>
              </a:rPr>
              <a:t> chanteu</a:t>
            </a:r>
            <a:r>
              <a:rPr lang="en-US" sz="2400" b="1" dirty="0">
                <a:solidFill>
                  <a:srgbClr val="FA6500"/>
                </a:solidFill>
              </a:rPr>
              <a:t>se</a:t>
            </a:r>
          </a:p>
        </p:txBody>
      </p:sp>
      <p:pic>
        <p:nvPicPr>
          <p:cNvPr id="1026" name="Picture 2" descr="boy clipart - Clip Art Library">
            <a:extLst>
              <a:ext uri="{FF2B5EF4-FFF2-40B4-BE49-F238E27FC236}">
                <a16:creationId xmlns:a16="http://schemas.microsoft.com/office/drawing/2014/main" id="{DA0DC25A-39B4-4B83-AB64-461FEA300B5D}"/>
              </a:ext>
            </a:extLst>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413942" y="1815380"/>
            <a:ext cx="437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rl clipart - Clip Art Library">
            <a:extLst>
              <a:ext uri="{FF2B5EF4-FFF2-40B4-BE49-F238E27FC236}">
                <a16:creationId xmlns:a16="http://schemas.microsoft.com/office/drawing/2014/main" id="{5167963A-B192-4CC5-B213-D67B9122CD0D}"/>
              </a:ext>
            </a:extLst>
          </p:cNvPr>
          <p:cNvPicPr>
            <a:picLocks noChangeAspect="1" noChangeArrowheads="1"/>
          </p:cNvPicPr>
          <p:nvPr/>
        </p:nvPicPr>
        <p:blipFill>
          <a:blip r:embed="rId5"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007084" y="2535380"/>
            <a:ext cx="443076" cy="7200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244CC4FB-6B7B-4F73-889E-7A95D1DC2CA5}"/>
              </a:ext>
            </a:extLst>
          </p:cNvPr>
          <p:cNvGrpSpPr/>
          <p:nvPr/>
        </p:nvGrpSpPr>
        <p:grpSpPr>
          <a:xfrm>
            <a:off x="1613303" y="4049453"/>
            <a:ext cx="953354" cy="720000"/>
            <a:chOff x="1613303" y="4049453"/>
            <a:chExt cx="953354" cy="720000"/>
          </a:xfrm>
        </p:grpSpPr>
        <p:pic>
          <p:nvPicPr>
            <p:cNvPr id="1030" name="Picture 6" descr="Free Girl And Boy Holding Hands, Download Free Clip Art, Free Clip ...">
              <a:extLst>
                <a:ext uri="{FF2B5EF4-FFF2-40B4-BE49-F238E27FC236}">
                  <a16:creationId xmlns:a16="http://schemas.microsoft.com/office/drawing/2014/main" id="{57A362EE-0BCF-4322-9225-986722D09CAA}"/>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1403" y="4049453"/>
              <a:ext cx="915254" cy="720000"/>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F08A2DE5-87E2-41F3-B20D-7D9F79D6B82A}"/>
                </a:ext>
              </a:extLst>
            </p:cNvPr>
            <p:cNvSpPr/>
            <p:nvPr/>
          </p:nvSpPr>
          <p:spPr>
            <a:xfrm>
              <a:off x="1613303" y="4049453"/>
              <a:ext cx="539347" cy="72000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26CE3C1E-B438-4A92-99D6-AD5FDD1939CB}"/>
              </a:ext>
            </a:extLst>
          </p:cNvPr>
          <p:cNvGrpSpPr/>
          <p:nvPr/>
        </p:nvGrpSpPr>
        <p:grpSpPr>
          <a:xfrm>
            <a:off x="1956315" y="4842000"/>
            <a:ext cx="946050" cy="720000"/>
            <a:chOff x="1956315" y="4842000"/>
            <a:chExt cx="946050" cy="720000"/>
          </a:xfrm>
        </p:grpSpPr>
        <p:pic>
          <p:nvPicPr>
            <p:cNvPr id="15" name="Picture 6" descr="Free Girl And Boy Holding Hands, Download Free Clip Art, Free Clip ...">
              <a:extLst>
                <a:ext uri="{FF2B5EF4-FFF2-40B4-BE49-F238E27FC236}">
                  <a16:creationId xmlns:a16="http://schemas.microsoft.com/office/drawing/2014/main" id="{2AEA45CE-2F23-4149-B53F-330DB02BEBF3}"/>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6315" y="4842000"/>
              <a:ext cx="915254" cy="720000"/>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a:extLst>
                <a:ext uri="{FF2B5EF4-FFF2-40B4-BE49-F238E27FC236}">
                  <a16:creationId xmlns:a16="http://schemas.microsoft.com/office/drawing/2014/main" id="{3CCF8F05-99F1-4704-BAEE-EC49DE406BB3}"/>
                </a:ext>
              </a:extLst>
            </p:cNvPr>
            <p:cNvSpPr/>
            <p:nvPr/>
          </p:nvSpPr>
          <p:spPr>
            <a:xfrm>
              <a:off x="2363018" y="4842000"/>
              <a:ext cx="539347" cy="72000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32" name="Picture 8" descr="Male English Teacher Png Math Teacher Clip Art - Clip Art Library">
            <a:extLst>
              <a:ext uri="{FF2B5EF4-FFF2-40B4-BE49-F238E27FC236}">
                <a16:creationId xmlns:a16="http://schemas.microsoft.com/office/drawing/2014/main" id="{D7F3D303-9D3F-47EF-A006-252E0854F4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73987" y="4122000"/>
            <a:ext cx="789943"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Women Teacher Cliparts, Download Free Clip Art, Free Clip Art ...">
            <a:extLst>
              <a:ext uri="{FF2B5EF4-FFF2-40B4-BE49-F238E27FC236}">
                <a16:creationId xmlns:a16="http://schemas.microsoft.com/office/drawing/2014/main" id="{1DD6B9B6-6829-4A8F-A179-58B644779C3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8958" y="4842000"/>
            <a:ext cx="788845"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inger cartoon - Clip Art Library">
            <a:extLst>
              <a:ext uri="{FF2B5EF4-FFF2-40B4-BE49-F238E27FC236}">
                <a16:creationId xmlns:a16="http://schemas.microsoft.com/office/drawing/2014/main" id="{B05E0EA5-3BBB-4AB7-8C9C-D1E314A131B9}"/>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91959" y="4049453"/>
            <a:ext cx="502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Pop Singing Cliparts, Download Free Clip Art, Free Clip Art ...">
            <a:extLst>
              <a:ext uri="{FF2B5EF4-FFF2-40B4-BE49-F238E27FC236}">
                <a16:creationId xmlns:a16="http://schemas.microsoft.com/office/drawing/2014/main" id="{37C31661-F0CA-478D-8721-55147786770B}"/>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00305" y="4842226"/>
            <a:ext cx="60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6D34472-768F-4CFA-8809-DD5FD31A570D}"/>
              </a:ext>
            </a:extLst>
          </p:cNvPr>
          <p:cNvSpPr txBox="1"/>
          <p:nvPr/>
        </p:nvSpPr>
        <p:spPr>
          <a:xfrm>
            <a:off x="6185999" y="3124358"/>
            <a:ext cx="5723922" cy="783193"/>
          </a:xfrm>
          <a:prstGeom prst="wedgeRoundRectCallout">
            <a:avLst>
              <a:gd name="adj1" fmla="val 21997"/>
              <a:gd name="adj2" fmla="val 69797"/>
              <a:gd name="adj3" fmla="val 16667"/>
            </a:avLst>
          </a:prstGeom>
          <a:solidFill>
            <a:srgbClr val="115076"/>
          </a:solidFill>
          <a:ln>
            <a:solidFill>
              <a:srgbClr val="FA6500"/>
            </a:solidFill>
          </a:ln>
        </p:spPr>
        <p:txBody>
          <a:bodyPr wrap="square" rtlCol="0">
            <a:spAutoFit/>
          </a:bodyPr>
          <a:lstStyle/>
          <a:p>
            <a:pPr algn="l"/>
            <a:r>
              <a:rPr lang="en-GB" sz="2000" b="1" i="1" dirty="0">
                <a:solidFill>
                  <a:schemeClr val="bg1"/>
                </a:solidFill>
              </a:rPr>
              <a:t>Chanteur </a:t>
            </a:r>
            <a:r>
              <a:rPr lang="en-GB" sz="2000" dirty="0">
                <a:solidFill>
                  <a:schemeClr val="bg1"/>
                </a:solidFill>
              </a:rPr>
              <a:t>is an exception – we also replace the ‘</a:t>
            </a:r>
            <a:r>
              <a:rPr lang="en-GB" sz="2000" b="1" dirty="0">
                <a:solidFill>
                  <a:schemeClr val="bg1"/>
                </a:solidFill>
              </a:rPr>
              <a:t>r</a:t>
            </a:r>
            <a:r>
              <a:rPr lang="en-GB" sz="2000" dirty="0">
                <a:solidFill>
                  <a:schemeClr val="bg1"/>
                </a:solidFill>
              </a:rPr>
              <a:t>’ with an ‘</a:t>
            </a:r>
            <a:r>
              <a:rPr lang="en-GB" sz="2000" b="1" dirty="0">
                <a:solidFill>
                  <a:schemeClr val="bg1"/>
                </a:solidFill>
              </a:rPr>
              <a:t>s</a:t>
            </a:r>
            <a:r>
              <a:rPr lang="en-GB" sz="2000" dirty="0">
                <a:solidFill>
                  <a:schemeClr val="bg1"/>
                </a:solidFill>
              </a:rPr>
              <a:t>’ before adding the ‘</a:t>
            </a:r>
            <a:r>
              <a:rPr lang="en-GB" sz="2000" b="1" dirty="0">
                <a:solidFill>
                  <a:schemeClr val="bg1"/>
                </a:solidFill>
              </a:rPr>
              <a:t>e</a:t>
            </a:r>
            <a:r>
              <a:rPr lang="en-GB" sz="2000" dirty="0">
                <a:solidFill>
                  <a:schemeClr val="bg1"/>
                </a:solidFill>
              </a:rPr>
              <a:t>’.</a:t>
            </a:r>
          </a:p>
        </p:txBody>
      </p:sp>
      <p:sp>
        <p:nvSpPr>
          <p:cNvPr id="23" name="TextBox 22">
            <a:extLst>
              <a:ext uri="{FF2B5EF4-FFF2-40B4-BE49-F238E27FC236}">
                <a16:creationId xmlns:a16="http://schemas.microsoft.com/office/drawing/2014/main" id="{05FDA736-BFD0-4083-AE30-EBCD6BC7AF48}"/>
              </a:ext>
            </a:extLst>
          </p:cNvPr>
          <p:cNvSpPr txBox="1"/>
          <p:nvPr/>
        </p:nvSpPr>
        <p:spPr>
          <a:xfrm>
            <a:off x="309650" y="5665433"/>
            <a:ext cx="6505316" cy="442674"/>
          </a:xfrm>
          <a:prstGeom prst="wedgeRoundRectCallout">
            <a:avLst>
              <a:gd name="adj1" fmla="val 21997"/>
              <a:gd name="adj2" fmla="val -80822"/>
              <a:gd name="adj3" fmla="val 16667"/>
            </a:avLst>
          </a:prstGeom>
          <a:solidFill>
            <a:srgbClr val="115076"/>
          </a:solidFill>
          <a:ln>
            <a:solidFill>
              <a:srgbClr val="FA6500"/>
            </a:solidFill>
          </a:ln>
        </p:spPr>
        <p:txBody>
          <a:bodyPr wrap="square" rtlCol="0">
            <a:spAutoFit/>
          </a:bodyPr>
          <a:lstStyle/>
          <a:p>
            <a:pPr algn="l"/>
            <a:r>
              <a:rPr lang="en-GB" sz="2000" dirty="0">
                <a:solidFill>
                  <a:schemeClr val="bg1"/>
                </a:solidFill>
              </a:rPr>
              <a:t>The pronunciation stays the same – </a:t>
            </a:r>
            <a:r>
              <a:rPr lang="en-GB" sz="2000" b="1" dirty="0">
                <a:solidFill>
                  <a:schemeClr val="bg1"/>
                </a:solidFill>
              </a:rPr>
              <a:t>Silent Final e </a:t>
            </a:r>
            <a:r>
              <a:rPr lang="en-GB" sz="2000" dirty="0">
                <a:solidFill>
                  <a:schemeClr val="bg1"/>
                </a:solidFill>
              </a:rPr>
              <a:t>!</a:t>
            </a:r>
          </a:p>
        </p:txBody>
      </p:sp>
      <p:sp>
        <p:nvSpPr>
          <p:cNvPr id="26" name="TextBox 25">
            <a:extLst>
              <a:ext uri="{FF2B5EF4-FFF2-40B4-BE49-F238E27FC236}">
                <a16:creationId xmlns:a16="http://schemas.microsoft.com/office/drawing/2014/main" id="{E9796CF2-ABFF-470D-B8C5-17B24D5487B8}"/>
              </a:ext>
            </a:extLst>
          </p:cNvPr>
          <p:cNvSpPr txBox="1"/>
          <p:nvPr/>
        </p:nvSpPr>
        <p:spPr>
          <a:xfrm>
            <a:off x="7900242" y="5626930"/>
            <a:ext cx="3982108" cy="442674"/>
          </a:xfrm>
          <a:prstGeom prst="wedgeRoundRectCallout">
            <a:avLst>
              <a:gd name="adj1" fmla="val -22015"/>
              <a:gd name="adj2" fmla="val -76518"/>
              <a:gd name="adj3" fmla="val 16667"/>
            </a:avLst>
          </a:prstGeom>
          <a:solidFill>
            <a:srgbClr val="115076"/>
          </a:solidFill>
          <a:ln>
            <a:solidFill>
              <a:srgbClr val="FA6500"/>
            </a:solidFill>
          </a:ln>
        </p:spPr>
        <p:txBody>
          <a:bodyPr wrap="square" rtlCol="0">
            <a:spAutoFit/>
          </a:bodyPr>
          <a:lstStyle/>
          <a:p>
            <a:pPr algn="l"/>
            <a:r>
              <a:rPr lang="en-GB" sz="2000" dirty="0">
                <a:solidFill>
                  <a:schemeClr val="bg1"/>
                </a:solidFill>
              </a:rPr>
              <a:t>The word for ‘</a:t>
            </a:r>
            <a:r>
              <a:rPr lang="en-GB" sz="2000" b="1" dirty="0">
                <a:solidFill>
                  <a:schemeClr val="bg1"/>
                </a:solidFill>
              </a:rPr>
              <a:t>a</a:t>
            </a:r>
            <a:r>
              <a:rPr lang="en-GB" sz="2000" dirty="0">
                <a:solidFill>
                  <a:schemeClr val="bg1"/>
                </a:solidFill>
              </a:rPr>
              <a:t>’ also changes</a:t>
            </a:r>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3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23"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408747000"/>
              </p:ext>
            </p:extLst>
          </p:nvPr>
        </p:nvGraphicFramePr>
        <p:xfrm>
          <a:off x="2281485" y="2004680"/>
          <a:ext cx="7513320" cy="3627120"/>
        </p:xfrm>
        <a:graphic>
          <a:graphicData uri="http://schemas.openxmlformats.org/drawingml/2006/table">
            <a:tbl>
              <a:tblPr firstRow="1" bandRow="1">
                <a:tableStyleId>{5C22544A-7EE6-4342-B048-85BDC9FD1C3A}</a:tableStyleId>
              </a:tblPr>
              <a:tblGrid>
                <a:gridCol w="481330">
                  <a:extLst>
                    <a:ext uri="{9D8B030D-6E8A-4147-A177-3AD203B41FA5}">
                      <a16:colId xmlns:a16="http://schemas.microsoft.com/office/drawing/2014/main" val="65936079"/>
                    </a:ext>
                  </a:extLst>
                </a:gridCol>
                <a:gridCol w="2627630">
                  <a:extLst>
                    <a:ext uri="{9D8B030D-6E8A-4147-A177-3AD203B41FA5}">
                      <a16:colId xmlns:a16="http://schemas.microsoft.com/office/drawing/2014/main" val="3317005183"/>
                    </a:ext>
                  </a:extLst>
                </a:gridCol>
                <a:gridCol w="2145030">
                  <a:extLst>
                    <a:ext uri="{9D8B030D-6E8A-4147-A177-3AD203B41FA5}">
                      <a16:colId xmlns:a16="http://schemas.microsoft.com/office/drawing/2014/main" val="3434829958"/>
                    </a:ext>
                  </a:extLst>
                </a:gridCol>
                <a:gridCol w="2259330">
                  <a:extLst>
                    <a:ext uri="{9D8B030D-6E8A-4147-A177-3AD203B41FA5}">
                      <a16:colId xmlns:a16="http://schemas.microsoft.com/office/drawing/2014/main" val="4293147557"/>
                    </a:ext>
                  </a:extLst>
                </a:gridCol>
              </a:tblGrid>
              <a:tr h="193856">
                <a:tc>
                  <a:txBody>
                    <a:bodyPr/>
                    <a:lstStyle/>
                    <a:p>
                      <a:pPr algn="ctr"/>
                      <a:endParaRPr lang="en-GB" b="1" i="0" dirty="0"/>
                    </a:p>
                  </a:txBody>
                  <a:tcPr anchor="ctr"/>
                </a:tc>
                <a:tc>
                  <a:txBody>
                    <a:bodyPr/>
                    <a:lstStyle/>
                    <a:p>
                      <a:pPr algn="ctr"/>
                      <a:endParaRPr lang="en-GB" sz="2800" i="0" dirty="0">
                        <a:latin typeface="Century Gothic" panose="020B0502020202020204" pitchFamily="34" charset="0"/>
                      </a:endParaRPr>
                    </a:p>
                  </a:txBody>
                  <a:tcPr anchor="ctr"/>
                </a:tc>
                <a:tc>
                  <a:txBody>
                    <a:bodyPr/>
                    <a:lstStyle/>
                    <a:p>
                      <a:pPr algn="ctr"/>
                      <a:r>
                        <a:rPr lang="en-GB" sz="2800" i="0" dirty="0">
                          <a:latin typeface="Century Gothic" panose="020B0502020202020204" pitchFamily="34" charset="0"/>
                        </a:rPr>
                        <a:t>un homme</a:t>
                      </a:r>
                    </a:p>
                  </a:txBody>
                  <a:tcPr anchor="ctr"/>
                </a:tc>
                <a:tc>
                  <a:txBody>
                    <a:bodyPr/>
                    <a:lstStyle/>
                    <a:p>
                      <a:pPr algn="ctr"/>
                      <a:r>
                        <a:rPr lang="en-GB" sz="2800" i="0" dirty="0" err="1">
                          <a:latin typeface="Century Gothic" panose="020B0502020202020204" pitchFamily="34" charset="0"/>
                        </a:rPr>
                        <a:t>une</a:t>
                      </a:r>
                      <a:r>
                        <a:rPr lang="en-GB" sz="2800" i="0" dirty="0">
                          <a:latin typeface="Century Gothic" panose="020B0502020202020204" pitchFamily="34" charset="0"/>
                        </a:rPr>
                        <a:t> femme</a:t>
                      </a:r>
                    </a:p>
                  </a:txBody>
                  <a:tcPr anchor="ctr"/>
                </a:tc>
                <a:extLst>
                  <a:ext uri="{0D108BD9-81ED-4DB2-BD59-A6C34878D82A}">
                    <a16:rowId xmlns:a16="http://schemas.microsoft.com/office/drawing/2014/main" val="3585969815"/>
                  </a:ext>
                </a:extLst>
              </a:tr>
              <a:tr h="370840">
                <a:tc>
                  <a:txBody>
                    <a:bodyPr/>
                    <a:lstStyle/>
                    <a:p>
                      <a:pPr algn="ctr"/>
                      <a:r>
                        <a:rPr lang="en-GB" sz="2800" b="1" i="0" dirty="0">
                          <a:solidFill>
                            <a:srgbClr val="002060"/>
                          </a:solidFill>
                          <a:latin typeface="Century Gothic" panose="020B0502020202020204" pitchFamily="34" charset="0"/>
                        </a:rPr>
                        <a:t>1</a:t>
                      </a:r>
                    </a:p>
                  </a:txBody>
                  <a:tcPr anchor="ctr"/>
                </a:tc>
                <a:tc>
                  <a:txBody>
                    <a:bodyPr/>
                    <a:lstStyle/>
                    <a:p>
                      <a:pPr algn="ctr"/>
                      <a:r>
                        <a:rPr lang="fr-FR" sz="2400" b="0" i="0" noProof="0" dirty="0">
                          <a:solidFill>
                            <a:schemeClr val="accent5">
                              <a:lumMod val="50000"/>
                            </a:schemeClr>
                          </a:solidFill>
                          <a:latin typeface="Century Gothic" panose="020B0502020202020204" pitchFamily="34" charset="0"/>
                        </a:rPr>
                        <a:t>un professeur</a:t>
                      </a:r>
                    </a:p>
                  </a:txBody>
                  <a:tcPr anchor="ctr"/>
                </a:tc>
                <a:tc>
                  <a:txBody>
                    <a:bodyPr/>
                    <a:lstStyle/>
                    <a:p>
                      <a:pPr algn="ctr"/>
                      <a:endParaRPr lang="en-GB" i="0" dirty="0"/>
                    </a:p>
                  </a:txBody>
                  <a:tcPr anchor="ctr"/>
                </a:tc>
                <a:tc>
                  <a:txBody>
                    <a:bodyPr/>
                    <a:lstStyle/>
                    <a:p>
                      <a:pPr algn="ctr"/>
                      <a:endParaRPr lang="en-GB" i="0" dirty="0"/>
                    </a:p>
                  </a:txBody>
                  <a:tcPr anchor="ctr"/>
                </a:tc>
                <a:extLst>
                  <a:ext uri="{0D108BD9-81ED-4DB2-BD59-A6C34878D82A}">
                    <a16:rowId xmlns:a16="http://schemas.microsoft.com/office/drawing/2014/main" val="720189548"/>
                  </a:ext>
                </a:extLst>
              </a:tr>
              <a:tr h="370840">
                <a:tc>
                  <a:txBody>
                    <a:bodyPr/>
                    <a:lstStyle/>
                    <a:p>
                      <a:pPr algn="ctr"/>
                      <a:r>
                        <a:rPr lang="en-GB" sz="2800" b="1" i="0" dirty="0">
                          <a:solidFill>
                            <a:srgbClr val="002060"/>
                          </a:solidFill>
                          <a:latin typeface="Century Gothic" panose="020B0502020202020204" pitchFamily="34"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i="0" noProof="0" dirty="0">
                          <a:solidFill>
                            <a:schemeClr val="accent5">
                              <a:lumMod val="50000"/>
                            </a:schemeClr>
                          </a:solidFill>
                          <a:latin typeface="Century Gothic" panose="020B0502020202020204" pitchFamily="34" charset="0"/>
                        </a:rPr>
                        <a:t>une chanteuse</a:t>
                      </a:r>
                    </a:p>
                  </a:txBody>
                  <a:tcPr anchor="ctr"/>
                </a:tc>
                <a:tc>
                  <a:txBody>
                    <a:bodyPr/>
                    <a:lstStyle/>
                    <a:p>
                      <a:pPr algn="ctr"/>
                      <a:endParaRPr lang="en-GB" i="0" dirty="0"/>
                    </a:p>
                  </a:txBody>
                  <a:tcPr anchor="ctr"/>
                </a:tc>
                <a:tc>
                  <a:txBody>
                    <a:bodyPr/>
                    <a:lstStyle/>
                    <a:p>
                      <a:pPr algn="ctr"/>
                      <a:endParaRPr lang="en-GB" i="0" dirty="0"/>
                    </a:p>
                  </a:txBody>
                  <a:tcPr anchor="ctr"/>
                </a:tc>
                <a:extLst>
                  <a:ext uri="{0D108BD9-81ED-4DB2-BD59-A6C34878D82A}">
                    <a16:rowId xmlns:a16="http://schemas.microsoft.com/office/drawing/2014/main" val="568798639"/>
                  </a:ext>
                </a:extLst>
              </a:tr>
              <a:tr h="370840">
                <a:tc>
                  <a:txBody>
                    <a:bodyPr/>
                    <a:lstStyle/>
                    <a:p>
                      <a:pPr algn="ctr"/>
                      <a:r>
                        <a:rPr lang="en-GB" sz="2800" b="1" i="0" dirty="0">
                          <a:solidFill>
                            <a:srgbClr val="002060"/>
                          </a:solidFill>
                          <a:latin typeface="Century Gothic" panose="020B0502020202020204" pitchFamily="34" charset="0"/>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i="0" noProof="0" dirty="0">
                          <a:solidFill>
                            <a:schemeClr val="accent5">
                              <a:lumMod val="50000"/>
                            </a:schemeClr>
                          </a:solidFill>
                          <a:latin typeface="Century Gothic" panose="020B0502020202020204" pitchFamily="34" charset="0"/>
                        </a:rPr>
                        <a:t>une amie</a:t>
                      </a:r>
                    </a:p>
                  </a:txBody>
                  <a:tcPr anchor="ctr"/>
                </a:tc>
                <a:tc>
                  <a:txBody>
                    <a:bodyPr/>
                    <a:lstStyle/>
                    <a:p>
                      <a:pPr algn="ctr"/>
                      <a:endParaRPr lang="en-GB" i="0" dirty="0"/>
                    </a:p>
                  </a:txBody>
                  <a:tcPr anchor="ctr"/>
                </a:tc>
                <a:tc>
                  <a:txBody>
                    <a:bodyPr/>
                    <a:lstStyle/>
                    <a:p>
                      <a:pPr algn="ctr"/>
                      <a:endParaRPr lang="en-GB" i="0" dirty="0"/>
                    </a:p>
                  </a:txBody>
                  <a:tcPr anchor="ctr"/>
                </a:tc>
                <a:extLst>
                  <a:ext uri="{0D108BD9-81ED-4DB2-BD59-A6C34878D82A}">
                    <a16:rowId xmlns:a16="http://schemas.microsoft.com/office/drawing/2014/main" val="204951524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i="0" dirty="0">
                          <a:solidFill>
                            <a:srgbClr val="002060"/>
                          </a:solidFill>
                          <a:latin typeface="Century Gothic" panose="020B0502020202020204" pitchFamily="34" charset="0"/>
                        </a:rPr>
                        <a:t>4</a:t>
                      </a:r>
                    </a:p>
                  </a:txBody>
                  <a:tcPr anchor="ctr"/>
                </a:tc>
                <a:tc>
                  <a:txBody>
                    <a:bodyPr/>
                    <a:lstStyle/>
                    <a:p>
                      <a:pPr algn="ctr"/>
                      <a:r>
                        <a:rPr lang="fr-FR" sz="2400" b="0" i="0" noProof="0" dirty="0">
                          <a:solidFill>
                            <a:schemeClr val="accent5">
                              <a:lumMod val="50000"/>
                            </a:schemeClr>
                          </a:solidFill>
                          <a:latin typeface="Century Gothic" panose="020B0502020202020204" pitchFamily="34" charset="0"/>
                        </a:rPr>
                        <a:t>un chanteur</a:t>
                      </a:r>
                    </a:p>
                  </a:txBody>
                  <a:tcPr anchor="ctr"/>
                </a:tc>
                <a:tc>
                  <a:txBody>
                    <a:bodyPr/>
                    <a:lstStyle/>
                    <a:p>
                      <a:pPr algn="ctr"/>
                      <a:endParaRPr lang="en-GB" i="0" dirty="0"/>
                    </a:p>
                  </a:txBody>
                  <a:tcPr anchor="ctr"/>
                </a:tc>
                <a:tc>
                  <a:txBody>
                    <a:bodyPr/>
                    <a:lstStyle/>
                    <a:p>
                      <a:pPr algn="ctr"/>
                      <a:endParaRPr lang="en-GB" i="0" dirty="0"/>
                    </a:p>
                  </a:txBody>
                  <a:tcPr anchor="ctr"/>
                </a:tc>
                <a:extLst>
                  <a:ext uri="{0D108BD9-81ED-4DB2-BD59-A6C34878D82A}">
                    <a16:rowId xmlns:a16="http://schemas.microsoft.com/office/drawing/2014/main" val="1318049299"/>
                  </a:ext>
                </a:extLst>
              </a:tr>
              <a:tr h="370840">
                <a:tc>
                  <a:txBody>
                    <a:bodyPr/>
                    <a:lstStyle/>
                    <a:p>
                      <a:pPr algn="ctr"/>
                      <a:r>
                        <a:rPr lang="en-GB" sz="2800" b="1" i="0" dirty="0">
                          <a:solidFill>
                            <a:srgbClr val="002060"/>
                          </a:solidFill>
                          <a:latin typeface="Century Gothic" panose="020B0502020202020204" pitchFamily="34" charset="0"/>
                        </a:rPr>
                        <a:t>5</a:t>
                      </a:r>
                    </a:p>
                  </a:txBody>
                  <a:tcPr anchor="ctr"/>
                </a:tc>
                <a:tc>
                  <a:txBody>
                    <a:bodyPr/>
                    <a:lstStyle/>
                    <a:p>
                      <a:pPr algn="ctr"/>
                      <a:r>
                        <a:rPr lang="fr-FR" sz="2400" b="0" i="0" noProof="0" dirty="0">
                          <a:solidFill>
                            <a:schemeClr val="accent5">
                              <a:lumMod val="50000"/>
                            </a:schemeClr>
                          </a:solidFill>
                          <a:latin typeface="Century Gothic" panose="020B0502020202020204" pitchFamily="34" charset="0"/>
                        </a:rPr>
                        <a:t>une professeure</a:t>
                      </a:r>
                    </a:p>
                  </a:txBody>
                  <a:tcPr anchor="ctr"/>
                </a:tc>
                <a:tc>
                  <a:txBody>
                    <a:bodyPr/>
                    <a:lstStyle/>
                    <a:p>
                      <a:pPr algn="ctr"/>
                      <a:endParaRPr lang="en-GB" i="0" dirty="0"/>
                    </a:p>
                  </a:txBody>
                  <a:tcPr anchor="ctr"/>
                </a:tc>
                <a:tc>
                  <a:txBody>
                    <a:bodyPr/>
                    <a:lstStyle/>
                    <a:p>
                      <a:pPr algn="ctr"/>
                      <a:endParaRPr lang="en-GB" i="0" dirty="0"/>
                    </a:p>
                  </a:txBody>
                  <a:tcPr anchor="ctr"/>
                </a:tc>
                <a:extLst>
                  <a:ext uri="{0D108BD9-81ED-4DB2-BD59-A6C34878D82A}">
                    <a16:rowId xmlns:a16="http://schemas.microsoft.com/office/drawing/2014/main" val="233393478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i="0" dirty="0">
                          <a:solidFill>
                            <a:srgbClr val="002060"/>
                          </a:solidFill>
                          <a:latin typeface="Century Gothic" panose="020B0502020202020204" pitchFamily="34" charset="0"/>
                        </a:rPr>
                        <a:t>6</a:t>
                      </a:r>
                    </a:p>
                  </a:txBody>
                  <a:tcPr anchor="ctr"/>
                </a:tc>
                <a:tc>
                  <a:txBody>
                    <a:bodyPr/>
                    <a:lstStyle/>
                    <a:p>
                      <a:pPr algn="ctr"/>
                      <a:r>
                        <a:rPr lang="fr-FR" sz="2400" b="0" i="0" noProof="0" dirty="0">
                          <a:solidFill>
                            <a:schemeClr val="accent5">
                              <a:lumMod val="50000"/>
                            </a:schemeClr>
                          </a:solidFill>
                          <a:latin typeface="Century Gothic" panose="020B0502020202020204" pitchFamily="34" charset="0"/>
                        </a:rPr>
                        <a:t>un ami</a:t>
                      </a:r>
                    </a:p>
                  </a:txBody>
                  <a:tcPr anchor="ctr"/>
                </a:tc>
                <a:tc>
                  <a:txBody>
                    <a:bodyPr/>
                    <a:lstStyle/>
                    <a:p>
                      <a:pPr algn="ctr"/>
                      <a:endParaRPr lang="en-GB" i="0" dirty="0"/>
                    </a:p>
                  </a:txBody>
                  <a:tcPr anchor="ctr"/>
                </a:tc>
                <a:tc>
                  <a:txBody>
                    <a:bodyPr/>
                    <a:lstStyle/>
                    <a:p>
                      <a:pPr algn="ctr"/>
                      <a:endParaRPr lang="en-GB" i="0" dirty="0"/>
                    </a:p>
                  </a:txBody>
                  <a:tcPr anchor="ctr"/>
                </a:tc>
                <a:extLst>
                  <a:ext uri="{0D108BD9-81ED-4DB2-BD59-A6C34878D82A}">
                    <a16:rowId xmlns:a16="http://schemas.microsoft.com/office/drawing/2014/main" val="3033093083"/>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1495" y="2535485"/>
            <a:ext cx="498794" cy="51957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5112" y="3558452"/>
            <a:ext cx="498794" cy="51957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3170" y="3055061"/>
            <a:ext cx="498794" cy="519576"/>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1495" y="4078028"/>
            <a:ext cx="498794" cy="519576"/>
          </a:xfrm>
          <a:prstGeom prst="rect">
            <a:avLst/>
          </a:prstGeom>
        </p:spPr>
      </p:pic>
      <p:sp>
        <p:nvSpPr>
          <p:cNvPr id="2" name="TextBox 1"/>
          <p:cNvSpPr txBox="1"/>
          <p:nvPr/>
        </p:nvSpPr>
        <p:spPr>
          <a:xfrm>
            <a:off x="57736" y="1312178"/>
            <a:ext cx="120765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homme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femme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Tick the appropriate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column for each.</a:t>
            </a:r>
          </a:p>
        </p:txBody>
      </p:sp>
      <p:sp>
        <p:nvSpPr>
          <p:cNvPr id="15"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0" name="Title 3"/>
          <p:cNvSpPr>
            <a:spLocks noGrp="1"/>
          </p:cNvSpPr>
          <p:nvPr>
            <p:ph type="title"/>
          </p:nvPr>
        </p:nvSpPr>
        <p:spPr>
          <a:xfrm>
            <a:off x="0" y="336460"/>
            <a:ext cx="5265384" cy="707849"/>
          </a:xfrm>
        </p:spPr>
        <p:txBody>
          <a:bodyPr>
            <a:noAutofit/>
          </a:bodyPr>
          <a:lstStyle/>
          <a:p>
            <a:r>
              <a:rPr lang="en-GB" sz="3600" b="1" dirty="0" err="1">
                <a:solidFill>
                  <a:schemeClr val="bg1"/>
                </a:solidFill>
              </a:rPr>
              <a:t>C’est</a:t>
            </a:r>
            <a:r>
              <a:rPr lang="en-GB" sz="3600" b="1" dirty="0">
                <a:solidFill>
                  <a:schemeClr val="bg1"/>
                </a:solidFill>
              </a:rPr>
              <a:t> qui ?</a:t>
            </a:r>
            <a:endParaRPr lang="en-GB" sz="2800" b="1" dirty="0">
              <a:solidFill>
                <a:schemeClr val="bg1"/>
              </a:solidFill>
            </a:endParaRPr>
          </a:p>
        </p:txBody>
      </p:sp>
      <p:pic>
        <p:nvPicPr>
          <p:cNvPr id="22" name="Picture 21">
            <a:extLst>
              <a:ext uri="{FF2B5EF4-FFF2-40B4-BE49-F238E27FC236}">
                <a16:creationId xmlns:a16="http://schemas.microsoft.com/office/drawing/2014/main" id="{B785D0AB-C6F0-40FC-B135-CD953D24D7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3170" y="4581419"/>
            <a:ext cx="498794" cy="519576"/>
          </a:xfrm>
          <a:prstGeom prst="rect">
            <a:avLst/>
          </a:prstGeom>
        </p:spPr>
      </p:pic>
      <p:pic>
        <p:nvPicPr>
          <p:cNvPr id="23" name="Picture 22">
            <a:extLst>
              <a:ext uri="{FF2B5EF4-FFF2-40B4-BE49-F238E27FC236}">
                <a16:creationId xmlns:a16="http://schemas.microsoft.com/office/drawing/2014/main" id="{68FE7835-08E0-4191-AD89-E4A16FCDA6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1495" y="5054715"/>
            <a:ext cx="498794" cy="519576"/>
          </a:xfrm>
          <a:prstGeom prst="rect">
            <a:avLst/>
          </a:prstGeom>
        </p:spPr>
      </p:pic>
      <p:sp>
        <p:nvSpPr>
          <p:cNvPr id="26" name="Rectangle 25">
            <a:extLst>
              <a:ext uri="{FF2B5EF4-FFF2-40B4-BE49-F238E27FC236}">
                <a16:creationId xmlns:a16="http://schemas.microsoft.com/office/drawing/2014/main" id="{7F23EC5B-B5B2-4F6C-B7E2-725DCCDE61CA}"/>
              </a:ext>
            </a:extLst>
          </p:cNvPr>
          <p:cNvSpPr/>
          <p:nvPr/>
        </p:nvSpPr>
        <p:spPr>
          <a:xfrm>
            <a:off x="2838450" y="2603803"/>
            <a:ext cx="723900" cy="373939"/>
          </a:xfrm>
          <a:prstGeom prst="rect">
            <a:avLst/>
          </a:prstGeom>
          <a:solidFill>
            <a:srgbClr val="D2D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latin typeface="Century Gothic" panose="020B0502020202020204" pitchFamily="34" charset="0"/>
              </a:rPr>
              <a:t>___</a:t>
            </a:r>
          </a:p>
        </p:txBody>
      </p:sp>
      <p:sp>
        <p:nvSpPr>
          <p:cNvPr id="29" name="Rectangle 28">
            <a:extLst>
              <a:ext uri="{FF2B5EF4-FFF2-40B4-BE49-F238E27FC236}">
                <a16:creationId xmlns:a16="http://schemas.microsoft.com/office/drawing/2014/main" id="{04B39A28-818C-4C0D-AC53-A7E408073956}"/>
              </a:ext>
            </a:extLst>
          </p:cNvPr>
          <p:cNvSpPr/>
          <p:nvPr/>
        </p:nvSpPr>
        <p:spPr>
          <a:xfrm>
            <a:off x="3194742" y="3631271"/>
            <a:ext cx="757780" cy="342904"/>
          </a:xfrm>
          <a:prstGeom prst="rect">
            <a:avLst/>
          </a:prstGeom>
          <a:solidFill>
            <a:srgbClr val="D2D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latin typeface="Century Gothic" panose="020B0502020202020204" pitchFamily="34" charset="0"/>
              </a:rPr>
              <a:t>___</a:t>
            </a:r>
          </a:p>
        </p:txBody>
      </p:sp>
      <p:sp>
        <p:nvSpPr>
          <p:cNvPr id="30" name="Rectangle 29">
            <a:extLst>
              <a:ext uri="{FF2B5EF4-FFF2-40B4-BE49-F238E27FC236}">
                <a16:creationId xmlns:a16="http://schemas.microsoft.com/office/drawing/2014/main" id="{67D2E433-81F4-4FC0-B6FC-30649A6E93FE}"/>
              </a:ext>
            </a:extLst>
          </p:cNvPr>
          <p:cNvSpPr/>
          <p:nvPr/>
        </p:nvSpPr>
        <p:spPr>
          <a:xfrm>
            <a:off x="2760812" y="4660978"/>
            <a:ext cx="723900" cy="373939"/>
          </a:xfrm>
          <a:prstGeom prst="rect">
            <a:avLst/>
          </a:prstGeom>
          <a:solidFill>
            <a:srgbClr val="D2D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latin typeface="Century Gothic" panose="020B0502020202020204" pitchFamily="34" charset="0"/>
              </a:rPr>
              <a:t>___</a:t>
            </a:r>
          </a:p>
        </p:txBody>
      </p:sp>
      <p:sp>
        <p:nvSpPr>
          <p:cNvPr id="31" name="Rectangle 30">
            <a:extLst>
              <a:ext uri="{FF2B5EF4-FFF2-40B4-BE49-F238E27FC236}">
                <a16:creationId xmlns:a16="http://schemas.microsoft.com/office/drawing/2014/main" id="{2B00028F-D4EB-4F1A-8760-4A34406491CE}"/>
              </a:ext>
            </a:extLst>
          </p:cNvPr>
          <p:cNvSpPr/>
          <p:nvPr/>
        </p:nvSpPr>
        <p:spPr>
          <a:xfrm>
            <a:off x="2832792" y="3116416"/>
            <a:ext cx="723900" cy="373939"/>
          </a:xfrm>
          <a:prstGeom prst="rect">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latin typeface="Century Gothic" panose="020B0502020202020204" pitchFamily="34" charset="0"/>
              </a:rPr>
              <a:t>___</a:t>
            </a:r>
          </a:p>
        </p:txBody>
      </p:sp>
      <p:sp>
        <p:nvSpPr>
          <p:cNvPr id="32" name="Rectangle 31">
            <a:extLst>
              <a:ext uri="{FF2B5EF4-FFF2-40B4-BE49-F238E27FC236}">
                <a16:creationId xmlns:a16="http://schemas.microsoft.com/office/drawing/2014/main" id="{71A6BD63-6F13-4629-800A-672917ABF0C7}"/>
              </a:ext>
            </a:extLst>
          </p:cNvPr>
          <p:cNvSpPr/>
          <p:nvPr/>
        </p:nvSpPr>
        <p:spPr>
          <a:xfrm>
            <a:off x="2832792" y="4143883"/>
            <a:ext cx="723900" cy="373939"/>
          </a:xfrm>
          <a:prstGeom prst="rect">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latin typeface="Century Gothic" panose="020B0502020202020204" pitchFamily="34" charset="0"/>
              </a:rPr>
              <a:t>___</a:t>
            </a:r>
          </a:p>
        </p:txBody>
      </p:sp>
      <p:sp>
        <p:nvSpPr>
          <p:cNvPr id="33" name="Rectangle 32">
            <a:extLst>
              <a:ext uri="{FF2B5EF4-FFF2-40B4-BE49-F238E27FC236}">
                <a16:creationId xmlns:a16="http://schemas.microsoft.com/office/drawing/2014/main" id="{34705F20-EE05-488C-817C-AF259E7DFCD8}"/>
              </a:ext>
            </a:extLst>
          </p:cNvPr>
          <p:cNvSpPr/>
          <p:nvPr/>
        </p:nvSpPr>
        <p:spPr>
          <a:xfrm>
            <a:off x="3228622" y="5178073"/>
            <a:ext cx="723900" cy="373939"/>
          </a:xfrm>
          <a:prstGeom prst="rect">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latin typeface="Century Gothic" panose="020B0502020202020204" pitchFamily="34" charset="0"/>
              </a:rPr>
              <a:t>___</a:t>
            </a:r>
          </a:p>
        </p:txBody>
      </p:sp>
    </p:spTree>
    <p:extLst>
      <p:ext uri="{BB962C8B-B14F-4D97-AF65-F5344CB8AC3E}">
        <p14:creationId xmlns:p14="http://schemas.microsoft.com/office/powerpoint/2010/main" val="52675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P spid="30" grpId="0" animBg="1"/>
      <p:bldP spid="31" grpId="0" animBg="1"/>
      <p:bldP spid="32" grpId="0" animBg="1"/>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5301" y="5030604"/>
            <a:ext cx="10027577" cy="1938992"/>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			</a:t>
            </a:r>
          </a:p>
          <a:p>
            <a:r>
              <a:rPr lang="en-GB" sz="2400" dirty="0">
                <a:solidFill>
                  <a:srgbClr val="002060"/>
                </a:solidFill>
                <a:latin typeface="Century Gothic" panose="020B0502020202020204" pitchFamily="34" charset="0"/>
              </a:rPr>
              <a:t>			Elle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un </a:t>
            </a:r>
            <a:r>
              <a:rPr lang="en-GB" sz="2400" dirty="0" err="1">
                <a:solidFill>
                  <a:srgbClr val="002060"/>
                </a:solidFill>
                <a:latin typeface="Century Gothic" panose="020B0502020202020204" pitchFamily="34" charset="0"/>
              </a:rPr>
              <a:t>chien</a:t>
            </a:r>
            <a:r>
              <a:rPr lang="en-GB" sz="2400" dirty="0">
                <a:solidFill>
                  <a:srgbClr val="002060"/>
                </a:solidFill>
                <a:latin typeface="Century Gothic" panose="020B0502020202020204" pitchFamily="34" charset="0"/>
              </a:rPr>
              <a:t>.	She </a:t>
            </a:r>
            <a:r>
              <a:rPr lang="en-GB" sz="2400" b="1" dirty="0">
                <a:solidFill>
                  <a:srgbClr val="002060"/>
                </a:solidFill>
                <a:latin typeface="Century Gothic" panose="020B0502020202020204" pitchFamily="34" charset="0"/>
              </a:rPr>
              <a:t>has</a:t>
            </a:r>
            <a:r>
              <a:rPr lang="en-GB" sz="2400" dirty="0">
                <a:solidFill>
                  <a:srgbClr val="002060"/>
                </a:solidFill>
                <a:latin typeface="Century Gothic" panose="020B0502020202020204" pitchFamily="34" charset="0"/>
              </a:rPr>
              <a:t> a dog.</a:t>
            </a:r>
          </a:p>
          <a:p>
            <a:r>
              <a:rPr lang="en-GB" sz="2400" dirty="0">
                <a:solidFill>
                  <a:srgbClr val="002060"/>
                </a:solidFill>
                <a:latin typeface="Century Gothic" panose="020B0502020202020204" pitchFamily="34" charset="0"/>
              </a:rPr>
              <a:t>			Elle </a:t>
            </a:r>
            <a:r>
              <a:rPr lang="en-GB" sz="2400" b="1" dirty="0" err="1">
                <a:solidFill>
                  <a:srgbClr val="002060"/>
                </a:solidFill>
                <a:latin typeface="Century Gothic" panose="020B0502020202020204" pitchFamily="34" charset="0"/>
              </a:rPr>
              <a:t>est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grande</a:t>
            </a:r>
            <a:r>
              <a:rPr lang="en-GB" sz="2400" dirty="0">
                <a:solidFill>
                  <a:srgbClr val="002060"/>
                </a:solidFill>
                <a:latin typeface="Century Gothic" panose="020B0502020202020204" pitchFamily="34" charset="0"/>
              </a:rPr>
              <a:t>.	She </a:t>
            </a:r>
            <a:r>
              <a:rPr lang="en-GB" sz="2400" b="1" dirty="0">
                <a:solidFill>
                  <a:srgbClr val="002060"/>
                </a:solidFill>
                <a:latin typeface="Century Gothic" panose="020B0502020202020204" pitchFamily="34" charset="0"/>
              </a:rPr>
              <a:t>is</a:t>
            </a:r>
            <a:r>
              <a:rPr lang="en-GB" sz="2400" dirty="0">
                <a:solidFill>
                  <a:srgbClr val="002060"/>
                </a:solidFill>
                <a:latin typeface="Century Gothic" panose="020B0502020202020204" pitchFamily="34" charset="0"/>
              </a:rPr>
              <a:t> tall.</a:t>
            </a:r>
          </a:p>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336460"/>
            <a:ext cx="5265384" cy="707849"/>
          </a:xfrm>
        </p:spPr>
        <p:txBody>
          <a:bodyPr>
            <a:noAutofit/>
          </a:bodyPr>
          <a:lstStyle/>
          <a:p>
            <a:r>
              <a:rPr lang="en-GB" sz="3600" b="1" dirty="0">
                <a:solidFill>
                  <a:schemeClr val="bg1"/>
                </a:solidFill>
              </a:rPr>
              <a:t>Having</a:t>
            </a:r>
            <a:r>
              <a:rPr lang="en-GB" sz="2800" b="1" dirty="0">
                <a:solidFill>
                  <a:schemeClr val="bg1"/>
                </a:solidFill>
              </a:rPr>
              <a:t> </a:t>
            </a:r>
            <a:r>
              <a:rPr lang="en-GB" sz="3600" b="1" dirty="0">
                <a:solidFill>
                  <a:schemeClr val="bg1"/>
                </a:solidFill>
              </a:rPr>
              <a:t>and</a:t>
            </a:r>
            <a:r>
              <a:rPr lang="en-GB" sz="2800" b="1" dirty="0">
                <a:solidFill>
                  <a:schemeClr val="bg1"/>
                </a:solidFill>
              </a:rPr>
              <a:t> </a:t>
            </a:r>
            <a:r>
              <a:rPr lang="en-GB" sz="3600" b="1" dirty="0">
                <a:solidFill>
                  <a:schemeClr val="bg1"/>
                </a:solidFill>
              </a:rPr>
              <a:t>being</a:t>
            </a:r>
            <a:endParaRPr lang="en-GB" sz="2800" b="1" dirty="0">
              <a:solidFill>
                <a:schemeClr val="bg1"/>
              </a:solidFill>
            </a:endParaRPr>
          </a:p>
        </p:txBody>
      </p:sp>
      <p:sp>
        <p:nvSpPr>
          <p:cNvPr id="3" name="TextBox 2"/>
          <p:cNvSpPr txBox="1"/>
          <p:nvPr/>
        </p:nvSpPr>
        <p:spPr>
          <a:xfrm>
            <a:off x="477486" y="1731252"/>
            <a:ext cx="10216444" cy="243143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avoir</a:t>
            </a:r>
            <a:r>
              <a:rPr lang="en-GB" sz="3200" dirty="0">
                <a:solidFill>
                  <a:srgbClr val="002060"/>
                </a:solidFill>
                <a:latin typeface="Century Gothic" panose="020B0502020202020204" pitchFamily="34" charset="0"/>
              </a:rPr>
              <a:t>		to have/having</a:t>
            </a:r>
          </a:p>
          <a:p>
            <a:r>
              <a:rPr lang="en-GB" sz="3200"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e.g. 	</a:t>
            </a:r>
            <a:r>
              <a:rPr lang="en-GB" sz="2800" dirty="0" err="1">
                <a:solidFill>
                  <a:srgbClr val="002060"/>
                </a:solidFill>
                <a:latin typeface="Century Gothic" panose="020B0502020202020204" pitchFamily="34" charset="0"/>
              </a:rPr>
              <a:t>il</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a	</a:t>
            </a:r>
            <a:r>
              <a:rPr lang="en-GB" sz="2800" dirty="0">
                <a:solidFill>
                  <a:srgbClr val="002060"/>
                </a:solidFill>
                <a:latin typeface="Century Gothic" panose="020B0502020202020204" pitchFamily="34" charset="0"/>
              </a:rPr>
              <a:t>		he has</a:t>
            </a:r>
          </a:p>
          <a:p>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elle</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a</a:t>
            </a:r>
            <a:r>
              <a:rPr lang="en-GB" sz="2800" dirty="0">
                <a:solidFill>
                  <a:srgbClr val="002060"/>
                </a:solidFill>
                <a:latin typeface="Century Gothic" panose="020B0502020202020204" pitchFamily="34" charset="0"/>
              </a:rPr>
              <a:t>		she has</a:t>
            </a:r>
          </a:p>
          <a:p>
            <a:endParaRPr lang="en-GB" sz="2800" dirty="0">
              <a:solidFill>
                <a:srgbClr val="002060"/>
              </a:solidFill>
              <a:latin typeface="Century Gothic" panose="020B0502020202020204" pitchFamily="34" charset="0"/>
            </a:endParaRPr>
          </a:p>
          <a:p>
            <a:r>
              <a:rPr lang="en-GB" sz="3200" dirty="0">
                <a:solidFill>
                  <a:srgbClr val="002060"/>
                </a:solidFill>
                <a:latin typeface="Century Gothic" panose="020B0502020202020204" pitchFamily="34" charset="0"/>
              </a:rPr>
              <a:t>			</a:t>
            </a:r>
          </a:p>
        </p:txBody>
      </p:sp>
      <p:sp>
        <p:nvSpPr>
          <p:cNvPr id="10" name="TextBox 9"/>
          <p:cNvSpPr txBox="1"/>
          <p:nvPr/>
        </p:nvSpPr>
        <p:spPr>
          <a:xfrm>
            <a:off x="405301" y="3682047"/>
            <a:ext cx="10171945" cy="150810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être</a:t>
            </a:r>
            <a:r>
              <a:rPr lang="en-GB" sz="3200" b="1" i="1" dirty="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			to be/being</a:t>
            </a:r>
          </a:p>
          <a:p>
            <a:r>
              <a:rPr lang="en-GB" sz="3200"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e.g. 	</a:t>
            </a:r>
            <a:r>
              <a:rPr lang="en-GB" sz="2800" dirty="0" err="1">
                <a:solidFill>
                  <a:srgbClr val="002060"/>
                </a:solidFill>
                <a:latin typeface="Century Gothic" panose="020B0502020202020204" pitchFamily="34" charset="0"/>
              </a:rPr>
              <a:t>il</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est</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he is</a:t>
            </a:r>
          </a:p>
          <a:p>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elle</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est</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she is</a:t>
            </a:r>
          </a:p>
        </p:txBody>
      </p:sp>
      <p:sp>
        <p:nvSpPr>
          <p:cNvPr id="11" name="Rounded Rectangle 46">
            <a:extLst>
              <a:ext uri="{FF2B5EF4-FFF2-40B4-BE49-F238E27FC236}">
                <a16:creationId xmlns:a16="http://schemas.microsoft.com/office/drawing/2014/main" id="{6C1CC887-66E2-4112-B4E4-A693089179EA}"/>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grammaire</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36208B27-0FED-46E6-AD38-FA24F0C1574A}"/>
              </a:ext>
            </a:extLst>
          </p:cNvPr>
          <p:cNvSpPr txBox="1"/>
          <p:nvPr/>
        </p:nvSpPr>
        <p:spPr>
          <a:xfrm>
            <a:off x="180000" y="1296000"/>
            <a:ext cx="117299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Remember, to talk about </a:t>
            </a:r>
            <a:r>
              <a:rPr lang="en-GB" sz="2400" b="1" dirty="0">
                <a:solidFill>
                  <a:srgbClr val="002060"/>
                </a:solidFill>
                <a:latin typeface="Century Gothic" panose="020B0502020202020204" pitchFamily="34" charset="0"/>
              </a:rPr>
              <a:t>having</a:t>
            </a:r>
            <a:r>
              <a:rPr lang="en-GB" sz="2400" dirty="0">
                <a:solidFill>
                  <a:srgbClr val="002060"/>
                </a:solidFill>
                <a:latin typeface="Century Gothic" panose="020B0502020202020204" pitchFamily="34" charset="0"/>
              </a:rPr>
              <a:t> something, use the verb </a:t>
            </a:r>
            <a:r>
              <a:rPr lang="en-GB" sz="2400" b="1" i="1" dirty="0" err="1">
                <a:solidFill>
                  <a:srgbClr val="002060"/>
                </a:solidFill>
                <a:latin typeface="Century Gothic" panose="020B0502020202020204" pitchFamily="34" charset="0"/>
              </a:rPr>
              <a:t>avoir</a:t>
            </a:r>
            <a:r>
              <a:rPr lang="en-GB" sz="2400" dirty="0">
                <a:solidFill>
                  <a:srgbClr val="002060"/>
                </a:solidFill>
                <a:latin typeface="Century Gothic" panose="020B0502020202020204" pitchFamily="34" charset="0"/>
              </a:rPr>
              <a:t>.</a:t>
            </a:r>
          </a:p>
        </p:txBody>
      </p:sp>
      <p:sp>
        <p:nvSpPr>
          <p:cNvPr id="14" name="TextBox 13">
            <a:extLst>
              <a:ext uri="{FF2B5EF4-FFF2-40B4-BE49-F238E27FC236}">
                <a16:creationId xmlns:a16="http://schemas.microsoft.com/office/drawing/2014/main" id="{FE665909-D0FA-42B6-A63F-C49CD675E068}"/>
              </a:ext>
            </a:extLst>
          </p:cNvPr>
          <p:cNvSpPr txBox="1"/>
          <p:nvPr/>
        </p:nvSpPr>
        <p:spPr>
          <a:xfrm>
            <a:off x="180000" y="3198167"/>
            <a:ext cx="117299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Remember, to talk about </a:t>
            </a:r>
            <a:r>
              <a:rPr lang="en-GB" sz="2400" b="1" dirty="0">
                <a:solidFill>
                  <a:srgbClr val="002060"/>
                </a:solidFill>
                <a:latin typeface="Century Gothic" panose="020B0502020202020204" pitchFamily="34" charset="0"/>
              </a:rPr>
              <a:t>being</a:t>
            </a:r>
            <a:r>
              <a:rPr lang="en-GB" sz="2400" dirty="0">
                <a:solidFill>
                  <a:srgbClr val="002060"/>
                </a:solidFill>
                <a:latin typeface="Century Gothic" panose="020B0502020202020204" pitchFamily="34" charset="0"/>
              </a:rPr>
              <a:t> something, use the verb </a:t>
            </a:r>
            <a:r>
              <a:rPr lang="en-GB" sz="2400" b="1" i="1" dirty="0" err="1">
                <a:solidFill>
                  <a:srgbClr val="002060"/>
                </a:solidFill>
                <a:latin typeface="Century Gothic" panose="020B0502020202020204" pitchFamily="34" charset="0"/>
              </a:rPr>
              <a:t>être</a:t>
            </a:r>
            <a:r>
              <a:rPr lang="en-GB" sz="2400"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172100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3032-B50D-B641-BB0C-89ADA544A954}"/>
              </a:ext>
            </a:extLst>
          </p:cNvPr>
          <p:cNvSpPr>
            <a:spLocks noGrp="1"/>
          </p:cNvSpPr>
          <p:nvPr>
            <p:ph type="title"/>
          </p:nvPr>
        </p:nvSpPr>
        <p:spPr>
          <a:xfrm>
            <a:off x="0" y="5646"/>
            <a:ext cx="2661715" cy="1575868"/>
          </a:xfrm>
        </p:spPr>
        <p:txBody>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SFE</a:t>
            </a:r>
            <a:endParaRPr lang="en-US" dirty="0"/>
          </a:p>
        </p:txBody>
      </p:sp>
      <p:sp>
        <p:nvSpPr>
          <p:cNvPr id="11" name="TextBox 10"/>
          <p:cNvSpPr txBox="1"/>
          <p:nvPr/>
        </p:nvSpPr>
        <p:spPr>
          <a:xfrm>
            <a:off x="1089671" y="233511"/>
            <a:ext cx="100126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9" name="Picture 8" descr="boy holding a sign that says 'sh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2953" y="1188388"/>
            <a:ext cx="2034010" cy="2719570"/>
          </a:xfrm>
          <a:prstGeom prst="rect">
            <a:avLst/>
          </a:prstGeom>
        </p:spPr>
      </p:pic>
      <p:sp>
        <p:nvSpPr>
          <p:cNvPr id="10" name="Rectangle 9"/>
          <p:cNvSpPr/>
          <p:nvPr/>
        </p:nvSpPr>
        <p:spPr>
          <a:xfrm>
            <a:off x="5345238" y="1999416"/>
            <a:ext cx="1449436"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
        <p:nvSpPr>
          <p:cNvPr id="3" name="TextBox 2"/>
          <p:cNvSpPr txBox="1"/>
          <p:nvPr/>
        </p:nvSpPr>
        <p:spPr>
          <a:xfrm>
            <a:off x="2661715" y="3429000"/>
            <a:ext cx="68685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timide</a:t>
            </a:r>
            <a:endParaRPr kumimoji="0" lang="en-GB"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8" name="Multiply 7" descr="an orange x"/>
          <p:cNvSpPr/>
          <p:nvPr/>
        </p:nvSpPr>
        <p:spPr>
          <a:xfrm>
            <a:off x="7631798" y="3785275"/>
            <a:ext cx="1723123" cy="2367203"/>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Quiet Sign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9984" y="3120726"/>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29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timid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timide.wav"/>
                                        </p:tgtEl>
                                      </p:cMediaNode>
                                    </p:audio>
                                  </p:sub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0" grpId="0"/>
      <p:bldP spid="3"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753115965"/>
              </p:ext>
            </p:extLst>
          </p:nvPr>
        </p:nvGraphicFramePr>
        <p:xfrm>
          <a:off x="956260" y="1648223"/>
          <a:ext cx="10549574" cy="4663440"/>
        </p:xfrm>
        <a:graphic>
          <a:graphicData uri="http://schemas.openxmlformats.org/drawingml/2006/table">
            <a:tbl>
              <a:tblPr firstRow="1" bandRow="1">
                <a:tableStyleId>{5C22544A-7EE6-4342-B048-85BDC9FD1C3A}</a:tableStyleId>
              </a:tblPr>
              <a:tblGrid>
                <a:gridCol w="1631313">
                  <a:extLst>
                    <a:ext uri="{9D8B030D-6E8A-4147-A177-3AD203B41FA5}">
                      <a16:colId xmlns:a16="http://schemas.microsoft.com/office/drawing/2014/main" val="65936079"/>
                    </a:ext>
                  </a:extLst>
                </a:gridCol>
                <a:gridCol w="6182261">
                  <a:extLst>
                    <a:ext uri="{9D8B030D-6E8A-4147-A177-3AD203B41FA5}">
                      <a16:colId xmlns:a16="http://schemas.microsoft.com/office/drawing/2014/main" val="3317005183"/>
                    </a:ext>
                  </a:extLst>
                </a:gridCol>
                <a:gridCol w="1368000">
                  <a:extLst>
                    <a:ext uri="{9D8B030D-6E8A-4147-A177-3AD203B41FA5}">
                      <a16:colId xmlns:a16="http://schemas.microsoft.com/office/drawing/2014/main" val="3434829958"/>
                    </a:ext>
                  </a:extLst>
                </a:gridCol>
                <a:gridCol w="1368000">
                  <a:extLst>
                    <a:ext uri="{9D8B030D-6E8A-4147-A177-3AD203B41FA5}">
                      <a16:colId xmlns:a16="http://schemas.microsoft.com/office/drawing/2014/main" val="4293147557"/>
                    </a:ext>
                  </a:extLst>
                </a:gridCol>
              </a:tblGrid>
              <a:tr h="193856">
                <a:tc>
                  <a:txBody>
                    <a:bodyPr/>
                    <a:lstStyle/>
                    <a:p>
                      <a:pPr algn="ctr"/>
                      <a:endParaRPr lang="en-GB" dirty="0"/>
                    </a:p>
                  </a:txBody>
                  <a:tcPr anchor="ctr"/>
                </a:tc>
                <a:tc>
                  <a:txBody>
                    <a:bodyPr/>
                    <a:lstStyle/>
                    <a:p>
                      <a:pPr algn="ctr"/>
                      <a:endParaRPr lang="en-GB" sz="2800" dirty="0">
                        <a:latin typeface="Century Gothic" panose="020B0502020202020204" pitchFamily="34" charset="0"/>
                      </a:endParaRPr>
                    </a:p>
                  </a:txBody>
                  <a:tcPr anchor="ctr"/>
                </a:tc>
                <a:tc>
                  <a:txBody>
                    <a:bodyPr/>
                    <a:lstStyle/>
                    <a:p>
                      <a:pPr algn="ctr"/>
                      <a:r>
                        <a:rPr lang="en-GB" sz="2800" dirty="0">
                          <a:latin typeface="Century Gothic" panose="020B0502020202020204" pitchFamily="34" charset="0"/>
                        </a:rPr>
                        <a:t>having</a:t>
                      </a:r>
                    </a:p>
                  </a:txBody>
                  <a:tcPr anchor="ctr"/>
                </a:tc>
                <a:tc>
                  <a:txBody>
                    <a:bodyPr/>
                    <a:lstStyle/>
                    <a:p>
                      <a:pPr algn="ctr"/>
                      <a:r>
                        <a:rPr lang="en-GB" sz="2800" dirty="0">
                          <a:latin typeface="Century Gothic" panose="020B0502020202020204" pitchFamily="34" charset="0"/>
                        </a:rPr>
                        <a:t>being</a:t>
                      </a:r>
                    </a:p>
                  </a:txBody>
                  <a:tcPr anchor="ctr"/>
                </a:tc>
                <a:extLst>
                  <a:ext uri="{0D108BD9-81ED-4DB2-BD59-A6C34878D82A}">
                    <a16:rowId xmlns:a16="http://schemas.microsoft.com/office/drawing/2014/main" val="3585969815"/>
                  </a:ext>
                </a:extLst>
              </a:tr>
              <a:tr h="370840">
                <a:tc>
                  <a:txBody>
                    <a:bodyPr/>
                    <a:lstStyle/>
                    <a:p>
                      <a:pPr algn="ctr"/>
                      <a:r>
                        <a:rPr lang="en-GB" sz="2800" b="1" dirty="0">
                          <a:solidFill>
                            <a:srgbClr val="002060"/>
                          </a:solidFill>
                          <a:latin typeface="Century Gothic" panose="020B0502020202020204" pitchFamily="34" charset="0"/>
                        </a:rPr>
                        <a:t>1</a:t>
                      </a:r>
                    </a:p>
                  </a:txBody>
                  <a:tcPr anchor="ctr"/>
                </a:tc>
                <a:tc>
                  <a:txBody>
                    <a:bodyPr/>
                    <a:lstStyle/>
                    <a:p>
                      <a:pPr algn="ctr"/>
                      <a:r>
                        <a:rPr lang="fr-FR" sz="2400" b="0" noProof="0" dirty="0">
                          <a:solidFill>
                            <a:schemeClr val="accent5">
                              <a:lumMod val="50000"/>
                            </a:schemeClr>
                          </a:solidFill>
                          <a:latin typeface="Century Gothic" panose="020B0502020202020204" pitchFamily="34" charset="0"/>
                        </a:rPr>
                        <a:t>J’ai une professeur</a:t>
                      </a:r>
                      <a:r>
                        <a:rPr lang="fr-FR" sz="2400" b="0" baseline="0" noProof="0" dirty="0">
                          <a:solidFill>
                            <a:schemeClr val="accent5">
                              <a:lumMod val="50000"/>
                            </a:schemeClr>
                          </a:solidFill>
                          <a:latin typeface="Century Gothic" panose="020B0502020202020204" pitchFamily="34" charset="0"/>
                        </a:rPr>
                        <a:t> </a:t>
                      </a:r>
                      <a:r>
                        <a:rPr lang="fr-FR" sz="2400" b="0" noProof="0" dirty="0">
                          <a:solidFill>
                            <a:schemeClr val="accent5">
                              <a:lumMod val="50000"/>
                            </a:schemeClr>
                          </a:solidFill>
                          <a:latin typeface="Century Gothic" panose="020B0502020202020204" pitchFamily="34" charset="0"/>
                        </a:rPr>
                        <a:t>excellente</a:t>
                      </a:r>
                      <a:r>
                        <a:rPr lang="fr-FR" sz="2400" b="0" baseline="0" noProof="0" dirty="0">
                          <a:solidFill>
                            <a:schemeClr val="accent5">
                              <a:lumMod val="50000"/>
                            </a:schemeClr>
                          </a:solidFill>
                          <a:latin typeface="Century Gothic" panose="020B0502020202020204" pitchFamily="34" charset="0"/>
                        </a:rPr>
                        <a:t>.</a:t>
                      </a:r>
                      <a:endParaRPr lang="fr-FR" sz="2400" b="0" noProof="0" dirty="0">
                        <a:solidFill>
                          <a:schemeClr val="accent5">
                            <a:lumMod val="50000"/>
                          </a:schemeClr>
                        </a:solidFill>
                        <a:latin typeface="Century Gothic" panose="020B0502020202020204" pitchFamily="34" charset="0"/>
                      </a:endParaRPr>
                    </a:p>
                  </a:txBody>
                  <a:tcPr anchor="ctr"/>
                </a:tc>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720189548"/>
                  </a:ext>
                </a:extLst>
              </a:tr>
              <a:tr h="370840">
                <a:tc>
                  <a:txBody>
                    <a:bodyPr/>
                    <a:lstStyle/>
                    <a:p>
                      <a:pPr algn="ctr"/>
                      <a:r>
                        <a:rPr lang="en-GB" sz="2800" b="0" i="1" dirty="0">
                          <a:solidFill>
                            <a:srgbClr val="002060"/>
                          </a:solidFill>
                          <a:latin typeface="Century Gothic" panose="020B0502020202020204" pitchFamily="34" charset="0"/>
                        </a:rPr>
                        <a:t>English: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0" i="1" noProof="0" dirty="0">
                        <a:solidFill>
                          <a:schemeClr val="accent5">
                            <a:lumMod val="50000"/>
                          </a:schemeClr>
                        </a:solidFill>
                        <a:latin typeface="Century Gothic" panose="020B0502020202020204" pitchFamily="34" charset="0"/>
                      </a:endParaRPr>
                    </a:p>
                  </a:txBody>
                  <a:tcPr anchor="ctr"/>
                </a:tc>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568798639"/>
                  </a:ext>
                </a:extLst>
              </a:tr>
              <a:tr h="370840">
                <a:tc>
                  <a:txBody>
                    <a:bodyPr/>
                    <a:lstStyle/>
                    <a:p>
                      <a:pPr algn="ctr"/>
                      <a:r>
                        <a:rPr lang="en-GB" sz="2800" b="1" dirty="0">
                          <a:solidFill>
                            <a:srgbClr val="002060"/>
                          </a:solidFill>
                          <a:latin typeface="Century Gothic" panose="020B0502020202020204" pitchFamily="34"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noProof="0" dirty="0">
                          <a:solidFill>
                            <a:schemeClr val="accent5">
                              <a:lumMod val="50000"/>
                            </a:schemeClr>
                          </a:solidFill>
                          <a:latin typeface="Century Gothic" panose="020B0502020202020204" pitchFamily="34" charset="0"/>
                        </a:rPr>
                        <a:t>Il est chanteur.</a:t>
                      </a:r>
                    </a:p>
                  </a:txBody>
                  <a:tcPr anchor="ctr"/>
                </a:tc>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204951524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i="1" dirty="0">
                          <a:solidFill>
                            <a:srgbClr val="002060"/>
                          </a:solidFill>
                          <a:latin typeface="Century Gothic" panose="020B0502020202020204" pitchFamily="34" charset="0"/>
                        </a:rPr>
                        <a:t>English:</a:t>
                      </a:r>
                    </a:p>
                  </a:txBody>
                  <a:tcPr anchor="ctr"/>
                </a:tc>
                <a:tc>
                  <a:txBody>
                    <a:bodyPr/>
                    <a:lstStyle/>
                    <a:p>
                      <a:pPr algn="ctr"/>
                      <a:endParaRPr lang="fr-FR" sz="2400" b="0" i="1" noProof="0" dirty="0">
                        <a:solidFill>
                          <a:schemeClr val="accent5">
                            <a:lumMod val="50000"/>
                          </a:schemeClr>
                        </a:solidFill>
                        <a:latin typeface="Century Gothic" panose="020B0502020202020204" pitchFamily="34" charset="0"/>
                      </a:endParaRPr>
                    </a:p>
                  </a:txBody>
                  <a:tcPr anchor="ctr"/>
                </a:tc>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1318049299"/>
                  </a:ext>
                </a:extLst>
              </a:tr>
              <a:tr h="370840">
                <a:tc>
                  <a:txBody>
                    <a:bodyPr/>
                    <a:lstStyle/>
                    <a:p>
                      <a:pPr algn="ctr"/>
                      <a:r>
                        <a:rPr lang="en-GB" sz="2800" b="1" dirty="0">
                          <a:solidFill>
                            <a:srgbClr val="002060"/>
                          </a:solidFill>
                          <a:latin typeface="Century Gothic" panose="020B0502020202020204" pitchFamily="34" charset="0"/>
                        </a:rPr>
                        <a:t>3</a:t>
                      </a:r>
                    </a:p>
                  </a:txBody>
                  <a:tcPr anchor="ctr"/>
                </a:tc>
                <a:tc>
                  <a:txBody>
                    <a:bodyPr/>
                    <a:lstStyle/>
                    <a:p>
                      <a:pPr algn="ctr"/>
                      <a:r>
                        <a:rPr lang="fr-FR" sz="2400" b="0" noProof="0" dirty="0">
                          <a:solidFill>
                            <a:schemeClr val="accent5">
                              <a:lumMod val="50000"/>
                            </a:schemeClr>
                          </a:solidFill>
                          <a:latin typeface="Century Gothic" panose="020B0502020202020204" pitchFamily="34" charset="0"/>
                        </a:rPr>
                        <a:t>Elle</a:t>
                      </a:r>
                      <a:r>
                        <a:rPr lang="fr-FR" sz="2400" b="0" baseline="0" noProof="0" dirty="0">
                          <a:solidFill>
                            <a:schemeClr val="accent5">
                              <a:lumMod val="50000"/>
                            </a:schemeClr>
                          </a:solidFill>
                          <a:latin typeface="Century Gothic" panose="020B0502020202020204" pitchFamily="34" charset="0"/>
                        </a:rPr>
                        <a:t> </a:t>
                      </a:r>
                      <a:r>
                        <a:rPr lang="fr-FR" sz="2400" b="0" noProof="0" dirty="0">
                          <a:solidFill>
                            <a:schemeClr val="accent5">
                              <a:lumMod val="50000"/>
                            </a:schemeClr>
                          </a:solidFill>
                          <a:latin typeface="Century Gothic" panose="020B0502020202020204" pitchFamily="34" charset="0"/>
                        </a:rPr>
                        <a:t>a</a:t>
                      </a:r>
                      <a:r>
                        <a:rPr lang="fr-FR" sz="2400" b="0" baseline="0" noProof="0" dirty="0">
                          <a:solidFill>
                            <a:schemeClr val="accent5">
                              <a:lumMod val="50000"/>
                            </a:schemeClr>
                          </a:solidFill>
                          <a:latin typeface="Century Gothic" panose="020B0502020202020204" pitchFamily="34" charset="0"/>
                        </a:rPr>
                        <a:t> u</a:t>
                      </a:r>
                      <a:r>
                        <a:rPr lang="fr-FR" sz="2400" b="0" noProof="0" dirty="0">
                          <a:solidFill>
                            <a:schemeClr val="accent5">
                              <a:lumMod val="50000"/>
                            </a:schemeClr>
                          </a:solidFill>
                          <a:latin typeface="Century Gothic" panose="020B0502020202020204" pitchFamily="34" charset="0"/>
                        </a:rPr>
                        <a:t>ne amie sympathique.</a:t>
                      </a:r>
                    </a:p>
                  </a:txBody>
                  <a:tcPr anchor="ctr"/>
                </a:tc>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233393478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i="1" dirty="0">
                          <a:solidFill>
                            <a:srgbClr val="002060"/>
                          </a:solidFill>
                          <a:latin typeface="Century Gothic" panose="020B0502020202020204" pitchFamily="34" charset="0"/>
                        </a:rPr>
                        <a:t>English:</a:t>
                      </a:r>
                    </a:p>
                  </a:txBody>
                  <a:tcPr anchor="ctr"/>
                </a:tc>
                <a:tc>
                  <a:txBody>
                    <a:bodyPr/>
                    <a:lstStyle/>
                    <a:p>
                      <a:pPr algn="ctr"/>
                      <a:endParaRPr lang="fr-FR" sz="2400" b="0" i="1" noProof="0" dirty="0">
                        <a:solidFill>
                          <a:schemeClr val="accent5">
                            <a:lumMod val="50000"/>
                          </a:schemeClr>
                        </a:solidFill>
                        <a:latin typeface="Century Gothic" panose="020B0502020202020204" pitchFamily="34" charset="0"/>
                      </a:endParaRPr>
                    </a:p>
                  </a:txBody>
                  <a:tcPr anchor="ctr"/>
                </a:tc>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3033093083"/>
                  </a:ext>
                </a:extLst>
              </a:tr>
              <a:tr h="185420">
                <a:tc>
                  <a:txBody>
                    <a:bodyPr/>
                    <a:lstStyle/>
                    <a:p>
                      <a:pPr algn="ctr"/>
                      <a:r>
                        <a:rPr lang="en-GB" sz="2800" b="1" dirty="0">
                          <a:solidFill>
                            <a:srgbClr val="002060"/>
                          </a:solidFill>
                          <a:latin typeface="Century Gothic" panose="020B0502020202020204" pitchFamily="34" charset="0"/>
                        </a:rPr>
                        <a:t>4</a:t>
                      </a:r>
                    </a:p>
                  </a:txBody>
                  <a:tcPr anchor="ctr"/>
                </a:tc>
                <a:tc>
                  <a:txBody>
                    <a:bodyPr/>
                    <a:lstStyle/>
                    <a:p>
                      <a:pPr algn="ctr"/>
                      <a:r>
                        <a:rPr lang="fr-FR" sz="2400" b="0" noProof="0" dirty="0">
                          <a:solidFill>
                            <a:schemeClr val="accent5">
                              <a:lumMod val="50000"/>
                            </a:schemeClr>
                          </a:solidFill>
                          <a:latin typeface="Century Gothic" panose="020B0502020202020204" pitchFamily="34" charset="0"/>
                        </a:rPr>
                        <a:t>Tu as un ami </a:t>
                      </a:r>
                      <a:r>
                        <a:rPr lang="fr-FR" sz="2400" b="0" baseline="0" noProof="0" dirty="0">
                          <a:solidFill>
                            <a:schemeClr val="accent5">
                              <a:lumMod val="50000"/>
                            </a:schemeClr>
                          </a:solidFill>
                          <a:latin typeface="Century Gothic" panose="020B0502020202020204" pitchFamily="34" charset="0"/>
                        </a:rPr>
                        <a:t>amusant ?</a:t>
                      </a:r>
                      <a:endParaRPr lang="fr-FR" sz="2400" b="0" noProof="0" dirty="0">
                        <a:solidFill>
                          <a:schemeClr val="accent5">
                            <a:lumMod val="50000"/>
                          </a:schemeClr>
                        </a:solidFill>
                        <a:latin typeface="Century Gothic" panose="020B0502020202020204" pitchFamily="34" charset="0"/>
                      </a:endParaRPr>
                    </a:p>
                  </a:txBody>
                  <a:tcPr anchor="ctr"/>
                </a:tc>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1324345315"/>
                  </a:ext>
                </a:extLst>
              </a:tr>
              <a:tr h="1854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i="1" dirty="0">
                          <a:solidFill>
                            <a:srgbClr val="002060"/>
                          </a:solidFill>
                          <a:latin typeface="Century Gothic" panose="020B0502020202020204" pitchFamily="34" charset="0"/>
                        </a:rPr>
                        <a:t>English:</a:t>
                      </a:r>
                    </a:p>
                  </a:txBody>
                  <a:tcPr anchor="ctr"/>
                </a:tc>
                <a:tc>
                  <a:txBody>
                    <a:bodyPr/>
                    <a:lstStyle/>
                    <a:p>
                      <a:pPr algn="ctr"/>
                      <a:endParaRPr lang="fr-FR" sz="2400" i="1" noProof="0" dirty="0">
                        <a:solidFill>
                          <a:srgbClr val="002060"/>
                        </a:solidFill>
                        <a:latin typeface="Century Gothic" panose="020B0502020202020204" pitchFamily="34" charset="0"/>
                      </a:endParaRPr>
                    </a:p>
                  </a:txBody>
                  <a:tcPr anchor="ctr"/>
                </a:tc>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4016188903"/>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3245" y="2116869"/>
            <a:ext cx="498794" cy="51957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3245" y="4176449"/>
            <a:ext cx="498794" cy="51957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9170" y="3058701"/>
            <a:ext cx="498794" cy="519576"/>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3245" y="5186363"/>
            <a:ext cx="498794" cy="519576"/>
          </a:xfrm>
          <a:prstGeom prst="rect">
            <a:avLst/>
          </a:prstGeom>
        </p:spPr>
      </p:pic>
      <p:sp>
        <p:nvSpPr>
          <p:cNvPr id="16" name="TextBox 15"/>
          <p:cNvSpPr txBox="1"/>
          <p:nvPr/>
        </p:nvSpPr>
        <p:spPr>
          <a:xfrm>
            <a:off x="2790459" y="2771169"/>
            <a:ext cx="5810250" cy="461665"/>
          </a:xfrm>
          <a:prstGeom prst="rect">
            <a:avLst/>
          </a:prstGeom>
          <a:noFill/>
        </p:spPr>
        <p:txBody>
          <a:bodyPr wrap="square" rtlCol="0">
            <a:spAutoFit/>
          </a:bodyPr>
          <a:lstStyle/>
          <a:p>
            <a:pPr lvl="0" algn="ctr">
              <a:defRPr/>
            </a:pPr>
            <a:r>
              <a:rPr lang="fr-FR" sz="2400" i="1" dirty="0">
                <a:solidFill>
                  <a:schemeClr val="accent5">
                    <a:lumMod val="50000"/>
                  </a:schemeClr>
                </a:solidFill>
                <a:latin typeface="Century Gothic" panose="020B0502020202020204" pitchFamily="34" charset="0"/>
              </a:rPr>
              <a:t>I have an excellent </a:t>
            </a:r>
            <a:r>
              <a:rPr lang="fr-FR" sz="2400" i="1" dirty="0" err="1">
                <a:solidFill>
                  <a:schemeClr val="accent5">
                    <a:lumMod val="50000"/>
                  </a:schemeClr>
                </a:solidFill>
                <a:latin typeface="Century Gothic" panose="020B0502020202020204" pitchFamily="34" charset="0"/>
              </a:rPr>
              <a:t>teacher</a:t>
            </a:r>
            <a:r>
              <a:rPr lang="fr-FR" sz="2400" i="1" dirty="0">
                <a:solidFill>
                  <a:schemeClr val="accent5">
                    <a:lumMod val="50000"/>
                  </a:schemeClr>
                </a:solidFill>
                <a:latin typeface="Century Gothic" panose="020B0502020202020204" pitchFamily="34" charset="0"/>
              </a:rPr>
              <a:t>.</a:t>
            </a:r>
          </a:p>
        </p:txBody>
      </p:sp>
      <p:sp>
        <p:nvSpPr>
          <p:cNvPr id="18" name="TextBox 17"/>
          <p:cNvSpPr txBox="1"/>
          <p:nvPr/>
        </p:nvSpPr>
        <p:spPr>
          <a:xfrm>
            <a:off x="2790459" y="3728280"/>
            <a:ext cx="5810250" cy="461665"/>
          </a:xfrm>
          <a:prstGeom prst="rect">
            <a:avLst/>
          </a:prstGeom>
          <a:noFill/>
        </p:spPr>
        <p:txBody>
          <a:bodyPr wrap="square" rtlCol="0">
            <a:spAutoFit/>
          </a:bodyPr>
          <a:lstStyle/>
          <a:p>
            <a:pPr lvl="0" algn="ctr">
              <a:defRPr/>
            </a:pPr>
            <a:r>
              <a:rPr lang="fr-FR" sz="2400" i="1" dirty="0">
                <a:solidFill>
                  <a:schemeClr val="accent5">
                    <a:lumMod val="50000"/>
                  </a:schemeClr>
                </a:solidFill>
                <a:latin typeface="Century Gothic" panose="020B0502020202020204" pitchFamily="34" charset="0"/>
              </a:rPr>
              <a:t>He </a:t>
            </a:r>
            <a:r>
              <a:rPr lang="fr-FR" sz="2400" i="1" dirty="0" err="1">
                <a:solidFill>
                  <a:schemeClr val="accent5">
                    <a:lumMod val="50000"/>
                  </a:schemeClr>
                </a:solidFill>
                <a:latin typeface="Century Gothic" panose="020B0502020202020204" pitchFamily="34" charset="0"/>
              </a:rPr>
              <a:t>is</a:t>
            </a:r>
            <a:r>
              <a:rPr lang="fr-FR" sz="2400" i="1" dirty="0">
                <a:solidFill>
                  <a:schemeClr val="accent5">
                    <a:lumMod val="50000"/>
                  </a:schemeClr>
                </a:solidFill>
                <a:latin typeface="Century Gothic" panose="020B0502020202020204" pitchFamily="34" charset="0"/>
              </a:rPr>
              <a:t> a singer.</a:t>
            </a:r>
          </a:p>
        </p:txBody>
      </p:sp>
      <p:sp>
        <p:nvSpPr>
          <p:cNvPr id="19" name="TextBox 18"/>
          <p:cNvSpPr txBox="1"/>
          <p:nvPr/>
        </p:nvSpPr>
        <p:spPr>
          <a:xfrm>
            <a:off x="2790459" y="4772792"/>
            <a:ext cx="5810250" cy="461665"/>
          </a:xfrm>
          <a:prstGeom prst="rect">
            <a:avLst/>
          </a:prstGeom>
          <a:noFill/>
        </p:spPr>
        <p:txBody>
          <a:bodyPr wrap="square" rtlCol="0">
            <a:spAutoFit/>
          </a:bodyPr>
          <a:lstStyle/>
          <a:p>
            <a:pPr lvl="0" algn="ctr">
              <a:defRPr/>
            </a:pPr>
            <a:r>
              <a:rPr lang="fr-FR" sz="2400" i="1" dirty="0" err="1">
                <a:solidFill>
                  <a:schemeClr val="accent5">
                    <a:lumMod val="50000"/>
                  </a:schemeClr>
                </a:solidFill>
                <a:latin typeface="Century Gothic" panose="020B0502020202020204" pitchFamily="34" charset="0"/>
              </a:rPr>
              <a:t>She</a:t>
            </a:r>
            <a:r>
              <a:rPr lang="fr-FR" sz="2400" i="1" dirty="0">
                <a:solidFill>
                  <a:schemeClr val="accent5">
                    <a:lumMod val="50000"/>
                  </a:schemeClr>
                </a:solidFill>
                <a:latin typeface="Century Gothic" panose="020B0502020202020204" pitchFamily="34" charset="0"/>
              </a:rPr>
              <a:t> has a </a:t>
            </a:r>
            <a:r>
              <a:rPr lang="fr-FR" sz="2400" i="1" dirty="0" err="1">
                <a:solidFill>
                  <a:schemeClr val="accent5">
                    <a:lumMod val="50000"/>
                  </a:schemeClr>
                </a:solidFill>
                <a:latin typeface="Century Gothic" panose="020B0502020202020204" pitchFamily="34" charset="0"/>
              </a:rPr>
              <a:t>nice</a:t>
            </a:r>
            <a:r>
              <a:rPr lang="fr-FR" sz="2400" i="1" dirty="0">
                <a:solidFill>
                  <a:schemeClr val="accent5">
                    <a:lumMod val="50000"/>
                  </a:schemeClr>
                </a:solidFill>
                <a:latin typeface="Century Gothic" panose="020B0502020202020204" pitchFamily="34" charset="0"/>
              </a:rPr>
              <a:t> </a:t>
            </a:r>
            <a:r>
              <a:rPr lang="fr-FR" sz="2400" i="1" dirty="0" err="1">
                <a:solidFill>
                  <a:schemeClr val="accent5">
                    <a:lumMod val="50000"/>
                  </a:schemeClr>
                </a:solidFill>
                <a:latin typeface="Century Gothic" panose="020B0502020202020204" pitchFamily="34" charset="0"/>
              </a:rPr>
              <a:t>friend</a:t>
            </a:r>
            <a:r>
              <a:rPr lang="fr-FR" sz="2400" i="1" dirty="0">
                <a:solidFill>
                  <a:schemeClr val="accent5">
                    <a:lumMod val="50000"/>
                  </a:schemeClr>
                </a:solidFill>
                <a:latin typeface="Century Gothic" panose="020B0502020202020204" pitchFamily="34" charset="0"/>
              </a:rPr>
              <a:t>.</a:t>
            </a:r>
          </a:p>
        </p:txBody>
      </p:sp>
      <p:sp>
        <p:nvSpPr>
          <p:cNvPr id="21" name="TextBox 20"/>
          <p:cNvSpPr txBox="1"/>
          <p:nvPr/>
        </p:nvSpPr>
        <p:spPr>
          <a:xfrm>
            <a:off x="2790459" y="5825013"/>
            <a:ext cx="5810250" cy="461665"/>
          </a:xfrm>
          <a:prstGeom prst="rect">
            <a:avLst/>
          </a:prstGeom>
          <a:noFill/>
        </p:spPr>
        <p:txBody>
          <a:bodyPr wrap="square" rtlCol="0">
            <a:spAutoFit/>
          </a:bodyPr>
          <a:lstStyle/>
          <a:p>
            <a:pPr lvl="0" algn="ctr">
              <a:defRPr/>
            </a:pPr>
            <a:r>
              <a:rPr lang="fr-FR" sz="2400" i="1" dirty="0">
                <a:solidFill>
                  <a:schemeClr val="accent5">
                    <a:lumMod val="50000"/>
                  </a:schemeClr>
                </a:solidFill>
                <a:latin typeface="Century Gothic" panose="020B0502020202020204" pitchFamily="34" charset="0"/>
              </a:rPr>
              <a:t>Do </a:t>
            </a:r>
            <a:r>
              <a:rPr lang="fr-FR" sz="2400" i="1" dirty="0" err="1">
                <a:solidFill>
                  <a:schemeClr val="accent5">
                    <a:lumMod val="50000"/>
                  </a:schemeClr>
                </a:solidFill>
                <a:latin typeface="Century Gothic" panose="020B0502020202020204" pitchFamily="34" charset="0"/>
              </a:rPr>
              <a:t>you</a:t>
            </a:r>
            <a:r>
              <a:rPr lang="fr-FR" sz="2400" i="1" dirty="0">
                <a:solidFill>
                  <a:schemeClr val="accent5">
                    <a:lumMod val="50000"/>
                  </a:schemeClr>
                </a:solidFill>
                <a:latin typeface="Century Gothic" panose="020B0502020202020204" pitchFamily="34" charset="0"/>
              </a:rPr>
              <a:t> have a </a:t>
            </a:r>
            <a:r>
              <a:rPr lang="fr-FR" sz="2400" i="1" dirty="0" err="1">
                <a:solidFill>
                  <a:schemeClr val="accent5">
                    <a:lumMod val="50000"/>
                  </a:schemeClr>
                </a:solidFill>
                <a:latin typeface="Century Gothic" panose="020B0502020202020204" pitchFamily="34" charset="0"/>
              </a:rPr>
              <a:t>funny</a:t>
            </a:r>
            <a:r>
              <a:rPr lang="fr-FR" sz="2400" i="1" dirty="0">
                <a:solidFill>
                  <a:schemeClr val="accent5">
                    <a:lumMod val="50000"/>
                  </a:schemeClr>
                </a:solidFill>
                <a:latin typeface="Century Gothic" panose="020B0502020202020204" pitchFamily="34" charset="0"/>
              </a:rPr>
              <a:t> </a:t>
            </a:r>
            <a:r>
              <a:rPr lang="fr-FR" sz="2400" i="1" dirty="0" err="1">
                <a:solidFill>
                  <a:schemeClr val="accent5">
                    <a:lumMod val="50000"/>
                  </a:schemeClr>
                </a:solidFill>
                <a:latin typeface="Century Gothic" panose="020B0502020202020204" pitchFamily="34" charset="0"/>
              </a:rPr>
              <a:t>friend</a:t>
            </a:r>
            <a:r>
              <a:rPr lang="fr-FR" sz="2400" i="1" dirty="0">
                <a:solidFill>
                  <a:schemeClr val="accent5">
                    <a:lumMod val="50000"/>
                  </a:schemeClr>
                </a:solidFill>
                <a:latin typeface="Century Gothic" panose="020B0502020202020204" pitchFamily="34" charset="0"/>
              </a:rPr>
              <a:t>?</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0" name="Title 3"/>
          <p:cNvSpPr>
            <a:spLocks noGrp="1"/>
          </p:cNvSpPr>
          <p:nvPr>
            <p:ph type="title"/>
          </p:nvPr>
        </p:nvSpPr>
        <p:spPr>
          <a:xfrm>
            <a:off x="0" y="336460"/>
            <a:ext cx="5265384" cy="707849"/>
          </a:xfrm>
        </p:spPr>
        <p:txBody>
          <a:bodyPr>
            <a:noAutofit/>
          </a:bodyPr>
          <a:lstStyle/>
          <a:p>
            <a:r>
              <a:rPr lang="en-GB" sz="3600" b="1" dirty="0">
                <a:solidFill>
                  <a:schemeClr val="bg1"/>
                </a:solidFill>
              </a:rPr>
              <a:t>Having</a:t>
            </a:r>
            <a:r>
              <a:rPr lang="en-GB" sz="2800" b="1" dirty="0">
                <a:solidFill>
                  <a:schemeClr val="bg1"/>
                </a:solidFill>
              </a:rPr>
              <a:t> </a:t>
            </a:r>
            <a:r>
              <a:rPr lang="en-GB" sz="3600" b="1" dirty="0">
                <a:solidFill>
                  <a:schemeClr val="bg1"/>
                </a:solidFill>
              </a:rPr>
              <a:t>and</a:t>
            </a:r>
            <a:r>
              <a:rPr lang="en-GB" sz="2800" b="1" dirty="0">
                <a:solidFill>
                  <a:schemeClr val="bg1"/>
                </a:solidFill>
              </a:rPr>
              <a:t> </a:t>
            </a:r>
            <a:r>
              <a:rPr lang="en-GB" sz="3600" b="1" dirty="0">
                <a:solidFill>
                  <a:schemeClr val="bg1"/>
                </a:solidFill>
              </a:rPr>
              <a:t>being</a:t>
            </a:r>
            <a:endParaRPr lang="en-GB" sz="2800" b="1" dirty="0">
              <a:solidFill>
                <a:schemeClr val="bg1"/>
              </a:solidFill>
            </a:endParaRPr>
          </a:p>
        </p:txBody>
      </p:sp>
      <p:sp>
        <p:nvSpPr>
          <p:cNvPr id="22" name="Rounded Rectangle 46">
            <a:extLst>
              <a:ext uri="{FF2B5EF4-FFF2-40B4-BE49-F238E27FC236}">
                <a16:creationId xmlns:a16="http://schemas.microsoft.com/office/drawing/2014/main" id="{0D4E0FEF-6DD5-4D3C-BA61-80044D51F85B}"/>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3" name="TextBox 22">
            <a:extLst>
              <a:ext uri="{FF2B5EF4-FFF2-40B4-BE49-F238E27FC236}">
                <a16:creationId xmlns:a16="http://schemas.microsoft.com/office/drawing/2014/main" id="{1394F125-1649-40C2-BAE0-040139E3FEA1}"/>
              </a:ext>
            </a:extLst>
          </p:cNvPr>
          <p:cNvSpPr txBox="1"/>
          <p:nvPr/>
        </p:nvSpPr>
        <p:spPr>
          <a:xfrm>
            <a:off x="5233055" y="681801"/>
            <a:ext cx="6676865" cy="1200329"/>
          </a:xfrm>
          <a:prstGeom prst="rect">
            <a:avLst/>
          </a:prstGeom>
          <a:noFill/>
        </p:spPr>
        <p:txBody>
          <a:bodyPr wrap="square" rtlCol="0">
            <a:spAutoFit/>
          </a:bodyPr>
          <a:lstStyle/>
          <a:p>
            <a:pPr algn="r"/>
            <a:r>
              <a:rPr lang="en-GB" sz="2400" b="1" dirty="0" err="1">
                <a:solidFill>
                  <a:srgbClr val="002060"/>
                </a:solidFill>
                <a:latin typeface="Century Gothic" panose="020B0502020202020204" pitchFamily="34" charset="0"/>
              </a:rPr>
              <a:t>Avoir</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ou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être</a:t>
            </a:r>
            <a:r>
              <a:rPr lang="en-GB" sz="2400" b="1" dirty="0">
                <a:solidFill>
                  <a:srgbClr val="002060"/>
                </a:solidFill>
                <a:latin typeface="Century Gothic" panose="020B0502020202020204" pitchFamily="34" charset="0"/>
              </a:rPr>
              <a:t> ? </a:t>
            </a:r>
            <a:r>
              <a:rPr lang="en-GB" sz="2400" dirty="0">
                <a:solidFill>
                  <a:srgbClr val="002060"/>
                </a:solidFill>
                <a:latin typeface="Century Gothic" panose="020B0502020202020204" pitchFamily="34" charset="0"/>
              </a:rPr>
              <a:t>Tick the appropriate </a:t>
            </a:r>
          </a:p>
          <a:p>
            <a:pPr algn="r"/>
            <a:r>
              <a:rPr lang="en-GB" sz="2400" dirty="0">
                <a:solidFill>
                  <a:srgbClr val="002060"/>
                </a:solidFill>
                <a:latin typeface="Century Gothic" panose="020B0502020202020204" pitchFamily="34" charset="0"/>
              </a:rPr>
              <a:t>column for each. Then translate into English.</a:t>
            </a:r>
          </a:p>
          <a:p>
            <a:pPr algn="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89458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4270039713"/>
              </p:ext>
            </p:extLst>
          </p:nvPr>
        </p:nvGraphicFramePr>
        <p:xfrm>
          <a:off x="927956" y="1600751"/>
          <a:ext cx="10549574" cy="4663440"/>
        </p:xfrm>
        <a:graphic>
          <a:graphicData uri="http://schemas.openxmlformats.org/drawingml/2006/table">
            <a:tbl>
              <a:tblPr firstRow="1" bandRow="1">
                <a:tableStyleId>{5C22544A-7EE6-4342-B048-85BDC9FD1C3A}</a:tableStyleId>
              </a:tblPr>
              <a:tblGrid>
                <a:gridCol w="1631313">
                  <a:extLst>
                    <a:ext uri="{9D8B030D-6E8A-4147-A177-3AD203B41FA5}">
                      <a16:colId xmlns:a16="http://schemas.microsoft.com/office/drawing/2014/main" val="65936079"/>
                    </a:ext>
                  </a:extLst>
                </a:gridCol>
                <a:gridCol w="6182261">
                  <a:extLst>
                    <a:ext uri="{9D8B030D-6E8A-4147-A177-3AD203B41FA5}">
                      <a16:colId xmlns:a16="http://schemas.microsoft.com/office/drawing/2014/main" val="3317005183"/>
                    </a:ext>
                  </a:extLst>
                </a:gridCol>
                <a:gridCol w="1368000">
                  <a:extLst>
                    <a:ext uri="{9D8B030D-6E8A-4147-A177-3AD203B41FA5}">
                      <a16:colId xmlns:a16="http://schemas.microsoft.com/office/drawing/2014/main" val="3434829958"/>
                    </a:ext>
                  </a:extLst>
                </a:gridCol>
                <a:gridCol w="1368000">
                  <a:extLst>
                    <a:ext uri="{9D8B030D-6E8A-4147-A177-3AD203B41FA5}">
                      <a16:colId xmlns:a16="http://schemas.microsoft.com/office/drawing/2014/main" val="4293147557"/>
                    </a:ext>
                  </a:extLst>
                </a:gridCol>
              </a:tblGrid>
              <a:tr h="193856">
                <a:tc>
                  <a:txBody>
                    <a:bodyPr/>
                    <a:lstStyle/>
                    <a:p>
                      <a:pPr algn="ctr"/>
                      <a:endParaRPr lang="en-GB" dirty="0"/>
                    </a:p>
                  </a:txBody>
                  <a:tcPr/>
                </a:tc>
                <a:tc>
                  <a:txBody>
                    <a:bodyPr/>
                    <a:lstStyle/>
                    <a:p>
                      <a:pPr algn="ctr"/>
                      <a:endParaRPr lang="en-GB" sz="2800" dirty="0">
                        <a:latin typeface="Century Gothic" panose="020B0502020202020204" pitchFamily="34" charset="0"/>
                      </a:endParaRPr>
                    </a:p>
                  </a:txBody>
                  <a:tcPr/>
                </a:tc>
                <a:tc>
                  <a:txBody>
                    <a:bodyPr/>
                    <a:lstStyle/>
                    <a:p>
                      <a:pPr algn="ctr"/>
                      <a:r>
                        <a:rPr lang="en-GB" sz="2800" dirty="0">
                          <a:latin typeface="Century Gothic" panose="020B0502020202020204" pitchFamily="34" charset="0"/>
                        </a:rPr>
                        <a:t>having</a:t>
                      </a:r>
                    </a:p>
                  </a:txBody>
                  <a:tcPr/>
                </a:tc>
                <a:tc>
                  <a:txBody>
                    <a:bodyPr/>
                    <a:lstStyle/>
                    <a:p>
                      <a:pPr algn="ctr"/>
                      <a:r>
                        <a:rPr lang="en-GB" sz="2800" dirty="0">
                          <a:latin typeface="Century Gothic" panose="020B0502020202020204" pitchFamily="34" charset="0"/>
                        </a:rPr>
                        <a:t>being</a:t>
                      </a:r>
                    </a:p>
                  </a:txBody>
                  <a:tcPr/>
                </a:tc>
                <a:extLst>
                  <a:ext uri="{0D108BD9-81ED-4DB2-BD59-A6C34878D82A}">
                    <a16:rowId xmlns:a16="http://schemas.microsoft.com/office/drawing/2014/main" val="3585969815"/>
                  </a:ext>
                </a:extLst>
              </a:tr>
              <a:tr h="370840">
                <a:tc>
                  <a:txBody>
                    <a:bodyPr/>
                    <a:lstStyle/>
                    <a:p>
                      <a:pPr algn="ctr"/>
                      <a:r>
                        <a:rPr lang="en-GB" sz="2800" b="1" dirty="0">
                          <a:solidFill>
                            <a:srgbClr val="002060"/>
                          </a:solidFill>
                          <a:latin typeface="Century Gothic" panose="020B0502020202020204" pitchFamily="34" charset="0"/>
                        </a:rPr>
                        <a:t>5</a:t>
                      </a:r>
                    </a:p>
                  </a:txBody>
                  <a:tcPr/>
                </a:tc>
                <a:tc>
                  <a:txBody>
                    <a:bodyPr/>
                    <a:lstStyle/>
                    <a:p>
                      <a:pPr algn="ctr"/>
                      <a:r>
                        <a:rPr lang="fr-FR" sz="2400" b="0" noProof="0" dirty="0">
                          <a:solidFill>
                            <a:schemeClr val="accent5">
                              <a:lumMod val="50000"/>
                            </a:schemeClr>
                          </a:solidFill>
                          <a:latin typeface="Century Gothic" panose="020B0502020202020204" pitchFamily="34" charset="0"/>
                        </a:rPr>
                        <a:t>Je</a:t>
                      </a:r>
                      <a:r>
                        <a:rPr lang="fr-FR" sz="2400" b="0" baseline="0" noProof="0" dirty="0">
                          <a:solidFill>
                            <a:schemeClr val="accent5">
                              <a:lumMod val="50000"/>
                            </a:schemeClr>
                          </a:solidFill>
                          <a:latin typeface="Century Gothic" panose="020B0502020202020204" pitchFamily="34" charset="0"/>
                        </a:rPr>
                        <a:t> suis triste.</a:t>
                      </a:r>
                      <a:endParaRPr lang="fr-FR" sz="2400" b="0" noProof="0" dirty="0">
                        <a:solidFill>
                          <a:schemeClr val="accent5">
                            <a:lumMod val="50000"/>
                          </a:schemeClr>
                        </a:solidFill>
                        <a:latin typeface="Century Gothic" panose="020B0502020202020204" pitchFamily="34" charset="0"/>
                      </a:endParaRPr>
                    </a:p>
                  </a:txBody>
                  <a:tcPr anchor="ct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720189548"/>
                  </a:ext>
                </a:extLst>
              </a:tr>
              <a:tr h="370840">
                <a:tc>
                  <a:txBody>
                    <a:bodyPr/>
                    <a:lstStyle/>
                    <a:p>
                      <a:pPr algn="ctr"/>
                      <a:r>
                        <a:rPr lang="en-GB" sz="2800" b="0" i="1" dirty="0">
                          <a:solidFill>
                            <a:srgbClr val="002060"/>
                          </a:solidFill>
                          <a:latin typeface="Century Gothic" panose="020B0502020202020204" pitchFamily="34" charset="0"/>
                        </a:rPr>
                        <a:t>English: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0" i="1" noProof="0" dirty="0">
                        <a:solidFill>
                          <a:schemeClr val="accent5">
                            <a:lumMod val="50000"/>
                          </a:schemeClr>
                        </a:solidFill>
                        <a:latin typeface="Century Gothic" panose="020B0502020202020204" pitchFamily="34" charset="0"/>
                      </a:endParaRPr>
                    </a:p>
                  </a:txBody>
                  <a:tcPr anchor="ct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568798639"/>
                  </a:ext>
                </a:extLst>
              </a:tr>
              <a:tr h="370840">
                <a:tc>
                  <a:txBody>
                    <a:bodyPr/>
                    <a:lstStyle/>
                    <a:p>
                      <a:pPr algn="ctr"/>
                      <a:r>
                        <a:rPr lang="en-GB" sz="2800" b="1" dirty="0">
                          <a:solidFill>
                            <a:srgbClr val="002060"/>
                          </a:solidFill>
                          <a:latin typeface="Century Gothic" panose="020B0502020202020204" pitchFamily="34" charset="0"/>
                        </a:rPr>
                        <a:t>6</a:t>
                      </a:r>
                    </a:p>
                  </a:txBody>
                  <a:tcPr/>
                </a:tc>
                <a:tc>
                  <a:txBody>
                    <a:bodyPr/>
                    <a:lstStyle/>
                    <a:p>
                      <a:pPr algn="ctr"/>
                      <a:r>
                        <a:rPr lang="fr-FR" sz="2400" b="0" noProof="0" dirty="0">
                          <a:solidFill>
                            <a:schemeClr val="accent5">
                              <a:lumMod val="50000"/>
                            </a:schemeClr>
                          </a:solidFill>
                          <a:latin typeface="Century Gothic" panose="020B0502020202020204" pitchFamily="34" charset="0"/>
                        </a:rPr>
                        <a:t>Il a un ami</a:t>
                      </a:r>
                      <a:r>
                        <a:rPr lang="fr-FR" sz="2400" b="0" baseline="0" noProof="0" dirty="0">
                          <a:solidFill>
                            <a:schemeClr val="accent5">
                              <a:lumMod val="50000"/>
                            </a:schemeClr>
                          </a:solidFill>
                          <a:latin typeface="Century Gothic" panose="020B0502020202020204" pitchFamily="34" charset="0"/>
                        </a:rPr>
                        <a:t> </a:t>
                      </a:r>
                      <a:r>
                        <a:rPr lang="fr-FR" sz="2400" b="0" i="0" u="none" strike="noStrike" kern="1200" noProof="0" dirty="0">
                          <a:solidFill>
                            <a:srgbClr val="002060"/>
                          </a:solidFill>
                          <a:effectLst/>
                          <a:latin typeface="Century Gothic" panose="020B0502020202020204" pitchFamily="34" charset="0"/>
                          <a:ea typeface="+mn-ea"/>
                          <a:cs typeface="+mn-cs"/>
                        </a:rPr>
                        <a:t>drôle</a:t>
                      </a:r>
                      <a:r>
                        <a:rPr lang="fr-FR" sz="2400" b="0" noProof="0" dirty="0">
                          <a:solidFill>
                            <a:schemeClr val="accent5">
                              <a:lumMod val="50000"/>
                            </a:schemeClr>
                          </a:solidFill>
                          <a:latin typeface="Century Gothic" panose="020B0502020202020204" pitchFamily="34" charset="0"/>
                        </a:rPr>
                        <a:t>.</a:t>
                      </a:r>
                    </a:p>
                  </a:txBody>
                  <a:tcPr anchor="ct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204951524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i="1" dirty="0">
                          <a:solidFill>
                            <a:srgbClr val="002060"/>
                          </a:solidFill>
                          <a:latin typeface="Century Gothic" panose="020B0502020202020204" pitchFamily="34" charset="0"/>
                        </a:rPr>
                        <a:t>English:</a:t>
                      </a:r>
                    </a:p>
                  </a:txBody>
                  <a:tcPr/>
                </a:tc>
                <a:tc>
                  <a:txBody>
                    <a:bodyPr/>
                    <a:lstStyle/>
                    <a:p>
                      <a:pPr algn="ctr"/>
                      <a:endParaRPr lang="fr-FR" sz="2400" b="0" i="1" noProof="0" dirty="0">
                        <a:solidFill>
                          <a:schemeClr val="accent5">
                            <a:lumMod val="50000"/>
                          </a:schemeClr>
                        </a:solidFill>
                        <a:latin typeface="Century Gothic" panose="020B0502020202020204" pitchFamily="34" charset="0"/>
                      </a:endParaRPr>
                    </a:p>
                  </a:txBody>
                  <a:tcPr anchor="ct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1318049299"/>
                  </a:ext>
                </a:extLst>
              </a:tr>
              <a:tr h="370840">
                <a:tc>
                  <a:txBody>
                    <a:bodyPr/>
                    <a:lstStyle/>
                    <a:p>
                      <a:pPr algn="ctr"/>
                      <a:r>
                        <a:rPr lang="en-GB" sz="2800" b="1" dirty="0">
                          <a:solidFill>
                            <a:srgbClr val="002060"/>
                          </a:solidFill>
                          <a:latin typeface="Century Gothic" panose="020B0502020202020204" pitchFamily="34" charset="0"/>
                        </a:rPr>
                        <a:t>7</a:t>
                      </a:r>
                    </a:p>
                  </a:txBody>
                  <a:tcPr/>
                </a:tc>
                <a:tc>
                  <a:txBody>
                    <a:bodyPr/>
                    <a:lstStyle/>
                    <a:p>
                      <a:pPr algn="ctr"/>
                      <a:r>
                        <a:rPr lang="fr-FR" sz="2400" noProof="0" dirty="0">
                          <a:solidFill>
                            <a:schemeClr val="accent5">
                              <a:lumMod val="50000"/>
                            </a:schemeClr>
                          </a:solidFill>
                          <a:latin typeface="Century Gothic" panose="020B0502020202020204" pitchFamily="34" charset="0"/>
                        </a:rPr>
                        <a:t>Tu</a:t>
                      </a:r>
                      <a:r>
                        <a:rPr lang="fr-FR" sz="2400" baseline="0" noProof="0" dirty="0">
                          <a:solidFill>
                            <a:schemeClr val="accent5">
                              <a:lumMod val="50000"/>
                            </a:schemeClr>
                          </a:solidFill>
                          <a:latin typeface="Century Gothic" panose="020B0502020202020204" pitchFamily="34" charset="0"/>
                        </a:rPr>
                        <a:t> es intelligent</a:t>
                      </a:r>
                      <a:r>
                        <a:rPr lang="fr-FR" sz="2400" noProof="0" dirty="0">
                          <a:solidFill>
                            <a:schemeClr val="accent5">
                              <a:lumMod val="50000"/>
                            </a:schemeClr>
                          </a:solidFill>
                          <a:latin typeface="Century Gothic" panose="020B0502020202020204" pitchFamily="34" charset="0"/>
                        </a:rPr>
                        <a:t>.</a:t>
                      </a:r>
                    </a:p>
                  </a:txBody>
                  <a:tcPr anchor="ct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233393478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i="1" dirty="0">
                          <a:solidFill>
                            <a:srgbClr val="002060"/>
                          </a:solidFill>
                          <a:latin typeface="Century Gothic" panose="020B0502020202020204" pitchFamily="34" charset="0"/>
                        </a:rPr>
                        <a:t>English:</a:t>
                      </a:r>
                    </a:p>
                  </a:txBody>
                  <a:tcPr/>
                </a:tc>
                <a:tc>
                  <a:txBody>
                    <a:bodyPr/>
                    <a:lstStyle/>
                    <a:p>
                      <a:pPr algn="ctr"/>
                      <a:endParaRPr lang="fr-FR" sz="2400" b="0" i="1" noProof="0" dirty="0">
                        <a:solidFill>
                          <a:schemeClr val="accent5">
                            <a:lumMod val="50000"/>
                          </a:schemeClr>
                        </a:solidFill>
                        <a:latin typeface="Century Gothic" panose="020B0502020202020204" pitchFamily="34" charset="0"/>
                      </a:endParaRPr>
                    </a:p>
                  </a:txBody>
                  <a:tcPr anchor="ct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3033093083"/>
                  </a:ext>
                </a:extLst>
              </a:tr>
              <a:tr h="185420">
                <a:tc>
                  <a:txBody>
                    <a:bodyPr/>
                    <a:lstStyle/>
                    <a:p>
                      <a:pPr algn="ctr"/>
                      <a:r>
                        <a:rPr lang="en-GB" sz="2800" b="1" dirty="0">
                          <a:solidFill>
                            <a:srgbClr val="002060"/>
                          </a:solidFill>
                          <a:latin typeface="Century Gothic" panose="020B0502020202020204" pitchFamily="34" charset="0"/>
                        </a:rPr>
                        <a:t>8</a:t>
                      </a:r>
                    </a:p>
                  </a:txBody>
                  <a:tcPr/>
                </a:tc>
                <a:tc>
                  <a:txBody>
                    <a:bodyPr/>
                    <a:lstStyle/>
                    <a:p>
                      <a:pPr algn="ctr"/>
                      <a:r>
                        <a:rPr lang="fr-FR" sz="2400" noProof="0" dirty="0">
                          <a:solidFill>
                            <a:schemeClr val="accent5">
                              <a:lumMod val="50000"/>
                            </a:schemeClr>
                          </a:solidFill>
                          <a:latin typeface="Century Gothic" panose="020B0502020202020204" pitchFamily="34" charset="0"/>
                        </a:rPr>
                        <a:t>Elle est</a:t>
                      </a:r>
                      <a:r>
                        <a:rPr lang="fr-FR" sz="2400" b="0" noProof="0" dirty="0">
                          <a:solidFill>
                            <a:schemeClr val="accent5">
                              <a:lumMod val="50000"/>
                            </a:schemeClr>
                          </a:solidFill>
                          <a:latin typeface="Century Gothic" panose="020B0502020202020204" pitchFamily="34" charset="0"/>
                        </a:rPr>
                        <a:t> calme.</a:t>
                      </a:r>
                      <a:endParaRPr lang="fr-FR" sz="2400" noProof="0" dirty="0">
                        <a:solidFill>
                          <a:srgbClr val="002060"/>
                        </a:solidFill>
                        <a:latin typeface="Century Gothic" panose="020B0502020202020204" pitchFamily="34" charset="0"/>
                      </a:endParaRPr>
                    </a:p>
                  </a:txBody>
                  <a:tcPr anchor="ct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1324345315"/>
                  </a:ext>
                </a:extLst>
              </a:tr>
              <a:tr h="1854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i="1" dirty="0">
                          <a:solidFill>
                            <a:srgbClr val="002060"/>
                          </a:solidFill>
                          <a:latin typeface="Century Gothic" panose="020B0502020202020204" pitchFamily="34" charset="0"/>
                        </a:rPr>
                        <a:t>English:</a:t>
                      </a:r>
                    </a:p>
                  </a:txBody>
                  <a:tcPr/>
                </a:tc>
                <a:tc>
                  <a:txBody>
                    <a:bodyPr/>
                    <a:lstStyle/>
                    <a:p>
                      <a:pPr algn="ctr"/>
                      <a:endParaRPr lang="fr-FR" sz="2400" i="1" noProof="0" dirty="0">
                        <a:solidFill>
                          <a:srgbClr val="002060"/>
                        </a:solidFill>
                        <a:latin typeface="Century Gothic" panose="020B0502020202020204" pitchFamily="34" charset="0"/>
                      </a:endParaRPr>
                    </a:p>
                  </a:txBody>
                  <a:tcPr anchor="ct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4016188903"/>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9917" y="2102859"/>
            <a:ext cx="498794" cy="51957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9917" y="4169784"/>
            <a:ext cx="498794" cy="51957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3193" y="3061578"/>
            <a:ext cx="498794" cy="519576"/>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9917" y="5210619"/>
            <a:ext cx="498794" cy="519576"/>
          </a:xfrm>
          <a:prstGeom prst="rect">
            <a:avLst/>
          </a:prstGeom>
        </p:spPr>
      </p:pic>
      <p:sp>
        <p:nvSpPr>
          <p:cNvPr id="10" name="TextBox 9"/>
          <p:cNvSpPr txBox="1"/>
          <p:nvPr/>
        </p:nvSpPr>
        <p:spPr>
          <a:xfrm>
            <a:off x="2711670" y="2674009"/>
            <a:ext cx="5810250" cy="461665"/>
          </a:xfrm>
          <a:prstGeom prst="rect">
            <a:avLst/>
          </a:prstGeom>
          <a:noFill/>
        </p:spPr>
        <p:txBody>
          <a:bodyPr wrap="square" rtlCol="0">
            <a:spAutoFit/>
          </a:bodyPr>
          <a:lstStyle/>
          <a:p>
            <a:pPr lvl="0" algn="ctr">
              <a:defRPr/>
            </a:pPr>
            <a:r>
              <a:rPr lang="fr-FR" sz="2400" i="1" dirty="0">
                <a:solidFill>
                  <a:schemeClr val="accent5">
                    <a:lumMod val="50000"/>
                  </a:schemeClr>
                </a:solidFill>
                <a:latin typeface="Century Gothic" panose="020B0502020202020204" pitchFamily="34" charset="0"/>
              </a:rPr>
              <a:t>I </a:t>
            </a:r>
            <a:r>
              <a:rPr lang="fr-FR" sz="2400" i="1" dirty="0" err="1">
                <a:solidFill>
                  <a:schemeClr val="accent5">
                    <a:lumMod val="50000"/>
                  </a:schemeClr>
                </a:solidFill>
                <a:latin typeface="Century Gothic" panose="020B0502020202020204" pitchFamily="34" charset="0"/>
              </a:rPr>
              <a:t>am</a:t>
            </a:r>
            <a:r>
              <a:rPr lang="fr-FR" sz="2400" i="1" dirty="0">
                <a:solidFill>
                  <a:schemeClr val="accent5">
                    <a:lumMod val="50000"/>
                  </a:schemeClr>
                </a:solidFill>
                <a:latin typeface="Century Gothic" panose="020B0502020202020204" pitchFamily="34" charset="0"/>
              </a:rPr>
              <a:t> </a:t>
            </a:r>
            <a:r>
              <a:rPr lang="fr-FR" sz="2400" i="1" dirty="0" err="1">
                <a:solidFill>
                  <a:schemeClr val="accent5">
                    <a:lumMod val="50000"/>
                  </a:schemeClr>
                </a:solidFill>
                <a:latin typeface="Century Gothic" panose="020B0502020202020204" pitchFamily="34" charset="0"/>
              </a:rPr>
              <a:t>sad</a:t>
            </a:r>
            <a:r>
              <a:rPr lang="fr-FR" sz="2400" i="1" dirty="0">
                <a:solidFill>
                  <a:schemeClr val="accent5">
                    <a:lumMod val="50000"/>
                  </a:schemeClr>
                </a:solidFill>
                <a:latin typeface="Century Gothic" panose="020B0502020202020204" pitchFamily="34" charset="0"/>
              </a:rPr>
              <a:t>.</a:t>
            </a:r>
          </a:p>
        </p:txBody>
      </p:sp>
      <p:sp>
        <p:nvSpPr>
          <p:cNvPr id="11" name="TextBox 10"/>
          <p:cNvSpPr txBox="1"/>
          <p:nvPr/>
        </p:nvSpPr>
        <p:spPr>
          <a:xfrm>
            <a:off x="2711669" y="3727580"/>
            <a:ext cx="5810250" cy="461665"/>
          </a:xfrm>
          <a:prstGeom prst="rect">
            <a:avLst/>
          </a:prstGeom>
          <a:noFill/>
        </p:spPr>
        <p:txBody>
          <a:bodyPr wrap="square" rtlCol="0">
            <a:spAutoFit/>
          </a:bodyPr>
          <a:lstStyle/>
          <a:p>
            <a:pPr lvl="0" algn="ctr">
              <a:defRPr/>
            </a:pPr>
            <a:r>
              <a:rPr lang="fr-FR" sz="2400" i="1" dirty="0">
                <a:solidFill>
                  <a:schemeClr val="accent5">
                    <a:lumMod val="50000"/>
                  </a:schemeClr>
                </a:solidFill>
                <a:latin typeface="Century Gothic" panose="020B0502020202020204" pitchFamily="34" charset="0"/>
              </a:rPr>
              <a:t>He has a </a:t>
            </a:r>
            <a:r>
              <a:rPr lang="fr-FR" sz="2400" i="1" dirty="0" err="1">
                <a:solidFill>
                  <a:schemeClr val="accent5">
                    <a:lumMod val="50000"/>
                  </a:schemeClr>
                </a:solidFill>
                <a:latin typeface="Century Gothic" panose="020B0502020202020204" pitchFamily="34" charset="0"/>
              </a:rPr>
              <a:t>funny</a:t>
            </a:r>
            <a:r>
              <a:rPr lang="fr-FR" sz="2400" i="1" dirty="0">
                <a:solidFill>
                  <a:schemeClr val="accent5">
                    <a:lumMod val="50000"/>
                  </a:schemeClr>
                </a:solidFill>
                <a:latin typeface="Century Gothic" panose="020B0502020202020204" pitchFamily="34" charset="0"/>
              </a:rPr>
              <a:t> </a:t>
            </a:r>
            <a:r>
              <a:rPr lang="fr-FR" sz="2400" i="1" dirty="0" err="1">
                <a:solidFill>
                  <a:schemeClr val="accent5">
                    <a:lumMod val="50000"/>
                  </a:schemeClr>
                </a:solidFill>
                <a:latin typeface="Century Gothic" panose="020B0502020202020204" pitchFamily="34" charset="0"/>
              </a:rPr>
              <a:t>friend</a:t>
            </a:r>
            <a:r>
              <a:rPr lang="fr-FR" sz="2400" i="1" dirty="0">
                <a:solidFill>
                  <a:schemeClr val="accent5">
                    <a:lumMod val="50000"/>
                  </a:schemeClr>
                </a:solidFill>
                <a:latin typeface="Century Gothic" panose="020B0502020202020204" pitchFamily="34" charset="0"/>
              </a:rPr>
              <a:t>.</a:t>
            </a:r>
          </a:p>
        </p:txBody>
      </p:sp>
      <p:sp>
        <p:nvSpPr>
          <p:cNvPr id="12" name="TextBox 11"/>
          <p:cNvSpPr txBox="1"/>
          <p:nvPr/>
        </p:nvSpPr>
        <p:spPr>
          <a:xfrm>
            <a:off x="2711669" y="4739266"/>
            <a:ext cx="5810250" cy="461665"/>
          </a:xfrm>
          <a:prstGeom prst="rect">
            <a:avLst/>
          </a:prstGeom>
          <a:noFill/>
        </p:spPr>
        <p:txBody>
          <a:bodyPr wrap="square" rtlCol="0">
            <a:spAutoFit/>
          </a:bodyPr>
          <a:lstStyle/>
          <a:p>
            <a:pPr lvl="0" algn="ctr">
              <a:defRPr/>
            </a:pPr>
            <a:r>
              <a:rPr lang="fr-FR" sz="2400" i="1" dirty="0">
                <a:solidFill>
                  <a:schemeClr val="accent5">
                    <a:lumMod val="50000"/>
                  </a:schemeClr>
                </a:solidFill>
                <a:latin typeface="Century Gothic" panose="020B0502020202020204" pitchFamily="34" charset="0"/>
              </a:rPr>
              <a:t>You are intelligent.</a:t>
            </a:r>
          </a:p>
        </p:txBody>
      </p:sp>
      <p:sp>
        <p:nvSpPr>
          <p:cNvPr id="14" name="TextBox 13"/>
          <p:cNvSpPr txBox="1"/>
          <p:nvPr/>
        </p:nvSpPr>
        <p:spPr>
          <a:xfrm>
            <a:off x="2711669" y="5730195"/>
            <a:ext cx="5810250" cy="461665"/>
          </a:xfrm>
          <a:prstGeom prst="rect">
            <a:avLst/>
          </a:prstGeom>
          <a:noFill/>
        </p:spPr>
        <p:txBody>
          <a:bodyPr wrap="square" rtlCol="0">
            <a:spAutoFit/>
          </a:bodyPr>
          <a:lstStyle/>
          <a:p>
            <a:pPr lvl="0" algn="ctr">
              <a:defRPr/>
            </a:pPr>
            <a:r>
              <a:rPr lang="fr-FR" sz="2400" i="1" dirty="0" err="1">
                <a:solidFill>
                  <a:schemeClr val="accent5">
                    <a:lumMod val="50000"/>
                  </a:schemeClr>
                </a:solidFill>
                <a:latin typeface="Century Gothic" panose="020B0502020202020204" pitchFamily="34" charset="0"/>
              </a:rPr>
              <a:t>She</a:t>
            </a:r>
            <a:r>
              <a:rPr lang="fr-FR" sz="2400" i="1" dirty="0">
                <a:solidFill>
                  <a:schemeClr val="accent5">
                    <a:lumMod val="50000"/>
                  </a:schemeClr>
                </a:solidFill>
                <a:latin typeface="Century Gothic" panose="020B0502020202020204" pitchFamily="34" charset="0"/>
              </a:rPr>
              <a:t> </a:t>
            </a:r>
            <a:r>
              <a:rPr lang="fr-FR" sz="2400" i="1" dirty="0" err="1">
                <a:solidFill>
                  <a:schemeClr val="accent5">
                    <a:lumMod val="50000"/>
                  </a:schemeClr>
                </a:solidFill>
                <a:latin typeface="Century Gothic" panose="020B0502020202020204" pitchFamily="34" charset="0"/>
              </a:rPr>
              <a:t>is</a:t>
            </a:r>
            <a:r>
              <a:rPr lang="fr-FR" sz="2400" i="1" dirty="0">
                <a:solidFill>
                  <a:schemeClr val="accent5">
                    <a:lumMod val="50000"/>
                  </a:schemeClr>
                </a:solidFill>
                <a:latin typeface="Century Gothic" panose="020B0502020202020204" pitchFamily="34" charset="0"/>
              </a:rPr>
              <a:t> quiet.</a:t>
            </a:r>
          </a:p>
        </p:txBody>
      </p:sp>
      <p:sp>
        <p:nvSpPr>
          <p:cNvPr id="15" name="TextBox 14"/>
          <p:cNvSpPr txBox="1"/>
          <p:nvPr/>
        </p:nvSpPr>
        <p:spPr>
          <a:xfrm>
            <a:off x="5233055" y="681801"/>
            <a:ext cx="6676865" cy="1200329"/>
          </a:xfrm>
          <a:prstGeom prst="rect">
            <a:avLst/>
          </a:prstGeom>
          <a:noFill/>
        </p:spPr>
        <p:txBody>
          <a:bodyPr wrap="square" rtlCol="0">
            <a:spAutoFit/>
          </a:bodyPr>
          <a:lstStyle/>
          <a:p>
            <a:pPr algn="r"/>
            <a:r>
              <a:rPr lang="en-GB" sz="2400" b="1" dirty="0" err="1">
                <a:solidFill>
                  <a:srgbClr val="002060"/>
                </a:solidFill>
                <a:latin typeface="Century Gothic" panose="020B0502020202020204" pitchFamily="34" charset="0"/>
              </a:rPr>
              <a:t>Avoir</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ou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être</a:t>
            </a:r>
            <a:r>
              <a:rPr lang="en-GB" sz="2400" b="1" dirty="0">
                <a:solidFill>
                  <a:srgbClr val="002060"/>
                </a:solidFill>
                <a:latin typeface="Century Gothic" panose="020B0502020202020204" pitchFamily="34" charset="0"/>
              </a:rPr>
              <a:t> ? </a:t>
            </a:r>
            <a:r>
              <a:rPr lang="en-GB" sz="2400" dirty="0">
                <a:solidFill>
                  <a:srgbClr val="002060"/>
                </a:solidFill>
                <a:latin typeface="Century Gothic" panose="020B0502020202020204" pitchFamily="34" charset="0"/>
              </a:rPr>
              <a:t>Tick the appropriate </a:t>
            </a:r>
          </a:p>
          <a:p>
            <a:pPr algn="r"/>
            <a:r>
              <a:rPr lang="en-GB" sz="2400" dirty="0">
                <a:solidFill>
                  <a:srgbClr val="002060"/>
                </a:solidFill>
                <a:latin typeface="Century Gothic" panose="020B0502020202020204" pitchFamily="34" charset="0"/>
              </a:rPr>
              <a:t>column for each. Then translate into English.</a:t>
            </a:r>
          </a:p>
          <a:p>
            <a:pPr algn="r"/>
            <a:endParaRPr lang="en-GB" sz="2400" dirty="0">
              <a:solidFill>
                <a:srgbClr val="002060"/>
              </a:solidFill>
              <a:latin typeface="Century Gothic" panose="020B0502020202020204" pitchFamily="34" charset="0"/>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8" name="Title 3"/>
          <p:cNvSpPr>
            <a:spLocks noGrp="1"/>
          </p:cNvSpPr>
          <p:nvPr>
            <p:ph type="title"/>
          </p:nvPr>
        </p:nvSpPr>
        <p:spPr>
          <a:xfrm>
            <a:off x="0" y="336460"/>
            <a:ext cx="5265384" cy="707849"/>
          </a:xfrm>
        </p:spPr>
        <p:txBody>
          <a:bodyPr>
            <a:noAutofit/>
          </a:bodyPr>
          <a:lstStyle/>
          <a:p>
            <a:r>
              <a:rPr lang="en-GB" sz="3600" b="1" dirty="0">
                <a:solidFill>
                  <a:schemeClr val="bg1"/>
                </a:solidFill>
              </a:rPr>
              <a:t>Having</a:t>
            </a:r>
            <a:r>
              <a:rPr lang="en-GB" sz="2800" b="1" dirty="0">
                <a:solidFill>
                  <a:schemeClr val="bg1"/>
                </a:solidFill>
              </a:rPr>
              <a:t> </a:t>
            </a:r>
            <a:r>
              <a:rPr lang="en-GB" sz="3600" b="1" dirty="0">
                <a:solidFill>
                  <a:schemeClr val="bg1"/>
                </a:solidFill>
              </a:rPr>
              <a:t>and</a:t>
            </a:r>
            <a:r>
              <a:rPr lang="en-GB" sz="2800" b="1" dirty="0">
                <a:solidFill>
                  <a:schemeClr val="bg1"/>
                </a:solidFill>
              </a:rPr>
              <a:t> </a:t>
            </a:r>
            <a:r>
              <a:rPr lang="en-GB" sz="3600" b="1" dirty="0">
                <a:solidFill>
                  <a:schemeClr val="bg1"/>
                </a:solidFill>
              </a:rPr>
              <a:t>being</a:t>
            </a:r>
            <a:endParaRPr lang="en-GB" sz="2800" b="1" dirty="0">
              <a:solidFill>
                <a:schemeClr val="bg1"/>
              </a:solidFill>
            </a:endParaRPr>
          </a:p>
        </p:txBody>
      </p:sp>
      <p:sp>
        <p:nvSpPr>
          <p:cNvPr id="19" name="Rounded Rectangle 46">
            <a:extLst>
              <a:ext uri="{FF2B5EF4-FFF2-40B4-BE49-F238E27FC236}">
                <a16:creationId xmlns:a16="http://schemas.microsoft.com/office/drawing/2014/main" id="{444E686B-C683-4705-B51B-D0F63A44E9A1}"/>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55267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987497715"/>
              </p:ext>
            </p:extLst>
          </p:nvPr>
        </p:nvGraphicFramePr>
        <p:xfrm>
          <a:off x="450989" y="1149730"/>
          <a:ext cx="11305310" cy="5226603"/>
        </p:xfrm>
        <a:graphic>
          <a:graphicData uri="http://schemas.openxmlformats.org/drawingml/2006/table">
            <a:tbl>
              <a:tblPr firstRow="1" bandRow="1">
                <a:tableStyleId>{5C22544A-7EE6-4342-B048-85BDC9FD1C3A}</a:tableStyleId>
              </a:tblPr>
              <a:tblGrid>
                <a:gridCol w="925062">
                  <a:extLst>
                    <a:ext uri="{9D8B030D-6E8A-4147-A177-3AD203B41FA5}">
                      <a16:colId xmlns:a16="http://schemas.microsoft.com/office/drawing/2014/main" val="65936079"/>
                    </a:ext>
                  </a:extLst>
                </a:gridCol>
                <a:gridCol w="4965246">
                  <a:extLst>
                    <a:ext uri="{9D8B030D-6E8A-4147-A177-3AD203B41FA5}">
                      <a16:colId xmlns:a16="http://schemas.microsoft.com/office/drawing/2014/main" val="3317005183"/>
                    </a:ext>
                  </a:extLst>
                </a:gridCol>
                <a:gridCol w="2848364">
                  <a:extLst>
                    <a:ext uri="{9D8B030D-6E8A-4147-A177-3AD203B41FA5}">
                      <a16:colId xmlns:a16="http://schemas.microsoft.com/office/drawing/2014/main" val="2099031213"/>
                    </a:ext>
                  </a:extLst>
                </a:gridCol>
                <a:gridCol w="2566638">
                  <a:extLst>
                    <a:ext uri="{9D8B030D-6E8A-4147-A177-3AD203B41FA5}">
                      <a16:colId xmlns:a16="http://schemas.microsoft.com/office/drawing/2014/main" val="4293147557"/>
                    </a:ext>
                  </a:extLst>
                </a:gridCol>
              </a:tblGrid>
              <a:tr h="803987">
                <a:tc gridSpan="2">
                  <a:txBody>
                    <a:bodyPr/>
                    <a:lstStyle/>
                    <a:p>
                      <a:endParaRPr lang="en-GB" dirty="0"/>
                    </a:p>
                  </a:txBody>
                  <a:tcPr>
                    <a:noFill/>
                  </a:tcPr>
                </a:tc>
                <a:tc hMerge="1">
                  <a:txBody>
                    <a:bodyPr/>
                    <a:lstStyle/>
                    <a:p>
                      <a:pPr algn="ctr"/>
                      <a:endParaRPr lang="en-GB" sz="2800" dirty="0">
                        <a:latin typeface="Century Gothic" panose="020B0502020202020204" pitchFamily="34" charset="0"/>
                      </a:endParaRPr>
                    </a:p>
                  </a:txBody>
                  <a:tcPr/>
                </a:tc>
                <a:tc>
                  <a:txBody>
                    <a:bodyPr/>
                    <a:lstStyle/>
                    <a:p>
                      <a:pPr algn="ctr"/>
                      <a:r>
                        <a:rPr lang="en-GB" sz="2400" dirty="0">
                          <a:latin typeface="Century Gothic" panose="020B0502020202020204" pitchFamily="34" charset="0"/>
                        </a:rPr>
                        <a:t>Being (</a:t>
                      </a:r>
                      <a:r>
                        <a:rPr lang="en-GB" sz="2400" dirty="0" err="1">
                          <a:latin typeface="Century Gothic" panose="020B0502020202020204" pitchFamily="34" charset="0"/>
                          <a:cs typeface="Calibri" panose="020F0502020204030204" pitchFamily="34" charset="0"/>
                        </a:rPr>
                        <a:t>être</a:t>
                      </a:r>
                      <a:r>
                        <a:rPr lang="en-GB" sz="2400" dirty="0">
                          <a:latin typeface="Century Gothic" panose="020B0502020202020204" pitchFamily="34" charset="0"/>
                        </a:rPr>
                        <a:t>)</a:t>
                      </a:r>
                      <a:r>
                        <a:rPr lang="en-GB" sz="2400" baseline="0" dirty="0">
                          <a:latin typeface="Century Gothic" panose="020B0502020202020204" pitchFamily="34" charset="0"/>
                        </a:rPr>
                        <a:t> </a:t>
                      </a:r>
                      <a:r>
                        <a:rPr lang="en-GB" sz="2400" dirty="0">
                          <a:latin typeface="Century Gothic" panose="020B0502020202020204" pitchFamily="34" charset="0"/>
                        </a:rPr>
                        <a:t>or </a:t>
                      </a:r>
                    </a:p>
                    <a:p>
                      <a:pPr algn="ctr"/>
                      <a:r>
                        <a:rPr lang="en-GB" sz="2400" dirty="0">
                          <a:latin typeface="Century Gothic" panose="020B0502020202020204" pitchFamily="34" charset="0"/>
                        </a:rPr>
                        <a:t>having (</a:t>
                      </a:r>
                      <a:r>
                        <a:rPr lang="en-GB" sz="2400" dirty="0" err="1">
                          <a:latin typeface="Century Gothic" panose="020B0502020202020204" pitchFamily="34" charset="0"/>
                        </a:rPr>
                        <a:t>avoir</a:t>
                      </a:r>
                      <a:r>
                        <a:rPr lang="en-GB" sz="2400" dirty="0">
                          <a:latin typeface="Century Gothic" panose="020B0502020202020204" pitchFamily="34" charset="0"/>
                        </a:rPr>
                        <a:t>)?</a:t>
                      </a:r>
                    </a:p>
                  </a:txBody>
                  <a:tcPr/>
                </a:tc>
                <a:tc>
                  <a:txBody>
                    <a:bodyPr/>
                    <a:lstStyle/>
                    <a:p>
                      <a:pPr algn="ctr"/>
                      <a:r>
                        <a:rPr lang="en-GB" sz="2400" dirty="0">
                          <a:latin typeface="Century Gothic" panose="020B0502020202020204" pitchFamily="34" charset="0"/>
                        </a:rPr>
                        <a:t>Normal </a:t>
                      </a:r>
                      <a:r>
                        <a:rPr lang="en-GB" sz="2400" dirty="0" err="1">
                          <a:latin typeface="Century Gothic" panose="020B0502020202020204" pitchFamily="34" charset="0"/>
                        </a:rPr>
                        <a:t>ou</a:t>
                      </a:r>
                      <a:r>
                        <a:rPr lang="en-GB" sz="2400" baseline="0" dirty="0">
                          <a:latin typeface="Century Gothic" panose="020B0502020202020204" pitchFamily="34" charset="0"/>
                        </a:rPr>
                        <a:t> b</a:t>
                      </a:r>
                      <a:r>
                        <a:rPr lang="en-GB" sz="2400" dirty="0">
                          <a:latin typeface="Century Gothic" panose="020B0502020202020204" pitchFamily="34" charset="0"/>
                        </a:rPr>
                        <a:t>izarre ?</a:t>
                      </a:r>
                    </a:p>
                  </a:txBody>
                  <a:tcPr/>
                </a:tc>
                <a:extLst>
                  <a:ext uri="{0D108BD9-81ED-4DB2-BD59-A6C34878D82A}">
                    <a16:rowId xmlns:a16="http://schemas.microsoft.com/office/drawing/2014/main" val="3585969815"/>
                  </a:ext>
                </a:extLst>
              </a:tr>
              <a:tr h="506214">
                <a:tc>
                  <a:txBody>
                    <a:bodyPr/>
                    <a:lstStyle/>
                    <a:p>
                      <a:pPr algn="ctr"/>
                      <a:r>
                        <a:rPr lang="en-GB" sz="2800" b="1" dirty="0">
                          <a:solidFill>
                            <a:srgbClr val="002060"/>
                          </a:solidFill>
                          <a:latin typeface="Century Gothic" panose="020B0502020202020204" pitchFamily="34" charset="0"/>
                        </a:rPr>
                        <a:t>1</a:t>
                      </a:r>
                    </a:p>
                  </a:txBody>
                  <a:tcPr/>
                </a:tc>
                <a:tc>
                  <a:txBody>
                    <a:bodyPr/>
                    <a:lstStyle/>
                    <a:p>
                      <a:pPr algn="l"/>
                      <a:r>
                        <a:rPr lang="fr-FR" sz="2400" b="0" noProof="0" dirty="0">
                          <a:solidFill>
                            <a:schemeClr val="accent5">
                              <a:lumMod val="50000"/>
                            </a:schemeClr>
                          </a:solidFill>
                          <a:latin typeface="Century Gothic" panose="020B0502020202020204" pitchFamily="34" charset="0"/>
                        </a:rPr>
                        <a:t>J’ai un chien.</a:t>
                      </a:r>
                    </a:p>
                  </a:txBody>
                  <a:tcPr anchor="ct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720189548"/>
                  </a:ext>
                </a:extLst>
              </a:tr>
              <a:tr h="506214">
                <a:tc>
                  <a:txBody>
                    <a:bodyPr/>
                    <a:lstStyle/>
                    <a:p>
                      <a:pPr algn="ctr"/>
                      <a:r>
                        <a:rPr lang="en-GB" sz="2800" b="1" dirty="0">
                          <a:solidFill>
                            <a:srgbClr val="002060"/>
                          </a:solidFill>
                          <a:latin typeface="Century Gothic" panose="020B0502020202020204" pitchFamily="34" charset="0"/>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noProof="0" dirty="0">
                          <a:solidFill>
                            <a:schemeClr val="accent5">
                              <a:lumMod val="50000"/>
                            </a:schemeClr>
                          </a:solidFill>
                          <a:latin typeface="Century Gothic" panose="020B0502020202020204" pitchFamily="34" charset="0"/>
                        </a:rPr>
                        <a:t>Je suis un chien.</a:t>
                      </a:r>
                    </a:p>
                  </a:txBody>
                  <a:tcPr anchor="ct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568798639"/>
                  </a:ext>
                </a:extLst>
              </a:tr>
              <a:tr h="506214">
                <a:tc>
                  <a:txBody>
                    <a:bodyPr/>
                    <a:lstStyle/>
                    <a:p>
                      <a:pPr algn="ctr"/>
                      <a:r>
                        <a:rPr lang="en-GB" sz="2800" b="1" dirty="0">
                          <a:solidFill>
                            <a:srgbClr val="002060"/>
                          </a:solidFill>
                          <a:latin typeface="Century Gothic" panose="020B0502020202020204" pitchFamily="34" charset="0"/>
                        </a:rPr>
                        <a:t>3</a:t>
                      </a:r>
                    </a:p>
                  </a:txBody>
                  <a:tcPr/>
                </a:tc>
                <a:tc>
                  <a:txBody>
                    <a:bodyPr/>
                    <a:lstStyle/>
                    <a:p>
                      <a:r>
                        <a:rPr lang="fr-FR" sz="2400" b="0" noProof="0" dirty="0">
                          <a:solidFill>
                            <a:schemeClr val="accent5">
                              <a:lumMod val="50000"/>
                            </a:schemeClr>
                          </a:solidFill>
                          <a:latin typeface="Century Gothic" panose="020B0502020202020204" pitchFamily="34" charset="0"/>
                        </a:rPr>
                        <a:t>Elle</a:t>
                      </a:r>
                      <a:r>
                        <a:rPr lang="fr-FR" sz="2400" b="0" baseline="0" noProof="0" dirty="0">
                          <a:solidFill>
                            <a:schemeClr val="accent5">
                              <a:lumMod val="50000"/>
                            </a:schemeClr>
                          </a:solidFill>
                          <a:latin typeface="Century Gothic" panose="020B0502020202020204" pitchFamily="34" charset="0"/>
                        </a:rPr>
                        <a:t> </a:t>
                      </a:r>
                      <a:r>
                        <a:rPr lang="fr-FR" sz="2400" b="0" noProof="0" dirty="0">
                          <a:solidFill>
                            <a:schemeClr val="accent5">
                              <a:lumMod val="50000"/>
                            </a:schemeClr>
                          </a:solidFill>
                          <a:latin typeface="Century Gothic" panose="020B0502020202020204" pitchFamily="34" charset="0"/>
                        </a:rPr>
                        <a:t>est </a:t>
                      </a:r>
                      <a:r>
                        <a:rPr lang="fr-FR" sz="2400" b="0" baseline="0" noProof="0" dirty="0">
                          <a:solidFill>
                            <a:schemeClr val="accent5">
                              <a:lumMod val="50000"/>
                            </a:schemeClr>
                          </a:solidFill>
                          <a:latin typeface="Century Gothic" panose="020B0502020202020204" pitchFamily="34" charset="0"/>
                        </a:rPr>
                        <a:t>un portable.</a:t>
                      </a:r>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049515245"/>
                  </a:ext>
                </a:extLst>
              </a:tr>
              <a:tr h="506214">
                <a:tc>
                  <a:txBody>
                    <a:bodyPr/>
                    <a:lstStyle/>
                    <a:p>
                      <a:pPr algn="ctr"/>
                      <a:r>
                        <a:rPr lang="en-GB" sz="2800" b="1" dirty="0">
                          <a:solidFill>
                            <a:srgbClr val="002060"/>
                          </a:solidFill>
                          <a:latin typeface="Century Gothic" panose="020B0502020202020204" pitchFamily="34" charset="0"/>
                        </a:rPr>
                        <a:t>4</a:t>
                      </a:r>
                    </a:p>
                  </a:txBody>
                  <a:tcPr/>
                </a:tc>
                <a:tc>
                  <a:txBody>
                    <a:bodyPr/>
                    <a:lstStyle/>
                    <a:p>
                      <a:r>
                        <a:rPr lang="fr-FR" sz="2400" noProof="0" dirty="0">
                          <a:solidFill>
                            <a:schemeClr val="accent5">
                              <a:lumMod val="50000"/>
                            </a:schemeClr>
                          </a:solidFill>
                          <a:latin typeface="Century Gothic" panose="020B0502020202020204" pitchFamily="34" charset="0"/>
                        </a:rPr>
                        <a:t>Tu</a:t>
                      </a:r>
                      <a:r>
                        <a:rPr lang="fr-FR" sz="2400" baseline="0" noProof="0" dirty="0">
                          <a:solidFill>
                            <a:schemeClr val="accent5">
                              <a:lumMod val="50000"/>
                            </a:schemeClr>
                          </a:solidFill>
                          <a:latin typeface="Century Gothic" panose="020B0502020202020204" pitchFamily="34" charset="0"/>
                        </a:rPr>
                        <a:t> es malade.</a:t>
                      </a:r>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318049299"/>
                  </a:ext>
                </a:extLst>
              </a:tr>
              <a:tr h="506214">
                <a:tc>
                  <a:txBody>
                    <a:bodyPr/>
                    <a:lstStyle/>
                    <a:p>
                      <a:pPr algn="ctr"/>
                      <a:r>
                        <a:rPr lang="en-GB" sz="2800" b="1" dirty="0">
                          <a:solidFill>
                            <a:srgbClr val="002060"/>
                          </a:solidFill>
                          <a:latin typeface="Century Gothic" panose="020B0502020202020204" pitchFamily="34" charset="0"/>
                        </a:rPr>
                        <a:t>5</a:t>
                      </a:r>
                    </a:p>
                  </a:txBody>
                  <a:tcPr/>
                </a:tc>
                <a:tc>
                  <a:txBody>
                    <a:bodyPr/>
                    <a:lstStyle/>
                    <a:p>
                      <a:r>
                        <a:rPr lang="fr-FR" sz="2400" b="0" noProof="0" dirty="0">
                          <a:solidFill>
                            <a:schemeClr val="accent5">
                              <a:lumMod val="50000"/>
                            </a:schemeClr>
                          </a:solidFill>
                          <a:latin typeface="Century Gothic" panose="020B0502020202020204" pitchFamily="34" charset="0"/>
                        </a:rPr>
                        <a:t>Elle</a:t>
                      </a:r>
                      <a:r>
                        <a:rPr lang="fr-FR" sz="2400" b="0" baseline="0" noProof="0" dirty="0">
                          <a:solidFill>
                            <a:schemeClr val="accent5">
                              <a:lumMod val="50000"/>
                            </a:schemeClr>
                          </a:solidFill>
                          <a:latin typeface="Century Gothic" panose="020B0502020202020204" pitchFamily="34" charset="0"/>
                        </a:rPr>
                        <a:t> </a:t>
                      </a:r>
                      <a:r>
                        <a:rPr lang="fr-FR" sz="2400" b="0" noProof="0" dirty="0">
                          <a:solidFill>
                            <a:schemeClr val="accent5">
                              <a:lumMod val="50000"/>
                            </a:schemeClr>
                          </a:solidFill>
                          <a:latin typeface="Century Gothic" panose="020B0502020202020204" pitchFamily="34" charset="0"/>
                        </a:rPr>
                        <a:t>a </a:t>
                      </a:r>
                      <a:r>
                        <a:rPr lang="fr-FR" sz="2400" b="0" baseline="0" noProof="0" dirty="0">
                          <a:solidFill>
                            <a:schemeClr val="accent5">
                              <a:lumMod val="50000"/>
                            </a:schemeClr>
                          </a:solidFill>
                          <a:latin typeface="Century Gothic" panose="020B0502020202020204" pitchFamily="34" charset="0"/>
                        </a:rPr>
                        <a:t>un portable.</a:t>
                      </a:r>
                      <a:endParaRPr lang="fr-FR" sz="240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333934784"/>
                  </a:ext>
                </a:extLst>
              </a:tr>
              <a:tr h="506214">
                <a:tc>
                  <a:txBody>
                    <a:bodyPr/>
                    <a:lstStyle/>
                    <a:p>
                      <a:pPr algn="ctr"/>
                      <a:r>
                        <a:rPr lang="en-GB" sz="2800" b="1" dirty="0">
                          <a:solidFill>
                            <a:srgbClr val="002060"/>
                          </a:solidFill>
                          <a:latin typeface="Century Gothic" panose="020B0502020202020204" pitchFamily="34" charset="0"/>
                        </a:rPr>
                        <a:t>6</a:t>
                      </a:r>
                    </a:p>
                  </a:txBody>
                  <a:tcPr/>
                </a:tc>
                <a:tc>
                  <a:txBody>
                    <a:bodyPr/>
                    <a:lstStyle/>
                    <a:p>
                      <a:r>
                        <a:rPr lang="fr-FR" sz="2400" noProof="0" dirty="0">
                          <a:solidFill>
                            <a:schemeClr val="accent5">
                              <a:lumMod val="50000"/>
                            </a:schemeClr>
                          </a:solidFill>
                          <a:latin typeface="Century Gothic" panose="020B0502020202020204" pitchFamily="34" charset="0"/>
                        </a:rPr>
                        <a:t>Tu</a:t>
                      </a:r>
                      <a:r>
                        <a:rPr lang="fr-FR" sz="2400" baseline="0" noProof="0" dirty="0">
                          <a:solidFill>
                            <a:schemeClr val="accent5">
                              <a:lumMod val="50000"/>
                            </a:schemeClr>
                          </a:solidFill>
                          <a:latin typeface="Century Gothic" panose="020B0502020202020204" pitchFamily="34" charset="0"/>
                        </a:rPr>
                        <a:t> as </a:t>
                      </a:r>
                      <a:r>
                        <a:rPr lang="fr-FR" sz="2400" noProof="0" dirty="0">
                          <a:solidFill>
                            <a:schemeClr val="accent5">
                              <a:lumMod val="50000"/>
                            </a:schemeClr>
                          </a:solidFill>
                          <a:latin typeface="Century Gothic" panose="020B0502020202020204" pitchFamily="34" charset="0"/>
                        </a:rPr>
                        <a:t>un professeur.</a:t>
                      </a:r>
                    </a:p>
                  </a:txBody>
                  <a:tcPr anchor="ct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033093083"/>
                  </a:ext>
                </a:extLst>
              </a:tr>
              <a:tr h="590518">
                <a:tc>
                  <a:txBody>
                    <a:bodyPr/>
                    <a:lstStyle/>
                    <a:p>
                      <a:pPr algn="ctr"/>
                      <a:r>
                        <a:rPr lang="en-GB" sz="2800" b="1" dirty="0">
                          <a:solidFill>
                            <a:srgbClr val="002060"/>
                          </a:solidFill>
                          <a:latin typeface="Century Gothic" panose="020B0502020202020204" pitchFamily="34" charset="0"/>
                        </a:rPr>
                        <a:t>7</a:t>
                      </a:r>
                    </a:p>
                  </a:txBody>
                  <a:tcPr/>
                </a:tc>
                <a:tc>
                  <a:txBody>
                    <a:bodyPr/>
                    <a:lstStyle/>
                    <a:p>
                      <a:r>
                        <a:rPr lang="fr-FR" sz="2400" noProof="0" dirty="0">
                          <a:solidFill>
                            <a:srgbClr val="002060"/>
                          </a:solidFill>
                          <a:latin typeface="Century Gothic" panose="020B0502020202020204" pitchFamily="34" charset="0"/>
                        </a:rPr>
                        <a:t>I</a:t>
                      </a:r>
                      <a:r>
                        <a:rPr lang="fr-FR" sz="2400" noProof="0" dirty="0">
                          <a:solidFill>
                            <a:schemeClr val="accent5">
                              <a:lumMod val="50000"/>
                            </a:schemeClr>
                          </a:solidFill>
                          <a:latin typeface="Century Gothic" panose="020B0502020202020204" pitchFamily="34" charset="0"/>
                        </a:rPr>
                        <a:t>l est </a:t>
                      </a:r>
                      <a:r>
                        <a:rPr lang="fr-FR" sz="2400" b="0" i="0" u="none" strike="noStrike" kern="1200" noProof="0" dirty="0">
                          <a:solidFill>
                            <a:srgbClr val="002060"/>
                          </a:solidFill>
                          <a:effectLst/>
                          <a:latin typeface="Century Gothic" panose="020B0502020202020204" pitchFamily="34" charset="0"/>
                          <a:ea typeface="+mn-ea"/>
                          <a:cs typeface="+mn-cs"/>
                        </a:rPr>
                        <a:t>méchant.</a:t>
                      </a:r>
                      <a:endParaRPr lang="fr-FR" sz="2400" noProof="0" dirty="0">
                        <a:solidFill>
                          <a:srgbClr val="002060"/>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324345315"/>
                  </a:ext>
                </a:extLst>
              </a:tr>
              <a:tr h="704165">
                <a:tc>
                  <a:txBody>
                    <a:bodyPr/>
                    <a:lstStyle/>
                    <a:p>
                      <a:pPr algn="ctr"/>
                      <a:r>
                        <a:rPr lang="en-GB" sz="2800" b="1" dirty="0">
                          <a:solidFill>
                            <a:srgbClr val="002060"/>
                          </a:solidFill>
                          <a:latin typeface="Century Gothic" panose="020B0502020202020204" pitchFamily="34" charset="0"/>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noProof="0" dirty="0">
                          <a:solidFill>
                            <a:schemeClr val="accent5">
                              <a:lumMod val="50000"/>
                            </a:schemeClr>
                          </a:solidFill>
                          <a:latin typeface="Century Gothic" panose="020B0502020202020204" pitchFamily="34" charset="0"/>
                        </a:rPr>
                        <a:t>Il a</a:t>
                      </a:r>
                      <a:r>
                        <a:rPr lang="fr-FR" sz="2400" baseline="0" noProof="0" dirty="0">
                          <a:solidFill>
                            <a:schemeClr val="accent5">
                              <a:lumMod val="50000"/>
                            </a:schemeClr>
                          </a:solidFill>
                          <a:latin typeface="Century Gothic" panose="020B0502020202020204" pitchFamily="34" charset="0"/>
                        </a:rPr>
                        <a:t> un ordinateur</a:t>
                      </a:r>
                      <a:r>
                        <a:rPr lang="fr-FR" sz="2400" b="0" i="0" u="none" strike="noStrike" kern="1200" noProof="0" dirty="0">
                          <a:solidFill>
                            <a:srgbClr val="002060"/>
                          </a:solidFill>
                          <a:effectLst/>
                          <a:latin typeface="Century Gothic" panose="020B0502020202020204" pitchFamily="34" charset="0"/>
                          <a:ea typeface="+mn-ea"/>
                          <a:cs typeface="+mn-cs"/>
                        </a:rPr>
                        <a:t>.</a:t>
                      </a:r>
                      <a:endParaRPr lang="fr-FR" sz="2400" noProof="0" dirty="0">
                        <a:solidFill>
                          <a:srgbClr val="002060"/>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016188903"/>
                  </a:ext>
                </a:extLst>
              </a:tr>
            </a:tbl>
          </a:graphicData>
        </a:graphic>
      </p:graphicFrame>
      <p:sp>
        <p:nvSpPr>
          <p:cNvPr id="2" name="TextBox 1"/>
          <p:cNvSpPr txBox="1"/>
          <p:nvPr/>
        </p:nvSpPr>
        <p:spPr>
          <a:xfrm>
            <a:off x="246882" y="1203588"/>
            <a:ext cx="5963480" cy="707886"/>
          </a:xfrm>
          <a:prstGeom prst="rect">
            <a:avLst/>
          </a:prstGeom>
          <a:noFill/>
        </p:spPr>
        <p:txBody>
          <a:bodyPr wrap="square" rtlCol="0">
            <a:spAutoFit/>
          </a:bodyPr>
          <a:lstStyle/>
          <a:p>
            <a:r>
              <a:rPr lang="en-GB" sz="2000" b="1" dirty="0" err="1">
                <a:solidFill>
                  <a:schemeClr val="accent5">
                    <a:lumMod val="50000"/>
                  </a:schemeClr>
                </a:solidFill>
                <a:latin typeface="Century Gothic" panose="020B0502020202020204" pitchFamily="34" charset="0"/>
              </a:rPr>
              <a:t>Être</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ou</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avoir</a:t>
            </a:r>
            <a:r>
              <a:rPr lang="en-GB" sz="2000" b="1" dirty="0">
                <a:solidFill>
                  <a:schemeClr val="accent5">
                    <a:lumMod val="50000"/>
                  </a:schemeClr>
                </a:solidFill>
                <a:latin typeface="Century Gothic" panose="020B0502020202020204" pitchFamily="34" charset="0"/>
              </a:rPr>
              <a:t> </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Do you think these sentences are ‘normal’ or ‘strange’ (bizarre)? </a:t>
            </a:r>
          </a:p>
        </p:txBody>
      </p:sp>
      <p:sp>
        <p:nvSpPr>
          <p:cNvPr id="11" name="TextBox 10"/>
          <p:cNvSpPr txBox="1"/>
          <p:nvPr/>
        </p:nvSpPr>
        <p:spPr>
          <a:xfrm>
            <a:off x="6891730" y="1980727"/>
            <a:ext cx="1729047"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having</a:t>
            </a:r>
          </a:p>
        </p:txBody>
      </p:sp>
      <p:sp>
        <p:nvSpPr>
          <p:cNvPr id="12" name="TextBox 11"/>
          <p:cNvSpPr txBox="1"/>
          <p:nvPr/>
        </p:nvSpPr>
        <p:spPr>
          <a:xfrm>
            <a:off x="6891730" y="2549736"/>
            <a:ext cx="1729047"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being</a:t>
            </a:r>
          </a:p>
        </p:txBody>
      </p:sp>
      <p:sp>
        <p:nvSpPr>
          <p:cNvPr id="15" name="TextBox 14"/>
          <p:cNvSpPr txBox="1"/>
          <p:nvPr/>
        </p:nvSpPr>
        <p:spPr>
          <a:xfrm>
            <a:off x="6922808" y="3069972"/>
            <a:ext cx="1729047"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being</a:t>
            </a:r>
          </a:p>
        </p:txBody>
      </p:sp>
      <p:sp>
        <p:nvSpPr>
          <p:cNvPr id="16" name="TextBox 15"/>
          <p:cNvSpPr txBox="1"/>
          <p:nvPr/>
        </p:nvSpPr>
        <p:spPr>
          <a:xfrm>
            <a:off x="6922807" y="3630647"/>
            <a:ext cx="1729047"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being</a:t>
            </a:r>
          </a:p>
        </p:txBody>
      </p:sp>
      <p:sp>
        <p:nvSpPr>
          <p:cNvPr id="17" name="TextBox 16"/>
          <p:cNvSpPr txBox="1"/>
          <p:nvPr/>
        </p:nvSpPr>
        <p:spPr>
          <a:xfrm>
            <a:off x="6891729" y="4091630"/>
            <a:ext cx="1729047"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having</a:t>
            </a:r>
          </a:p>
        </p:txBody>
      </p:sp>
      <p:sp>
        <p:nvSpPr>
          <p:cNvPr id="18" name="TextBox 17"/>
          <p:cNvSpPr txBox="1"/>
          <p:nvPr/>
        </p:nvSpPr>
        <p:spPr>
          <a:xfrm>
            <a:off x="6891728" y="4658716"/>
            <a:ext cx="1729047"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having</a:t>
            </a:r>
          </a:p>
        </p:txBody>
      </p:sp>
      <p:sp>
        <p:nvSpPr>
          <p:cNvPr id="19" name="TextBox 18"/>
          <p:cNvSpPr txBox="1"/>
          <p:nvPr/>
        </p:nvSpPr>
        <p:spPr>
          <a:xfrm>
            <a:off x="6891727" y="5258074"/>
            <a:ext cx="1729047"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being</a:t>
            </a:r>
          </a:p>
        </p:txBody>
      </p:sp>
      <p:sp>
        <p:nvSpPr>
          <p:cNvPr id="21" name="TextBox 20"/>
          <p:cNvSpPr txBox="1"/>
          <p:nvPr/>
        </p:nvSpPr>
        <p:spPr>
          <a:xfrm>
            <a:off x="6891726" y="5801969"/>
            <a:ext cx="1729047"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having</a:t>
            </a: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5" name="Title 3"/>
          <p:cNvSpPr>
            <a:spLocks noGrp="1"/>
          </p:cNvSpPr>
          <p:nvPr>
            <p:ph type="title"/>
          </p:nvPr>
        </p:nvSpPr>
        <p:spPr>
          <a:xfrm>
            <a:off x="0" y="336460"/>
            <a:ext cx="5265384" cy="707849"/>
          </a:xfrm>
        </p:spPr>
        <p:txBody>
          <a:bodyPr>
            <a:noAutofit/>
          </a:bodyPr>
          <a:lstStyle/>
          <a:p>
            <a:r>
              <a:rPr lang="en-GB" sz="3600" b="1" dirty="0">
                <a:solidFill>
                  <a:schemeClr val="bg1"/>
                </a:solidFill>
              </a:rPr>
              <a:t>Having</a:t>
            </a:r>
            <a:r>
              <a:rPr lang="en-GB" sz="2800" b="1" dirty="0">
                <a:solidFill>
                  <a:schemeClr val="bg1"/>
                </a:solidFill>
              </a:rPr>
              <a:t> </a:t>
            </a:r>
            <a:r>
              <a:rPr lang="en-GB" sz="3600" b="1" dirty="0">
                <a:solidFill>
                  <a:schemeClr val="bg1"/>
                </a:solidFill>
              </a:rPr>
              <a:t>and</a:t>
            </a:r>
            <a:r>
              <a:rPr lang="en-GB" sz="2800" b="1" dirty="0">
                <a:solidFill>
                  <a:schemeClr val="bg1"/>
                </a:solidFill>
              </a:rPr>
              <a:t> </a:t>
            </a:r>
            <a:r>
              <a:rPr lang="en-GB" sz="3600" b="1" dirty="0">
                <a:solidFill>
                  <a:schemeClr val="bg1"/>
                </a:solidFill>
              </a:rPr>
              <a:t>being</a:t>
            </a:r>
            <a:endParaRPr lang="en-GB" sz="2800" b="1" dirty="0">
              <a:solidFill>
                <a:schemeClr val="bg1"/>
              </a:solidFill>
            </a:endParaRPr>
          </a:p>
        </p:txBody>
      </p:sp>
      <p:sp>
        <p:nvSpPr>
          <p:cNvPr id="20" name="TextBox 19">
            <a:extLst>
              <a:ext uri="{FF2B5EF4-FFF2-40B4-BE49-F238E27FC236}">
                <a16:creationId xmlns:a16="http://schemas.microsoft.com/office/drawing/2014/main" id="{41352FB9-97CC-46A3-AB74-E87A041AF95C}"/>
              </a:ext>
            </a:extLst>
          </p:cNvPr>
          <p:cNvSpPr txBox="1"/>
          <p:nvPr/>
        </p:nvSpPr>
        <p:spPr>
          <a:xfrm>
            <a:off x="9640370" y="1980727"/>
            <a:ext cx="1729047"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normal</a:t>
            </a:r>
          </a:p>
        </p:txBody>
      </p:sp>
      <p:sp>
        <p:nvSpPr>
          <p:cNvPr id="22" name="TextBox 21">
            <a:extLst>
              <a:ext uri="{FF2B5EF4-FFF2-40B4-BE49-F238E27FC236}">
                <a16:creationId xmlns:a16="http://schemas.microsoft.com/office/drawing/2014/main" id="{793273A6-A457-4088-BC57-478309F63AAC}"/>
              </a:ext>
            </a:extLst>
          </p:cNvPr>
          <p:cNvSpPr txBox="1"/>
          <p:nvPr/>
        </p:nvSpPr>
        <p:spPr>
          <a:xfrm>
            <a:off x="9640369" y="2479669"/>
            <a:ext cx="1729047"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bizarre</a:t>
            </a:r>
          </a:p>
        </p:txBody>
      </p:sp>
      <p:sp>
        <p:nvSpPr>
          <p:cNvPr id="26" name="TextBox 25">
            <a:extLst>
              <a:ext uri="{FF2B5EF4-FFF2-40B4-BE49-F238E27FC236}">
                <a16:creationId xmlns:a16="http://schemas.microsoft.com/office/drawing/2014/main" id="{9EFF0892-7A09-4E2F-B4B7-88A689F0A11C}"/>
              </a:ext>
            </a:extLst>
          </p:cNvPr>
          <p:cNvSpPr txBox="1"/>
          <p:nvPr/>
        </p:nvSpPr>
        <p:spPr>
          <a:xfrm>
            <a:off x="9640368" y="3005729"/>
            <a:ext cx="1729047"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bizarre</a:t>
            </a:r>
          </a:p>
        </p:txBody>
      </p:sp>
      <p:sp>
        <p:nvSpPr>
          <p:cNvPr id="27" name="TextBox 26">
            <a:extLst>
              <a:ext uri="{FF2B5EF4-FFF2-40B4-BE49-F238E27FC236}">
                <a16:creationId xmlns:a16="http://schemas.microsoft.com/office/drawing/2014/main" id="{C4D10445-E0B2-4052-AF15-DB04E1C3A9D0}"/>
              </a:ext>
            </a:extLst>
          </p:cNvPr>
          <p:cNvSpPr txBox="1"/>
          <p:nvPr/>
        </p:nvSpPr>
        <p:spPr>
          <a:xfrm>
            <a:off x="9640368" y="3504767"/>
            <a:ext cx="1729047"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normal</a:t>
            </a:r>
          </a:p>
        </p:txBody>
      </p:sp>
      <p:sp>
        <p:nvSpPr>
          <p:cNvPr id="29" name="TextBox 28">
            <a:extLst>
              <a:ext uri="{FF2B5EF4-FFF2-40B4-BE49-F238E27FC236}">
                <a16:creationId xmlns:a16="http://schemas.microsoft.com/office/drawing/2014/main" id="{DFC3E982-3554-4CDE-A6DD-47811A4DEB4D}"/>
              </a:ext>
            </a:extLst>
          </p:cNvPr>
          <p:cNvSpPr txBox="1"/>
          <p:nvPr/>
        </p:nvSpPr>
        <p:spPr>
          <a:xfrm>
            <a:off x="9640367" y="4089427"/>
            <a:ext cx="1729047"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normal</a:t>
            </a:r>
          </a:p>
        </p:txBody>
      </p:sp>
      <p:sp>
        <p:nvSpPr>
          <p:cNvPr id="30" name="TextBox 29">
            <a:extLst>
              <a:ext uri="{FF2B5EF4-FFF2-40B4-BE49-F238E27FC236}">
                <a16:creationId xmlns:a16="http://schemas.microsoft.com/office/drawing/2014/main" id="{88E4892D-09DB-4BE3-A76D-00A57EE9C101}"/>
              </a:ext>
            </a:extLst>
          </p:cNvPr>
          <p:cNvSpPr txBox="1"/>
          <p:nvPr/>
        </p:nvSpPr>
        <p:spPr>
          <a:xfrm>
            <a:off x="9628690" y="4588369"/>
            <a:ext cx="1729047"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normal</a:t>
            </a:r>
          </a:p>
        </p:txBody>
      </p:sp>
      <p:sp>
        <p:nvSpPr>
          <p:cNvPr id="31" name="TextBox 30">
            <a:extLst>
              <a:ext uri="{FF2B5EF4-FFF2-40B4-BE49-F238E27FC236}">
                <a16:creationId xmlns:a16="http://schemas.microsoft.com/office/drawing/2014/main" id="{2BAA67A4-B2D8-4E1B-A08A-6DDFA858902B}"/>
              </a:ext>
            </a:extLst>
          </p:cNvPr>
          <p:cNvSpPr txBox="1"/>
          <p:nvPr/>
        </p:nvSpPr>
        <p:spPr>
          <a:xfrm>
            <a:off x="9640367" y="5151706"/>
            <a:ext cx="1729047"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normal</a:t>
            </a:r>
          </a:p>
        </p:txBody>
      </p:sp>
      <p:sp>
        <p:nvSpPr>
          <p:cNvPr id="32" name="TextBox 31">
            <a:extLst>
              <a:ext uri="{FF2B5EF4-FFF2-40B4-BE49-F238E27FC236}">
                <a16:creationId xmlns:a16="http://schemas.microsoft.com/office/drawing/2014/main" id="{9058E645-7AC1-43EE-85F9-B8BD678BD9C6}"/>
              </a:ext>
            </a:extLst>
          </p:cNvPr>
          <p:cNvSpPr txBox="1"/>
          <p:nvPr/>
        </p:nvSpPr>
        <p:spPr>
          <a:xfrm>
            <a:off x="9640367" y="5765171"/>
            <a:ext cx="1729047"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normal</a:t>
            </a:r>
          </a:p>
        </p:txBody>
      </p:sp>
      <p:sp>
        <p:nvSpPr>
          <p:cNvPr id="28" name="Rounded Rectangle 46">
            <a:extLst>
              <a:ext uri="{FF2B5EF4-FFF2-40B4-BE49-F238E27FC236}">
                <a16:creationId xmlns:a16="http://schemas.microsoft.com/office/drawing/2014/main" id="{A75AA62B-9EE5-4049-8D16-D0FFE5E1EAF3}"/>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85137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P spid="16" grpId="0"/>
      <p:bldP spid="17" grpId="0"/>
      <p:bldP spid="18" grpId="0"/>
      <p:bldP spid="19" grpId="0"/>
      <p:bldP spid="21" grpId="0"/>
      <p:bldP spid="20" grpId="0"/>
      <p:bldP spid="22" grpId="0"/>
      <p:bldP spid="26" grpId="0"/>
      <p:bldP spid="27" grpId="0"/>
      <p:bldP spid="29" grpId="0"/>
      <p:bldP spid="30" grpId="0"/>
      <p:bldP spid="31" grpId="0"/>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839140585"/>
              </p:ext>
            </p:extLst>
          </p:nvPr>
        </p:nvGraphicFramePr>
        <p:xfrm>
          <a:off x="699990" y="2086896"/>
          <a:ext cx="10531320" cy="3880016"/>
        </p:xfrm>
        <a:graphic>
          <a:graphicData uri="http://schemas.openxmlformats.org/drawingml/2006/table">
            <a:tbl>
              <a:tblPr firstRow="1" bandRow="1">
                <a:tableStyleId>{5C22544A-7EE6-4342-B048-85BDC9FD1C3A}</a:tableStyleId>
              </a:tblPr>
              <a:tblGrid>
                <a:gridCol w="958968">
                  <a:extLst>
                    <a:ext uri="{9D8B030D-6E8A-4147-A177-3AD203B41FA5}">
                      <a16:colId xmlns:a16="http://schemas.microsoft.com/office/drawing/2014/main" val="65936079"/>
                    </a:ext>
                  </a:extLst>
                </a:gridCol>
                <a:gridCol w="4786176">
                  <a:extLst>
                    <a:ext uri="{9D8B030D-6E8A-4147-A177-3AD203B41FA5}">
                      <a16:colId xmlns:a16="http://schemas.microsoft.com/office/drawing/2014/main" val="3317005183"/>
                    </a:ext>
                  </a:extLst>
                </a:gridCol>
                <a:gridCol w="4786176">
                  <a:extLst>
                    <a:ext uri="{9D8B030D-6E8A-4147-A177-3AD203B41FA5}">
                      <a16:colId xmlns:a16="http://schemas.microsoft.com/office/drawing/2014/main" val="4293147557"/>
                    </a:ext>
                  </a:extLst>
                </a:gridCol>
              </a:tblGrid>
              <a:tr h="544136">
                <a:tc>
                  <a:txBody>
                    <a:bodyPr/>
                    <a:lstStyle/>
                    <a:p>
                      <a:endParaRPr lang="en-GB" dirty="0"/>
                    </a:p>
                  </a:txBody>
                  <a:tcPr/>
                </a:tc>
                <a:tc>
                  <a:txBody>
                    <a:bodyPr/>
                    <a:lstStyle/>
                    <a:p>
                      <a:pPr algn="ctr"/>
                      <a:r>
                        <a:rPr lang="en-GB" sz="2800" dirty="0">
                          <a:latin typeface="Century Gothic" panose="020B0502020202020204" pitchFamily="34" charset="0"/>
                        </a:rPr>
                        <a:t>having</a:t>
                      </a:r>
                    </a:p>
                  </a:txBody>
                  <a:tcPr/>
                </a:tc>
                <a:tc>
                  <a:txBody>
                    <a:bodyPr/>
                    <a:lstStyle/>
                    <a:p>
                      <a:pPr algn="ctr"/>
                      <a:r>
                        <a:rPr lang="en-GB" sz="2800" dirty="0">
                          <a:latin typeface="Century Gothic" panose="020B0502020202020204" pitchFamily="34" charset="0"/>
                        </a:rPr>
                        <a:t>being</a:t>
                      </a:r>
                    </a:p>
                  </a:txBody>
                  <a:tcPr/>
                </a:tc>
                <a:extLst>
                  <a:ext uri="{0D108BD9-81ED-4DB2-BD59-A6C34878D82A}">
                    <a16:rowId xmlns:a16="http://schemas.microsoft.com/office/drawing/2014/main" val="3585969815"/>
                  </a:ext>
                </a:extLst>
              </a:tr>
              <a:tr h="544136">
                <a:tc>
                  <a:txBody>
                    <a:bodyPr/>
                    <a:lstStyle/>
                    <a:p>
                      <a:endParaRPr lang="en-GB" sz="2800" b="1" dirty="0">
                        <a:solidFill>
                          <a:srgbClr val="002060"/>
                        </a:solidFill>
                        <a:latin typeface="Century Gothic" panose="020B0502020202020204" pitchFamily="34" charset="0"/>
                      </a:endParaRPr>
                    </a:p>
                  </a:txBody>
                  <a:tcPr/>
                </a:tc>
                <a:tc>
                  <a:txBody>
                    <a:bodyPr/>
                    <a:lstStyle/>
                    <a:p>
                      <a:endParaRPr lang="en-GB" dirty="0"/>
                    </a:p>
                  </a:txBody>
                  <a:tcPr anchor="ctr"/>
                </a:tc>
                <a:tc>
                  <a:txBody>
                    <a:bodyPr/>
                    <a:lstStyle/>
                    <a:p>
                      <a:r>
                        <a:rPr lang="en-GB" dirty="0"/>
                        <a:t>           </a:t>
                      </a:r>
                      <a:endParaRPr lang="en-GB" sz="2400" dirty="0">
                        <a:latin typeface="Century Gothic" panose="020B0502020202020204" pitchFamily="34" charset="0"/>
                      </a:endParaRPr>
                    </a:p>
                  </a:txBody>
                  <a:tcPr/>
                </a:tc>
                <a:extLst>
                  <a:ext uri="{0D108BD9-81ED-4DB2-BD59-A6C34878D82A}">
                    <a16:rowId xmlns:a16="http://schemas.microsoft.com/office/drawing/2014/main" val="720189548"/>
                  </a:ext>
                </a:extLst>
              </a:tr>
              <a:tr h="544136">
                <a:tc>
                  <a:txBody>
                    <a:bodyPr/>
                    <a:lstStyle/>
                    <a:p>
                      <a:endParaRPr lang="en-GB" sz="28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a16="http://schemas.microsoft.com/office/drawing/2014/main" val="568798639"/>
                  </a:ext>
                </a:extLst>
              </a:tr>
              <a:tr h="544136">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a16="http://schemas.microsoft.com/office/drawing/2014/main" val="2049515245"/>
                  </a:ext>
                </a:extLst>
              </a:tr>
              <a:tr h="544136">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a16="http://schemas.microsoft.com/office/drawing/2014/main" val="1318049299"/>
                  </a:ext>
                </a:extLst>
              </a:tr>
              <a:tr h="544136">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a16="http://schemas.microsoft.com/office/drawing/2014/main" val="2333934784"/>
                  </a:ext>
                </a:extLst>
              </a:tr>
              <a:tr h="615200">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a16="http://schemas.microsoft.com/office/drawing/2014/main" val="3033093083"/>
                  </a:ext>
                </a:extLst>
              </a:tr>
            </a:tbl>
          </a:graphicData>
        </a:graphic>
      </p:graphicFrame>
      <p:sp>
        <p:nvSpPr>
          <p:cNvPr id="2" name="TextBox 1"/>
          <p:cNvSpPr txBox="1"/>
          <p:nvPr/>
        </p:nvSpPr>
        <p:spPr>
          <a:xfrm>
            <a:off x="198475" y="1370638"/>
            <a:ext cx="11032835" cy="461665"/>
          </a:xfrm>
          <a:prstGeom prst="rect">
            <a:avLst/>
          </a:prstGeom>
          <a:noFill/>
        </p:spPr>
        <p:txBody>
          <a:bodyPr wrap="square" rtlCol="0">
            <a:spAutoFit/>
          </a:bodyPr>
          <a:lstStyle/>
          <a:p>
            <a:r>
              <a:rPr lang="en-GB" sz="2400" b="1" dirty="0" err="1">
                <a:solidFill>
                  <a:schemeClr val="accent5">
                    <a:lumMod val="50000"/>
                  </a:schemeClr>
                </a:solidFill>
                <a:latin typeface="Century Gothic" panose="020B0502020202020204" pitchFamily="34" charset="0"/>
              </a:rPr>
              <a:t>Avoir</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ou</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être</a:t>
            </a:r>
            <a:r>
              <a:rPr lang="en-GB" sz="2400" b="1" dirty="0">
                <a:solidFill>
                  <a:schemeClr val="accent5">
                    <a:lumMod val="50000"/>
                  </a:schemeClr>
                </a:solidFill>
                <a:latin typeface="Century Gothic" panose="020B0502020202020204" pitchFamily="34" charset="0"/>
              </a:rPr>
              <a:t> ? </a:t>
            </a:r>
            <a:r>
              <a:rPr lang="en-GB" sz="2400" dirty="0">
                <a:solidFill>
                  <a:srgbClr val="002060"/>
                </a:solidFill>
                <a:latin typeface="Century Gothic" panose="020B0502020202020204" pitchFamily="34" charset="0"/>
              </a:rPr>
              <a:t>Write the English sentence in the correct column.</a:t>
            </a:r>
          </a:p>
        </p:txBody>
      </p:sp>
      <p:grpSp>
        <p:nvGrpSpPr>
          <p:cNvPr id="39" name="Group 38"/>
          <p:cNvGrpSpPr/>
          <p:nvPr/>
        </p:nvGrpSpPr>
        <p:grpSpPr>
          <a:xfrm>
            <a:off x="878579" y="2619177"/>
            <a:ext cx="575473" cy="2166444"/>
            <a:chOff x="784505" y="1864900"/>
            <a:chExt cx="576470" cy="2171541"/>
          </a:xfrm>
          <a:solidFill>
            <a:srgbClr val="115076"/>
          </a:solidFill>
          <a:effectLst>
            <a:outerShdw blurRad="50800" dist="38100" dir="5400000" algn="t" rotWithShape="0">
              <a:prstClr val="black">
                <a:alpha val="40000"/>
              </a:prstClr>
            </a:outerShdw>
          </a:effectLst>
        </p:grpSpPr>
        <p:sp>
          <p:nvSpPr>
            <p:cNvPr id="3" name="Action Button: Custom 2">
              <a:hlinkClick r:id="" action="ppaction://noaction" highlightClick="1">
                <a:snd r:embed="rId3" name="week 5_slide 4_item 1.wav"/>
              </a:hlinkClick>
            </p:cNvPr>
            <p:cNvSpPr/>
            <p:nvPr/>
          </p:nvSpPr>
          <p:spPr>
            <a:xfrm>
              <a:off x="784505" y="1864900"/>
              <a:ext cx="576470" cy="519575"/>
            </a:xfrm>
            <a:prstGeom prst="actionButtonBlank">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1</a:t>
              </a:r>
            </a:p>
          </p:txBody>
        </p:sp>
        <p:sp>
          <p:nvSpPr>
            <p:cNvPr id="15" name="Action Button: Custom 14">
              <a:hlinkClick r:id="" action="ppaction://noaction" highlightClick="1">
                <a:snd r:embed="rId4" name="week 5_slide 4_item 2.wav"/>
              </a:hlinkClick>
            </p:cNvPr>
            <p:cNvSpPr/>
            <p:nvPr/>
          </p:nvSpPr>
          <p:spPr>
            <a:xfrm>
              <a:off x="784505" y="2420161"/>
              <a:ext cx="576470" cy="519575"/>
            </a:xfrm>
            <a:prstGeom prst="actionButtonBlank">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2</a:t>
              </a:r>
            </a:p>
          </p:txBody>
        </p:sp>
        <p:sp>
          <p:nvSpPr>
            <p:cNvPr id="16" name="Action Button: Custom 15">
              <a:hlinkClick r:id="" action="ppaction://noaction" highlightClick="1">
                <a:snd r:embed="rId5" name="week 5_slide 4_item 3.wav"/>
              </a:hlinkClick>
            </p:cNvPr>
            <p:cNvSpPr/>
            <p:nvPr/>
          </p:nvSpPr>
          <p:spPr>
            <a:xfrm>
              <a:off x="784505" y="2969825"/>
              <a:ext cx="576470" cy="542453"/>
            </a:xfrm>
            <a:prstGeom prst="actionButtonBlank">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3</a:t>
              </a:r>
            </a:p>
          </p:txBody>
        </p:sp>
        <p:sp>
          <p:nvSpPr>
            <p:cNvPr id="17" name="Action Button: Custom 16">
              <a:hlinkClick r:id="" action="ppaction://noaction" highlightClick="1">
                <a:snd r:embed="rId6" name="week 5_slide 4_item 4b.wav"/>
              </a:hlinkClick>
            </p:cNvPr>
            <p:cNvSpPr/>
            <p:nvPr/>
          </p:nvSpPr>
          <p:spPr>
            <a:xfrm>
              <a:off x="784505" y="3512279"/>
              <a:ext cx="576470" cy="524162"/>
            </a:xfrm>
            <a:prstGeom prst="actionButtonBlank">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4</a:t>
              </a:r>
            </a:p>
          </p:txBody>
        </p:sp>
      </p:gr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4191" y="3155982"/>
            <a:ext cx="497931" cy="51867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27081" y="4183620"/>
            <a:ext cx="497931" cy="518677"/>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4191" y="3698233"/>
            <a:ext cx="497931" cy="518677"/>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4191" y="4806607"/>
            <a:ext cx="497931" cy="518677"/>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31519" y="5296953"/>
            <a:ext cx="470350" cy="489947"/>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3889" y="2533853"/>
            <a:ext cx="497931" cy="518677"/>
          </a:xfrm>
          <a:prstGeom prst="rect">
            <a:avLst/>
          </a:prstGeom>
        </p:spPr>
      </p:pic>
      <p:sp>
        <p:nvSpPr>
          <p:cNvPr id="32" name="TextBox 31"/>
          <p:cNvSpPr txBox="1"/>
          <p:nvPr/>
        </p:nvSpPr>
        <p:spPr>
          <a:xfrm>
            <a:off x="7364236" y="2718307"/>
            <a:ext cx="3533488" cy="399171"/>
          </a:xfrm>
          <a:prstGeom prst="rect">
            <a:avLst/>
          </a:prstGeom>
          <a:noFill/>
        </p:spPr>
        <p:txBody>
          <a:bodyPr wrap="square" rtlCol="0">
            <a:spAutoFit/>
          </a:bodyPr>
          <a:lstStyle/>
          <a:p>
            <a:r>
              <a:rPr lang="en-GB" sz="2000" dirty="0">
                <a:solidFill>
                  <a:srgbClr val="115076"/>
                </a:solidFill>
                <a:latin typeface="Century Gothic" panose="020B0502020202020204" pitchFamily="34" charset="0"/>
              </a:rPr>
              <a:t>He is a nice teacher.</a:t>
            </a:r>
            <a:endParaRPr lang="en-GB" sz="2000" dirty="0">
              <a:solidFill>
                <a:srgbClr val="115076"/>
              </a:solidFill>
            </a:endParaRPr>
          </a:p>
        </p:txBody>
      </p:sp>
      <p:sp>
        <p:nvSpPr>
          <p:cNvPr id="33" name="TextBox 32"/>
          <p:cNvSpPr txBox="1"/>
          <p:nvPr/>
        </p:nvSpPr>
        <p:spPr>
          <a:xfrm>
            <a:off x="2472985" y="3252307"/>
            <a:ext cx="4599085" cy="399171"/>
          </a:xfrm>
          <a:prstGeom prst="rect">
            <a:avLst/>
          </a:prstGeom>
          <a:noFill/>
        </p:spPr>
        <p:txBody>
          <a:bodyPr wrap="square" rtlCol="0">
            <a:spAutoFit/>
          </a:bodyPr>
          <a:lstStyle/>
          <a:p>
            <a:r>
              <a:rPr lang="en-GB" sz="2000" dirty="0">
                <a:solidFill>
                  <a:srgbClr val="115076"/>
                </a:solidFill>
                <a:latin typeface="Century Gothic" panose="020B0502020202020204" pitchFamily="34" charset="0"/>
              </a:rPr>
              <a:t>He has an interesting teacher.</a:t>
            </a:r>
            <a:endParaRPr lang="en-GB" sz="2000" dirty="0">
              <a:solidFill>
                <a:srgbClr val="115076"/>
              </a:solidFill>
            </a:endParaRPr>
          </a:p>
        </p:txBody>
      </p:sp>
      <p:sp>
        <p:nvSpPr>
          <p:cNvPr id="34" name="TextBox 33"/>
          <p:cNvSpPr txBox="1"/>
          <p:nvPr/>
        </p:nvSpPr>
        <p:spPr>
          <a:xfrm>
            <a:off x="2703390" y="3817699"/>
            <a:ext cx="3833770" cy="399171"/>
          </a:xfrm>
          <a:prstGeom prst="rect">
            <a:avLst/>
          </a:prstGeom>
          <a:noFill/>
        </p:spPr>
        <p:txBody>
          <a:bodyPr wrap="square" rtlCol="0">
            <a:spAutoFit/>
          </a:bodyPr>
          <a:lstStyle/>
          <a:p>
            <a:r>
              <a:rPr lang="en-GB" sz="2000" dirty="0">
                <a:solidFill>
                  <a:srgbClr val="115076"/>
                </a:solidFill>
                <a:latin typeface="Century Gothic" panose="020B0502020202020204" pitchFamily="34" charset="0"/>
              </a:rPr>
              <a:t>She has a funny friend.</a:t>
            </a:r>
            <a:endParaRPr lang="en-GB" sz="2000" dirty="0">
              <a:solidFill>
                <a:srgbClr val="115076"/>
              </a:solidFill>
            </a:endParaRPr>
          </a:p>
        </p:txBody>
      </p:sp>
      <p:sp>
        <p:nvSpPr>
          <p:cNvPr id="35" name="TextBox 34"/>
          <p:cNvSpPr txBox="1"/>
          <p:nvPr/>
        </p:nvSpPr>
        <p:spPr>
          <a:xfrm>
            <a:off x="7926622" y="4376754"/>
            <a:ext cx="3087538" cy="400110"/>
          </a:xfrm>
          <a:prstGeom prst="rect">
            <a:avLst/>
          </a:prstGeom>
          <a:noFill/>
        </p:spPr>
        <p:txBody>
          <a:bodyPr wrap="square" rtlCol="0">
            <a:spAutoFit/>
          </a:bodyPr>
          <a:lstStyle/>
          <a:p>
            <a:r>
              <a:rPr lang="en-GB" sz="2000" dirty="0">
                <a:solidFill>
                  <a:srgbClr val="115076"/>
                </a:solidFill>
                <a:latin typeface="Century Gothic" panose="020B0502020202020204" pitchFamily="34" charset="0"/>
              </a:rPr>
              <a:t>I am French.</a:t>
            </a:r>
            <a:endParaRPr lang="en-GB" sz="2000" dirty="0">
              <a:solidFill>
                <a:srgbClr val="115076"/>
              </a:solidFill>
            </a:endParaRPr>
          </a:p>
        </p:txBody>
      </p:sp>
      <p:sp>
        <p:nvSpPr>
          <p:cNvPr id="36" name="TextBox 35"/>
          <p:cNvSpPr txBox="1"/>
          <p:nvPr/>
        </p:nvSpPr>
        <p:spPr>
          <a:xfrm>
            <a:off x="2342222" y="4920362"/>
            <a:ext cx="4118122" cy="399171"/>
          </a:xfrm>
          <a:prstGeom prst="rect">
            <a:avLst/>
          </a:prstGeom>
          <a:noFill/>
        </p:spPr>
        <p:txBody>
          <a:bodyPr wrap="square" rtlCol="0">
            <a:spAutoFit/>
          </a:bodyPr>
          <a:lstStyle/>
          <a:p>
            <a:r>
              <a:rPr lang="en-GB" sz="2000" dirty="0">
                <a:solidFill>
                  <a:srgbClr val="115076"/>
                </a:solidFill>
                <a:latin typeface="Century Gothic" panose="020B0502020202020204" pitchFamily="34" charset="0"/>
              </a:rPr>
              <a:t>Do you have an English friend ?</a:t>
            </a:r>
            <a:endParaRPr lang="en-GB" sz="2000" dirty="0">
              <a:solidFill>
                <a:srgbClr val="115076"/>
              </a:solidFill>
            </a:endParaRPr>
          </a:p>
        </p:txBody>
      </p:sp>
      <p:sp>
        <p:nvSpPr>
          <p:cNvPr id="37" name="TextBox 36"/>
          <p:cNvSpPr txBox="1"/>
          <p:nvPr/>
        </p:nvSpPr>
        <p:spPr>
          <a:xfrm>
            <a:off x="7480672" y="5482088"/>
            <a:ext cx="3533488" cy="399171"/>
          </a:xfrm>
          <a:prstGeom prst="rect">
            <a:avLst/>
          </a:prstGeom>
          <a:noFill/>
        </p:spPr>
        <p:txBody>
          <a:bodyPr wrap="square" rtlCol="0">
            <a:spAutoFit/>
          </a:bodyPr>
          <a:lstStyle/>
          <a:p>
            <a:r>
              <a:rPr lang="en-GB" sz="2000" dirty="0">
                <a:solidFill>
                  <a:srgbClr val="115076"/>
                </a:solidFill>
                <a:latin typeface="Century Gothic" panose="020B0502020202020204" pitchFamily="34" charset="0"/>
              </a:rPr>
              <a:t>She is a nice woman.</a:t>
            </a:r>
            <a:endParaRPr lang="en-GB" sz="2000" dirty="0">
              <a:solidFill>
                <a:srgbClr val="115076"/>
              </a:solidFill>
            </a:endParaRPr>
          </a:p>
        </p:txBody>
      </p:sp>
      <p:sp>
        <p:nvSpPr>
          <p:cNvPr id="40" name="Action Button: Custom 39">
            <a:hlinkClick r:id="" action="ppaction://noaction" highlightClick="1">
              <a:snd r:embed="rId8" name="week 5_slide 4_item 5.wav"/>
            </a:hlinkClick>
          </p:cNvPr>
          <p:cNvSpPr/>
          <p:nvPr/>
        </p:nvSpPr>
        <p:spPr>
          <a:xfrm>
            <a:off x="878579" y="4821420"/>
            <a:ext cx="575472" cy="518355"/>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5</a:t>
            </a:r>
          </a:p>
        </p:txBody>
      </p:sp>
      <p:sp>
        <p:nvSpPr>
          <p:cNvPr id="41" name="Action Button: Custom 40">
            <a:hlinkClick r:id="" action="ppaction://noaction" highlightClick="1">
              <a:snd r:embed="rId9" name="week 5_slide 4_item 6.wav"/>
            </a:hlinkClick>
          </p:cNvPr>
          <p:cNvSpPr/>
          <p:nvPr/>
        </p:nvSpPr>
        <p:spPr>
          <a:xfrm>
            <a:off x="878579" y="5360590"/>
            <a:ext cx="575472" cy="563298"/>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6</a:t>
            </a:r>
          </a:p>
        </p:txBody>
      </p:sp>
      <p:sp>
        <p:nvSpPr>
          <p:cNvPr id="31"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noProof="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8" name="Picture 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4" name="Title 3"/>
          <p:cNvSpPr>
            <a:spLocks noGrp="1"/>
          </p:cNvSpPr>
          <p:nvPr>
            <p:ph type="title"/>
          </p:nvPr>
        </p:nvSpPr>
        <p:spPr>
          <a:xfrm>
            <a:off x="0" y="336460"/>
            <a:ext cx="5265384" cy="707849"/>
          </a:xfrm>
        </p:spPr>
        <p:txBody>
          <a:bodyPr>
            <a:noAutofit/>
          </a:bodyPr>
          <a:lstStyle/>
          <a:p>
            <a:r>
              <a:rPr lang="en-GB" sz="3600" b="1" dirty="0">
                <a:solidFill>
                  <a:schemeClr val="bg1"/>
                </a:solidFill>
              </a:rPr>
              <a:t>Having</a:t>
            </a:r>
            <a:r>
              <a:rPr lang="en-GB" sz="2800" b="1" dirty="0">
                <a:solidFill>
                  <a:schemeClr val="bg1"/>
                </a:solidFill>
              </a:rPr>
              <a:t> </a:t>
            </a:r>
            <a:r>
              <a:rPr lang="en-GB" sz="3600" b="1" dirty="0">
                <a:solidFill>
                  <a:schemeClr val="bg1"/>
                </a:solidFill>
              </a:rPr>
              <a:t>and</a:t>
            </a:r>
            <a:r>
              <a:rPr lang="en-GB" sz="2800" b="1" dirty="0">
                <a:solidFill>
                  <a:schemeClr val="bg1"/>
                </a:solidFill>
              </a:rPr>
              <a:t> </a:t>
            </a:r>
            <a:r>
              <a:rPr lang="en-GB" sz="3600" b="1" dirty="0">
                <a:solidFill>
                  <a:schemeClr val="bg1"/>
                </a:solidFill>
              </a:rPr>
              <a:t>being</a:t>
            </a:r>
            <a:endParaRPr lang="en-GB" sz="2800" b="1" dirty="0">
              <a:solidFill>
                <a:schemeClr val="bg1"/>
              </a:solidFill>
            </a:endParaRPr>
          </a:p>
        </p:txBody>
      </p:sp>
    </p:spTree>
    <p:extLst>
      <p:ext uri="{BB962C8B-B14F-4D97-AF65-F5344CB8AC3E}">
        <p14:creationId xmlns:p14="http://schemas.microsoft.com/office/powerpoint/2010/main" val="321782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936741989"/>
              </p:ext>
            </p:extLst>
          </p:nvPr>
        </p:nvGraphicFramePr>
        <p:xfrm>
          <a:off x="623596" y="2092178"/>
          <a:ext cx="10944808" cy="3945459"/>
        </p:xfrm>
        <a:graphic>
          <a:graphicData uri="http://schemas.openxmlformats.org/drawingml/2006/table">
            <a:tbl>
              <a:tblPr firstRow="1" bandRow="1">
                <a:tableStyleId>{5C22544A-7EE6-4342-B048-85BDC9FD1C3A}</a:tableStyleId>
              </a:tblPr>
              <a:tblGrid>
                <a:gridCol w="960630">
                  <a:extLst>
                    <a:ext uri="{9D8B030D-6E8A-4147-A177-3AD203B41FA5}">
                      <a16:colId xmlns:a16="http://schemas.microsoft.com/office/drawing/2014/main" val="65936079"/>
                    </a:ext>
                  </a:extLst>
                </a:gridCol>
                <a:gridCol w="4794473">
                  <a:extLst>
                    <a:ext uri="{9D8B030D-6E8A-4147-A177-3AD203B41FA5}">
                      <a16:colId xmlns:a16="http://schemas.microsoft.com/office/drawing/2014/main" val="3317005183"/>
                    </a:ext>
                  </a:extLst>
                </a:gridCol>
                <a:gridCol w="5189705">
                  <a:extLst>
                    <a:ext uri="{9D8B030D-6E8A-4147-A177-3AD203B41FA5}">
                      <a16:colId xmlns:a16="http://schemas.microsoft.com/office/drawing/2014/main" val="4293147557"/>
                    </a:ext>
                  </a:extLst>
                </a:gridCol>
              </a:tblGrid>
              <a:tr h="553314">
                <a:tc>
                  <a:txBody>
                    <a:bodyPr/>
                    <a:lstStyle/>
                    <a:p>
                      <a:endParaRPr lang="en-GB" dirty="0"/>
                    </a:p>
                  </a:txBody>
                  <a:tcPr/>
                </a:tc>
                <a:tc>
                  <a:txBody>
                    <a:bodyPr/>
                    <a:lstStyle/>
                    <a:p>
                      <a:pPr algn="ctr"/>
                      <a:r>
                        <a:rPr lang="en-GB" sz="2800" dirty="0">
                          <a:latin typeface="Century Gothic" panose="020B0502020202020204" pitchFamily="34" charset="0"/>
                        </a:rPr>
                        <a:t>English</a:t>
                      </a:r>
                    </a:p>
                  </a:txBody>
                  <a:tcPr/>
                </a:tc>
                <a:tc>
                  <a:txBody>
                    <a:bodyPr/>
                    <a:lstStyle/>
                    <a:p>
                      <a:pPr algn="ctr"/>
                      <a:r>
                        <a:rPr lang="en-GB" sz="2800" b="1" dirty="0">
                          <a:solidFill>
                            <a:schemeClr val="bg1"/>
                          </a:solidFill>
                          <a:latin typeface="Century Gothic" panose="020B0502020202020204" pitchFamily="34" charset="0"/>
                        </a:rPr>
                        <a:t>French</a:t>
                      </a:r>
                      <a:endParaRPr lang="en-GB" sz="2800" dirty="0">
                        <a:solidFill>
                          <a:schemeClr val="bg1"/>
                        </a:solidFill>
                        <a:latin typeface="Century Gothic" panose="020B0502020202020204" pitchFamily="34" charset="0"/>
                      </a:endParaRPr>
                    </a:p>
                  </a:txBody>
                  <a:tcPr/>
                </a:tc>
                <a:extLst>
                  <a:ext uri="{0D108BD9-81ED-4DB2-BD59-A6C34878D82A}">
                    <a16:rowId xmlns:a16="http://schemas.microsoft.com/office/drawing/2014/main" val="3585969815"/>
                  </a:ext>
                </a:extLst>
              </a:tr>
              <a:tr h="553314">
                <a:tc>
                  <a:txBody>
                    <a:bodyPr/>
                    <a:lstStyle/>
                    <a:p>
                      <a:endParaRPr lang="en-GB" sz="2800" b="1" dirty="0">
                        <a:solidFill>
                          <a:srgbClr val="002060"/>
                        </a:solidFill>
                        <a:latin typeface="Century Gothic" panose="020B0502020202020204" pitchFamily="34" charset="0"/>
                      </a:endParaRPr>
                    </a:p>
                  </a:txBody>
                  <a:tcPr/>
                </a:tc>
                <a:tc>
                  <a:txBody>
                    <a:bodyPr/>
                    <a:lstStyle/>
                    <a:p>
                      <a:endParaRPr lang="en-GB" dirty="0"/>
                    </a:p>
                  </a:txBody>
                  <a:tcPr anchor="ctr"/>
                </a:tc>
                <a:tc>
                  <a:txBody>
                    <a:bodyPr/>
                    <a:lstStyle/>
                    <a:p>
                      <a:r>
                        <a:rPr lang="en-GB" dirty="0"/>
                        <a:t>           </a:t>
                      </a:r>
                      <a:endParaRPr lang="en-GB" sz="2400" dirty="0">
                        <a:latin typeface="Century Gothic" panose="020B0502020202020204" pitchFamily="34" charset="0"/>
                      </a:endParaRPr>
                    </a:p>
                  </a:txBody>
                  <a:tcPr/>
                </a:tc>
                <a:extLst>
                  <a:ext uri="{0D108BD9-81ED-4DB2-BD59-A6C34878D82A}">
                    <a16:rowId xmlns:a16="http://schemas.microsoft.com/office/drawing/2014/main" val="720189548"/>
                  </a:ext>
                </a:extLst>
              </a:tr>
              <a:tr h="553314">
                <a:tc>
                  <a:txBody>
                    <a:bodyPr/>
                    <a:lstStyle/>
                    <a:p>
                      <a:endParaRPr lang="en-GB" sz="28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a16="http://schemas.microsoft.com/office/drawing/2014/main" val="568798639"/>
                  </a:ext>
                </a:extLst>
              </a:tr>
              <a:tr h="553314">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a16="http://schemas.microsoft.com/office/drawing/2014/main" val="2049515245"/>
                  </a:ext>
                </a:extLst>
              </a:tr>
              <a:tr h="553314">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a16="http://schemas.microsoft.com/office/drawing/2014/main" val="1318049299"/>
                  </a:ext>
                </a:extLst>
              </a:tr>
              <a:tr h="553314">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a16="http://schemas.microsoft.com/office/drawing/2014/main" val="2333934784"/>
                  </a:ext>
                </a:extLst>
              </a:tr>
              <a:tr h="625575">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a16="http://schemas.microsoft.com/office/drawing/2014/main" val="3033093083"/>
                  </a:ext>
                </a:extLst>
              </a:tr>
            </a:tbl>
          </a:graphicData>
        </a:graphic>
      </p:graphicFrame>
      <p:sp>
        <p:nvSpPr>
          <p:cNvPr id="2" name="TextBox 1"/>
          <p:cNvSpPr txBox="1"/>
          <p:nvPr/>
        </p:nvSpPr>
        <p:spPr>
          <a:xfrm>
            <a:off x="408472" y="1337269"/>
            <a:ext cx="971382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Say the sentences in French. Then write them down.</a:t>
            </a:r>
          </a:p>
        </p:txBody>
      </p:sp>
      <p:sp>
        <p:nvSpPr>
          <p:cNvPr id="32" name="TextBox 31"/>
          <p:cNvSpPr txBox="1"/>
          <p:nvPr/>
        </p:nvSpPr>
        <p:spPr>
          <a:xfrm>
            <a:off x="1003805" y="2750939"/>
            <a:ext cx="5760000" cy="400110"/>
          </a:xfrm>
          <a:prstGeom prst="rect">
            <a:avLst/>
          </a:prstGeom>
          <a:noFill/>
        </p:spPr>
        <p:txBody>
          <a:bodyPr wrap="square" rtlCol="0" anchor="ctr">
            <a:spAutoFit/>
          </a:bodyPr>
          <a:lstStyle/>
          <a:p>
            <a:pPr algn="ctr"/>
            <a:r>
              <a:rPr lang="en-GB" sz="2000" dirty="0">
                <a:solidFill>
                  <a:srgbClr val="115076"/>
                </a:solidFill>
                <a:latin typeface="Century Gothic" panose="020B0502020202020204" pitchFamily="34" charset="0"/>
              </a:rPr>
              <a:t>He is a nice teacher.</a:t>
            </a:r>
            <a:endParaRPr lang="en-GB" sz="2000" dirty="0">
              <a:solidFill>
                <a:srgbClr val="115076"/>
              </a:solidFill>
            </a:endParaRPr>
          </a:p>
        </p:txBody>
      </p:sp>
      <p:sp>
        <p:nvSpPr>
          <p:cNvPr id="33" name="TextBox 32"/>
          <p:cNvSpPr txBox="1"/>
          <p:nvPr/>
        </p:nvSpPr>
        <p:spPr>
          <a:xfrm>
            <a:off x="1003806" y="3316331"/>
            <a:ext cx="5760000" cy="400110"/>
          </a:xfrm>
          <a:prstGeom prst="rect">
            <a:avLst/>
          </a:prstGeom>
          <a:noFill/>
        </p:spPr>
        <p:txBody>
          <a:bodyPr wrap="square" rtlCol="0" anchor="ctr">
            <a:spAutoFit/>
          </a:bodyPr>
          <a:lstStyle/>
          <a:p>
            <a:pPr algn="ctr"/>
            <a:r>
              <a:rPr lang="en-GB" sz="2000" dirty="0">
                <a:solidFill>
                  <a:srgbClr val="115076"/>
                </a:solidFill>
                <a:latin typeface="Century Gothic" panose="020B0502020202020204" pitchFamily="34" charset="0"/>
              </a:rPr>
              <a:t>He has an interesting teacher.</a:t>
            </a:r>
            <a:endParaRPr lang="en-GB" sz="2000" dirty="0">
              <a:solidFill>
                <a:srgbClr val="115076"/>
              </a:solidFill>
            </a:endParaRPr>
          </a:p>
        </p:txBody>
      </p:sp>
      <p:sp>
        <p:nvSpPr>
          <p:cNvPr id="34" name="TextBox 33"/>
          <p:cNvSpPr txBox="1"/>
          <p:nvPr/>
        </p:nvSpPr>
        <p:spPr>
          <a:xfrm>
            <a:off x="1037532" y="3868216"/>
            <a:ext cx="5760000" cy="400110"/>
          </a:xfrm>
          <a:prstGeom prst="rect">
            <a:avLst/>
          </a:prstGeom>
          <a:noFill/>
        </p:spPr>
        <p:txBody>
          <a:bodyPr wrap="square" rtlCol="0" anchor="ctr">
            <a:spAutoFit/>
          </a:bodyPr>
          <a:lstStyle/>
          <a:p>
            <a:pPr algn="ctr"/>
            <a:r>
              <a:rPr lang="en-GB" sz="2000" dirty="0">
                <a:solidFill>
                  <a:srgbClr val="115076"/>
                </a:solidFill>
                <a:latin typeface="Century Gothic" panose="020B0502020202020204" pitchFamily="34" charset="0"/>
              </a:rPr>
              <a:t>She has a funny friend.</a:t>
            </a:r>
            <a:endParaRPr lang="en-GB" sz="2000" dirty="0">
              <a:solidFill>
                <a:srgbClr val="115076"/>
              </a:solidFill>
            </a:endParaRPr>
          </a:p>
        </p:txBody>
      </p:sp>
      <p:sp>
        <p:nvSpPr>
          <p:cNvPr id="35" name="TextBox 34"/>
          <p:cNvSpPr txBox="1"/>
          <p:nvPr/>
        </p:nvSpPr>
        <p:spPr>
          <a:xfrm>
            <a:off x="1050559" y="4393727"/>
            <a:ext cx="5760000" cy="400110"/>
          </a:xfrm>
          <a:prstGeom prst="rect">
            <a:avLst/>
          </a:prstGeom>
          <a:noFill/>
        </p:spPr>
        <p:txBody>
          <a:bodyPr wrap="square" rtlCol="0" anchor="ctr">
            <a:spAutoFit/>
          </a:bodyPr>
          <a:lstStyle/>
          <a:p>
            <a:pPr algn="ctr"/>
            <a:r>
              <a:rPr lang="en-GB" sz="2000" dirty="0">
                <a:solidFill>
                  <a:srgbClr val="115076"/>
                </a:solidFill>
                <a:latin typeface="Century Gothic" panose="020B0502020202020204" pitchFamily="34" charset="0"/>
              </a:rPr>
              <a:t>I am French.</a:t>
            </a:r>
            <a:endParaRPr lang="en-GB" sz="2000" dirty="0">
              <a:solidFill>
                <a:srgbClr val="115076"/>
              </a:solidFill>
            </a:endParaRPr>
          </a:p>
        </p:txBody>
      </p:sp>
      <p:sp>
        <p:nvSpPr>
          <p:cNvPr id="36" name="TextBox 35"/>
          <p:cNvSpPr txBox="1"/>
          <p:nvPr/>
        </p:nvSpPr>
        <p:spPr>
          <a:xfrm>
            <a:off x="1031184" y="4990159"/>
            <a:ext cx="5760000" cy="400110"/>
          </a:xfrm>
          <a:prstGeom prst="rect">
            <a:avLst/>
          </a:prstGeom>
          <a:noFill/>
        </p:spPr>
        <p:txBody>
          <a:bodyPr wrap="square" rtlCol="0" anchor="ctr">
            <a:spAutoFit/>
          </a:bodyPr>
          <a:lstStyle/>
          <a:p>
            <a:pPr algn="ctr"/>
            <a:r>
              <a:rPr lang="en-GB" sz="2000" dirty="0">
                <a:solidFill>
                  <a:srgbClr val="115076"/>
                </a:solidFill>
                <a:latin typeface="Century Gothic" panose="020B0502020202020204" pitchFamily="34" charset="0"/>
              </a:rPr>
              <a:t>Do you have an English friend?</a:t>
            </a:r>
            <a:endParaRPr lang="en-GB" sz="2000" dirty="0">
              <a:solidFill>
                <a:srgbClr val="115076"/>
              </a:solidFill>
            </a:endParaRPr>
          </a:p>
        </p:txBody>
      </p:sp>
      <p:sp>
        <p:nvSpPr>
          <p:cNvPr id="37" name="TextBox 36"/>
          <p:cNvSpPr txBox="1"/>
          <p:nvPr/>
        </p:nvSpPr>
        <p:spPr>
          <a:xfrm>
            <a:off x="1056355" y="5586591"/>
            <a:ext cx="5760000" cy="400110"/>
          </a:xfrm>
          <a:prstGeom prst="rect">
            <a:avLst/>
          </a:prstGeom>
          <a:noFill/>
        </p:spPr>
        <p:txBody>
          <a:bodyPr wrap="square" rtlCol="0" anchor="ctr">
            <a:spAutoFit/>
          </a:bodyPr>
          <a:lstStyle/>
          <a:p>
            <a:pPr algn="ctr"/>
            <a:r>
              <a:rPr lang="en-GB" sz="2000" dirty="0">
                <a:solidFill>
                  <a:srgbClr val="115076"/>
                </a:solidFill>
                <a:latin typeface="Century Gothic" panose="020B0502020202020204" pitchFamily="34" charset="0"/>
              </a:rPr>
              <a:t>She is a nice woman.</a:t>
            </a:r>
            <a:endParaRPr lang="en-GB" sz="2000" dirty="0">
              <a:solidFill>
                <a:srgbClr val="115076"/>
              </a:solidFill>
            </a:endParaRPr>
          </a:p>
        </p:txBody>
      </p:sp>
      <p:sp>
        <p:nvSpPr>
          <p:cNvPr id="14" name="TextBox 13"/>
          <p:cNvSpPr txBox="1"/>
          <p:nvPr/>
        </p:nvSpPr>
        <p:spPr>
          <a:xfrm>
            <a:off x="6076026" y="2763116"/>
            <a:ext cx="5760000" cy="677108"/>
          </a:xfrm>
          <a:prstGeom prst="rect">
            <a:avLst/>
          </a:prstGeom>
          <a:noFill/>
        </p:spPr>
        <p:txBody>
          <a:bodyPr wrap="square" rtlCol="0" anchor="ctr">
            <a:spAutoFit/>
          </a:bodyPr>
          <a:lstStyle/>
          <a:p>
            <a:pPr algn="ctr"/>
            <a:r>
              <a:rPr lang="fr-FR" sz="2000" dirty="0">
                <a:solidFill>
                  <a:srgbClr val="115076"/>
                </a:solidFill>
                <a:latin typeface="Century Gothic" panose="020B0502020202020204" pitchFamily="34" charset="0"/>
              </a:rPr>
              <a:t>C’est (Il est) un professeur sympathique.</a:t>
            </a:r>
            <a:endParaRPr lang="en-GB" sz="2000" dirty="0">
              <a:solidFill>
                <a:srgbClr val="115076"/>
              </a:solidFill>
              <a:latin typeface="Century Gothic" panose="020B0502020202020204" pitchFamily="34" charset="0"/>
            </a:endParaRPr>
          </a:p>
          <a:p>
            <a:pPr algn="ctr"/>
            <a:endParaRPr lang="en-GB" dirty="0">
              <a:solidFill>
                <a:srgbClr val="115076"/>
              </a:solidFill>
              <a:latin typeface="Century Gothic" panose="020B0502020202020204" pitchFamily="34" charset="0"/>
            </a:endParaRPr>
          </a:p>
        </p:txBody>
      </p:sp>
      <p:sp>
        <p:nvSpPr>
          <p:cNvPr id="24" name="TextBox 23"/>
          <p:cNvSpPr txBox="1"/>
          <p:nvPr/>
        </p:nvSpPr>
        <p:spPr>
          <a:xfrm>
            <a:off x="6076026" y="3300422"/>
            <a:ext cx="5760000" cy="400110"/>
          </a:xfrm>
          <a:prstGeom prst="rect">
            <a:avLst/>
          </a:prstGeom>
          <a:noFill/>
        </p:spPr>
        <p:txBody>
          <a:bodyPr wrap="square" rtlCol="0" anchor="ctr">
            <a:spAutoFit/>
          </a:bodyPr>
          <a:lstStyle/>
          <a:p>
            <a:pPr algn="ctr"/>
            <a:r>
              <a:rPr lang="fr-FR" sz="2000" dirty="0">
                <a:solidFill>
                  <a:srgbClr val="115076"/>
                </a:solidFill>
                <a:latin typeface="Century Gothic" panose="020B0502020202020204" pitchFamily="34" charset="0"/>
              </a:rPr>
              <a:t>Il a un professeur intéressant.</a:t>
            </a:r>
            <a:endParaRPr lang="en-GB" sz="2000" dirty="0">
              <a:solidFill>
                <a:srgbClr val="115076"/>
              </a:solidFill>
              <a:latin typeface="Century Gothic" panose="020B0502020202020204" pitchFamily="34" charset="0"/>
            </a:endParaRPr>
          </a:p>
        </p:txBody>
      </p:sp>
      <p:sp>
        <p:nvSpPr>
          <p:cNvPr id="38" name="TextBox 37"/>
          <p:cNvSpPr txBox="1"/>
          <p:nvPr/>
        </p:nvSpPr>
        <p:spPr>
          <a:xfrm>
            <a:off x="6076026" y="3846356"/>
            <a:ext cx="5760000" cy="400110"/>
          </a:xfrm>
          <a:prstGeom prst="rect">
            <a:avLst/>
          </a:prstGeom>
          <a:noFill/>
        </p:spPr>
        <p:txBody>
          <a:bodyPr wrap="square" rtlCol="0" anchor="ctr">
            <a:spAutoFit/>
          </a:bodyPr>
          <a:lstStyle/>
          <a:p>
            <a:pPr algn="ctr" fontAlgn="ctr"/>
            <a:r>
              <a:rPr lang="fr-FR" sz="2000" dirty="0">
                <a:solidFill>
                  <a:srgbClr val="115076"/>
                </a:solidFill>
                <a:latin typeface="Century Gothic" panose="020B0502020202020204" pitchFamily="34" charset="0"/>
              </a:rPr>
              <a:t>Elle a une amie drôle.</a:t>
            </a:r>
            <a:endParaRPr lang="en-GB" sz="2000" dirty="0">
              <a:solidFill>
                <a:srgbClr val="115076"/>
              </a:solidFill>
              <a:latin typeface="Century Gothic" panose="020B0502020202020204" pitchFamily="34" charset="0"/>
            </a:endParaRPr>
          </a:p>
        </p:txBody>
      </p:sp>
      <p:sp>
        <p:nvSpPr>
          <p:cNvPr id="40" name="TextBox 39"/>
          <p:cNvSpPr txBox="1"/>
          <p:nvPr/>
        </p:nvSpPr>
        <p:spPr>
          <a:xfrm>
            <a:off x="6076026" y="4425632"/>
            <a:ext cx="5760000" cy="400110"/>
          </a:xfrm>
          <a:prstGeom prst="rect">
            <a:avLst/>
          </a:prstGeom>
          <a:noFill/>
        </p:spPr>
        <p:txBody>
          <a:bodyPr wrap="square" rtlCol="0" anchor="ctr">
            <a:spAutoFit/>
          </a:bodyPr>
          <a:lstStyle/>
          <a:p>
            <a:pPr lvl="0" algn="ctr" fontAlgn="ctr">
              <a:defRPr/>
            </a:pPr>
            <a:r>
              <a:rPr lang="fr-FR" sz="2000" dirty="0">
                <a:solidFill>
                  <a:srgbClr val="115076"/>
                </a:solidFill>
                <a:latin typeface="Century Gothic" panose="020B0502020202020204" pitchFamily="34" charset="0"/>
              </a:rPr>
              <a:t>Je suis française. </a:t>
            </a:r>
          </a:p>
        </p:txBody>
      </p:sp>
      <p:sp>
        <p:nvSpPr>
          <p:cNvPr id="41" name="TextBox 40"/>
          <p:cNvSpPr txBox="1"/>
          <p:nvPr/>
        </p:nvSpPr>
        <p:spPr>
          <a:xfrm>
            <a:off x="6076026" y="4978134"/>
            <a:ext cx="5760000" cy="400110"/>
          </a:xfrm>
          <a:prstGeom prst="rect">
            <a:avLst/>
          </a:prstGeom>
          <a:noFill/>
        </p:spPr>
        <p:txBody>
          <a:bodyPr wrap="square" rtlCol="0" anchor="ctr">
            <a:spAutoFit/>
          </a:bodyPr>
          <a:lstStyle/>
          <a:p>
            <a:pPr lvl="0" algn="ctr" fontAlgn="ctr">
              <a:defRPr/>
            </a:pPr>
            <a:r>
              <a:rPr lang="fr-FR" sz="2000" dirty="0">
                <a:solidFill>
                  <a:srgbClr val="115076"/>
                </a:solidFill>
                <a:latin typeface="Century Gothic" panose="020B0502020202020204" pitchFamily="34" charset="0"/>
              </a:rPr>
              <a:t>Tu as un ami anglais ?</a:t>
            </a:r>
            <a:endParaRPr lang="en-GB" sz="2000" dirty="0">
              <a:solidFill>
                <a:srgbClr val="115076"/>
              </a:solidFill>
              <a:latin typeface="Century Gothic" panose="020B0502020202020204" pitchFamily="34" charset="0"/>
            </a:endParaRPr>
          </a:p>
        </p:txBody>
      </p:sp>
      <p:sp>
        <p:nvSpPr>
          <p:cNvPr id="42" name="TextBox 41"/>
          <p:cNvSpPr txBox="1"/>
          <p:nvPr/>
        </p:nvSpPr>
        <p:spPr>
          <a:xfrm>
            <a:off x="6076026" y="5517395"/>
            <a:ext cx="5760000" cy="677108"/>
          </a:xfrm>
          <a:prstGeom prst="rect">
            <a:avLst/>
          </a:prstGeom>
          <a:noFill/>
        </p:spPr>
        <p:txBody>
          <a:bodyPr wrap="square" rtlCol="0" anchor="ctr">
            <a:spAutoFit/>
          </a:bodyPr>
          <a:lstStyle/>
          <a:p>
            <a:pPr algn="ctr"/>
            <a:r>
              <a:rPr lang="fr-FR" sz="2000" dirty="0">
                <a:solidFill>
                  <a:srgbClr val="115076"/>
                </a:solidFill>
                <a:latin typeface="Century Gothic" panose="020B0502020202020204" pitchFamily="34" charset="0"/>
              </a:rPr>
              <a:t>C’est (Elle est) une femme sympathique.</a:t>
            </a:r>
            <a:endParaRPr lang="en-GB" sz="2000" dirty="0">
              <a:solidFill>
                <a:srgbClr val="115076"/>
              </a:solidFill>
              <a:latin typeface="Century Gothic" panose="020B0502020202020204" pitchFamily="34" charset="0"/>
            </a:endParaRPr>
          </a:p>
          <a:p>
            <a:pPr algn="ctr"/>
            <a:endParaRPr lang="en-GB" dirty="0">
              <a:solidFill>
                <a:srgbClr val="115076"/>
              </a:solidFill>
            </a:endParaRPr>
          </a:p>
        </p:txBody>
      </p:sp>
      <p:sp>
        <p:nvSpPr>
          <p:cNvPr id="31" name="Rounded Rectangle 46">
            <a:extLst>
              <a:ext uri="{FF2B5EF4-FFF2-40B4-BE49-F238E27FC236}">
                <a16:creationId xmlns:a16="http://schemas.microsoft.com/office/drawing/2014/main" id="{FB09667E-50A2-4099-B9F5-10D9728BF65D}"/>
              </a:ext>
            </a:extLst>
          </p:cNvPr>
          <p:cNvSpPr/>
          <p:nvPr/>
        </p:nvSpPr>
        <p:spPr>
          <a:xfrm>
            <a:off x="9721516" y="188531"/>
            <a:ext cx="2348563" cy="462257"/>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Parl</a:t>
            </a:r>
            <a:r>
              <a:rPr lang="en-GB" sz="2000" b="1" kern="0" noProof="0" dirty="0" err="1">
                <a:solidFill>
                  <a:prstClr val="white"/>
                </a:solidFill>
                <a:latin typeface="Century Gothic" panose="020B0502020202020204" pitchFamily="34" charset="0"/>
              </a:rPr>
              <a:t>er</a:t>
            </a:r>
            <a:r>
              <a:rPr lang="en-GB" sz="2000" b="1" kern="0" noProof="0" dirty="0">
                <a:solidFill>
                  <a:prstClr val="white"/>
                </a:solidFill>
                <a:latin typeface="Century Gothic" panose="020B0502020202020204" pitchFamily="34" charset="0"/>
              </a:rPr>
              <a:t> / </a:t>
            </a:r>
            <a:r>
              <a:rPr lang="en-GB" sz="2000" b="1" kern="0" noProof="0" dirty="0" err="1">
                <a:solidFill>
                  <a:prstClr val="white"/>
                </a:solidFill>
                <a:latin typeface="Century Gothic" panose="020B0502020202020204" pitchFamily="34" charset="0"/>
              </a:rPr>
              <a:t>écrire</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6" name="Title 3"/>
          <p:cNvSpPr>
            <a:spLocks noGrp="1"/>
          </p:cNvSpPr>
          <p:nvPr>
            <p:ph type="title"/>
          </p:nvPr>
        </p:nvSpPr>
        <p:spPr>
          <a:xfrm>
            <a:off x="0" y="336460"/>
            <a:ext cx="5265384" cy="707849"/>
          </a:xfrm>
        </p:spPr>
        <p:txBody>
          <a:bodyPr>
            <a:noAutofit/>
          </a:bodyPr>
          <a:lstStyle/>
          <a:p>
            <a:r>
              <a:rPr lang="en-GB" sz="3600" b="1" dirty="0">
                <a:solidFill>
                  <a:schemeClr val="bg1"/>
                </a:solidFill>
              </a:rPr>
              <a:t>Having</a:t>
            </a:r>
            <a:r>
              <a:rPr lang="en-GB" sz="2800" b="1" dirty="0">
                <a:solidFill>
                  <a:schemeClr val="bg1"/>
                </a:solidFill>
              </a:rPr>
              <a:t> </a:t>
            </a:r>
            <a:r>
              <a:rPr lang="en-GB" sz="3600" b="1" dirty="0">
                <a:solidFill>
                  <a:schemeClr val="bg1"/>
                </a:solidFill>
              </a:rPr>
              <a:t>and</a:t>
            </a:r>
            <a:r>
              <a:rPr lang="en-GB" sz="2800" b="1" dirty="0">
                <a:solidFill>
                  <a:schemeClr val="bg1"/>
                </a:solidFill>
              </a:rPr>
              <a:t> </a:t>
            </a:r>
            <a:r>
              <a:rPr lang="en-GB" sz="3600" b="1" dirty="0">
                <a:solidFill>
                  <a:schemeClr val="bg1"/>
                </a:solidFill>
              </a:rPr>
              <a:t>being</a:t>
            </a:r>
            <a:endParaRPr lang="en-GB" sz="2800" b="1" dirty="0">
              <a:solidFill>
                <a:schemeClr val="bg1"/>
              </a:solidFill>
            </a:endParaRPr>
          </a:p>
        </p:txBody>
      </p:sp>
      <p:sp>
        <p:nvSpPr>
          <p:cNvPr id="47" name="Action Button: Custom 16">
            <a:hlinkClick r:id="" action="ppaction://noaction" highlightClick="1">
              <a:snd r:embed="rId4" name="week 5_slide 4_item 1.wav"/>
            </a:hlinkClick>
            <a:extLst>
              <a:ext uri="{FF2B5EF4-FFF2-40B4-BE49-F238E27FC236}">
                <a16:creationId xmlns:a16="http://schemas.microsoft.com/office/drawing/2014/main" id="{00B3E4C1-DFF4-46C3-8013-784275E7AA6B}"/>
              </a:ext>
            </a:extLst>
          </p:cNvPr>
          <p:cNvSpPr/>
          <p:nvPr/>
        </p:nvSpPr>
        <p:spPr>
          <a:xfrm>
            <a:off x="855888" y="2690944"/>
            <a:ext cx="526482" cy="45667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8" name="Action Button: Custom 16">
            <a:hlinkClick r:id="" action="ppaction://noaction" highlightClick="1">
              <a:snd r:embed="rId5" name="week 5_slide 4_item 2.wav"/>
            </a:hlinkClick>
            <a:extLst>
              <a:ext uri="{FF2B5EF4-FFF2-40B4-BE49-F238E27FC236}">
                <a16:creationId xmlns:a16="http://schemas.microsoft.com/office/drawing/2014/main" id="{5B92A95F-523A-4E36-B65E-94DAE9FBB368}"/>
              </a:ext>
            </a:extLst>
          </p:cNvPr>
          <p:cNvSpPr/>
          <p:nvPr/>
        </p:nvSpPr>
        <p:spPr>
          <a:xfrm>
            <a:off x="854107" y="3237797"/>
            <a:ext cx="526482" cy="45667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9" name="Action Button: Custom 16">
            <a:hlinkClick r:id="" action="ppaction://noaction" highlightClick="1">
              <a:snd r:embed="rId6" name="week 5_slide 4_item 3.wav"/>
            </a:hlinkClick>
            <a:extLst>
              <a:ext uri="{FF2B5EF4-FFF2-40B4-BE49-F238E27FC236}">
                <a16:creationId xmlns:a16="http://schemas.microsoft.com/office/drawing/2014/main" id="{D4B491BE-DEE1-4BAB-B62E-08BEC8F84C2F}"/>
              </a:ext>
            </a:extLst>
          </p:cNvPr>
          <p:cNvSpPr/>
          <p:nvPr/>
        </p:nvSpPr>
        <p:spPr>
          <a:xfrm>
            <a:off x="854107" y="3788064"/>
            <a:ext cx="526482" cy="45667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0" name="Action Button: Custom 16">
            <a:hlinkClick r:id="" action="ppaction://noaction" highlightClick="1">
              <a:snd r:embed="rId7" name="week 5_slide 4_item 4b.wav"/>
            </a:hlinkClick>
            <a:extLst>
              <a:ext uri="{FF2B5EF4-FFF2-40B4-BE49-F238E27FC236}">
                <a16:creationId xmlns:a16="http://schemas.microsoft.com/office/drawing/2014/main" id="{7C5D1C98-B338-48C7-A0D6-9CC93C596CA9}"/>
              </a:ext>
            </a:extLst>
          </p:cNvPr>
          <p:cNvSpPr/>
          <p:nvPr/>
        </p:nvSpPr>
        <p:spPr>
          <a:xfrm>
            <a:off x="854107" y="4338331"/>
            <a:ext cx="526482" cy="45667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1" name="Action Button: Custom 16">
            <a:hlinkClick r:id="" action="ppaction://noaction" highlightClick="1">
              <a:snd r:embed="rId8" name="week 5_slide 4_item 5.wav"/>
            </a:hlinkClick>
            <a:extLst>
              <a:ext uri="{FF2B5EF4-FFF2-40B4-BE49-F238E27FC236}">
                <a16:creationId xmlns:a16="http://schemas.microsoft.com/office/drawing/2014/main" id="{735F5EA0-D015-4C01-9444-94092DE5E112}"/>
              </a:ext>
            </a:extLst>
          </p:cNvPr>
          <p:cNvSpPr/>
          <p:nvPr/>
        </p:nvSpPr>
        <p:spPr>
          <a:xfrm>
            <a:off x="854107" y="4933165"/>
            <a:ext cx="526482" cy="45667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2" name="Action Button: Custom 16">
            <a:hlinkClick r:id="" action="ppaction://noaction" highlightClick="1">
              <a:snd r:embed="rId9" name="week 5_slide 4_item 6.wav"/>
            </a:hlinkClick>
            <a:extLst>
              <a:ext uri="{FF2B5EF4-FFF2-40B4-BE49-F238E27FC236}">
                <a16:creationId xmlns:a16="http://schemas.microsoft.com/office/drawing/2014/main" id="{C85FFF45-DBEA-4B31-808F-B9B100F63A1A}"/>
              </a:ext>
            </a:extLst>
          </p:cNvPr>
          <p:cNvSpPr/>
          <p:nvPr/>
        </p:nvSpPr>
        <p:spPr>
          <a:xfrm>
            <a:off x="854107" y="5463046"/>
            <a:ext cx="526482" cy="45667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197922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14" grpId="0"/>
      <p:bldP spid="24" grpId="0"/>
      <p:bldP spid="38" grpId="0"/>
      <p:bldP spid="40" grpId="0"/>
      <p:bldP spid="41" grpId="0"/>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2542938"/>
            <a:ext cx="7308549" cy="1062010"/>
          </a:xfrm>
        </p:spPr>
        <p:txBody>
          <a:bodyPr>
            <a:normAutofit fontScale="90000"/>
          </a:bodyPr>
          <a:lstStyle/>
          <a:p>
            <a:pPr algn="l"/>
            <a:br>
              <a:rPr lang="en-GB" sz="4000" b="1" dirty="0">
                <a:solidFill>
                  <a:prstClr val="white"/>
                </a:solidFill>
              </a:rPr>
            </a:br>
            <a:br>
              <a:rPr lang="en-GB" sz="4000" b="1" dirty="0">
                <a:solidFill>
                  <a:prstClr val="white"/>
                </a:solidFill>
              </a:rPr>
            </a:br>
            <a:r>
              <a:rPr lang="en-GB" sz="4000" b="1" dirty="0">
                <a:solidFill>
                  <a:prstClr val="white"/>
                </a:solidFill>
              </a:rPr>
              <a:t>Distinguishing between having and being</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endParaRPr lang="en-GB" sz="3000" dirty="0">
              <a:solidFill>
                <a:prstClr val="white"/>
              </a:solidFill>
            </a:endParaRPr>
          </a:p>
          <a:p>
            <a:pPr algn="l"/>
            <a:r>
              <a:rPr lang="en-GB" sz="3000" dirty="0">
                <a:solidFill>
                  <a:prstClr val="white"/>
                </a:solidFill>
              </a:rPr>
              <a:t>subject pronoun ‘it’</a:t>
            </a:r>
          </a:p>
          <a:p>
            <a:pPr algn="l"/>
            <a:r>
              <a:rPr lang="en-GB" sz="3000" dirty="0">
                <a:solidFill>
                  <a:prstClr val="white"/>
                </a:solidFill>
              </a:rPr>
              <a:t>[é / -</a:t>
            </a:r>
            <a:r>
              <a:rPr lang="en-GB" sz="3000" dirty="0" err="1">
                <a:solidFill>
                  <a:prstClr val="white"/>
                </a:solidFill>
              </a:rPr>
              <a:t>er</a:t>
            </a:r>
            <a:r>
              <a:rPr lang="en-GB" sz="3000" dirty="0">
                <a:solidFill>
                  <a:prstClr val="white"/>
                </a:solidFill>
              </a:rPr>
              <a:t> / -</a:t>
            </a:r>
            <a:r>
              <a:rPr lang="en-GB" sz="3000" dirty="0" err="1">
                <a:solidFill>
                  <a:prstClr val="white"/>
                </a:solidFill>
              </a:rPr>
              <a:t>ez</a:t>
            </a:r>
            <a:r>
              <a:rPr lang="en-GB" sz="3000" dirty="0">
                <a:solidFill>
                  <a:prstClr val="white"/>
                </a:solidFill>
              </a:rPr>
              <a:t>]</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5 - Lesson 10</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986354"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Catherine Morris / Kirsten Somerville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06/11/21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900868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5C2D-67CF-B04A-BCA6-B1A79059443D}"/>
              </a:ext>
            </a:extLst>
          </p:cNvPr>
          <p:cNvSpPr>
            <a:spLocks noGrp="1"/>
          </p:cNvSpPr>
          <p:nvPr>
            <p:ph type="title"/>
          </p:nvPr>
        </p:nvSpPr>
        <p:spPr>
          <a:xfrm>
            <a:off x="0" y="0"/>
            <a:ext cx="10515600" cy="1325563"/>
          </a:xfrm>
        </p:spPr>
        <p:txBody>
          <a:bodyPr/>
          <a:lstStyle/>
          <a:p>
            <a:pPr lvl="0">
              <a:lnSpc>
                <a:spcPct val="100000"/>
              </a:lnSpc>
              <a:spcBef>
                <a:spcPts val="0"/>
              </a:spcBef>
            </a:pPr>
            <a:r>
              <a:rPr lang="en-GB" sz="10000" b="1" dirty="0">
                <a:solidFill>
                  <a:srgbClr val="115076"/>
                </a:solidFill>
                <a:latin typeface="Century Gothic" panose="020B0502020202020204" pitchFamily="34" charset="0"/>
                <a:ea typeface="+mn-ea"/>
                <a:cs typeface="Calibri" panose="020F0502020204030204" pitchFamily="34" charset="0"/>
              </a:rPr>
              <a:t>é/-er/-ez</a:t>
            </a:r>
            <a:endParaRPr lang="en-US" sz="10000" dirty="0"/>
          </a:p>
        </p:txBody>
      </p:sp>
      <p:pic>
        <p:nvPicPr>
          <p:cNvPr id="7" name="Picture 6" descr="hand holding a pencil and writ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3692" y="1765037"/>
            <a:ext cx="1925048" cy="2788801"/>
          </a:xfrm>
          <a:prstGeom prst="rect">
            <a:avLst/>
          </a:prstGeom>
        </p:spPr>
      </p:pic>
      <p:sp>
        <p:nvSpPr>
          <p:cNvPr id="8" name="TextBox 7"/>
          <p:cNvSpPr txBox="1"/>
          <p:nvPr/>
        </p:nvSpPr>
        <p:spPr>
          <a:xfrm>
            <a:off x="1535065" y="4381258"/>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98749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é écrir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é écri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E3168-331C-594B-8D56-27C80A17B87C}"/>
              </a:ext>
            </a:extLst>
          </p:cNvPr>
          <p:cNvSpPr>
            <a:spLocks noGrp="1"/>
          </p:cNvSpPr>
          <p:nvPr>
            <p:ph type="title"/>
          </p:nvPr>
        </p:nvSpPr>
        <p:spPr>
          <a:xfrm>
            <a:off x="0" y="0"/>
            <a:ext cx="10515600" cy="1325563"/>
          </a:xfrm>
        </p:spPr>
        <p:txBody>
          <a:bodyPr/>
          <a:lstStyle/>
          <a:p>
            <a:pPr lvl="0">
              <a:lnSpc>
                <a:spcPct val="100000"/>
              </a:lnSpc>
              <a:spcBef>
                <a:spcPts val="0"/>
              </a:spcBef>
            </a:pPr>
            <a:r>
              <a:rPr lang="en-GB" sz="10000" b="1" dirty="0">
                <a:solidFill>
                  <a:srgbClr val="115076"/>
                </a:solidFill>
                <a:latin typeface="Century Gothic" panose="020B0502020202020204" pitchFamily="34" charset="0"/>
                <a:ea typeface="+mn-ea"/>
                <a:cs typeface="Calibri" panose="020F0502020204030204" pitchFamily="34" charset="0"/>
              </a:rPr>
              <a:t>é/-er/-ez</a:t>
            </a:r>
            <a:endParaRPr lang="en-US" sz="10000" dirty="0"/>
          </a:p>
        </p:txBody>
      </p:sp>
      <p:sp>
        <p:nvSpPr>
          <p:cNvPr id="8" name="TextBox 7"/>
          <p:cNvSpPr txBox="1"/>
          <p:nvPr/>
        </p:nvSpPr>
        <p:spPr>
          <a:xfrm>
            <a:off x="1722955" y="1913630"/>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44027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é écri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5C2D-67CF-B04A-BCA6-B1A79059443D}"/>
              </a:ext>
            </a:extLst>
          </p:cNvPr>
          <p:cNvSpPr>
            <a:spLocks noGrp="1"/>
          </p:cNvSpPr>
          <p:nvPr>
            <p:ph type="title"/>
          </p:nvPr>
        </p:nvSpPr>
        <p:spPr>
          <a:xfrm>
            <a:off x="0" y="0"/>
            <a:ext cx="10515600" cy="1325563"/>
          </a:xfrm>
        </p:spPr>
        <p:txBody>
          <a:bodyPr/>
          <a:lstStyle/>
          <a:p>
            <a:pPr lvl="0">
              <a:lnSpc>
                <a:spcPct val="100000"/>
              </a:lnSpc>
              <a:spcBef>
                <a:spcPts val="0"/>
              </a:spcBef>
            </a:pPr>
            <a:r>
              <a:rPr lang="en-GB" sz="10000" b="1" dirty="0">
                <a:solidFill>
                  <a:srgbClr val="115076"/>
                </a:solidFill>
                <a:latin typeface="Century Gothic" panose="020B0502020202020204" pitchFamily="34" charset="0"/>
                <a:ea typeface="+mn-ea"/>
                <a:cs typeface="Calibri" panose="020F0502020204030204" pitchFamily="34" charset="0"/>
              </a:rPr>
              <a:t>é/-er/-ez</a:t>
            </a:r>
            <a:endParaRPr lang="en-US" sz="10000" dirty="0"/>
          </a:p>
        </p:txBody>
      </p:sp>
      <p:sp>
        <p:nvSpPr>
          <p:cNvPr id="8" name="TextBox 7"/>
          <p:cNvSpPr txBox="1"/>
          <p:nvPr/>
        </p:nvSpPr>
        <p:spPr>
          <a:xfrm>
            <a:off x="1535065" y="4381258"/>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pic>
        <p:nvPicPr>
          <p:cNvPr id="9" name="Picture 8" descr="hand holding a pencil and writing">
            <a:extLst>
              <a:ext uri="{FF2B5EF4-FFF2-40B4-BE49-F238E27FC236}">
                <a16:creationId xmlns:a16="http://schemas.microsoft.com/office/drawing/2014/main" id="{1F20B114-AB5E-4597-81FD-ABD2E16744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3692" y="1765037"/>
            <a:ext cx="1925048" cy="2788801"/>
          </a:xfrm>
          <a:prstGeom prst="rect">
            <a:avLst/>
          </a:prstGeom>
        </p:spPr>
      </p:pic>
    </p:spTree>
    <p:extLst>
      <p:ext uri="{BB962C8B-B14F-4D97-AF65-F5344CB8AC3E}">
        <p14:creationId xmlns:p14="http://schemas.microsoft.com/office/powerpoint/2010/main" val="22981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47280" y="216290"/>
            <a:ext cx="10515600" cy="1325563"/>
          </a:xfrm>
        </p:spPr>
        <p:txBody>
          <a:bodyPr>
            <a:noAutofit/>
          </a:bodyPr>
          <a:lstStyle/>
          <a:p>
            <a:pPr algn="ctr"/>
            <a:r>
              <a:rPr lang="en-GB" sz="8000" b="1" dirty="0">
                <a:solidFill>
                  <a:srgbClr val="115076"/>
                </a:solidFill>
                <a:cs typeface="Calibri" panose="020F0502020204030204" pitchFamily="34" charset="0"/>
              </a:rPr>
              <a:t>é/-er/-ez</a:t>
            </a:r>
            <a:endParaRPr lang="en-GB" sz="8000" dirty="0"/>
          </a:p>
        </p:txBody>
      </p:sp>
      <p:sp>
        <p:nvSpPr>
          <p:cNvPr id="2" name="Rounded Rectangle 1" descr="rectangle"/>
          <p:cNvSpPr/>
          <p:nvPr/>
        </p:nvSpPr>
        <p:spPr>
          <a:xfrm>
            <a:off x="4405461" y="1953846"/>
            <a:ext cx="3421604" cy="2838943"/>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9" name="Picture 28" descr="hand holding a pencil and writ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42694" y="2039512"/>
            <a:ext cx="1306611" cy="1892877"/>
          </a:xfrm>
          <a:prstGeom prst="rect">
            <a:avLst/>
          </a:prstGeom>
        </p:spPr>
      </p:pic>
      <p:sp>
        <p:nvSpPr>
          <p:cNvPr id="34" name="TextBox 33"/>
          <p:cNvSpPr txBox="1"/>
          <p:nvPr/>
        </p:nvSpPr>
        <p:spPr>
          <a:xfrm>
            <a:off x="4576459" y="3700479"/>
            <a:ext cx="30572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536853" y="33450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5" name="Picture 4" descr="a bab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12665" y="1416619"/>
            <a:ext cx="1567124" cy="1534068"/>
          </a:xfrm>
          <a:prstGeom prst="rect">
            <a:avLst/>
          </a:prstGeom>
        </p:spPr>
      </p:pic>
      <p:sp>
        <p:nvSpPr>
          <p:cNvPr id="18" name="TextBox 17"/>
          <p:cNvSpPr txBox="1"/>
          <p:nvPr/>
        </p:nvSpPr>
        <p:spPr>
          <a:xfrm>
            <a:off x="3965560" y="4875441"/>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all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96807" y="3107077"/>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ez</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5168197" y="5662693"/>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go]</a:t>
            </a:r>
          </a:p>
        </p:txBody>
      </p:sp>
      <p:sp>
        <p:nvSpPr>
          <p:cNvPr id="20" name="TextBox 19"/>
          <p:cNvSpPr txBox="1"/>
          <p:nvPr/>
        </p:nvSpPr>
        <p:spPr>
          <a:xfrm>
            <a:off x="8080591" y="216290"/>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donn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one figure giving something to another"/>
          <p:cNvPicPr>
            <a:picLocks noChangeAspect="1"/>
          </p:cNvPicPr>
          <p:nvPr/>
        </p:nvPicPr>
        <p:blipFill>
          <a:blip r:embed="rId13" cstate="print">
            <a:clrChange>
              <a:clrFrom>
                <a:srgbClr val="E4E9ED"/>
              </a:clrFrom>
              <a:clrTo>
                <a:srgbClr val="E4E9ED">
                  <a:alpha val="0"/>
                </a:srgbClr>
              </a:clrTo>
            </a:clrChange>
            <a:extLst>
              <a:ext uri="{28A0092B-C50C-407E-A947-70E740481C1C}">
                <a14:useLocalDpi xmlns:a14="http://schemas.microsoft.com/office/drawing/2010/main" val="0"/>
              </a:ext>
            </a:extLst>
          </a:blip>
          <a:stretch>
            <a:fillRect/>
          </a:stretch>
        </p:blipFill>
        <p:spPr>
          <a:xfrm>
            <a:off x="8836702" y="1017213"/>
            <a:ext cx="2785294" cy="1856863"/>
          </a:xfrm>
          <a:prstGeom prst="rect">
            <a:avLst/>
          </a:prstGeom>
        </p:spPr>
      </p:pic>
      <p:pic>
        <p:nvPicPr>
          <p:cNvPr id="9" name="Picture 8" descr="two stick figures talking to each other"/>
          <p:cNvPicPr>
            <a:picLocks noChangeAspect="1"/>
          </p:cNvPicPr>
          <p:nvPr/>
        </p:nvPicPr>
        <p:blipFill>
          <a:blip r:embed="rId1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406262" y="4302382"/>
            <a:ext cx="1635738" cy="1635738"/>
          </a:xfrm>
          <a:prstGeom prst="rect">
            <a:avLst/>
          </a:prstGeom>
        </p:spPr>
      </p:pic>
      <p:grpSp>
        <p:nvGrpSpPr>
          <p:cNvPr id="10" name="Group 9" descr="person with big nose">
            <a:extLst>
              <a:ext uri="{FF2B5EF4-FFF2-40B4-BE49-F238E27FC236}">
                <a16:creationId xmlns:a16="http://schemas.microsoft.com/office/drawing/2014/main" id="{E8947F59-5A54-4528-8831-DF444CF43477}"/>
              </a:ext>
            </a:extLst>
          </p:cNvPr>
          <p:cNvGrpSpPr/>
          <p:nvPr/>
        </p:nvGrpSpPr>
        <p:grpSpPr>
          <a:xfrm>
            <a:off x="847280" y="4252674"/>
            <a:ext cx="2012416" cy="1733184"/>
            <a:chOff x="941512" y="3489716"/>
            <a:chExt cx="2012416" cy="1733184"/>
          </a:xfrm>
        </p:grpSpPr>
        <p:pic>
          <p:nvPicPr>
            <p:cNvPr id="1030" name="Picture 6" descr="Male, Man, Nose, Large">
              <a:extLst>
                <a:ext uri="{FF2B5EF4-FFF2-40B4-BE49-F238E27FC236}">
                  <a16:creationId xmlns:a16="http://schemas.microsoft.com/office/drawing/2014/main" id="{7D6D22D9-0172-4D83-834E-DA280DFAC88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41512" y="3841460"/>
              <a:ext cx="2012416" cy="1381440"/>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A6F55460-19F7-41AA-B203-BECAEED107EB}"/>
                </a:ext>
              </a:extLst>
            </p:cNvPr>
            <p:cNvSpPr/>
            <p:nvPr/>
          </p:nvSpPr>
          <p:spPr>
            <a:xfrm rot="5400000">
              <a:off x="2102513" y="3688866"/>
              <a:ext cx="727849" cy="3295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30" name="TextBox 29"/>
          <p:cNvSpPr txBox="1"/>
          <p:nvPr/>
        </p:nvSpPr>
        <p:spPr>
          <a:xfrm>
            <a:off x="8080591" y="3107077"/>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parl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08848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écrir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subTnLst>
                                    <p:audio>
                                      <p:cMediaNode>
                                        <p:cTn display="0" masterRel="sameClick">
                                          <p:stCondLst>
                                            <p:cond evt="begin" delay="0">
                                              <p:tn val="13"/>
                                            </p:cond>
                                          </p:stCondLst>
                                          <p:endCondLst>
                                            <p:cond evt="onStopAudio" delay="0">
                                              <p:tgtEl>
                                                <p:sldTgt/>
                                              </p:tgtEl>
                                            </p:cond>
                                          </p:endCondLst>
                                        </p:cTn>
                                        <p:tgtEl>
                                          <p:sndTgt r:embed="rId5" name="é écrire.wav"/>
                                        </p:tgtEl>
                                      </p:cMediaNode>
                                    </p:audio>
                                  </p:sub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é bébé.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6" name="é bébé.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7" name="é donn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7" name="é donn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é nez.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subTnLst>
                                    <p:audio>
                                      <p:cMediaNode>
                                        <p:cTn display="0" masterRel="sameClick">
                                          <p:stCondLst>
                                            <p:cond evt="begin" delay="0">
                                              <p:tn val="46"/>
                                            </p:cond>
                                          </p:stCondLst>
                                          <p:endCondLst>
                                            <p:cond evt="onStopAudio" delay="0">
                                              <p:tgtEl>
                                                <p:sldTgt/>
                                              </p:tgtEl>
                                            </p:cond>
                                          </p:endCondLst>
                                        </p:cTn>
                                        <p:tgtEl>
                                          <p:sndTgt r:embed="rId8" name="é nez.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subTnLst>
                                    <p:audio>
                                      <p:cMediaNode>
                                        <p:cTn display="0" masterRel="sameClick">
                                          <p:stCondLst>
                                            <p:cond evt="begin" delay="0">
                                              <p:tn val="51"/>
                                            </p:cond>
                                          </p:stCondLst>
                                          <p:endCondLst>
                                            <p:cond evt="onStopAudio" delay="0">
                                              <p:tgtEl>
                                                <p:sldTgt/>
                                              </p:tgtEl>
                                            </p:cond>
                                          </p:endCondLst>
                                        </p:cTn>
                                        <p:tgtEl>
                                          <p:sndTgt r:embed="rId9" name="é all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subTnLst>
                                    <p:audio>
                                      <p:cMediaNode>
                                        <p:cTn display="0" masterRel="sameClick">
                                          <p:stCondLst>
                                            <p:cond evt="begin" delay="0">
                                              <p:tn val="56"/>
                                            </p:cond>
                                          </p:stCondLst>
                                          <p:endCondLst>
                                            <p:cond evt="onStopAudio" delay="0">
                                              <p:tgtEl>
                                                <p:sldTgt/>
                                              </p:tgtEl>
                                            </p:cond>
                                          </p:endCondLst>
                                        </p:cTn>
                                        <p:tgtEl>
                                          <p:sndTgt r:embed="rId9" name="é all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subTnLst>
                                    <p:audio>
                                      <p:cMediaNode>
                                        <p:cTn display="0" masterRel="sameClick">
                                          <p:stCondLst>
                                            <p:cond evt="begin" delay="0">
                                              <p:tn val="61"/>
                                            </p:cond>
                                          </p:stCondLst>
                                          <p:endCondLst>
                                            <p:cond evt="onStopAudio" delay="0">
                                              <p:tgtEl>
                                                <p:sldTgt/>
                                              </p:tgtEl>
                                            </p:cond>
                                          </p:endCondLst>
                                        </p:cTn>
                                        <p:tgtEl>
                                          <p:sndTgt r:embed="rId10" name="é parl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10" name="é parl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4" grpId="0"/>
      <p:bldP spid="7" grpId="0"/>
      <p:bldP spid="18" grpId="0"/>
      <p:bldP spid="15" grpId="0"/>
      <p:bldP spid="6" grpId="0"/>
      <p:bldP spid="20"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8B6B4-E2E9-C349-95F9-7074981CD307}"/>
              </a:ext>
            </a:extLst>
          </p:cNvPr>
          <p:cNvSpPr>
            <a:spLocks noGrp="1"/>
          </p:cNvSpPr>
          <p:nvPr>
            <p:ph type="title"/>
          </p:nvPr>
        </p:nvSpPr>
        <p:spPr>
          <a:xfrm>
            <a:off x="0" y="0"/>
            <a:ext cx="2661715" cy="698838"/>
          </a:xfrm>
        </p:spPr>
        <p:txBody>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SFE</a:t>
            </a:r>
            <a:endParaRPr lang="en-US" dirty="0"/>
          </a:p>
        </p:txBody>
      </p:sp>
      <p:sp>
        <p:nvSpPr>
          <p:cNvPr id="11" name="TextBox 10"/>
          <p:cNvSpPr txBox="1"/>
          <p:nvPr/>
        </p:nvSpPr>
        <p:spPr>
          <a:xfrm>
            <a:off x="1089671" y="233511"/>
            <a:ext cx="100126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 name="TextBox 2"/>
          <p:cNvSpPr txBox="1"/>
          <p:nvPr/>
        </p:nvSpPr>
        <p:spPr>
          <a:xfrm>
            <a:off x="2661715" y="1626154"/>
            <a:ext cx="68685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timide</a:t>
            </a:r>
            <a:endParaRPr kumimoji="0" lang="en-GB"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8" name="Multiply 7" descr="an orange x"/>
          <p:cNvSpPr/>
          <p:nvPr/>
        </p:nvSpPr>
        <p:spPr>
          <a:xfrm>
            <a:off x="7644324" y="1931423"/>
            <a:ext cx="1723123" cy="2367203"/>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9984" y="1317880"/>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3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timid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3" grpId="0"/>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4175" y="222421"/>
            <a:ext cx="10515600" cy="1325563"/>
          </a:xfrm>
        </p:spPr>
        <p:txBody>
          <a:bodyPr>
            <a:noAutofit/>
          </a:bodyPr>
          <a:lstStyle/>
          <a:p>
            <a:pPr algn="ctr"/>
            <a:r>
              <a:rPr lang="en-GB" sz="8000" b="1" dirty="0">
                <a:solidFill>
                  <a:srgbClr val="115076"/>
                </a:solidFill>
                <a:cs typeface="Calibri" panose="020F0502020204030204" pitchFamily="34" charset="0"/>
              </a:rPr>
              <a:t>é/-er-</a:t>
            </a:r>
            <a:r>
              <a:rPr lang="en-GB" sz="8000" b="1" dirty="0" err="1">
                <a:solidFill>
                  <a:srgbClr val="115076"/>
                </a:solidFill>
                <a:cs typeface="Calibri" panose="020F0502020204030204" pitchFamily="34" charset="0"/>
              </a:rPr>
              <a:t>ez</a:t>
            </a:r>
            <a:endParaRPr lang="en-GB" sz="8000" b="1" dirty="0">
              <a:solidFill>
                <a:srgbClr val="115076"/>
              </a:solidFill>
              <a:cs typeface="Calibri" panose="020F0502020204030204" pitchFamily="34" charset="0"/>
            </a:endParaRPr>
          </a:p>
        </p:txBody>
      </p:sp>
      <p:sp>
        <p:nvSpPr>
          <p:cNvPr id="2" name="Rounded Rectangle 1" descr="rectangle"/>
          <p:cNvSpPr/>
          <p:nvPr/>
        </p:nvSpPr>
        <p:spPr>
          <a:xfrm>
            <a:off x="4405461" y="1953846"/>
            <a:ext cx="3421604" cy="2838943"/>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p:cNvSpPr txBox="1"/>
          <p:nvPr/>
        </p:nvSpPr>
        <p:spPr>
          <a:xfrm>
            <a:off x="4576459" y="3700479"/>
            <a:ext cx="30572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536853" y="33450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TextBox 19"/>
          <p:cNvSpPr txBox="1"/>
          <p:nvPr/>
        </p:nvSpPr>
        <p:spPr>
          <a:xfrm>
            <a:off x="8080591" y="216290"/>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donn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0" name="TextBox 29"/>
          <p:cNvSpPr txBox="1"/>
          <p:nvPr/>
        </p:nvSpPr>
        <p:spPr>
          <a:xfrm>
            <a:off x="8080591" y="3107077"/>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parl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10" descr="hand holding a pencil and writing">
            <a:extLst>
              <a:ext uri="{FF2B5EF4-FFF2-40B4-BE49-F238E27FC236}">
                <a16:creationId xmlns:a16="http://schemas.microsoft.com/office/drawing/2014/main" id="{FF91AD73-86BF-7C4B-B6BE-C3D7642130F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42694" y="2039512"/>
            <a:ext cx="1306611" cy="1892877"/>
          </a:xfrm>
          <a:prstGeom prst="rect">
            <a:avLst/>
          </a:prstGeom>
        </p:spPr>
      </p:pic>
      <p:sp>
        <p:nvSpPr>
          <p:cNvPr id="14" name="TextBox 13">
            <a:extLst>
              <a:ext uri="{FF2B5EF4-FFF2-40B4-BE49-F238E27FC236}">
                <a16:creationId xmlns:a16="http://schemas.microsoft.com/office/drawing/2014/main" id="{8160ECBC-E176-4AC7-BCE4-E95BEBC85208}"/>
              </a:ext>
            </a:extLst>
          </p:cNvPr>
          <p:cNvSpPr txBox="1"/>
          <p:nvPr/>
        </p:nvSpPr>
        <p:spPr>
          <a:xfrm>
            <a:off x="3965560" y="4875441"/>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all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678D9AFE-B63A-4B03-8CB4-EB11232F6AC4}"/>
              </a:ext>
            </a:extLst>
          </p:cNvPr>
          <p:cNvSpPr txBox="1"/>
          <p:nvPr/>
        </p:nvSpPr>
        <p:spPr>
          <a:xfrm>
            <a:off x="96807" y="3107077"/>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ez</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27895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écrir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subTnLst>
                                    <p:audio>
                                      <p:cMediaNode>
                                        <p:cTn display="0" masterRel="sameClick">
                                          <p:stCondLst>
                                            <p:cond evt="begin" delay="0">
                                              <p:tn val="13"/>
                                            </p:cond>
                                          </p:stCondLst>
                                          <p:endCondLst>
                                            <p:cond evt="onStopAudio" delay="0">
                                              <p:tgtEl>
                                                <p:sldTgt/>
                                              </p:tgtEl>
                                            </p:cond>
                                          </p:endCondLst>
                                        </p:cTn>
                                        <p:tgtEl>
                                          <p:sndTgt r:embed="rId5" name="é écrire.wav"/>
                                        </p:tgtEl>
                                      </p:cMediaNode>
                                    </p:audio>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é bébé.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subTnLst>
                                    <p:audio>
                                      <p:cMediaNode>
                                        <p:cTn display="0" masterRel="sameClick">
                                          <p:stCondLst>
                                            <p:cond evt="begin" delay="0">
                                              <p:tn val="26"/>
                                            </p:cond>
                                          </p:stCondLst>
                                          <p:endCondLst>
                                            <p:cond evt="onStopAudio" delay="0">
                                              <p:tgtEl>
                                                <p:sldTgt/>
                                              </p:tgtEl>
                                            </p:cond>
                                          </p:endCondLst>
                                        </p:cTn>
                                        <p:tgtEl>
                                          <p:sndTgt r:embed="rId7" name="é donn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subTnLst>
                                    <p:audio>
                                      <p:cMediaNode>
                                        <p:cTn display="0" masterRel="sameClick">
                                          <p:stCondLst>
                                            <p:cond evt="begin" delay="0">
                                              <p:tn val="31"/>
                                            </p:cond>
                                          </p:stCondLst>
                                          <p:endCondLst>
                                            <p:cond evt="onStopAudio" delay="0">
                                              <p:tgtEl>
                                                <p:sldTgt/>
                                              </p:tgtEl>
                                            </p:cond>
                                          </p:endCondLst>
                                        </p:cTn>
                                        <p:tgtEl>
                                          <p:sndTgt r:embed="rId8" name="é nez.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subTnLst>
                                    <p:audio>
                                      <p:cMediaNode>
                                        <p:cTn display="0" masterRel="sameClick">
                                          <p:stCondLst>
                                            <p:cond evt="begin" delay="0">
                                              <p:tn val="36"/>
                                            </p:cond>
                                          </p:stCondLst>
                                          <p:endCondLst>
                                            <p:cond evt="onStopAudio" delay="0">
                                              <p:tgtEl>
                                                <p:sldTgt/>
                                              </p:tgtEl>
                                            </p:cond>
                                          </p:endCondLst>
                                        </p:cTn>
                                        <p:tgtEl>
                                          <p:sndTgt r:embed="rId9" name="é all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subTnLst>
                                    <p:audio>
                                      <p:cMediaNode>
                                        <p:cTn display="0" masterRel="sameClick">
                                          <p:stCondLst>
                                            <p:cond evt="begin" delay="0">
                                              <p:tn val="41"/>
                                            </p:cond>
                                          </p:stCondLst>
                                          <p:endCondLst>
                                            <p:cond evt="onStopAudio" delay="0">
                                              <p:tgtEl>
                                                <p:sldTgt/>
                                              </p:tgtEl>
                                            </p:cond>
                                          </p:endCondLst>
                                        </p:cTn>
                                        <p:tgtEl>
                                          <p:sndTgt r:embed="rId10" name="é parl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34" grpId="0"/>
      <p:bldP spid="7" grpId="0"/>
      <p:bldP spid="20" grpId="0"/>
      <p:bldP spid="30" grpId="0"/>
      <p:bldP spid="14"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4175" y="222421"/>
            <a:ext cx="10515600" cy="1325563"/>
          </a:xfrm>
        </p:spPr>
        <p:txBody>
          <a:bodyPr>
            <a:noAutofit/>
          </a:bodyPr>
          <a:lstStyle/>
          <a:p>
            <a:pPr algn="ctr"/>
            <a:r>
              <a:rPr lang="en-GB" sz="8000" b="1" dirty="0">
                <a:solidFill>
                  <a:srgbClr val="115076"/>
                </a:solidFill>
                <a:cs typeface="Calibri" panose="020F0502020204030204" pitchFamily="34" charset="0"/>
              </a:rPr>
              <a:t>é/-er/-ez</a:t>
            </a:r>
          </a:p>
        </p:txBody>
      </p:sp>
      <p:sp>
        <p:nvSpPr>
          <p:cNvPr id="2" name="Rounded Rectangle 1" descr="rectangle"/>
          <p:cNvSpPr/>
          <p:nvPr/>
        </p:nvSpPr>
        <p:spPr>
          <a:xfrm>
            <a:off x="4405461" y="1953846"/>
            <a:ext cx="3421604" cy="2838943"/>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descr="hand holding a pencil and writing">
            <a:extLst>
              <a:ext uri="{FF2B5EF4-FFF2-40B4-BE49-F238E27FC236}">
                <a16:creationId xmlns:a16="http://schemas.microsoft.com/office/drawing/2014/main" id="{FF91AD73-86BF-7C4B-B6BE-C3D7642130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2694" y="2039512"/>
            <a:ext cx="1306611" cy="1892877"/>
          </a:xfrm>
          <a:prstGeom prst="rect">
            <a:avLst/>
          </a:prstGeom>
        </p:spPr>
      </p:pic>
      <p:sp>
        <p:nvSpPr>
          <p:cNvPr id="34" name="TextBox 33"/>
          <p:cNvSpPr txBox="1"/>
          <p:nvPr/>
        </p:nvSpPr>
        <p:spPr>
          <a:xfrm>
            <a:off x="4576459" y="3700479"/>
            <a:ext cx="30572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536853" y="33450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TextBox 19"/>
          <p:cNvSpPr txBox="1"/>
          <p:nvPr/>
        </p:nvSpPr>
        <p:spPr>
          <a:xfrm>
            <a:off x="8080591" y="216290"/>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donn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702432F0-3A05-44AC-9C58-C54F91E677CF}"/>
              </a:ext>
            </a:extLst>
          </p:cNvPr>
          <p:cNvSpPr txBox="1"/>
          <p:nvPr/>
        </p:nvSpPr>
        <p:spPr>
          <a:xfrm>
            <a:off x="3965560" y="4875441"/>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all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30" name="TextBox 29"/>
          <p:cNvSpPr txBox="1"/>
          <p:nvPr/>
        </p:nvSpPr>
        <p:spPr>
          <a:xfrm>
            <a:off x="8080591" y="3107077"/>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parl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B98D4271-20BF-44C2-8E29-F9628149CCB6}"/>
              </a:ext>
            </a:extLst>
          </p:cNvPr>
          <p:cNvSpPr txBox="1"/>
          <p:nvPr/>
        </p:nvSpPr>
        <p:spPr>
          <a:xfrm>
            <a:off x="96807" y="3107077"/>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ez</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14117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34" grpId="0"/>
      <p:bldP spid="7" grpId="0"/>
      <p:bldP spid="20" grpId="0"/>
      <p:bldP spid="14" grpId="0"/>
      <p:bldP spid="30"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6A47ED64-B594-4771-915F-762AE57F0CF3}"/>
              </a:ext>
            </a:extLst>
          </p:cNvPr>
          <p:cNvSpPr txBox="1"/>
          <p:nvPr/>
        </p:nvSpPr>
        <p:spPr>
          <a:xfrm>
            <a:off x="6144545" y="4729760"/>
            <a:ext cx="4449226" cy="677108"/>
          </a:xfrm>
          <a:prstGeom prst="rect">
            <a:avLst/>
          </a:prstGeom>
          <a:noFill/>
        </p:spPr>
        <p:txBody>
          <a:bodyPr wrap="square" rtlCol="0">
            <a:spAutoFit/>
          </a:bodyPr>
          <a:lstStyle/>
          <a:p>
            <a:pPr>
              <a:defRPr/>
            </a:pPr>
            <a:r>
              <a:rPr lang="en-GB" sz="3800" dirty="0">
                <a:solidFill>
                  <a:srgbClr val="115076"/>
                </a:solidFill>
                <a:latin typeface="Century Gothic" panose="020F0302020204030204"/>
                <a:cs typeface="Calibri" panose="020F0502020204030204" pitchFamily="34" charset="0"/>
              </a:rPr>
              <a:t>__ </a:t>
            </a:r>
            <a:r>
              <a:rPr lang="en-GB" sz="3800" dirty="0" err="1">
                <a:solidFill>
                  <a:srgbClr val="115076"/>
                </a:solidFill>
                <a:latin typeface="Century Gothic" panose="020F0302020204030204"/>
                <a:cs typeface="Calibri" panose="020F0502020204030204" pitchFamily="34" charset="0"/>
              </a:rPr>
              <a:t>fermer</a:t>
            </a:r>
            <a:r>
              <a:rPr lang="en-GB" sz="3800" dirty="0">
                <a:solidFill>
                  <a:srgbClr val="115076"/>
                </a:solidFill>
                <a:latin typeface="Century Gothic" panose="020F0302020204030204"/>
                <a:cs typeface="Calibri" panose="020F0502020204030204" pitchFamily="34" charset="0"/>
              </a:rPr>
              <a:t> </a:t>
            </a:r>
            <a:r>
              <a:rPr lang="en-GB" sz="2800" dirty="0">
                <a:solidFill>
                  <a:srgbClr val="EE6000"/>
                </a:solidFill>
                <a:latin typeface="Century Gothic" panose="020F0302020204030204"/>
                <a:cs typeface="Calibri" panose="020F0502020204030204" pitchFamily="34" charset="0"/>
              </a:rPr>
              <a:t>(to close)</a:t>
            </a:r>
          </a:p>
        </p:txBody>
      </p:sp>
      <p:sp>
        <p:nvSpPr>
          <p:cNvPr id="19" name="TextBox 18">
            <a:extLst>
              <a:ext uri="{FF2B5EF4-FFF2-40B4-BE49-F238E27FC236}">
                <a16:creationId xmlns:a16="http://schemas.microsoft.com/office/drawing/2014/main" id="{26B6E15D-6776-47B7-A193-B8894A0ACD5F}"/>
              </a:ext>
            </a:extLst>
          </p:cNvPr>
          <p:cNvSpPr txBox="1"/>
          <p:nvPr/>
        </p:nvSpPr>
        <p:spPr>
          <a:xfrm>
            <a:off x="6144544" y="5486471"/>
            <a:ext cx="4394260" cy="677108"/>
          </a:xfrm>
          <a:prstGeom prst="rect">
            <a:avLst/>
          </a:prstGeom>
          <a:noFill/>
        </p:spPr>
        <p:txBody>
          <a:bodyPr wrap="square" rtlCol="0">
            <a:spAutoFit/>
          </a:bodyPr>
          <a:lstStyle/>
          <a:p>
            <a:pPr>
              <a:defRPr/>
            </a:pPr>
            <a:r>
              <a:rPr lang="en-GB" sz="3800" dirty="0">
                <a:solidFill>
                  <a:schemeClr val="accent1">
                    <a:lumMod val="50000"/>
                  </a:schemeClr>
                </a:solidFill>
                <a:latin typeface="Century Gothic" panose="020F0302020204030204"/>
                <a:cs typeface="Calibri" panose="020F0502020204030204" pitchFamily="34" charset="0"/>
              </a:rPr>
              <a:t>__ </a:t>
            </a:r>
            <a:r>
              <a:rPr lang="en-GB" sz="3800" dirty="0" err="1">
                <a:solidFill>
                  <a:schemeClr val="accent1">
                    <a:lumMod val="50000"/>
                  </a:schemeClr>
                </a:solidFill>
                <a:latin typeface="Century Gothic" panose="020F0302020204030204"/>
                <a:cs typeface="Calibri" panose="020F0502020204030204" pitchFamily="34" charset="0"/>
              </a:rPr>
              <a:t>tournée</a:t>
            </a:r>
            <a:r>
              <a:rPr lang="en-GB" sz="3800" dirty="0">
                <a:solidFill>
                  <a:schemeClr val="accent1">
                    <a:lumMod val="50000"/>
                  </a:schemeClr>
                </a:solidFill>
                <a:latin typeface="Century Gothic" panose="020F0302020204030204"/>
                <a:cs typeface="Calibri" panose="020F0502020204030204" pitchFamily="34" charset="0"/>
              </a:rPr>
              <a:t> </a:t>
            </a:r>
            <a:r>
              <a:rPr lang="en-GB" sz="2800" dirty="0">
                <a:solidFill>
                  <a:srgbClr val="EE6000"/>
                </a:solidFill>
                <a:latin typeface="Century Gothic" panose="020F0302020204030204"/>
                <a:cs typeface="Calibri" panose="020F0502020204030204" pitchFamily="34" charset="0"/>
              </a:rPr>
              <a:t>(tour)</a:t>
            </a:r>
          </a:p>
        </p:txBody>
      </p:sp>
      <p:sp>
        <p:nvSpPr>
          <p:cNvPr id="20" name="TextBox 19">
            <a:extLst>
              <a:ext uri="{FF2B5EF4-FFF2-40B4-BE49-F238E27FC236}">
                <a16:creationId xmlns:a16="http://schemas.microsoft.com/office/drawing/2014/main" id="{F990A143-64D8-45DF-8EF6-4C9EA082E691}"/>
              </a:ext>
            </a:extLst>
          </p:cNvPr>
          <p:cNvSpPr txBox="1"/>
          <p:nvPr/>
        </p:nvSpPr>
        <p:spPr>
          <a:xfrm>
            <a:off x="5894959" y="1717184"/>
            <a:ext cx="3876344" cy="769441"/>
          </a:xfrm>
          <a:prstGeom prst="rect">
            <a:avLst/>
          </a:prstGeom>
          <a:noFill/>
        </p:spPr>
        <p:txBody>
          <a:bodyPr wrap="square" rtlCol="0">
            <a:spAutoFit/>
          </a:bodyPr>
          <a:lstStyle/>
          <a:p>
            <a:pPr algn="ctr">
              <a:defRPr/>
            </a:pPr>
            <a:r>
              <a:rPr lang="en-GB" sz="4400" b="1" dirty="0">
                <a:solidFill>
                  <a:srgbClr val="115076"/>
                </a:solidFill>
                <a:latin typeface="Century Gothic" panose="020F0302020204030204"/>
                <a:cs typeface="Calibri" panose="020F0502020204030204" pitchFamily="34" charset="0"/>
              </a:rPr>
              <a:t> [é / -</a:t>
            </a:r>
            <a:r>
              <a:rPr lang="en-GB" sz="4400" b="1" dirty="0" err="1">
                <a:solidFill>
                  <a:srgbClr val="115076"/>
                </a:solidFill>
                <a:latin typeface="Century Gothic" panose="020F0302020204030204"/>
                <a:cs typeface="Calibri" panose="020F0502020204030204" pitchFamily="34" charset="0"/>
              </a:rPr>
              <a:t>er</a:t>
            </a:r>
            <a:r>
              <a:rPr lang="en-GB" sz="4400" b="1" dirty="0">
                <a:solidFill>
                  <a:srgbClr val="115076"/>
                </a:solidFill>
                <a:latin typeface="Century Gothic" panose="020F0302020204030204"/>
                <a:cs typeface="Calibri" panose="020F0502020204030204" pitchFamily="34" charset="0"/>
              </a:rPr>
              <a:t> / -</a:t>
            </a:r>
            <a:r>
              <a:rPr lang="en-GB" sz="4400" b="1" dirty="0" err="1">
                <a:solidFill>
                  <a:srgbClr val="115076"/>
                </a:solidFill>
                <a:latin typeface="Century Gothic" panose="020F0302020204030204"/>
                <a:cs typeface="Calibri" panose="020F0502020204030204" pitchFamily="34" charset="0"/>
              </a:rPr>
              <a:t>ez</a:t>
            </a:r>
            <a:r>
              <a:rPr lang="en-GB" sz="4400" b="1" dirty="0">
                <a:solidFill>
                  <a:srgbClr val="115076"/>
                </a:solidFill>
                <a:latin typeface="Century Gothic" panose="020F0302020204030204"/>
                <a:cs typeface="Calibri" panose="020F0502020204030204" pitchFamily="34" charset="0"/>
              </a:rPr>
              <a:t>]</a:t>
            </a:r>
          </a:p>
        </p:txBody>
      </p:sp>
      <p:sp>
        <p:nvSpPr>
          <p:cNvPr id="21" name="TextBox 20">
            <a:extLst>
              <a:ext uri="{FF2B5EF4-FFF2-40B4-BE49-F238E27FC236}">
                <a16:creationId xmlns:a16="http://schemas.microsoft.com/office/drawing/2014/main" id="{C00BEF8F-A85D-42EB-994C-8CCF0426CC6B}"/>
              </a:ext>
            </a:extLst>
          </p:cNvPr>
          <p:cNvSpPr txBox="1"/>
          <p:nvPr/>
        </p:nvSpPr>
        <p:spPr>
          <a:xfrm>
            <a:off x="545620" y="1766185"/>
            <a:ext cx="3410469" cy="769441"/>
          </a:xfrm>
          <a:prstGeom prst="rect">
            <a:avLst/>
          </a:prstGeom>
          <a:noFill/>
        </p:spPr>
        <p:txBody>
          <a:bodyPr wrap="square" rtlCol="0">
            <a:spAutoFit/>
          </a:bodyPr>
          <a:lstStyle/>
          <a:p>
            <a:pPr algn="ctr">
              <a:defRPr/>
            </a:pPr>
            <a:r>
              <a:rPr lang="en-GB" sz="4400" b="1" dirty="0">
                <a:solidFill>
                  <a:srgbClr val="115076"/>
                </a:solidFill>
                <a:latin typeface="Century Gothic" panose="020F0302020204030204"/>
                <a:cs typeface="Calibri" panose="020F0502020204030204" pitchFamily="34" charset="0"/>
              </a:rPr>
              <a:t>[</a:t>
            </a:r>
            <a:r>
              <a:rPr lang="en-GB" sz="4400" b="1" dirty="0" err="1">
                <a:solidFill>
                  <a:srgbClr val="115076"/>
                </a:solidFill>
                <a:latin typeface="Century Gothic" panose="020F0302020204030204"/>
                <a:cs typeface="Calibri" panose="020F0502020204030204" pitchFamily="34" charset="0"/>
              </a:rPr>
              <a:t>SFe</a:t>
            </a:r>
            <a:r>
              <a:rPr lang="en-GB" sz="4400" b="1" dirty="0">
                <a:solidFill>
                  <a:srgbClr val="115076"/>
                </a:solidFill>
                <a:latin typeface="Century Gothic" panose="020F0302020204030204"/>
                <a:cs typeface="Calibri" panose="020F0502020204030204" pitchFamily="34" charset="0"/>
              </a:rPr>
              <a:t>]</a:t>
            </a:r>
          </a:p>
        </p:txBody>
      </p:sp>
      <p:sp>
        <p:nvSpPr>
          <p:cNvPr id="22" name="TextBox 21">
            <a:extLst>
              <a:ext uri="{FF2B5EF4-FFF2-40B4-BE49-F238E27FC236}">
                <a16:creationId xmlns:a16="http://schemas.microsoft.com/office/drawing/2014/main" id="{ACFACC50-1B02-4A5B-A7ED-E36557E441F0}"/>
              </a:ext>
            </a:extLst>
          </p:cNvPr>
          <p:cNvSpPr txBox="1"/>
          <p:nvPr/>
        </p:nvSpPr>
        <p:spPr>
          <a:xfrm>
            <a:off x="258536" y="1255519"/>
            <a:ext cx="10013696" cy="461665"/>
          </a:xfrm>
          <a:prstGeom prst="rect">
            <a:avLst/>
          </a:prstGeom>
          <a:noFill/>
        </p:spPr>
        <p:txBody>
          <a:bodyPr wrap="square" rtlCol="0">
            <a:spAutoFit/>
          </a:bodyPr>
          <a:lstStyle/>
          <a:p>
            <a:pPr>
              <a:defRPr/>
            </a:pPr>
            <a:r>
              <a:rPr lang="en-GB" sz="2400" dirty="0">
                <a:solidFill>
                  <a:srgbClr val="115076"/>
                </a:solidFill>
                <a:latin typeface="Century Gothic" panose="020F0302020204030204"/>
                <a:cs typeface="Calibri" panose="020F0502020204030204" pitchFamily="34" charset="0"/>
              </a:rPr>
              <a:t>In which order do you hear the words? Write </a:t>
            </a:r>
            <a:r>
              <a:rPr lang="en-GB" sz="2400" b="1" dirty="0">
                <a:solidFill>
                  <a:srgbClr val="115076"/>
                </a:solidFill>
                <a:latin typeface="Century Gothic" panose="020F0302020204030204"/>
                <a:cs typeface="Calibri" panose="020F0502020204030204" pitchFamily="34" charset="0"/>
              </a:rPr>
              <a:t>1</a:t>
            </a:r>
            <a:r>
              <a:rPr lang="en-GB" sz="2400" dirty="0">
                <a:solidFill>
                  <a:srgbClr val="115076"/>
                </a:solidFill>
                <a:latin typeface="Century Gothic" panose="020F0302020204030204"/>
                <a:cs typeface="Calibri" panose="020F0502020204030204" pitchFamily="34" charset="0"/>
              </a:rPr>
              <a:t> or </a:t>
            </a:r>
            <a:r>
              <a:rPr lang="en-GB" sz="2400" b="1" dirty="0">
                <a:solidFill>
                  <a:srgbClr val="115076"/>
                </a:solidFill>
                <a:latin typeface="Century Gothic" panose="020F0302020204030204"/>
                <a:cs typeface="Calibri" panose="020F0502020204030204" pitchFamily="34" charset="0"/>
              </a:rPr>
              <a:t>2</a:t>
            </a:r>
            <a:r>
              <a:rPr lang="en-GB" sz="2400" dirty="0">
                <a:solidFill>
                  <a:srgbClr val="115076"/>
                </a:solidFill>
                <a:latin typeface="Century Gothic" panose="020F0302020204030204"/>
                <a:cs typeface="Calibri" panose="020F0502020204030204" pitchFamily="34" charset="0"/>
              </a:rPr>
              <a:t>.  </a:t>
            </a:r>
          </a:p>
        </p:txBody>
      </p:sp>
      <p:sp>
        <p:nvSpPr>
          <p:cNvPr id="23" name="TextBox 22">
            <a:extLst>
              <a:ext uri="{FF2B5EF4-FFF2-40B4-BE49-F238E27FC236}">
                <a16:creationId xmlns:a16="http://schemas.microsoft.com/office/drawing/2014/main" id="{12F63E61-CFE1-4A5F-9CF3-1E47F0196250}"/>
              </a:ext>
            </a:extLst>
          </p:cNvPr>
          <p:cNvSpPr txBox="1"/>
          <p:nvPr/>
        </p:nvSpPr>
        <p:spPr>
          <a:xfrm>
            <a:off x="6144545" y="2449133"/>
            <a:ext cx="5901507" cy="677108"/>
          </a:xfrm>
          <a:prstGeom prst="rect">
            <a:avLst/>
          </a:prstGeom>
          <a:noFill/>
        </p:spPr>
        <p:txBody>
          <a:bodyPr wrap="square" rtlCol="0">
            <a:spAutoFit/>
          </a:bodyPr>
          <a:lstStyle/>
          <a:p>
            <a:pPr>
              <a:defRPr/>
            </a:pPr>
            <a:r>
              <a:rPr lang="en-GB" sz="3800" dirty="0">
                <a:solidFill>
                  <a:srgbClr val="115076"/>
                </a:solidFill>
                <a:latin typeface="Century Gothic" panose="020F0302020204030204"/>
                <a:cs typeface="Calibri" panose="020F0502020204030204" pitchFamily="34" charset="0"/>
              </a:rPr>
              <a:t>__ </a:t>
            </a:r>
            <a:r>
              <a:rPr lang="en-GB" sz="3800" dirty="0" err="1">
                <a:solidFill>
                  <a:srgbClr val="115076"/>
                </a:solidFill>
                <a:latin typeface="Century Gothic" panose="020F0302020204030204"/>
                <a:cs typeface="Calibri" panose="020F0502020204030204" pitchFamily="34" charset="0"/>
              </a:rPr>
              <a:t>volez</a:t>
            </a:r>
            <a:r>
              <a:rPr lang="en-GB" sz="3800" dirty="0">
                <a:solidFill>
                  <a:srgbClr val="115076"/>
                </a:solidFill>
                <a:latin typeface="Century Gothic" panose="020F0302020204030204"/>
                <a:cs typeface="Calibri" panose="020F0502020204030204" pitchFamily="34" charset="0"/>
              </a:rPr>
              <a:t> </a:t>
            </a:r>
            <a:r>
              <a:rPr lang="en-GB" sz="2800" dirty="0">
                <a:solidFill>
                  <a:srgbClr val="EE6000"/>
                </a:solidFill>
                <a:latin typeface="Century Gothic" panose="020F0302020204030204"/>
                <a:cs typeface="Calibri" panose="020F0502020204030204" pitchFamily="34" charset="0"/>
              </a:rPr>
              <a:t>(</a:t>
            </a:r>
            <a:r>
              <a:rPr lang="en-GB" sz="2800">
                <a:solidFill>
                  <a:srgbClr val="EE6000"/>
                </a:solidFill>
                <a:latin typeface="Century Gothic" panose="020F0302020204030204"/>
                <a:cs typeface="Calibri" panose="020F0502020204030204" pitchFamily="34" charset="0"/>
              </a:rPr>
              <a:t>you fly)</a:t>
            </a:r>
            <a:endParaRPr lang="en-GB" sz="2800" dirty="0">
              <a:solidFill>
                <a:srgbClr val="EE6000"/>
              </a:solidFill>
              <a:latin typeface="Century Gothic" panose="020F0302020204030204"/>
              <a:cs typeface="Calibri" panose="020F0502020204030204" pitchFamily="34" charset="0"/>
            </a:endParaRPr>
          </a:p>
        </p:txBody>
      </p:sp>
      <p:sp>
        <p:nvSpPr>
          <p:cNvPr id="24" name="TextBox 23">
            <a:extLst>
              <a:ext uri="{FF2B5EF4-FFF2-40B4-BE49-F238E27FC236}">
                <a16:creationId xmlns:a16="http://schemas.microsoft.com/office/drawing/2014/main" id="{DBB7A9F0-5D53-4649-B17B-C9E135402DD0}"/>
              </a:ext>
            </a:extLst>
          </p:cNvPr>
          <p:cNvSpPr txBox="1"/>
          <p:nvPr/>
        </p:nvSpPr>
        <p:spPr>
          <a:xfrm>
            <a:off x="6144543" y="3990251"/>
            <a:ext cx="5597466" cy="677108"/>
          </a:xfrm>
          <a:prstGeom prst="rect">
            <a:avLst/>
          </a:prstGeom>
          <a:noFill/>
        </p:spPr>
        <p:txBody>
          <a:bodyPr wrap="square" rtlCol="0">
            <a:spAutoFit/>
          </a:bodyPr>
          <a:lstStyle/>
          <a:p>
            <a:pPr>
              <a:defRPr/>
            </a:pPr>
            <a:r>
              <a:rPr lang="en-GB" sz="3800" dirty="0">
                <a:solidFill>
                  <a:srgbClr val="115076"/>
                </a:solidFill>
                <a:latin typeface="Century Gothic" panose="020F0302020204030204"/>
                <a:cs typeface="Calibri" panose="020F0502020204030204" pitchFamily="34" charset="0"/>
              </a:rPr>
              <a:t>__ </a:t>
            </a:r>
            <a:r>
              <a:rPr lang="en-GB" sz="3800" dirty="0" err="1">
                <a:solidFill>
                  <a:srgbClr val="115076"/>
                </a:solidFill>
                <a:latin typeface="Century Gothic" panose="020F0302020204030204"/>
                <a:cs typeface="Calibri" panose="020F0502020204030204" pitchFamily="34" charset="0"/>
              </a:rPr>
              <a:t>marché</a:t>
            </a:r>
            <a:r>
              <a:rPr lang="en-GB" sz="3800" dirty="0">
                <a:solidFill>
                  <a:srgbClr val="115076"/>
                </a:solidFill>
                <a:latin typeface="Century Gothic" panose="020F0302020204030204"/>
                <a:cs typeface="Calibri" panose="020F0502020204030204" pitchFamily="34" charset="0"/>
              </a:rPr>
              <a:t> </a:t>
            </a:r>
            <a:r>
              <a:rPr lang="en-GB" sz="2800" dirty="0">
                <a:solidFill>
                  <a:srgbClr val="EE6000"/>
                </a:solidFill>
                <a:latin typeface="Century Gothic" panose="020F0302020204030204"/>
                <a:cs typeface="Calibri" panose="020F0502020204030204" pitchFamily="34" charset="0"/>
              </a:rPr>
              <a:t>(market)</a:t>
            </a:r>
          </a:p>
        </p:txBody>
      </p:sp>
      <p:sp>
        <p:nvSpPr>
          <p:cNvPr id="25" name="TextBox 24">
            <a:extLst>
              <a:ext uri="{FF2B5EF4-FFF2-40B4-BE49-F238E27FC236}">
                <a16:creationId xmlns:a16="http://schemas.microsoft.com/office/drawing/2014/main" id="{C03A05AC-CD9C-4425-B707-A3FF31841D32}"/>
              </a:ext>
            </a:extLst>
          </p:cNvPr>
          <p:cNvSpPr txBox="1"/>
          <p:nvPr/>
        </p:nvSpPr>
        <p:spPr>
          <a:xfrm>
            <a:off x="6144543" y="3184750"/>
            <a:ext cx="5791882" cy="677108"/>
          </a:xfrm>
          <a:prstGeom prst="rect">
            <a:avLst/>
          </a:prstGeom>
          <a:noFill/>
        </p:spPr>
        <p:txBody>
          <a:bodyPr wrap="square" rtlCol="0">
            <a:spAutoFit/>
          </a:bodyPr>
          <a:lstStyle/>
          <a:p>
            <a:pPr>
              <a:defRPr/>
            </a:pPr>
            <a:r>
              <a:rPr lang="en-GB" sz="3800" dirty="0">
                <a:solidFill>
                  <a:srgbClr val="115076"/>
                </a:solidFill>
                <a:latin typeface="Century Gothic" panose="020F0302020204030204"/>
                <a:cs typeface="Calibri" panose="020F0502020204030204" pitchFamily="34" charset="0"/>
              </a:rPr>
              <a:t>__ porter </a:t>
            </a:r>
            <a:r>
              <a:rPr lang="en-GB" sz="2800" dirty="0">
                <a:solidFill>
                  <a:srgbClr val="EE6000"/>
                </a:solidFill>
                <a:latin typeface="Century Gothic" panose="020F0302020204030204"/>
                <a:cs typeface="Calibri" panose="020F0502020204030204" pitchFamily="34" charset="0"/>
              </a:rPr>
              <a:t>(to wear)</a:t>
            </a:r>
            <a:endParaRPr lang="en-GB" sz="2800" dirty="0">
              <a:solidFill>
                <a:srgbClr val="EE600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22CDB731-9E5A-4277-B8C2-DF757BC40883}"/>
              </a:ext>
            </a:extLst>
          </p:cNvPr>
          <p:cNvSpPr txBox="1"/>
          <p:nvPr/>
        </p:nvSpPr>
        <p:spPr>
          <a:xfrm>
            <a:off x="1511301" y="2457830"/>
            <a:ext cx="3876344" cy="677108"/>
          </a:xfrm>
          <a:prstGeom prst="rect">
            <a:avLst/>
          </a:prstGeom>
          <a:noFill/>
        </p:spPr>
        <p:txBody>
          <a:bodyPr wrap="square" rtlCol="0">
            <a:spAutoFit/>
          </a:bodyPr>
          <a:lstStyle/>
          <a:p>
            <a:pPr>
              <a:defRPr/>
            </a:pPr>
            <a:r>
              <a:rPr lang="en-GB" sz="3800" dirty="0">
                <a:solidFill>
                  <a:srgbClr val="115076"/>
                </a:solidFill>
                <a:latin typeface="Century Gothic" panose="020F0302020204030204"/>
                <a:cs typeface="Calibri" panose="020F0502020204030204" pitchFamily="34" charset="0"/>
              </a:rPr>
              <a:t>__ vole </a:t>
            </a:r>
            <a:r>
              <a:rPr lang="en-GB" sz="2800" dirty="0">
                <a:solidFill>
                  <a:srgbClr val="EE6000"/>
                </a:solidFill>
                <a:latin typeface="Century Gothic" panose="020F0302020204030204"/>
                <a:cs typeface="Calibri" panose="020F0502020204030204" pitchFamily="34" charset="0"/>
              </a:rPr>
              <a:t>(I fly)</a:t>
            </a:r>
          </a:p>
        </p:txBody>
      </p:sp>
      <p:sp>
        <p:nvSpPr>
          <p:cNvPr id="27" name="TextBox 26">
            <a:extLst>
              <a:ext uri="{FF2B5EF4-FFF2-40B4-BE49-F238E27FC236}">
                <a16:creationId xmlns:a16="http://schemas.microsoft.com/office/drawing/2014/main" id="{1D0D5E32-D732-4776-93E6-244DCFEF765B}"/>
              </a:ext>
            </a:extLst>
          </p:cNvPr>
          <p:cNvSpPr txBox="1"/>
          <p:nvPr/>
        </p:nvSpPr>
        <p:spPr>
          <a:xfrm>
            <a:off x="1511299" y="3182970"/>
            <a:ext cx="4633242" cy="677108"/>
          </a:xfrm>
          <a:prstGeom prst="rect">
            <a:avLst/>
          </a:prstGeom>
          <a:noFill/>
        </p:spPr>
        <p:txBody>
          <a:bodyPr wrap="square" rtlCol="0">
            <a:spAutoFit/>
          </a:bodyPr>
          <a:lstStyle/>
          <a:p>
            <a:pPr>
              <a:defRPr/>
            </a:pPr>
            <a:r>
              <a:rPr lang="en-GB" sz="3800" dirty="0">
                <a:solidFill>
                  <a:srgbClr val="115076"/>
                </a:solidFill>
                <a:latin typeface="Century Gothic" panose="020F0302020204030204"/>
                <a:cs typeface="Calibri" panose="020F0502020204030204" pitchFamily="34" charset="0"/>
              </a:rPr>
              <a:t>__ </a:t>
            </a:r>
            <a:r>
              <a:rPr lang="en-GB" sz="3800" dirty="0" err="1">
                <a:solidFill>
                  <a:srgbClr val="115076"/>
                </a:solidFill>
                <a:latin typeface="Century Gothic" panose="020F0302020204030204"/>
                <a:cs typeface="Calibri" panose="020F0502020204030204" pitchFamily="34" charset="0"/>
              </a:rPr>
              <a:t>porte</a:t>
            </a:r>
            <a:r>
              <a:rPr lang="en-GB" sz="3800" dirty="0">
                <a:solidFill>
                  <a:srgbClr val="115076"/>
                </a:solidFill>
                <a:latin typeface="Century Gothic" panose="020F0302020204030204"/>
                <a:cs typeface="Calibri" panose="020F0502020204030204" pitchFamily="34" charset="0"/>
              </a:rPr>
              <a:t> </a:t>
            </a:r>
            <a:r>
              <a:rPr lang="en-GB" sz="2800" dirty="0">
                <a:solidFill>
                  <a:srgbClr val="EE6000"/>
                </a:solidFill>
                <a:latin typeface="Century Gothic" panose="020F0302020204030204"/>
                <a:cs typeface="Calibri" panose="020F0502020204030204" pitchFamily="34" charset="0"/>
              </a:rPr>
              <a:t>(door)</a:t>
            </a:r>
            <a:endParaRPr lang="en-GB" sz="2800" dirty="0">
              <a:solidFill>
                <a:srgbClr val="EE6000"/>
              </a:solidFill>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EE40D1B8-03DA-47AA-A3AC-E693B1864963}"/>
              </a:ext>
            </a:extLst>
          </p:cNvPr>
          <p:cNvSpPr txBox="1"/>
          <p:nvPr/>
        </p:nvSpPr>
        <p:spPr>
          <a:xfrm>
            <a:off x="1511298" y="3977994"/>
            <a:ext cx="4076763" cy="677108"/>
          </a:xfrm>
          <a:prstGeom prst="rect">
            <a:avLst/>
          </a:prstGeom>
          <a:noFill/>
        </p:spPr>
        <p:txBody>
          <a:bodyPr wrap="square" rtlCol="0">
            <a:spAutoFit/>
          </a:bodyPr>
          <a:lstStyle/>
          <a:p>
            <a:pPr>
              <a:defRPr/>
            </a:pPr>
            <a:r>
              <a:rPr lang="en-GB" sz="3800" dirty="0">
                <a:solidFill>
                  <a:srgbClr val="115076"/>
                </a:solidFill>
                <a:latin typeface="Century Gothic" panose="020F0302020204030204"/>
                <a:cs typeface="Calibri" panose="020F0502020204030204" pitchFamily="34" charset="0"/>
              </a:rPr>
              <a:t>__ </a:t>
            </a:r>
            <a:r>
              <a:rPr lang="en-GB" sz="3800" dirty="0" err="1">
                <a:solidFill>
                  <a:srgbClr val="115076"/>
                </a:solidFill>
                <a:latin typeface="Century Gothic" panose="020F0302020204030204"/>
                <a:cs typeface="Calibri" panose="020F0502020204030204" pitchFamily="34" charset="0"/>
              </a:rPr>
              <a:t>marche</a:t>
            </a:r>
            <a:r>
              <a:rPr lang="en-GB" sz="3800" dirty="0">
                <a:solidFill>
                  <a:srgbClr val="115076"/>
                </a:solidFill>
                <a:latin typeface="Century Gothic" panose="020F0302020204030204"/>
                <a:cs typeface="Calibri" panose="020F0502020204030204" pitchFamily="34" charset="0"/>
              </a:rPr>
              <a:t> </a:t>
            </a:r>
            <a:r>
              <a:rPr lang="en-GB" sz="2800" dirty="0">
                <a:solidFill>
                  <a:srgbClr val="EE6000"/>
                </a:solidFill>
                <a:latin typeface="Century Gothic" panose="020F0302020204030204"/>
                <a:cs typeface="Calibri" panose="020F0502020204030204" pitchFamily="34" charset="0"/>
              </a:rPr>
              <a:t>(step)</a:t>
            </a:r>
          </a:p>
        </p:txBody>
      </p:sp>
      <p:sp>
        <p:nvSpPr>
          <p:cNvPr id="29" name="TextBox 28">
            <a:extLst>
              <a:ext uri="{FF2B5EF4-FFF2-40B4-BE49-F238E27FC236}">
                <a16:creationId xmlns:a16="http://schemas.microsoft.com/office/drawing/2014/main" id="{B13AE734-8FC1-4EF7-81FC-783F6CA7E5D8}"/>
              </a:ext>
            </a:extLst>
          </p:cNvPr>
          <p:cNvSpPr txBox="1"/>
          <p:nvPr/>
        </p:nvSpPr>
        <p:spPr>
          <a:xfrm>
            <a:off x="1511302" y="4707026"/>
            <a:ext cx="3485002" cy="677108"/>
          </a:xfrm>
          <a:prstGeom prst="rect">
            <a:avLst/>
          </a:prstGeom>
          <a:noFill/>
        </p:spPr>
        <p:txBody>
          <a:bodyPr wrap="square" rtlCol="0">
            <a:spAutoFit/>
          </a:bodyPr>
          <a:lstStyle/>
          <a:p>
            <a:pPr>
              <a:defRPr/>
            </a:pPr>
            <a:r>
              <a:rPr lang="en-GB" sz="3800" dirty="0">
                <a:solidFill>
                  <a:srgbClr val="115076"/>
                </a:solidFill>
                <a:latin typeface="Century Gothic" panose="020F0302020204030204"/>
                <a:cs typeface="Calibri" panose="020F0502020204030204" pitchFamily="34" charset="0"/>
              </a:rPr>
              <a:t>__ </a:t>
            </a:r>
            <a:r>
              <a:rPr lang="en-GB" sz="3800" dirty="0" err="1">
                <a:solidFill>
                  <a:srgbClr val="115076"/>
                </a:solidFill>
                <a:latin typeface="Century Gothic" panose="020F0302020204030204"/>
                <a:cs typeface="Calibri" panose="020F0502020204030204" pitchFamily="34" charset="0"/>
              </a:rPr>
              <a:t>ferme</a:t>
            </a:r>
            <a:r>
              <a:rPr lang="en-GB" sz="3800" dirty="0">
                <a:solidFill>
                  <a:srgbClr val="115076"/>
                </a:solidFill>
                <a:latin typeface="Century Gothic" panose="020F0302020204030204"/>
                <a:cs typeface="Calibri" panose="020F0502020204030204" pitchFamily="34" charset="0"/>
              </a:rPr>
              <a:t> </a:t>
            </a:r>
            <a:r>
              <a:rPr lang="en-GB" sz="2800" dirty="0">
                <a:solidFill>
                  <a:srgbClr val="EE6000"/>
                </a:solidFill>
                <a:latin typeface="Century Gothic" panose="020F0302020204030204"/>
                <a:cs typeface="Calibri" panose="020F0502020204030204" pitchFamily="34" charset="0"/>
              </a:rPr>
              <a:t>(farm)</a:t>
            </a:r>
          </a:p>
        </p:txBody>
      </p:sp>
      <p:sp>
        <p:nvSpPr>
          <p:cNvPr id="30" name="TextBox 29">
            <a:extLst>
              <a:ext uri="{FF2B5EF4-FFF2-40B4-BE49-F238E27FC236}">
                <a16:creationId xmlns:a16="http://schemas.microsoft.com/office/drawing/2014/main" id="{186CBCE3-E4C9-4619-A285-769CA9EC39B3}"/>
              </a:ext>
            </a:extLst>
          </p:cNvPr>
          <p:cNvSpPr txBox="1"/>
          <p:nvPr/>
        </p:nvSpPr>
        <p:spPr>
          <a:xfrm>
            <a:off x="1511300" y="5453260"/>
            <a:ext cx="5274399" cy="677108"/>
          </a:xfrm>
          <a:prstGeom prst="rect">
            <a:avLst/>
          </a:prstGeom>
          <a:noFill/>
        </p:spPr>
        <p:txBody>
          <a:bodyPr wrap="square" rtlCol="0">
            <a:spAutoFit/>
          </a:bodyPr>
          <a:lstStyle/>
          <a:p>
            <a:pPr>
              <a:defRPr/>
            </a:pPr>
            <a:r>
              <a:rPr lang="en-GB" sz="3800" dirty="0">
                <a:solidFill>
                  <a:schemeClr val="accent1">
                    <a:lumMod val="50000"/>
                  </a:schemeClr>
                </a:solidFill>
                <a:latin typeface="Century Gothic" panose="020F0302020204030204"/>
                <a:cs typeface="Calibri" panose="020F0502020204030204" pitchFamily="34" charset="0"/>
              </a:rPr>
              <a:t>__ </a:t>
            </a:r>
            <a:r>
              <a:rPr lang="en-GB" sz="3800" dirty="0" err="1">
                <a:solidFill>
                  <a:schemeClr val="accent1">
                    <a:lumMod val="50000"/>
                  </a:schemeClr>
                </a:solidFill>
                <a:latin typeface="Century Gothic" panose="020F0302020204030204"/>
                <a:cs typeface="Calibri" panose="020F0502020204030204" pitchFamily="34" charset="0"/>
              </a:rPr>
              <a:t>tourne</a:t>
            </a:r>
            <a:r>
              <a:rPr lang="en-GB" sz="3800" dirty="0">
                <a:solidFill>
                  <a:schemeClr val="accent1">
                    <a:lumMod val="50000"/>
                  </a:schemeClr>
                </a:solidFill>
                <a:latin typeface="Century Gothic" panose="020F0302020204030204"/>
                <a:cs typeface="Calibri" panose="020F0502020204030204" pitchFamily="34" charset="0"/>
              </a:rPr>
              <a:t> </a:t>
            </a:r>
            <a:r>
              <a:rPr lang="en-GB" sz="2800" dirty="0">
                <a:solidFill>
                  <a:srgbClr val="EE6000"/>
                </a:solidFill>
                <a:latin typeface="Century Gothic" panose="020F0302020204030204"/>
                <a:cs typeface="Calibri" panose="020F0502020204030204" pitchFamily="34" charset="0"/>
              </a:rPr>
              <a:t>(spins)</a:t>
            </a:r>
          </a:p>
        </p:txBody>
      </p:sp>
      <p:sp>
        <p:nvSpPr>
          <p:cNvPr id="31" name="TextBox 30">
            <a:extLst>
              <a:ext uri="{FF2B5EF4-FFF2-40B4-BE49-F238E27FC236}">
                <a16:creationId xmlns:a16="http://schemas.microsoft.com/office/drawing/2014/main" id="{669D56F6-CFC2-43F9-98BA-942E3D9563BE}"/>
              </a:ext>
            </a:extLst>
          </p:cNvPr>
          <p:cNvSpPr txBox="1"/>
          <p:nvPr/>
        </p:nvSpPr>
        <p:spPr>
          <a:xfrm>
            <a:off x="1511302" y="2575850"/>
            <a:ext cx="641156" cy="430887"/>
          </a:xfrm>
          <a:prstGeom prst="rect">
            <a:avLst/>
          </a:prstGeom>
          <a:noFill/>
        </p:spPr>
        <p:txBody>
          <a:bodyPr wrap="square" lIns="0" tIns="0" rIns="0" bIns="0" rtlCol="0">
            <a:spAutoFit/>
          </a:bodyPr>
          <a:lstStyle/>
          <a:p>
            <a:pPr algn="ctr">
              <a:defRPr/>
            </a:pPr>
            <a:r>
              <a:rPr lang="en-GB" sz="2800" b="1" dirty="0">
                <a:solidFill>
                  <a:srgbClr val="EE6000"/>
                </a:solidFill>
                <a:latin typeface="Century Gothic" panose="020F0302020204030204"/>
              </a:rPr>
              <a:t>1</a:t>
            </a:r>
          </a:p>
        </p:txBody>
      </p:sp>
      <p:sp>
        <p:nvSpPr>
          <p:cNvPr id="32" name="TextBox 31">
            <a:extLst>
              <a:ext uri="{FF2B5EF4-FFF2-40B4-BE49-F238E27FC236}">
                <a16:creationId xmlns:a16="http://schemas.microsoft.com/office/drawing/2014/main" id="{17561758-5BDE-474A-825B-97C7C6C0B819}"/>
              </a:ext>
            </a:extLst>
          </p:cNvPr>
          <p:cNvSpPr txBox="1"/>
          <p:nvPr/>
        </p:nvSpPr>
        <p:spPr>
          <a:xfrm>
            <a:off x="6144544" y="2533017"/>
            <a:ext cx="641156" cy="430887"/>
          </a:xfrm>
          <a:prstGeom prst="rect">
            <a:avLst/>
          </a:prstGeom>
          <a:noFill/>
        </p:spPr>
        <p:txBody>
          <a:bodyPr wrap="square" lIns="0" tIns="0" rIns="0" bIns="0" rtlCol="0">
            <a:spAutoFit/>
          </a:bodyPr>
          <a:lstStyle/>
          <a:p>
            <a:pPr algn="ctr">
              <a:defRPr/>
            </a:pPr>
            <a:r>
              <a:rPr lang="en-GB" sz="2800" b="1" dirty="0">
                <a:solidFill>
                  <a:srgbClr val="EE6000"/>
                </a:solidFill>
                <a:latin typeface="Century Gothic" panose="020F0302020204030204"/>
              </a:rPr>
              <a:t>2</a:t>
            </a:r>
          </a:p>
        </p:txBody>
      </p:sp>
      <p:sp>
        <p:nvSpPr>
          <p:cNvPr id="33" name="TextBox 32">
            <a:extLst>
              <a:ext uri="{FF2B5EF4-FFF2-40B4-BE49-F238E27FC236}">
                <a16:creationId xmlns:a16="http://schemas.microsoft.com/office/drawing/2014/main" id="{B1756825-BB2D-444F-AAD6-EACC752218AE}"/>
              </a:ext>
            </a:extLst>
          </p:cNvPr>
          <p:cNvSpPr txBox="1"/>
          <p:nvPr/>
        </p:nvSpPr>
        <p:spPr>
          <a:xfrm>
            <a:off x="1539643" y="3235483"/>
            <a:ext cx="641156" cy="430887"/>
          </a:xfrm>
          <a:prstGeom prst="rect">
            <a:avLst/>
          </a:prstGeom>
          <a:noFill/>
        </p:spPr>
        <p:txBody>
          <a:bodyPr wrap="square" lIns="0" tIns="0" rIns="0" bIns="0" rtlCol="0">
            <a:spAutoFit/>
          </a:bodyPr>
          <a:lstStyle/>
          <a:p>
            <a:pPr algn="ctr">
              <a:defRPr/>
            </a:pPr>
            <a:r>
              <a:rPr lang="en-GB" sz="2800" b="1" dirty="0">
                <a:solidFill>
                  <a:srgbClr val="EE6000"/>
                </a:solidFill>
                <a:latin typeface="Century Gothic" panose="020F0302020204030204"/>
              </a:rPr>
              <a:t>2</a:t>
            </a:r>
          </a:p>
        </p:txBody>
      </p:sp>
      <p:sp>
        <p:nvSpPr>
          <p:cNvPr id="34" name="TextBox 33">
            <a:extLst>
              <a:ext uri="{FF2B5EF4-FFF2-40B4-BE49-F238E27FC236}">
                <a16:creationId xmlns:a16="http://schemas.microsoft.com/office/drawing/2014/main" id="{49C71ED8-66CE-41B3-989D-A557BA39A724}"/>
              </a:ext>
            </a:extLst>
          </p:cNvPr>
          <p:cNvSpPr txBox="1"/>
          <p:nvPr/>
        </p:nvSpPr>
        <p:spPr>
          <a:xfrm>
            <a:off x="1576543" y="4058637"/>
            <a:ext cx="641156" cy="430887"/>
          </a:xfrm>
          <a:prstGeom prst="rect">
            <a:avLst/>
          </a:prstGeom>
          <a:noFill/>
        </p:spPr>
        <p:txBody>
          <a:bodyPr wrap="square" lIns="0" tIns="0" rIns="0" bIns="0" rtlCol="0">
            <a:spAutoFit/>
          </a:bodyPr>
          <a:lstStyle/>
          <a:p>
            <a:pPr algn="ctr">
              <a:defRPr/>
            </a:pPr>
            <a:r>
              <a:rPr lang="en-GB" sz="2800" b="1">
                <a:solidFill>
                  <a:srgbClr val="EE6000"/>
                </a:solidFill>
                <a:latin typeface="Century Gothic" panose="020F0302020204030204"/>
              </a:rPr>
              <a:t>2</a:t>
            </a:r>
            <a:endParaRPr lang="en-GB" sz="2800" b="1" dirty="0">
              <a:solidFill>
                <a:srgbClr val="EE6000"/>
              </a:solidFill>
              <a:latin typeface="Century Gothic" panose="020F0302020204030204"/>
            </a:endParaRPr>
          </a:p>
        </p:txBody>
      </p:sp>
      <p:sp>
        <p:nvSpPr>
          <p:cNvPr id="35" name="TextBox 34">
            <a:extLst>
              <a:ext uri="{FF2B5EF4-FFF2-40B4-BE49-F238E27FC236}">
                <a16:creationId xmlns:a16="http://schemas.microsoft.com/office/drawing/2014/main" id="{26301C82-E7BD-4A6B-8013-AB55094D055F}"/>
              </a:ext>
            </a:extLst>
          </p:cNvPr>
          <p:cNvSpPr txBox="1"/>
          <p:nvPr/>
        </p:nvSpPr>
        <p:spPr>
          <a:xfrm>
            <a:off x="1577590" y="4790028"/>
            <a:ext cx="641156" cy="430887"/>
          </a:xfrm>
          <a:prstGeom prst="rect">
            <a:avLst/>
          </a:prstGeom>
          <a:noFill/>
        </p:spPr>
        <p:txBody>
          <a:bodyPr wrap="square" lIns="0" tIns="0" rIns="0" bIns="0" rtlCol="0">
            <a:spAutoFit/>
          </a:bodyPr>
          <a:lstStyle/>
          <a:p>
            <a:pPr algn="ctr">
              <a:defRPr/>
            </a:pPr>
            <a:r>
              <a:rPr lang="en-GB" sz="2800" b="1" dirty="0">
                <a:solidFill>
                  <a:srgbClr val="EE6000"/>
                </a:solidFill>
                <a:latin typeface="Century Gothic" panose="020F0302020204030204"/>
              </a:rPr>
              <a:t>1</a:t>
            </a:r>
          </a:p>
        </p:txBody>
      </p:sp>
      <p:sp>
        <p:nvSpPr>
          <p:cNvPr id="36" name="TextBox 35">
            <a:extLst>
              <a:ext uri="{FF2B5EF4-FFF2-40B4-BE49-F238E27FC236}">
                <a16:creationId xmlns:a16="http://schemas.microsoft.com/office/drawing/2014/main" id="{E2A78D27-8688-42A7-A121-A811B50B4A7B}"/>
              </a:ext>
            </a:extLst>
          </p:cNvPr>
          <p:cNvSpPr txBox="1"/>
          <p:nvPr/>
        </p:nvSpPr>
        <p:spPr>
          <a:xfrm>
            <a:off x="1568623" y="5518766"/>
            <a:ext cx="641156" cy="430887"/>
          </a:xfrm>
          <a:prstGeom prst="rect">
            <a:avLst/>
          </a:prstGeom>
          <a:noFill/>
        </p:spPr>
        <p:txBody>
          <a:bodyPr wrap="square" lIns="0" tIns="0" rIns="0" bIns="0" rtlCol="0">
            <a:spAutoFit/>
          </a:bodyPr>
          <a:lstStyle/>
          <a:p>
            <a:pPr algn="ctr">
              <a:defRPr/>
            </a:pPr>
            <a:r>
              <a:rPr lang="en-GB" sz="2800" b="1" dirty="0">
                <a:solidFill>
                  <a:srgbClr val="EE6000"/>
                </a:solidFill>
                <a:latin typeface="Century Gothic" panose="020F0302020204030204"/>
              </a:rPr>
              <a:t>1</a:t>
            </a:r>
          </a:p>
        </p:txBody>
      </p:sp>
      <p:sp>
        <p:nvSpPr>
          <p:cNvPr id="37" name="TextBox 36">
            <a:extLst>
              <a:ext uri="{FF2B5EF4-FFF2-40B4-BE49-F238E27FC236}">
                <a16:creationId xmlns:a16="http://schemas.microsoft.com/office/drawing/2014/main" id="{58A6DCD5-B06B-4ACD-B796-FC4C1C1B1DD6}"/>
              </a:ext>
            </a:extLst>
          </p:cNvPr>
          <p:cNvSpPr txBox="1"/>
          <p:nvPr/>
        </p:nvSpPr>
        <p:spPr>
          <a:xfrm>
            <a:off x="6099550" y="3306080"/>
            <a:ext cx="641156" cy="430887"/>
          </a:xfrm>
          <a:prstGeom prst="rect">
            <a:avLst/>
          </a:prstGeom>
          <a:noFill/>
        </p:spPr>
        <p:txBody>
          <a:bodyPr wrap="square" lIns="0" tIns="0" rIns="0" bIns="0" rtlCol="0">
            <a:spAutoFit/>
          </a:bodyPr>
          <a:lstStyle/>
          <a:p>
            <a:pPr algn="ctr">
              <a:defRPr/>
            </a:pPr>
            <a:r>
              <a:rPr lang="en-GB" sz="2800" b="1" dirty="0">
                <a:solidFill>
                  <a:srgbClr val="EE6000"/>
                </a:solidFill>
                <a:latin typeface="Century Gothic" panose="020F0302020204030204"/>
              </a:rPr>
              <a:t>1</a:t>
            </a:r>
          </a:p>
        </p:txBody>
      </p:sp>
      <p:sp>
        <p:nvSpPr>
          <p:cNvPr id="38" name="TextBox 37">
            <a:extLst>
              <a:ext uri="{FF2B5EF4-FFF2-40B4-BE49-F238E27FC236}">
                <a16:creationId xmlns:a16="http://schemas.microsoft.com/office/drawing/2014/main" id="{8E3B40FB-983E-4FAB-9977-A229DD45BBEC}"/>
              </a:ext>
            </a:extLst>
          </p:cNvPr>
          <p:cNvSpPr txBox="1"/>
          <p:nvPr/>
        </p:nvSpPr>
        <p:spPr>
          <a:xfrm>
            <a:off x="6144541" y="4021028"/>
            <a:ext cx="641156" cy="430887"/>
          </a:xfrm>
          <a:prstGeom prst="rect">
            <a:avLst/>
          </a:prstGeom>
          <a:noFill/>
        </p:spPr>
        <p:txBody>
          <a:bodyPr wrap="square" lIns="0" tIns="0" rIns="0" bIns="0" rtlCol="0">
            <a:spAutoFit/>
          </a:bodyPr>
          <a:lstStyle/>
          <a:p>
            <a:pPr algn="ctr">
              <a:defRPr/>
            </a:pPr>
            <a:r>
              <a:rPr lang="en-GB" sz="2800" b="1" dirty="0">
                <a:solidFill>
                  <a:srgbClr val="EE6000"/>
                </a:solidFill>
                <a:latin typeface="Century Gothic" panose="020F0302020204030204"/>
              </a:rPr>
              <a:t>1</a:t>
            </a:r>
          </a:p>
        </p:txBody>
      </p:sp>
      <p:sp>
        <p:nvSpPr>
          <p:cNvPr id="39" name="TextBox 38">
            <a:extLst>
              <a:ext uri="{FF2B5EF4-FFF2-40B4-BE49-F238E27FC236}">
                <a16:creationId xmlns:a16="http://schemas.microsoft.com/office/drawing/2014/main" id="{6A3B84F1-87CA-4C0E-9C73-D8D9C06993BE}"/>
              </a:ext>
            </a:extLst>
          </p:cNvPr>
          <p:cNvSpPr txBox="1"/>
          <p:nvPr/>
        </p:nvSpPr>
        <p:spPr>
          <a:xfrm>
            <a:off x="6144544" y="4755300"/>
            <a:ext cx="641156" cy="430887"/>
          </a:xfrm>
          <a:prstGeom prst="rect">
            <a:avLst/>
          </a:prstGeom>
          <a:noFill/>
        </p:spPr>
        <p:txBody>
          <a:bodyPr wrap="square" lIns="0" tIns="0" rIns="0" bIns="0" rtlCol="0">
            <a:spAutoFit/>
          </a:bodyPr>
          <a:lstStyle/>
          <a:p>
            <a:pPr algn="ctr">
              <a:defRPr/>
            </a:pPr>
            <a:r>
              <a:rPr lang="en-GB" sz="2800" b="1">
                <a:solidFill>
                  <a:srgbClr val="EE6000"/>
                </a:solidFill>
                <a:latin typeface="Century Gothic" panose="020F0302020204030204"/>
              </a:rPr>
              <a:t>2</a:t>
            </a:r>
            <a:endParaRPr lang="en-GB" sz="2800" b="1" dirty="0">
              <a:solidFill>
                <a:srgbClr val="EE6000"/>
              </a:solidFill>
              <a:latin typeface="Century Gothic" panose="020F0302020204030204"/>
            </a:endParaRPr>
          </a:p>
        </p:txBody>
      </p:sp>
      <p:sp>
        <p:nvSpPr>
          <p:cNvPr id="40" name="TextBox 39">
            <a:extLst>
              <a:ext uri="{FF2B5EF4-FFF2-40B4-BE49-F238E27FC236}">
                <a16:creationId xmlns:a16="http://schemas.microsoft.com/office/drawing/2014/main" id="{74A2647C-23B3-417D-9142-005977BAF1EB}"/>
              </a:ext>
            </a:extLst>
          </p:cNvPr>
          <p:cNvSpPr txBox="1"/>
          <p:nvPr/>
        </p:nvSpPr>
        <p:spPr>
          <a:xfrm>
            <a:off x="6144544" y="5564352"/>
            <a:ext cx="641156" cy="430887"/>
          </a:xfrm>
          <a:prstGeom prst="rect">
            <a:avLst/>
          </a:prstGeom>
          <a:noFill/>
        </p:spPr>
        <p:txBody>
          <a:bodyPr wrap="square" lIns="0" tIns="0" rIns="0" bIns="0" rtlCol="0">
            <a:spAutoFit/>
          </a:bodyPr>
          <a:lstStyle/>
          <a:p>
            <a:pPr algn="ctr">
              <a:defRPr/>
            </a:pPr>
            <a:r>
              <a:rPr lang="en-GB" sz="2800" b="1">
                <a:solidFill>
                  <a:srgbClr val="EE6000"/>
                </a:solidFill>
                <a:latin typeface="Century Gothic" panose="020F0302020204030204"/>
              </a:rPr>
              <a:t>2</a:t>
            </a:r>
            <a:endParaRPr lang="en-GB" sz="2800" b="1" dirty="0">
              <a:solidFill>
                <a:srgbClr val="EE6000"/>
              </a:solidFill>
              <a:latin typeface="Century Gothic" panose="020F0302020204030204"/>
            </a:endParaRPr>
          </a:p>
        </p:txBody>
      </p:sp>
      <p:sp>
        <p:nvSpPr>
          <p:cNvPr id="46" name="Action Button: Custom 21">
            <a:hlinkClick r:id="" action="ppaction://noaction" highlightClick="1">
              <a:snd r:embed="rId4" name="30. e.wav"/>
            </a:hlinkClick>
            <a:extLst>
              <a:ext uri="{FF2B5EF4-FFF2-40B4-BE49-F238E27FC236}">
                <a16:creationId xmlns:a16="http://schemas.microsoft.com/office/drawing/2014/main" id="{5BB3A91D-8715-40ED-9883-4AAB4078ECC3}"/>
              </a:ext>
            </a:extLst>
          </p:cNvPr>
          <p:cNvSpPr/>
          <p:nvPr/>
        </p:nvSpPr>
        <p:spPr>
          <a:xfrm>
            <a:off x="545620" y="5620458"/>
            <a:ext cx="453788" cy="452927"/>
          </a:xfrm>
          <a:prstGeom prst="actionButtonBlank">
            <a:avLst/>
          </a:prstGeom>
          <a:solidFill>
            <a:srgbClr val="115076"/>
          </a:solidFill>
          <a:ln w="28575" cap="flat" cmpd="sng" algn="ctr">
            <a:solidFill>
              <a:srgbClr val="E3EAF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prstClr val="white"/>
                </a:solidFill>
                <a:effectLst/>
                <a:uLnTx/>
                <a:uFillTx/>
                <a:latin typeface="Century Gothic" panose="020F0302020204030204"/>
                <a:ea typeface="+mn-ea"/>
                <a:cs typeface="+mn-cs"/>
              </a:rPr>
              <a:t>e</a:t>
            </a:r>
          </a:p>
        </p:txBody>
      </p:sp>
      <p:sp>
        <p:nvSpPr>
          <p:cNvPr id="47" name="Action Button: Custom 21">
            <a:hlinkClick r:id="" action="ppaction://noaction" highlightClick="1">
              <a:snd r:embed="rId5" name="30. d.wav"/>
            </a:hlinkClick>
            <a:extLst>
              <a:ext uri="{FF2B5EF4-FFF2-40B4-BE49-F238E27FC236}">
                <a16:creationId xmlns:a16="http://schemas.microsoft.com/office/drawing/2014/main" id="{794EDDD0-E4E7-4F6A-BAF9-AA5FA064E5E1}"/>
              </a:ext>
            </a:extLst>
          </p:cNvPr>
          <p:cNvSpPr/>
          <p:nvPr/>
        </p:nvSpPr>
        <p:spPr>
          <a:xfrm>
            <a:off x="545620" y="4885648"/>
            <a:ext cx="453788" cy="452927"/>
          </a:xfrm>
          <a:prstGeom prst="actionButtonBlank">
            <a:avLst/>
          </a:prstGeom>
          <a:solidFill>
            <a:srgbClr val="115076"/>
          </a:solidFill>
          <a:ln w="28575" cap="flat" cmpd="sng" algn="ctr">
            <a:solidFill>
              <a:srgbClr val="E3EAF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prstClr val="white"/>
                </a:solidFill>
                <a:effectLst/>
                <a:uLnTx/>
                <a:uFillTx/>
                <a:latin typeface="Century Gothic" panose="020F0302020204030204"/>
                <a:ea typeface="+mn-ea"/>
                <a:cs typeface="+mn-cs"/>
              </a:rPr>
              <a:t>d</a:t>
            </a:r>
          </a:p>
        </p:txBody>
      </p:sp>
      <p:sp>
        <p:nvSpPr>
          <p:cNvPr id="48" name="Action Button: Custom 21">
            <a:hlinkClick r:id="" action="ppaction://noaction" highlightClick="1">
              <a:snd r:embed="rId6" name="30. c-2.wav"/>
            </a:hlinkClick>
            <a:extLst>
              <a:ext uri="{FF2B5EF4-FFF2-40B4-BE49-F238E27FC236}">
                <a16:creationId xmlns:a16="http://schemas.microsoft.com/office/drawing/2014/main" id="{2F9181DE-14DB-4C37-B04A-9506A633DAC1}"/>
              </a:ext>
            </a:extLst>
          </p:cNvPr>
          <p:cNvSpPr/>
          <p:nvPr/>
        </p:nvSpPr>
        <p:spPr>
          <a:xfrm>
            <a:off x="550196" y="4168040"/>
            <a:ext cx="453788" cy="452927"/>
          </a:xfrm>
          <a:prstGeom prst="actionButtonBlank">
            <a:avLst/>
          </a:prstGeom>
          <a:solidFill>
            <a:srgbClr val="115076"/>
          </a:solidFill>
          <a:ln w="28575" cap="flat" cmpd="sng" algn="ctr">
            <a:solidFill>
              <a:srgbClr val="E3EAF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prstClr val="white"/>
                </a:solidFill>
                <a:effectLst/>
                <a:uLnTx/>
                <a:uFillTx/>
                <a:latin typeface="Century Gothic" panose="020F0302020204030204"/>
                <a:ea typeface="+mn-ea"/>
                <a:cs typeface="+mn-cs"/>
              </a:rPr>
              <a:t>c</a:t>
            </a:r>
          </a:p>
        </p:txBody>
      </p:sp>
      <p:sp>
        <p:nvSpPr>
          <p:cNvPr id="49" name="Action Button: Custom 21">
            <a:hlinkClick r:id="" action="ppaction://noaction" highlightClick="1">
              <a:snd r:embed="rId7" name="30. b-2.wav"/>
            </a:hlinkClick>
            <a:extLst>
              <a:ext uri="{FF2B5EF4-FFF2-40B4-BE49-F238E27FC236}">
                <a16:creationId xmlns:a16="http://schemas.microsoft.com/office/drawing/2014/main" id="{51BC1670-F441-455F-A8BC-AA507AA6C9FC}"/>
              </a:ext>
            </a:extLst>
          </p:cNvPr>
          <p:cNvSpPr/>
          <p:nvPr/>
        </p:nvSpPr>
        <p:spPr>
          <a:xfrm>
            <a:off x="550197" y="3384440"/>
            <a:ext cx="453788" cy="452927"/>
          </a:xfrm>
          <a:prstGeom prst="actionButtonBlank">
            <a:avLst/>
          </a:prstGeom>
          <a:solidFill>
            <a:srgbClr val="115076"/>
          </a:solidFill>
          <a:ln w="28575" cap="flat" cmpd="sng" algn="ctr">
            <a:solidFill>
              <a:srgbClr val="E3EAF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b</a:t>
            </a:r>
          </a:p>
        </p:txBody>
      </p:sp>
      <p:sp>
        <p:nvSpPr>
          <p:cNvPr id="50" name="Action Button: Custom 21">
            <a:hlinkClick r:id="" action="ppaction://noaction" highlightClick="1">
              <a:snd r:embed="rId8" name="30. a-2.wav"/>
            </a:hlinkClick>
            <a:extLst>
              <a:ext uri="{FF2B5EF4-FFF2-40B4-BE49-F238E27FC236}">
                <a16:creationId xmlns:a16="http://schemas.microsoft.com/office/drawing/2014/main" id="{86EAAEDF-84E2-431E-8EBA-F97517110529}"/>
              </a:ext>
            </a:extLst>
          </p:cNvPr>
          <p:cNvSpPr/>
          <p:nvPr/>
        </p:nvSpPr>
        <p:spPr>
          <a:xfrm>
            <a:off x="550199" y="2670724"/>
            <a:ext cx="453788" cy="452927"/>
          </a:xfrm>
          <a:prstGeom prst="actionButtonBlank">
            <a:avLst/>
          </a:prstGeom>
          <a:solidFill>
            <a:srgbClr val="115076"/>
          </a:solidFill>
          <a:ln w="28575" cap="flat" cmpd="sng" algn="ctr">
            <a:solidFill>
              <a:srgbClr val="E3EAF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a</a:t>
            </a:r>
          </a:p>
        </p:txBody>
      </p:sp>
    </p:spTree>
    <p:extLst>
      <p:ext uri="{BB962C8B-B14F-4D97-AF65-F5344CB8AC3E}">
        <p14:creationId xmlns:p14="http://schemas.microsoft.com/office/powerpoint/2010/main" val="334888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38" grpId="0"/>
      <p:bldP spid="39" grpId="0"/>
      <p:bldP spid="40"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40" name="Rounded Rectangle 46">
            <a:extLst>
              <a:ext uri="{FF2B5EF4-FFF2-40B4-BE49-F238E27FC236}">
                <a16:creationId xmlns:a16="http://schemas.microsoft.com/office/drawing/2014/main" id="{C4A7C48B-A572-4D36-A637-C69AC35F6890}"/>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7">
            <a:extLst>
              <a:ext uri="{FF2B5EF4-FFF2-40B4-BE49-F238E27FC236}">
                <a16:creationId xmlns:a16="http://schemas.microsoft.com/office/drawing/2014/main" id="{22D2FA20-8693-4528-9C80-23700AD0E49F}"/>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79713" y="1273583"/>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a:extLst>
              <a:ext uri="{FF2B5EF4-FFF2-40B4-BE49-F238E27FC236}">
                <a16:creationId xmlns:a16="http://schemas.microsoft.com/office/drawing/2014/main" id="{5A87C36B-445B-4E6D-8A61-2BB43B087A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7477" y="1437704"/>
            <a:ext cx="551646" cy="535097"/>
          </a:xfrm>
          <a:prstGeom prst="rect">
            <a:avLst/>
          </a:prstGeom>
        </p:spPr>
      </p:pic>
      <p:sp>
        <p:nvSpPr>
          <p:cNvPr id="45" name="Rectangle 2">
            <a:extLst>
              <a:ext uri="{FF2B5EF4-FFF2-40B4-BE49-F238E27FC236}">
                <a16:creationId xmlns:a16="http://schemas.microsoft.com/office/drawing/2014/main" id="{ED5219A8-E6B8-441B-B8CE-395FD7D96C81}"/>
              </a:ext>
            </a:extLst>
          </p:cNvPr>
          <p:cNvSpPr>
            <a:spLocks noChangeArrowheads="1"/>
          </p:cNvSpPr>
          <p:nvPr/>
        </p:nvSpPr>
        <p:spPr bwMode="auto">
          <a:xfrm>
            <a:off x="10012953" y="1315441"/>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46" name="Rectangle 3">
            <a:extLst>
              <a:ext uri="{FF2B5EF4-FFF2-40B4-BE49-F238E27FC236}">
                <a16:creationId xmlns:a16="http://schemas.microsoft.com/office/drawing/2014/main" id="{A1437CD0-1754-4586-8B16-31A36D28AA13}"/>
              </a:ext>
            </a:extLst>
          </p:cNvPr>
          <p:cNvSpPr>
            <a:spLocks noChangeArrowheads="1"/>
          </p:cNvSpPr>
          <p:nvPr/>
        </p:nvSpPr>
        <p:spPr bwMode="auto">
          <a:xfrm>
            <a:off x="10010587" y="1315439"/>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47" name="Line 4">
            <a:extLst>
              <a:ext uri="{FF2B5EF4-FFF2-40B4-BE49-F238E27FC236}">
                <a16:creationId xmlns:a16="http://schemas.microsoft.com/office/drawing/2014/main" id="{6C585892-615C-4B8E-9B0F-06401377D698}"/>
              </a:ext>
            </a:extLst>
          </p:cNvPr>
          <p:cNvSpPr>
            <a:spLocks noChangeShapeType="1"/>
          </p:cNvSpPr>
          <p:nvPr/>
        </p:nvSpPr>
        <p:spPr bwMode="auto">
          <a:xfrm>
            <a:off x="10696326" y="130401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48" name="Line 7">
            <a:extLst>
              <a:ext uri="{FF2B5EF4-FFF2-40B4-BE49-F238E27FC236}">
                <a16:creationId xmlns:a16="http://schemas.microsoft.com/office/drawing/2014/main" id="{B39BF951-EFF1-4395-BD78-1C7F64AEDA9F}"/>
              </a:ext>
            </a:extLst>
          </p:cNvPr>
          <p:cNvSpPr>
            <a:spLocks noChangeShapeType="1"/>
          </p:cNvSpPr>
          <p:nvPr/>
        </p:nvSpPr>
        <p:spPr bwMode="auto">
          <a:xfrm>
            <a:off x="10721014" y="130401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49" name="Line 9">
            <a:extLst>
              <a:ext uri="{FF2B5EF4-FFF2-40B4-BE49-F238E27FC236}">
                <a16:creationId xmlns:a16="http://schemas.microsoft.com/office/drawing/2014/main" id="{5725F0D3-0CF9-4F24-A5D8-08FDD4872424}"/>
              </a:ext>
            </a:extLst>
          </p:cNvPr>
          <p:cNvSpPr>
            <a:spLocks noChangeShapeType="1"/>
          </p:cNvSpPr>
          <p:nvPr/>
        </p:nvSpPr>
        <p:spPr bwMode="auto">
          <a:xfrm>
            <a:off x="10696326" y="546027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50" name="Text Box 10">
            <a:extLst>
              <a:ext uri="{FF2B5EF4-FFF2-40B4-BE49-F238E27FC236}">
                <a16:creationId xmlns:a16="http://schemas.microsoft.com/office/drawing/2014/main" id="{A1C32AE8-FEDE-4F5E-83AB-61A5960BA600}"/>
              </a:ext>
            </a:extLst>
          </p:cNvPr>
          <p:cNvSpPr txBox="1">
            <a:spLocks noChangeArrowheads="1"/>
          </p:cNvSpPr>
          <p:nvPr/>
        </p:nvSpPr>
        <p:spPr bwMode="auto">
          <a:xfrm>
            <a:off x="10752138" y="3178384"/>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51" name="Text Box 12">
            <a:extLst>
              <a:ext uri="{FF2B5EF4-FFF2-40B4-BE49-F238E27FC236}">
                <a16:creationId xmlns:a16="http://schemas.microsoft.com/office/drawing/2014/main" id="{3666B83A-3C34-4A25-A378-77A92EF54F04}"/>
              </a:ext>
            </a:extLst>
          </p:cNvPr>
          <p:cNvSpPr txBox="1">
            <a:spLocks noChangeArrowheads="1"/>
          </p:cNvSpPr>
          <p:nvPr/>
        </p:nvSpPr>
        <p:spPr bwMode="auto">
          <a:xfrm>
            <a:off x="10937805" y="114616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52" name="Text Box 14">
            <a:extLst>
              <a:ext uri="{FF2B5EF4-FFF2-40B4-BE49-F238E27FC236}">
                <a16:creationId xmlns:a16="http://schemas.microsoft.com/office/drawing/2014/main" id="{35605D02-530E-4A32-B406-02F9E877DDC0}"/>
              </a:ext>
            </a:extLst>
          </p:cNvPr>
          <p:cNvSpPr txBox="1">
            <a:spLocks noChangeArrowheads="1"/>
          </p:cNvSpPr>
          <p:nvPr/>
        </p:nvSpPr>
        <p:spPr bwMode="auto">
          <a:xfrm>
            <a:off x="10913117" y="5279744"/>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53" name="Rectangle 52">
            <a:extLst>
              <a:ext uri="{FF2B5EF4-FFF2-40B4-BE49-F238E27FC236}">
                <a16:creationId xmlns:a16="http://schemas.microsoft.com/office/drawing/2014/main" id="{A177AB1E-5E25-490E-8922-11850089F5A4}"/>
              </a:ext>
            </a:extLst>
          </p:cNvPr>
          <p:cNvSpPr/>
          <p:nvPr/>
        </p:nvSpPr>
        <p:spPr>
          <a:xfrm>
            <a:off x="9859359" y="5471698"/>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4" name="AutoShape 11">
            <a:hlinkClick r:id="" action="ppaction://noaction" highlightClick="1"/>
            <a:extLst>
              <a:ext uri="{FF2B5EF4-FFF2-40B4-BE49-F238E27FC236}">
                <a16:creationId xmlns:a16="http://schemas.microsoft.com/office/drawing/2014/main" id="{33CC842C-F12F-4FE1-9417-2BA1E99E314B}"/>
              </a:ext>
            </a:extLst>
          </p:cNvPr>
          <p:cNvSpPr>
            <a:spLocks noChangeArrowheads="1"/>
          </p:cNvSpPr>
          <p:nvPr/>
        </p:nvSpPr>
        <p:spPr bwMode="auto">
          <a:xfrm>
            <a:off x="9749689" y="569069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sp>
        <p:nvSpPr>
          <p:cNvPr id="55" name="TextBox 54">
            <a:hlinkClick r:id="" action="ppaction://noaction">
              <a:snd r:embed="rId7" name="phon. bébé.wav"/>
            </a:hlinkClick>
            <a:extLst>
              <a:ext uri="{FF2B5EF4-FFF2-40B4-BE49-F238E27FC236}">
                <a16:creationId xmlns:a16="http://schemas.microsoft.com/office/drawing/2014/main" id="{792F363B-F33C-4E99-9578-ABAFCDDFE392}"/>
              </a:ext>
            </a:extLst>
          </p:cNvPr>
          <p:cNvSpPr txBox="1"/>
          <p:nvPr/>
        </p:nvSpPr>
        <p:spPr>
          <a:xfrm>
            <a:off x="3993702" y="2534790"/>
            <a:ext cx="3007386"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b</a:t>
            </a:r>
            <a:r>
              <a:rPr lang="en-GB" sz="7200" dirty="0" err="1">
                <a:solidFill>
                  <a:srgbClr val="FA6500"/>
                </a:solidFill>
                <a:latin typeface="Century Gothic" panose="020B0502020202020204" pitchFamily="34" charset="0"/>
                <a:cs typeface="Calibri" panose="020F0502020204030204" pitchFamily="34" charset="0"/>
              </a:rPr>
              <a:t>é</a:t>
            </a:r>
            <a:r>
              <a:rPr lang="en-GB" sz="7200" dirty="0" err="1">
                <a:solidFill>
                  <a:srgbClr val="115076"/>
                </a:solidFill>
                <a:latin typeface="Century Gothic" panose="020B0502020202020204" pitchFamily="34" charset="0"/>
                <a:cs typeface="Calibri" panose="020F0502020204030204" pitchFamily="34" charset="0"/>
              </a:rPr>
              <a:t>b</a:t>
            </a:r>
            <a:r>
              <a:rPr lang="en-GB" sz="7200" dirty="0" err="1">
                <a:solidFill>
                  <a:srgbClr val="FA6500"/>
                </a:solidFill>
                <a:latin typeface="Century Gothic" panose="020B0502020202020204" pitchFamily="34" charset="0"/>
                <a:cs typeface="Calibri" panose="020F0502020204030204" pitchFamily="34" charset="0"/>
              </a:rPr>
              <a:t>é</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56" name="TextBox 55">
            <a:hlinkClick r:id="" action="ppaction://noaction">
              <a:snd r:embed="rId8" name="phon. médical.wav"/>
            </a:hlinkClick>
            <a:extLst>
              <a:ext uri="{FF2B5EF4-FFF2-40B4-BE49-F238E27FC236}">
                <a16:creationId xmlns:a16="http://schemas.microsoft.com/office/drawing/2014/main" id="{0CEBCBA8-C83E-40D1-8B08-0F0366F8E78F}"/>
              </a:ext>
            </a:extLst>
          </p:cNvPr>
          <p:cNvSpPr txBox="1"/>
          <p:nvPr/>
        </p:nvSpPr>
        <p:spPr>
          <a:xfrm>
            <a:off x="927981" y="5037246"/>
            <a:ext cx="4119555" cy="1200329"/>
          </a:xfrm>
          <a:prstGeom prst="rect">
            <a:avLst/>
          </a:prstGeom>
          <a:noFill/>
        </p:spPr>
        <p:txBody>
          <a:bodyPr wrap="square" rtlCol="0">
            <a:spAutoFit/>
          </a:bodyPr>
          <a:lstStyle/>
          <a:p>
            <a:pPr algn="ctr"/>
            <a:r>
              <a:rPr lang="en-GB" sz="7200" dirty="0" err="1">
                <a:solidFill>
                  <a:schemeClr val="accent1">
                    <a:lumMod val="50000"/>
                  </a:schemeClr>
                </a:solidFill>
                <a:latin typeface="Century Gothic" panose="020B0502020202020204" pitchFamily="34" charset="0"/>
                <a:cs typeface="Calibri" panose="020F0502020204030204" pitchFamily="34" charset="0"/>
              </a:rPr>
              <a:t>m</a:t>
            </a:r>
            <a:r>
              <a:rPr lang="en-GB" sz="7200" dirty="0" err="1">
                <a:solidFill>
                  <a:srgbClr val="FA6500"/>
                </a:solidFill>
                <a:latin typeface="Century Gothic" panose="020B0502020202020204" pitchFamily="34" charset="0"/>
                <a:cs typeface="Calibri" panose="020F0502020204030204" pitchFamily="34" charset="0"/>
              </a:rPr>
              <a:t>é</a:t>
            </a:r>
            <a:r>
              <a:rPr lang="en-GB" sz="7200" dirty="0" err="1">
                <a:solidFill>
                  <a:schemeClr val="accent1">
                    <a:lumMod val="50000"/>
                  </a:schemeClr>
                </a:solidFill>
                <a:latin typeface="Century Gothic" panose="020B0502020202020204" pitchFamily="34" charset="0"/>
                <a:cs typeface="Calibri" panose="020F0502020204030204" pitchFamily="34" charset="0"/>
              </a:rPr>
              <a:t>dical</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57" name="TextBox 56">
            <a:hlinkClick r:id="" action="ppaction://noaction">
              <a:snd r:embed="rId9" name="phon. papier.wav"/>
            </a:hlinkClick>
            <a:extLst>
              <a:ext uri="{FF2B5EF4-FFF2-40B4-BE49-F238E27FC236}">
                <a16:creationId xmlns:a16="http://schemas.microsoft.com/office/drawing/2014/main" id="{6C1E9EA5-5118-4D99-9C59-806FFEBFE91E}"/>
              </a:ext>
            </a:extLst>
          </p:cNvPr>
          <p:cNvSpPr txBox="1"/>
          <p:nvPr/>
        </p:nvSpPr>
        <p:spPr>
          <a:xfrm>
            <a:off x="2462645" y="1026022"/>
            <a:ext cx="4287080" cy="1200329"/>
          </a:xfrm>
          <a:prstGeom prst="rect">
            <a:avLst/>
          </a:prstGeom>
          <a:noFill/>
        </p:spPr>
        <p:txBody>
          <a:bodyPr wrap="square" rtlCol="0">
            <a:spAutoFit/>
          </a:bodyPr>
          <a:lstStyle/>
          <a:p>
            <a:pPr algn="ctr"/>
            <a:r>
              <a:rPr lang="en-GB" sz="7200" dirty="0">
                <a:solidFill>
                  <a:srgbClr val="115076"/>
                </a:solidFill>
                <a:latin typeface="Century Gothic" panose="020B0502020202020204" pitchFamily="34" charset="0"/>
                <a:cs typeface="Calibri" panose="020F0502020204030204" pitchFamily="34" charset="0"/>
              </a:rPr>
              <a:t>papi</a:t>
            </a:r>
            <a:r>
              <a:rPr lang="en-GB" sz="7200" dirty="0">
                <a:solidFill>
                  <a:srgbClr val="FA6500"/>
                </a:solidFill>
                <a:latin typeface="Century Gothic" panose="020B0502020202020204" pitchFamily="34" charset="0"/>
                <a:cs typeface="Calibri" panose="020F0502020204030204" pitchFamily="34" charset="0"/>
              </a:rPr>
              <a:t>er</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58" name="TextBox 57">
            <a:hlinkClick r:id="" action="ppaction://noaction">
              <a:snd r:embed="rId10" name="phon. éviter.wav"/>
            </a:hlinkClick>
            <a:extLst>
              <a:ext uri="{FF2B5EF4-FFF2-40B4-BE49-F238E27FC236}">
                <a16:creationId xmlns:a16="http://schemas.microsoft.com/office/drawing/2014/main" id="{448B7E91-13A1-40C8-B416-54BABF21DC2A}"/>
              </a:ext>
            </a:extLst>
          </p:cNvPr>
          <p:cNvSpPr txBox="1"/>
          <p:nvPr/>
        </p:nvSpPr>
        <p:spPr>
          <a:xfrm>
            <a:off x="219731" y="3589835"/>
            <a:ext cx="4287080" cy="1200329"/>
          </a:xfrm>
          <a:prstGeom prst="rect">
            <a:avLst/>
          </a:prstGeom>
          <a:noFill/>
        </p:spPr>
        <p:txBody>
          <a:bodyPr wrap="square" rtlCol="0">
            <a:spAutoFit/>
          </a:bodyPr>
          <a:lstStyle/>
          <a:p>
            <a:pPr algn="ctr"/>
            <a:r>
              <a:rPr lang="en-GB" sz="7200" dirty="0" err="1">
                <a:solidFill>
                  <a:srgbClr val="FA6500"/>
                </a:solidFill>
                <a:latin typeface="Century Gothic" panose="020B0502020202020204" pitchFamily="34" charset="0"/>
                <a:cs typeface="Calibri" panose="020F0502020204030204" pitchFamily="34" charset="0"/>
              </a:rPr>
              <a:t>é</a:t>
            </a:r>
            <a:r>
              <a:rPr lang="en-GB" sz="7200" dirty="0" err="1">
                <a:solidFill>
                  <a:srgbClr val="115076"/>
                </a:solidFill>
                <a:latin typeface="Century Gothic" panose="020B0502020202020204" pitchFamily="34" charset="0"/>
                <a:cs typeface="Calibri" panose="020F0502020204030204" pitchFamily="34" charset="0"/>
              </a:rPr>
              <a:t>vit</a:t>
            </a:r>
            <a:r>
              <a:rPr lang="en-GB" sz="7200" dirty="0" err="1">
                <a:solidFill>
                  <a:srgbClr val="FA6500"/>
                </a:solidFill>
                <a:latin typeface="Century Gothic" panose="020B0502020202020204" pitchFamily="34" charset="0"/>
                <a:cs typeface="Calibri" panose="020F0502020204030204" pitchFamily="34" charset="0"/>
              </a:rPr>
              <a:t>er</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59" name="TextBox 58">
            <a:hlinkClick r:id="" action="ppaction://noaction">
              <a:snd r:embed="rId11" name="phon. réalité.wav"/>
            </a:hlinkClick>
            <a:extLst>
              <a:ext uri="{FF2B5EF4-FFF2-40B4-BE49-F238E27FC236}">
                <a16:creationId xmlns:a16="http://schemas.microsoft.com/office/drawing/2014/main" id="{1DC9FBBE-F081-488A-9BFD-E26F055B72E4}"/>
              </a:ext>
            </a:extLst>
          </p:cNvPr>
          <p:cNvSpPr txBox="1"/>
          <p:nvPr/>
        </p:nvSpPr>
        <p:spPr>
          <a:xfrm>
            <a:off x="0" y="2274090"/>
            <a:ext cx="4261222" cy="1200329"/>
          </a:xfrm>
          <a:prstGeom prst="rect">
            <a:avLst/>
          </a:prstGeom>
          <a:noFill/>
        </p:spPr>
        <p:txBody>
          <a:bodyPr wrap="square" rtlCol="0">
            <a:spAutoFit/>
          </a:bodyPr>
          <a:lstStyle/>
          <a:p>
            <a:pPr algn="ctr"/>
            <a:r>
              <a:rPr lang="en-GB" sz="7200" dirty="0" err="1">
                <a:solidFill>
                  <a:schemeClr val="accent1">
                    <a:lumMod val="50000"/>
                  </a:schemeClr>
                </a:solidFill>
                <a:latin typeface="Century Gothic" panose="020B0502020202020204" pitchFamily="34" charset="0"/>
                <a:cs typeface="Calibri" panose="020F0502020204030204" pitchFamily="34" charset="0"/>
              </a:rPr>
              <a:t>r</a:t>
            </a:r>
            <a:r>
              <a:rPr lang="en-GB" sz="7200" dirty="0" err="1">
                <a:solidFill>
                  <a:srgbClr val="FA6500"/>
                </a:solidFill>
                <a:latin typeface="Century Gothic" panose="020B0502020202020204" pitchFamily="34" charset="0"/>
                <a:cs typeface="Calibri" panose="020F0502020204030204" pitchFamily="34" charset="0"/>
              </a:rPr>
              <a:t>é</a:t>
            </a:r>
            <a:r>
              <a:rPr lang="en-GB" sz="7200" dirty="0" err="1">
                <a:solidFill>
                  <a:schemeClr val="accent1">
                    <a:lumMod val="50000"/>
                  </a:schemeClr>
                </a:solidFill>
                <a:latin typeface="Century Gothic" panose="020B0502020202020204" pitchFamily="34" charset="0"/>
                <a:cs typeface="Calibri" panose="020F0502020204030204" pitchFamily="34" charset="0"/>
              </a:rPr>
              <a:t>alit</a:t>
            </a:r>
            <a:r>
              <a:rPr lang="en-GB" sz="7200" dirty="0" err="1">
                <a:solidFill>
                  <a:srgbClr val="FA6500"/>
                </a:solidFill>
                <a:latin typeface="Century Gothic" panose="020B0502020202020204" pitchFamily="34" charset="0"/>
                <a:cs typeface="Calibri" panose="020F0502020204030204" pitchFamily="34" charset="0"/>
              </a:rPr>
              <a:t>é</a:t>
            </a:r>
            <a:endParaRPr lang="en-GB" sz="7200" b="1" dirty="0">
              <a:solidFill>
                <a:srgbClr val="7030A0"/>
              </a:solidFill>
              <a:latin typeface="Century Gothic" panose="020B0502020202020204" pitchFamily="34" charset="0"/>
              <a:cs typeface="Calibri" panose="020F0502020204030204" pitchFamily="34" charset="0"/>
            </a:endParaRPr>
          </a:p>
        </p:txBody>
      </p:sp>
      <p:sp>
        <p:nvSpPr>
          <p:cNvPr id="60" name="TextBox 59">
            <a:hlinkClick r:id="" action="ppaction://noaction">
              <a:snd r:embed="rId12" name="phon. assez.wav"/>
            </a:hlinkClick>
            <a:extLst>
              <a:ext uri="{FF2B5EF4-FFF2-40B4-BE49-F238E27FC236}">
                <a16:creationId xmlns:a16="http://schemas.microsoft.com/office/drawing/2014/main" id="{54D5D1FC-35DE-4C88-ABE2-1097A5E84FD4}"/>
              </a:ext>
            </a:extLst>
          </p:cNvPr>
          <p:cNvSpPr txBox="1"/>
          <p:nvPr/>
        </p:nvSpPr>
        <p:spPr>
          <a:xfrm>
            <a:off x="6654758" y="159058"/>
            <a:ext cx="3007386" cy="1200329"/>
          </a:xfrm>
          <a:prstGeom prst="rect">
            <a:avLst/>
          </a:prstGeom>
          <a:noFill/>
        </p:spPr>
        <p:txBody>
          <a:bodyPr wrap="square" rtlCol="0">
            <a:spAutoFit/>
          </a:bodyPr>
          <a:lstStyle/>
          <a:p>
            <a:pPr algn="ctr"/>
            <a:r>
              <a:rPr lang="en-GB" sz="7200" dirty="0" err="1">
                <a:solidFill>
                  <a:schemeClr val="accent1">
                    <a:lumMod val="50000"/>
                  </a:schemeClr>
                </a:solidFill>
                <a:latin typeface="Century Gothic" panose="020B0502020202020204" pitchFamily="34" charset="0"/>
                <a:cs typeface="Calibri" panose="020F0502020204030204" pitchFamily="34" charset="0"/>
              </a:rPr>
              <a:t>ass</a:t>
            </a:r>
            <a:r>
              <a:rPr lang="en-GB" sz="7200" dirty="0" err="1">
                <a:solidFill>
                  <a:srgbClr val="FA6500"/>
                </a:solidFill>
                <a:latin typeface="Century Gothic" panose="020B0502020202020204" pitchFamily="34" charset="0"/>
                <a:cs typeface="Calibri" panose="020F0502020204030204" pitchFamily="34" charset="0"/>
              </a:rPr>
              <a:t>ez</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61" name="TextBox 60">
            <a:hlinkClick r:id="" action="ppaction://noaction">
              <a:snd r:embed="rId13" name="phon. médias.wav"/>
            </a:hlinkClick>
            <a:extLst>
              <a:ext uri="{FF2B5EF4-FFF2-40B4-BE49-F238E27FC236}">
                <a16:creationId xmlns:a16="http://schemas.microsoft.com/office/drawing/2014/main" id="{3B392B62-C1B2-4B18-8FCB-7F8BD605B472}"/>
              </a:ext>
            </a:extLst>
          </p:cNvPr>
          <p:cNvSpPr txBox="1"/>
          <p:nvPr/>
        </p:nvSpPr>
        <p:spPr>
          <a:xfrm>
            <a:off x="5954674" y="3519875"/>
            <a:ext cx="3839123"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m</a:t>
            </a:r>
            <a:r>
              <a:rPr lang="en-GB" sz="7200" dirty="0" err="1">
                <a:solidFill>
                  <a:srgbClr val="FA6500"/>
                </a:solidFill>
                <a:latin typeface="Century Gothic" panose="020B0502020202020204" pitchFamily="34" charset="0"/>
                <a:cs typeface="Calibri" panose="020F0502020204030204" pitchFamily="34" charset="0"/>
              </a:rPr>
              <a:t>é</a:t>
            </a:r>
            <a:r>
              <a:rPr lang="en-GB" sz="7200" dirty="0" err="1">
                <a:solidFill>
                  <a:srgbClr val="115076"/>
                </a:solidFill>
                <a:latin typeface="Century Gothic" panose="020B0502020202020204" pitchFamily="34" charset="0"/>
                <a:cs typeface="Calibri" panose="020F0502020204030204" pitchFamily="34" charset="0"/>
              </a:rPr>
              <a:t>dias</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62" name="TextBox 61">
            <a:hlinkClick r:id="" action="ppaction://noaction">
              <a:snd r:embed="rId14" name="phon. voler.wav"/>
            </a:hlinkClick>
            <a:extLst>
              <a:ext uri="{FF2B5EF4-FFF2-40B4-BE49-F238E27FC236}">
                <a16:creationId xmlns:a16="http://schemas.microsoft.com/office/drawing/2014/main" id="{96FCBEB7-842D-4878-8466-DCBF7C51768E}"/>
              </a:ext>
            </a:extLst>
          </p:cNvPr>
          <p:cNvSpPr txBox="1"/>
          <p:nvPr/>
        </p:nvSpPr>
        <p:spPr>
          <a:xfrm>
            <a:off x="6685997" y="1755480"/>
            <a:ext cx="3007386"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vol</a:t>
            </a:r>
            <a:r>
              <a:rPr lang="en-GB" sz="7200" dirty="0" err="1">
                <a:solidFill>
                  <a:srgbClr val="FA6500"/>
                </a:solidFill>
                <a:latin typeface="Century Gothic" panose="020B0502020202020204" pitchFamily="34" charset="0"/>
                <a:cs typeface="Calibri" panose="020F0502020204030204" pitchFamily="34" charset="0"/>
              </a:rPr>
              <a:t>er</a:t>
            </a:r>
            <a:endParaRPr lang="en-GB" sz="7200" dirty="0">
              <a:solidFill>
                <a:srgbClr val="FA6500"/>
              </a:solidFill>
              <a:latin typeface="Century Gothic" panose="020B0502020202020204" pitchFamily="34" charset="0"/>
              <a:cs typeface="Calibri" panose="020F0502020204030204" pitchFamily="34" charset="0"/>
            </a:endParaRPr>
          </a:p>
        </p:txBody>
      </p:sp>
      <p:sp>
        <p:nvSpPr>
          <p:cNvPr id="63" name="TextBox 62">
            <a:hlinkClick r:id="" action="ppaction://noaction">
              <a:snd r:embed="rId15" name="phon. février.wav"/>
            </a:hlinkClick>
            <a:extLst>
              <a:ext uri="{FF2B5EF4-FFF2-40B4-BE49-F238E27FC236}">
                <a16:creationId xmlns:a16="http://schemas.microsoft.com/office/drawing/2014/main" id="{820C2906-DD0F-4654-9C2A-D94A40ABC131}"/>
              </a:ext>
            </a:extLst>
          </p:cNvPr>
          <p:cNvSpPr txBox="1"/>
          <p:nvPr/>
        </p:nvSpPr>
        <p:spPr>
          <a:xfrm>
            <a:off x="5482523" y="4910522"/>
            <a:ext cx="3007386" cy="1200329"/>
          </a:xfrm>
          <a:prstGeom prst="rect">
            <a:avLst/>
          </a:prstGeom>
          <a:noFill/>
        </p:spPr>
        <p:txBody>
          <a:bodyPr wrap="square" rtlCol="0">
            <a:spAutoFit/>
          </a:bodyPr>
          <a:lstStyle/>
          <a:p>
            <a:pPr algn="ctr"/>
            <a:r>
              <a:rPr lang="en-GB" sz="7200" dirty="0" err="1">
                <a:solidFill>
                  <a:schemeClr val="accent1">
                    <a:lumMod val="50000"/>
                  </a:schemeClr>
                </a:solidFill>
                <a:latin typeface="Century Gothic" panose="020B0502020202020204" pitchFamily="34" charset="0"/>
                <a:cs typeface="Calibri" panose="020F0502020204030204" pitchFamily="34" charset="0"/>
              </a:rPr>
              <a:t>f</a:t>
            </a:r>
            <a:r>
              <a:rPr lang="en-GB" sz="7200" dirty="0" err="1">
                <a:solidFill>
                  <a:srgbClr val="FA6500"/>
                </a:solidFill>
                <a:latin typeface="Century Gothic" panose="020B0502020202020204" pitchFamily="34" charset="0"/>
                <a:cs typeface="Calibri" panose="020F0502020204030204" pitchFamily="34" charset="0"/>
              </a:rPr>
              <a:t>é</a:t>
            </a:r>
            <a:r>
              <a:rPr lang="en-GB" sz="7200" dirty="0" err="1">
                <a:solidFill>
                  <a:schemeClr val="accent1">
                    <a:lumMod val="50000"/>
                  </a:schemeClr>
                </a:solidFill>
                <a:latin typeface="Century Gothic" panose="020B0502020202020204" pitchFamily="34" charset="0"/>
                <a:cs typeface="Calibri" panose="020F0502020204030204" pitchFamily="34" charset="0"/>
              </a:rPr>
              <a:t>vri</a:t>
            </a:r>
            <a:r>
              <a:rPr lang="en-GB" sz="7200" dirty="0" err="1">
                <a:solidFill>
                  <a:srgbClr val="FA6500"/>
                </a:solidFill>
                <a:latin typeface="Century Gothic" panose="020B0502020202020204" pitchFamily="34" charset="0"/>
                <a:cs typeface="Calibri" panose="020F0502020204030204" pitchFamily="34" charset="0"/>
              </a:rPr>
              <a:t>er</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FE722361-18DE-4933-AE99-5362E9137515}"/>
              </a:ext>
            </a:extLst>
          </p:cNvPr>
          <p:cNvSpPr txBox="1"/>
          <p:nvPr/>
        </p:nvSpPr>
        <p:spPr>
          <a:xfrm>
            <a:off x="7415768" y="1100371"/>
            <a:ext cx="1547843" cy="461665"/>
          </a:xfrm>
          <a:prstGeom prst="rect">
            <a:avLst/>
          </a:prstGeom>
          <a:noFill/>
        </p:spPr>
        <p:txBody>
          <a:bodyPr wrap="square" rtlCol="0">
            <a:spAutoFit/>
          </a:bodyPr>
          <a:lstStyle/>
          <a:p>
            <a:pPr algn="ctr"/>
            <a:r>
              <a:rPr lang="en-GB" sz="2400" dirty="0">
                <a:solidFill>
                  <a:schemeClr val="accent5">
                    <a:lumMod val="50000"/>
                  </a:schemeClr>
                </a:solidFill>
              </a:rPr>
              <a:t>quite</a:t>
            </a:r>
          </a:p>
        </p:txBody>
      </p:sp>
      <p:sp>
        <p:nvSpPr>
          <p:cNvPr id="27" name="TextBox 26">
            <a:extLst>
              <a:ext uri="{FF2B5EF4-FFF2-40B4-BE49-F238E27FC236}">
                <a16:creationId xmlns:a16="http://schemas.microsoft.com/office/drawing/2014/main" id="{7B12464A-68F2-45C6-A743-C359C9DFABEF}"/>
              </a:ext>
            </a:extLst>
          </p:cNvPr>
          <p:cNvSpPr txBox="1"/>
          <p:nvPr/>
        </p:nvSpPr>
        <p:spPr>
          <a:xfrm>
            <a:off x="7415767" y="2716719"/>
            <a:ext cx="1547843" cy="461665"/>
          </a:xfrm>
          <a:prstGeom prst="rect">
            <a:avLst/>
          </a:prstGeom>
          <a:noFill/>
        </p:spPr>
        <p:txBody>
          <a:bodyPr wrap="square" rtlCol="0">
            <a:spAutoFit/>
          </a:bodyPr>
          <a:lstStyle/>
          <a:p>
            <a:pPr algn="ctr"/>
            <a:r>
              <a:rPr lang="en-GB" sz="2400" dirty="0">
                <a:solidFill>
                  <a:schemeClr val="accent5">
                    <a:lumMod val="50000"/>
                  </a:schemeClr>
                </a:solidFill>
              </a:rPr>
              <a:t>to fly</a:t>
            </a:r>
          </a:p>
        </p:txBody>
      </p:sp>
      <p:sp>
        <p:nvSpPr>
          <p:cNvPr id="28" name="TextBox 27">
            <a:extLst>
              <a:ext uri="{FF2B5EF4-FFF2-40B4-BE49-F238E27FC236}">
                <a16:creationId xmlns:a16="http://schemas.microsoft.com/office/drawing/2014/main" id="{42BA94F4-6E94-42D4-AF57-C9E873410959}"/>
              </a:ext>
            </a:extLst>
          </p:cNvPr>
          <p:cNvSpPr txBox="1"/>
          <p:nvPr/>
        </p:nvSpPr>
        <p:spPr>
          <a:xfrm>
            <a:off x="6227166" y="5878731"/>
            <a:ext cx="1547843" cy="461665"/>
          </a:xfrm>
          <a:prstGeom prst="rect">
            <a:avLst/>
          </a:prstGeom>
          <a:noFill/>
        </p:spPr>
        <p:txBody>
          <a:bodyPr wrap="square" rtlCol="0">
            <a:spAutoFit/>
          </a:bodyPr>
          <a:lstStyle/>
          <a:p>
            <a:pPr algn="ctr"/>
            <a:r>
              <a:rPr lang="en-GB" sz="2400" dirty="0">
                <a:solidFill>
                  <a:schemeClr val="accent5">
                    <a:lumMod val="50000"/>
                  </a:schemeClr>
                </a:solidFill>
              </a:rPr>
              <a:t>February</a:t>
            </a:r>
          </a:p>
        </p:txBody>
      </p:sp>
      <p:sp>
        <p:nvSpPr>
          <p:cNvPr id="29" name="TextBox 28">
            <a:extLst>
              <a:ext uri="{FF2B5EF4-FFF2-40B4-BE49-F238E27FC236}">
                <a16:creationId xmlns:a16="http://schemas.microsoft.com/office/drawing/2014/main" id="{7D4E6ECA-59F0-47F8-9532-EC190A6130A9}"/>
              </a:ext>
            </a:extLst>
          </p:cNvPr>
          <p:cNvSpPr txBox="1"/>
          <p:nvPr/>
        </p:nvSpPr>
        <p:spPr>
          <a:xfrm>
            <a:off x="1589349" y="4559331"/>
            <a:ext cx="1547843" cy="461665"/>
          </a:xfrm>
          <a:prstGeom prst="rect">
            <a:avLst/>
          </a:prstGeom>
          <a:noFill/>
        </p:spPr>
        <p:txBody>
          <a:bodyPr wrap="square" rtlCol="0">
            <a:spAutoFit/>
          </a:bodyPr>
          <a:lstStyle/>
          <a:p>
            <a:pPr algn="ctr"/>
            <a:r>
              <a:rPr lang="en-GB" sz="2400" dirty="0">
                <a:solidFill>
                  <a:schemeClr val="accent5">
                    <a:lumMod val="50000"/>
                  </a:schemeClr>
                </a:solidFill>
              </a:rPr>
              <a:t>to avoid</a:t>
            </a:r>
          </a:p>
        </p:txBody>
      </p:sp>
    </p:spTree>
    <p:extLst>
      <p:ext uri="{BB962C8B-B14F-4D97-AF65-F5344CB8AC3E}">
        <p14:creationId xmlns:p14="http://schemas.microsoft.com/office/powerpoint/2010/main" val="10729327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46"/>
                                        </p:tgtEl>
                                      </p:cBhvr>
                                    </p:animEffect>
                                    <p:set>
                                      <p:cBhvr>
                                        <p:cTn id="7" dur="1" fill="hold">
                                          <p:stCondLst>
                                            <p:cond delay="58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40" name="Rounded Rectangle 46">
            <a:extLst>
              <a:ext uri="{FF2B5EF4-FFF2-40B4-BE49-F238E27FC236}">
                <a16:creationId xmlns:a16="http://schemas.microsoft.com/office/drawing/2014/main" id="{C4A7C48B-A572-4D36-A637-C69AC35F6890}"/>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Rectangle 2">
            <a:extLst>
              <a:ext uri="{FF2B5EF4-FFF2-40B4-BE49-F238E27FC236}">
                <a16:creationId xmlns:a16="http://schemas.microsoft.com/office/drawing/2014/main" id="{ED5219A8-E6B8-441B-B8CE-395FD7D96C81}"/>
              </a:ext>
            </a:extLst>
          </p:cNvPr>
          <p:cNvSpPr>
            <a:spLocks noChangeArrowheads="1"/>
          </p:cNvSpPr>
          <p:nvPr/>
        </p:nvSpPr>
        <p:spPr bwMode="auto">
          <a:xfrm>
            <a:off x="10012953" y="1315441"/>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6" name="Rectangle 3">
            <a:extLst>
              <a:ext uri="{FF2B5EF4-FFF2-40B4-BE49-F238E27FC236}">
                <a16:creationId xmlns:a16="http://schemas.microsoft.com/office/drawing/2014/main" id="{A1437CD0-1754-4586-8B16-31A36D28AA13}"/>
              </a:ext>
            </a:extLst>
          </p:cNvPr>
          <p:cNvSpPr>
            <a:spLocks noChangeArrowheads="1"/>
          </p:cNvSpPr>
          <p:nvPr/>
        </p:nvSpPr>
        <p:spPr bwMode="auto">
          <a:xfrm>
            <a:off x="10010587" y="1315439"/>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7" name="Line 4">
            <a:extLst>
              <a:ext uri="{FF2B5EF4-FFF2-40B4-BE49-F238E27FC236}">
                <a16:creationId xmlns:a16="http://schemas.microsoft.com/office/drawing/2014/main" id="{6C585892-615C-4B8E-9B0F-06401377D698}"/>
              </a:ext>
            </a:extLst>
          </p:cNvPr>
          <p:cNvSpPr>
            <a:spLocks noChangeShapeType="1"/>
          </p:cNvSpPr>
          <p:nvPr/>
        </p:nvSpPr>
        <p:spPr bwMode="auto">
          <a:xfrm>
            <a:off x="10696326" y="130401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8" name="Line 7">
            <a:extLst>
              <a:ext uri="{FF2B5EF4-FFF2-40B4-BE49-F238E27FC236}">
                <a16:creationId xmlns:a16="http://schemas.microsoft.com/office/drawing/2014/main" id="{B39BF951-EFF1-4395-BD78-1C7F64AEDA9F}"/>
              </a:ext>
            </a:extLst>
          </p:cNvPr>
          <p:cNvSpPr>
            <a:spLocks noChangeShapeType="1"/>
          </p:cNvSpPr>
          <p:nvPr/>
        </p:nvSpPr>
        <p:spPr bwMode="auto">
          <a:xfrm>
            <a:off x="10721014" y="130401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9" name="Line 9">
            <a:extLst>
              <a:ext uri="{FF2B5EF4-FFF2-40B4-BE49-F238E27FC236}">
                <a16:creationId xmlns:a16="http://schemas.microsoft.com/office/drawing/2014/main" id="{5725F0D3-0CF9-4F24-A5D8-08FDD4872424}"/>
              </a:ext>
            </a:extLst>
          </p:cNvPr>
          <p:cNvSpPr>
            <a:spLocks noChangeShapeType="1"/>
          </p:cNvSpPr>
          <p:nvPr/>
        </p:nvSpPr>
        <p:spPr bwMode="auto">
          <a:xfrm>
            <a:off x="10696326" y="546027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0" name="Text Box 10">
            <a:extLst>
              <a:ext uri="{FF2B5EF4-FFF2-40B4-BE49-F238E27FC236}">
                <a16:creationId xmlns:a16="http://schemas.microsoft.com/office/drawing/2014/main" id="{A1C32AE8-FEDE-4F5E-83AB-61A5960BA600}"/>
              </a:ext>
            </a:extLst>
          </p:cNvPr>
          <p:cNvSpPr txBox="1">
            <a:spLocks noChangeArrowheads="1"/>
          </p:cNvSpPr>
          <p:nvPr/>
        </p:nvSpPr>
        <p:spPr bwMode="auto">
          <a:xfrm>
            <a:off x="10752138" y="3178384"/>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51" name="Text Box 12">
            <a:extLst>
              <a:ext uri="{FF2B5EF4-FFF2-40B4-BE49-F238E27FC236}">
                <a16:creationId xmlns:a16="http://schemas.microsoft.com/office/drawing/2014/main" id="{3666B83A-3C34-4A25-A378-77A92EF54F04}"/>
              </a:ext>
            </a:extLst>
          </p:cNvPr>
          <p:cNvSpPr txBox="1">
            <a:spLocks noChangeArrowheads="1"/>
          </p:cNvSpPr>
          <p:nvPr/>
        </p:nvSpPr>
        <p:spPr bwMode="auto">
          <a:xfrm>
            <a:off x="10937805" y="114616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52" name="Text Box 14">
            <a:extLst>
              <a:ext uri="{FF2B5EF4-FFF2-40B4-BE49-F238E27FC236}">
                <a16:creationId xmlns:a16="http://schemas.microsoft.com/office/drawing/2014/main" id="{35605D02-530E-4A32-B406-02F9E877DDC0}"/>
              </a:ext>
            </a:extLst>
          </p:cNvPr>
          <p:cNvSpPr txBox="1">
            <a:spLocks noChangeArrowheads="1"/>
          </p:cNvSpPr>
          <p:nvPr/>
        </p:nvSpPr>
        <p:spPr bwMode="auto">
          <a:xfrm>
            <a:off x="10913117" y="5279744"/>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53" name="Rectangle 52">
            <a:extLst>
              <a:ext uri="{FF2B5EF4-FFF2-40B4-BE49-F238E27FC236}">
                <a16:creationId xmlns:a16="http://schemas.microsoft.com/office/drawing/2014/main" id="{A177AB1E-5E25-490E-8922-11850089F5A4}"/>
              </a:ext>
            </a:extLst>
          </p:cNvPr>
          <p:cNvSpPr/>
          <p:nvPr/>
        </p:nvSpPr>
        <p:spPr>
          <a:xfrm>
            <a:off x="9859359" y="5471698"/>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AutoShape 11">
            <a:hlinkClick r:id="" action="ppaction://noaction" highlightClick="1"/>
            <a:extLst>
              <a:ext uri="{FF2B5EF4-FFF2-40B4-BE49-F238E27FC236}">
                <a16:creationId xmlns:a16="http://schemas.microsoft.com/office/drawing/2014/main" id="{33CC842C-F12F-4FE1-9417-2BA1E99E314B}"/>
              </a:ext>
            </a:extLst>
          </p:cNvPr>
          <p:cNvSpPr>
            <a:spLocks noChangeArrowheads="1"/>
          </p:cNvSpPr>
          <p:nvPr/>
        </p:nvSpPr>
        <p:spPr bwMode="auto">
          <a:xfrm>
            <a:off x="9749689" y="569069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55" name="TextBox 54">
            <a:hlinkClick r:id="" action="ppaction://noaction">
              <a:snd r:embed="rId4" name="phon. bébé.wav"/>
            </a:hlinkClick>
            <a:extLst>
              <a:ext uri="{FF2B5EF4-FFF2-40B4-BE49-F238E27FC236}">
                <a16:creationId xmlns:a16="http://schemas.microsoft.com/office/drawing/2014/main" id="{792F363B-F33C-4E99-9578-ABAFCDDFE392}"/>
              </a:ext>
            </a:extLst>
          </p:cNvPr>
          <p:cNvSpPr txBox="1"/>
          <p:nvPr/>
        </p:nvSpPr>
        <p:spPr>
          <a:xfrm>
            <a:off x="3993702" y="2534790"/>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6" name="TextBox 55">
            <a:hlinkClick r:id="" action="ppaction://noaction">
              <a:snd r:embed="rId5" name="phon. médical.wav"/>
            </a:hlinkClick>
            <a:extLst>
              <a:ext uri="{FF2B5EF4-FFF2-40B4-BE49-F238E27FC236}">
                <a16:creationId xmlns:a16="http://schemas.microsoft.com/office/drawing/2014/main" id="{0CEBCBA8-C83E-40D1-8B08-0F0366F8E78F}"/>
              </a:ext>
            </a:extLst>
          </p:cNvPr>
          <p:cNvSpPr txBox="1"/>
          <p:nvPr/>
        </p:nvSpPr>
        <p:spPr>
          <a:xfrm>
            <a:off x="927981" y="5037246"/>
            <a:ext cx="411955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dical</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7" name="TextBox 56">
            <a:hlinkClick r:id="" action="ppaction://noaction">
              <a:snd r:embed="rId6" name="phon. papier.wav"/>
            </a:hlinkClick>
            <a:extLst>
              <a:ext uri="{FF2B5EF4-FFF2-40B4-BE49-F238E27FC236}">
                <a16:creationId xmlns:a16="http://schemas.microsoft.com/office/drawing/2014/main" id="{6C1E9EA5-5118-4D99-9C59-806FFEBFE91E}"/>
              </a:ext>
            </a:extLst>
          </p:cNvPr>
          <p:cNvSpPr txBox="1"/>
          <p:nvPr/>
        </p:nvSpPr>
        <p:spPr>
          <a:xfrm>
            <a:off x="2462645" y="1026022"/>
            <a:ext cx="42870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papi</a:t>
            </a:r>
            <a:r>
              <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8" name="TextBox 57">
            <a:hlinkClick r:id="" action="ppaction://noaction">
              <a:snd r:embed="rId7" name="phon. éviter.wav"/>
            </a:hlinkClick>
            <a:extLst>
              <a:ext uri="{FF2B5EF4-FFF2-40B4-BE49-F238E27FC236}">
                <a16:creationId xmlns:a16="http://schemas.microsoft.com/office/drawing/2014/main" id="{448B7E91-13A1-40C8-B416-54BABF21DC2A}"/>
              </a:ext>
            </a:extLst>
          </p:cNvPr>
          <p:cNvSpPr txBox="1"/>
          <p:nvPr/>
        </p:nvSpPr>
        <p:spPr>
          <a:xfrm>
            <a:off x="219731" y="3589835"/>
            <a:ext cx="42870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vit</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9" name="TextBox 58">
            <a:hlinkClick r:id="" action="ppaction://noaction">
              <a:snd r:embed="rId8" name="phon. réalité.wav"/>
            </a:hlinkClick>
            <a:extLst>
              <a:ext uri="{FF2B5EF4-FFF2-40B4-BE49-F238E27FC236}">
                <a16:creationId xmlns:a16="http://schemas.microsoft.com/office/drawing/2014/main" id="{1DC9FBBE-F081-488A-9BFD-E26F055B72E4}"/>
              </a:ext>
            </a:extLst>
          </p:cNvPr>
          <p:cNvSpPr txBox="1"/>
          <p:nvPr/>
        </p:nvSpPr>
        <p:spPr>
          <a:xfrm>
            <a:off x="272163" y="2364599"/>
            <a:ext cx="39061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alit</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endParaRPr kumimoji="0" lang="en-GB" sz="7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60" name="TextBox 59">
            <a:hlinkClick r:id="" action="ppaction://noaction">
              <a:snd r:embed="rId9" name="phon. assez.wav"/>
            </a:hlinkClick>
            <a:extLst>
              <a:ext uri="{FF2B5EF4-FFF2-40B4-BE49-F238E27FC236}">
                <a16:creationId xmlns:a16="http://schemas.microsoft.com/office/drawing/2014/main" id="{54D5D1FC-35DE-4C88-ABE2-1097A5E84FD4}"/>
              </a:ext>
            </a:extLst>
          </p:cNvPr>
          <p:cNvSpPr txBox="1"/>
          <p:nvPr/>
        </p:nvSpPr>
        <p:spPr>
          <a:xfrm>
            <a:off x="6654758" y="159058"/>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ass</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ez</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1" name="TextBox 60">
            <a:hlinkClick r:id="" action="ppaction://noaction">
              <a:snd r:embed="rId10" name="phon. médias.wav"/>
            </a:hlinkClick>
            <a:extLst>
              <a:ext uri="{FF2B5EF4-FFF2-40B4-BE49-F238E27FC236}">
                <a16:creationId xmlns:a16="http://schemas.microsoft.com/office/drawing/2014/main" id="{3B392B62-C1B2-4B18-8FCB-7F8BD605B472}"/>
              </a:ext>
            </a:extLst>
          </p:cNvPr>
          <p:cNvSpPr txBox="1"/>
          <p:nvPr/>
        </p:nvSpPr>
        <p:spPr>
          <a:xfrm>
            <a:off x="5954674" y="3519875"/>
            <a:ext cx="3839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dias</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2" name="TextBox 61">
            <a:hlinkClick r:id="" action="ppaction://noaction">
              <a:snd r:embed="rId11" name="phon. voler.wav"/>
            </a:hlinkClick>
            <a:extLst>
              <a:ext uri="{FF2B5EF4-FFF2-40B4-BE49-F238E27FC236}">
                <a16:creationId xmlns:a16="http://schemas.microsoft.com/office/drawing/2014/main" id="{96FCBEB7-842D-4878-8466-DCBF7C51768E}"/>
              </a:ext>
            </a:extLst>
          </p:cNvPr>
          <p:cNvSpPr txBox="1"/>
          <p:nvPr/>
        </p:nvSpPr>
        <p:spPr>
          <a:xfrm>
            <a:off x="6685997" y="1755480"/>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vol</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63" name="TextBox 62">
            <a:hlinkClick r:id="" action="ppaction://noaction">
              <a:snd r:embed="rId12" name="phon. février.wav"/>
            </a:hlinkClick>
            <a:extLst>
              <a:ext uri="{FF2B5EF4-FFF2-40B4-BE49-F238E27FC236}">
                <a16:creationId xmlns:a16="http://schemas.microsoft.com/office/drawing/2014/main" id="{820C2906-DD0F-4654-9C2A-D94A40ABC131}"/>
              </a:ext>
            </a:extLst>
          </p:cNvPr>
          <p:cNvSpPr txBox="1"/>
          <p:nvPr/>
        </p:nvSpPr>
        <p:spPr>
          <a:xfrm>
            <a:off x="5482523" y="4910522"/>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vri</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FE722361-18DE-4933-AE99-5362E9137515}"/>
              </a:ext>
            </a:extLst>
          </p:cNvPr>
          <p:cNvSpPr txBox="1"/>
          <p:nvPr/>
        </p:nvSpPr>
        <p:spPr>
          <a:xfrm>
            <a:off x="7415768" y="1100371"/>
            <a:ext cx="15478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quite</a:t>
            </a:r>
          </a:p>
        </p:txBody>
      </p:sp>
      <p:sp>
        <p:nvSpPr>
          <p:cNvPr id="27" name="TextBox 26">
            <a:extLst>
              <a:ext uri="{FF2B5EF4-FFF2-40B4-BE49-F238E27FC236}">
                <a16:creationId xmlns:a16="http://schemas.microsoft.com/office/drawing/2014/main" id="{7B12464A-68F2-45C6-A743-C359C9DFABEF}"/>
              </a:ext>
            </a:extLst>
          </p:cNvPr>
          <p:cNvSpPr txBox="1"/>
          <p:nvPr/>
        </p:nvSpPr>
        <p:spPr>
          <a:xfrm>
            <a:off x="7415767" y="2716719"/>
            <a:ext cx="15478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fly</a:t>
            </a:r>
          </a:p>
        </p:txBody>
      </p:sp>
      <p:sp>
        <p:nvSpPr>
          <p:cNvPr id="28" name="TextBox 27">
            <a:extLst>
              <a:ext uri="{FF2B5EF4-FFF2-40B4-BE49-F238E27FC236}">
                <a16:creationId xmlns:a16="http://schemas.microsoft.com/office/drawing/2014/main" id="{42BA94F4-6E94-42D4-AF57-C9E873410959}"/>
              </a:ext>
            </a:extLst>
          </p:cNvPr>
          <p:cNvSpPr txBox="1"/>
          <p:nvPr/>
        </p:nvSpPr>
        <p:spPr>
          <a:xfrm>
            <a:off x="6227166" y="5878731"/>
            <a:ext cx="15478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February</a:t>
            </a:r>
          </a:p>
        </p:txBody>
      </p:sp>
      <p:sp>
        <p:nvSpPr>
          <p:cNvPr id="29" name="TextBox 28">
            <a:extLst>
              <a:ext uri="{FF2B5EF4-FFF2-40B4-BE49-F238E27FC236}">
                <a16:creationId xmlns:a16="http://schemas.microsoft.com/office/drawing/2014/main" id="{7D4E6ECA-59F0-47F8-9532-EC190A6130A9}"/>
              </a:ext>
            </a:extLst>
          </p:cNvPr>
          <p:cNvSpPr txBox="1"/>
          <p:nvPr/>
        </p:nvSpPr>
        <p:spPr>
          <a:xfrm>
            <a:off x="1589349" y="4559331"/>
            <a:ext cx="15478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avoid</a:t>
            </a:r>
          </a:p>
        </p:txBody>
      </p:sp>
      <p:pic>
        <p:nvPicPr>
          <p:cNvPr id="30" name="Picture 29">
            <a:extLst>
              <a:ext uri="{FF2B5EF4-FFF2-40B4-BE49-F238E27FC236}">
                <a16:creationId xmlns:a16="http://schemas.microsoft.com/office/drawing/2014/main" id="{27046DFE-8353-4269-A6DA-66AB7CCFA481}"/>
              </a:ext>
            </a:extLst>
          </p:cNvPr>
          <p:cNvPicPr>
            <a:picLocks noChangeAspect="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39411" y="1304013"/>
            <a:ext cx="923697" cy="1021198"/>
          </a:xfrm>
          <a:prstGeom prst="rect">
            <a:avLst/>
          </a:prstGeom>
        </p:spPr>
      </p:pic>
    </p:spTree>
    <p:extLst>
      <p:ext uri="{BB962C8B-B14F-4D97-AF65-F5344CB8AC3E}">
        <p14:creationId xmlns:p14="http://schemas.microsoft.com/office/powerpoint/2010/main" val="18606342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46"/>
                                        </p:tgtEl>
                                      </p:cBhvr>
                                    </p:animEffect>
                                    <p:set>
                                      <p:cBhvr>
                                        <p:cTn id="7" dur="1" fill="hold">
                                          <p:stCondLst>
                                            <p:cond delay="58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330372"/>
            <a:ext cx="5265384" cy="707849"/>
          </a:xfrm>
        </p:spPr>
        <p:txBody>
          <a:bodyPr>
            <a:noAutofit/>
          </a:bodyPr>
          <a:lstStyle/>
          <a:p>
            <a:r>
              <a:rPr lang="en-GB" sz="3600" b="1" dirty="0" err="1">
                <a:solidFill>
                  <a:schemeClr val="bg1"/>
                </a:solidFill>
              </a:rPr>
              <a:t>C’est</a:t>
            </a:r>
            <a:r>
              <a:rPr lang="en-GB" sz="3600" b="1" dirty="0">
                <a:solidFill>
                  <a:schemeClr val="bg1"/>
                </a:solidFill>
              </a:rPr>
              <a:t> un / </a:t>
            </a:r>
            <a:r>
              <a:rPr lang="en-GB" sz="3600" b="1" dirty="0" err="1">
                <a:solidFill>
                  <a:schemeClr val="bg1"/>
                </a:solidFill>
              </a:rPr>
              <a:t>une</a:t>
            </a:r>
            <a:endParaRPr lang="en-GB" sz="3600" b="1" dirty="0">
              <a:solidFill>
                <a:schemeClr val="bg1"/>
              </a:solidFill>
            </a:endParaRPr>
          </a:p>
        </p:txBody>
      </p:sp>
      <p:sp>
        <p:nvSpPr>
          <p:cNvPr id="2" name="TextBox 1"/>
          <p:cNvSpPr txBox="1"/>
          <p:nvPr/>
        </p:nvSpPr>
        <p:spPr>
          <a:xfrm>
            <a:off x="172714" y="1231096"/>
            <a:ext cx="11379200" cy="1384995"/>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Remember, to say “</a:t>
            </a:r>
            <a:r>
              <a:rPr lang="en-GB" sz="2800" b="1" dirty="0">
                <a:solidFill>
                  <a:srgbClr val="002060"/>
                </a:solidFill>
                <a:latin typeface="Century Gothic" panose="020B0502020202020204" pitchFamily="34" charset="0"/>
              </a:rPr>
              <a:t>It is a... (It’s a...)</a:t>
            </a:r>
            <a:r>
              <a:rPr lang="en-GB" sz="2800" dirty="0">
                <a:solidFill>
                  <a:srgbClr val="002060"/>
                </a:solidFill>
                <a:latin typeface="Century Gothic" panose="020B0502020202020204" pitchFamily="34" charset="0"/>
              </a:rPr>
              <a:t>” in French to introduce something, use </a:t>
            </a:r>
            <a:r>
              <a:rPr lang="en-GB" sz="2800" b="1" i="1" dirty="0" err="1">
                <a:solidFill>
                  <a:srgbClr val="002060"/>
                </a:solidFill>
                <a:latin typeface="Century Gothic" panose="020B0502020202020204" pitchFamily="34" charset="0"/>
              </a:rPr>
              <a:t>c’est</a:t>
            </a:r>
            <a:r>
              <a:rPr lang="en-GB" sz="2800" b="1" i="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plus the indefinite article </a:t>
            </a:r>
            <a:r>
              <a:rPr lang="en-GB" sz="2800" b="1" i="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or </a:t>
            </a:r>
            <a:r>
              <a:rPr lang="en-GB" sz="2800" b="1" i="1" dirty="0" err="1">
                <a:solidFill>
                  <a:srgbClr val="002060"/>
                </a:solidFill>
                <a:latin typeface="Century Gothic" panose="020B0502020202020204" pitchFamily="34" charset="0"/>
              </a:rPr>
              <a:t>une</a:t>
            </a:r>
            <a:r>
              <a:rPr lang="en-GB" sz="2800" b="1" i="1" dirty="0">
                <a:solidFill>
                  <a:srgbClr val="002060"/>
                </a:solidFill>
                <a:latin typeface="Century Gothic" panose="020B0502020202020204" pitchFamily="34" charset="0"/>
              </a:rPr>
              <a:t> </a:t>
            </a:r>
            <a:r>
              <a:rPr lang="en-GB" sz="2800" i="1" dirty="0">
                <a:solidFill>
                  <a:srgbClr val="002060"/>
                </a:solidFill>
                <a:latin typeface="Century Gothic" panose="020B0502020202020204" pitchFamily="34" charset="0"/>
              </a:rPr>
              <a:t>(a)</a:t>
            </a:r>
            <a:r>
              <a:rPr lang="en-GB" sz="2800" dirty="0">
                <a:solidFill>
                  <a:srgbClr val="002060"/>
                </a:solidFill>
                <a:latin typeface="Century Gothic" panose="020B0502020202020204" pitchFamily="34" charset="0"/>
              </a:rPr>
              <a:t>, according to the </a:t>
            </a:r>
            <a:r>
              <a:rPr lang="en-GB" sz="2800" b="1" i="1" dirty="0">
                <a:solidFill>
                  <a:srgbClr val="002060"/>
                </a:solidFill>
                <a:latin typeface="Century Gothic" panose="020B0502020202020204" pitchFamily="34" charset="0"/>
              </a:rPr>
              <a:t>gender</a:t>
            </a:r>
            <a:r>
              <a:rPr lang="en-GB" sz="2800" dirty="0">
                <a:solidFill>
                  <a:srgbClr val="002060"/>
                </a:solidFill>
                <a:latin typeface="Century Gothic" panose="020B0502020202020204" pitchFamily="34" charset="0"/>
              </a:rPr>
              <a:t> of the noun introduced:</a:t>
            </a:r>
            <a:endParaRPr lang="en-GB" sz="2800" b="1" i="1" dirty="0">
              <a:solidFill>
                <a:srgbClr val="002060"/>
              </a:solidFill>
              <a:latin typeface="Century Gothic" panose="020B0502020202020204" pitchFamily="34" charset="0"/>
            </a:endParaRPr>
          </a:p>
        </p:txBody>
      </p:sp>
      <p:sp>
        <p:nvSpPr>
          <p:cNvPr id="3" name="TextBox 2"/>
          <p:cNvSpPr txBox="1"/>
          <p:nvPr/>
        </p:nvSpPr>
        <p:spPr>
          <a:xfrm>
            <a:off x="316770" y="2516891"/>
            <a:ext cx="10216444" cy="3724096"/>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			</a:t>
            </a:r>
            <a:endParaRPr lang="en-GB" sz="3200" dirty="0">
              <a:solidFill>
                <a:srgbClr val="002060"/>
              </a:solidFill>
              <a:latin typeface="Century Gothic" panose="020B0502020202020204" pitchFamily="34" charset="0"/>
            </a:endParaRPr>
          </a:p>
          <a:p>
            <a:r>
              <a:rPr lang="en-GB" sz="3200"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e.g. 	</a:t>
            </a:r>
            <a:r>
              <a:rPr lang="en-GB" sz="2800" dirty="0" err="1">
                <a:solidFill>
                  <a:srgbClr val="002060"/>
                </a:solidFill>
                <a:latin typeface="Century Gothic" panose="020B0502020202020204" pitchFamily="34" charset="0"/>
              </a:rPr>
              <a:t>C’est</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livre.		It’s a book. 								</a:t>
            </a:r>
            <a:r>
              <a:rPr lang="en-GB" sz="2800" b="1" i="1" dirty="0">
                <a:solidFill>
                  <a:srgbClr val="002060"/>
                </a:solidFill>
                <a:latin typeface="Century Gothic" panose="020B0502020202020204" pitchFamily="34" charset="0"/>
              </a:rPr>
              <a:t>(masculine)</a:t>
            </a:r>
          </a:p>
          <a:p>
            <a:r>
              <a:rPr lang="en-GB" sz="2800" dirty="0">
                <a:solidFill>
                  <a:srgbClr val="002060"/>
                </a:solidFill>
                <a:latin typeface="Century Gothic" panose="020B0502020202020204" pitchFamily="34" charset="0"/>
              </a:rPr>
              <a:t>			</a:t>
            </a:r>
          </a:p>
          <a:p>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C’est</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une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règle</a:t>
            </a:r>
            <a:r>
              <a:rPr lang="en-GB" sz="2800" dirty="0">
                <a:solidFill>
                  <a:srgbClr val="002060"/>
                </a:solidFill>
                <a:latin typeface="Century Gothic" panose="020B0502020202020204" pitchFamily="34" charset="0"/>
              </a:rPr>
              <a:t>.		It’s a ruler. </a:t>
            </a:r>
          </a:p>
          <a:p>
            <a:r>
              <a:rPr lang="en-GB" sz="2800" b="1" i="1" dirty="0">
                <a:solidFill>
                  <a:srgbClr val="002060"/>
                </a:solidFill>
                <a:latin typeface="Century Gothic" panose="020B0502020202020204" pitchFamily="34" charset="0"/>
              </a:rPr>
              <a:t>							(feminine)</a:t>
            </a:r>
          </a:p>
          <a:p>
            <a:endParaRPr lang="en-GB" sz="2800" dirty="0">
              <a:solidFill>
                <a:srgbClr val="002060"/>
              </a:solidFill>
              <a:latin typeface="Century Gothic" panose="020B0502020202020204" pitchFamily="34" charset="0"/>
            </a:endParaRPr>
          </a:p>
          <a:p>
            <a:r>
              <a:rPr lang="en-GB" sz="3200" dirty="0">
                <a:solidFill>
                  <a:srgbClr val="002060"/>
                </a:solidFill>
                <a:latin typeface="Century Gothic" panose="020B0502020202020204" pitchFamily="34" charset="0"/>
              </a:rPr>
              <a:t>			</a:t>
            </a:r>
          </a:p>
        </p:txBody>
      </p:sp>
      <p:sp>
        <p:nvSpPr>
          <p:cNvPr id="6" name="Rounded Rectangle 46">
            <a:extLst>
              <a:ext uri="{FF2B5EF4-FFF2-40B4-BE49-F238E27FC236}">
                <a16:creationId xmlns:a16="http://schemas.microsoft.com/office/drawing/2014/main" id="{463A534C-FC4C-46B9-B8E1-DB3FB63A4E2A}"/>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grammaire</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A5F179A-F4E4-404E-AD74-4BA1C84A9DB3}"/>
              </a:ext>
            </a:extLst>
          </p:cNvPr>
          <p:cNvSpPr txBox="1"/>
          <p:nvPr/>
        </p:nvSpPr>
        <p:spPr>
          <a:xfrm>
            <a:off x="316770" y="2516891"/>
            <a:ext cx="10216444" cy="3724096"/>
          </a:xfrm>
          <a:prstGeom prst="rect">
            <a:avLst/>
          </a:prstGeom>
          <a:solidFill>
            <a:schemeClr val="bg1"/>
          </a:solidFill>
        </p:spPr>
        <p:txBody>
          <a:bodyPr wrap="square" rtlCol="0">
            <a:spAutoFit/>
          </a:bodyPr>
          <a:lstStyle/>
          <a:p>
            <a:r>
              <a:rPr lang="en-GB" sz="3200" b="1" dirty="0">
                <a:solidFill>
                  <a:srgbClr val="002060"/>
                </a:solidFill>
                <a:latin typeface="Century Gothic" panose="020B0502020202020204" pitchFamily="34" charset="0"/>
              </a:rPr>
              <a:t>			</a:t>
            </a:r>
            <a:endParaRPr lang="en-GB" sz="3200" dirty="0">
              <a:solidFill>
                <a:srgbClr val="002060"/>
              </a:solidFill>
              <a:latin typeface="Century Gothic" panose="020B0502020202020204" pitchFamily="34" charset="0"/>
            </a:endParaRPr>
          </a:p>
          <a:p>
            <a:r>
              <a:rPr lang="en-GB" sz="3200"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e.g. 	</a:t>
            </a:r>
            <a:r>
              <a:rPr lang="en-GB" sz="2800" dirty="0" err="1">
                <a:solidFill>
                  <a:srgbClr val="002060"/>
                </a:solidFill>
                <a:latin typeface="Century Gothic" panose="020B0502020202020204" pitchFamily="34" charset="0"/>
              </a:rPr>
              <a:t>C’es</a:t>
            </a:r>
            <a:r>
              <a:rPr lang="en-GB" sz="2800" b="1" dirty="0" err="1">
                <a:solidFill>
                  <a:srgbClr val="FA6500"/>
                </a:solidFill>
                <a:latin typeface="Century Gothic" panose="020B0502020202020204" pitchFamily="34" charset="0"/>
              </a:rPr>
              <a:t>t</a:t>
            </a:r>
            <a:r>
              <a:rPr lang="en-GB" sz="2800" dirty="0">
                <a:solidFill>
                  <a:srgbClr val="FA6500"/>
                </a:solidFill>
                <a:latin typeface="Century Gothic" panose="020B0502020202020204" pitchFamily="34" charset="0"/>
              </a:rPr>
              <a:t> </a:t>
            </a:r>
            <a:r>
              <a:rPr lang="en-GB" sz="2800" b="1" dirty="0">
                <a:solidFill>
                  <a:srgbClr val="FA6500"/>
                </a:solidFill>
                <a:latin typeface="Century Gothic" panose="020B0502020202020204" pitchFamily="34" charset="0"/>
              </a:rPr>
              <a:t>u</a:t>
            </a:r>
            <a:r>
              <a:rPr lang="en-GB" sz="2800" b="1" dirty="0">
                <a:solidFill>
                  <a:srgbClr val="002060"/>
                </a:solidFill>
                <a:latin typeface="Century Gothic" panose="020B0502020202020204" pitchFamily="34" charset="0"/>
              </a:rPr>
              <a:t>n</a:t>
            </a:r>
            <a:r>
              <a:rPr lang="en-GB" sz="2800" dirty="0">
                <a:solidFill>
                  <a:srgbClr val="002060"/>
                </a:solidFill>
                <a:latin typeface="Century Gothic" panose="020B0502020202020204" pitchFamily="34" charset="0"/>
              </a:rPr>
              <a:t> livre.		It’s a book. 								</a:t>
            </a:r>
            <a:r>
              <a:rPr lang="en-GB" sz="2800" b="1" i="1" dirty="0">
                <a:solidFill>
                  <a:srgbClr val="002060"/>
                </a:solidFill>
                <a:latin typeface="Century Gothic" panose="020B0502020202020204" pitchFamily="34" charset="0"/>
              </a:rPr>
              <a:t>(masculine)</a:t>
            </a:r>
          </a:p>
          <a:p>
            <a:r>
              <a:rPr lang="en-GB" sz="2800" dirty="0">
                <a:solidFill>
                  <a:srgbClr val="002060"/>
                </a:solidFill>
                <a:latin typeface="Century Gothic" panose="020B0502020202020204" pitchFamily="34" charset="0"/>
              </a:rPr>
              <a:t>			</a:t>
            </a:r>
          </a:p>
          <a:p>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C’es</a:t>
            </a:r>
            <a:r>
              <a:rPr lang="en-GB" sz="2800" b="1" dirty="0" err="1">
                <a:solidFill>
                  <a:srgbClr val="FA6500"/>
                </a:solidFill>
                <a:latin typeface="Century Gothic" panose="020B0502020202020204" pitchFamily="34" charset="0"/>
              </a:rPr>
              <a:t>t</a:t>
            </a:r>
            <a:r>
              <a:rPr lang="en-GB" sz="2800" dirty="0">
                <a:solidFill>
                  <a:srgbClr val="002060"/>
                </a:solidFill>
                <a:latin typeface="Century Gothic" panose="020B0502020202020204" pitchFamily="34" charset="0"/>
              </a:rPr>
              <a:t> </a:t>
            </a:r>
            <a:r>
              <a:rPr lang="en-GB" sz="2800" b="1" dirty="0" err="1">
                <a:solidFill>
                  <a:srgbClr val="FA6500"/>
                </a:solidFill>
                <a:latin typeface="Century Gothic" panose="020B0502020202020204" pitchFamily="34" charset="0"/>
              </a:rPr>
              <a:t>u</a:t>
            </a:r>
            <a:r>
              <a:rPr lang="en-GB" sz="2800" b="1" dirty="0" err="1">
                <a:solidFill>
                  <a:srgbClr val="002060"/>
                </a:solidFill>
                <a:latin typeface="Century Gothic" panose="020B0502020202020204" pitchFamily="34" charset="0"/>
              </a:rPr>
              <a:t>ne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règle</a:t>
            </a:r>
            <a:r>
              <a:rPr lang="en-GB" sz="2800" dirty="0">
                <a:solidFill>
                  <a:srgbClr val="002060"/>
                </a:solidFill>
                <a:latin typeface="Century Gothic" panose="020B0502020202020204" pitchFamily="34" charset="0"/>
              </a:rPr>
              <a:t>.		It’s a ruler. </a:t>
            </a:r>
          </a:p>
          <a:p>
            <a:r>
              <a:rPr lang="en-GB" sz="2800" b="1" i="1" dirty="0">
                <a:solidFill>
                  <a:srgbClr val="002060"/>
                </a:solidFill>
                <a:latin typeface="Century Gothic" panose="020B0502020202020204" pitchFamily="34" charset="0"/>
              </a:rPr>
              <a:t>							(feminine)</a:t>
            </a:r>
          </a:p>
          <a:p>
            <a:endParaRPr lang="en-GB" sz="2800" dirty="0">
              <a:solidFill>
                <a:srgbClr val="002060"/>
              </a:solidFill>
              <a:latin typeface="Century Gothic" panose="020B0502020202020204" pitchFamily="34" charset="0"/>
            </a:endParaRPr>
          </a:p>
          <a:p>
            <a:r>
              <a:rPr lang="en-GB" sz="3200" dirty="0">
                <a:solidFill>
                  <a:srgbClr val="002060"/>
                </a:solidFill>
                <a:latin typeface="Century Gothic" panose="020B0502020202020204" pitchFamily="34" charset="0"/>
              </a:rPr>
              <a:t>			</a:t>
            </a:r>
          </a:p>
        </p:txBody>
      </p:sp>
      <p:sp>
        <p:nvSpPr>
          <p:cNvPr id="9" name="Arc 8">
            <a:extLst>
              <a:ext uri="{FF2B5EF4-FFF2-40B4-BE49-F238E27FC236}">
                <a16:creationId xmlns:a16="http://schemas.microsoft.com/office/drawing/2014/main" id="{31AF0964-3096-41E1-B5E6-04572094BCB1}"/>
              </a:ext>
            </a:extLst>
          </p:cNvPr>
          <p:cNvSpPr/>
          <p:nvPr/>
        </p:nvSpPr>
        <p:spPr>
          <a:xfrm rot="8056075">
            <a:off x="3910825" y="4533895"/>
            <a:ext cx="334298" cy="336637"/>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10" name="Arc 9">
            <a:extLst>
              <a:ext uri="{FF2B5EF4-FFF2-40B4-BE49-F238E27FC236}">
                <a16:creationId xmlns:a16="http://schemas.microsoft.com/office/drawing/2014/main" id="{090E6423-BFD4-4B28-95F3-CEC459ED74EA}"/>
              </a:ext>
            </a:extLst>
          </p:cNvPr>
          <p:cNvSpPr/>
          <p:nvPr/>
        </p:nvSpPr>
        <p:spPr>
          <a:xfrm rot="8056075">
            <a:off x="3932297" y="3225917"/>
            <a:ext cx="334298" cy="336637"/>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12" name="Speech Bubble: Rectangle with Corners Rounded 11">
            <a:extLst>
              <a:ext uri="{FF2B5EF4-FFF2-40B4-BE49-F238E27FC236}">
                <a16:creationId xmlns:a16="http://schemas.microsoft.com/office/drawing/2014/main" id="{D34BCFED-AC41-462C-B8D7-532530442A01}"/>
              </a:ext>
            </a:extLst>
          </p:cNvPr>
          <p:cNvSpPr/>
          <p:nvPr/>
        </p:nvSpPr>
        <p:spPr>
          <a:xfrm>
            <a:off x="9445894" y="3692405"/>
            <a:ext cx="2174639" cy="772627"/>
          </a:xfrm>
          <a:prstGeom prst="wedgeRoundRectCallout">
            <a:avLst>
              <a:gd name="adj1" fmla="val -64710"/>
              <a:gd name="adj2" fmla="val 18454"/>
              <a:gd name="adj3" fmla="val 16667"/>
            </a:avLst>
          </a:prstGeom>
          <a:solidFill>
            <a:schemeClr val="accent1">
              <a:lumMod val="50000"/>
            </a:schemeClr>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Century Gothic" panose="020B0502020202020204" pitchFamily="34" charset="0"/>
              </a:rPr>
              <a:t>liaison</a:t>
            </a:r>
          </a:p>
        </p:txBody>
      </p:sp>
    </p:spTree>
    <p:extLst>
      <p:ext uri="{BB962C8B-B14F-4D97-AF65-F5344CB8AC3E}">
        <p14:creationId xmlns:p14="http://schemas.microsoft.com/office/powerpoint/2010/main" val="40916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F87CB42B-A1FE-4D26-8B75-460204C728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9040" y="1942760"/>
            <a:ext cx="5478993" cy="4054456"/>
          </a:xfrm>
          <a:prstGeom prst="rect">
            <a:avLst/>
          </a:prstGeom>
        </p:spPr>
      </p:pic>
      <p:sp>
        <p:nvSpPr>
          <p:cNvPr id="10" name="Rectangle 9">
            <a:extLst>
              <a:ext uri="{FF2B5EF4-FFF2-40B4-BE49-F238E27FC236}">
                <a16:creationId xmlns:a16="http://schemas.microsoft.com/office/drawing/2014/main" id="{175E029C-3B62-4454-85A4-25BCF017A74F}"/>
              </a:ext>
            </a:extLst>
          </p:cNvPr>
          <p:cNvSpPr/>
          <p:nvPr/>
        </p:nvSpPr>
        <p:spPr>
          <a:xfrm>
            <a:off x="3524430" y="4517853"/>
            <a:ext cx="5072851" cy="830997"/>
          </a:xfrm>
          <a:prstGeom prst="rect">
            <a:avLst/>
          </a:prstGeom>
          <a:solidFill>
            <a:srgbClr val="115076"/>
          </a:solidFill>
        </p:spPr>
        <p:txBody>
          <a:bodyPr wrap="square" lIns="91440" tIns="45720" rIns="91440" bIns="45720">
            <a:spAutoFit/>
          </a:bodyPr>
          <a:lstStyle/>
          <a:p>
            <a:pPr algn="ctr"/>
            <a:endParaRPr lang="en-US" sz="4800" b="1" cap="none" spc="0" dirty="0">
              <a:ln w="6600">
                <a:solidFill>
                  <a:schemeClr val="accent2"/>
                </a:solidFill>
                <a:prstDash val="solid"/>
              </a:ln>
              <a:solidFill>
                <a:schemeClr val="bg1"/>
              </a:solidFill>
              <a:effectLst>
                <a:outerShdw dist="38100" dir="2700000" algn="tl" rotWithShape="0">
                  <a:schemeClr val="accent2"/>
                </a:outerShdw>
              </a:effectLst>
              <a:latin typeface="Century Gothic" panose="020B0502020202020204" pitchFamily="34" charset="0"/>
            </a:endParaRPr>
          </a:p>
        </p:txBody>
      </p:sp>
      <p:sp>
        <p:nvSpPr>
          <p:cNvPr id="11" name="Title 3">
            <a:extLst>
              <a:ext uri="{FF2B5EF4-FFF2-40B4-BE49-F238E27FC236}">
                <a16:creationId xmlns:a16="http://schemas.microsoft.com/office/drawing/2014/main" id="{82C3265D-366E-4093-AD3C-890256D4FBFB}"/>
              </a:ext>
            </a:extLst>
          </p:cNvPr>
          <p:cNvSpPr txBox="1">
            <a:spLocks/>
          </p:cNvSpPr>
          <p:nvPr/>
        </p:nvSpPr>
        <p:spPr>
          <a:xfrm>
            <a:off x="4145613" y="4579428"/>
            <a:ext cx="3474836"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b="1">
                <a:solidFill>
                  <a:schemeClr val="bg1"/>
                </a:solidFill>
              </a:rPr>
              <a:t>un ordinateur</a:t>
            </a:r>
            <a:endParaRPr lang="en-GB" sz="4000" b="1" dirty="0">
              <a:solidFill>
                <a:schemeClr val="bg1"/>
              </a:solidFill>
            </a:endParaRPr>
          </a:p>
        </p:txBody>
      </p:sp>
      <p:sp>
        <p:nvSpPr>
          <p:cNvPr id="12" name="Rectangle 11">
            <a:extLst>
              <a:ext uri="{FF2B5EF4-FFF2-40B4-BE49-F238E27FC236}">
                <a16:creationId xmlns:a16="http://schemas.microsoft.com/office/drawing/2014/main" id="{2131AF87-D9AD-4934-A329-A2FFFC55DE65}"/>
              </a:ext>
            </a:extLst>
          </p:cNvPr>
          <p:cNvSpPr/>
          <p:nvPr/>
        </p:nvSpPr>
        <p:spPr>
          <a:xfrm>
            <a:off x="5025259" y="2839978"/>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8C5E4DA-1A3A-4D94-846D-26CE2D1C9CF2}"/>
              </a:ext>
            </a:extLst>
          </p:cNvPr>
          <p:cNvSpPr/>
          <p:nvPr/>
        </p:nvSpPr>
        <p:spPr>
          <a:xfrm>
            <a:off x="3017125" y="4450708"/>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2B0863F9-45DE-4241-BC02-AF2A7BE14D9F}"/>
              </a:ext>
            </a:extLst>
          </p:cNvPr>
          <p:cNvSpPr/>
          <p:nvPr/>
        </p:nvSpPr>
        <p:spPr>
          <a:xfrm>
            <a:off x="5025259" y="122971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D1FE882-93D2-4C98-9D3B-7A677341E911}"/>
              </a:ext>
            </a:extLst>
          </p:cNvPr>
          <p:cNvSpPr/>
          <p:nvPr/>
        </p:nvSpPr>
        <p:spPr>
          <a:xfrm>
            <a:off x="7033392" y="1228786"/>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94756A4-D65F-4101-8C92-533969BE9D41}"/>
              </a:ext>
            </a:extLst>
          </p:cNvPr>
          <p:cNvSpPr/>
          <p:nvPr/>
        </p:nvSpPr>
        <p:spPr>
          <a:xfrm>
            <a:off x="3017126" y="284044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488D857-74C4-4198-A6F8-7B72E1419400}"/>
              </a:ext>
            </a:extLst>
          </p:cNvPr>
          <p:cNvSpPr/>
          <p:nvPr/>
        </p:nvSpPr>
        <p:spPr>
          <a:xfrm>
            <a:off x="7033392" y="285445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8B070F68-13A8-4972-BA5E-499BECAA212D}"/>
              </a:ext>
            </a:extLst>
          </p:cNvPr>
          <p:cNvSpPr/>
          <p:nvPr/>
        </p:nvSpPr>
        <p:spPr>
          <a:xfrm>
            <a:off x="3017126" y="122971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D166AA9-9B90-4CBB-8B57-96B0FE60F4F3}"/>
              </a:ext>
            </a:extLst>
          </p:cNvPr>
          <p:cNvSpPr/>
          <p:nvPr/>
        </p:nvSpPr>
        <p:spPr>
          <a:xfrm>
            <a:off x="7033391" y="446131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7459B435-BCBE-44FB-8432-912B12B26AD5}"/>
              </a:ext>
            </a:extLst>
          </p:cNvPr>
          <p:cNvSpPr/>
          <p:nvPr/>
        </p:nvSpPr>
        <p:spPr>
          <a:xfrm>
            <a:off x="5025259" y="446131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986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par>
                                <p:cTn id="52" presetID="10"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CF2D65CB-A7CA-4589-994F-0E825B61462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3228622" y="1464201"/>
            <a:ext cx="5789126" cy="3469150"/>
          </a:xfrm>
          <a:prstGeom prst="rect">
            <a:avLst/>
          </a:prstGeom>
        </p:spPr>
      </p:pic>
      <p:sp>
        <p:nvSpPr>
          <p:cNvPr id="22" name="Rectangle 21">
            <a:extLst>
              <a:ext uri="{FF2B5EF4-FFF2-40B4-BE49-F238E27FC236}">
                <a16:creationId xmlns:a16="http://schemas.microsoft.com/office/drawing/2014/main" id="{269DE628-7396-4CD7-BA63-3582EAD7A8C6}"/>
              </a:ext>
            </a:extLst>
          </p:cNvPr>
          <p:cNvSpPr/>
          <p:nvPr/>
        </p:nvSpPr>
        <p:spPr>
          <a:xfrm>
            <a:off x="3524430" y="4517853"/>
            <a:ext cx="5072851" cy="830997"/>
          </a:xfrm>
          <a:prstGeom prst="rect">
            <a:avLst/>
          </a:prstGeom>
          <a:solidFill>
            <a:srgbClr val="115076"/>
          </a:solidFill>
        </p:spPr>
        <p:txBody>
          <a:bodyPr wrap="square" lIns="91440" tIns="45720" rIns="91440" bIns="45720">
            <a:spAutoFit/>
          </a:bodyPr>
          <a:lstStyle/>
          <a:p>
            <a:pPr algn="ctr"/>
            <a:endParaRPr lang="en-US" sz="4800" b="1" cap="none" spc="0" dirty="0">
              <a:ln w="6600">
                <a:solidFill>
                  <a:schemeClr val="accent2"/>
                </a:solidFill>
                <a:prstDash val="solid"/>
              </a:ln>
              <a:solidFill>
                <a:schemeClr val="bg1"/>
              </a:solidFill>
              <a:effectLst>
                <a:outerShdw dist="38100" dir="2700000" algn="tl" rotWithShape="0">
                  <a:schemeClr val="accent2"/>
                </a:outerShdw>
              </a:effectLst>
              <a:latin typeface="Century Gothic" panose="020B0502020202020204" pitchFamily="34" charset="0"/>
            </a:endParaRPr>
          </a:p>
        </p:txBody>
      </p:sp>
      <p:sp>
        <p:nvSpPr>
          <p:cNvPr id="23" name="Title 3">
            <a:extLst>
              <a:ext uri="{FF2B5EF4-FFF2-40B4-BE49-F238E27FC236}">
                <a16:creationId xmlns:a16="http://schemas.microsoft.com/office/drawing/2014/main" id="{C535195D-46AF-4D04-A49F-2F96F65F3A3E}"/>
              </a:ext>
            </a:extLst>
          </p:cNvPr>
          <p:cNvSpPr txBox="1">
            <a:spLocks/>
          </p:cNvSpPr>
          <p:nvPr/>
        </p:nvSpPr>
        <p:spPr>
          <a:xfrm>
            <a:off x="4255345" y="4579426"/>
            <a:ext cx="3547959"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b="1">
                <a:solidFill>
                  <a:schemeClr val="bg1"/>
                </a:solidFill>
              </a:rPr>
              <a:t>une voiture</a:t>
            </a:r>
            <a:endParaRPr lang="en-GB" sz="4000" b="1" dirty="0">
              <a:solidFill>
                <a:schemeClr val="bg1"/>
              </a:solidFill>
            </a:endParaRPr>
          </a:p>
        </p:txBody>
      </p:sp>
      <p:sp>
        <p:nvSpPr>
          <p:cNvPr id="24" name="Rectangle 23">
            <a:extLst>
              <a:ext uri="{FF2B5EF4-FFF2-40B4-BE49-F238E27FC236}">
                <a16:creationId xmlns:a16="http://schemas.microsoft.com/office/drawing/2014/main" id="{C7E5D740-2C9C-493A-A425-78E98072AAF8}"/>
              </a:ext>
            </a:extLst>
          </p:cNvPr>
          <p:cNvSpPr/>
          <p:nvPr/>
        </p:nvSpPr>
        <p:spPr>
          <a:xfrm>
            <a:off x="5025259" y="2839978"/>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CC606A38-101E-4AE2-9815-F335E64A2090}"/>
              </a:ext>
            </a:extLst>
          </p:cNvPr>
          <p:cNvSpPr/>
          <p:nvPr/>
        </p:nvSpPr>
        <p:spPr>
          <a:xfrm>
            <a:off x="3017125" y="444470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2A31DBF7-B0B8-49E4-A6FE-9DCEADB300DA}"/>
              </a:ext>
            </a:extLst>
          </p:cNvPr>
          <p:cNvSpPr/>
          <p:nvPr/>
        </p:nvSpPr>
        <p:spPr>
          <a:xfrm>
            <a:off x="5025259" y="122971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29B3B28E-9C56-4EB7-9E81-818055F546BE}"/>
              </a:ext>
            </a:extLst>
          </p:cNvPr>
          <p:cNvSpPr/>
          <p:nvPr/>
        </p:nvSpPr>
        <p:spPr>
          <a:xfrm>
            <a:off x="3017126" y="284044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C38C81A8-A847-467A-8757-E2A845DE0D1F}"/>
              </a:ext>
            </a:extLst>
          </p:cNvPr>
          <p:cNvSpPr/>
          <p:nvPr/>
        </p:nvSpPr>
        <p:spPr>
          <a:xfrm>
            <a:off x="7033391" y="2839054"/>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0F457060-804C-48FE-840F-1D100C629F93}"/>
              </a:ext>
            </a:extLst>
          </p:cNvPr>
          <p:cNvSpPr/>
          <p:nvPr/>
        </p:nvSpPr>
        <p:spPr>
          <a:xfrm>
            <a:off x="3017126" y="122971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CC0258C9-A1E5-4E2F-8811-C17D2D195DBA}"/>
              </a:ext>
            </a:extLst>
          </p:cNvPr>
          <p:cNvSpPr/>
          <p:nvPr/>
        </p:nvSpPr>
        <p:spPr>
          <a:xfrm>
            <a:off x="7021503" y="444932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60CDFA0D-8095-416E-AB8A-921AB32904A6}"/>
              </a:ext>
            </a:extLst>
          </p:cNvPr>
          <p:cNvSpPr/>
          <p:nvPr/>
        </p:nvSpPr>
        <p:spPr>
          <a:xfrm>
            <a:off x="7033392" y="1228786"/>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1F6BA4FA-5915-4063-A247-387CE380CB90}"/>
              </a:ext>
            </a:extLst>
          </p:cNvPr>
          <p:cNvSpPr/>
          <p:nvPr/>
        </p:nvSpPr>
        <p:spPr>
          <a:xfrm>
            <a:off x="5025258" y="444701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2785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28"/>
                                        </p:tgtEl>
                                      </p:cBhvr>
                                    </p:animEffect>
                                    <p:set>
                                      <p:cBhvr>
                                        <p:cTn id="17" dur="1" fill="hold">
                                          <p:stCondLst>
                                            <p:cond delay="499"/>
                                          </p:stCondLst>
                                        </p:cTn>
                                        <p:tgtEl>
                                          <p:spTgt spid="2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24"/>
                                        </p:tgtEl>
                                      </p:cBhvr>
                                    </p:animEffect>
                                    <p:set>
                                      <p:cBhvr>
                                        <p:cTn id="22" dur="1" fill="hold">
                                          <p:stCondLst>
                                            <p:cond delay="499"/>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25"/>
                                        </p:tgtEl>
                                      </p:cBhvr>
                                    </p:animEffect>
                                    <p:set>
                                      <p:cBhvr>
                                        <p:cTn id="27" dur="1" fill="hold">
                                          <p:stCondLst>
                                            <p:cond delay="499"/>
                                          </p:stCondLst>
                                        </p:cTn>
                                        <p:tgtEl>
                                          <p:spTgt spid="2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30"/>
                                        </p:tgtEl>
                                      </p:cBhvr>
                                    </p:animEffect>
                                    <p:set>
                                      <p:cBhvr>
                                        <p:cTn id="32" dur="1" fill="hold">
                                          <p:stCondLst>
                                            <p:cond delay="499"/>
                                          </p:stCondLst>
                                        </p:cTn>
                                        <p:tgtEl>
                                          <p:spTgt spid="3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32"/>
                                        </p:tgtEl>
                                      </p:cBhvr>
                                    </p:animEffect>
                                    <p:set>
                                      <p:cBhvr>
                                        <p:cTn id="42" dur="1" fill="hold">
                                          <p:stCondLst>
                                            <p:cond delay="499"/>
                                          </p:stCondLst>
                                        </p:cTn>
                                        <p:tgtEl>
                                          <p:spTgt spid="3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16">
            <a:extLst>
              <a:ext uri="{FF2B5EF4-FFF2-40B4-BE49-F238E27FC236}">
                <a16:creationId xmlns:a16="http://schemas.microsoft.com/office/drawing/2014/main" id="{F3636716-D76A-489B-BAFC-80CD817355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8679" y="2034613"/>
            <a:ext cx="5564352" cy="3932142"/>
          </a:xfrm>
          <a:prstGeom prst="rect">
            <a:avLst/>
          </a:prstGeom>
        </p:spPr>
      </p:pic>
      <p:sp>
        <p:nvSpPr>
          <p:cNvPr id="18" name="Rectangle 17">
            <a:extLst>
              <a:ext uri="{FF2B5EF4-FFF2-40B4-BE49-F238E27FC236}">
                <a16:creationId xmlns:a16="http://schemas.microsoft.com/office/drawing/2014/main" id="{81929C1A-4C7A-4E05-81AF-796FB956DE69}"/>
              </a:ext>
            </a:extLst>
          </p:cNvPr>
          <p:cNvSpPr/>
          <p:nvPr/>
        </p:nvSpPr>
        <p:spPr>
          <a:xfrm>
            <a:off x="3524430" y="4517853"/>
            <a:ext cx="5072851" cy="830997"/>
          </a:xfrm>
          <a:prstGeom prst="rect">
            <a:avLst/>
          </a:prstGeom>
          <a:solidFill>
            <a:srgbClr val="115076"/>
          </a:solidFill>
        </p:spPr>
        <p:txBody>
          <a:bodyPr wrap="square" lIns="91440" tIns="45720" rIns="91440" bIns="45720">
            <a:spAutoFit/>
          </a:bodyPr>
          <a:lstStyle/>
          <a:p>
            <a:pPr algn="ctr"/>
            <a:endParaRPr lang="en-US" sz="4800" b="1" cap="none" spc="0" dirty="0">
              <a:ln w="6600">
                <a:solidFill>
                  <a:schemeClr val="accent2"/>
                </a:solidFill>
                <a:prstDash val="solid"/>
              </a:ln>
              <a:solidFill>
                <a:schemeClr val="bg1"/>
              </a:solidFill>
              <a:effectLst>
                <a:outerShdw dist="38100" dir="2700000" algn="tl" rotWithShape="0">
                  <a:schemeClr val="accent2"/>
                </a:outerShdw>
              </a:effectLst>
              <a:latin typeface="Century Gothic" panose="020B0502020202020204" pitchFamily="34" charset="0"/>
            </a:endParaRPr>
          </a:p>
        </p:txBody>
      </p:sp>
      <p:sp>
        <p:nvSpPr>
          <p:cNvPr id="19" name="Title 3">
            <a:extLst>
              <a:ext uri="{FF2B5EF4-FFF2-40B4-BE49-F238E27FC236}">
                <a16:creationId xmlns:a16="http://schemas.microsoft.com/office/drawing/2014/main" id="{D79392E1-CAE3-4EE8-AA66-56D23CA9DA16}"/>
              </a:ext>
            </a:extLst>
          </p:cNvPr>
          <p:cNvSpPr txBox="1">
            <a:spLocks/>
          </p:cNvSpPr>
          <p:nvPr/>
        </p:nvSpPr>
        <p:spPr>
          <a:xfrm>
            <a:off x="4885966" y="4544989"/>
            <a:ext cx="3547959"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b="1">
                <a:solidFill>
                  <a:schemeClr val="bg1"/>
                </a:solidFill>
              </a:rPr>
              <a:t>un vélo</a:t>
            </a:r>
            <a:endParaRPr lang="en-GB" sz="4000" b="1" dirty="0">
              <a:solidFill>
                <a:schemeClr val="bg1"/>
              </a:solidFill>
            </a:endParaRPr>
          </a:p>
        </p:txBody>
      </p:sp>
      <p:sp>
        <p:nvSpPr>
          <p:cNvPr id="20" name="Rectangle 19">
            <a:extLst>
              <a:ext uri="{FF2B5EF4-FFF2-40B4-BE49-F238E27FC236}">
                <a16:creationId xmlns:a16="http://schemas.microsoft.com/office/drawing/2014/main" id="{2745FFE0-A282-4B21-979F-0E5B8F7EBE3D}"/>
              </a:ext>
            </a:extLst>
          </p:cNvPr>
          <p:cNvSpPr/>
          <p:nvPr/>
        </p:nvSpPr>
        <p:spPr>
          <a:xfrm>
            <a:off x="5025259" y="2839978"/>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0FBEA0B0-51B8-4AC9-B676-E7C1355F2331}"/>
              </a:ext>
            </a:extLst>
          </p:cNvPr>
          <p:cNvSpPr/>
          <p:nvPr/>
        </p:nvSpPr>
        <p:spPr>
          <a:xfrm>
            <a:off x="3017125" y="444470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260FF040-0796-4C63-B7A4-85538443B026}"/>
              </a:ext>
            </a:extLst>
          </p:cNvPr>
          <p:cNvSpPr/>
          <p:nvPr/>
        </p:nvSpPr>
        <p:spPr>
          <a:xfrm>
            <a:off x="5025259" y="122971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D998E9F8-AAC1-4A00-9095-01FBF9803184}"/>
              </a:ext>
            </a:extLst>
          </p:cNvPr>
          <p:cNvSpPr/>
          <p:nvPr/>
        </p:nvSpPr>
        <p:spPr>
          <a:xfrm>
            <a:off x="3017126" y="284044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218F67D1-32CD-4F98-92C9-24786BF2D581}"/>
              </a:ext>
            </a:extLst>
          </p:cNvPr>
          <p:cNvSpPr/>
          <p:nvPr/>
        </p:nvSpPr>
        <p:spPr>
          <a:xfrm>
            <a:off x="7033391" y="2839054"/>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C9E6081E-CD48-4915-98DC-B73BF564A07B}"/>
              </a:ext>
            </a:extLst>
          </p:cNvPr>
          <p:cNvSpPr/>
          <p:nvPr/>
        </p:nvSpPr>
        <p:spPr>
          <a:xfrm>
            <a:off x="3017126" y="122971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D8352F7E-1E88-4168-96BE-EA47804710BE}"/>
              </a:ext>
            </a:extLst>
          </p:cNvPr>
          <p:cNvSpPr/>
          <p:nvPr/>
        </p:nvSpPr>
        <p:spPr>
          <a:xfrm>
            <a:off x="7021503" y="444932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11014E9C-4CF7-46DB-9E8D-90A60D65CC0A}"/>
              </a:ext>
            </a:extLst>
          </p:cNvPr>
          <p:cNvSpPr/>
          <p:nvPr/>
        </p:nvSpPr>
        <p:spPr>
          <a:xfrm>
            <a:off x="5025258" y="444701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E62AF6D5-E9AB-40FF-926C-95FCA1C9E9C0}"/>
              </a:ext>
            </a:extLst>
          </p:cNvPr>
          <p:cNvSpPr/>
          <p:nvPr/>
        </p:nvSpPr>
        <p:spPr>
          <a:xfrm>
            <a:off x="7033392" y="1228786"/>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1100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37"/>
                                        </p:tgtEl>
                                      </p:cBhvr>
                                    </p:animEffect>
                                    <p:set>
                                      <p:cBhvr>
                                        <p:cTn id="12" dur="1" fill="hold">
                                          <p:stCondLst>
                                            <p:cond delay="499"/>
                                          </p:stCondLst>
                                        </p:cTn>
                                        <p:tgtEl>
                                          <p:spTgt spid="3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38"/>
                                        </p:tgtEl>
                                      </p:cBhvr>
                                    </p:animEffect>
                                    <p:set>
                                      <p:cBhvr>
                                        <p:cTn id="17" dur="1" fill="hold">
                                          <p:stCondLst>
                                            <p:cond delay="499"/>
                                          </p:stCondLst>
                                        </p:cTn>
                                        <p:tgtEl>
                                          <p:spTgt spid="3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36"/>
                                        </p:tgtEl>
                                      </p:cBhvr>
                                    </p:animEffect>
                                    <p:set>
                                      <p:cBhvr>
                                        <p:cTn id="22" dur="1" fill="hold">
                                          <p:stCondLst>
                                            <p:cond delay="499"/>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35"/>
                                        </p:tgtEl>
                                      </p:cBhvr>
                                    </p:animEffect>
                                    <p:set>
                                      <p:cBhvr>
                                        <p:cTn id="27" dur="1" fill="hold">
                                          <p:stCondLst>
                                            <p:cond delay="499"/>
                                          </p:stCondLst>
                                        </p:cTn>
                                        <p:tgtEl>
                                          <p:spTgt spid="3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39"/>
                                        </p:tgtEl>
                                      </p:cBhvr>
                                    </p:animEffect>
                                    <p:set>
                                      <p:cBhvr>
                                        <p:cTn id="32" dur="1" fill="hold">
                                          <p:stCondLst>
                                            <p:cond delay="499"/>
                                          </p:stCondLst>
                                        </p:cTn>
                                        <p:tgtEl>
                                          <p:spTgt spid="3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40"/>
                                        </p:tgtEl>
                                      </p:cBhvr>
                                    </p:animEffect>
                                    <p:set>
                                      <p:cBhvr>
                                        <p:cTn id="42" dur="1" fill="hold">
                                          <p:stCondLst>
                                            <p:cond delay="499"/>
                                          </p:stCondLst>
                                        </p:cTn>
                                        <p:tgtEl>
                                          <p:spTgt spid="4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34"/>
                                        </p:tgtEl>
                                      </p:cBhvr>
                                    </p:animEffect>
                                    <p:set>
                                      <p:cBhvr>
                                        <p:cTn id="47" dur="1" fill="hold">
                                          <p:stCondLst>
                                            <p:cond delay="499"/>
                                          </p:stCondLst>
                                        </p:cTn>
                                        <p:tgtEl>
                                          <p:spTgt spid="3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B9A64D7F-E2C0-4C1B-87D1-E5EE57D8AB27}"/>
              </a:ext>
            </a:extLst>
          </p:cNvPr>
          <p:cNvSpPr/>
          <p:nvPr/>
        </p:nvSpPr>
        <p:spPr>
          <a:xfrm>
            <a:off x="7033393" y="1228786"/>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264B3A58-8C48-4BEA-9822-84125C2BDA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4993" y="2409556"/>
            <a:ext cx="5545443" cy="2643328"/>
          </a:xfrm>
          <a:prstGeom prst="rect">
            <a:avLst/>
          </a:prstGeom>
        </p:spPr>
      </p:pic>
      <p:sp>
        <p:nvSpPr>
          <p:cNvPr id="23" name="Rectangle 22">
            <a:extLst>
              <a:ext uri="{FF2B5EF4-FFF2-40B4-BE49-F238E27FC236}">
                <a16:creationId xmlns:a16="http://schemas.microsoft.com/office/drawing/2014/main" id="{E26D8F41-DA35-4FA5-B47C-6BA5DF336ED6}"/>
              </a:ext>
            </a:extLst>
          </p:cNvPr>
          <p:cNvSpPr/>
          <p:nvPr/>
        </p:nvSpPr>
        <p:spPr>
          <a:xfrm>
            <a:off x="3524431" y="4517853"/>
            <a:ext cx="5072851" cy="830997"/>
          </a:xfrm>
          <a:prstGeom prst="rect">
            <a:avLst/>
          </a:prstGeom>
          <a:solidFill>
            <a:srgbClr val="115076"/>
          </a:solidFill>
        </p:spPr>
        <p:txBody>
          <a:bodyPr wrap="square" lIns="91440" tIns="45720" rIns="91440" bIns="45720">
            <a:spAutoFit/>
          </a:bodyPr>
          <a:lstStyle/>
          <a:p>
            <a:pPr algn="ctr"/>
            <a:endParaRPr lang="en-US" sz="4800" b="1" cap="none" spc="0" dirty="0">
              <a:ln w="6600">
                <a:solidFill>
                  <a:schemeClr val="accent2"/>
                </a:solidFill>
                <a:prstDash val="solid"/>
              </a:ln>
              <a:solidFill>
                <a:schemeClr val="bg1"/>
              </a:solidFill>
              <a:effectLst>
                <a:outerShdw dist="38100" dir="2700000" algn="tl" rotWithShape="0">
                  <a:schemeClr val="accent2"/>
                </a:outerShdw>
              </a:effectLst>
              <a:latin typeface="Century Gothic" panose="020B0502020202020204" pitchFamily="34" charset="0"/>
            </a:endParaRPr>
          </a:p>
        </p:txBody>
      </p:sp>
      <p:sp>
        <p:nvSpPr>
          <p:cNvPr id="24" name="Title 3">
            <a:extLst>
              <a:ext uri="{FF2B5EF4-FFF2-40B4-BE49-F238E27FC236}">
                <a16:creationId xmlns:a16="http://schemas.microsoft.com/office/drawing/2014/main" id="{BDE5A02E-BB4F-41F6-B5A3-1CE6B07839BD}"/>
              </a:ext>
            </a:extLst>
          </p:cNvPr>
          <p:cNvSpPr txBox="1">
            <a:spLocks/>
          </p:cNvSpPr>
          <p:nvPr/>
        </p:nvSpPr>
        <p:spPr>
          <a:xfrm>
            <a:off x="4683266" y="4548255"/>
            <a:ext cx="3547959"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b="1">
                <a:solidFill>
                  <a:schemeClr val="bg1"/>
                </a:solidFill>
              </a:rPr>
              <a:t>une règle</a:t>
            </a:r>
            <a:endParaRPr lang="en-GB" sz="4000" b="1" dirty="0">
              <a:solidFill>
                <a:schemeClr val="bg1"/>
              </a:solidFill>
            </a:endParaRPr>
          </a:p>
        </p:txBody>
      </p:sp>
      <p:sp>
        <p:nvSpPr>
          <p:cNvPr id="25" name="Rectangle 24">
            <a:extLst>
              <a:ext uri="{FF2B5EF4-FFF2-40B4-BE49-F238E27FC236}">
                <a16:creationId xmlns:a16="http://schemas.microsoft.com/office/drawing/2014/main" id="{E21ED4FB-CB8C-4757-9B17-BE27C4A1FDB5}"/>
              </a:ext>
            </a:extLst>
          </p:cNvPr>
          <p:cNvSpPr/>
          <p:nvPr/>
        </p:nvSpPr>
        <p:spPr>
          <a:xfrm>
            <a:off x="5025260" y="2839978"/>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3CD928D4-AB6D-4309-893C-E6EDA3C89837}"/>
              </a:ext>
            </a:extLst>
          </p:cNvPr>
          <p:cNvSpPr/>
          <p:nvPr/>
        </p:nvSpPr>
        <p:spPr>
          <a:xfrm>
            <a:off x="3017126" y="444470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F598ECF-41AB-4247-B833-BEF4A907455A}"/>
              </a:ext>
            </a:extLst>
          </p:cNvPr>
          <p:cNvSpPr/>
          <p:nvPr/>
        </p:nvSpPr>
        <p:spPr>
          <a:xfrm>
            <a:off x="5025260" y="122971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CF13A55D-93F2-4E05-AF81-C537F6E7F040}"/>
              </a:ext>
            </a:extLst>
          </p:cNvPr>
          <p:cNvSpPr/>
          <p:nvPr/>
        </p:nvSpPr>
        <p:spPr>
          <a:xfrm>
            <a:off x="3017127" y="284044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27B7714-6954-488C-9FF0-C05E6BC5F532}"/>
              </a:ext>
            </a:extLst>
          </p:cNvPr>
          <p:cNvSpPr/>
          <p:nvPr/>
        </p:nvSpPr>
        <p:spPr>
          <a:xfrm>
            <a:off x="7033392" y="2839054"/>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D815A463-4B6E-48F7-A267-F3A7D5FB5AD4}"/>
              </a:ext>
            </a:extLst>
          </p:cNvPr>
          <p:cNvSpPr/>
          <p:nvPr/>
        </p:nvSpPr>
        <p:spPr>
          <a:xfrm>
            <a:off x="3017127" y="122971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AFFC756-9DDE-4814-ACB1-BFEE11590018}"/>
              </a:ext>
            </a:extLst>
          </p:cNvPr>
          <p:cNvSpPr/>
          <p:nvPr/>
        </p:nvSpPr>
        <p:spPr>
          <a:xfrm>
            <a:off x="7021504" y="444932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33DA7781-8263-4DC1-B31C-B8B3FAAD7820}"/>
              </a:ext>
            </a:extLst>
          </p:cNvPr>
          <p:cNvSpPr/>
          <p:nvPr/>
        </p:nvSpPr>
        <p:spPr>
          <a:xfrm>
            <a:off x="5025259" y="444701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5120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29"/>
                                        </p:tgtEl>
                                      </p:cBhvr>
                                    </p:animEffect>
                                    <p:set>
                                      <p:cBhvr>
                                        <p:cTn id="27" dur="1" fill="hold">
                                          <p:stCondLst>
                                            <p:cond delay="499"/>
                                          </p:stCondLst>
                                        </p:cTn>
                                        <p:tgtEl>
                                          <p:spTgt spid="2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28"/>
                                        </p:tgtEl>
                                      </p:cBhvr>
                                    </p:animEffect>
                                    <p:set>
                                      <p:cBhvr>
                                        <p:cTn id="32" dur="1" fill="hold">
                                          <p:stCondLst>
                                            <p:cond delay="499"/>
                                          </p:stCondLst>
                                        </p:cTn>
                                        <p:tgtEl>
                                          <p:spTgt spid="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31"/>
                                        </p:tgtEl>
                                      </p:cBhvr>
                                    </p:animEffect>
                                    <p:set>
                                      <p:cBhvr>
                                        <p:cTn id="37" dur="1" fill="hold">
                                          <p:stCondLst>
                                            <p:cond delay="499"/>
                                          </p:stCondLst>
                                        </p:cTn>
                                        <p:tgtEl>
                                          <p:spTgt spid="3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32"/>
                                        </p:tgtEl>
                                      </p:cBhvr>
                                    </p:animEffect>
                                    <p:set>
                                      <p:cBhvr>
                                        <p:cTn id="42" dur="1" fill="hold">
                                          <p:stCondLst>
                                            <p:cond delay="499"/>
                                          </p:stCondLst>
                                        </p:cTn>
                                        <p:tgtEl>
                                          <p:spTgt spid="3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childTnLst>
                                </p:cTn>
                              </p:par>
                              <p:par>
                                <p:cTn id="52" presetID="10"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p:bldP spid="25" grpId="0" animBg="1"/>
      <p:bldP spid="26" grpId="0" animBg="1"/>
      <p:bldP spid="27" grpId="0" animBg="1"/>
      <p:bldP spid="28" grpId="0" animBg="1"/>
      <p:bldP spid="29" grpId="0" animBg="1"/>
      <p:bldP spid="30" grpId="0" animBg="1"/>
      <p:bldP spid="31"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3032-B50D-B641-BB0C-89ADA544A954}"/>
              </a:ext>
            </a:extLst>
          </p:cNvPr>
          <p:cNvSpPr>
            <a:spLocks noGrp="1"/>
          </p:cNvSpPr>
          <p:nvPr>
            <p:ph type="title"/>
          </p:nvPr>
        </p:nvSpPr>
        <p:spPr>
          <a:xfrm>
            <a:off x="0" y="5646"/>
            <a:ext cx="2661715" cy="1575868"/>
          </a:xfrm>
        </p:spPr>
        <p:txBody>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SFE</a:t>
            </a:r>
            <a:endParaRPr lang="en-US" dirty="0"/>
          </a:p>
        </p:txBody>
      </p:sp>
      <p:sp>
        <p:nvSpPr>
          <p:cNvPr id="11" name="TextBox 10"/>
          <p:cNvSpPr txBox="1"/>
          <p:nvPr/>
        </p:nvSpPr>
        <p:spPr>
          <a:xfrm>
            <a:off x="1089671" y="233511"/>
            <a:ext cx="100126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9" name="Picture 8" descr="boy holding a sign that says 'sh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2953" y="1188388"/>
            <a:ext cx="2034010" cy="2719570"/>
          </a:xfrm>
          <a:prstGeom prst="rect">
            <a:avLst/>
          </a:prstGeom>
        </p:spPr>
      </p:pic>
      <p:sp>
        <p:nvSpPr>
          <p:cNvPr id="10" name="Rectangle 9"/>
          <p:cNvSpPr/>
          <p:nvPr/>
        </p:nvSpPr>
        <p:spPr>
          <a:xfrm>
            <a:off x="5345238" y="1999416"/>
            <a:ext cx="1449436"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
        <p:nvSpPr>
          <p:cNvPr id="3" name="TextBox 2"/>
          <p:cNvSpPr txBox="1"/>
          <p:nvPr/>
        </p:nvSpPr>
        <p:spPr>
          <a:xfrm>
            <a:off x="2661715" y="3429000"/>
            <a:ext cx="68685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timide</a:t>
            </a:r>
            <a:endParaRPr kumimoji="0" lang="en-GB"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8" name="Multiply 7" descr="an orange x"/>
          <p:cNvSpPr/>
          <p:nvPr/>
        </p:nvSpPr>
        <p:spPr>
          <a:xfrm>
            <a:off x="7631798" y="3785275"/>
            <a:ext cx="1723123" cy="2367203"/>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9984" y="3120726"/>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12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0" grpId="0"/>
      <p:bldP spid="3" grpId="0"/>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16">
            <a:extLst>
              <a:ext uri="{FF2B5EF4-FFF2-40B4-BE49-F238E27FC236}">
                <a16:creationId xmlns:a16="http://schemas.microsoft.com/office/drawing/2014/main" id="{3E0C83D3-C7C3-4B0C-9189-06D16685112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818658" y="2034613"/>
            <a:ext cx="2282059" cy="3690643"/>
          </a:xfrm>
          <a:prstGeom prst="rect">
            <a:avLst/>
          </a:prstGeom>
        </p:spPr>
      </p:pic>
      <p:sp>
        <p:nvSpPr>
          <p:cNvPr id="18" name="Rectangle 17">
            <a:extLst>
              <a:ext uri="{FF2B5EF4-FFF2-40B4-BE49-F238E27FC236}">
                <a16:creationId xmlns:a16="http://schemas.microsoft.com/office/drawing/2014/main" id="{40F1ABFA-7672-4EE5-854B-A830963C71E8}"/>
              </a:ext>
            </a:extLst>
          </p:cNvPr>
          <p:cNvSpPr/>
          <p:nvPr/>
        </p:nvSpPr>
        <p:spPr>
          <a:xfrm>
            <a:off x="3524430" y="4517853"/>
            <a:ext cx="5072851" cy="830997"/>
          </a:xfrm>
          <a:prstGeom prst="rect">
            <a:avLst/>
          </a:prstGeom>
          <a:solidFill>
            <a:srgbClr val="115076"/>
          </a:solidFill>
        </p:spPr>
        <p:txBody>
          <a:bodyPr wrap="square" lIns="91440" tIns="45720" rIns="91440" bIns="45720">
            <a:spAutoFit/>
          </a:bodyPr>
          <a:lstStyle/>
          <a:p>
            <a:pPr algn="ctr"/>
            <a:endParaRPr lang="en-US" sz="4800" b="1" cap="none" spc="0" dirty="0">
              <a:ln w="6600">
                <a:solidFill>
                  <a:schemeClr val="accent2"/>
                </a:solidFill>
                <a:prstDash val="solid"/>
              </a:ln>
              <a:solidFill>
                <a:schemeClr val="bg1"/>
              </a:solidFill>
              <a:effectLst>
                <a:outerShdw dist="38100" dir="2700000" algn="tl" rotWithShape="0">
                  <a:schemeClr val="accent2"/>
                </a:outerShdw>
              </a:effectLst>
              <a:latin typeface="Century Gothic" panose="020B0502020202020204" pitchFamily="34" charset="0"/>
            </a:endParaRPr>
          </a:p>
        </p:txBody>
      </p:sp>
      <p:sp>
        <p:nvSpPr>
          <p:cNvPr id="19" name="Title 3">
            <a:extLst>
              <a:ext uri="{FF2B5EF4-FFF2-40B4-BE49-F238E27FC236}">
                <a16:creationId xmlns:a16="http://schemas.microsoft.com/office/drawing/2014/main" id="{83132539-6B61-496E-994B-D38EC86AA094}"/>
              </a:ext>
            </a:extLst>
          </p:cNvPr>
          <p:cNvSpPr txBox="1">
            <a:spLocks/>
          </p:cNvSpPr>
          <p:nvPr/>
        </p:nvSpPr>
        <p:spPr>
          <a:xfrm>
            <a:off x="4477610" y="4541325"/>
            <a:ext cx="3547959"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b="1">
                <a:solidFill>
                  <a:schemeClr val="bg1"/>
                </a:solidFill>
              </a:rPr>
              <a:t>un portable</a:t>
            </a:r>
            <a:endParaRPr lang="en-GB" sz="4000" b="1" dirty="0">
              <a:solidFill>
                <a:schemeClr val="bg1"/>
              </a:solidFill>
            </a:endParaRPr>
          </a:p>
        </p:txBody>
      </p:sp>
      <p:sp>
        <p:nvSpPr>
          <p:cNvPr id="20" name="Rectangle 19">
            <a:extLst>
              <a:ext uri="{FF2B5EF4-FFF2-40B4-BE49-F238E27FC236}">
                <a16:creationId xmlns:a16="http://schemas.microsoft.com/office/drawing/2014/main" id="{86C23D28-2D3A-46F6-A168-1234564B15FA}"/>
              </a:ext>
            </a:extLst>
          </p:cNvPr>
          <p:cNvSpPr/>
          <p:nvPr/>
        </p:nvSpPr>
        <p:spPr>
          <a:xfrm>
            <a:off x="3017125" y="444470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BA3992DB-47C5-4382-92F0-3B105B1A1496}"/>
              </a:ext>
            </a:extLst>
          </p:cNvPr>
          <p:cNvSpPr/>
          <p:nvPr/>
        </p:nvSpPr>
        <p:spPr>
          <a:xfrm>
            <a:off x="5025259" y="122971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127F77C2-1E26-4F98-8421-6D9988D7EC16}"/>
              </a:ext>
            </a:extLst>
          </p:cNvPr>
          <p:cNvSpPr/>
          <p:nvPr/>
        </p:nvSpPr>
        <p:spPr>
          <a:xfrm>
            <a:off x="3017126" y="284044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D4C4E36E-0AF3-4D9C-960E-FFCAA9C3886C}"/>
              </a:ext>
            </a:extLst>
          </p:cNvPr>
          <p:cNvSpPr/>
          <p:nvPr/>
        </p:nvSpPr>
        <p:spPr>
          <a:xfrm>
            <a:off x="7033391" y="2839054"/>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802384B4-DD63-408D-B374-851ABED1E646}"/>
              </a:ext>
            </a:extLst>
          </p:cNvPr>
          <p:cNvSpPr/>
          <p:nvPr/>
        </p:nvSpPr>
        <p:spPr>
          <a:xfrm>
            <a:off x="3017126" y="122971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4851A33F-CDB1-4269-8D37-0A80A732FBD9}"/>
              </a:ext>
            </a:extLst>
          </p:cNvPr>
          <p:cNvSpPr/>
          <p:nvPr/>
        </p:nvSpPr>
        <p:spPr>
          <a:xfrm>
            <a:off x="7021503" y="444932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BBF285A8-4A84-4D41-8806-06F8698C3A22}"/>
              </a:ext>
            </a:extLst>
          </p:cNvPr>
          <p:cNvSpPr/>
          <p:nvPr/>
        </p:nvSpPr>
        <p:spPr>
          <a:xfrm>
            <a:off x="7033392" y="1228786"/>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C147DBA6-701E-4E5A-8910-83F5EA1BD679}"/>
              </a:ext>
            </a:extLst>
          </p:cNvPr>
          <p:cNvSpPr/>
          <p:nvPr/>
        </p:nvSpPr>
        <p:spPr>
          <a:xfrm>
            <a:off x="5025259" y="2839978"/>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CA58BCAE-6F79-4C0E-A113-38BE33C28712}"/>
              </a:ext>
            </a:extLst>
          </p:cNvPr>
          <p:cNvSpPr/>
          <p:nvPr/>
        </p:nvSpPr>
        <p:spPr>
          <a:xfrm>
            <a:off x="5025258" y="444701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463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36"/>
                                        </p:tgtEl>
                                      </p:cBhvr>
                                    </p:animEffect>
                                    <p:set>
                                      <p:cBhvr>
                                        <p:cTn id="12" dur="1" fill="hold">
                                          <p:stCondLst>
                                            <p:cond delay="499"/>
                                          </p:stCondLst>
                                        </p:cTn>
                                        <p:tgtEl>
                                          <p:spTgt spid="3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39"/>
                                        </p:tgtEl>
                                      </p:cBhvr>
                                    </p:animEffect>
                                    <p:set>
                                      <p:cBhvr>
                                        <p:cTn id="17" dur="1" fill="hold">
                                          <p:stCondLst>
                                            <p:cond delay="499"/>
                                          </p:stCondLst>
                                        </p:cTn>
                                        <p:tgtEl>
                                          <p:spTgt spid="3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38"/>
                                        </p:tgtEl>
                                      </p:cBhvr>
                                    </p:animEffect>
                                    <p:set>
                                      <p:cBhvr>
                                        <p:cTn id="22" dur="1" fill="hold">
                                          <p:stCondLst>
                                            <p:cond delay="499"/>
                                          </p:stCondLst>
                                        </p:cTn>
                                        <p:tgtEl>
                                          <p:spTgt spid="3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35"/>
                                        </p:tgtEl>
                                      </p:cBhvr>
                                    </p:animEffect>
                                    <p:set>
                                      <p:cBhvr>
                                        <p:cTn id="27" dur="1" fill="hold">
                                          <p:stCondLst>
                                            <p:cond delay="499"/>
                                          </p:stCondLst>
                                        </p:cTn>
                                        <p:tgtEl>
                                          <p:spTgt spid="3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40"/>
                                        </p:tgtEl>
                                      </p:cBhvr>
                                    </p:animEffect>
                                    <p:set>
                                      <p:cBhvr>
                                        <p:cTn id="32" dur="1" fill="hold">
                                          <p:stCondLst>
                                            <p:cond delay="499"/>
                                          </p:stCondLst>
                                        </p:cTn>
                                        <p:tgtEl>
                                          <p:spTgt spid="4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37"/>
                                        </p:tgtEl>
                                      </p:cBhvr>
                                    </p:animEffect>
                                    <p:set>
                                      <p:cBhvr>
                                        <p:cTn id="37" dur="1" fill="hold">
                                          <p:stCondLst>
                                            <p:cond delay="499"/>
                                          </p:stCondLst>
                                        </p:cTn>
                                        <p:tgtEl>
                                          <p:spTgt spid="3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34"/>
                                        </p:tgtEl>
                                      </p:cBhvr>
                                    </p:animEffect>
                                    <p:set>
                                      <p:cBhvr>
                                        <p:cTn id="42" dur="1" fill="hold">
                                          <p:stCondLst>
                                            <p:cond delay="499"/>
                                          </p:stCondLst>
                                        </p:cTn>
                                        <p:tgtEl>
                                          <p:spTgt spid="3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33"/>
                                        </p:tgtEl>
                                      </p:cBhvr>
                                    </p:animEffect>
                                    <p:set>
                                      <p:cBhvr>
                                        <p:cTn id="47" dur="1" fill="hold">
                                          <p:stCondLst>
                                            <p:cond delay="499"/>
                                          </p:stCondLst>
                                        </p:cTn>
                                        <p:tgtEl>
                                          <p:spTgt spid="3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D67452CB-4FD5-40FD-B513-F4BA65B401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8622" y="1334693"/>
            <a:ext cx="5715394" cy="4014157"/>
          </a:xfrm>
          <a:prstGeom prst="rect">
            <a:avLst/>
          </a:prstGeom>
        </p:spPr>
      </p:pic>
      <p:sp>
        <p:nvSpPr>
          <p:cNvPr id="22" name="Rectangle 21">
            <a:extLst>
              <a:ext uri="{FF2B5EF4-FFF2-40B4-BE49-F238E27FC236}">
                <a16:creationId xmlns:a16="http://schemas.microsoft.com/office/drawing/2014/main" id="{500B5BA6-B250-4843-8180-BF9984FC3B96}"/>
              </a:ext>
            </a:extLst>
          </p:cNvPr>
          <p:cNvSpPr/>
          <p:nvPr/>
        </p:nvSpPr>
        <p:spPr>
          <a:xfrm>
            <a:off x="3524430" y="4517853"/>
            <a:ext cx="5072851" cy="830997"/>
          </a:xfrm>
          <a:prstGeom prst="rect">
            <a:avLst/>
          </a:prstGeom>
          <a:solidFill>
            <a:srgbClr val="115076"/>
          </a:solidFill>
        </p:spPr>
        <p:txBody>
          <a:bodyPr wrap="square" lIns="91440" tIns="45720" rIns="91440" bIns="45720">
            <a:spAutoFit/>
          </a:bodyPr>
          <a:lstStyle/>
          <a:p>
            <a:pPr algn="ctr"/>
            <a:endParaRPr lang="en-US" sz="4800" b="1" cap="none" spc="0" dirty="0">
              <a:ln w="6600">
                <a:solidFill>
                  <a:schemeClr val="accent2"/>
                </a:solidFill>
                <a:prstDash val="solid"/>
              </a:ln>
              <a:solidFill>
                <a:schemeClr val="bg1"/>
              </a:solidFill>
              <a:effectLst>
                <a:outerShdw dist="38100" dir="2700000" algn="tl" rotWithShape="0">
                  <a:schemeClr val="accent2"/>
                </a:outerShdw>
              </a:effectLst>
              <a:latin typeface="Century Gothic" panose="020B0502020202020204" pitchFamily="34" charset="0"/>
            </a:endParaRPr>
          </a:p>
        </p:txBody>
      </p:sp>
      <p:sp>
        <p:nvSpPr>
          <p:cNvPr id="23" name="Title 3">
            <a:extLst>
              <a:ext uri="{FF2B5EF4-FFF2-40B4-BE49-F238E27FC236}">
                <a16:creationId xmlns:a16="http://schemas.microsoft.com/office/drawing/2014/main" id="{C2B40D4F-DEBA-448A-B77F-ED3971B945DD}"/>
              </a:ext>
            </a:extLst>
          </p:cNvPr>
          <p:cNvSpPr txBox="1">
            <a:spLocks/>
          </p:cNvSpPr>
          <p:nvPr/>
        </p:nvSpPr>
        <p:spPr>
          <a:xfrm>
            <a:off x="4312339" y="4542680"/>
            <a:ext cx="3547959"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b="1">
                <a:solidFill>
                  <a:schemeClr val="bg1"/>
                </a:solidFill>
              </a:rPr>
              <a:t>une chambre</a:t>
            </a:r>
            <a:endParaRPr lang="en-GB" sz="4000" b="1" dirty="0">
              <a:solidFill>
                <a:schemeClr val="bg1"/>
              </a:solidFill>
            </a:endParaRPr>
          </a:p>
        </p:txBody>
      </p:sp>
      <p:sp>
        <p:nvSpPr>
          <p:cNvPr id="24" name="Rectangle 23">
            <a:extLst>
              <a:ext uri="{FF2B5EF4-FFF2-40B4-BE49-F238E27FC236}">
                <a16:creationId xmlns:a16="http://schemas.microsoft.com/office/drawing/2014/main" id="{ED8FB35A-0C14-4F17-84B8-FC19A40530F4}"/>
              </a:ext>
            </a:extLst>
          </p:cNvPr>
          <p:cNvSpPr/>
          <p:nvPr/>
        </p:nvSpPr>
        <p:spPr>
          <a:xfrm>
            <a:off x="3017125" y="444470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AE27495-A1F9-4375-9B78-5E52CB8A5A4C}"/>
              </a:ext>
            </a:extLst>
          </p:cNvPr>
          <p:cNvSpPr/>
          <p:nvPr/>
        </p:nvSpPr>
        <p:spPr>
          <a:xfrm>
            <a:off x="5025259" y="122971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2D4A6415-069E-4530-803A-D35D0A93A2B3}"/>
              </a:ext>
            </a:extLst>
          </p:cNvPr>
          <p:cNvSpPr/>
          <p:nvPr/>
        </p:nvSpPr>
        <p:spPr>
          <a:xfrm>
            <a:off x="3017126" y="284044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A33D6A1-5896-4B39-A942-857C60EDD2E7}"/>
              </a:ext>
            </a:extLst>
          </p:cNvPr>
          <p:cNvSpPr/>
          <p:nvPr/>
        </p:nvSpPr>
        <p:spPr>
          <a:xfrm>
            <a:off x="7033391" y="2839054"/>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F18D3738-8488-4B93-9A60-31B2D91C9E71}"/>
              </a:ext>
            </a:extLst>
          </p:cNvPr>
          <p:cNvSpPr/>
          <p:nvPr/>
        </p:nvSpPr>
        <p:spPr>
          <a:xfrm>
            <a:off x="3017126" y="122971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99F42861-BB58-4EDE-8697-310513C393D1}"/>
              </a:ext>
            </a:extLst>
          </p:cNvPr>
          <p:cNvSpPr/>
          <p:nvPr/>
        </p:nvSpPr>
        <p:spPr>
          <a:xfrm>
            <a:off x="7021503" y="444932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BF45589C-F522-444B-9AB6-4821F91E0AEE}"/>
              </a:ext>
            </a:extLst>
          </p:cNvPr>
          <p:cNvSpPr/>
          <p:nvPr/>
        </p:nvSpPr>
        <p:spPr>
          <a:xfrm>
            <a:off x="7033392" y="1228786"/>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B0C67B72-BDFD-4A1B-B7A0-35FE6C2633C5}"/>
              </a:ext>
            </a:extLst>
          </p:cNvPr>
          <p:cNvSpPr/>
          <p:nvPr/>
        </p:nvSpPr>
        <p:spPr>
          <a:xfrm>
            <a:off x="5025259" y="2839978"/>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27E6C98-FCD5-494C-A27E-5A0A0397ECC4}"/>
              </a:ext>
            </a:extLst>
          </p:cNvPr>
          <p:cNvSpPr/>
          <p:nvPr/>
        </p:nvSpPr>
        <p:spPr>
          <a:xfrm>
            <a:off x="5025258" y="444701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4388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27"/>
                                        </p:tgtEl>
                                      </p:cBhvr>
                                    </p:animEffect>
                                    <p:set>
                                      <p:cBhvr>
                                        <p:cTn id="17" dur="1" fill="hold">
                                          <p:stCondLst>
                                            <p:cond delay="499"/>
                                          </p:stCondLst>
                                        </p:cTn>
                                        <p:tgtEl>
                                          <p:spTgt spid="2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24"/>
                                        </p:tgtEl>
                                      </p:cBhvr>
                                    </p:animEffect>
                                    <p:set>
                                      <p:cBhvr>
                                        <p:cTn id="22" dur="1" fill="hold">
                                          <p:stCondLst>
                                            <p:cond delay="499"/>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32"/>
                                        </p:tgtEl>
                                      </p:cBhvr>
                                    </p:animEffect>
                                    <p:set>
                                      <p:cBhvr>
                                        <p:cTn id="32" dur="1" fill="hold">
                                          <p:stCondLst>
                                            <p:cond delay="499"/>
                                          </p:stCondLst>
                                        </p:cTn>
                                        <p:tgtEl>
                                          <p:spTgt spid="3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25"/>
                                        </p:tgtEl>
                                      </p:cBhvr>
                                    </p:animEffect>
                                    <p:set>
                                      <p:cBhvr>
                                        <p:cTn id="47" dur="1" fill="hold">
                                          <p:stCondLst>
                                            <p:cond delay="499"/>
                                          </p:stCondLst>
                                        </p:cTn>
                                        <p:tgtEl>
                                          <p:spTgt spid="2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16">
            <a:extLst>
              <a:ext uri="{FF2B5EF4-FFF2-40B4-BE49-F238E27FC236}">
                <a16:creationId xmlns:a16="http://schemas.microsoft.com/office/drawing/2014/main" id="{2F1ED23F-A2B5-4E59-B409-4DC6681357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6990" y="1689076"/>
            <a:ext cx="4388579" cy="4256921"/>
          </a:xfrm>
          <a:prstGeom prst="rect">
            <a:avLst/>
          </a:prstGeom>
        </p:spPr>
      </p:pic>
      <p:sp>
        <p:nvSpPr>
          <p:cNvPr id="18" name="Rectangle 17">
            <a:extLst>
              <a:ext uri="{FF2B5EF4-FFF2-40B4-BE49-F238E27FC236}">
                <a16:creationId xmlns:a16="http://schemas.microsoft.com/office/drawing/2014/main" id="{F12D861E-59E2-4A6C-B6DF-131F0238F96F}"/>
              </a:ext>
            </a:extLst>
          </p:cNvPr>
          <p:cNvSpPr/>
          <p:nvPr/>
        </p:nvSpPr>
        <p:spPr>
          <a:xfrm>
            <a:off x="3524430" y="4517853"/>
            <a:ext cx="5072851" cy="830997"/>
          </a:xfrm>
          <a:prstGeom prst="rect">
            <a:avLst/>
          </a:prstGeom>
          <a:solidFill>
            <a:srgbClr val="115076"/>
          </a:solidFill>
        </p:spPr>
        <p:txBody>
          <a:bodyPr wrap="square" lIns="91440" tIns="45720" rIns="91440" bIns="45720">
            <a:spAutoFit/>
          </a:bodyPr>
          <a:lstStyle/>
          <a:p>
            <a:pPr algn="ctr"/>
            <a:endParaRPr lang="en-US" sz="4800" b="1" cap="none" spc="0" dirty="0">
              <a:ln w="6600">
                <a:solidFill>
                  <a:schemeClr val="accent2"/>
                </a:solidFill>
                <a:prstDash val="solid"/>
              </a:ln>
              <a:solidFill>
                <a:schemeClr val="bg1"/>
              </a:solidFill>
              <a:effectLst>
                <a:outerShdw dist="38100" dir="2700000" algn="tl" rotWithShape="0">
                  <a:schemeClr val="accent2"/>
                </a:outerShdw>
              </a:effectLst>
              <a:latin typeface="Century Gothic" panose="020B0502020202020204" pitchFamily="34" charset="0"/>
            </a:endParaRPr>
          </a:p>
        </p:txBody>
      </p:sp>
      <p:sp>
        <p:nvSpPr>
          <p:cNvPr id="19" name="Title 3">
            <a:extLst>
              <a:ext uri="{FF2B5EF4-FFF2-40B4-BE49-F238E27FC236}">
                <a16:creationId xmlns:a16="http://schemas.microsoft.com/office/drawing/2014/main" id="{865B66BD-519E-425B-AAAC-88337F119EC6}"/>
              </a:ext>
            </a:extLst>
          </p:cNvPr>
          <p:cNvSpPr txBox="1">
            <a:spLocks/>
          </p:cNvSpPr>
          <p:nvPr/>
        </p:nvSpPr>
        <p:spPr>
          <a:xfrm>
            <a:off x="4848578" y="4579426"/>
            <a:ext cx="3547959"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b="1">
                <a:solidFill>
                  <a:schemeClr val="bg1"/>
                </a:solidFill>
              </a:rPr>
              <a:t>un chien</a:t>
            </a:r>
            <a:endParaRPr lang="en-GB" sz="4000" b="1" dirty="0">
              <a:solidFill>
                <a:schemeClr val="bg1"/>
              </a:solidFill>
            </a:endParaRPr>
          </a:p>
        </p:txBody>
      </p:sp>
      <p:sp>
        <p:nvSpPr>
          <p:cNvPr id="20" name="Rectangle 19">
            <a:extLst>
              <a:ext uri="{FF2B5EF4-FFF2-40B4-BE49-F238E27FC236}">
                <a16:creationId xmlns:a16="http://schemas.microsoft.com/office/drawing/2014/main" id="{58CF0565-C865-42CA-9550-4E09274C2005}"/>
              </a:ext>
            </a:extLst>
          </p:cNvPr>
          <p:cNvSpPr/>
          <p:nvPr/>
        </p:nvSpPr>
        <p:spPr>
          <a:xfrm>
            <a:off x="3017125" y="444470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A7F86291-3C6A-438F-8484-2AB5971F9FD9}"/>
              </a:ext>
            </a:extLst>
          </p:cNvPr>
          <p:cNvSpPr/>
          <p:nvPr/>
        </p:nvSpPr>
        <p:spPr>
          <a:xfrm>
            <a:off x="5025259" y="122971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6E8B1F9C-42EE-4F52-9116-A8033574E2D5}"/>
              </a:ext>
            </a:extLst>
          </p:cNvPr>
          <p:cNvSpPr/>
          <p:nvPr/>
        </p:nvSpPr>
        <p:spPr>
          <a:xfrm>
            <a:off x="3017126" y="284044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11D59FB3-7282-4EDE-9A52-3A9335E81DFD}"/>
              </a:ext>
            </a:extLst>
          </p:cNvPr>
          <p:cNvSpPr/>
          <p:nvPr/>
        </p:nvSpPr>
        <p:spPr>
          <a:xfrm>
            <a:off x="7033391" y="2839054"/>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68FD0434-4AFA-405F-AC95-040BA781AF3F}"/>
              </a:ext>
            </a:extLst>
          </p:cNvPr>
          <p:cNvSpPr/>
          <p:nvPr/>
        </p:nvSpPr>
        <p:spPr>
          <a:xfrm>
            <a:off x="3017126" y="122971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6D12603E-4D6B-4D64-ADD7-E00C75E159B6}"/>
              </a:ext>
            </a:extLst>
          </p:cNvPr>
          <p:cNvSpPr/>
          <p:nvPr/>
        </p:nvSpPr>
        <p:spPr>
          <a:xfrm>
            <a:off x="7021503" y="444932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6AA2D63-2207-49BA-9C56-0A5935A3BF00}"/>
              </a:ext>
            </a:extLst>
          </p:cNvPr>
          <p:cNvSpPr/>
          <p:nvPr/>
        </p:nvSpPr>
        <p:spPr>
          <a:xfrm>
            <a:off x="5025259" y="2839978"/>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FED6D0B1-4125-4CB6-B5BA-347BC32D47B3}"/>
              </a:ext>
            </a:extLst>
          </p:cNvPr>
          <p:cNvSpPr/>
          <p:nvPr/>
        </p:nvSpPr>
        <p:spPr>
          <a:xfrm>
            <a:off x="7033392" y="1228786"/>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BEDCA645-D803-429D-9CFD-6D20E81ED66D}"/>
              </a:ext>
            </a:extLst>
          </p:cNvPr>
          <p:cNvSpPr/>
          <p:nvPr/>
        </p:nvSpPr>
        <p:spPr>
          <a:xfrm>
            <a:off x="5025258" y="444701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227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6"/>
                                        </p:tgtEl>
                                      </p:cBhvr>
                                    </p:animEffect>
                                    <p:set>
                                      <p:cBhvr>
                                        <p:cTn id="7" dur="1" fill="hold">
                                          <p:stCondLst>
                                            <p:cond delay="499"/>
                                          </p:stCondLst>
                                        </p:cTn>
                                        <p:tgtEl>
                                          <p:spTgt spid="3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38"/>
                                        </p:tgtEl>
                                      </p:cBhvr>
                                    </p:animEffect>
                                    <p:set>
                                      <p:cBhvr>
                                        <p:cTn id="12" dur="1" fill="hold">
                                          <p:stCondLst>
                                            <p:cond delay="499"/>
                                          </p:stCondLst>
                                        </p:cTn>
                                        <p:tgtEl>
                                          <p:spTgt spid="3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34"/>
                                        </p:tgtEl>
                                      </p:cBhvr>
                                    </p:animEffect>
                                    <p:set>
                                      <p:cBhvr>
                                        <p:cTn id="22" dur="1" fill="hold">
                                          <p:stCondLst>
                                            <p:cond delay="499"/>
                                          </p:stCondLst>
                                        </p:cTn>
                                        <p:tgtEl>
                                          <p:spTgt spid="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35"/>
                                        </p:tgtEl>
                                      </p:cBhvr>
                                    </p:animEffect>
                                    <p:set>
                                      <p:cBhvr>
                                        <p:cTn id="27" dur="1" fill="hold">
                                          <p:stCondLst>
                                            <p:cond delay="499"/>
                                          </p:stCondLst>
                                        </p:cTn>
                                        <p:tgtEl>
                                          <p:spTgt spid="3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37"/>
                                        </p:tgtEl>
                                      </p:cBhvr>
                                    </p:animEffect>
                                    <p:set>
                                      <p:cBhvr>
                                        <p:cTn id="32" dur="1" fill="hold">
                                          <p:stCondLst>
                                            <p:cond delay="499"/>
                                          </p:stCondLst>
                                        </p:cTn>
                                        <p:tgtEl>
                                          <p:spTgt spid="3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39"/>
                                        </p:tgtEl>
                                      </p:cBhvr>
                                    </p:animEffect>
                                    <p:set>
                                      <p:cBhvr>
                                        <p:cTn id="37" dur="1" fill="hold">
                                          <p:stCondLst>
                                            <p:cond delay="499"/>
                                          </p:stCondLst>
                                        </p:cTn>
                                        <p:tgtEl>
                                          <p:spTgt spid="3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40"/>
                                        </p:tgtEl>
                                      </p:cBhvr>
                                    </p:animEffect>
                                    <p:set>
                                      <p:cBhvr>
                                        <p:cTn id="42" dur="1" fill="hold">
                                          <p:stCondLst>
                                            <p:cond delay="499"/>
                                          </p:stCondLst>
                                        </p:cTn>
                                        <p:tgtEl>
                                          <p:spTgt spid="4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33"/>
                                        </p:tgtEl>
                                      </p:cBhvr>
                                    </p:animEffect>
                                    <p:set>
                                      <p:cBhvr>
                                        <p:cTn id="47" dur="1" fill="hold">
                                          <p:stCondLst>
                                            <p:cond delay="499"/>
                                          </p:stCondLst>
                                        </p:cTn>
                                        <p:tgtEl>
                                          <p:spTgt spid="3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655C3522-DCE6-427B-A33F-E75C60C622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4125" y="2034613"/>
            <a:ext cx="4947458" cy="3641880"/>
          </a:xfrm>
          <a:prstGeom prst="rect">
            <a:avLst/>
          </a:prstGeom>
        </p:spPr>
      </p:pic>
      <p:sp>
        <p:nvSpPr>
          <p:cNvPr id="22" name="Rectangle 21">
            <a:extLst>
              <a:ext uri="{FF2B5EF4-FFF2-40B4-BE49-F238E27FC236}">
                <a16:creationId xmlns:a16="http://schemas.microsoft.com/office/drawing/2014/main" id="{885030FA-BA6A-4DCA-9153-96B699101787}"/>
              </a:ext>
            </a:extLst>
          </p:cNvPr>
          <p:cNvSpPr/>
          <p:nvPr/>
        </p:nvSpPr>
        <p:spPr>
          <a:xfrm>
            <a:off x="3524430" y="4517853"/>
            <a:ext cx="5072851" cy="830997"/>
          </a:xfrm>
          <a:prstGeom prst="rect">
            <a:avLst/>
          </a:prstGeom>
          <a:solidFill>
            <a:srgbClr val="115076"/>
          </a:solidFill>
        </p:spPr>
        <p:txBody>
          <a:bodyPr wrap="square" lIns="91440" tIns="45720" rIns="91440" bIns="45720">
            <a:spAutoFit/>
          </a:bodyPr>
          <a:lstStyle/>
          <a:p>
            <a:pPr algn="ctr"/>
            <a:endParaRPr lang="en-US" sz="4800" b="1" cap="none" spc="0" dirty="0">
              <a:ln w="6600">
                <a:solidFill>
                  <a:schemeClr val="accent2"/>
                </a:solidFill>
                <a:prstDash val="solid"/>
              </a:ln>
              <a:solidFill>
                <a:schemeClr val="bg1"/>
              </a:solidFill>
              <a:effectLst>
                <a:outerShdw dist="38100" dir="2700000" algn="tl" rotWithShape="0">
                  <a:schemeClr val="accent2"/>
                </a:outerShdw>
              </a:effectLst>
              <a:latin typeface="Century Gothic" panose="020B0502020202020204" pitchFamily="34" charset="0"/>
            </a:endParaRPr>
          </a:p>
        </p:txBody>
      </p:sp>
      <p:sp>
        <p:nvSpPr>
          <p:cNvPr id="23" name="Title 3">
            <a:extLst>
              <a:ext uri="{FF2B5EF4-FFF2-40B4-BE49-F238E27FC236}">
                <a16:creationId xmlns:a16="http://schemas.microsoft.com/office/drawing/2014/main" id="{762075EA-4710-4EC6-BC70-5471B705FB20}"/>
              </a:ext>
            </a:extLst>
          </p:cNvPr>
          <p:cNvSpPr txBox="1">
            <a:spLocks/>
          </p:cNvSpPr>
          <p:nvPr/>
        </p:nvSpPr>
        <p:spPr>
          <a:xfrm>
            <a:off x="5009801" y="4579426"/>
            <a:ext cx="3547959"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b="1">
                <a:solidFill>
                  <a:schemeClr val="bg1"/>
                </a:solidFill>
              </a:rPr>
              <a:t>un livre</a:t>
            </a:r>
            <a:endParaRPr lang="en-GB" sz="4000" b="1" dirty="0">
              <a:solidFill>
                <a:schemeClr val="bg1"/>
              </a:solidFill>
            </a:endParaRPr>
          </a:p>
        </p:txBody>
      </p:sp>
      <p:sp>
        <p:nvSpPr>
          <p:cNvPr id="24" name="Rectangle 23">
            <a:extLst>
              <a:ext uri="{FF2B5EF4-FFF2-40B4-BE49-F238E27FC236}">
                <a16:creationId xmlns:a16="http://schemas.microsoft.com/office/drawing/2014/main" id="{FFB8BCB7-7123-4E37-99D5-56424DD12B39}"/>
              </a:ext>
            </a:extLst>
          </p:cNvPr>
          <p:cNvSpPr/>
          <p:nvPr/>
        </p:nvSpPr>
        <p:spPr>
          <a:xfrm>
            <a:off x="3017125" y="444470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8C3F8FE6-E75B-4AFC-A252-5CCE24FD6D51}"/>
              </a:ext>
            </a:extLst>
          </p:cNvPr>
          <p:cNvSpPr/>
          <p:nvPr/>
        </p:nvSpPr>
        <p:spPr>
          <a:xfrm>
            <a:off x="5025259" y="122971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6AEC9445-10B2-4DB5-B1AF-2648F19E9ECE}"/>
              </a:ext>
            </a:extLst>
          </p:cNvPr>
          <p:cNvSpPr/>
          <p:nvPr/>
        </p:nvSpPr>
        <p:spPr>
          <a:xfrm>
            <a:off x="3017126" y="284044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88E55011-9F3C-4DC8-96A4-0A7F68BB5585}"/>
              </a:ext>
            </a:extLst>
          </p:cNvPr>
          <p:cNvSpPr/>
          <p:nvPr/>
        </p:nvSpPr>
        <p:spPr>
          <a:xfrm>
            <a:off x="7033391" y="2839054"/>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32D3071C-53FB-4BEC-B6D5-C012BD7C57DF}"/>
              </a:ext>
            </a:extLst>
          </p:cNvPr>
          <p:cNvSpPr/>
          <p:nvPr/>
        </p:nvSpPr>
        <p:spPr>
          <a:xfrm>
            <a:off x="3017126" y="1229710"/>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20B45A21-7AE8-4CD3-B534-FB93A8252F62}"/>
              </a:ext>
            </a:extLst>
          </p:cNvPr>
          <p:cNvSpPr/>
          <p:nvPr/>
        </p:nvSpPr>
        <p:spPr>
          <a:xfrm>
            <a:off x="7021503" y="444932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F13C8D45-5902-4C81-BB54-38729E812FEA}"/>
              </a:ext>
            </a:extLst>
          </p:cNvPr>
          <p:cNvSpPr/>
          <p:nvPr/>
        </p:nvSpPr>
        <p:spPr>
          <a:xfrm>
            <a:off x="7033392" y="1228786"/>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C1EF6A2C-EF66-4FED-8775-D1DC8AFFAE05}"/>
              </a:ext>
            </a:extLst>
          </p:cNvPr>
          <p:cNvSpPr/>
          <p:nvPr/>
        </p:nvSpPr>
        <p:spPr>
          <a:xfrm>
            <a:off x="5025259" y="2839978"/>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17DE2304-A6AF-449E-9A17-68A2F304AE09}"/>
              </a:ext>
            </a:extLst>
          </p:cNvPr>
          <p:cNvSpPr/>
          <p:nvPr/>
        </p:nvSpPr>
        <p:spPr>
          <a:xfrm>
            <a:off x="5025258" y="4447012"/>
            <a:ext cx="2008133" cy="1611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161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32"/>
                                        </p:tgtEl>
                                      </p:cBhvr>
                                    </p:animEffect>
                                    <p:set>
                                      <p:cBhvr>
                                        <p:cTn id="17" dur="1" fill="hold">
                                          <p:stCondLst>
                                            <p:cond delay="499"/>
                                          </p:stCondLst>
                                        </p:cTn>
                                        <p:tgtEl>
                                          <p:spTgt spid="3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27"/>
                                        </p:tgtEl>
                                      </p:cBhvr>
                                    </p:animEffect>
                                    <p:set>
                                      <p:cBhvr>
                                        <p:cTn id="22" dur="1" fill="hold">
                                          <p:stCondLst>
                                            <p:cond delay="499"/>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31"/>
                                        </p:tgtEl>
                                      </p:cBhvr>
                                    </p:animEffect>
                                    <p:set>
                                      <p:cBhvr>
                                        <p:cTn id="27" dur="1" fill="hold">
                                          <p:stCondLst>
                                            <p:cond delay="499"/>
                                          </p:stCondLst>
                                        </p:cTn>
                                        <p:tgtEl>
                                          <p:spTgt spid="3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30"/>
                                        </p:tgtEl>
                                      </p:cBhvr>
                                    </p:animEffect>
                                    <p:set>
                                      <p:cBhvr>
                                        <p:cTn id="32" dur="1" fill="hold">
                                          <p:stCondLst>
                                            <p:cond delay="499"/>
                                          </p:stCondLst>
                                        </p:cTn>
                                        <p:tgtEl>
                                          <p:spTgt spid="3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25"/>
                                        </p:tgtEl>
                                      </p:cBhvr>
                                    </p:animEffect>
                                    <p:set>
                                      <p:cBhvr>
                                        <p:cTn id="47" dur="1" fill="hold">
                                          <p:stCondLst>
                                            <p:cond delay="499"/>
                                          </p:stCondLst>
                                        </p:cTn>
                                        <p:tgtEl>
                                          <p:spTgt spid="2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ext uri="{D42A27DB-BD31-4B8C-83A1-F6EECF244321}">
                <p14:modId xmlns:p14="http://schemas.microsoft.com/office/powerpoint/2010/main" val="2575514240"/>
              </p:ext>
            </p:extLst>
          </p:nvPr>
        </p:nvGraphicFramePr>
        <p:xfrm>
          <a:off x="140004" y="2320850"/>
          <a:ext cx="10680398" cy="3980738"/>
        </p:xfrm>
        <a:graphic>
          <a:graphicData uri="http://schemas.openxmlformats.org/drawingml/2006/table">
            <a:tbl>
              <a:tblPr firstRow="1" bandRow="1">
                <a:tableStyleId>{5C22544A-7EE6-4342-B048-85BDC9FD1C3A}</a:tableStyleId>
              </a:tblPr>
              <a:tblGrid>
                <a:gridCol w="1780066">
                  <a:extLst>
                    <a:ext uri="{9D8B030D-6E8A-4147-A177-3AD203B41FA5}">
                      <a16:colId xmlns:a16="http://schemas.microsoft.com/office/drawing/2014/main" val="615763476"/>
                    </a:ext>
                  </a:extLst>
                </a:gridCol>
                <a:gridCol w="1780067">
                  <a:extLst>
                    <a:ext uri="{9D8B030D-6E8A-4147-A177-3AD203B41FA5}">
                      <a16:colId xmlns:a16="http://schemas.microsoft.com/office/drawing/2014/main" val="2031465699"/>
                    </a:ext>
                  </a:extLst>
                </a:gridCol>
                <a:gridCol w="1780066">
                  <a:extLst>
                    <a:ext uri="{9D8B030D-6E8A-4147-A177-3AD203B41FA5}">
                      <a16:colId xmlns:a16="http://schemas.microsoft.com/office/drawing/2014/main" val="567755642"/>
                    </a:ext>
                  </a:extLst>
                </a:gridCol>
                <a:gridCol w="1780066">
                  <a:extLst>
                    <a:ext uri="{9D8B030D-6E8A-4147-A177-3AD203B41FA5}">
                      <a16:colId xmlns:a16="http://schemas.microsoft.com/office/drawing/2014/main" val="713444903"/>
                    </a:ext>
                  </a:extLst>
                </a:gridCol>
                <a:gridCol w="1780067">
                  <a:extLst>
                    <a:ext uri="{9D8B030D-6E8A-4147-A177-3AD203B41FA5}">
                      <a16:colId xmlns:a16="http://schemas.microsoft.com/office/drawing/2014/main" val="194830491"/>
                    </a:ext>
                  </a:extLst>
                </a:gridCol>
                <a:gridCol w="1780066">
                  <a:extLst>
                    <a:ext uri="{9D8B030D-6E8A-4147-A177-3AD203B41FA5}">
                      <a16:colId xmlns:a16="http://schemas.microsoft.com/office/drawing/2014/main" val="2119317957"/>
                    </a:ext>
                  </a:extLst>
                </a:gridCol>
              </a:tblGrid>
              <a:tr h="994272">
                <a:tc>
                  <a:txBody>
                    <a:bodyPr/>
                    <a:lstStyle/>
                    <a:p>
                      <a:pPr algn="ctr"/>
                      <a:r>
                        <a:rPr lang="en-GB" sz="4800" b="1" dirty="0">
                          <a:solidFill>
                            <a:srgbClr val="002060"/>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4800" b="1" dirty="0">
                          <a:solidFill>
                            <a:srgbClr val="002060"/>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8679953"/>
                  </a:ext>
                </a:extLst>
              </a:tr>
              <a:tr h="994272">
                <a:tc>
                  <a:txBody>
                    <a:bodyPr/>
                    <a:lstStyle/>
                    <a:p>
                      <a:pPr algn="ctr"/>
                      <a:r>
                        <a:rPr lang="en-GB" sz="4800" b="1" dirty="0">
                          <a:solidFill>
                            <a:srgbClr val="002060"/>
                          </a:solidFill>
                          <a:latin typeface="Century Gothic" panose="020B0502020202020204" pitchFamily="34"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4800" b="1" dirty="0">
                          <a:solidFill>
                            <a:srgbClr val="002060"/>
                          </a:solidFill>
                          <a:latin typeface="Century Gothic" panose="020B0502020202020204" pitchFamily="34"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9350070"/>
                  </a:ext>
                </a:extLst>
              </a:tr>
              <a:tr h="997922">
                <a:tc>
                  <a:txBody>
                    <a:bodyPr/>
                    <a:lstStyle/>
                    <a:p>
                      <a:pPr algn="ctr"/>
                      <a:r>
                        <a:rPr lang="en-GB" sz="4800" b="1" dirty="0">
                          <a:solidFill>
                            <a:srgbClr val="002060"/>
                          </a:solidFill>
                          <a:latin typeface="Century Gothic" panose="020B050202020202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4800" b="1" dirty="0">
                          <a:solidFill>
                            <a:srgbClr val="002060"/>
                          </a:solidFill>
                          <a:latin typeface="Century Gothic" panose="020B0502020202020204" pitchFamily="34"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3867994"/>
                  </a:ext>
                </a:extLst>
              </a:tr>
              <a:tr h="994272">
                <a:tc>
                  <a:txBody>
                    <a:bodyPr/>
                    <a:lstStyle/>
                    <a:p>
                      <a:pPr algn="ctr"/>
                      <a:r>
                        <a:rPr lang="en-GB" sz="4800" b="1" dirty="0">
                          <a:solidFill>
                            <a:srgbClr val="002060"/>
                          </a:solidFill>
                          <a:latin typeface="Century Gothic" panose="020B050202020202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4800" b="1" dirty="0">
                          <a:solidFill>
                            <a:srgbClr val="002060"/>
                          </a:solidFill>
                          <a:latin typeface="Century Gothic" panose="020B0502020202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3812342"/>
                  </a:ext>
                </a:extLst>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5677" y="3553906"/>
            <a:ext cx="742869" cy="54724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7592" y="4554195"/>
            <a:ext cx="1101942" cy="525259"/>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8248" y="4400836"/>
            <a:ext cx="1200893" cy="843437"/>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0051" y="3403049"/>
            <a:ext cx="417289" cy="860658"/>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7892" y="2471476"/>
            <a:ext cx="740408" cy="718196"/>
          </a:xfrm>
          <a:prstGeom prst="rect">
            <a:avLst/>
          </a:prstGeom>
        </p:spPr>
      </p:pic>
      <p:sp>
        <p:nvSpPr>
          <p:cNvPr id="5" name="TextBox 4"/>
          <p:cNvSpPr txBox="1"/>
          <p:nvPr/>
        </p:nvSpPr>
        <p:spPr>
          <a:xfrm>
            <a:off x="6316133" y="249193"/>
            <a:ext cx="5875867" cy="1200329"/>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Say what is on your card. </a:t>
            </a:r>
          </a:p>
          <a:p>
            <a:r>
              <a:rPr lang="en-GB" sz="2400" b="1" dirty="0">
                <a:solidFill>
                  <a:srgbClr val="002060"/>
                </a:solidFill>
                <a:latin typeface="Century Gothic" panose="020B0502020202020204" pitchFamily="34" charset="0"/>
              </a:rPr>
              <a:t>Write in ENGLISH what your partner </a:t>
            </a:r>
          </a:p>
          <a:p>
            <a:r>
              <a:rPr lang="en-GB" sz="2400" b="1" dirty="0">
                <a:solidFill>
                  <a:srgbClr val="002060"/>
                </a:solidFill>
                <a:latin typeface="Century Gothic" panose="020B0502020202020204" pitchFamily="34" charset="0"/>
              </a:rPr>
              <a:t>says. Take turns to speak</a:t>
            </a:r>
          </a:p>
        </p:txBody>
      </p:sp>
      <p:sp>
        <p:nvSpPr>
          <p:cNvPr id="7" name="TextBox 6"/>
          <p:cNvSpPr txBox="1"/>
          <p:nvPr/>
        </p:nvSpPr>
        <p:spPr>
          <a:xfrm>
            <a:off x="1742888" y="1891379"/>
            <a:ext cx="2731315"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C’est</a:t>
            </a:r>
            <a:r>
              <a:rPr lang="en-GB" sz="2400" b="1" dirty="0">
                <a:solidFill>
                  <a:srgbClr val="002060"/>
                </a:solidFill>
                <a:latin typeface="Century Gothic" panose="020B0502020202020204" pitchFamily="34" charset="0"/>
              </a:rPr>
              <a:t> un/</a:t>
            </a:r>
            <a:r>
              <a:rPr lang="en-GB" sz="2400" b="1" dirty="0" err="1">
                <a:solidFill>
                  <a:srgbClr val="002060"/>
                </a:solidFill>
                <a:latin typeface="Century Gothic" panose="020B0502020202020204" pitchFamily="34" charset="0"/>
              </a:rPr>
              <a:t>une</a:t>
            </a:r>
            <a:endParaRPr lang="en-GB" sz="2000" b="1" dirty="0">
              <a:solidFill>
                <a:srgbClr val="002060"/>
              </a:solidFill>
            </a:endParaRPr>
          </a:p>
        </p:txBody>
      </p:sp>
      <p:sp>
        <p:nvSpPr>
          <p:cNvPr id="26" name="TextBox 25"/>
          <p:cNvSpPr txBox="1"/>
          <p:nvPr/>
        </p:nvSpPr>
        <p:spPr>
          <a:xfrm>
            <a:off x="3409534" y="1540710"/>
            <a:ext cx="2413110" cy="830997"/>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Partner’s </a:t>
            </a:r>
          </a:p>
          <a:p>
            <a:pPr algn="ctr"/>
            <a:r>
              <a:rPr lang="en-GB" sz="2400" b="1" dirty="0">
                <a:solidFill>
                  <a:srgbClr val="002060"/>
                </a:solidFill>
                <a:latin typeface="Century Gothic" panose="020B0502020202020204" pitchFamily="34" charset="0"/>
              </a:rPr>
              <a:t>card?</a:t>
            </a:r>
            <a:endParaRPr lang="en-GB" sz="2000" b="1" dirty="0">
              <a:solidFill>
                <a:srgbClr val="002060"/>
              </a:solidFill>
            </a:endParaRPr>
          </a:p>
        </p:txBody>
      </p:sp>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07592" y="5491310"/>
            <a:ext cx="943148" cy="697929"/>
          </a:xfrm>
          <a:prstGeom prst="rect">
            <a:avLst/>
          </a:prstGeom>
        </p:spPr>
      </p:pic>
      <p:sp>
        <p:nvSpPr>
          <p:cNvPr id="19"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extBox 20"/>
          <p:cNvSpPr txBox="1"/>
          <p:nvPr/>
        </p:nvSpPr>
        <p:spPr>
          <a:xfrm>
            <a:off x="7031856" y="1810604"/>
            <a:ext cx="2731315"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C’est</a:t>
            </a:r>
            <a:r>
              <a:rPr lang="en-GB" sz="2400" b="1" dirty="0">
                <a:solidFill>
                  <a:srgbClr val="002060"/>
                </a:solidFill>
                <a:latin typeface="Century Gothic" panose="020B0502020202020204" pitchFamily="34" charset="0"/>
              </a:rPr>
              <a:t> un/</a:t>
            </a:r>
            <a:r>
              <a:rPr lang="en-GB" sz="2400" b="1" dirty="0" err="1">
                <a:solidFill>
                  <a:srgbClr val="002060"/>
                </a:solidFill>
                <a:latin typeface="Century Gothic" panose="020B0502020202020204" pitchFamily="34" charset="0"/>
              </a:rPr>
              <a:t>une</a:t>
            </a:r>
            <a:endParaRPr lang="en-GB" sz="2000" b="1" dirty="0">
              <a:solidFill>
                <a:srgbClr val="002060"/>
              </a:solidFill>
            </a:endParaRPr>
          </a:p>
        </p:txBody>
      </p:sp>
      <p:sp>
        <p:nvSpPr>
          <p:cNvPr id="23" name="TextBox 22"/>
          <p:cNvSpPr txBox="1"/>
          <p:nvPr/>
        </p:nvSpPr>
        <p:spPr>
          <a:xfrm>
            <a:off x="8808705" y="1554892"/>
            <a:ext cx="2413110" cy="830997"/>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Partner’s </a:t>
            </a:r>
          </a:p>
          <a:p>
            <a:pPr algn="ctr"/>
            <a:r>
              <a:rPr lang="en-GB" sz="2400" b="1" dirty="0">
                <a:solidFill>
                  <a:srgbClr val="002060"/>
                </a:solidFill>
                <a:latin typeface="Century Gothic" panose="020B0502020202020204" pitchFamily="34" charset="0"/>
              </a:rPr>
              <a:t>card?</a:t>
            </a:r>
            <a:endParaRPr lang="en-GB" sz="2000" b="1" dirty="0">
              <a:solidFill>
                <a:srgbClr val="002060"/>
              </a:solidFill>
            </a:endParaRPr>
          </a:p>
        </p:txBody>
      </p:sp>
      <p:pic>
        <p:nvPicPr>
          <p:cNvPr id="27" name="Picture 26" descr="background rectangle">
            <a:extLs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9"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pic>
        <p:nvPicPr>
          <p:cNvPr id="24" name="Picture 23">
            <a:extLst>
              <a:ext uri="{FF2B5EF4-FFF2-40B4-BE49-F238E27FC236}">
                <a16:creationId xmlns:a16="http://schemas.microsoft.com/office/drawing/2014/main" id="{F09F1798-AD68-428A-A9E2-68578AB99E9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49260" y="2455261"/>
            <a:ext cx="1018868" cy="720000"/>
          </a:xfrm>
          <a:prstGeom prst="rect">
            <a:avLst/>
          </a:prstGeom>
        </p:spPr>
      </p:pic>
      <p:pic>
        <p:nvPicPr>
          <p:cNvPr id="25" name="Picture 24">
            <a:extLst>
              <a:ext uri="{FF2B5EF4-FFF2-40B4-BE49-F238E27FC236}">
                <a16:creationId xmlns:a16="http://schemas.microsoft.com/office/drawing/2014/main" id="{883EA619-9445-470A-AF24-32AE0DB1E4DE}"/>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7784536" y="5360554"/>
            <a:ext cx="943148" cy="878725"/>
          </a:xfrm>
          <a:prstGeom prst="rect">
            <a:avLst/>
          </a:prstGeom>
        </p:spPr>
      </p:pic>
    </p:spTree>
    <p:extLst>
      <p:ext uri="{BB962C8B-B14F-4D97-AF65-F5344CB8AC3E}">
        <p14:creationId xmlns:p14="http://schemas.microsoft.com/office/powerpoint/2010/main" val="35555131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nvGraphicFramePr>
        <p:xfrm>
          <a:off x="140004" y="2320850"/>
          <a:ext cx="10680398" cy="3980738"/>
        </p:xfrm>
        <a:graphic>
          <a:graphicData uri="http://schemas.openxmlformats.org/drawingml/2006/table">
            <a:tbl>
              <a:tblPr firstRow="1" bandRow="1">
                <a:tableStyleId>{5C22544A-7EE6-4342-B048-85BDC9FD1C3A}</a:tableStyleId>
              </a:tblPr>
              <a:tblGrid>
                <a:gridCol w="1780066">
                  <a:extLst>
                    <a:ext uri="{9D8B030D-6E8A-4147-A177-3AD203B41FA5}">
                      <a16:colId xmlns:a16="http://schemas.microsoft.com/office/drawing/2014/main" val="615763476"/>
                    </a:ext>
                  </a:extLst>
                </a:gridCol>
                <a:gridCol w="1780067">
                  <a:extLst>
                    <a:ext uri="{9D8B030D-6E8A-4147-A177-3AD203B41FA5}">
                      <a16:colId xmlns:a16="http://schemas.microsoft.com/office/drawing/2014/main" val="2031465699"/>
                    </a:ext>
                  </a:extLst>
                </a:gridCol>
                <a:gridCol w="1780066">
                  <a:extLst>
                    <a:ext uri="{9D8B030D-6E8A-4147-A177-3AD203B41FA5}">
                      <a16:colId xmlns:a16="http://schemas.microsoft.com/office/drawing/2014/main" val="567755642"/>
                    </a:ext>
                  </a:extLst>
                </a:gridCol>
                <a:gridCol w="1780066">
                  <a:extLst>
                    <a:ext uri="{9D8B030D-6E8A-4147-A177-3AD203B41FA5}">
                      <a16:colId xmlns:a16="http://schemas.microsoft.com/office/drawing/2014/main" val="713444903"/>
                    </a:ext>
                  </a:extLst>
                </a:gridCol>
                <a:gridCol w="1780067">
                  <a:extLst>
                    <a:ext uri="{9D8B030D-6E8A-4147-A177-3AD203B41FA5}">
                      <a16:colId xmlns:a16="http://schemas.microsoft.com/office/drawing/2014/main" val="194830491"/>
                    </a:ext>
                  </a:extLst>
                </a:gridCol>
                <a:gridCol w="1780066">
                  <a:extLst>
                    <a:ext uri="{9D8B030D-6E8A-4147-A177-3AD203B41FA5}">
                      <a16:colId xmlns:a16="http://schemas.microsoft.com/office/drawing/2014/main" val="2119317957"/>
                    </a:ext>
                  </a:extLst>
                </a:gridCol>
              </a:tblGrid>
              <a:tr h="994272">
                <a:tc>
                  <a:txBody>
                    <a:bodyPr/>
                    <a:lstStyle/>
                    <a:p>
                      <a:pPr algn="ctr"/>
                      <a:r>
                        <a:rPr lang="en-GB" sz="4800" b="1" dirty="0">
                          <a:solidFill>
                            <a:srgbClr val="002060"/>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4800" b="1" dirty="0">
                          <a:solidFill>
                            <a:srgbClr val="002060"/>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8679953"/>
                  </a:ext>
                </a:extLst>
              </a:tr>
              <a:tr h="994272">
                <a:tc>
                  <a:txBody>
                    <a:bodyPr/>
                    <a:lstStyle/>
                    <a:p>
                      <a:pPr algn="ctr"/>
                      <a:r>
                        <a:rPr lang="en-GB" sz="4800" b="1" dirty="0">
                          <a:solidFill>
                            <a:srgbClr val="002060"/>
                          </a:solidFill>
                          <a:latin typeface="Century Gothic" panose="020B0502020202020204" pitchFamily="34"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4800" b="1" dirty="0">
                          <a:solidFill>
                            <a:srgbClr val="002060"/>
                          </a:solidFill>
                          <a:latin typeface="Century Gothic" panose="020B0502020202020204" pitchFamily="34"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9350070"/>
                  </a:ext>
                </a:extLst>
              </a:tr>
              <a:tr h="997922">
                <a:tc>
                  <a:txBody>
                    <a:bodyPr/>
                    <a:lstStyle/>
                    <a:p>
                      <a:pPr algn="ctr"/>
                      <a:r>
                        <a:rPr lang="en-GB" sz="4800" b="1" dirty="0">
                          <a:solidFill>
                            <a:srgbClr val="002060"/>
                          </a:solidFill>
                          <a:latin typeface="Century Gothic" panose="020B050202020202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4800" b="1" dirty="0">
                          <a:solidFill>
                            <a:srgbClr val="002060"/>
                          </a:solidFill>
                          <a:latin typeface="Century Gothic" panose="020B0502020202020204" pitchFamily="34"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3867994"/>
                  </a:ext>
                </a:extLst>
              </a:tr>
              <a:tr h="994272">
                <a:tc>
                  <a:txBody>
                    <a:bodyPr/>
                    <a:lstStyle/>
                    <a:p>
                      <a:pPr algn="ctr"/>
                      <a:r>
                        <a:rPr lang="en-GB" sz="4800" b="1" dirty="0">
                          <a:solidFill>
                            <a:srgbClr val="002060"/>
                          </a:solidFill>
                          <a:latin typeface="Century Gothic" panose="020B050202020202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4800" b="1" dirty="0">
                          <a:solidFill>
                            <a:srgbClr val="002060"/>
                          </a:solidFill>
                          <a:latin typeface="Century Gothic" panose="020B0502020202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3812342"/>
                  </a:ext>
                </a:extLst>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1953" y="5495989"/>
            <a:ext cx="1008187" cy="74269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9796" y="3664076"/>
            <a:ext cx="1101942" cy="525259"/>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9247" y="3437224"/>
            <a:ext cx="1200893" cy="843437"/>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4245" y="2401033"/>
            <a:ext cx="417289" cy="860658"/>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51166" y="4485377"/>
            <a:ext cx="740408" cy="718196"/>
          </a:xfrm>
          <a:prstGeom prst="rect">
            <a:avLst/>
          </a:prstGeom>
        </p:spPr>
      </p:pic>
      <p:sp>
        <p:nvSpPr>
          <p:cNvPr id="5" name="TextBox 4"/>
          <p:cNvSpPr txBox="1"/>
          <p:nvPr/>
        </p:nvSpPr>
        <p:spPr>
          <a:xfrm>
            <a:off x="6316133" y="249192"/>
            <a:ext cx="5593787" cy="1200329"/>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Say what is on your card. </a:t>
            </a:r>
          </a:p>
          <a:p>
            <a:r>
              <a:rPr lang="en-GB" sz="2400" b="1" dirty="0">
                <a:solidFill>
                  <a:srgbClr val="002060"/>
                </a:solidFill>
                <a:latin typeface="Century Gothic" panose="020B0502020202020204" pitchFamily="34" charset="0"/>
              </a:rPr>
              <a:t>Write in ENGLISH what your partner </a:t>
            </a:r>
          </a:p>
          <a:p>
            <a:r>
              <a:rPr lang="en-GB" sz="2400" b="1" dirty="0">
                <a:solidFill>
                  <a:srgbClr val="002060"/>
                </a:solidFill>
                <a:latin typeface="Century Gothic" panose="020B0502020202020204" pitchFamily="34" charset="0"/>
              </a:rPr>
              <a:t>says. Take turns to speak</a:t>
            </a:r>
          </a:p>
        </p:txBody>
      </p:sp>
      <p:sp>
        <p:nvSpPr>
          <p:cNvPr id="7" name="TextBox 6"/>
          <p:cNvSpPr txBox="1"/>
          <p:nvPr/>
        </p:nvSpPr>
        <p:spPr>
          <a:xfrm>
            <a:off x="1742888" y="1891379"/>
            <a:ext cx="2731315"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C’est</a:t>
            </a:r>
            <a:r>
              <a:rPr lang="en-GB" sz="2400" b="1" dirty="0">
                <a:solidFill>
                  <a:srgbClr val="002060"/>
                </a:solidFill>
                <a:latin typeface="Century Gothic" panose="020B0502020202020204" pitchFamily="34" charset="0"/>
              </a:rPr>
              <a:t> un/</a:t>
            </a:r>
            <a:r>
              <a:rPr lang="en-GB" sz="2400" b="1" dirty="0" err="1">
                <a:solidFill>
                  <a:srgbClr val="002060"/>
                </a:solidFill>
                <a:latin typeface="Century Gothic" panose="020B0502020202020204" pitchFamily="34" charset="0"/>
              </a:rPr>
              <a:t>une</a:t>
            </a:r>
            <a:endParaRPr lang="en-GB" sz="2000" b="1" dirty="0">
              <a:solidFill>
                <a:srgbClr val="002060"/>
              </a:solidFill>
            </a:endParaRPr>
          </a:p>
        </p:txBody>
      </p:sp>
      <p:sp>
        <p:nvSpPr>
          <p:cNvPr id="26" name="TextBox 25"/>
          <p:cNvSpPr txBox="1"/>
          <p:nvPr/>
        </p:nvSpPr>
        <p:spPr>
          <a:xfrm>
            <a:off x="3409534" y="1540710"/>
            <a:ext cx="2413110" cy="830997"/>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Partner’s </a:t>
            </a:r>
          </a:p>
          <a:p>
            <a:pPr algn="ctr"/>
            <a:r>
              <a:rPr lang="en-GB" sz="2400" b="1" dirty="0">
                <a:solidFill>
                  <a:srgbClr val="002060"/>
                </a:solidFill>
                <a:latin typeface="Century Gothic" panose="020B0502020202020204" pitchFamily="34" charset="0"/>
              </a:rPr>
              <a:t>card?</a:t>
            </a:r>
            <a:endParaRPr lang="en-GB" sz="2000" b="1" dirty="0">
              <a:solidFill>
                <a:srgbClr val="002060"/>
              </a:solidFill>
            </a:endParaRPr>
          </a:p>
        </p:txBody>
      </p:sp>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49796" y="5499615"/>
            <a:ext cx="943148" cy="697929"/>
          </a:xfrm>
          <a:prstGeom prst="rect">
            <a:avLst/>
          </a:prstGeom>
        </p:spPr>
      </p:pic>
      <p:sp>
        <p:nvSpPr>
          <p:cNvPr id="19"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extBox 20"/>
          <p:cNvSpPr txBox="1"/>
          <p:nvPr/>
        </p:nvSpPr>
        <p:spPr>
          <a:xfrm>
            <a:off x="7031856" y="1810604"/>
            <a:ext cx="2731315"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C’est</a:t>
            </a:r>
            <a:r>
              <a:rPr lang="en-GB" sz="2400" b="1" dirty="0">
                <a:solidFill>
                  <a:srgbClr val="002060"/>
                </a:solidFill>
                <a:latin typeface="Century Gothic" panose="020B0502020202020204" pitchFamily="34" charset="0"/>
              </a:rPr>
              <a:t> un/</a:t>
            </a:r>
            <a:r>
              <a:rPr lang="en-GB" sz="2400" b="1" dirty="0" err="1">
                <a:solidFill>
                  <a:srgbClr val="002060"/>
                </a:solidFill>
                <a:latin typeface="Century Gothic" panose="020B0502020202020204" pitchFamily="34" charset="0"/>
              </a:rPr>
              <a:t>une</a:t>
            </a:r>
            <a:endParaRPr lang="en-GB" sz="2000" b="1" dirty="0">
              <a:solidFill>
                <a:srgbClr val="002060"/>
              </a:solidFill>
            </a:endParaRPr>
          </a:p>
        </p:txBody>
      </p:sp>
      <p:sp>
        <p:nvSpPr>
          <p:cNvPr id="23" name="TextBox 22"/>
          <p:cNvSpPr txBox="1"/>
          <p:nvPr/>
        </p:nvSpPr>
        <p:spPr>
          <a:xfrm>
            <a:off x="8808705" y="1554892"/>
            <a:ext cx="2413110" cy="830997"/>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Partner’s </a:t>
            </a:r>
          </a:p>
          <a:p>
            <a:pPr algn="ctr"/>
            <a:r>
              <a:rPr lang="en-GB" sz="2400" b="1" dirty="0">
                <a:solidFill>
                  <a:srgbClr val="002060"/>
                </a:solidFill>
                <a:latin typeface="Century Gothic" panose="020B0502020202020204" pitchFamily="34" charset="0"/>
              </a:rPr>
              <a:t>card?</a:t>
            </a:r>
            <a:endParaRPr lang="en-GB" sz="2000" b="1" dirty="0">
              <a:solidFill>
                <a:srgbClr val="002060"/>
              </a:solidFill>
            </a:endParaRPr>
          </a:p>
        </p:txBody>
      </p:sp>
      <p:pic>
        <p:nvPicPr>
          <p:cNvPr id="27" name="Picture 26" descr="background rectangle">
            <a:extLs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9"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pic>
        <p:nvPicPr>
          <p:cNvPr id="25" name="Picture 24">
            <a:extLst>
              <a:ext uri="{FF2B5EF4-FFF2-40B4-BE49-F238E27FC236}">
                <a16:creationId xmlns:a16="http://schemas.microsoft.com/office/drawing/2014/main" id="{CD1840B2-9A05-450E-844E-7B6E30C9757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78685" y="4431990"/>
            <a:ext cx="1018868" cy="720000"/>
          </a:xfrm>
          <a:prstGeom prst="rect">
            <a:avLst/>
          </a:prstGeom>
        </p:spPr>
      </p:pic>
      <p:pic>
        <p:nvPicPr>
          <p:cNvPr id="28" name="Picture 27">
            <a:extLst>
              <a:ext uri="{FF2B5EF4-FFF2-40B4-BE49-F238E27FC236}">
                <a16:creationId xmlns:a16="http://schemas.microsoft.com/office/drawing/2014/main" id="{E5E6A592-1A7B-4274-80BD-040A05E2D965}"/>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7751166" y="2385889"/>
            <a:ext cx="943148" cy="878725"/>
          </a:xfrm>
          <a:prstGeom prst="rect">
            <a:avLst/>
          </a:prstGeom>
        </p:spPr>
      </p:pic>
    </p:spTree>
    <p:extLst>
      <p:ext uri="{BB962C8B-B14F-4D97-AF65-F5344CB8AC3E}">
        <p14:creationId xmlns:p14="http://schemas.microsoft.com/office/powerpoint/2010/main" val="36470198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Challenge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Content Placeholder 4">
            <a:extLst>
              <a:ext uri="{FF2B5EF4-FFF2-40B4-BE49-F238E27FC236}">
                <a16:creationId xmlns:a16="http://schemas.microsoft.com/office/drawing/2014/main" id="{504FBA62-9DEB-4AB5-84CA-F126962EDD6B}"/>
              </a:ext>
            </a:extLst>
          </p:cNvPr>
          <p:cNvGraphicFramePr>
            <a:graphicFrameLocks noGrp="1"/>
          </p:cNvGraphicFramePr>
          <p:nvPr>
            <p:ph idx="1"/>
            <p:extLst>
              <p:ext uri="{D42A27DB-BD31-4B8C-83A1-F6EECF244321}">
                <p14:modId xmlns:p14="http://schemas.microsoft.com/office/powerpoint/2010/main" val="1329596884"/>
              </p:ext>
            </p:extLst>
          </p:nvPr>
        </p:nvGraphicFramePr>
        <p:xfrm>
          <a:off x="711986" y="1939130"/>
          <a:ext cx="11087218" cy="2388364"/>
        </p:xfrm>
        <a:graphic>
          <a:graphicData uri="http://schemas.openxmlformats.org/drawingml/2006/table">
            <a:tbl>
              <a:tblPr firstRow="1" bandRow="1">
                <a:tableStyleId>{5C22544A-7EE6-4342-B048-85BDC9FD1C3A}</a:tableStyleId>
              </a:tblPr>
              <a:tblGrid>
                <a:gridCol w="11087218">
                  <a:extLst>
                    <a:ext uri="{9D8B030D-6E8A-4147-A177-3AD203B41FA5}">
                      <a16:colId xmlns:a16="http://schemas.microsoft.com/office/drawing/2014/main" val="2548973513"/>
                    </a:ext>
                  </a:extLst>
                </a:gridCol>
              </a:tblGrid>
              <a:tr h="23883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Now write a sentence in FRENCH for every item on your card for the speaking task, e.g.,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Partner A – (a)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C’est</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un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chien</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Partner B – (a)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C’est</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un portable.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Compare what you have written with your partner.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1482725"/>
                  </a:ext>
                </a:extLst>
              </a:tr>
            </a:tbl>
          </a:graphicData>
        </a:graphic>
      </p:graphicFrame>
      <p:sp>
        <p:nvSpPr>
          <p:cNvPr id="10" name="TextBox 9">
            <a:extLst>
              <a:ext uri="{FF2B5EF4-FFF2-40B4-BE49-F238E27FC236}">
                <a16:creationId xmlns:a16="http://schemas.microsoft.com/office/drawing/2014/main" id="{B4513005-20B8-48D9-B89E-7F28564BAB64}"/>
              </a:ext>
            </a:extLst>
          </p:cNvPr>
          <p:cNvSpPr txBox="1"/>
          <p:nvPr/>
        </p:nvSpPr>
        <p:spPr>
          <a:xfrm>
            <a:off x="4496586" y="1205353"/>
            <a:ext cx="4210936" cy="954107"/>
          </a:xfrm>
          <a:prstGeom prst="rect">
            <a:avLst/>
          </a:prstGeom>
          <a:noFill/>
        </p:spPr>
        <p:txBody>
          <a:bodyPr wrap="square" rtlCol="0">
            <a:spAutoFit/>
          </a:bodyPr>
          <a:lstStyle/>
          <a:p>
            <a:r>
              <a:rPr lang="en-GB" sz="2800" b="1" dirty="0" err="1">
                <a:solidFill>
                  <a:srgbClr val="002060"/>
                </a:solidFill>
                <a:latin typeface="Century Gothic" panose="020B0502020202020204" pitchFamily="34" charset="0"/>
              </a:rPr>
              <a:t>Écrire</a:t>
            </a:r>
            <a:r>
              <a:rPr lang="en-GB" sz="2800" b="1" dirty="0">
                <a:solidFill>
                  <a:srgbClr val="002060"/>
                </a:solidFill>
                <a:latin typeface="Century Gothic" panose="020B0502020202020204" pitchFamily="34" charset="0"/>
              </a:rPr>
              <a:t>! </a:t>
            </a:r>
            <a:endParaRPr lang="en-GB" sz="2800" dirty="0">
              <a:solidFill>
                <a:srgbClr val="002060"/>
              </a:solidFill>
              <a:latin typeface="Century Gothic" panose="020B0502020202020204" pitchFamily="34" charset="0"/>
            </a:endParaRPr>
          </a:p>
          <a:p>
            <a:endParaRPr lang="en-GB" sz="2800" dirty="0">
              <a:solidFill>
                <a:srgbClr val="002060"/>
              </a:solidFill>
            </a:endParaRPr>
          </a:p>
        </p:txBody>
      </p:sp>
    </p:spTree>
    <p:extLst>
      <p:ext uri="{BB962C8B-B14F-4D97-AF65-F5344CB8AC3E}">
        <p14:creationId xmlns:p14="http://schemas.microsoft.com/office/powerpoint/2010/main" val="30731712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Saying ‘it’ in French</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201200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to say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French, we use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(referring to a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person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a un portable.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sym typeface="Wingdings" panose="05000000000000000000" pitchFamily="2" charset="2"/>
              </a:rPr>
              <a:t>Il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 un portable.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Léa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une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règle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sym typeface="Wingdings" panose="05000000000000000000" pitchFamily="2" charset="2"/>
              </a:rPr>
              <a:t>Elle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une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règle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also use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elle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mean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(referring to a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thing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use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for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masculine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nouns and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for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feminine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nouns: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portable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sym typeface="Wingdings" panose="05000000000000000000" pitchFamily="2" charset="2"/>
              </a:rPr>
              <a:t>Il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est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cher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La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règle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est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petite. 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sym typeface="Wingdings" panose="05000000000000000000" pitchFamily="2" charset="2"/>
              </a:rPr>
              <a:t>Elle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est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petite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endParaRPr>
          </a:p>
        </p:txBody>
      </p:sp>
      <p:sp>
        <p:nvSpPr>
          <p:cNvPr id="5" name="Rectangle 4">
            <a:extLst>
              <a:ext uri="{FF2B5EF4-FFF2-40B4-BE49-F238E27FC236}">
                <a16:creationId xmlns:a16="http://schemas.microsoft.com/office/drawing/2014/main" id="{FC6155E8-DD2F-4A6D-B916-8DC2505AF59F}"/>
              </a:ext>
            </a:extLst>
          </p:cNvPr>
          <p:cNvSpPr/>
          <p:nvPr/>
        </p:nvSpPr>
        <p:spPr>
          <a:xfrm>
            <a:off x="3228622" y="2060606"/>
            <a:ext cx="2714978"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CCBC7AC9-E8A5-4C78-8ECF-DC11D1956A39}"/>
              </a:ext>
            </a:extLst>
          </p:cNvPr>
          <p:cNvSpPr/>
          <p:nvPr/>
        </p:nvSpPr>
        <p:spPr>
          <a:xfrm>
            <a:off x="9105526" y="2060606"/>
            <a:ext cx="2906474"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98B9B284-62ED-4777-9FC5-1D861B0FF736}"/>
              </a:ext>
            </a:extLst>
          </p:cNvPr>
          <p:cNvSpPr/>
          <p:nvPr/>
        </p:nvSpPr>
        <p:spPr>
          <a:xfrm>
            <a:off x="6590926" y="2060606"/>
            <a:ext cx="2906474"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449E9B16-4D8D-461E-899A-D0FC80F0313A}"/>
              </a:ext>
            </a:extLst>
          </p:cNvPr>
          <p:cNvSpPr/>
          <p:nvPr/>
        </p:nvSpPr>
        <p:spPr>
          <a:xfrm>
            <a:off x="3875948" y="3886201"/>
            <a:ext cx="2714978"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42B43ED1-33E7-4C0E-A879-60545596C044}"/>
              </a:ext>
            </a:extLst>
          </p:cNvPr>
          <p:cNvSpPr/>
          <p:nvPr/>
        </p:nvSpPr>
        <p:spPr>
          <a:xfrm>
            <a:off x="6656656" y="3886201"/>
            <a:ext cx="2714978"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D6B7AC9D-B60C-4CAD-9129-6392E93B520C}"/>
              </a:ext>
            </a:extLst>
          </p:cNvPr>
          <p:cNvSpPr/>
          <p:nvPr/>
        </p:nvSpPr>
        <p:spPr>
          <a:xfrm>
            <a:off x="9297022" y="3886201"/>
            <a:ext cx="2714978"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1411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1" grpId="0" animBg="1"/>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What is ‘it’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41040" y="3738865"/>
            <a:ext cx="1190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In French, we need to know the </a:t>
            </a:r>
            <a:r>
              <a:rPr lang="en-US" sz="2400" b="1" dirty="0">
                <a:solidFill>
                  <a:srgbClr val="4472C4">
                    <a:lumMod val="50000"/>
                  </a:srgbClr>
                </a:solidFill>
                <a:latin typeface="Century Gothic" panose="020F0302020204030204"/>
              </a:rPr>
              <a:t>gender</a:t>
            </a:r>
            <a:r>
              <a:rPr lang="en-US" sz="2400" dirty="0">
                <a:solidFill>
                  <a:srgbClr val="4472C4">
                    <a:lumMod val="50000"/>
                  </a:srgbClr>
                </a:solidFill>
                <a:latin typeface="Century Gothic" panose="020F0302020204030204"/>
              </a:rPr>
              <a:t> of the noun that the pronoun replaces: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26" name="Content Placeholder 5">
            <a:extLst>
              <a:ext uri="{FF2B5EF4-FFF2-40B4-BE49-F238E27FC236}">
                <a16:creationId xmlns:a16="http://schemas.microsoft.com/office/drawing/2014/main" id="{5629D6D0-F3AD-41A8-8427-7A74266B7A26}"/>
              </a:ext>
            </a:extLst>
          </p:cNvPr>
          <p:cNvGraphicFramePr>
            <a:graphicFrameLocks noGrp="1"/>
          </p:cNvGraphicFramePr>
          <p:nvPr>
            <p:ph idx="1"/>
            <p:extLst>
              <p:ext uri="{D42A27DB-BD31-4B8C-83A1-F6EECF244321}">
                <p14:modId xmlns:p14="http://schemas.microsoft.com/office/powerpoint/2010/main" val="2198936044"/>
              </p:ext>
            </p:extLst>
          </p:nvPr>
        </p:nvGraphicFramePr>
        <p:xfrm>
          <a:off x="437489" y="1757665"/>
          <a:ext cx="8002319" cy="1981200"/>
        </p:xfrm>
        <a:graphic>
          <a:graphicData uri="http://schemas.openxmlformats.org/drawingml/2006/table">
            <a:tbl>
              <a:tblPr firstRow="1" bandRow="1">
                <a:tableStyleId>{5C22544A-7EE6-4342-B048-85BDC9FD1C3A}</a:tableStyleId>
              </a:tblPr>
              <a:tblGrid>
                <a:gridCol w="289376">
                  <a:extLst>
                    <a:ext uri="{9D8B030D-6E8A-4147-A177-3AD203B41FA5}">
                      <a16:colId xmlns:a16="http://schemas.microsoft.com/office/drawing/2014/main" val="65936079"/>
                    </a:ext>
                  </a:extLst>
                </a:gridCol>
                <a:gridCol w="3600000">
                  <a:extLst>
                    <a:ext uri="{9D8B030D-6E8A-4147-A177-3AD203B41FA5}">
                      <a16:colId xmlns:a16="http://schemas.microsoft.com/office/drawing/2014/main" val="3317005183"/>
                    </a:ext>
                  </a:extLst>
                </a:gridCol>
                <a:gridCol w="2160000">
                  <a:extLst>
                    <a:ext uri="{9D8B030D-6E8A-4147-A177-3AD203B41FA5}">
                      <a16:colId xmlns:a16="http://schemas.microsoft.com/office/drawing/2014/main" val="967805237"/>
                    </a:ext>
                  </a:extLst>
                </a:gridCol>
                <a:gridCol w="1952943">
                  <a:extLst>
                    <a:ext uri="{9D8B030D-6E8A-4147-A177-3AD203B41FA5}">
                      <a16:colId xmlns:a16="http://schemas.microsoft.com/office/drawing/2014/main" val="4293147557"/>
                    </a:ext>
                  </a:extLst>
                </a:gridCol>
              </a:tblGrid>
              <a:tr h="193856">
                <a:tc>
                  <a:txBody>
                    <a:bodyPr/>
                    <a:lstStyle/>
                    <a:p>
                      <a:pPr algn="ctr"/>
                      <a:endParaRPr lang="en-GB" sz="2000" b="1" i="0" dirty="0"/>
                    </a:p>
                  </a:txBody>
                  <a:tcPr anchor="ctr"/>
                </a:tc>
                <a:tc>
                  <a:txBody>
                    <a:bodyPr/>
                    <a:lstStyle/>
                    <a:p>
                      <a:pPr algn="l"/>
                      <a:endParaRPr lang="en-GB" sz="2000" i="0" dirty="0">
                        <a:latin typeface="Century Gothic" panose="020B0502020202020204" pitchFamily="34" charset="0"/>
                      </a:endParaRPr>
                    </a:p>
                  </a:txBody>
                  <a:tcPr anchor="ctr"/>
                </a:tc>
                <a:tc>
                  <a:txBody>
                    <a:bodyPr/>
                    <a:lstStyle/>
                    <a:p>
                      <a:pPr algn="l"/>
                      <a:endParaRPr lang="en-GB" sz="2000" i="0" dirty="0">
                        <a:latin typeface="Century Gothic" panose="020B0502020202020204" pitchFamily="34" charset="0"/>
                      </a:endParaRPr>
                    </a:p>
                  </a:txBody>
                  <a:tcPr anchor="ctr"/>
                </a:tc>
                <a:tc>
                  <a:txBody>
                    <a:bodyPr/>
                    <a:lstStyle/>
                    <a:p>
                      <a:pPr algn="ctr"/>
                      <a:r>
                        <a:rPr lang="en-GB" sz="2000" i="0" dirty="0">
                          <a:latin typeface="Century Gothic" panose="020B0502020202020204" pitchFamily="34" charset="0"/>
                        </a:rPr>
                        <a:t>what is ‘it’ ?</a:t>
                      </a:r>
                    </a:p>
                  </a:txBody>
                  <a:tcPr anchor="ctr"/>
                </a:tc>
                <a:extLst>
                  <a:ext uri="{0D108BD9-81ED-4DB2-BD59-A6C34878D82A}">
                    <a16:rowId xmlns:a16="http://schemas.microsoft.com/office/drawing/2014/main" val="3585969815"/>
                  </a:ext>
                </a:extLst>
              </a:tr>
              <a:tr h="370840">
                <a:tc>
                  <a:txBody>
                    <a:bodyPr/>
                    <a:lstStyle/>
                    <a:p>
                      <a:pPr algn="ctr"/>
                      <a:r>
                        <a:rPr lang="en-GB" sz="2000" b="1" i="0" dirty="0">
                          <a:solidFill>
                            <a:srgbClr val="002060"/>
                          </a:solidFill>
                          <a:latin typeface="Century Gothic" panose="020B0502020202020204" pitchFamily="34" charset="0"/>
                        </a:rPr>
                        <a:t>1</a:t>
                      </a:r>
                    </a:p>
                  </a:txBody>
                  <a:tcPr anchor="ctr"/>
                </a:tc>
                <a:tc>
                  <a:txBody>
                    <a:bodyPr/>
                    <a:lstStyle/>
                    <a:p>
                      <a:pPr algn="l"/>
                      <a:r>
                        <a:rPr lang="fr-FR" sz="2000" b="0" i="0" noProof="0" dirty="0">
                          <a:solidFill>
                            <a:schemeClr val="accent5">
                              <a:lumMod val="50000"/>
                            </a:schemeClr>
                          </a:solidFill>
                          <a:latin typeface="Century Gothic" panose="020B0502020202020204" pitchFamily="34" charset="0"/>
                        </a:rPr>
                        <a:t>A computer </a:t>
                      </a:r>
                      <a:r>
                        <a:rPr lang="fr-FR" sz="2000" b="0" i="0" noProof="0" dirty="0" err="1">
                          <a:solidFill>
                            <a:schemeClr val="accent5">
                              <a:lumMod val="50000"/>
                            </a:schemeClr>
                          </a:solidFill>
                          <a:latin typeface="Century Gothic" panose="020B0502020202020204" pitchFamily="34" charset="0"/>
                        </a:rPr>
                        <a:t>is</a:t>
                      </a:r>
                      <a:r>
                        <a:rPr lang="fr-FR" sz="2000" b="0" i="0" noProof="0" dirty="0">
                          <a:solidFill>
                            <a:schemeClr val="accent5">
                              <a:lumMod val="50000"/>
                            </a:schemeClr>
                          </a:solidFill>
                          <a:latin typeface="Century Gothic" panose="020B0502020202020204" pitchFamily="34" charset="0"/>
                        </a:rPr>
                        <a:t> modern.</a:t>
                      </a:r>
                    </a:p>
                  </a:txBody>
                  <a:tcPr anchor="ctr"/>
                </a:tc>
                <a:tc>
                  <a:txBody>
                    <a:bodyPr/>
                    <a:lstStyle/>
                    <a:p>
                      <a:pPr algn="l"/>
                      <a:r>
                        <a:rPr lang="fr-FR" sz="2000" b="1" i="0" noProof="0" dirty="0">
                          <a:solidFill>
                            <a:schemeClr val="accent5">
                              <a:lumMod val="50000"/>
                            </a:schemeClr>
                          </a:solidFill>
                          <a:latin typeface="Century Gothic" panose="020B0502020202020204" pitchFamily="34" charset="0"/>
                        </a:rPr>
                        <a:t>It</a:t>
                      </a:r>
                      <a:r>
                        <a:rPr lang="fr-FR" sz="2000" b="0" i="0" noProof="0" dirty="0">
                          <a:solidFill>
                            <a:schemeClr val="accent5">
                              <a:lumMod val="50000"/>
                            </a:schemeClr>
                          </a:solidFill>
                          <a:latin typeface="Century Gothic" panose="020B0502020202020204" pitchFamily="34" charset="0"/>
                        </a:rPr>
                        <a:t> </a:t>
                      </a:r>
                      <a:r>
                        <a:rPr lang="fr-FR" sz="2000" b="0" i="0" noProof="0" dirty="0" err="1">
                          <a:solidFill>
                            <a:schemeClr val="accent5">
                              <a:lumMod val="50000"/>
                            </a:schemeClr>
                          </a:solidFill>
                          <a:latin typeface="Century Gothic" panose="020B0502020202020204" pitchFamily="34" charset="0"/>
                        </a:rPr>
                        <a:t>is</a:t>
                      </a:r>
                      <a:r>
                        <a:rPr lang="fr-FR" sz="2000" b="0" i="0" noProof="0" dirty="0">
                          <a:solidFill>
                            <a:schemeClr val="accent5">
                              <a:lumMod val="50000"/>
                            </a:schemeClr>
                          </a:solidFill>
                          <a:latin typeface="Century Gothic" panose="020B0502020202020204" pitchFamily="34" charset="0"/>
                        </a:rPr>
                        <a:t> modern.</a:t>
                      </a:r>
                    </a:p>
                  </a:txBody>
                  <a:tcPr anchor="ctr"/>
                </a:tc>
                <a:tc>
                  <a:txBody>
                    <a:bodyPr/>
                    <a:lstStyle/>
                    <a:p>
                      <a:pPr algn="ctr"/>
                      <a:r>
                        <a:rPr lang="en-GB" sz="2000" i="0" dirty="0">
                          <a:solidFill>
                            <a:srgbClr val="115076"/>
                          </a:solidFill>
                        </a:rPr>
                        <a:t>a computer</a:t>
                      </a:r>
                    </a:p>
                  </a:txBody>
                  <a:tcPr anchor="ctr"/>
                </a:tc>
                <a:extLst>
                  <a:ext uri="{0D108BD9-81ED-4DB2-BD59-A6C34878D82A}">
                    <a16:rowId xmlns:a16="http://schemas.microsoft.com/office/drawing/2014/main" val="720189548"/>
                  </a:ext>
                </a:extLst>
              </a:tr>
              <a:tr h="370840">
                <a:tc>
                  <a:txBody>
                    <a:bodyPr/>
                    <a:lstStyle/>
                    <a:p>
                      <a:pPr algn="ctr"/>
                      <a:r>
                        <a:rPr lang="en-GB" sz="2000" b="1" i="0" dirty="0">
                          <a:solidFill>
                            <a:srgbClr val="002060"/>
                          </a:solidFill>
                          <a:latin typeface="Century Gothic" panose="020B0502020202020204" pitchFamily="34" charset="0"/>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i="0" noProof="0" dirty="0">
                          <a:solidFill>
                            <a:schemeClr val="accent5">
                              <a:lumMod val="50000"/>
                            </a:schemeClr>
                          </a:solidFill>
                          <a:latin typeface="Century Gothic" panose="020B0502020202020204" pitchFamily="34" charset="0"/>
                        </a:rPr>
                        <a:t>A car </a:t>
                      </a:r>
                      <a:r>
                        <a:rPr lang="fr-FR" sz="2000" b="0" i="0" noProof="0" dirty="0" err="1">
                          <a:solidFill>
                            <a:schemeClr val="accent5">
                              <a:lumMod val="50000"/>
                            </a:schemeClr>
                          </a:solidFill>
                          <a:latin typeface="Century Gothic" panose="020B0502020202020204" pitchFamily="34" charset="0"/>
                        </a:rPr>
                        <a:t>is</a:t>
                      </a:r>
                      <a:r>
                        <a:rPr lang="fr-FR" sz="2000" b="0" i="0" noProof="0" dirty="0">
                          <a:solidFill>
                            <a:schemeClr val="accent5">
                              <a:lumMod val="50000"/>
                            </a:schemeClr>
                          </a:solidFill>
                          <a:latin typeface="Century Gothic" panose="020B0502020202020204" pitchFamily="34" charset="0"/>
                        </a:rPr>
                        <a:t> </a:t>
                      </a:r>
                      <a:r>
                        <a:rPr lang="fr-FR" sz="2000" b="0" i="0" noProof="0" dirty="0" err="1">
                          <a:solidFill>
                            <a:schemeClr val="accent5">
                              <a:lumMod val="50000"/>
                            </a:schemeClr>
                          </a:solidFill>
                          <a:latin typeface="Century Gothic" panose="020B0502020202020204" pitchFamily="34" charset="0"/>
                        </a:rPr>
                        <a:t>expensive</a:t>
                      </a:r>
                      <a:r>
                        <a:rPr lang="fr-FR" sz="2000" b="0" i="0" noProof="0" dirty="0">
                          <a:solidFill>
                            <a:schemeClr val="accent5">
                              <a:lumMod val="50000"/>
                            </a:schemeClr>
                          </a:solidFill>
                          <a:latin typeface="Century Gothic" panose="020B0502020202020204" pitchFamily="34" charset="0"/>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i="0" noProof="0" dirty="0">
                          <a:solidFill>
                            <a:schemeClr val="accent5">
                              <a:lumMod val="50000"/>
                            </a:schemeClr>
                          </a:solidFill>
                          <a:latin typeface="Century Gothic" panose="020B0502020202020204" pitchFamily="34" charset="0"/>
                        </a:rPr>
                        <a:t>It</a:t>
                      </a:r>
                      <a:r>
                        <a:rPr lang="fr-FR" sz="2000" b="0" i="0" noProof="0" dirty="0">
                          <a:solidFill>
                            <a:schemeClr val="accent5">
                              <a:lumMod val="50000"/>
                            </a:schemeClr>
                          </a:solidFill>
                          <a:latin typeface="Century Gothic" panose="020B0502020202020204" pitchFamily="34" charset="0"/>
                        </a:rPr>
                        <a:t> </a:t>
                      </a:r>
                      <a:r>
                        <a:rPr lang="fr-FR" sz="2000" b="0" i="0" noProof="0" dirty="0" err="1">
                          <a:solidFill>
                            <a:schemeClr val="accent5">
                              <a:lumMod val="50000"/>
                            </a:schemeClr>
                          </a:solidFill>
                          <a:latin typeface="Century Gothic" panose="020B0502020202020204" pitchFamily="34" charset="0"/>
                        </a:rPr>
                        <a:t>is</a:t>
                      </a:r>
                      <a:r>
                        <a:rPr lang="fr-FR" sz="2000" b="0" i="0" noProof="0" dirty="0">
                          <a:solidFill>
                            <a:schemeClr val="accent5">
                              <a:lumMod val="50000"/>
                            </a:schemeClr>
                          </a:solidFill>
                          <a:latin typeface="Century Gothic" panose="020B0502020202020204" pitchFamily="34" charset="0"/>
                        </a:rPr>
                        <a:t> </a:t>
                      </a:r>
                      <a:r>
                        <a:rPr lang="fr-FR" sz="2000" b="0" i="0" noProof="0" dirty="0" err="1">
                          <a:solidFill>
                            <a:schemeClr val="accent5">
                              <a:lumMod val="50000"/>
                            </a:schemeClr>
                          </a:solidFill>
                          <a:latin typeface="Century Gothic" panose="020B0502020202020204" pitchFamily="34" charset="0"/>
                        </a:rPr>
                        <a:t>expensive</a:t>
                      </a:r>
                      <a:r>
                        <a:rPr lang="fr-FR" sz="2000" b="0" i="0" noProof="0" dirty="0">
                          <a:solidFill>
                            <a:schemeClr val="accent5">
                              <a:lumMod val="50000"/>
                            </a:schemeClr>
                          </a:solidFill>
                          <a:latin typeface="Century Gothic" panose="020B0502020202020204" pitchFamily="34" charset="0"/>
                        </a:rPr>
                        <a:t>.</a:t>
                      </a:r>
                    </a:p>
                  </a:txBody>
                  <a:tcPr anchor="ctr"/>
                </a:tc>
                <a:tc>
                  <a:txBody>
                    <a:bodyPr/>
                    <a:lstStyle/>
                    <a:p>
                      <a:pPr algn="ctr"/>
                      <a:r>
                        <a:rPr lang="en-GB" sz="2000" i="0" dirty="0">
                          <a:solidFill>
                            <a:srgbClr val="115076"/>
                          </a:solidFill>
                        </a:rPr>
                        <a:t>a car</a:t>
                      </a:r>
                    </a:p>
                  </a:txBody>
                  <a:tcPr anchor="ctr"/>
                </a:tc>
                <a:extLst>
                  <a:ext uri="{0D108BD9-81ED-4DB2-BD59-A6C34878D82A}">
                    <a16:rowId xmlns:a16="http://schemas.microsoft.com/office/drawing/2014/main" val="568798639"/>
                  </a:ext>
                </a:extLst>
              </a:tr>
              <a:tr h="370840">
                <a:tc>
                  <a:txBody>
                    <a:bodyPr/>
                    <a:lstStyle/>
                    <a:p>
                      <a:pPr algn="ctr"/>
                      <a:r>
                        <a:rPr lang="en-GB" sz="2000" b="1" i="0" dirty="0">
                          <a:solidFill>
                            <a:srgbClr val="002060"/>
                          </a:solidFill>
                          <a:latin typeface="Century Gothic" panose="020B0502020202020204" pitchFamily="34" charset="0"/>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i="0" noProof="0" dirty="0">
                          <a:solidFill>
                            <a:schemeClr val="accent5">
                              <a:lumMod val="50000"/>
                            </a:schemeClr>
                          </a:solidFill>
                          <a:latin typeface="Century Gothic" panose="020B0502020202020204" pitchFamily="34" charset="0"/>
                        </a:rPr>
                        <a:t>A bike </a:t>
                      </a:r>
                      <a:r>
                        <a:rPr lang="fr-FR" sz="2000" b="0" i="0" noProof="0" dirty="0" err="1">
                          <a:solidFill>
                            <a:schemeClr val="accent5">
                              <a:lumMod val="50000"/>
                            </a:schemeClr>
                          </a:solidFill>
                          <a:latin typeface="Century Gothic" panose="020B0502020202020204" pitchFamily="34" charset="0"/>
                        </a:rPr>
                        <a:t>is</a:t>
                      </a:r>
                      <a:r>
                        <a:rPr lang="fr-FR" sz="2000" b="0" i="0" noProof="0" dirty="0">
                          <a:solidFill>
                            <a:schemeClr val="accent5">
                              <a:lumMod val="50000"/>
                            </a:schemeClr>
                          </a:solidFill>
                          <a:latin typeface="Century Gothic" panose="020B0502020202020204" pitchFamily="34" charset="0"/>
                        </a:rPr>
                        <a:t> fast.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i="0" noProof="0" dirty="0">
                          <a:solidFill>
                            <a:schemeClr val="accent5">
                              <a:lumMod val="50000"/>
                            </a:schemeClr>
                          </a:solidFill>
                          <a:latin typeface="Century Gothic" panose="020B0502020202020204" pitchFamily="34" charset="0"/>
                        </a:rPr>
                        <a:t>It</a:t>
                      </a:r>
                      <a:r>
                        <a:rPr lang="fr-FR" sz="2000" b="0" i="0" noProof="0" dirty="0">
                          <a:solidFill>
                            <a:schemeClr val="accent5">
                              <a:lumMod val="50000"/>
                            </a:schemeClr>
                          </a:solidFill>
                          <a:latin typeface="Century Gothic" panose="020B0502020202020204" pitchFamily="34" charset="0"/>
                        </a:rPr>
                        <a:t> </a:t>
                      </a:r>
                      <a:r>
                        <a:rPr lang="fr-FR" sz="2000" b="0" i="0" noProof="0" dirty="0" err="1">
                          <a:solidFill>
                            <a:schemeClr val="accent5">
                              <a:lumMod val="50000"/>
                            </a:schemeClr>
                          </a:solidFill>
                          <a:latin typeface="Century Gothic" panose="020B0502020202020204" pitchFamily="34" charset="0"/>
                        </a:rPr>
                        <a:t>is</a:t>
                      </a:r>
                      <a:r>
                        <a:rPr lang="fr-FR" sz="2000" b="0" i="0" noProof="0" dirty="0">
                          <a:solidFill>
                            <a:schemeClr val="accent5">
                              <a:lumMod val="50000"/>
                            </a:schemeClr>
                          </a:solidFill>
                          <a:latin typeface="Century Gothic" panose="020B0502020202020204" pitchFamily="34" charset="0"/>
                        </a:rPr>
                        <a:t> fast.</a:t>
                      </a:r>
                    </a:p>
                  </a:txBody>
                  <a:tcPr anchor="ctr"/>
                </a:tc>
                <a:tc>
                  <a:txBody>
                    <a:bodyPr/>
                    <a:lstStyle/>
                    <a:p>
                      <a:pPr algn="ctr"/>
                      <a:r>
                        <a:rPr lang="en-GB" sz="2000" i="0" dirty="0">
                          <a:solidFill>
                            <a:srgbClr val="115076"/>
                          </a:solidFill>
                        </a:rPr>
                        <a:t>a bike</a:t>
                      </a:r>
                    </a:p>
                  </a:txBody>
                  <a:tcPr anchor="ctr"/>
                </a:tc>
                <a:extLst>
                  <a:ext uri="{0D108BD9-81ED-4DB2-BD59-A6C34878D82A}">
                    <a16:rowId xmlns:a16="http://schemas.microsoft.com/office/drawing/2014/main" val="204951524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dirty="0">
                          <a:solidFill>
                            <a:srgbClr val="002060"/>
                          </a:solidFill>
                          <a:latin typeface="Century Gothic" panose="020B0502020202020204" pitchFamily="34" charset="0"/>
                        </a:rPr>
                        <a:t>4</a:t>
                      </a:r>
                    </a:p>
                  </a:txBody>
                  <a:tcPr anchor="ctr"/>
                </a:tc>
                <a:tc>
                  <a:txBody>
                    <a:bodyPr/>
                    <a:lstStyle/>
                    <a:p>
                      <a:pPr algn="l"/>
                      <a:r>
                        <a:rPr lang="fr-FR" sz="2000" b="0" i="0" noProof="0" dirty="0">
                          <a:solidFill>
                            <a:schemeClr val="accent5">
                              <a:lumMod val="50000"/>
                            </a:schemeClr>
                          </a:solidFill>
                          <a:latin typeface="Century Gothic" panose="020B0502020202020204" pitchFamily="34" charset="0"/>
                        </a:rPr>
                        <a:t>A </a:t>
                      </a:r>
                      <a:r>
                        <a:rPr lang="fr-FR" sz="2000" b="0" i="0" noProof="0" dirty="0" err="1">
                          <a:solidFill>
                            <a:schemeClr val="accent5">
                              <a:lumMod val="50000"/>
                            </a:schemeClr>
                          </a:solidFill>
                          <a:latin typeface="Century Gothic" panose="020B0502020202020204" pitchFamily="34" charset="0"/>
                        </a:rPr>
                        <a:t>bedroom</a:t>
                      </a:r>
                      <a:r>
                        <a:rPr lang="fr-FR" sz="2000" b="0" i="0" noProof="0" dirty="0">
                          <a:solidFill>
                            <a:schemeClr val="accent5">
                              <a:lumMod val="50000"/>
                            </a:schemeClr>
                          </a:solidFill>
                          <a:latin typeface="Century Gothic" panose="020B0502020202020204" pitchFamily="34" charset="0"/>
                        </a:rPr>
                        <a:t> </a:t>
                      </a:r>
                      <a:r>
                        <a:rPr lang="fr-FR" sz="2000" b="0" i="0" noProof="0" dirty="0" err="1">
                          <a:solidFill>
                            <a:schemeClr val="accent5">
                              <a:lumMod val="50000"/>
                            </a:schemeClr>
                          </a:solidFill>
                          <a:latin typeface="Century Gothic" panose="020B0502020202020204" pitchFamily="34" charset="0"/>
                        </a:rPr>
                        <a:t>is</a:t>
                      </a:r>
                      <a:r>
                        <a:rPr lang="fr-FR" sz="2000" b="0" i="0" noProof="0" dirty="0">
                          <a:solidFill>
                            <a:schemeClr val="accent5">
                              <a:lumMod val="50000"/>
                            </a:schemeClr>
                          </a:solidFill>
                          <a:latin typeface="Century Gothic" panose="020B0502020202020204" pitchFamily="34" charset="0"/>
                        </a:rPr>
                        <a:t> quiet.</a:t>
                      </a:r>
                    </a:p>
                  </a:txBody>
                  <a:tcPr anchor="ctr"/>
                </a:tc>
                <a:tc>
                  <a:txBody>
                    <a:bodyPr/>
                    <a:lstStyle/>
                    <a:p>
                      <a:pPr algn="l"/>
                      <a:r>
                        <a:rPr lang="fr-FR" sz="2000" b="1" i="0" noProof="0" dirty="0">
                          <a:solidFill>
                            <a:schemeClr val="accent5">
                              <a:lumMod val="50000"/>
                            </a:schemeClr>
                          </a:solidFill>
                          <a:latin typeface="Century Gothic" panose="020B0502020202020204" pitchFamily="34" charset="0"/>
                        </a:rPr>
                        <a:t>It</a:t>
                      </a:r>
                      <a:r>
                        <a:rPr lang="fr-FR" sz="2000" b="0" i="0" noProof="0" dirty="0">
                          <a:solidFill>
                            <a:schemeClr val="accent5">
                              <a:lumMod val="50000"/>
                            </a:schemeClr>
                          </a:solidFill>
                          <a:latin typeface="Century Gothic" panose="020B0502020202020204" pitchFamily="34" charset="0"/>
                        </a:rPr>
                        <a:t> </a:t>
                      </a:r>
                      <a:r>
                        <a:rPr lang="fr-FR" sz="2000" b="0" i="0" noProof="0" dirty="0" err="1">
                          <a:solidFill>
                            <a:schemeClr val="accent5">
                              <a:lumMod val="50000"/>
                            </a:schemeClr>
                          </a:solidFill>
                          <a:latin typeface="Century Gothic" panose="020B0502020202020204" pitchFamily="34" charset="0"/>
                        </a:rPr>
                        <a:t>is</a:t>
                      </a:r>
                      <a:r>
                        <a:rPr lang="fr-FR" sz="2000" b="0" i="0" noProof="0" dirty="0">
                          <a:solidFill>
                            <a:schemeClr val="accent5">
                              <a:lumMod val="50000"/>
                            </a:schemeClr>
                          </a:solidFill>
                          <a:latin typeface="Century Gothic" panose="020B0502020202020204" pitchFamily="34" charset="0"/>
                        </a:rPr>
                        <a:t> quiet.</a:t>
                      </a:r>
                    </a:p>
                  </a:txBody>
                  <a:tcPr anchor="ctr"/>
                </a:tc>
                <a:tc>
                  <a:txBody>
                    <a:bodyPr/>
                    <a:lstStyle/>
                    <a:p>
                      <a:pPr algn="ctr"/>
                      <a:r>
                        <a:rPr lang="en-GB" sz="2000" i="0" dirty="0">
                          <a:solidFill>
                            <a:srgbClr val="115076"/>
                          </a:solidFill>
                        </a:rPr>
                        <a:t>a bedroom</a:t>
                      </a:r>
                    </a:p>
                  </a:txBody>
                  <a:tcPr anchor="ctr"/>
                </a:tc>
                <a:extLst>
                  <a:ext uri="{0D108BD9-81ED-4DB2-BD59-A6C34878D82A}">
                    <a16:rowId xmlns:a16="http://schemas.microsoft.com/office/drawing/2014/main" val="1318049299"/>
                  </a:ext>
                </a:extLst>
              </a:tr>
            </a:tbl>
          </a:graphicData>
        </a:graphic>
      </p:graphicFrame>
      <p:sp>
        <p:nvSpPr>
          <p:cNvPr id="27" name="TextBox 26">
            <a:extLst>
              <a:ext uri="{FF2B5EF4-FFF2-40B4-BE49-F238E27FC236}">
                <a16:creationId xmlns:a16="http://schemas.microsoft.com/office/drawing/2014/main" id="{E5DCD4A3-FC1B-4799-8D76-E81470503D04}"/>
              </a:ext>
            </a:extLst>
          </p:cNvPr>
          <p:cNvSpPr txBox="1"/>
          <p:nvPr/>
        </p:nvSpPr>
        <p:spPr>
          <a:xfrm>
            <a:off x="162954" y="1229996"/>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word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a </a:t>
            </a:r>
            <a:r>
              <a:rPr lang="en-US" sz="2400" b="1" dirty="0">
                <a:solidFill>
                  <a:srgbClr val="4472C4">
                    <a:lumMod val="50000"/>
                  </a:srgbClr>
                </a:solidFill>
                <a:latin typeface="Century Gothic" panose="020F0302020204030204"/>
              </a:rPr>
              <a:t>pronoun</a:t>
            </a:r>
            <a:r>
              <a:rPr lang="en-US" sz="2400" dirty="0">
                <a:solidFill>
                  <a:srgbClr val="4472C4">
                    <a:lumMod val="50000"/>
                  </a:srgbClr>
                </a:solidFill>
                <a:latin typeface="Century Gothic" panose="020F0302020204030204"/>
              </a:rPr>
              <a:t>. This means it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replaces a noun: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28" name="Content Placeholder 5">
            <a:extLst>
              <a:ext uri="{FF2B5EF4-FFF2-40B4-BE49-F238E27FC236}">
                <a16:creationId xmlns:a16="http://schemas.microsoft.com/office/drawing/2014/main" id="{88B41A82-B064-4F63-B52D-FC8D2D3F9291}"/>
              </a:ext>
            </a:extLst>
          </p:cNvPr>
          <p:cNvGraphicFramePr>
            <a:graphicFrameLocks/>
          </p:cNvGraphicFramePr>
          <p:nvPr>
            <p:extLst>
              <p:ext uri="{D42A27DB-BD31-4B8C-83A1-F6EECF244321}">
                <p14:modId xmlns:p14="http://schemas.microsoft.com/office/powerpoint/2010/main" val="1503643379"/>
              </p:ext>
            </p:extLst>
          </p:nvPr>
        </p:nvGraphicFramePr>
        <p:xfrm>
          <a:off x="437488" y="4266534"/>
          <a:ext cx="8002319" cy="1981200"/>
        </p:xfrm>
        <a:graphic>
          <a:graphicData uri="http://schemas.openxmlformats.org/drawingml/2006/table">
            <a:tbl>
              <a:tblPr firstRow="1" bandRow="1">
                <a:tableStyleId>{5C22544A-7EE6-4342-B048-85BDC9FD1C3A}</a:tableStyleId>
              </a:tblPr>
              <a:tblGrid>
                <a:gridCol w="289376">
                  <a:extLst>
                    <a:ext uri="{9D8B030D-6E8A-4147-A177-3AD203B41FA5}">
                      <a16:colId xmlns:a16="http://schemas.microsoft.com/office/drawing/2014/main" val="65936079"/>
                    </a:ext>
                  </a:extLst>
                </a:gridCol>
                <a:gridCol w="3600000">
                  <a:extLst>
                    <a:ext uri="{9D8B030D-6E8A-4147-A177-3AD203B41FA5}">
                      <a16:colId xmlns:a16="http://schemas.microsoft.com/office/drawing/2014/main" val="3317005183"/>
                    </a:ext>
                  </a:extLst>
                </a:gridCol>
                <a:gridCol w="2160000">
                  <a:extLst>
                    <a:ext uri="{9D8B030D-6E8A-4147-A177-3AD203B41FA5}">
                      <a16:colId xmlns:a16="http://schemas.microsoft.com/office/drawing/2014/main" val="967805237"/>
                    </a:ext>
                  </a:extLst>
                </a:gridCol>
                <a:gridCol w="1952943">
                  <a:extLst>
                    <a:ext uri="{9D8B030D-6E8A-4147-A177-3AD203B41FA5}">
                      <a16:colId xmlns:a16="http://schemas.microsoft.com/office/drawing/2014/main" val="4293147557"/>
                    </a:ext>
                  </a:extLst>
                </a:gridCol>
              </a:tblGrid>
              <a:tr h="193856">
                <a:tc>
                  <a:txBody>
                    <a:bodyPr/>
                    <a:lstStyle/>
                    <a:p>
                      <a:pPr algn="ctr"/>
                      <a:endParaRPr lang="en-GB" sz="2000" b="1" i="0" dirty="0"/>
                    </a:p>
                  </a:txBody>
                  <a:tcPr anchor="ctr"/>
                </a:tc>
                <a:tc>
                  <a:txBody>
                    <a:bodyPr/>
                    <a:lstStyle/>
                    <a:p>
                      <a:pPr algn="l"/>
                      <a:endParaRPr lang="en-GB" sz="2000" i="0" dirty="0">
                        <a:latin typeface="Century Gothic" panose="020B0502020202020204" pitchFamily="34" charset="0"/>
                      </a:endParaRPr>
                    </a:p>
                  </a:txBody>
                  <a:tcPr anchor="ctr"/>
                </a:tc>
                <a:tc>
                  <a:txBody>
                    <a:bodyPr/>
                    <a:lstStyle/>
                    <a:p>
                      <a:pPr algn="l"/>
                      <a:endParaRPr lang="en-GB" sz="2000" i="0" dirty="0">
                        <a:latin typeface="Century Gothic" panose="020B0502020202020204" pitchFamily="34" charset="0"/>
                      </a:endParaRPr>
                    </a:p>
                  </a:txBody>
                  <a:tcPr anchor="ctr"/>
                </a:tc>
                <a:tc>
                  <a:txBody>
                    <a:bodyPr/>
                    <a:lstStyle/>
                    <a:p>
                      <a:pPr algn="ctr"/>
                      <a:r>
                        <a:rPr lang="en-GB" sz="2000" i="0" dirty="0">
                          <a:latin typeface="Century Gothic" panose="020B0502020202020204" pitchFamily="34" charset="0"/>
                        </a:rPr>
                        <a:t>what is ‘it’ ?</a:t>
                      </a:r>
                    </a:p>
                  </a:txBody>
                  <a:tcPr anchor="ctr"/>
                </a:tc>
                <a:extLst>
                  <a:ext uri="{0D108BD9-81ED-4DB2-BD59-A6C34878D82A}">
                    <a16:rowId xmlns:a16="http://schemas.microsoft.com/office/drawing/2014/main" val="3585969815"/>
                  </a:ext>
                </a:extLst>
              </a:tr>
              <a:tr h="370840">
                <a:tc>
                  <a:txBody>
                    <a:bodyPr/>
                    <a:lstStyle/>
                    <a:p>
                      <a:pPr algn="ctr"/>
                      <a:r>
                        <a:rPr lang="en-GB" sz="2000" b="1" i="0" dirty="0">
                          <a:solidFill>
                            <a:srgbClr val="002060"/>
                          </a:solidFill>
                          <a:latin typeface="Century Gothic" panose="020B0502020202020204" pitchFamily="34" charset="0"/>
                        </a:rPr>
                        <a:t>1</a:t>
                      </a:r>
                    </a:p>
                  </a:txBody>
                  <a:tcPr anchor="ctr"/>
                </a:tc>
                <a:tc>
                  <a:txBody>
                    <a:bodyPr/>
                    <a:lstStyle/>
                    <a:p>
                      <a:pPr algn="l"/>
                      <a:r>
                        <a:rPr lang="fr-FR" sz="2000" b="0" i="0" noProof="0" dirty="0">
                          <a:solidFill>
                            <a:schemeClr val="accent5">
                              <a:lumMod val="50000"/>
                            </a:schemeClr>
                          </a:solidFill>
                          <a:latin typeface="Century Gothic" panose="020B0502020202020204" pitchFamily="34" charset="0"/>
                        </a:rPr>
                        <a:t>Un ordinateur est moderne.</a:t>
                      </a:r>
                    </a:p>
                  </a:txBody>
                  <a:tcPr anchor="ctr"/>
                </a:tc>
                <a:tc>
                  <a:txBody>
                    <a:bodyPr/>
                    <a:lstStyle/>
                    <a:p>
                      <a:pPr algn="l"/>
                      <a:r>
                        <a:rPr lang="fr-FR" sz="2000" b="1" i="0" noProof="0" dirty="0">
                          <a:solidFill>
                            <a:srgbClr val="115076"/>
                          </a:solidFill>
                          <a:latin typeface="Century Gothic" panose="020B0502020202020204" pitchFamily="34" charset="0"/>
                        </a:rPr>
                        <a:t>Il</a:t>
                      </a:r>
                      <a:r>
                        <a:rPr lang="fr-FR" sz="2000" b="0" i="0" noProof="0" dirty="0">
                          <a:solidFill>
                            <a:srgbClr val="115076"/>
                          </a:solidFill>
                          <a:latin typeface="Century Gothic" panose="020B0502020202020204" pitchFamily="34" charset="0"/>
                        </a:rPr>
                        <a:t> est moderne.</a:t>
                      </a:r>
                    </a:p>
                  </a:txBody>
                  <a:tcPr anchor="ctr"/>
                </a:tc>
                <a:tc>
                  <a:txBody>
                    <a:bodyPr/>
                    <a:lstStyle/>
                    <a:p>
                      <a:pPr algn="ctr"/>
                      <a:r>
                        <a:rPr lang="en-GB" sz="2000" i="0" dirty="0">
                          <a:solidFill>
                            <a:srgbClr val="115076"/>
                          </a:solidFill>
                        </a:rPr>
                        <a:t>un </a:t>
                      </a:r>
                      <a:r>
                        <a:rPr lang="en-GB" sz="2000" i="0" dirty="0" err="1">
                          <a:solidFill>
                            <a:srgbClr val="115076"/>
                          </a:solidFill>
                        </a:rPr>
                        <a:t>ordinateur</a:t>
                      </a:r>
                      <a:endParaRPr lang="en-GB" sz="2000" i="0" dirty="0">
                        <a:solidFill>
                          <a:srgbClr val="115076"/>
                        </a:solidFill>
                      </a:endParaRPr>
                    </a:p>
                  </a:txBody>
                  <a:tcPr anchor="ctr"/>
                </a:tc>
                <a:extLst>
                  <a:ext uri="{0D108BD9-81ED-4DB2-BD59-A6C34878D82A}">
                    <a16:rowId xmlns:a16="http://schemas.microsoft.com/office/drawing/2014/main" val="720189548"/>
                  </a:ext>
                </a:extLst>
              </a:tr>
              <a:tr h="370840">
                <a:tc>
                  <a:txBody>
                    <a:bodyPr/>
                    <a:lstStyle/>
                    <a:p>
                      <a:pPr algn="ctr"/>
                      <a:r>
                        <a:rPr lang="en-GB" sz="2000" b="1" i="0" dirty="0">
                          <a:solidFill>
                            <a:srgbClr val="002060"/>
                          </a:solidFill>
                          <a:latin typeface="Century Gothic" panose="020B0502020202020204" pitchFamily="34" charset="0"/>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i="0" noProof="0" dirty="0">
                          <a:solidFill>
                            <a:schemeClr val="accent5">
                              <a:lumMod val="50000"/>
                            </a:schemeClr>
                          </a:solidFill>
                          <a:latin typeface="Century Gothic" panose="020B0502020202020204" pitchFamily="34" charset="0"/>
                        </a:rPr>
                        <a:t>Une voiture est chère.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i="0" noProof="0" dirty="0">
                          <a:solidFill>
                            <a:srgbClr val="115076"/>
                          </a:solidFill>
                          <a:latin typeface="Century Gothic" panose="020B0502020202020204" pitchFamily="34" charset="0"/>
                        </a:rPr>
                        <a:t>Elle</a:t>
                      </a:r>
                      <a:r>
                        <a:rPr lang="fr-FR" sz="2000" b="0" i="0" noProof="0" dirty="0">
                          <a:solidFill>
                            <a:srgbClr val="115076"/>
                          </a:solidFill>
                          <a:latin typeface="Century Gothic" panose="020B0502020202020204" pitchFamily="34" charset="0"/>
                        </a:rPr>
                        <a:t> est </a:t>
                      </a:r>
                      <a:r>
                        <a:rPr lang="fr-FR" sz="2000" b="0" i="0" noProof="0" dirty="0" err="1">
                          <a:solidFill>
                            <a:srgbClr val="115076"/>
                          </a:solidFill>
                          <a:latin typeface="Century Gothic" panose="020B0502020202020204" pitchFamily="34" charset="0"/>
                        </a:rPr>
                        <a:t>ch</a:t>
                      </a:r>
                      <a:r>
                        <a:rPr lang="en-GB" sz="2000" b="0" i="0" noProof="0" dirty="0" err="1">
                          <a:solidFill>
                            <a:srgbClr val="115076"/>
                          </a:solidFill>
                          <a:latin typeface="Century Gothic" panose="020B0502020202020204" pitchFamily="34" charset="0"/>
                        </a:rPr>
                        <a:t>ère</a:t>
                      </a:r>
                      <a:r>
                        <a:rPr lang="en-GB" sz="2000" b="0" i="0" noProof="0" dirty="0">
                          <a:solidFill>
                            <a:srgbClr val="115076"/>
                          </a:solidFill>
                          <a:latin typeface="Century Gothic" panose="020B0502020202020204" pitchFamily="34" charset="0"/>
                        </a:rPr>
                        <a:t>.</a:t>
                      </a:r>
                      <a:endParaRPr lang="fr-FR" sz="2000" b="0" i="0" noProof="0" dirty="0">
                        <a:solidFill>
                          <a:srgbClr val="115076"/>
                        </a:solidFill>
                        <a:latin typeface="Century Gothic" panose="020B0502020202020204" pitchFamily="34" charset="0"/>
                      </a:endParaRPr>
                    </a:p>
                  </a:txBody>
                  <a:tcPr anchor="ctr"/>
                </a:tc>
                <a:tc>
                  <a:txBody>
                    <a:bodyPr/>
                    <a:lstStyle/>
                    <a:p>
                      <a:pPr algn="ctr"/>
                      <a:r>
                        <a:rPr lang="en-GB" sz="2000" i="0" dirty="0" err="1">
                          <a:solidFill>
                            <a:srgbClr val="115076"/>
                          </a:solidFill>
                        </a:rPr>
                        <a:t>une</a:t>
                      </a:r>
                      <a:r>
                        <a:rPr lang="en-GB" sz="2000" i="0" dirty="0">
                          <a:solidFill>
                            <a:srgbClr val="115076"/>
                          </a:solidFill>
                        </a:rPr>
                        <a:t> </a:t>
                      </a:r>
                      <a:r>
                        <a:rPr lang="en-GB" sz="2000" i="0" dirty="0" err="1">
                          <a:solidFill>
                            <a:srgbClr val="115076"/>
                          </a:solidFill>
                        </a:rPr>
                        <a:t>voiture</a:t>
                      </a:r>
                      <a:endParaRPr lang="en-GB" sz="2000" i="0" dirty="0">
                        <a:solidFill>
                          <a:srgbClr val="115076"/>
                        </a:solidFill>
                      </a:endParaRPr>
                    </a:p>
                  </a:txBody>
                  <a:tcPr anchor="ctr"/>
                </a:tc>
                <a:extLst>
                  <a:ext uri="{0D108BD9-81ED-4DB2-BD59-A6C34878D82A}">
                    <a16:rowId xmlns:a16="http://schemas.microsoft.com/office/drawing/2014/main" val="568798639"/>
                  </a:ext>
                </a:extLst>
              </a:tr>
              <a:tr h="370840">
                <a:tc>
                  <a:txBody>
                    <a:bodyPr/>
                    <a:lstStyle/>
                    <a:p>
                      <a:pPr algn="ctr"/>
                      <a:r>
                        <a:rPr lang="en-GB" sz="2000" b="1" i="0" dirty="0">
                          <a:solidFill>
                            <a:srgbClr val="002060"/>
                          </a:solidFill>
                          <a:latin typeface="Century Gothic" panose="020B0502020202020204" pitchFamily="34" charset="0"/>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i="0" noProof="0" dirty="0">
                          <a:solidFill>
                            <a:schemeClr val="accent5">
                              <a:lumMod val="50000"/>
                            </a:schemeClr>
                          </a:solidFill>
                          <a:latin typeface="Century Gothic" panose="020B0502020202020204" pitchFamily="34" charset="0"/>
                        </a:rPr>
                        <a:t>Un vélo est rapide.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i="0" noProof="0" dirty="0">
                          <a:solidFill>
                            <a:srgbClr val="115076"/>
                          </a:solidFill>
                          <a:latin typeface="Century Gothic" panose="020B0502020202020204" pitchFamily="34" charset="0"/>
                        </a:rPr>
                        <a:t>Il</a:t>
                      </a:r>
                      <a:r>
                        <a:rPr lang="fr-FR" sz="2000" b="0" i="0" noProof="0" dirty="0">
                          <a:solidFill>
                            <a:srgbClr val="115076"/>
                          </a:solidFill>
                          <a:latin typeface="Century Gothic" panose="020B0502020202020204" pitchFamily="34" charset="0"/>
                        </a:rPr>
                        <a:t> est rapide.</a:t>
                      </a:r>
                    </a:p>
                  </a:txBody>
                  <a:tcPr anchor="ctr"/>
                </a:tc>
                <a:tc>
                  <a:txBody>
                    <a:bodyPr/>
                    <a:lstStyle/>
                    <a:p>
                      <a:pPr algn="ctr"/>
                      <a:r>
                        <a:rPr lang="en-GB" sz="2000" i="0" dirty="0">
                          <a:solidFill>
                            <a:srgbClr val="115076"/>
                          </a:solidFill>
                        </a:rPr>
                        <a:t>un </a:t>
                      </a:r>
                      <a:r>
                        <a:rPr lang="en-GB" sz="2000" i="0" dirty="0" err="1">
                          <a:solidFill>
                            <a:srgbClr val="115076"/>
                          </a:solidFill>
                        </a:rPr>
                        <a:t>vélo</a:t>
                      </a:r>
                      <a:endParaRPr lang="en-GB" sz="2000" i="0" dirty="0">
                        <a:solidFill>
                          <a:srgbClr val="115076"/>
                        </a:solidFill>
                      </a:endParaRPr>
                    </a:p>
                  </a:txBody>
                  <a:tcPr anchor="ctr"/>
                </a:tc>
                <a:extLst>
                  <a:ext uri="{0D108BD9-81ED-4DB2-BD59-A6C34878D82A}">
                    <a16:rowId xmlns:a16="http://schemas.microsoft.com/office/drawing/2014/main" val="204951524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dirty="0">
                          <a:solidFill>
                            <a:srgbClr val="002060"/>
                          </a:solidFill>
                          <a:latin typeface="Century Gothic" panose="020B0502020202020204" pitchFamily="34" charset="0"/>
                        </a:rPr>
                        <a:t>4</a:t>
                      </a:r>
                    </a:p>
                  </a:txBody>
                  <a:tcPr anchor="ctr"/>
                </a:tc>
                <a:tc>
                  <a:txBody>
                    <a:bodyPr/>
                    <a:lstStyle/>
                    <a:p>
                      <a:pPr algn="l"/>
                      <a:r>
                        <a:rPr lang="fr-FR" sz="2000" b="0" i="0" noProof="0" dirty="0">
                          <a:solidFill>
                            <a:schemeClr val="accent5">
                              <a:lumMod val="50000"/>
                            </a:schemeClr>
                          </a:solidFill>
                          <a:latin typeface="Century Gothic" panose="020B0502020202020204" pitchFamily="34" charset="0"/>
                        </a:rPr>
                        <a:t>Une chambre est calme.</a:t>
                      </a:r>
                    </a:p>
                  </a:txBody>
                  <a:tcPr anchor="ctr"/>
                </a:tc>
                <a:tc>
                  <a:txBody>
                    <a:bodyPr/>
                    <a:lstStyle/>
                    <a:p>
                      <a:pPr algn="l"/>
                      <a:r>
                        <a:rPr lang="fr-FR" sz="2000" b="1" i="0" noProof="0" dirty="0">
                          <a:solidFill>
                            <a:srgbClr val="115076"/>
                          </a:solidFill>
                          <a:latin typeface="Century Gothic" panose="020B0502020202020204" pitchFamily="34" charset="0"/>
                        </a:rPr>
                        <a:t>Elle</a:t>
                      </a:r>
                      <a:r>
                        <a:rPr lang="fr-FR" sz="2000" b="0" i="0" noProof="0" dirty="0">
                          <a:solidFill>
                            <a:srgbClr val="115076"/>
                          </a:solidFill>
                          <a:latin typeface="Century Gothic" panose="020B0502020202020204" pitchFamily="34" charset="0"/>
                        </a:rPr>
                        <a:t> est calme.</a:t>
                      </a:r>
                    </a:p>
                  </a:txBody>
                  <a:tcPr anchor="ctr"/>
                </a:tc>
                <a:tc>
                  <a:txBody>
                    <a:bodyPr/>
                    <a:lstStyle/>
                    <a:p>
                      <a:pPr algn="ctr"/>
                      <a:r>
                        <a:rPr lang="en-GB" sz="2000" i="0" dirty="0" err="1">
                          <a:solidFill>
                            <a:srgbClr val="115076"/>
                          </a:solidFill>
                        </a:rPr>
                        <a:t>une</a:t>
                      </a:r>
                      <a:r>
                        <a:rPr lang="en-GB" sz="2000" i="0" dirty="0">
                          <a:solidFill>
                            <a:srgbClr val="115076"/>
                          </a:solidFill>
                        </a:rPr>
                        <a:t> </a:t>
                      </a:r>
                      <a:r>
                        <a:rPr lang="en-GB" sz="2000" i="0" dirty="0" err="1">
                          <a:solidFill>
                            <a:srgbClr val="115076"/>
                          </a:solidFill>
                        </a:rPr>
                        <a:t>chambre</a:t>
                      </a:r>
                      <a:endParaRPr lang="en-GB" sz="2000" i="0" dirty="0">
                        <a:solidFill>
                          <a:srgbClr val="115076"/>
                        </a:solidFill>
                      </a:endParaRPr>
                    </a:p>
                  </a:txBody>
                  <a:tcPr anchor="ctr"/>
                </a:tc>
                <a:extLst>
                  <a:ext uri="{0D108BD9-81ED-4DB2-BD59-A6C34878D82A}">
                    <a16:rowId xmlns:a16="http://schemas.microsoft.com/office/drawing/2014/main" val="1318049299"/>
                  </a:ext>
                </a:extLst>
              </a:tr>
            </a:tbl>
          </a:graphicData>
        </a:graphic>
      </p:graphicFrame>
      <p:sp>
        <p:nvSpPr>
          <p:cNvPr id="2" name="TextBox 1">
            <a:extLst>
              <a:ext uri="{FF2B5EF4-FFF2-40B4-BE49-F238E27FC236}">
                <a16:creationId xmlns:a16="http://schemas.microsoft.com/office/drawing/2014/main" id="{F15D8301-BE30-46F2-94A0-88F1A4BF98D6}"/>
              </a:ext>
            </a:extLst>
          </p:cNvPr>
          <p:cNvSpPr txBox="1"/>
          <p:nvPr/>
        </p:nvSpPr>
        <p:spPr>
          <a:xfrm>
            <a:off x="8736257" y="2016149"/>
            <a:ext cx="2760483" cy="1464231"/>
          </a:xfrm>
          <a:prstGeom prst="wedgeRoundRectCallout">
            <a:avLst>
              <a:gd name="adj1" fmla="val -57408"/>
              <a:gd name="adj2" fmla="val -22067"/>
              <a:gd name="adj3" fmla="val 16667"/>
            </a:avLst>
          </a:prstGeom>
          <a:solidFill>
            <a:srgbClr val="115076"/>
          </a:solidFill>
          <a:ln>
            <a:solidFill>
              <a:srgbClr val="FA6500"/>
            </a:solidFill>
          </a:ln>
        </p:spPr>
        <p:txBody>
          <a:bodyPr wrap="square" rtlCol="0">
            <a:spAutoFit/>
          </a:bodyPr>
          <a:lstStyle/>
          <a:p>
            <a:pPr algn="l"/>
            <a:r>
              <a:rPr lang="en-GB" sz="2000" dirty="0">
                <a:solidFill>
                  <a:schemeClr val="bg1"/>
                </a:solidFill>
              </a:rPr>
              <a:t>In English, there is only one word for ‘it’, no matter what noun it replaces.</a:t>
            </a:r>
            <a:endParaRPr lang="en-GB" sz="2400" dirty="0">
              <a:solidFill>
                <a:schemeClr val="bg1"/>
              </a:solidFill>
            </a:endParaRPr>
          </a:p>
        </p:txBody>
      </p:sp>
      <p:sp>
        <p:nvSpPr>
          <p:cNvPr id="29" name="TextBox 28">
            <a:extLst>
              <a:ext uri="{FF2B5EF4-FFF2-40B4-BE49-F238E27FC236}">
                <a16:creationId xmlns:a16="http://schemas.microsoft.com/office/drawing/2014/main" id="{184417D8-60D8-438D-8718-7106D5CCBCF1}"/>
              </a:ext>
            </a:extLst>
          </p:cNvPr>
          <p:cNvSpPr txBox="1"/>
          <p:nvPr/>
        </p:nvSpPr>
        <p:spPr>
          <a:xfrm>
            <a:off x="8736257" y="4525018"/>
            <a:ext cx="3173663" cy="1464231"/>
          </a:xfrm>
          <a:prstGeom prst="wedgeRoundRectCallout">
            <a:avLst>
              <a:gd name="adj1" fmla="val -57408"/>
              <a:gd name="adj2" fmla="val -22067"/>
              <a:gd name="adj3" fmla="val 16667"/>
            </a:avLst>
          </a:prstGeom>
          <a:solidFill>
            <a:srgbClr val="115076"/>
          </a:solidFill>
          <a:ln>
            <a:solidFill>
              <a:srgbClr val="FA6500"/>
            </a:solidFill>
          </a:ln>
        </p:spPr>
        <p:txBody>
          <a:bodyPr wrap="square" rtlCol="0">
            <a:spAutoFit/>
          </a:bodyPr>
          <a:lstStyle/>
          <a:p>
            <a:pPr algn="l"/>
            <a:r>
              <a:rPr lang="en-GB" sz="2000" dirty="0">
                <a:solidFill>
                  <a:schemeClr val="bg1"/>
                </a:solidFill>
              </a:rPr>
              <a:t>In French, the word for ‘it’ changes if the noun it replaces is masculine or feminine.</a:t>
            </a:r>
            <a:endParaRPr lang="en-GB" sz="2400" dirty="0">
              <a:solidFill>
                <a:schemeClr val="bg1"/>
              </a:solidFill>
            </a:endParaRPr>
          </a:p>
        </p:txBody>
      </p:sp>
      <p:sp>
        <p:nvSpPr>
          <p:cNvPr id="3" name="Rectangle 2">
            <a:extLst>
              <a:ext uri="{FF2B5EF4-FFF2-40B4-BE49-F238E27FC236}">
                <a16:creationId xmlns:a16="http://schemas.microsoft.com/office/drawing/2014/main" id="{B43009A5-FAD3-4940-99A1-7929D6BAE4BC}"/>
              </a:ext>
            </a:extLst>
          </p:cNvPr>
          <p:cNvSpPr/>
          <p:nvPr/>
        </p:nvSpPr>
        <p:spPr>
          <a:xfrm>
            <a:off x="4400547" y="2190750"/>
            <a:ext cx="2018598" cy="304800"/>
          </a:xfrm>
          <a:prstGeom prst="rect">
            <a:avLst/>
          </a:prstGeom>
          <a:solidFill>
            <a:srgbClr val="D2D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02B7B82A-6D35-42E6-AF3A-6CEB71C83304}"/>
              </a:ext>
            </a:extLst>
          </p:cNvPr>
          <p:cNvSpPr/>
          <p:nvPr/>
        </p:nvSpPr>
        <p:spPr>
          <a:xfrm>
            <a:off x="4400547" y="3004963"/>
            <a:ext cx="2018598" cy="304800"/>
          </a:xfrm>
          <a:prstGeom prst="rect">
            <a:avLst/>
          </a:prstGeom>
          <a:solidFill>
            <a:srgbClr val="D2D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D7A1D78E-303B-4239-BA1C-22ED09B896CA}"/>
              </a:ext>
            </a:extLst>
          </p:cNvPr>
          <p:cNvSpPr/>
          <p:nvPr/>
        </p:nvSpPr>
        <p:spPr>
          <a:xfrm>
            <a:off x="4400547" y="4699619"/>
            <a:ext cx="2018598" cy="304800"/>
          </a:xfrm>
          <a:prstGeom prst="rect">
            <a:avLst/>
          </a:prstGeom>
          <a:solidFill>
            <a:srgbClr val="D2D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903B83C9-F261-4793-9087-B3DB4E464E75}"/>
              </a:ext>
            </a:extLst>
          </p:cNvPr>
          <p:cNvSpPr/>
          <p:nvPr/>
        </p:nvSpPr>
        <p:spPr>
          <a:xfrm>
            <a:off x="4400547" y="5500319"/>
            <a:ext cx="2018598" cy="304800"/>
          </a:xfrm>
          <a:prstGeom prst="rect">
            <a:avLst/>
          </a:prstGeom>
          <a:solidFill>
            <a:srgbClr val="D2D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3D113040-0F2C-4483-B652-72990EF5C346}"/>
              </a:ext>
            </a:extLst>
          </p:cNvPr>
          <p:cNvSpPr/>
          <p:nvPr/>
        </p:nvSpPr>
        <p:spPr>
          <a:xfrm>
            <a:off x="4400547" y="2602078"/>
            <a:ext cx="2018598" cy="304800"/>
          </a:xfrm>
          <a:prstGeom prst="rect">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extLst>
              <a:ext uri="{FF2B5EF4-FFF2-40B4-BE49-F238E27FC236}">
                <a16:creationId xmlns:a16="http://schemas.microsoft.com/office/drawing/2014/main" id="{F7494235-34FE-41C1-9432-25E0EBCE0295}"/>
              </a:ext>
            </a:extLst>
          </p:cNvPr>
          <p:cNvSpPr/>
          <p:nvPr/>
        </p:nvSpPr>
        <p:spPr>
          <a:xfrm>
            <a:off x="4400547" y="3381819"/>
            <a:ext cx="2018598" cy="304800"/>
          </a:xfrm>
          <a:prstGeom prst="rect">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71773644-380A-4E6D-BD83-590FF2EFDD41}"/>
              </a:ext>
            </a:extLst>
          </p:cNvPr>
          <p:cNvSpPr/>
          <p:nvPr/>
        </p:nvSpPr>
        <p:spPr>
          <a:xfrm>
            <a:off x="4400547" y="5120897"/>
            <a:ext cx="2018598" cy="304800"/>
          </a:xfrm>
          <a:prstGeom prst="rect">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FF21219C-9779-4956-B01E-ADE827DC7930}"/>
              </a:ext>
            </a:extLst>
          </p:cNvPr>
          <p:cNvSpPr/>
          <p:nvPr/>
        </p:nvSpPr>
        <p:spPr>
          <a:xfrm>
            <a:off x="4400547" y="5884636"/>
            <a:ext cx="2018598" cy="304800"/>
          </a:xfrm>
          <a:prstGeom prst="rect">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E1F6300-54F6-4A29-9AA5-6D6C32F4DC35}"/>
              </a:ext>
            </a:extLst>
          </p:cNvPr>
          <p:cNvSpPr/>
          <p:nvPr/>
        </p:nvSpPr>
        <p:spPr>
          <a:xfrm>
            <a:off x="6572904" y="2190750"/>
            <a:ext cx="1732896" cy="332898"/>
          </a:xfrm>
          <a:prstGeom prst="rect">
            <a:avLst/>
          </a:prstGeom>
          <a:solidFill>
            <a:srgbClr val="D2D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B28A019B-A040-4135-8641-F8AAE402DA9D}"/>
              </a:ext>
            </a:extLst>
          </p:cNvPr>
          <p:cNvSpPr/>
          <p:nvPr/>
        </p:nvSpPr>
        <p:spPr>
          <a:xfrm>
            <a:off x="6572904" y="2989974"/>
            <a:ext cx="1732896" cy="332898"/>
          </a:xfrm>
          <a:prstGeom prst="rect">
            <a:avLst/>
          </a:prstGeom>
          <a:solidFill>
            <a:srgbClr val="D2D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E5ED6C78-1044-4253-80A9-3B4D9480AE32}"/>
              </a:ext>
            </a:extLst>
          </p:cNvPr>
          <p:cNvSpPr/>
          <p:nvPr/>
        </p:nvSpPr>
        <p:spPr>
          <a:xfrm>
            <a:off x="6588580" y="4699619"/>
            <a:ext cx="1732896" cy="332898"/>
          </a:xfrm>
          <a:prstGeom prst="rect">
            <a:avLst/>
          </a:prstGeom>
          <a:solidFill>
            <a:srgbClr val="D2D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EAFC9846-143C-4DAF-865D-48C311C2D95F}"/>
              </a:ext>
            </a:extLst>
          </p:cNvPr>
          <p:cNvSpPr/>
          <p:nvPr/>
        </p:nvSpPr>
        <p:spPr>
          <a:xfrm>
            <a:off x="6588580" y="5485273"/>
            <a:ext cx="1732896" cy="332898"/>
          </a:xfrm>
          <a:prstGeom prst="rect">
            <a:avLst/>
          </a:prstGeom>
          <a:solidFill>
            <a:srgbClr val="D2D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8224ABC5-77AE-4C48-AB0B-6D0DA4C7516E}"/>
              </a:ext>
            </a:extLst>
          </p:cNvPr>
          <p:cNvSpPr/>
          <p:nvPr/>
        </p:nvSpPr>
        <p:spPr>
          <a:xfrm>
            <a:off x="6588580" y="2571980"/>
            <a:ext cx="1732896" cy="332898"/>
          </a:xfrm>
          <a:prstGeom prst="rect">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9877157E-EA46-447A-B720-668DA7068036}"/>
              </a:ext>
            </a:extLst>
          </p:cNvPr>
          <p:cNvSpPr/>
          <p:nvPr/>
        </p:nvSpPr>
        <p:spPr>
          <a:xfrm>
            <a:off x="6588580" y="3355635"/>
            <a:ext cx="1732896" cy="332898"/>
          </a:xfrm>
          <a:prstGeom prst="rect">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9A141841-0C57-4EEE-A01C-30D6CEB796E5}"/>
              </a:ext>
            </a:extLst>
          </p:cNvPr>
          <p:cNvSpPr/>
          <p:nvPr/>
        </p:nvSpPr>
        <p:spPr>
          <a:xfrm>
            <a:off x="6588580" y="5106848"/>
            <a:ext cx="1732896" cy="332898"/>
          </a:xfrm>
          <a:prstGeom prst="rect">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FCBFB8E5-081C-4EA6-B4E1-BAF3D64F26C6}"/>
              </a:ext>
            </a:extLst>
          </p:cNvPr>
          <p:cNvSpPr/>
          <p:nvPr/>
        </p:nvSpPr>
        <p:spPr>
          <a:xfrm>
            <a:off x="6588580" y="5864974"/>
            <a:ext cx="1732896" cy="332898"/>
          </a:xfrm>
          <a:prstGeom prst="rect">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par>
                                <p:cTn id="67" presetID="1" presetClass="entr" presetSubtype="0" fill="hold" grpId="1" nodeType="with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par>
                                <p:cTn id="71" presetID="1" presetClass="entr" presetSubtype="0" fill="hold" grpId="1"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4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35"/>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3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41"/>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6"/>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45"/>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29" grpId="0" animBg="1"/>
      <p:bldP spid="3" grpId="0" animBg="1"/>
      <p:bldP spid="3"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Il </a:t>
            </a:r>
            <a:r>
              <a:rPr lang="en-GB" sz="3600" b="1" dirty="0" err="1">
                <a:solidFill>
                  <a:schemeClr val="bg1"/>
                </a:solidFill>
              </a:rPr>
              <a:t>ou</a:t>
            </a:r>
            <a:r>
              <a:rPr lang="en-GB" sz="3600" b="1" dirty="0">
                <a:solidFill>
                  <a:schemeClr val="bg1"/>
                </a:solidFill>
              </a:rPr>
              <a:t> </a:t>
            </a:r>
            <a:r>
              <a:rPr lang="en-GB" sz="3600" b="1" dirty="0" err="1">
                <a:solidFill>
                  <a:schemeClr val="bg1"/>
                </a:solidFill>
              </a:rPr>
              <a:t>elle</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is describing some of his things. What is he talking about? Write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40" name="Content Placeholder 5">
            <a:extLst>
              <a:ext uri="{FF2B5EF4-FFF2-40B4-BE49-F238E27FC236}">
                <a16:creationId xmlns:a16="http://schemas.microsoft.com/office/drawing/2014/main" id="{DFE68706-0BB9-4AB4-BCEA-957AA76A5549}"/>
              </a:ext>
            </a:extLst>
          </p:cNvPr>
          <p:cNvGraphicFramePr>
            <a:graphicFrameLocks noGrp="1"/>
          </p:cNvGraphicFramePr>
          <p:nvPr>
            <p:ph idx="1"/>
            <p:extLst>
              <p:ext uri="{D42A27DB-BD31-4B8C-83A1-F6EECF244321}">
                <p14:modId xmlns:p14="http://schemas.microsoft.com/office/powerpoint/2010/main" val="2563117205"/>
              </p:ext>
            </p:extLst>
          </p:nvPr>
        </p:nvGraphicFramePr>
        <p:xfrm>
          <a:off x="156000" y="2023730"/>
          <a:ext cx="5940000" cy="4084320"/>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65936079"/>
                    </a:ext>
                  </a:extLst>
                </a:gridCol>
                <a:gridCol w="2880000">
                  <a:extLst>
                    <a:ext uri="{9D8B030D-6E8A-4147-A177-3AD203B41FA5}">
                      <a16:colId xmlns:a16="http://schemas.microsoft.com/office/drawing/2014/main" val="3317005183"/>
                    </a:ext>
                  </a:extLst>
                </a:gridCol>
                <a:gridCol w="1260000">
                  <a:extLst>
                    <a:ext uri="{9D8B030D-6E8A-4147-A177-3AD203B41FA5}">
                      <a16:colId xmlns:a16="http://schemas.microsoft.com/office/drawing/2014/main" val="3434829958"/>
                    </a:ext>
                  </a:extLst>
                </a:gridCol>
                <a:gridCol w="1260000">
                  <a:extLst>
                    <a:ext uri="{9D8B030D-6E8A-4147-A177-3AD203B41FA5}">
                      <a16:colId xmlns:a16="http://schemas.microsoft.com/office/drawing/2014/main" val="4293147557"/>
                    </a:ext>
                  </a:extLst>
                </a:gridCol>
              </a:tblGrid>
              <a:tr h="193856">
                <a:tc>
                  <a:txBody>
                    <a:bodyPr/>
                    <a:lstStyle/>
                    <a:p>
                      <a:pPr algn="ctr"/>
                      <a:endParaRPr lang="en-GB" b="1" i="0" dirty="0"/>
                    </a:p>
                  </a:txBody>
                  <a:tcPr anchor="ctr"/>
                </a:tc>
                <a:tc>
                  <a:txBody>
                    <a:bodyPr/>
                    <a:lstStyle/>
                    <a:p>
                      <a:pPr algn="ctr"/>
                      <a:endParaRPr lang="en-GB" sz="2800" i="0" dirty="0">
                        <a:latin typeface="Century Gothic" panose="020B0502020202020204" pitchFamily="34" charset="0"/>
                      </a:endParaRPr>
                    </a:p>
                  </a:txBody>
                  <a:tcPr anchor="ctr"/>
                </a:tc>
                <a:tc>
                  <a:txBody>
                    <a:bodyPr/>
                    <a:lstStyle/>
                    <a:p>
                      <a:pPr algn="ctr"/>
                      <a:r>
                        <a:rPr lang="en-GB" sz="2800" i="0" dirty="0">
                          <a:latin typeface="Century Gothic" panose="020B0502020202020204" pitchFamily="34" charset="0"/>
                        </a:rPr>
                        <a:t>a</a:t>
                      </a:r>
                    </a:p>
                  </a:txBody>
                  <a:tcPr anchor="ctr"/>
                </a:tc>
                <a:tc>
                  <a:txBody>
                    <a:bodyPr/>
                    <a:lstStyle/>
                    <a:p>
                      <a:pPr algn="ctr"/>
                      <a:r>
                        <a:rPr lang="en-GB" sz="2800" i="0" dirty="0">
                          <a:latin typeface="Century Gothic" panose="020B0502020202020204" pitchFamily="34" charset="0"/>
                        </a:rPr>
                        <a:t>b</a:t>
                      </a:r>
                    </a:p>
                  </a:txBody>
                  <a:tcPr anchor="ctr"/>
                </a:tc>
                <a:extLst>
                  <a:ext uri="{0D108BD9-81ED-4DB2-BD59-A6C34878D82A}">
                    <a16:rowId xmlns:a16="http://schemas.microsoft.com/office/drawing/2014/main" val="3585969815"/>
                  </a:ext>
                </a:extLst>
              </a:tr>
              <a:tr h="370840">
                <a:tc>
                  <a:txBody>
                    <a:bodyPr/>
                    <a:lstStyle/>
                    <a:p>
                      <a:pPr algn="ctr"/>
                      <a:r>
                        <a:rPr lang="en-GB" sz="2800" b="1" i="0" dirty="0">
                          <a:solidFill>
                            <a:srgbClr val="002060"/>
                          </a:solidFill>
                          <a:latin typeface="Century Gothic" panose="020B0502020202020204" pitchFamily="34" charset="0"/>
                        </a:rPr>
                        <a:t>1</a:t>
                      </a:r>
                    </a:p>
                  </a:txBody>
                  <a:tcPr anchor="ctr"/>
                </a:tc>
                <a:tc>
                  <a:txBody>
                    <a:bodyPr/>
                    <a:lstStyle/>
                    <a:p>
                      <a:pPr algn="ctr"/>
                      <a:endParaRPr lang="fr-FR" sz="2400" b="0" i="0" noProof="0" dirty="0">
                        <a:solidFill>
                          <a:schemeClr val="accent5">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i="0" noProof="0" dirty="0">
                          <a:solidFill>
                            <a:schemeClr val="accent5">
                              <a:lumMod val="50000"/>
                            </a:schemeClr>
                          </a:solidFill>
                          <a:latin typeface="Century Gothic" panose="020B0502020202020204" pitchFamily="34" charset="0"/>
                        </a:rPr>
                        <a:t>Elle est calme.</a:t>
                      </a:r>
                    </a:p>
                    <a:p>
                      <a:pPr algn="ctr"/>
                      <a:endParaRPr lang="fr-FR" sz="2400" b="0" i="0" noProof="0" dirty="0">
                        <a:solidFill>
                          <a:schemeClr val="accent5">
                            <a:lumMod val="50000"/>
                          </a:schemeClr>
                        </a:solidFill>
                        <a:latin typeface="Century Gothic" panose="020B0502020202020204" pitchFamily="34" charset="0"/>
                      </a:endParaRPr>
                    </a:p>
                  </a:txBody>
                  <a:tcPr anchor="ctr"/>
                </a:tc>
                <a:tc>
                  <a:txBody>
                    <a:bodyPr/>
                    <a:lstStyle/>
                    <a:p>
                      <a:pPr algn="ctr"/>
                      <a:endParaRPr lang="en-GB" sz="2400" i="0" dirty="0">
                        <a:solidFill>
                          <a:srgbClr val="115076"/>
                        </a:solidFill>
                      </a:endParaRPr>
                    </a:p>
                  </a:txBody>
                  <a:tcPr anchor="ctr"/>
                </a:tc>
                <a:tc>
                  <a:txBody>
                    <a:bodyPr/>
                    <a:lstStyle/>
                    <a:p>
                      <a:pPr algn="ctr"/>
                      <a:endParaRPr lang="en-GB" sz="2400" i="0" dirty="0">
                        <a:solidFill>
                          <a:srgbClr val="115076"/>
                        </a:solidFill>
                      </a:endParaRPr>
                    </a:p>
                  </a:txBody>
                  <a:tcPr anchor="ctr"/>
                </a:tc>
                <a:extLst>
                  <a:ext uri="{0D108BD9-81ED-4DB2-BD59-A6C34878D82A}">
                    <a16:rowId xmlns:a16="http://schemas.microsoft.com/office/drawing/2014/main" val="720189548"/>
                  </a:ext>
                </a:extLst>
              </a:tr>
              <a:tr h="370840">
                <a:tc>
                  <a:txBody>
                    <a:bodyPr/>
                    <a:lstStyle/>
                    <a:p>
                      <a:pPr algn="ctr"/>
                      <a:r>
                        <a:rPr lang="en-GB" sz="2800" b="1" i="0" dirty="0">
                          <a:solidFill>
                            <a:srgbClr val="002060"/>
                          </a:solidFill>
                          <a:latin typeface="Century Gothic" panose="020B0502020202020204" pitchFamily="34"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0" i="0" noProof="0" dirty="0">
                        <a:solidFill>
                          <a:schemeClr val="accent5">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i="0" noProof="0" dirty="0">
                          <a:solidFill>
                            <a:schemeClr val="accent5">
                              <a:lumMod val="50000"/>
                            </a:schemeClr>
                          </a:solidFill>
                          <a:latin typeface="Century Gothic" panose="020B0502020202020204" pitchFamily="34" charset="0"/>
                        </a:rPr>
                        <a:t>Il est triste.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0" i="0" noProof="0" dirty="0">
                        <a:solidFill>
                          <a:schemeClr val="accent5">
                            <a:lumMod val="50000"/>
                          </a:schemeClr>
                        </a:solidFill>
                        <a:latin typeface="Century Gothic" panose="020B0502020202020204" pitchFamily="34" charset="0"/>
                      </a:endParaRPr>
                    </a:p>
                  </a:txBody>
                  <a:tcPr anchor="ctr"/>
                </a:tc>
                <a:tc>
                  <a:txBody>
                    <a:bodyPr/>
                    <a:lstStyle/>
                    <a:p>
                      <a:pPr algn="ctr"/>
                      <a:endParaRPr lang="en-GB" sz="2400" i="0" dirty="0">
                        <a:solidFill>
                          <a:srgbClr val="115076"/>
                        </a:solidFill>
                      </a:endParaRPr>
                    </a:p>
                  </a:txBody>
                  <a:tcPr anchor="ctr"/>
                </a:tc>
                <a:tc>
                  <a:txBody>
                    <a:bodyPr/>
                    <a:lstStyle/>
                    <a:p>
                      <a:pPr algn="ctr"/>
                      <a:endParaRPr lang="en-GB" sz="2400" i="0" dirty="0">
                        <a:solidFill>
                          <a:srgbClr val="115076"/>
                        </a:solidFill>
                      </a:endParaRPr>
                    </a:p>
                  </a:txBody>
                  <a:tcPr anchor="ctr"/>
                </a:tc>
                <a:extLst>
                  <a:ext uri="{0D108BD9-81ED-4DB2-BD59-A6C34878D82A}">
                    <a16:rowId xmlns:a16="http://schemas.microsoft.com/office/drawing/2014/main" val="568798639"/>
                  </a:ext>
                </a:extLst>
              </a:tr>
              <a:tr h="370840">
                <a:tc>
                  <a:txBody>
                    <a:bodyPr/>
                    <a:lstStyle/>
                    <a:p>
                      <a:pPr algn="ctr"/>
                      <a:r>
                        <a:rPr lang="en-GB" sz="2800" b="1" i="0" dirty="0">
                          <a:solidFill>
                            <a:srgbClr val="002060"/>
                          </a:solidFill>
                          <a:latin typeface="Century Gothic" panose="020B0502020202020204" pitchFamily="34" charset="0"/>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0" i="0" noProof="0" dirty="0">
                        <a:solidFill>
                          <a:schemeClr val="accent5">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i="0" noProof="0" dirty="0">
                          <a:solidFill>
                            <a:schemeClr val="accent5">
                              <a:lumMod val="50000"/>
                            </a:schemeClr>
                          </a:solidFill>
                          <a:latin typeface="Century Gothic" panose="020B0502020202020204" pitchFamily="34" charset="0"/>
                        </a:rPr>
                        <a:t>Il est moderne.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0" i="0" noProof="0" dirty="0">
                        <a:solidFill>
                          <a:schemeClr val="accent5">
                            <a:lumMod val="50000"/>
                          </a:schemeClr>
                        </a:solidFill>
                        <a:latin typeface="Century Gothic" panose="020B0502020202020204" pitchFamily="34" charset="0"/>
                      </a:endParaRPr>
                    </a:p>
                  </a:txBody>
                  <a:tcPr anchor="ctr"/>
                </a:tc>
                <a:tc>
                  <a:txBody>
                    <a:bodyPr/>
                    <a:lstStyle/>
                    <a:p>
                      <a:pPr algn="ctr"/>
                      <a:endParaRPr lang="en-GB" sz="2400" i="0" dirty="0">
                        <a:solidFill>
                          <a:srgbClr val="115076"/>
                        </a:solidFill>
                      </a:endParaRPr>
                    </a:p>
                  </a:txBody>
                  <a:tcPr anchor="ctr"/>
                </a:tc>
                <a:tc>
                  <a:txBody>
                    <a:bodyPr/>
                    <a:lstStyle/>
                    <a:p>
                      <a:pPr algn="ctr"/>
                      <a:endParaRPr lang="en-GB" sz="2400" i="0" dirty="0">
                        <a:solidFill>
                          <a:srgbClr val="115076"/>
                        </a:solidFill>
                      </a:endParaRPr>
                    </a:p>
                  </a:txBody>
                  <a:tcPr anchor="ctr"/>
                </a:tc>
                <a:extLst>
                  <a:ext uri="{0D108BD9-81ED-4DB2-BD59-A6C34878D82A}">
                    <a16:rowId xmlns:a16="http://schemas.microsoft.com/office/drawing/2014/main" val="2049515245"/>
                  </a:ext>
                </a:extLst>
              </a:tr>
            </a:tbl>
          </a:graphicData>
        </a:graphic>
      </p:graphicFrame>
      <p:graphicFrame>
        <p:nvGraphicFramePr>
          <p:cNvPr id="42" name="Content Placeholder 5">
            <a:extLst>
              <a:ext uri="{FF2B5EF4-FFF2-40B4-BE49-F238E27FC236}">
                <a16:creationId xmlns:a16="http://schemas.microsoft.com/office/drawing/2014/main" id="{5C392541-7910-4A5C-8E5A-3C00C985935C}"/>
              </a:ext>
            </a:extLst>
          </p:cNvPr>
          <p:cNvGraphicFramePr>
            <a:graphicFrameLocks/>
          </p:cNvGraphicFramePr>
          <p:nvPr>
            <p:extLst>
              <p:ext uri="{D42A27DB-BD31-4B8C-83A1-F6EECF244321}">
                <p14:modId xmlns:p14="http://schemas.microsoft.com/office/powerpoint/2010/main" val="3056226127"/>
              </p:ext>
            </p:extLst>
          </p:nvPr>
        </p:nvGraphicFramePr>
        <p:xfrm>
          <a:off x="6096000" y="2023730"/>
          <a:ext cx="5940000" cy="4084320"/>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65936079"/>
                    </a:ext>
                  </a:extLst>
                </a:gridCol>
                <a:gridCol w="2880000">
                  <a:extLst>
                    <a:ext uri="{9D8B030D-6E8A-4147-A177-3AD203B41FA5}">
                      <a16:colId xmlns:a16="http://schemas.microsoft.com/office/drawing/2014/main" val="3317005183"/>
                    </a:ext>
                  </a:extLst>
                </a:gridCol>
                <a:gridCol w="1260000">
                  <a:extLst>
                    <a:ext uri="{9D8B030D-6E8A-4147-A177-3AD203B41FA5}">
                      <a16:colId xmlns:a16="http://schemas.microsoft.com/office/drawing/2014/main" val="3434829958"/>
                    </a:ext>
                  </a:extLst>
                </a:gridCol>
                <a:gridCol w="1260000">
                  <a:extLst>
                    <a:ext uri="{9D8B030D-6E8A-4147-A177-3AD203B41FA5}">
                      <a16:colId xmlns:a16="http://schemas.microsoft.com/office/drawing/2014/main" val="4293147557"/>
                    </a:ext>
                  </a:extLst>
                </a:gridCol>
              </a:tblGrid>
              <a:tr h="193856">
                <a:tc>
                  <a:txBody>
                    <a:bodyPr/>
                    <a:lstStyle/>
                    <a:p>
                      <a:pPr algn="ctr"/>
                      <a:endParaRPr lang="en-GB" b="1" i="0" dirty="0"/>
                    </a:p>
                  </a:txBody>
                  <a:tcPr anchor="ctr"/>
                </a:tc>
                <a:tc>
                  <a:txBody>
                    <a:bodyPr/>
                    <a:lstStyle/>
                    <a:p>
                      <a:pPr algn="ctr"/>
                      <a:endParaRPr lang="en-GB" sz="2800" i="0" dirty="0">
                        <a:latin typeface="Century Gothic" panose="020B0502020202020204" pitchFamily="34" charset="0"/>
                      </a:endParaRPr>
                    </a:p>
                  </a:txBody>
                  <a:tcPr anchor="ctr"/>
                </a:tc>
                <a:tc>
                  <a:txBody>
                    <a:bodyPr/>
                    <a:lstStyle/>
                    <a:p>
                      <a:pPr algn="ctr"/>
                      <a:r>
                        <a:rPr lang="en-GB" sz="2800" i="0" dirty="0">
                          <a:latin typeface="Century Gothic" panose="020B0502020202020204" pitchFamily="34" charset="0"/>
                        </a:rPr>
                        <a:t>a</a:t>
                      </a:r>
                    </a:p>
                  </a:txBody>
                  <a:tcPr anchor="ctr"/>
                </a:tc>
                <a:tc>
                  <a:txBody>
                    <a:bodyPr/>
                    <a:lstStyle/>
                    <a:p>
                      <a:pPr algn="ctr"/>
                      <a:r>
                        <a:rPr lang="en-GB" sz="2800" i="0" dirty="0">
                          <a:latin typeface="Century Gothic" panose="020B0502020202020204" pitchFamily="34" charset="0"/>
                        </a:rPr>
                        <a:t>b</a:t>
                      </a:r>
                    </a:p>
                  </a:txBody>
                  <a:tcPr anchor="ctr"/>
                </a:tc>
                <a:extLst>
                  <a:ext uri="{0D108BD9-81ED-4DB2-BD59-A6C34878D82A}">
                    <a16:rowId xmlns:a16="http://schemas.microsoft.com/office/drawing/2014/main" val="3585969815"/>
                  </a:ext>
                </a:extLst>
              </a:tr>
              <a:tr h="370840">
                <a:tc>
                  <a:txBody>
                    <a:bodyPr/>
                    <a:lstStyle/>
                    <a:p>
                      <a:pPr algn="ctr"/>
                      <a:r>
                        <a:rPr lang="en-GB" sz="2800" b="1" i="0" dirty="0">
                          <a:solidFill>
                            <a:srgbClr val="002060"/>
                          </a:solidFill>
                          <a:latin typeface="Century Gothic" panose="020B0502020202020204" pitchFamily="34" charset="0"/>
                        </a:rPr>
                        <a:t>4</a:t>
                      </a:r>
                    </a:p>
                  </a:txBody>
                  <a:tcPr anchor="ctr"/>
                </a:tc>
                <a:tc>
                  <a:txBody>
                    <a:bodyPr/>
                    <a:lstStyle/>
                    <a:p>
                      <a:pPr algn="ctr"/>
                      <a:endParaRPr lang="fr-FR" sz="2400" b="0" i="0" noProof="0" dirty="0">
                        <a:solidFill>
                          <a:schemeClr val="accent5">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i="0" noProof="0" dirty="0">
                          <a:solidFill>
                            <a:schemeClr val="accent5">
                              <a:lumMod val="50000"/>
                            </a:schemeClr>
                          </a:solidFill>
                          <a:latin typeface="Century Gothic" panose="020B0502020202020204" pitchFamily="34" charset="0"/>
                        </a:rPr>
                        <a:t>Elle est rapide.</a:t>
                      </a:r>
                    </a:p>
                    <a:p>
                      <a:pPr algn="ctr"/>
                      <a:endParaRPr lang="fr-FR" sz="2400" b="0" i="0" noProof="0" dirty="0">
                        <a:solidFill>
                          <a:schemeClr val="accent5">
                            <a:lumMod val="50000"/>
                          </a:schemeClr>
                        </a:solidFill>
                        <a:latin typeface="Century Gothic" panose="020B0502020202020204" pitchFamily="34" charset="0"/>
                      </a:endParaRPr>
                    </a:p>
                  </a:txBody>
                  <a:tcPr anchor="ctr"/>
                </a:tc>
                <a:tc>
                  <a:txBody>
                    <a:bodyPr/>
                    <a:lstStyle/>
                    <a:p>
                      <a:pPr algn="ctr"/>
                      <a:endParaRPr lang="en-GB" sz="2400" i="0" dirty="0">
                        <a:solidFill>
                          <a:srgbClr val="115076"/>
                        </a:solidFill>
                      </a:endParaRPr>
                    </a:p>
                  </a:txBody>
                  <a:tcPr anchor="ctr"/>
                </a:tc>
                <a:tc>
                  <a:txBody>
                    <a:bodyPr/>
                    <a:lstStyle/>
                    <a:p>
                      <a:pPr algn="ctr"/>
                      <a:endParaRPr lang="en-GB" sz="2400" i="0" dirty="0">
                        <a:solidFill>
                          <a:srgbClr val="115076"/>
                        </a:solidFill>
                      </a:endParaRPr>
                    </a:p>
                  </a:txBody>
                  <a:tcPr anchor="ctr"/>
                </a:tc>
                <a:extLst>
                  <a:ext uri="{0D108BD9-81ED-4DB2-BD59-A6C34878D82A}">
                    <a16:rowId xmlns:a16="http://schemas.microsoft.com/office/drawing/2014/main" val="720189548"/>
                  </a:ext>
                </a:extLst>
              </a:tr>
              <a:tr h="370840">
                <a:tc>
                  <a:txBody>
                    <a:bodyPr/>
                    <a:lstStyle/>
                    <a:p>
                      <a:pPr algn="ctr"/>
                      <a:r>
                        <a:rPr lang="en-GB" sz="2800" b="1" i="0" dirty="0">
                          <a:solidFill>
                            <a:srgbClr val="002060"/>
                          </a:solidFill>
                          <a:latin typeface="Century Gothic" panose="020B0502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0" i="0" noProof="0" dirty="0">
                        <a:solidFill>
                          <a:schemeClr val="accent5">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i="0" noProof="0" dirty="0">
                          <a:solidFill>
                            <a:schemeClr val="accent5">
                              <a:lumMod val="50000"/>
                            </a:schemeClr>
                          </a:solidFill>
                          <a:latin typeface="Century Gothic" panose="020B0502020202020204" pitchFamily="34" charset="0"/>
                        </a:rPr>
                        <a:t>Il est drôle.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0" i="0" noProof="0" dirty="0">
                        <a:solidFill>
                          <a:schemeClr val="accent5">
                            <a:lumMod val="50000"/>
                          </a:schemeClr>
                        </a:solidFill>
                        <a:latin typeface="Century Gothic" panose="020B0502020202020204" pitchFamily="34" charset="0"/>
                      </a:endParaRPr>
                    </a:p>
                  </a:txBody>
                  <a:tcPr anchor="ctr"/>
                </a:tc>
                <a:tc>
                  <a:txBody>
                    <a:bodyPr/>
                    <a:lstStyle/>
                    <a:p>
                      <a:pPr algn="ctr"/>
                      <a:endParaRPr lang="en-GB" sz="2400" i="0" dirty="0">
                        <a:solidFill>
                          <a:srgbClr val="115076"/>
                        </a:solidFill>
                      </a:endParaRPr>
                    </a:p>
                  </a:txBody>
                  <a:tcPr anchor="ctr"/>
                </a:tc>
                <a:tc>
                  <a:txBody>
                    <a:bodyPr/>
                    <a:lstStyle/>
                    <a:p>
                      <a:pPr algn="ctr"/>
                      <a:endParaRPr lang="en-GB" sz="2400" i="0" dirty="0">
                        <a:solidFill>
                          <a:srgbClr val="115076"/>
                        </a:solidFill>
                      </a:endParaRPr>
                    </a:p>
                  </a:txBody>
                  <a:tcPr anchor="ctr"/>
                </a:tc>
                <a:extLst>
                  <a:ext uri="{0D108BD9-81ED-4DB2-BD59-A6C34878D82A}">
                    <a16:rowId xmlns:a16="http://schemas.microsoft.com/office/drawing/2014/main" val="568798639"/>
                  </a:ext>
                </a:extLst>
              </a:tr>
              <a:tr h="370840">
                <a:tc>
                  <a:txBody>
                    <a:bodyPr/>
                    <a:lstStyle/>
                    <a:p>
                      <a:pPr algn="ctr"/>
                      <a:r>
                        <a:rPr lang="en-GB" sz="2800" b="1" i="0" dirty="0">
                          <a:solidFill>
                            <a:srgbClr val="002060"/>
                          </a:solidFill>
                          <a:latin typeface="Century Gothic" panose="020B0502020202020204" pitchFamily="34" charset="0"/>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0" i="0" noProof="0" dirty="0">
                        <a:solidFill>
                          <a:schemeClr val="accent5">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i="0" noProof="0" dirty="0">
                          <a:solidFill>
                            <a:schemeClr val="accent5">
                              <a:lumMod val="50000"/>
                            </a:schemeClr>
                          </a:solidFill>
                          <a:latin typeface="Century Gothic" panose="020B0502020202020204" pitchFamily="34" charset="0"/>
                        </a:rPr>
                        <a:t>Elle est sympa.</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0" i="0" noProof="0" dirty="0">
                        <a:solidFill>
                          <a:schemeClr val="accent5">
                            <a:lumMod val="50000"/>
                          </a:schemeClr>
                        </a:solidFill>
                        <a:latin typeface="Century Gothic" panose="020B0502020202020204" pitchFamily="34" charset="0"/>
                      </a:endParaRPr>
                    </a:p>
                  </a:txBody>
                  <a:tcPr anchor="ctr"/>
                </a:tc>
                <a:tc>
                  <a:txBody>
                    <a:bodyPr/>
                    <a:lstStyle/>
                    <a:p>
                      <a:pPr algn="ctr"/>
                      <a:endParaRPr lang="en-GB" sz="2400" i="0" dirty="0">
                        <a:solidFill>
                          <a:srgbClr val="115076"/>
                        </a:solidFill>
                      </a:endParaRPr>
                    </a:p>
                  </a:txBody>
                  <a:tcPr anchor="ctr"/>
                </a:tc>
                <a:tc>
                  <a:txBody>
                    <a:bodyPr/>
                    <a:lstStyle/>
                    <a:p>
                      <a:pPr algn="ctr"/>
                      <a:endParaRPr lang="en-GB" sz="2400" i="0" dirty="0">
                        <a:solidFill>
                          <a:srgbClr val="115076"/>
                        </a:solidFill>
                      </a:endParaRPr>
                    </a:p>
                  </a:txBody>
                  <a:tcPr anchor="ctr"/>
                </a:tc>
                <a:extLst>
                  <a:ext uri="{0D108BD9-81ED-4DB2-BD59-A6C34878D82A}">
                    <a16:rowId xmlns:a16="http://schemas.microsoft.com/office/drawing/2014/main" val="2049515245"/>
                  </a:ext>
                </a:extLst>
              </a:tr>
            </a:tbl>
          </a:graphicData>
        </a:graphic>
      </p:graphicFrame>
      <p:pic>
        <p:nvPicPr>
          <p:cNvPr id="43" name="Picture 42">
            <a:extLst>
              <a:ext uri="{FF2B5EF4-FFF2-40B4-BE49-F238E27FC236}">
                <a16:creationId xmlns:a16="http://schemas.microsoft.com/office/drawing/2014/main" id="{8923E54C-7E17-4B09-838B-38FAF60F7C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2842" y="2710804"/>
            <a:ext cx="740408" cy="718196"/>
          </a:xfrm>
          <a:prstGeom prst="rect">
            <a:avLst/>
          </a:prstGeom>
        </p:spPr>
      </p:pic>
      <p:pic>
        <p:nvPicPr>
          <p:cNvPr id="44" name="Picture 43">
            <a:extLst>
              <a:ext uri="{FF2B5EF4-FFF2-40B4-BE49-F238E27FC236}">
                <a16:creationId xmlns:a16="http://schemas.microsoft.com/office/drawing/2014/main" id="{605EA898-E2CE-4A10-BAD5-CB7E9577E6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4487" y="2710804"/>
            <a:ext cx="1200893" cy="843437"/>
          </a:xfrm>
          <a:prstGeom prst="rect">
            <a:avLst/>
          </a:prstGeom>
        </p:spPr>
      </p:pic>
      <p:pic>
        <p:nvPicPr>
          <p:cNvPr id="45" name="Picture 44">
            <a:extLst>
              <a:ext uri="{FF2B5EF4-FFF2-40B4-BE49-F238E27FC236}">
                <a16:creationId xmlns:a16="http://schemas.microsoft.com/office/drawing/2014/main" id="{EF26BC90-4BD8-44F9-ACFC-53FD4792D4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8952" y="4025827"/>
            <a:ext cx="1008187" cy="742698"/>
          </a:xfrm>
          <a:prstGeom prst="rect">
            <a:avLst/>
          </a:prstGeom>
        </p:spPr>
      </p:pic>
      <p:pic>
        <p:nvPicPr>
          <p:cNvPr id="46" name="Picture 26" descr="thinking light bulb emoji - Clip Art Library">
            <a:extLst>
              <a:ext uri="{FF2B5EF4-FFF2-40B4-BE49-F238E27FC236}">
                <a16:creationId xmlns:a16="http://schemas.microsoft.com/office/drawing/2014/main" id="{ED9A67D9-8BEF-4736-AF05-281A0084E73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33115" y="3751145"/>
            <a:ext cx="883636" cy="10800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88453ABC-D359-44F0-9693-870FA3BBC9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6288" y="5131671"/>
            <a:ext cx="417289" cy="860658"/>
          </a:xfrm>
          <a:prstGeom prst="rect">
            <a:avLst/>
          </a:prstGeom>
        </p:spPr>
      </p:pic>
      <p:pic>
        <p:nvPicPr>
          <p:cNvPr id="48" name="Picture 47">
            <a:extLst>
              <a:ext uri="{FF2B5EF4-FFF2-40B4-BE49-F238E27FC236}">
                <a16:creationId xmlns:a16="http://schemas.microsoft.com/office/drawing/2014/main" id="{62D72F01-FD9B-49D1-A03E-5A2B51D836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2598" y="5124146"/>
            <a:ext cx="1200893" cy="843437"/>
          </a:xfrm>
          <a:prstGeom prst="rect">
            <a:avLst/>
          </a:prstGeom>
        </p:spPr>
      </p:pic>
      <p:pic>
        <p:nvPicPr>
          <p:cNvPr id="49" name="Picture 48">
            <a:extLst>
              <a:ext uri="{FF2B5EF4-FFF2-40B4-BE49-F238E27FC236}">
                <a16:creationId xmlns:a16="http://schemas.microsoft.com/office/drawing/2014/main" id="{7454F5FB-0458-4A40-B415-2A5BE598CC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89467" y="2856312"/>
            <a:ext cx="943148" cy="697929"/>
          </a:xfrm>
          <a:prstGeom prst="rect">
            <a:avLst/>
          </a:prstGeom>
        </p:spPr>
      </p:pic>
      <p:pic>
        <p:nvPicPr>
          <p:cNvPr id="50" name="Picture 49">
            <a:extLst>
              <a:ext uri="{FF2B5EF4-FFF2-40B4-BE49-F238E27FC236}">
                <a16:creationId xmlns:a16="http://schemas.microsoft.com/office/drawing/2014/main" id="{3F67ABC7-DD61-42C2-9E99-E273E48D9899}"/>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9656518" y="2674328"/>
            <a:ext cx="943148" cy="878725"/>
          </a:xfrm>
          <a:prstGeom prst="rect">
            <a:avLst/>
          </a:prstGeom>
        </p:spPr>
      </p:pic>
      <p:pic>
        <p:nvPicPr>
          <p:cNvPr id="51" name="Picture 50">
            <a:extLst>
              <a:ext uri="{FF2B5EF4-FFF2-40B4-BE49-F238E27FC236}">
                <a16:creationId xmlns:a16="http://schemas.microsoft.com/office/drawing/2014/main" id="{7A2F12EC-13DC-479F-83E7-E3DC5B6F12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7883" y="4045719"/>
            <a:ext cx="740408" cy="718196"/>
          </a:xfrm>
          <a:prstGeom prst="rect">
            <a:avLst/>
          </a:prstGeom>
        </p:spPr>
      </p:pic>
      <p:pic>
        <p:nvPicPr>
          <p:cNvPr id="52" name="Picture 26" descr="thinking light bulb emoji - Clip Art Library">
            <a:extLst>
              <a:ext uri="{FF2B5EF4-FFF2-40B4-BE49-F238E27FC236}">
                <a16:creationId xmlns:a16="http://schemas.microsoft.com/office/drawing/2014/main" id="{D8FBA2BD-387B-4D6F-95A9-BA1D6F1C532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45050" y="3753002"/>
            <a:ext cx="883636" cy="1080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6752B11F-52DD-492E-A878-0F8051BD77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77121" y="5299370"/>
            <a:ext cx="1101942" cy="525259"/>
          </a:xfrm>
          <a:prstGeom prst="rect">
            <a:avLst/>
          </a:prstGeom>
        </p:spPr>
      </p:pic>
      <p:pic>
        <p:nvPicPr>
          <p:cNvPr id="54" name="Picture 53">
            <a:extLst>
              <a:ext uri="{FF2B5EF4-FFF2-40B4-BE49-F238E27FC236}">
                <a16:creationId xmlns:a16="http://schemas.microsoft.com/office/drawing/2014/main" id="{3F04AD73-0833-489D-83A6-F105C01274F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89467" y="5201999"/>
            <a:ext cx="1018868" cy="720000"/>
          </a:xfrm>
          <a:prstGeom prst="rect">
            <a:avLst/>
          </a:prstGeom>
        </p:spPr>
      </p:pic>
      <p:sp>
        <p:nvSpPr>
          <p:cNvPr id="3" name="Oval 2">
            <a:extLst>
              <a:ext uri="{FF2B5EF4-FFF2-40B4-BE49-F238E27FC236}">
                <a16:creationId xmlns:a16="http://schemas.microsoft.com/office/drawing/2014/main" id="{6C54297D-4728-4D77-86DB-E882FAD3D72E}"/>
              </a:ext>
            </a:extLst>
          </p:cNvPr>
          <p:cNvSpPr/>
          <p:nvPr/>
        </p:nvSpPr>
        <p:spPr>
          <a:xfrm>
            <a:off x="4914254" y="2573690"/>
            <a:ext cx="1080000" cy="108000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54B1D445-68E7-42B7-9D08-8B09D3D0896B}"/>
              </a:ext>
            </a:extLst>
          </p:cNvPr>
          <p:cNvSpPr/>
          <p:nvPr/>
        </p:nvSpPr>
        <p:spPr>
          <a:xfrm>
            <a:off x="3663044" y="3864817"/>
            <a:ext cx="1080000" cy="108000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408B624D-1B36-4020-BA92-093A3F1A03F9}"/>
              </a:ext>
            </a:extLst>
          </p:cNvPr>
          <p:cNvSpPr/>
          <p:nvPr/>
        </p:nvSpPr>
        <p:spPr>
          <a:xfrm>
            <a:off x="4934932" y="5005864"/>
            <a:ext cx="1080000" cy="108000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6DA228E4-10D6-4994-9483-326710B79A6E}"/>
              </a:ext>
            </a:extLst>
          </p:cNvPr>
          <p:cNvSpPr/>
          <p:nvPr/>
        </p:nvSpPr>
        <p:spPr>
          <a:xfrm>
            <a:off x="9576039" y="2591925"/>
            <a:ext cx="1080000" cy="108000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8280313D-3BE3-4240-98FC-8B5D81A4461C}"/>
              </a:ext>
            </a:extLst>
          </p:cNvPr>
          <p:cNvSpPr/>
          <p:nvPr/>
        </p:nvSpPr>
        <p:spPr>
          <a:xfrm>
            <a:off x="10838087" y="3807667"/>
            <a:ext cx="1080000" cy="108000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DEFD8C47-3AC5-4200-A709-CF31F39A2BF6}"/>
              </a:ext>
            </a:extLst>
          </p:cNvPr>
          <p:cNvSpPr/>
          <p:nvPr/>
        </p:nvSpPr>
        <p:spPr>
          <a:xfrm>
            <a:off x="9576039" y="4996567"/>
            <a:ext cx="1080000" cy="108000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shirt&#10;&#10;Description automatically generated">
            <a:extLst>
              <a:ext uri="{FF2B5EF4-FFF2-40B4-BE49-F238E27FC236}">
                <a16:creationId xmlns:a16="http://schemas.microsoft.com/office/drawing/2014/main" id="{1E5B8BEE-DF9B-4D01-8A1B-E808007BCF6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51792" y="-226126"/>
            <a:ext cx="1428415" cy="1428415"/>
          </a:xfrm>
          <a:prstGeom prst="rect">
            <a:avLst/>
          </a:prstGeom>
        </p:spPr>
      </p:pic>
    </p:spTree>
    <p:extLst>
      <p:ext uri="{BB962C8B-B14F-4D97-AF65-F5344CB8AC3E}">
        <p14:creationId xmlns:p14="http://schemas.microsoft.com/office/powerpoint/2010/main" val="28802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5" grpId="0" animBg="1"/>
      <p:bldP spid="56" grpId="0" animBg="1"/>
      <p:bldP spid="57" grpId="0" animBg="1"/>
      <p:bldP spid="58" grpId="0" animBg="1"/>
      <p:bldP spid="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7889" y="25013"/>
            <a:ext cx="10515600" cy="1325563"/>
          </a:xfrm>
        </p:spPr>
        <p:txBody>
          <a:bodyPr>
            <a:noAutofit/>
          </a:bodyPr>
          <a:lstStyle/>
          <a:p>
            <a:pPr algn="ctr"/>
            <a:r>
              <a:rPr lang="en-GB" sz="9700" b="1" dirty="0">
                <a:solidFill>
                  <a:srgbClr val="115076"/>
                </a:solidFill>
                <a:cs typeface="Calibri" panose="020F0502020204030204" pitchFamily="34" charset="0"/>
              </a:rPr>
              <a:t>SFE</a:t>
            </a:r>
          </a:p>
        </p:txBody>
      </p:sp>
      <p:pic>
        <p:nvPicPr>
          <p:cNvPr id="17" name="Picture 2" descr="Quiet Sign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17983" y="141236"/>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95842" y="1064501"/>
            <a:ext cx="5400316"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[silent final –e]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Rounded Rectangle 13" descr="rectangle"/>
          <p:cNvSpPr/>
          <p:nvPr/>
        </p:nvSpPr>
        <p:spPr>
          <a:xfrm>
            <a:off x="4627118" y="1670603"/>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man with placard with the word shy on it"/>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95823" y="1711632"/>
            <a:ext cx="1569307" cy="2098238"/>
          </a:xfrm>
          <a:prstGeom prst="rect">
            <a:avLst/>
          </a:prstGeom>
        </p:spPr>
      </p:pic>
      <p:sp>
        <p:nvSpPr>
          <p:cNvPr id="19" name="Rectangle 18"/>
          <p:cNvSpPr/>
          <p:nvPr/>
        </p:nvSpPr>
        <p:spPr>
          <a:xfrm>
            <a:off x="5421323" y="2326845"/>
            <a:ext cx="121700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
        <p:nvSpPr>
          <p:cNvPr id="13" name="TextBox 12"/>
          <p:cNvSpPr txBox="1"/>
          <p:nvPr/>
        </p:nvSpPr>
        <p:spPr>
          <a:xfrm>
            <a:off x="4763689" y="3655779"/>
            <a:ext cx="2583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timide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Multiply 15" descr="orange x"/>
          <p:cNvSpPr/>
          <p:nvPr/>
        </p:nvSpPr>
        <p:spPr>
          <a:xfrm>
            <a:off x="6651962" y="3769375"/>
            <a:ext cx="590109" cy="914714"/>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498325" y="496147"/>
            <a:ext cx="34794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mond</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pic>
        <p:nvPicPr>
          <p:cNvPr id="21" name="Picture 20" descr="glob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8016" y="1425776"/>
            <a:ext cx="1808976" cy="1688378"/>
          </a:xfrm>
          <a:prstGeom prst="rect">
            <a:avLst/>
          </a:prstGeom>
        </p:spPr>
      </p:pic>
      <p:sp>
        <p:nvSpPr>
          <p:cNvPr id="10" name="TextBox 9"/>
          <p:cNvSpPr txBox="1"/>
          <p:nvPr/>
        </p:nvSpPr>
        <p:spPr>
          <a:xfrm>
            <a:off x="890008" y="3528840"/>
            <a:ext cx="26960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centr</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pic>
        <p:nvPicPr>
          <p:cNvPr id="22" name="Picture 21" descr="target with an arrow in the centr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10778" y="4442045"/>
            <a:ext cx="1775511" cy="1751189"/>
          </a:xfrm>
          <a:prstGeom prst="rect">
            <a:avLst/>
          </a:prstGeom>
        </p:spPr>
      </p:pic>
      <p:sp>
        <p:nvSpPr>
          <p:cNvPr id="7" name="TextBox 6"/>
          <p:cNvSpPr txBox="1"/>
          <p:nvPr/>
        </p:nvSpPr>
        <p:spPr>
          <a:xfrm>
            <a:off x="4793070" y="4669141"/>
            <a:ext cx="2554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vi</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20" name="TextBox 19"/>
          <p:cNvSpPr txBox="1"/>
          <p:nvPr/>
        </p:nvSpPr>
        <p:spPr>
          <a:xfrm>
            <a:off x="3354575" y="5444269"/>
            <a:ext cx="5400316"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[life]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p:cNvSpPr txBox="1"/>
          <p:nvPr/>
        </p:nvSpPr>
        <p:spPr>
          <a:xfrm>
            <a:off x="8114192" y="509062"/>
            <a:ext cx="40923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modern</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4" name="Picture 23" descr="yellow sports ca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98722" y="2041325"/>
            <a:ext cx="2022592" cy="1011296"/>
          </a:xfrm>
          <a:prstGeom prst="rect">
            <a:avLst/>
          </a:prstGeom>
        </p:spPr>
      </p:pic>
      <p:pic>
        <p:nvPicPr>
          <p:cNvPr id="25" name="Picture 24" descr="green checkmark"/>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94313" y="1512160"/>
            <a:ext cx="507691" cy="528844"/>
          </a:xfrm>
          <a:prstGeom prst="rect">
            <a:avLst/>
          </a:prstGeom>
        </p:spPr>
      </p:pic>
      <p:pic>
        <p:nvPicPr>
          <p:cNvPr id="26" name="Picture 25" descr="old red ca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232730" y="2004569"/>
            <a:ext cx="1520110" cy="954819"/>
          </a:xfrm>
          <a:prstGeom prst="rect">
            <a:avLst/>
          </a:prstGeom>
        </p:spPr>
      </p:pic>
      <p:pic>
        <p:nvPicPr>
          <p:cNvPr id="27" name="Picture 26" descr="red cross"/>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950918" y="1437672"/>
            <a:ext cx="497082" cy="566897"/>
          </a:xfrm>
          <a:prstGeom prst="rect">
            <a:avLst/>
          </a:prstGeom>
        </p:spPr>
      </p:pic>
      <p:sp>
        <p:nvSpPr>
          <p:cNvPr id="8" name="TextBox 7"/>
          <p:cNvSpPr txBox="1"/>
          <p:nvPr/>
        </p:nvSpPr>
        <p:spPr>
          <a:xfrm>
            <a:off x="9130344" y="3559513"/>
            <a:ext cx="25540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douz</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3" name="Picture 22" descr="the number twelve"/>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9575" y="4448000"/>
            <a:ext cx="1815551" cy="14579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4265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3" name="timide.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subTnLst>
                                    <p:audio>
                                      <p:cMediaNode>
                                        <p:cTn display="0" masterRel="sameClick">
                                          <p:stCondLst>
                                            <p:cond evt="begin" delay="0">
                                              <p:tn val="22"/>
                                            </p:cond>
                                          </p:stCondLst>
                                          <p:endCondLst>
                                            <p:cond evt="onStopAudio" delay="0">
                                              <p:tgtEl>
                                                <p:sldTgt/>
                                              </p:tgtEl>
                                            </p:cond>
                                          </p:endCondLst>
                                        </p:cTn>
                                        <p:tgtEl>
                                          <p:sndTgt r:embed="rId4" name="timide.wav"/>
                                        </p:tgtEl>
                                      </p:cMediaNode>
                                    </p:audio>
                                  </p:sub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5" name="mond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subTnLst>
                                    <p:audio>
                                      <p:cMediaNode>
                                        <p:cTn display="0" masterRel="sameClick">
                                          <p:stCondLst>
                                            <p:cond evt="begin" delay="0">
                                              <p:tn val="38"/>
                                            </p:cond>
                                          </p:stCondLst>
                                          <p:endCondLst>
                                            <p:cond evt="onStopAudio" delay="0">
                                              <p:tgtEl>
                                                <p:sldTgt/>
                                              </p:tgtEl>
                                            </p:cond>
                                          </p:endCondLst>
                                        </p:cTn>
                                        <p:tgtEl>
                                          <p:sndTgt r:embed="rId5" name="monde.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6" name="moderne.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subTnLst>
                                    <p:audio>
                                      <p:cMediaNode>
                                        <p:cTn display="0" masterRel="sameClick">
                                          <p:stCondLst>
                                            <p:cond evt="begin" delay="0">
                                              <p:tn val="48"/>
                                            </p:cond>
                                          </p:stCondLst>
                                          <p:endCondLst>
                                            <p:cond evt="onStopAudio" delay="0">
                                              <p:tgtEl>
                                                <p:sldTgt/>
                                              </p:tgtEl>
                                            </p:cond>
                                          </p:endCondLst>
                                        </p:cTn>
                                        <p:tgtEl>
                                          <p:sndTgt r:embed="rId6" name="moderne.wav"/>
                                        </p:tgtEl>
                                      </p:cMediaNode>
                                    </p:audio>
                                  </p:subTnLst>
                                </p:cTn>
                              </p:par>
                              <p:par>
                                <p:cTn id="51" presetID="10"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par>
                                <p:cTn id="54" presetID="10" presetClass="entr" presetSubtype="0"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subTnLst>
                                    <p:audio>
                                      <p:cMediaNode>
                                        <p:cTn display="0" masterRel="sameClick">
                                          <p:stCondLst>
                                            <p:cond evt="begin" delay="0">
                                              <p:tn val="62"/>
                                            </p:cond>
                                          </p:stCondLst>
                                          <p:endCondLst>
                                            <p:cond evt="onStopAudio" delay="0">
                                              <p:tgtEl>
                                                <p:sldTgt/>
                                              </p:tgtEl>
                                            </p:cond>
                                          </p:endCondLst>
                                        </p:cTn>
                                        <p:tgtEl>
                                          <p:sndTgt r:embed="rId7" name="centre.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subTnLst>
                                    <p:audio>
                                      <p:cMediaNode>
                                        <p:cTn display="0" masterRel="sameClick">
                                          <p:stCondLst>
                                            <p:cond evt="begin" delay="0">
                                              <p:tn val="67"/>
                                            </p:cond>
                                          </p:stCondLst>
                                          <p:endCondLst>
                                            <p:cond evt="onStopAudio" delay="0">
                                              <p:tgtEl>
                                                <p:sldTgt/>
                                              </p:tgtEl>
                                            </p:cond>
                                          </p:endCondLst>
                                        </p:cTn>
                                        <p:tgtEl>
                                          <p:sndTgt r:embed="rId7" name="centre.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500"/>
                                        <p:tgtEl>
                                          <p:spTgt spid="7"/>
                                        </p:tgtEl>
                                      </p:cBhvr>
                                    </p:animEffect>
                                  </p:childTnLst>
                                  <p:subTnLst>
                                    <p:audio>
                                      <p:cMediaNode>
                                        <p:cTn display="0" masterRel="sameClick">
                                          <p:stCondLst>
                                            <p:cond evt="begin" delay="0">
                                              <p:tn val="72"/>
                                            </p:cond>
                                          </p:stCondLst>
                                          <p:endCondLst>
                                            <p:cond evt="onStopAudio" delay="0">
                                              <p:tgtEl>
                                                <p:sldTgt/>
                                              </p:tgtEl>
                                            </p:cond>
                                          </p:endCondLst>
                                        </p:cTn>
                                        <p:tgtEl>
                                          <p:sndTgt r:embed="rId8" name="vie.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subTnLst>
                                    <p:audio>
                                      <p:cMediaNode>
                                        <p:cTn display="0" masterRel="sameClick">
                                          <p:stCondLst>
                                            <p:cond evt="begin" delay="0">
                                              <p:tn val="77"/>
                                            </p:cond>
                                          </p:stCondLst>
                                          <p:endCondLst>
                                            <p:cond evt="onStopAudio" delay="0">
                                              <p:tgtEl>
                                                <p:sldTgt/>
                                              </p:tgtEl>
                                            </p:cond>
                                          </p:endCondLst>
                                        </p:cTn>
                                        <p:tgtEl>
                                          <p:sndTgt r:embed="rId8" name="vie.wav"/>
                                        </p:tgtEl>
                                      </p:cMediaNode>
                                    </p:audio>
                                  </p:sub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fade">
                                      <p:cBhvr>
                                        <p:cTn id="84" dur="500"/>
                                        <p:tgtEl>
                                          <p:spTgt spid="8"/>
                                        </p:tgtEl>
                                      </p:cBhvr>
                                    </p:animEffect>
                                  </p:childTnLst>
                                  <p:subTnLst>
                                    <p:audio>
                                      <p:cMediaNode>
                                        <p:cTn display="0" masterRel="sameClick">
                                          <p:stCondLst>
                                            <p:cond evt="begin" delay="0">
                                              <p:tn val="82"/>
                                            </p:cond>
                                          </p:stCondLst>
                                          <p:endCondLst>
                                            <p:cond evt="onStopAudio" delay="0">
                                              <p:tgtEl>
                                                <p:sldTgt/>
                                              </p:tgtEl>
                                            </p:cond>
                                          </p:endCondLst>
                                        </p:cTn>
                                        <p:tgtEl>
                                          <p:sndTgt r:embed="rId9" name="douze.wav"/>
                                        </p:tgtEl>
                                      </p:cMediaNode>
                                    </p:audio>
                                  </p:sub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subTnLst>
                                    <p:audio>
                                      <p:cMediaNode>
                                        <p:cTn display="0" masterRel="sameClick">
                                          <p:stCondLst>
                                            <p:cond evt="begin" delay="0">
                                              <p:tn val="87"/>
                                            </p:cond>
                                          </p:stCondLst>
                                          <p:endCondLst>
                                            <p:cond evt="onStopAudio" delay="0">
                                              <p:tgtEl>
                                                <p:sldTgt/>
                                              </p:tgtEl>
                                            </p:cond>
                                          </p:endCondLst>
                                        </p:cTn>
                                        <p:tgtEl>
                                          <p:sndTgt r:embed="rId9" name="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4" grpId="0" animBg="1"/>
      <p:bldP spid="19" grpId="0"/>
      <p:bldP spid="13" grpId="0"/>
      <p:bldP spid="16" grpId="0" animBg="1"/>
      <p:bldP spid="6" grpId="0"/>
      <p:bldP spid="10" grpId="0"/>
      <p:bldP spid="7" grpId="0"/>
      <p:bldP spid="20" grpId="0"/>
      <p:bldP spid="9"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
        <p:nvSpPr>
          <p:cNvPr id="9" name="TextBox 8">
            <a:extLst>
              <a:ext uri="{FF2B5EF4-FFF2-40B4-BE49-F238E27FC236}">
                <a16:creationId xmlns:a16="http://schemas.microsoft.com/office/drawing/2014/main" id="{D3887966-C643-4E67-930C-F45F186604FE}"/>
              </a:ext>
            </a:extLst>
          </p:cNvPr>
          <p:cNvSpPr txBox="1"/>
          <p:nvPr/>
        </p:nvSpPr>
        <p:spPr>
          <a:xfrm>
            <a:off x="264246" y="1331655"/>
            <a:ext cx="681254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R="0" lvl="0" algn="l" defTabSz="914400" rtl="0" eaLnBrk="1" fontAlgn="auto" latinLnBrk="0" hangingPunct="1">
              <a:lnSpc>
                <a:spcPct val="100000"/>
              </a:lnSpc>
              <a:spcBef>
                <a:spcPts val="0"/>
              </a:spcBef>
              <a:spcAft>
                <a:spcPts val="0"/>
              </a:spcAft>
              <a:buClrTx/>
              <a:buSzTx/>
              <a:tabLst/>
              <a:defRPr/>
            </a:pP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4"/>
              </a:rPr>
              <a:t>Indefinite articles: Gender (Article Agreement)</a:t>
            </a:r>
            <a:endPar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a:defRPr/>
            </a:pP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4"/>
              </a:rPr>
              <a:t>To have and to be: 1</a:t>
            </a:r>
            <a:r>
              <a:rPr kumimoji="0" lang="en-GB"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4"/>
              </a:rPr>
              <a:t>st</a:t>
            </a: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4"/>
              </a:rPr>
              <a:t> person and 3</a:t>
            </a:r>
            <a:r>
              <a:rPr kumimoji="0" lang="en-GB"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4"/>
              </a:rPr>
              <a:t>rd</a:t>
            </a: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4"/>
              </a:rPr>
              <a:t> person singular </a:t>
            </a:r>
            <a:endPar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0" name="Picture 9" descr="Diagram&#10;&#10;Description automatically generated">
            <a:extLst>
              <a:ext uri="{FF2B5EF4-FFF2-40B4-BE49-F238E27FC236}">
                <a16:creationId xmlns:a16="http://schemas.microsoft.com/office/drawing/2014/main" id="{96F1F624-31A3-4D3E-AC37-44B432D706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8622" y="2461947"/>
            <a:ext cx="6427087" cy="3616076"/>
          </a:xfrm>
          <a:prstGeom prst="rect">
            <a:avLst/>
          </a:prstGeom>
        </p:spPr>
      </p:pic>
    </p:spTree>
    <p:extLst>
      <p:ext uri="{BB962C8B-B14F-4D97-AF65-F5344CB8AC3E}">
        <p14:creationId xmlns:p14="http://schemas.microsoft.com/office/powerpoint/2010/main" val="11567440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1.1, Week 6)</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pic>
        <p:nvPicPr>
          <p:cNvPr id="14" name="Picture 13"/>
          <p:cNvPicPr/>
          <p:nvPr/>
        </p:nvPicPr>
        <p:blipFill>
          <a:blip r:embed="rId6">
            <a:extLst>
              <a:ext uri="{28A0092B-C50C-407E-A947-70E740481C1C}">
                <a14:useLocalDpi xmlns:a14="http://schemas.microsoft.com/office/drawing/2010/main" val="0"/>
              </a:ext>
            </a:extLst>
          </a:blip>
          <a:srcRect/>
          <a:stretch/>
        </p:blipFill>
        <p:spPr>
          <a:xfrm>
            <a:off x="3355412" y="2464600"/>
            <a:ext cx="1275434" cy="1275434"/>
          </a:xfrm>
          <a:prstGeom prst="rect">
            <a:avLst/>
          </a:prstGeom>
        </p:spPr>
      </p:pic>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lang="en-GB" sz="2400" b="1" dirty="0">
                <a:solidFill>
                  <a:srgbClr val="5B9BD5">
                    <a:lumMod val="50000"/>
                  </a:srgbClr>
                </a:solidFill>
                <a:latin typeface="Century Gothic" panose="020B0502020202020204" pitchFamily="34" charset="0"/>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8"/>
              </a:rPr>
              <a:t>Term 1.1 Week 3</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hlinkClick r:id="rId7"/>
            <a:extLst>
              <a:ext uri="{FF2B5EF4-FFF2-40B4-BE49-F238E27FC236}">
                <a16:creationId xmlns:a16="http://schemas.microsoft.com/office/drawing/2014/main" id="{4F604CAE-A433-4E80-B877-FC4297A94B96}"/>
              </a:ext>
            </a:extLst>
          </p:cNvPr>
          <p:cNvPicPr>
            <a:picLocks noChangeAspect="1"/>
          </p:cNvPicPr>
          <p:nvPr/>
        </p:nvPicPr>
        <p:blipFill>
          <a:blip r:embed="rId9"/>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2583365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7822" y="23277"/>
            <a:ext cx="10515600" cy="1325563"/>
          </a:xfrm>
        </p:spPr>
        <p:txBody>
          <a:bodyPr>
            <a:normAutofit fontScale="90000"/>
          </a:bodyPr>
          <a:lstStyle/>
          <a:p>
            <a:pPr algn="ctr"/>
            <a:r>
              <a:rPr lang="en-GB" sz="10800" b="1" dirty="0">
                <a:solidFill>
                  <a:srgbClr val="115076"/>
                </a:solidFill>
                <a:cs typeface="Calibri" panose="020F0502020204030204" pitchFamily="34" charset="0"/>
              </a:rPr>
              <a:t>SFE</a:t>
            </a:r>
            <a:endParaRPr lang="en-GB" dirty="0"/>
          </a:p>
        </p:txBody>
      </p:sp>
      <p:pic>
        <p:nvPicPr>
          <p:cNvPr id="17" name="Picture 2" descr="Quiet Sig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08286" y="143151"/>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man with placard with the word shy on it">
            <a:extLst>
              <a:ext uri="{FF2B5EF4-FFF2-40B4-BE49-F238E27FC236}">
                <a16:creationId xmlns:a16="http://schemas.microsoft.com/office/drawing/2014/main" id="{5698904E-68F1-224F-BA2D-7C1A02F3E66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95823" y="1711632"/>
            <a:ext cx="1569307" cy="2098238"/>
          </a:xfrm>
          <a:prstGeom prst="rect">
            <a:avLst/>
          </a:prstGeom>
        </p:spPr>
      </p:pic>
      <p:sp>
        <p:nvSpPr>
          <p:cNvPr id="2" name="TextBox 1"/>
          <p:cNvSpPr txBox="1"/>
          <p:nvPr/>
        </p:nvSpPr>
        <p:spPr>
          <a:xfrm>
            <a:off x="3395842" y="1064501"/>
            <a:ext cx="5400316"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[silent final –e]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Rounded Rectangle 13" descr="rectangle"/>
          <p:cNvSpPr/>
          <p:nvPr/>
        </p:nvSpPr>
        <p:spPr>
          <a:xfrm>
            <a:off x="4627118" y="1670603"/>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p:cNvSpPr txBox="1"/>
          <p:nvPr/>
        </p:nvSpPr>
        <p:spPr>
          <a:xfrm>
            <a:off x="4763689" y="3655779"/>
            <a:ext cx="2583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timide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Multiply 15" descr="orange x"/>
          <p:cNvSpPr/>
          <p:nvPr/>
        </p:nvSpPr>
        <p:spPr>
          <a:xfrm>
            <a:off x="6651962" y="3769375"/>
            <a:ext cx="590109" cy="914714"/>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498325" y="496147"/>
            <a:ext cx="34794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mond</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10" name="TextBox 9"/>
          <p:cNvSpPr txBox="1"/>
          <p:nvPr/>
        </p:nvSpPr>
        <p:spPr>
          <a:xfrm>
            <a:off x="890008" y="3528840"/>
            <a:ext cx="26960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centr</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4793070" y="4669141"/>
            <a:ext cx="2554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vi</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9" name="TextBox 8"/>
          <p:cNvSpPr txBox="1"/>
          <p:nvPr/>
        </p:nvSpPr>
        <p:spPr>
          <a:xfrm>
            <a:off x="8114192" y="509062"/>
            <a:ext cx="40923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modern</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9130344" y="3559513"/>
            <a:ext cx="25540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douz</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77FAAC8A-9E84-0943-B9F8-48D7ED0B44CA}"/>
              </a:ext>
            </a:extLst>
          </p:cNvPr>
          <p:cNvSpPr/>
          <p:nvPr/>
        </p:nvSpPr>
        <p:spPr>
          <a:xfrm>
            <a:off x="5421323" y="2326845"/>
            <a:ext cx="121700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Tree>
    <p:extLst>
      <p:ext uri="{BB962C8B-B14F-4D97-AF65-F5344CB8AC3E}">
        <p14:creationId xmlns:p14="http://schemas.microsoft.com/office/powerpoint/2010/main" val="241137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3" name="timide.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4" name="mond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5" name="moderne.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6" name="centre.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subTnLst>
                                    <p:audio>
                                      <p:cMediaNode>
                                        <p:cTn display="0" masterRel="sameClick">
                                          <p:stCondLst>
                                            <p:cond evt="begin" delay="0">
                                              <p:tn val="48"/>
                                            </p:cond>
                                          </p:stCondLst>
                                          <p:endCondLst>
                                            <p:cond evt="onStopAudio" delay="0">
                                              <p:tgtEl>
                                                <p:sldTgt/>
                                              </p:tgtEl>
                                            </p:cond>
                                          </p:endCondLst>
                                        </p:cTn>
                                        <p:tgtEl>
                                          <p:sndTgt r:embed="rId7" name="vie.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subTnLst>
                                    <p:audio>
                                      <p:cMediaNode>
                                        <p:cTn display="0" masterRel="sameClick">
                                          <p:stCondLst>
                                            <p:cond evt="begin" delay="0">
                                              <p:tn val="53"/>
                                            </p:cond>
                                          </p:stCondLst>
                                          <p:endCondLst>
                                            <p:cond evt="onStopAudio" delay="0">
                                              <p:tgtEl>
                                                <p:sldTgt/>
                                              </p:tgtEl>
                                            </p:cond>
                                          </p:endCondLst>
                                        </p:cTn>
                                        <p:tgtEl>
                                          <p:sndTgt r:embed="rId8" name="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4" grpId="0" animBg="1"/>
      <p:bldP spid="13" grpId="0"/>
      <p:bldP spid="16" grpId="0" animBg="1"/>
      <p:bldP spid="6" grpId="0"/>
      <p:bldP spid="10" grpId="0"/>
      <p:bldP spid="7" grpId="0"/>
      <p:bldP spid="9" grpId="0"/>
      <p:bldP spid="8"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7822" y="23277"/>
            <a:ext cx="10515600" cy="1325563"/>
          </a:xfrm>
        </p:spPr>
        <p:txBody>
          <a:bodyPr>
            <a:normAutofit fontScale="90000"/>
          </a:bodyPr>
          <a:lstStyle/>
          <a:p>
            <a:pPr algn="ctr"/>
            <a:r>
              <a:rPr lang="en-GB" sz="10800" b="1" dirty="0">
                <a:solidFill>
                  <a:srgbClr val="115076"/>
                </a:solidFill>
                <a:cs typeface="Calibri" panose="020F0502020204030204" pitchFamily="34" charset="0"/>
              </a:rPr>
              <a:t>SFE</a:t>
            </a:r>
            <a:endParaRPr lang="en-GB" dirty="0"/>
          </a:p>
        </p:txBody>
      </p:sp>
      <p:pic>
        <p:nvPicPr>
          <p:cNvPr id="17" name="Picture 2" descr="Quiet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8286" y="143151"/>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95842" y="1064501"/>
            <a:ext cx="5400316"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[silent final –e]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Rounded Rectangle 13" descr="rectangle"/>
          <p:cNvSpPr/>
          <p:nvPr/>
        </p:nvSpPr>
        <p:spPr>
          <a:xfrm>
            <a:off x="4627118" y="1670603"/>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p:cNvSpPr txBox="1"/>
          <p:nvPr/>
        </p:nvSpPr>
        <p:spPr>
          <a:xfrm>
            <a:off x="4763689" y="3655779"/>
            <a:ext cx="2583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timide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Multiply 15" descr="orange x"/>
          <p:cNvSpPr/>
          <p:nvPr/>
        </p:nvSpPr>
        <p:spPr>
          <a:xfrm>
            <a:off x="6651962" y="3769375"/>
            <a:ext cx="590109" cy="914714"/>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498325" y="496147"/>
            <a:ext cx="34794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mond</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10" name="TextBox 9"/>
          <p:cNvSpPr txBox="1"/>
          <p:nvPr/>
        </p:nvSpPr>
        <p:spPr>
          <a:xfrm>
            <a:off x="890008" y="3528840"/>
            <a:ext cx="26960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centr</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4793070" y="4669141"/>
            <a:ext cx="2554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vi</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9" name="TextBox 8"/>
          <p:cNvSpPr txBox="1"/>
          <p:nvPr/>
        </p:nvSpPr>
        <p:spPr>
          <a:xfrm>
            <a:off x="8114192" y="509062"/>
            <a:ext cx="40923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modern</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9130344" y="3559513"/>
            <a:ext cx="25540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douz</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5" name="Picture 14" descr="man with placard with the word shy on it">
            <a:extLst>
              <a:ext uri="{FF2B5EF4-FFF2-40B4-BE49-F238E27FC236}">
                <a16:creationId xmlns:a16="http://schemas.microsoft.com/office/drawing/2014/main" id="{5698904E-68F1-224F-BA2D-7C1A02F3E6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5823" y="1711632"/>
            <a:ext cx="1569307" cy="2098238"/>
          </a:xfrm>
          <a:prstGeom prst="rect">
            <a:avLst/>
          </a:prstGeom>
        </p:spPr>
      </p:pic>
      <p:sp>
        <p:nvSpPr>
          <p:cNvPr id="18" name="Rectangle 17">
            <a:extLst>
              <a:ext uri="{FF2B5EF4-FFF2-40B4-BE49-F238E27FC236}">
                <a16:creationId xmlns:a16="http://schemas.microsoft.com/office/drawing/2014/main" id="{77FAAC8A-9E84-0943-B9F8-48D7ED0B44CA}"/>
              </a:ext>
            </a:extLst>
          </p:cNvPr>
          <p:cNvSpPr/>
          <p:nvPr/>
        </p:nvSpPr>
        <p:spPr>
          <a:xfrm>
            <a:off x="5421323" y="2326845"/>
            <a:ext cx="121700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Tree>
    <p:extLst>
      <p:ext uri="{BB962C8B-B14F-4D97-AF65-F5344CB8AC3E}">
        <p14:creationId xmlns:p14="http://schemas.microsoft.com/office/powerpoint/2010/main" val="77736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4" grpId="0" animBg="1"/>
      <p:bldP spid="13" grpId="0"/>
      <p:bldP spid="16" grpId="0" animBg="1"/>
      <p:bldP spid="6" grpId="0"/>
      <p:bldP spid="10" grpId="0"/>
      <p:bldP spid="7" grpId="0"/>
      <p:bldP spid="9" grpId="0"/>
      <p:bldP spid="8"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 name="TextBox 5">
            <a:hlinkClick r:id="" action="ppaction://noaction">
              <a:snd r:embed="rId4" name="8. pelouse.wav"/>
            </a:hlinkClick>
            <a:extLst>
              <a:ext uri="{FF2B5EF4-FFF2-40B4-BE49-F238E27FC236}">
                <a16:creationId xmlns:a16="http://schemas.microsoft.com/office/drawing/2014/main" id="{BEB06650-9773-4ACA-B67C-B207D474E4B9}"/>
              </a:ext>
            </a:extLst>
          </p:cNvPr>
          <p:cNvSpPr txBox="1"/>
          <p:nvPr/>
        </p:nvSpPr>
        <p:spPr>
          <a:xfrm>
            <a:off x="70204" y="4589768"/>
            <a:ext cx="5041123"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pelouse</a:t>
            </a:r>
            <a:endParaRPr lang="en-GB" sz="7200" dirty="0">
              <a:solidFill>
                <a:schemeClr val="accent2"/>
              </a:solidFill>
              <a:latin typeface="Century Gothic" panose="020B0502020202020204" pitchFamily="34" charset="0"/>
              <a:cs typeface="Calibri" panose="020F0502020204030204" pitchFamily="34" charset="0"/>
            </a:endParaRPr>
          </a:p>
        </p:txBody>
      </p:sp>
      <p:sp>
        <p:nvSpPr>
          <p:cNvPr id="9" name="TextBox 8">
            <a:hlinkClick r:id="" action="ppaction://noaction">
              <a:snd r:embed="rId5" name="8. pont.wav"/>
            </a:hlinkClick>
            <a:extLst>
              <a:ext uri="{FF2B5EF4-FFF2-40B4-BE49-F238E27FC236}">
                <a16:creationId xmlns:a16="http://schemas.microsoft.com/office/drawing/2014/main" id="{00DA5822-10D4-400F-B0E3-E20A02AE860F}"/>
              </a:ext>
            </a:extLst>
          </p:cNvPr>
          <p:cNvSpPr txBox="1"/>
          <p:nvPr/>
        </p:nvSpPr>
        <p:spPr>
          <a:xfrm>
            <a:off x="6256162" y="4589768"/>
            <a:ext cx="3137513"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pont</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1B25C859-584F-43C5-A3FA-B2006411F30F}"/>
              </a:ext>
            </a:extLst>
          </p:cNvPr>
          <p:cNvSpPr/>
          <p:nvPr/>
        </p:nvSpPr>
        <p:spPr>
          <a:xfrm>
            <a:off x="3770657" y="4739751"/>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24952366-80DF-439B-B682-013BC6C03C10}"/>
              </a:ext>
            </a:extLst>
          </p:cNvPr>
          <p:cNvSpPr txBox="1"/>
          <p:nvPr/>
        </p:nvSpPr>
        <p:spPr>
          <a:xfrm>
            <a:off x="3713639" y="1230578"/>
            <a:ext cx="50850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lang="en-GB" sz="4000" b="1" kern="0" noProof="0" dirty="0" err="1">
                <a:solidFill>
                  <a:srgbClr val="4472C4">
                    <a:lumMod val="50000"/>
                  </a:srgbClr>
                </a:solidFill>
                <a:latin typeface="Century Gothic" panose="020F0302020204030204"/>
                <a:cs typeface="Arial"/>
                <a:sym typeface="Arial"/>
              </a:rPr>
              <a:t>SFe</a:t>
            </a:r>
            <a:r>
              <a:rPr lang="en-GB" sz="4000" kern="0" dirty="0">
                <a:solidFill>
                  <a:srgbClr val="4472C4">
                    <a:lumMod val="50000"/>
                  </a:srgbClr>
                </a:solidFill>
                <a:latin typeface="Century Gothic" panose="020F0302020204030204"/>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13" name="TextBox 12">
            <a:extLst>
              <a:ext uri="{FF2B5EF4-FFF2-40B4-BE49-F238E27FC236}">
                <a16:creationId xmlns:a16="http://schemas.microsoft.com/office/drawing/2014/main" id="{2A863FB0-FD78-40AB-8EC1-7AE7A17DE0B5}"/>
              </a:ext>
            </a:extLst>
          </p:cNvPr>
          <p:cNvSpPr txBox="1"/>
          <p:nvPr/>
        </p:nvSpPr>
        <p:spPr>
          <a:xfrm>
            <a:off x="3850810" y="4262697"/>
            <a:ext cx="1626473" cy="477054"/>
          </a:xfrm>
          <a:prstGeom prst="rect">
            <a:avLst/>
          </a:prstGeom>
          <a:noFill/>
        </p:spPr>
        <p:txBody>
          <a:bodyPr wrap="square" rtlCol="0">
            <a:spAutoFit/>
          </a:bodyPr>
          <a:lstStyle/>
          <a:p>
            <a:pPr algn="ctr"/>
            <a:r>
              <a:rPr lang="en-GB" sz="2500" dirty="0">
                <a:solidFill>
                  <a:srgbClr val="115076"/>
                </a:solidFill>
                <a:latin typeface="Century Gothic" panose="020B0502020202020204" pitchFamily="34" charset="0"/>
                <a:cs typeface="Calibri" panose="020F0502020204030204" pitchFamily="34" charset="0"/>
              </a:rPr>
              <a:t>[lawn]</a:t>
            </a:r>
          </a:p>
        </p:txBody>
      </p:sp>
      <p:sp>
        <p:nvSpPr>
          <p:cNvPr id="14" name="TextBox 13">
            <a:extLst>
              <a:ext uri="{FF2B5EF4-FFF2-40B4-BE49-F238E27FC236}">
                <a16:creationId xmlns:a16="http://schemas.microsoft.com/office/drawing/2014/main" id="{14AB6E57-0E8E-44CF-94CF-B39C09DDFF41}"/>
              </a:ext>
            </a:extLst>
          </p:cNvPr>
          <p:cNvSpPr txBox="1"/>
          <p:nvPr/>
        </p:nvSpPr>
        <p:spPr>
          <a:xfrm>
            <a:off x="8996403" y="4262697"/>
            <a:ext cx="1626473" cy="477054"/>
          </a:xfrm>
          <a:prstGeom prst="rect">
            <a:avLst/>
          </a:prstGeom>
          <a:noFill/>
        </p:spPr>
        <p:txBody>
          <a:bodyPr wrap="square" rtlCol="0">
            <a:spAutoFit/>
          </a:bodyPr>
          <a:lstStyle/>
          <a:p>
            <a:pPr algn="ctr"/>
            <a:r>
              <a:rPr lang="en-GB" sz="2500" dirty="0">
                <a:solidFill>
                  <a:srgbClr val="115076"/>
                </a:solidFill>
                <a:latin typeface="Century Gothic" panose="020B0502020202020204" pitchFamily="34" charset="0"/>
                <a:cs typeface="Calibri" panose="020F0502020204030204" pitchFamily="34" charset="0"/>
              </a:rPr>
              <a:t>[bridge]</a:t>
            </a:r>
          </a:p>
        </p:txBody>
      </p:sp>
      <p:pic>
        <p:nvPicPr>
          <p:cNvPr id="15" name="Picture 2" descr="Iconic Forth Bridge | The Forth Bridge is a cantilever railw… | Flickr">
            <a:extLst>
              <a:ext uri="{FF2B5EF4-FFF2-40B4-BE49-F238E27FC236}">
                <a16:creationId xmlns:a16="http://schemas.microsoft.com/office/drawing/2014/main" id="{10BE4ECD-318A-44F3-8381-B567476211F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15639" y="2440225"/>
            <a:ext cx="3907237" cy="17437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Stripes on the lawn - Emmanuel | AdamKR | Flickr">
            <a:extLst>
              <a:ext uri="{FF2B5EF4-FFF2-40B4-BE49-F238E27FC236}">
                <a16:creationId xmlns:a16="http://schemas.microsoft.com/office/drawing/2014/main" id="{C9100F89-7B49-44C4-B240-5CDE3D936B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8675" y="2440225"/>
            <a:ext cx="2604179" cy="174375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CF35E907-A5E5-4B38-B3BA-646C822F3692}"/>
              </a:ext>
            </a:extLst>
          </p:cNvPr>
          <p:cNvSpPr/>
          <p:nvPr/>
        </p:nvSpPr>
        <p:spPr>
          <a:xfrm>
            <a:off x="8897281" y="4739751"/>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hlinkClick r:id="" action="ppaction://noaction">
              <a:snd r:embed="rId4" name="9. cuisine.wav"/>
            </a:hlinkClick>
            <a:extLst>
              <a:ext uri="{FF2B5EF4-FFF2-40B4-BE49-F238E27FC236}">
                <a16:creationId xmlns:a16="http://schemas.microsoft.com/office/drawing/2014/main" id="{D0DD15E7-D2A9-4667-9217-E8FB146761B9}"/>
              </a:ext>
            </a:extLst>
          </p:cNvPr>
          <p:cNvSpPr txBox="1"/>
          <p:nvPr/>
        </p:nvSpPr>
        <p:spPr>
          <a:xfrm>
            <a:off x="370769" y="4589769"/>
            <a:ext cx="5041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cuisin</a:t>
            </a:r>
            <a:r>
              <a:rPr kumimoji="0" lang="en-GB" sz="72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e</a:t>
            </a:r>
          </a:p>
        </p:txBody>
      </p:sp>
      <p:sp>
        <p:nvSpPr>
          <p:cNvPr id="19" name="TextBox 18">
            <a:hlinkClick r:id="" action="ppaction://noaction">
              <a:snd r:embed="rId5" name="9. loup.wav"/>
            </a:hlinkClick>
            <a:extLst>
              <a:ext uri="{FF2B5EF4-FFF2-40B4-BE49-F238E27FC236}">
                <a16:creationId xmlns:a16="http://schemas.microsoft.com/office/drawing/2014/main" id="{AF765C38-0EE8-41C8-A93B-825218B1AD73}"/>
              </a:ext>
            </a:extLst>
          </p:cNvPr>
          <p:cNvSpPr txBox="1"/>
          <p:nvPr/>
        </p:nvSpPr>
        <p:spPr>
          <a:xfrm>
            <a:off x="6256162" y="4589768"/>
            <a:ext cx="31375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loup</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Rectangle 19">
            <a:extLst>
              <a:ext uri="{FF2B5EF4-FFF2-40B4-BE49-F238E27FC236}">
                <a16:creationId xmlns:a16="http://schemas.microsoft.com/office/drawing/2014/main" id="{93DED89D-9C3E-4642-A420-32757D1BF198}"/>
              </a:ext>
            </a:extLst>
          </p:cNvPr>
          <p:cNvSpPr/>
          <p:nvPr/>
        </p:nvSpPr>
        <p:spPr>
          <a:xfrm>
            <a:off x="3850810" y="4822191"/>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 name="Rectangle 20">
            <a:extLst>
              <a:ext uri="{FF2B5EF4-FFF2-40B4-BE49-F238E27FC236}">
                <a16:creationId xmlns:a16="http://schemas.microsoft.com/office/drawing/2014/main" id="{FDE75982-8835-44A7-BE64-D8CE566C35B0}"/>
              </a:ext>
            </a:extLst>
          </p:cNvPr>
          <p:cNvSpPr/>
          <p:nvPr/>
        </p:nvSpPr>
        <p:spPr>
          <a:xfrm>
            <a:off x="8798685" y="4822190"/>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2" name="TextBox 21">
            <a:extLst>
              <a:ext uri="{FF2B5EF4-FFF2-40B4-BE49-F238E27FC236}">
                <a16:creationId xmlns:a16="http://schemas.microsoft.com/office/drawing/2014/main" id="{39C55EAC-3DE0-4C98-A3AA-DBCFCB7BD2F7}"/>
              </a:ext>
            </a:extLst>
          </p:cNvPr>
          <p:cNvSpPr txBox="1"/>
          <p:nvPr/>
        </p:nvSpPr>
        <p:spPr>
          <a:xfrm>
            <a:off x="3713639" y="1230578"/>
            <a:ext cx="50850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SFe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23" name="TextBox 22">
            <a:extLst>
              <a:ext uri="{FF2B5EF4-FFF2-40B4-BE49-F238E27FC236}">
                <a16:creationId xmlns:a16="http://schemas.microsoft.com/office/drawing/2014/main" id="{7FF62D18-40C5-4A6B-A17E-82ABCFB95FB2}"/>
              </a:ext>
            </a:extLst>
          </p:cNvPr>
          <p:cNvSpPr txBox="1"/>
          <p:nvPr/>
        </p:nvSpPr>
        <p:spPr>
          <a:xfrm>
            <a:off x="3850810" y="4262697"/>
            <a:ext cx="2144604"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[cooking]</a:t>
            </a:r>
          </a:p>
        </p:txBody>
      </p:sp>
      <p:sp>
        <p:nvSpPr>
          <p:cNvPr id="24" name="TextBox 23">
            <a:extLst>
              <a:ext uri="{FF2B5EF4-FFF2-40B4-BE49-F238E27FC236}">
                <a16:creationId xmlns:a16="http://schemas.microsoft.com/office/drawing/2014/main" id="{F0153F4E-881A-48D7-A760-AB728B9C048F}"/>
              </a:ext>
            </a:extLst>
          </p:cNvPr>
          <p:cNvSpPr txBox="1"/>
          <p:nvPr/>
        </p:nvSpPr>
        <p:spPr>
          <a:xfrm>
            <a:off x="8910592" y="4262697"/>
            <a:ext cx="162647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[wolf]</a:t>
            </a:r>
          </a:p>
        </p:txBody>
      </p:sp>
      <p:pic>
        <p:nvPicPr>
          <p:cNvPr id="25" name="Picture 2" descr="Cooking Pans Glove Clip Art">
            <a:extLst>
              <a:ext uri="{FF2B5EF4-FFF2-40B4-BE49-F238E27FC236}">
                <a16:creationId xmlns:a16="http://schemas.microsoft.com/office/drawing/2014/main" id="{3BAB4227-4E5F-406D-ADCB-6518694B4B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9533" y="2527271"/>
            <a:ext cx="2637771" cy="190798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Simple Stylized Wolf Head Clip Art">
            <a:extLst>
              <a:ext uri="{FF2B5EF4-FFF2-40B4-BE49-F238E27FC236}">
                <a16:creationId xmlns:a16="http://schemas.microsoft.com/office/drawing/2014/main" id="{98BD56E9-BAC3-40D1-ADC8-793C80EE62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08352" y="2527271"/>
            <a:ext cx="1415360" cy="1893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25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3.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6208</Words>
  <Application>Microsoft Office PowerPoint</Application>
  <PresentationFormat>Widescreen</PresentationFormat>
  <Paragraphs>957</Paragraphs>
  <Slides>51</Slides>
  <Notes>51</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51</vt:i4>
      </vt:variant>
    </vt:vector>
  </HeadingPairs>
  <TitlesOfParts>
    <vt:vector size="59" baseType="lpstr">
      <vt:lpstr>Arial</vt:lpstr>
      <vt:lpstr>Calibri</vt:lpstr>
      <vt:lpstr>Century Gothic</vt:lpstr>
      <vt:lpstr>Tw Cen MT</vt:lpstr>
      <vt:lpstr>1_Office Theme</vt:lpstr>
      <vt:lpstr>2_Office Theme</vt:lpstr>
      <vt:lpstr>NCELP Theme</vt:lpstr>
      <vt:lpstr>4_Office Theme</vt:lpstr>
      <vt:lpstr>Distinguishing between having and being </vt:lpstr>
      <vt:lpstr>SFE</vt:lpstr>
      <vt:lpstr>SFE</vt:lpstr>
      <vt:lpstr>SFE</vt:lpstr>
      <vt:lpstr>SFE</vt:lpstr>
      <vt:lpstr>SFE</vt:lpstr>
      <vt:lpstr>SFE</vt:lpstr>
      <vt:lpstr>Phonétique  </vt:lpstr>
      <vt:lpstr>Phonétique  </vt:lpstr>
      <vt:lpstr>Phonétique  </vt:lpstr>
      <vt:lpstr>Phonétique  </vt:lpstr>
      <vt:lpstr>Phonétique  </vt:lpstr>
      <vt:lpstr>Phonétique  </vt:lpstr>
      <vt:lpstr>Phonétique  </vt:lpstr>
      <vt:lpstr>Vocabulaire</vt:lpstr>
      <vt:lpstr>Vocabulaire</vt:lpstr>
      <vt:lpstr>Feminine noun forms</vt:lpstr>
      <vt:lpstr>C’est qui ?</vt:lpstr>
      <vt:lpstr>Having and being</vt:lpstr>
      <vt:lpstr>Having and being</vt:lpstr>
      <vt:lpstr>Having and being</vt:lpstr>
      <vt:lpstr>Having and being</vt:lpstr>
      <vt:lpstr>Having and being</vt:lpstr>
      <vt:lpstr>Having and being</vt:lpstr>
      <vt:lpstr>  Distinguishing between having and being </vt:lpstr>
      <vt:lpstr>é/-er/-ez</vt:lpstr>
      <vt:lpstr>é/-er/-ez</vt:lpstr>
      <vt:lpstr>é/-er/-ez</vt:lpstr>
      <vt:lpstr>é/-er/-ez</vt:lpstr>
      <vt:lpstr>é/-er-ez</vt:lpstr>
      <vt:lpstr>é/-er/-ez</vt:lpstr>
      <vt:lpstr>Phonétique  </vt:lpstr>
      <vt:lpstr>Phonétique  </vt:lpstr>
      <vt:lpstr>Phonétique  </vt:lpstr>
      <vt:lpstr>C’est un / une</vt:lpstr>
      <vt:lpstr>C’est…</vt:lpstr>
      <vt:lpstr>C’est…</vt:lpstr>
      <vt:lpstr>C’est…</vt:lpstr>
      <vt:lpstr>C’est…</vt:lpstr>
      <vt:lpstr>C’est…</vt:lpstr>
      <vt:lpstr>C’est…</vt:lpstr>
      <vt:lpstr>C’est…</vt:lpstr>
      <vt:lpstr>C’est…</vt:lpstr>
      <vt:lpstr>Vocabulaire</vt:lpstr>
      <vt:lpstr>Vocabulaire</vt:lpstr>
      <vt:lpstr>Challenge</vt:lpstr>
      <vt:lpstr>Saying ‘it’ in French</vt:lpstr>
      <vt:lpstr>What is ‘it’ ?</vt:lpstr>
      <vt:lpstr>Il ou elle ?</vt:lpstr>
      <vt:lpstr>Gaming Grammar</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Louise Bibbey</cp:lastModifiedBy>
  <cp:revision>340</cp:revision>
  <dcterms:created xsi:type="dcterms:W3CDTF">2019-03-27T07:30:03Z</dcterms:created>
  <dcterms:modified xsi:type="dcterms:W3CDTF">2021-11-06T12:27:48Z</dcterms:modified>
</cp:coreProperties>
</file>